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9" r:id="rId3"/>
    <p:sldId id="257" r:id="rId4"/>
    <p:sldId id="258" r:id="rId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00DB3-DBF0-4086-B675-117E7A9610B8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  <a:alpha val="2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700DB3-DBF0-4086-B675-117E7A9610B8}" type="datetimeFigureOut">
              <a:rPr lang="pt-BR" smtClean="0"/>
              <a:pPr/>
              <a:t>16/9/2011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D8CF-8DEC-4D9F-84EE-ADF04DFF3391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1412776"/>
            <a:ext cx="7772400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7" name="Subtítulo 6"/>
          <p:cNvSpPr>
            <a:spLocks noGrp="1"/>
          </p:cNvSpPr>
          <p:nvPr>
            <p:ph type="subTitle" idx="1"/>
          </p:nvPr>
        </p:nvSpPr>
        <p:spPr>
          <a:xfrm>
            <a:off x="1043608" y="3789040"/>
            <a:ext cx="7056784" cy="1080120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Discrete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Mathematics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: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Elementary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and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Beyond</a:t>
            </a:r>
            <a:endParaRPr lang="pt-BR" sz="2400" dirty="0" smtClean="0">
              <a:latin typeface="Arial" pitchFamily="34" charset="0"/>
              <a:cs typeface="Arial" pitchFamily="34" charset="0"/>
            </a:endParaRPr>
          </a:p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L.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Lovász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, J.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Pelikán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&amp; K.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Vesztergombi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 </a:t>
            </a:r>
            <a:r>
              <a:rPr lang="pt-BR" sz="2400" dirty="0" err="1" smtClean="0">
                <a:latin typeface="Arial" pitchFamily="34" charset="0"/>
                <a:cs typeface="Arial" pitchFamily="34" charset="0"/>
              </a:rPr>
              <a:t>Springer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920880" cy="2592288"/>
          </a:xfrm>
        </p:spPr>
        <p:txBody>
          <a:bodyPr>
            <a:normAutofit fontScale="92500" lnSpcReduction="10000"/>
          </a:bodyPr>
          <a:lstStyle/>
          <a:p>
            <a:pPr marL="514350" indent="-514350" algn="l">
              <a:buAutoNum type="arabicParenR"/>
            </a:pP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Dada 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a 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correspondência 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entre 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números 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e 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subconjuntos, 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que 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números correspondem a </a:t>
            </a:r>
          </a:p>
          <a:p>
            <a:pPr marL="514350" indent="-514350" algn="l"/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	(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a) subconjuntos com 1 elemento, </a:t>
            </a:r>
            <a:endParaRPr lang="pt-B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 algn="l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	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b) o conjunto todo? </a:t>
            </a:r>
            <a:endParaRPr lang="pt-B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 algn="l"/>
            <a:r>
              <a:rPr lang="pt-BR" dirty="0">
                <a:solidFill>
                  <a:schemeClr val="accent6">
                    <a:lumMod val="50000"/>
                  </a:schemeClr>
                </a:solidFill>
              </a:rPr>
              <a:t>	</a:t>
            </a:r>
          </a:p>
        </p:txBody>
      </p:sp>
      <p:sp>
        <p:nvSpPr>
          <p:cNvPr id="4" name="CaixaDeTexto 3"/>
          <p:cNvSpPr txBox="1"/>
          <p:nvPr/>
        </p:nvSpPr>
        <p:spPr>
          <a:xfrm>
            <a:off x="539552" y="4797152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(a) Potências de 2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539552" y="530120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(b) 2</a:t>
            </a:r>
            <a:r>
              <a:rPr lang="pt-BR" sz="2400" baseline="30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-1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848872" cy="1800200"/>
          </a:xfrm>
        </p:spPr>
        <p:txBody>
          <a:bodyPr>
            <a:normAutofit/>
          </a:bodyPr>
          <a:lstStyle/>
          <a:p>
            <a:pPr marL="514350" indent="-514350" algn="l"/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2)  Qual o número de subconjuntos de um conjunto com n elementos contendo um dado elemento?</a:t>
            </a: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>
            <a:off x="899592" y="3789040"/>
            <a:ext cx="80648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32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sz="3200" baseline="30000" dirty="0" smtClean="0">
                <a:latin typeface="Arial" pitchFamily="34" charset="0"/>
                <a:cs typeface="Arial" pitchFamily="34" charset="0"/>
              </a:rPr>
              <a:t>n-1</a:t>
            </a:r>
            <a:endParaRPr lang="pt-BR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11560" y="332656"/>
            <a:ext cx="7772400" cy="1470025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pt-BR" dirty="0" smtClean="0"/>
              <a:t>Exemplos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611560" y="2204864"/>
            <a:ext cx="7848872" cy="1800200"/>
          </a:xfrm>
        </p:spPr>
        <p:txBody>
          <a:bodyPr>
            <a:normAutofit fontScale="92500" lnSpcReduction="20000"/>
          </a:bodyPr>
          <a:lstStyle/>
          <a:p>
            <a:pPr marL="514350" indent="-514350" algn="l">
              <a:buAutoNum type="arabicParenR" startAt="2"/>
            </a:pP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Qual o número de inteiros com</a:t>
            </a:r>
          </a:p>
          <a:p>
            <a:pPr marL="514350" indent="-514350" algn="l"/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	(a) exatamente n dígitos?</a:t>
            </a:r>
          </a:p>
          <a:p>
            <a:pPr marL="514350" indent="-514350" algn="l"/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	(b) no máximo n dígitos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? (dica</a:t>
            </a:r>
            <a:r>
              <a:rPr lang="pt-BR" smtClean="0">
                <a:solidFill>
                  <a:schemeClr val="accent6">
                    <a:lumMod val="50000"/>
                  </a:schemeClr>
                </a:solidFill>
              </a:rPr>
              <a:t>:  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a soma de uma PG é a</a:t>
            </a:r>
            <a:r>
              <a:rPr lang="pt-BR" baseline="-25000" dirty="0" smtClean="0">
                <a:solidFill>
                  <a:schemeClr val="accent6">
                    <a:lumMod val="50000"/>
                  </a:schemeClr>
                </a:solidFill>
              </a:rPr>
              <a:t>1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pt-BR" dirty="0" err="1" smtClean="0">
                <a:solidFill>
                  <a:schemeClr val="accent6">
                    <a:lumMod val="50000"/>
                  </a:schemeClr>
                </a:solidFill>
              </a:rPr>
              <a:t>q</a:t>
            </a:r>
            <a:r>
              <a:rPr lang="pt-BR" baseline="30000" dirty="0" err="1" smtClean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pt-BR" dirty="0" smtClean="0">
                <a:solidFill>
                  <a:schemeClr val="accent6">
                    <a:lumMod val="50000"/>
                  </a:schemeClr>
                </a:solidFill>
              </a:rPr>
              <a:t> – 1)/ (q-1) )</a:t>
            </a:r>
            <a:endParaRPr lang="pt-BR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514350" indent="-514350" algn="l">
              <a:buAutoNum type="arabicParenR" startAt="2"/>
            </a:pPr>
            <a:endParaRPr lang="pt-BR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" name="CaixaDeTexto 5"/>
          <p:cNvSpPr txBox="1"/>
          <p:nvPr/>
        </p:nvSpPr>
        <p:spPr>
          <a:xfrm>
            <a:off x="467544" y="4581128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(a) 2.9.10</a:t>
            </a:r>
            <a:r>
              <a:rPr lang="pt-BR" sz="2400" baseline="30000" dirty="0" smtClean="0">
                <a:latin typeface="Arial" pitchFamily="34" charset="0"/>
                <a:cs typeface="Arial" pitchFamily="34" charset="0"/>
              </a:rPr>
              <a:t>n-1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CaixaDeTexto 6"/>
          <p:cNvSpPr txBox="1"/>
          <p:nvPr/>
        </p:nvSpPr>
        <p:spPr>
          <a:xfrm>
            <a:off x="467544" y="5949280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(b) 2.10</a:t>
            </a:r>
            <a:r>
              <a:rPr lang="pt-BR" sz="2400" baseline="30000" dirty="0" smtClean="0">
                <a:latin typeface="Arial" pitchFamily="34" charset="0"/>
                <a:cs typeface="Arial" pitchFamily="34" charset="0"/>
              </a:rPr>
              <a:t>n</a:t>
            </a:r>
            <a:r>
              <a:rPr lang="pt-BR" sz="2400" dirty="0" smtClean="0">
                <a:latin typeface="Arial" pitchFamily="34" charset="0"/>
                <a:cs typeface="Arial" pitchFamily="34" charset="0"/>
              </a:rPr>
              <a:t> - 1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CaixaDeTexto 7"/>
          <p:cNvSpPr txBox="1"/>
          <p:nvPr/>
        </p:nvSpPr>
        <p:spPr>
          <a:xfrm>
            <a:off x="467544" y="5157192"/>
            <a:ext cx="80648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400" dirty="0" smtClean="0">
                <a:latin typeface="Arial" pitchFamily="34" charset="0"/>
                <a:cs typeface="Arial" pitchFamily="34" charset="0"/>
              </a:rPr>
              <a:t>E no caso em que n=1?</a:t>
            </a:r>
            <a:endParaRPr lang="pt-BR" sz="2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</p:bld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Words>89</Words>
  <Application>Microsoft Office PowerPoint</Application>
  <PresentationFormat>Apresentação na tela (4:3)</PresentationFormat>
  <Paragraphs>20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4</vt:i4>
      </vt:variant>
    </vt:vector>
  </HeadingPairs>
  <TitlesOfParts>
    <vt:vector size="5" baseType="lpstr">
      <vt:lpstr>Tema do Office</vt:lpstr>
      <vt:lpstr>Exemplos</vt:lpstr>
      <vt:lpstr>Exemplos</vt:lpstr>
      <vt:lpstr>Exemplos</vt:lpstr>
      <vt:lpstr>Exemplos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Exemplos</dc:title>
  <cp:lastModifiedBy>Anjolina Grisi de Oliveira</cp:lastModifiedBy>
  <cp:revision>8</cp:revision>
  <dcterms:modified xsi:type="dcterms:W3CDTF">2011-09-16T14:04:14Z</dcterms:modified>
</cp:coreProperties>
</file>