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56" r:id="rId2"/>
    <p:sldId id="266" r:id="rId3"/>
    <p:sldId id="328" r:id="rId4"/>
    <p:sldId id="296" r:id="rId5"/>
    <p:sldId id="297" r:id="rId6"/>
    <p:sldId id="298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0380" autoAdjust="0"/>
  </p:normalViewPr>
  <p:slideViewPr>
    <p:cSldViewPr>
      <p:cViewPr>
        <p:scale>
          <a:sx n="81" d="100"/>
          <a:sy n="81" d="100"/>
        </p:scale>
        <p:origin x="-15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EAF13-D633-4C15-B15B-888A2DDACFA5}" type="datetimeFigureOut">
              <a:rPr lang="pt-BR" smtClean="0"/>
              <a:pPr/>
              <a:t>17/08/2017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83687-CB29-4F00-80C3-4D9838656D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72533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4043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190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7283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15767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801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35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171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670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332715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294742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N%C3%BAmero_inteiro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052736"/>
            <a:ext cx="7128792" cy="2185541"/>
          </a:xfrm>
        </p:spPr>
        <p:txBody>
          <a:bodyPr/>
          <a:lstStyle/>
          <a:p>
            <a:r>
              <a:rPr lang="pt-BR" dirty="0" smtClean="0"/>
              <a:t>Matemática Discreta </a:t>
            </a:r>
            <a:r>
              <a:rPr lang="pt-BR" dirty="0" smtClean="0"/>
              <a:t>para Computação - if670 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		Teoria dos Números</a:t>
            </a:r>
          </a:p>
          <a:p>
            <a:pPr algn="ctr"/>
            <a:r>
              <a:rPr lang="en-US" dirty="0" err="1" smtClean="0"/>
              <a:t>Atualização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>
                <a:solidFill>
                  <a:schemeClr val="bg2"/>
                </a:solidFill>
              </a:rPr>
              <a:t>Conjectura fraca de </a:t>
            </a:r>
            <a:r>
              <a:rPr lang="pt-BR" sz="2400" dirty="0" err="1" smtClean="0">
                <a:solidFill>
                  <a:schemeClr val="bg2"/>
                </a:solidFill>
              </a:rPr>
              <a:t>Goldbach</a:t>
            </a:r>
            <a:r>
              <a:rPr lang="pt-BR" sz="2400" dirty="0" smtClean="0">
                <a:solidFill>
                  <a:schemeClr val="bg2"/>
                </a:solidFill>
              </a:rPr>
              <a:t> provada</a:t>
            </a:r>
            <a:endParaRPr lang="pt-BR" sz="2400" dirty="0">
              <a:solidFill>
                <a:schemeClr val="bg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052736"/>
            <a:ext cx="8064896" cy="5040560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r>
              <a:rPr lang="pt-BR" dirty="0" smtClean="0"/>
              <a:t>“Conjectura fraca" proposta por Christian </a:t>
            </a:r>
            <a:r>
              <a:rPr lang="pt-BR" dirty="0" err="1" smtClean="0"/>
              <a:t>Goldbach</a:t>
            </a:r>
            <a:r>
              <a:rPr lang="pt-BR" dirty="0" smtClean="0"/>
              <a:t>, em 1742:  cada número ímpar maior do que cinco pode ser expresso como uma soma de três números primos.</a:t>
            </a:r>
          </a:p>
          <a:p>
            <a:endParaRPr lang="pt-BR" dirty="0" smtClean="0"/>
          </a:p>
          <a:p>
            <a:endParaRPr lang="pt-BR" dirty="0" smtClean="0"/>
          </a:p>
          <a:p>
            <a:pPr>
              <a:spcBef>
                <a:spcPct val="50000"/>
              </a:spcBef>
              <a:buNone/>
            </a:pPr>
            <a:endParaRPr lang="pt-BR" dirty="0" smtClean="0"/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54317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>
                <a:solidFill>
                  <a:schemeClr val="bg2"/>
                </a:solidFill>
              </a:rPr>
              <a:t>Conjectura fraca de </a:t>
            </a:r>
            <a:r>
              <a:rPr lang="pt-BR" sz="2400" dirty="0" err="1" smtClean="0">
                <a:solidFill>
                  <a:schemeClr val="bg2"/>
                </a:solidFill>
              </a:rPr>
              <a:t>Goldbach</a:t>
            </a:r>
            <a:r>
              <a:rPr lang="pt-BR" sz="2400" dirty="0" smtClean="0">
                <a:solidFill>
                  <a:schemeClr val="bg2"/>
                </a:solidFill>
              </a:rPr>
              <a:t> provada</a:t>
            </a:r>
            <a:endParaRPr lang="pt-BR" sz="2400" dirty="0">
              <a:solidFill>
                <a:schemeClr val="bg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052736"/>
            <a:ext cx="8064896" cy="5040560"/>
          </a:xfrm>
        </p:spPr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spcBef>
                <a:spcPct val="50000"/>
              </a:spcBef>
            </a:pPr>
            <a:r>
              <a:rPr lang="pt-BR" dirty="0" smtClean="0"/>
              <a:t>Em maio de 2013, o matemático peruano Harald Andrés </a:t>
            </a:r>
            <a:r>
              <a:rPr lang="pt-BR" dirty="0" err="1" smtClean="0"/>
              <a:t>Helfgott</a:t>
            </a:r>
            <a:r>
              <a:rPr lang="pt-BR" dirty="0" smtClean="0"/>
              <a:t> conseguiu resolver esse problema que estava sem solução por 271 anos.</a:t>
            </a:r>
          </a:p>
          <a:p>
            <a:pPr>
              <a:spcBef>
                <a:spcPct val="50000"/>
              </a:spcBef>
            </a:pPr>
            <a:r>
              <a:rPr lang="pt-BR" dirty="0" err="1" smtClean="0"/>
              <a:t>Helfgott</a:t>
            </a:r>
            <a:r>
              <a:rPr lang="pt-BR" dirty="0" smtClean="0"/>
              <a:t> é pesquisador do Centro Nacional para Investigação Científica (CNRS) em Paris e seu estudo está disponível nos arquivos da Universidade de Cornell e ainda necessita revisão.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A </a:t>
            </a:r>
            <a:r>
              <a:rPr lang="en-US" dirty="0" err="1" smtClean="0"/>
              <a:t>demonstração</a:t>
            </a:r>
            <a:r>
              <a:rPr lang="en-US" dirty="0" smtClean="0"/>
              <a:t> tem 133 </a:t>
            </a:r>
            <a:r>
              <a:rPr lang="en-US" dirty="0" err="1" smtClean="0"/>
              <a:t>páginas</a:t>
            </a:r>
            <a:r>
              <a:rPr lang="en-US" dirty="0" smtClean="0"/>
              <a:t>. </a:t>
            </a:r>
            <a:endParaRPr lang="pt-BR" dirty="0" smtClean="0"/>
          </a:p>
          <a:p>
            <a:pPr>
              <a:spcBef>
                <a:spcPct val="50000"/>
              </a:spcBef>
            </a:pPr>
            <a:endParaRPr lang="pt-BR" dirty="0" smtClean="0"/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54317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Conjectura Forte de </a:t>
            </a:r>
            <a:r>
              <a:rPr lang="pt-BR" sz="2400" dirty="0" err="1" smtClean="0"/>
              <a:t>Goldbach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>
              <a:spcBef>
                <a:spcPct val="50000"/>
              </a:spcBef>
            </a:pPr>
            <a:r>
              <a:rPr lang="pt-BR" dirty="0" smtClean="0"/>
              <a:t>Todo número par maior que 2 pode ser escrito como a soma de dois primos.</a:t>
            </a:r>
          </a:p>
          <a:p>
            <a:r>
              <a:rPr lang="pt-BR" dirty="0" smtClean="0"/>
              <a:t>A versão fraca seria confirmada se a versão forte fosse verdadeira: para representar um número ímpar como uma soma de três números primos seria suficiente subtrair 3 dele e aplicar a versão forte para o número par resultante. </a:t>
            </a:r>
          </a:p>
          <a:p>
            <a:r>
              <a:rPr lang="pt-BR" dirty="0" smtClean="0"/>
              <a:t>Por exemplo, 34 é a soma de 11 com 23. Para chegar em 37, bastaria somar 11, 23 e 3.</a:t>
            </a:r>
          </a:p>
          <a:p>
            <a:r>
              <a:rPr lang="pt-BR" dirty="0" smtClean="0"/>
              <a:t>Em 1742, </a:t>
            </a:r>
            <a:r>
              <a:rPr lang="pt-BR" dirty="0" err="1" smtClean="0"/>
              <a:t>Goldbach</a:t>
            </a:r>
            <a:r>
              <a:rPr lang="pt-BR" dirty="0" smtClean="0"/>
              <a:t> pediu por carta ao seu amigo e famoso matemático </a:t>
            </a:r>
            <a:r>
              <a:rPr lang="pt-BR" dirty="0" err="1" smtClean="0"/>
              <a:t>Leonhard</a:t>
            </a:r>
            <a:r>
              <a:rPr lang="pt-BR" dirty="0" smtClean="0"/>
              <a:t> </a:t>
            </a:r>
            <a:r>
              <a:rPr lang="pt-BR" dirty="0" err="1" smtClean="0"/>
              <a:t>Euler</a:t>
            </a:r>
            <a:r>
              <a:rPr lang="pt-BR" dirty="0" smtClean="0"/>
              <a:t> para provar e conjectura forte.</a:t>
            </a: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Números Primos Gêmeos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pPr>
              <a:spcBef>
                <a:spcPct val="50000"/>
              </a:spcBef>
              <a:buNone/>
            </a:pPr>
            <a:endParaRPr lang="en-US" dirty="0" smtClean="0"/>
          </a:p>
          <a:p>
            <a:r>
              <a:rPr lang="pt-BR" dirty="0" smtClean="0"/>
              <a:t>A pesquisa do matemático chinês </a:t>
            </a:r>
            <a:r>
              <a:rPr lang="pt-BR" dirty="0" err="1" smtClean="0"/>
              <a:t>Yitang</a:t>
            </a:r>
            <a:r>
              <a:rPr lang="pt-BR" dirty="0" smtClean="0"/>
              <a:t> </a:t>
            </a:r>
            <a:r>
              <a:rPr lang="pt-BR" dirty="0" err="1" smtClean="0"/>
              <a:t>Zhang</a:t>
            </a:r>
            <a:r>
              <a:rPr lang="pt-BR" dirty="0" smtClean="0"/>
              <a:t> </a:t>
            </a:r>
            <a:r>
              <a:rPr lang="pt-BR" dirty="0" smtClean="0"/>
              <a:t>significa um passo importante</a:t>
            </a:r>
            <a:r>
              <a:rPr lang="pt-BR" dirty="0" smtClean="0"/>
              <a:t> </a:t>
            </a:r>
            <a:r>
              <a:rPr lang="pt-BR" dirty="0" smtClean="0"/>
              <a:t>(abril 2013) </a:t>
            </a:r>
            <a:r>
              <a:rPr lang="pt-BR" dirty="0" smtClean="0"/>
              <a:t>nas tentativas de se provar que o conjunto dos números </a:t>
            </a:r>
            <a:r>
              <a:rPr lang="pt-BR" dirty="0" smtClean="0"/>
              <a:t>primos gêmeos </a:t>
            </a:r>
            <a:r>
              <a:rPr lang="pt-BR" dirty="0" smtClean="0"/>
              <a:t>é infinito, </a:t>
            </a:r>
            <a:r>
              <a:rPr lang="pt-BR" dirty="0" smtClean="0"/>
              <a:t>como postulava a teoria de 1849 do francês Alphonse de </a:t>
            </a:r>
            <a:r>
              <a:rPr lang="pt-BR" dirty="0" err="1" smtClean="0"/>
              <a:t>Polignac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pPr>
              <a:spcBef>
                <a:spcPct val="50000"/>
              </a:spcBef>
            </a:pPr>
            <a:r>
              <a:rPr lang="pt-BR" dirty="0" smtClean="0"/>
              <a:t>Estudo </a:t>
            </a:r>
            <a:r>
              <a:rPr lang="pt-BR" dirty="0" smtClean="0"/>
              <a:t>publicado em maio de 2013 no </a:t>
            </a:r>
            <a:r>
              <a:rPr lang="pt-BR" dirty="0" err="1" smtClean="0"/>
              <a:t>Annals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Mathematics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err="1" smtClean="0"/>
              <a:t>Infinitude</a:t>
            </a:r>
            <a:r>
              <a:rPr lang="pt-BR" sz="2400" dirty="0" smtClean="0"/>
              <a:t> dos primos </a:t>
            </a:r>
            <a:r>
              <a:rPr lang="pt-BR" sz="2400" dirty="0" smtClean="0"/>
              <a:t>gêmeos – ainda </a:t>
            </a:r>
            <a:r>
              <a:rPr lang="pt-BR" sz="2400" smtClean="0"/>
              <a:t>uma conjectura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24744"/>
            <a:ext cx="7918450" cy="3544267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pt-BR" dirty="0" smtClean="0"/>
              <a:t> A prova diz que para algum </a:t>
            </a:r>
            <a:r>
              <a:rPr lang="pt-BR" dirty="0" smtClean="0">
                <a:solidFill>
                  <a:schemeClr val="bg2"/>
                </a:solidFill>
                <a:hlinkClick r:id="rId3" tooltip="Número inteiro"/>
              </a:rPr>
              <a:t>número inteiro</a:t>
            </a:r>
            <a:r>
              <a:rPr lang="pt-BR" dirty="0" smtClean="0"/>
              <a:t> </a:t>
            </a:r>
            <a:r>
              <a:rPr lang="pt-BR" i="1" dirty="0" smtClean="0"/>
              <a:t>N</a:t>
            </a:r>
            <a:r>
              <a:rPr lang="pt-BR" dirty="0" smtClean="0"/>
              <a:t> que é no máximo 70 milhões, existem infinitos pares de primos que diferem de </a:t>
            </a:r>
            <a:r>
              <a:rPr lang="pt-BR" i="1" dirty="0" smtClean="0"/>
              <a:t>N</a:t>
            </a:r>
            <a:r>
              <a:rPr lang="pt-BR" dirty="0" smtClean="0"/>
              <a:t>.</a:t>
            </a:r>
          </a:p>
          <a:p>
            <a:endParaRPr lang="pt-BR" b="0" baseline="30000" dirty="0" smtClean="0"/>
          </a:p>
          <a:p>
            <a:r>
              <a:rPr lang="pt-BR" b="0" dirty="0" smtClean="0"/>
              <a:t> </a:t>
            </a:r>
            <a:r>
              <a:rPr lang="pt-BR" dirty="0" smtClean="0"/>
              <a:t>A conjectura dos primos gêmeos seria </a:t>
            </a:r>
            <a:r>
              <a:rPr lang="pt-BR" dirty="0" smtClean="0"/>
              <a:t>provada para o </a:t>
            </a:r>
            <a:r>
              <a:rPr lang="pt-BR" dirty="0" smtClean="0"/>
              <a:t>caso </a:t>
            </a:r>
            <a:r>
              <a:rPr lang="pt-BR" i="1" dirty="0" smtClean="0"/>
              <a:t>N=2</a:t>
            </a:r>
            <a:r>
              <a:rPr lang="pt-BR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00304123305_cin_ppt_claro_producao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20100304123305_cin_ppt_claro_producao</Template>
  <TotalTime>2793</TotalTime>
  <Words>279</Words>
  <Application>Microsoft Office PowerPoint</Application>
  <PresentationFormat>Apresentação na tela (4:3)</PresentationFormat>
  <Paragraphs>45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20100304123305_cin_ppt_claro_producao</vt:lpstr>
      <vt:lpstr>Slide 1</vt:lpstr>
      <vt:lpstr>Conjectura fraca de Goldbach provada</vt:lpstr>
      <vt:lpstr>Conjectura fraca de Goldbach provada</vt:lpstr>
      <vt:lpstr>Conjectura Forte de Goldbach</vt:lpstr>
      <vt:lpstr>Números Primos Gêmeos</vt:lpstr>
      <vt:lpstr>Infinitude dos primos gêmeos – ainda uma conjectura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ago</cp:lastModifiedBy>
  <cp:revision>247</cp:revision>
  <dcterms:created xsi:type="dcterms:W3CDTF">2011-05-19T13:32:59Z</dcterms:created>
  <dcterms:modified xsi:type="dcterms:W3CDTF">2017-08-17T12:35:55Z</dcterms:modified>
</cp:coreProperties>
</file>