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9B99"/>
    <a:srgbClr val="EAC42F"/>
    <a:srgbClr val="A70101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pt-BR" noProof="0" smtClean="0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pt-BR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609600" y="785813"/>
            <a:ext cx="60483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Matemática Discreta – if670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Anjolina Grisi de Oliveira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Ciência da Computação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Colaboração: lnpa e ljacs</a:t>
            </a:r>
          </a:p>
        </p:txBody>
      </p:sp>
      <p:sp>
        <p:nvSpPr>
          <p:cNvPr id="3074" name="Title 1"/>
          <p:cNvSpPr>
            <a:spLocks noGrp="1"/>
          </p:cNvSpPr>
          <p:nvPr>
            <p:ph type="ctrTitle" sz="quarter"/>
          </p:nvPr>
        </p:nvSpPr>
        <p:spPr>
          <a:xfrm>
            <a:off x="609600" y="2586038"/>
            <a:ext cx="7772400" cy="1541462"/>
          </a:xfrm>
        </p:spPr>
        <p:txBody>
          <a:bodyPr/>
          <a:lstStyle/>
          <a:p>
            <a:pPr algn="ctr" eaLnBrk="1" hangingPunct="1"/>
            <a:r>
              <a:rPr lang="en-US" smtClean="0">
                <a:ea typeface="ＭＳ Ｐゴシック" pitchFamily="34" charset="-128"/>
              </a:rPr>
              <a:t>Teoria dos Grafos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Coloração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vértices</a:t>
            </a:r>
          </a:p>
        </p:txBody>
      </p:sp>
      <p:pic>
        <p:nvPicPr>
          <p:cNvPr id="1229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7600" y="2425700"/>
            <a:ext cx="68961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44538" y="1576388"/>
            <a:ext cx="7918450" cy="46243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3-cromáticos: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1966913" y="4787900"/>
            <a:ext cx="557212" cy="431800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Arial (Body)" charset="0"/>
              <a:cs typeface="Arial (Body)" charset="0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4197350" y="4787900"/>
            <a:ext cx="588963" cy="430213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Arial (Body)" charset="0"/>
              <a:cs typeface="Arial (Body)" charset="0"/>
            </a:endParaRP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5773738" y="4786313"/>
            <a:ext cx="2733675" cy="431800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Grafo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de Petersen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Arial (Body)" charset="0"/>
              <a:cs typeface="Arial (Body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Os grafos roda com número ímpar de vértices são 4-cromáticos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595563"/>
            <a:ext cx="24257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4383088" y="5002213"/>
            <a:ext cx="588962" cy="431800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Arial (Body)" charset="0"/>
              <a:cs typeface="Arial (Body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Pouco se pode dizer sobre o número cromático de um grafo arbitrário.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1579563" y="3349625"/>
            <a:ext cx="6248400" cy="2093913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>
                <a:solidFill>
                  <a:srgbClr val="390000"/>
                </a:solidFill>
              </a:rPr>
              <a:t>Se o grafo tem n vértices, então seu número cromático é </a:t>
            </a:r>
            <a:r>
              <a:rPr lang="pt-BR" sz="2400">
                <a:solidFill>
                  <a:srgbClr val="390000"/>
                </a:solidFill>
                <a:sym typeface="Symbol" pitchFamily="18" charset="2"/>
              </a:rPr>
              <a:t> n</a:t>
            </a:r>
          </a:p>
          <a:p>
            <a:pPr algn="ctr" eaLnBrk="0" hangingPunct="0">
              <a:lnSpc>
                <a:spcPct val="90000"/>
              </a:lnSpc>
            </a:pPr>
            <a:endParaRPr lang="pt-BR" sz="2400">
              <a:solidFill>
                <a:srgbClr val="390000"/>
              </a:solidFill>
              <a:sym typeface="Symbol" pitchFamily="18" charset="2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pt-BR" sz="2400">
                <a:solidFill>
                  <a:srgbClr val="390000"/>
                </a:solidFill>
                <a:sym typeface="Symbol" pitchFamily="18" charset="2"/>
              </a:rPr>
              <a:t>Se o grafo contém K</a:t>
            </a:r>
            <a:r>
              <a:rPr lang="pt-BR" sz="2400" baseline="-25000">
                <a:solidFill>
                  <a:srgbClr val="390000"/>
                </a:solidFill>
                <a:sym typeface="Symbol" pitchFamily="18" charset="2"/>
              </a:rPr>
              <a:t>r</a:t>
            </a:r>
            <a:r>
              <a:rPr lang="pt-BR" sz="2400">
                <a:solidFill>
                  <a:srgbClr val="390000"/>
                </a:solidFill>
                <a:sym typeface="Symbol" pitchFamily="18" charset="2"/>
              </a:rPr>
              <a:t> como subgrafo, então o número cromático  r</a:t>
            </a:r>
            <a:endParaRPr lang="en-US" sz="2400">
              <a:solidFill>
                <a:srgbClr val="390000"/>
              </a:solidFill>
              <a:latin typeface="Arial (Body)" charset="0"/>
            </a:endParaRPr>
          </a:p>
          <a:p>
            <a:pPr algn="ctr" eaLnBrk="0" hangingPunct="0">
              <a:lnSpc>
                <a:spcPct val="90000"/>
              </a:lnSpc>
            </a:pPr>
            <a:endParaRPr lang="pt-BR" sz="2400">
              <a:solidFill>
                <a:srgbClr val="390000"/>
              </a:solidFill>
              <a:latin typeface="Arial (Body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 problema das 4 cores: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Se restringirmos a atenção a grafos planares, obtemos melhores resultados: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Esse teorema foi estendido...</a:t>
            </a: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1579563" y="3163888"/>
            <a:ext cx="6248400" cy="1095375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b="1">
                <a:solidFill>
                  <a:srgbClr val="800000"/>
                </a:solidFill>
              </a:rPr>
              <a:t>Teorema</a:t>
            </a:r>
          </a:p>
          <a:p>
            <a:pPr algn="ctr" eaLnBrk="0" hangingPunct="0">
              <a:lnSpc>
                <a:spcPct val="90000"/>
              </a:lnSpc>
            </a:pPr>
            <a:endParaRPr lang="en-US" sz="2400">
              <a:solidFill>
                <a:srgbClr val="390000"/>
              </a:solidFill>
              <a:latin typeface="Arial (Body)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2400">
                <a:solidFill>
                  <a:srgbClr val="390000"/>
                </a:solidFill>
                <a:latin typeface="Arial (Body)" charset="0"/>
              </a:rPr>
              <a:t>Todo grafo planar simples é 6-colorível</a:t>
            </a: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579563" y="5067300"/>
            <a:ext cx="6248400" cy="1095375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b="1">
                <a:solidFill>
                  <a:srgbClr val="800000"/>
                </a:solidFill>
              </a:rPr>
              <a:t>Teorema das 5 cores</a:t>
            </a:r>
          </a:p>
          <a:p>
            <a:pPr algn="ctr" eaLnBrk="0" hangingPunct="0">
              <a:lnSpc>
                <a:spcPct val="90000"/>
              </a:lnSpc>
            </a:pPr>
            <a:endParaRPr lang="en-US" sz="2400">
              <a:solidFill>
                <a:srgbClr val="390000"/>
              </a:solidFill>
              <a:latin typeface="Arial (Body)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2400">
                <a:solidFill>
                  <a:srgbClr val="390000"/>
                </a:solidFill>
                <a:latin typeface="Arial (Body)" charset="0"/>
              </a:rPr>
              <a:t>Todo grafo planar simples é 5-colorível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31913"/>
            <a:ext cx="7918450" cy="46243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Um dos maiores problemas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insolúveis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da matemática foi a questão: </a:t>
            </a:r>
            <a:r>
              <a:rPr lang="en-US" altLang="en-US" smtClean="0">
                <a:solidFill>
                  <a:srgbClr val="800000"/>
                </a:solidFill>
                <a:ea typeface="ＭＳ Ｐゴシック" pitchFamily="34" charset="-128"/>
              </a:rPr>
              <a:t>“</a:t>
            </a:r>
            <a:r>
              <a:rPr lang="en-US" altLang="ja-JP" smtClean="0">
                <a:solidFill>
                  <a:srgbClr val="800000"/>
                </a:solidFill>
                <a:ea typeface="ＭＳ Ｐゴシック" pitchFamily="34" charset="-128"/>
              </a:rPr>
              <a:t>O teorema das 5 cores poderia ser fortalecido?</a:t>
            </a:r>
            <a:r>
              <a:rPr lang="en-US" altLang="en-US" smtClean="0">
                <a:solidFill>
                  <a:srgbClr val="800000"/>
                </a:solidFill>
                <a:ea typeface="ＭＳ Ｐゴシック" pitchFamily="34" charset="-128"/>
              </a:rPr>
              <a:t>”</a:t>
            </a:r>
            <a:r>
              <a:rPr lang="en-US" altLang="ja-JP" smtClean="0">
                <a:solidFill>
                  <a:srgbClr val="800000"/>
                </a:solidFill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n-US" smtClean="0">
                <a:solidFill>
                  <a:srgbClr val="390000"/>
                </a:solidFill>
                <a:ea typeface="ＭＳ Ｐゴシック" pitchFamily="34" charset="-128"/>
              </a:rPr>
              <a:t>Esse problema ficou conhecido como </a:t>
            </a:r>
            <a:r>
              <a:rPr lang="en-US" smtClean="0">
                <a:solidFill>
                  <a:srgbClr val="800000"/>
                </a:solidFill>
                <a:ea typeface="ＭＳ Ｐゴシック" pitchFamily="34" charset="-128"/>
              </a:rPr>
              <a:t>Problema das 4 cores</a:t>
            </a:r>
            <a:r>
              <a:rPr lang="en-US" smtClean="0">
                <a:solidFill>
                  <a:srgbClr val="390000"/>
                </a:solidFill>
                <a:ea typeface="ＭＳ Ｐゴシック" pitchFamily="34" charset="-128"/>
              </a:rPr>
              <a:t>;</a:t>
            </a:r>
          </a:p>
          <a:p>
            <a:pPr eaLnBrk="1" hangingPunct="1"/>
            <a:r>
              <a:rPr lang="en-US" smtClean="0">
                <a:solidFill>
                  <a:srgbClr val="390000"/>
                </a:solidFill>
                <a:ea typeface="ＭＳ Ｐゴシック" pitchFamily="34" charset="-128"/>
              </a:rPr>
              <a:t>Ele foi primeiro proposto em 1852 e finalmente resolvido por K. Appel e W. Haken.</a:t>
            </a: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1239838" y="4527550"/>
            <a:ext cx="6588125" cy="1428750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 b="1">
                <a:solidFill>
                  <a:srgbClr val="800000"/>
                </a:solidFill>
              </a:rPr>
              <a:t>Teorema das 4 cores (Appel e Haken, 1976)</a:t>
            </a:r>
          </a:p>
          <a:p>
            <a:pPr algn="ctr" eaLnBrk="0" hangingPunct="0">
              <a:lnSpc>
                <a:spcPct val="90000"/>
              </a:lnSpc>
            </a:pPr>
            <a:endParaRPr lang="en-US" sz="2400">
              <a:solidFill>
                <a:srgbClr val="390000"/>
              </a:solidFill>
              <a:latin typeface="Arial (Body)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2400">
                <a:solidFill>
                  <a:srgbClr val="390000"/>
                </a:solidFill>
                <a:latin typeface="Arial (Body)" charset="0"/>
              </a:rPr>
              <a:t>O número cromático de um grafo planar não é maior que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mapas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31913"/>
            <a:ext cx="7918450" cy="46243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 problema das 4 cores surgiu historicamente em conexão com a coloração de mapas;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Dado um mapa contendo diversos países, podemos questionar quantas cores são necessárias para colorir todos os países, de forma que os países que fazem fronteira entre si possuam cores diferentes;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Provavelmente a forma mais familiar do teorema das 4 cores é a sentença que diz que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todo mapa pode ser colorido com apenas 4 cores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.</a:t>
            </a: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mapas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404938"/>
            <a:ext cx="7918450" cy="46243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 figura a seguir mostra um mapa colorido com 4 cores:</a:t>
            </a:r>
          </a:p>
        </p:txBody>
      </p:sp>
      <p:pic>
        <p:nvPicPr>
          <p:cNvPr id="18435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3013" y="2185988"/>
            <a:ext cx="410845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mapas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Para deixar essa sentença clara, devemos explicar como usar grafos para representar mapas.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Cada mapa no plano pode ser representado por um grafo, chamado de </a:t>
            </a:r>
            <a:r>
              <a:rPr lang="en-US" smtClean="0">
                <a:solidFill>
                  <a:srgbClr val="800000"/>
                </a:solidFill>
                <a:ea typeface="ＭＳ Ｐゴシック" pitchFamily="34" charset="-128"/>
              </a:rPr>
              <a:t>grafo dual</a:t>
            </a:r>
            <a:r>
              <a:rPr lang="en-US" smtClean="0">
                <a:ea typeface="ＭＳ Ｐゴシック" pitchFamily="34" charset="-128"/>
              </a:rPr>
              <a:t>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Cada região do mapa é representada por um vértice. As arestas ligam os vértices que representam regiões que fazem fronteira entre 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mapas</a:t>
            </a:r>
          </a:p>
        </p:txBody>
      </p:sp>
      <p:pic>
        <p:nvPicPr>
          <p:cNvPr id="2048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31913"/>
            <a:ext cx="69977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8" y="3757613"/>
            <a:ext cx="76962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4439265" y="3757613"/>
            <a:ext cx="4001473" cy="22733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Aplicação de coloração de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171575"/>
            <a:ext cx="7918450" cy="46243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Exemplo: existem 7 disciplinas. A seguinte tabela mostra a existência de alunos em comum: onde há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*</a:t>
            </a:r>
            <a:r>
              <a:rPr lang="en-US" smtClean="0">
                <a:ea typeface="ＭＳ Ｐゴシック" pitchFamily="34" charset="-128"/>
              </a:rPr>
              <a:t> na célula ij, existe um aluno matriculado na disciplina I e na disciplina j.</a:t>
            </a:r>
          </a:p>
        </p:txBody>
      </p:sp>
      <p:pic>
        <p:nvPicPr>
          <p:cNvPr id="21507" name="Picture 8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6338" y="2863850"/>
            <a:ext cx="30734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6050" y="2663825"/>
            <a:ext cx="28019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Text Box 24"/>
          <p:cNvSpPr txBox="1">
            <a:spLocks noChangeArrowheads="1"/>
          </p:cNvSpPr>
          <p:nvPr/>
        </p:nvSpPr>
        <p:spPr bwMode="auto">
          <a:xfrm>
            <a:off x="1284288" y="5380038"/>
            <a:ext cx="4600575" cy="708025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>
                <a:solidFill>
                  <a:srgbClr val="390000"/>
                </a:solidFill>
              </a:rPr>
              <a:t>A matriz é simétrica: a parte abaixo da diagonal principal não foi preenchida.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Coloração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38" y="1331913"/>
            <a:ext cx="7918450" cy="46243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Quantas cores são necessárias para colorir o mapa mundi, sendo que países adjacentes não podem ter a mesma cor?</a:t>
            </a:r>
          </a:p>
        </p:txBody>
      </p:sp>
      <p:pic>
        <p:nvPicPr>
          <p:cNvPr id="4099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2605088"/>
            <a:ext cx="7721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Aplicação de coloração de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171575"/>
            <a:ext cx="7918450" cy="46243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Exemplo: existem 7 disciplinas. A seguinte tabela mostra a existência de alunos em comum: onde há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*</a:t>
            </a:r>
            <a:r>
              <a:rPr lang="en-US" smtClean="0">
                <a:ea typeface="ＭＳ Ｐゴシック" pitchFamily="34" charset="-128"/>
              </a:rPr>
              <a:t> na célula ij, existe um aluno matriculado na disciplina I e na disciplina j.</a:t>
            </a:r>
          </a:p>
        </p:txBody>
      </p:sp>
      <p:pic>
        <p:nvPicPr>
          <p:cNvPr id="22531" name="Picture 8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6338" y="2863850"/>
            <a:ext cx="30734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8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6050" y="2663825"/>
            <a:ext cx="28019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Text Box 24"/>
          <p:cNvSpPr txBox="1">
            <a:spLocks noChangeArrowheads="1"/>
          </p:cNvSpPr>
          <p:nvPr/>
        </p:nvSpPr>
        <p:spPr bwMode="auto">
          <a:xfrm>
            <a:off x="1284288" y="5380038"/>
            <a:ext cx="4600575" cy="708025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>
                <a:solidFill>
                  <a:srgbClr val="390000"/>
                </a:solidFill>
              </a:rPr>
              <a:t>A matriz é simétrica: a parte abaixo da diagonal principal não foi preenchida.</a:t>
            </a:r>
          </a:p>
        </p:txBody>
      </p:sp>
      <p:pic>
        <p:nvPicPr>
          <p:cNvPr id="22534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6050" y="2416175"/>
            <a:ext cx="2967038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451725" y="5380038"/>
          <a:ext cx="1409700" cy="1371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704850"/>
                <a:gridCol w="704850"/>
              </a:tblGrid>
              <a:tr h="2608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Hor.</a:t>
                      </a:r>
                      <a:endParaRPr lang="en-US" sz="1200" dirty="0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Disc.</a:t>
                      </a:r>
                      <a:endParaRPr lang="en-US" sz="1200" dirty="0"/>
                    </a:p>
                  </a:txBody>
                  <a:tcPr marL="91456" marR="91456"/>
                </a:tc>
              </a:tr>
              <a:tr h="2608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e 6</a:t>
                      </a:r>
                      <a:endParaRPr lang="en-US" sz="1200" dirty="0"/>
                    </a:p>
                  </a:txBody>
                  <a:tcPr marL="91456" marR="91456"/>
                </a:tc>
              </a:tr>
              <a:tr h="2608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 e</a:t>
                      </a:r>
                      <a:r>
                        <a:rPr lang="en-US" sz="1200" baseline="0" dirty="0" smtClean="0"/>
                        <a:t> 4</a:t>
                      </a:r>
                      <a:endParaRPr lang="en-US" sz="1200" dirty="0"/>
                    </a:p>
                  </a:txBody>
                  <a:tcPr marL="91456" marR="91456"/>
                </a:tc>
              </a:tr>
              <a:tr h="2608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r>
                        <a:rPr lang="en-US" sz="1200" baseline="0" dirty="0" smtClean="0"/>
                        <a:t> e 5</a:t>
                      </a:r>
                      <a:endParaRPr lang="en-US" sz="1200" dirty="0"/>
                    </a:p>
                  </a:txBody>
                  <a:tcPr marL="91456" marR="91456"/>
                </a:tc>
              </a:tr>
              <a:tr h="2608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91456" marR="9145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Aplicação de coloração de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Sete </a:t>
            </a:r>
            <a:r>
              <a:rPr lang="pt-BR" smtClean="0">
                <a:ea typeface="ＭＳ Ｐゴシック" pitchFamily="34" charset="-128"/>
              </a:rPr>
              <a:t>variáveis ocorrem em um laço num programa de computador. As variáveis e os passos onde elas devem ser armazenadas são: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r: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1 a 6;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u: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passo 2;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v: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 de 2 a 4;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w: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 1, 3 e 5;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x: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 1 e 6;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y: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3 a 6; e </a:t>
            </a:r>
            <a:r>
              <a:rPr lang="pt-BR" i="1" smtClean="0">
                <a:solidFill>
                  <a:srgbClr val="800000"/>
                </a:solidFill>
                <a:ea typeface="ＭＳ Ｐゴシック" pitchFamily="34" charset="-128"/>
              </a:rPr>
              <a:t>z: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 4 e 5</a:t>
            </a:r>
            <a:r>
              <a:rPr lang="pt-BR" smtClean="0">
                <a:ea typeface="ＭＳ Ｐゴシック" pitchFamily="34" charset="-128"/>
              </a:rPr>
              <a:t>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Quantos </a:t>
            </a:r>
            <a:r>
              <a:rPr lang="pt-BR" smtClean="0">
                <a:ea typeface="ＭＳ Ｐゴシック" pitchFamily="34" charset="-128"/>
              </a:rPr>
              <a:t>diferentes registradores são necessários para armazenar essas variáveis durante a execução?</a:t>
            </a:r>
            <a:endParaRPr lang="pt-BR" sz="2000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Aplicação de coloração de vértices</a:t>
            </a:r>
          </a:p>
        </p:txBody>
      </p:sp>
      <p:pic>
        <p:nvPicPr>
          <p:cNvPr id="2457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4413" y="2184400"/>
            <a:ext cx="34417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24"/>
          <p:cNvSpPr txBox="1">
            <a:spLocks noChangeArrowheads="1"/>
          </p:cNvSpPr>
          <p:nvPr/>
        </p:nvSpPr>
        <p:spPr bwMode="auto">
          <a:xfrm>
            <a:off x="1474788" y="2184400"/>
            <a:ext cx="2252662" cy="2814638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r: </a:t>
            </a:r>
            <a:r>
              <a:rPr lang="pt-BR" sz="2800" b="1">
                <a:solidFill>
                  <a:srgbClr val="000000"/>
                </a:solidFill>
              </a:rPr>
              <a:t>1 a 6;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u:</a:t>
            </a:r>
            <a:r>
              <a:rPr lang="pt-BR" sz="2800" i="1">
                <a:solidFill>
                  <a:srgbClr val="000000"/>
                </a:solidFill>
              </a:rPr>
              <a:t> </a:t>
            </a:r>
            <a:r>
              <a:rPr lang="pt-BR" sz="2800" b="1">
                <a:solidFill>
                  <a:srgbClr val="000000"/>
                </a:solidFill>
              </a:rPr>
              <a:t>passo 2;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v:</a:t>
            </a:r>
            <a:r>
              <a:rPr lang="pt-BR" sz="2800" b="1">
                <a:solidFill>
                  <a:srgbClr val="000000"/>
                </a:solidFill>
              </a:rPr>
              <a:t> de 2 a 4;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w:</a:t>
            </a:r>
            <a:r>
              <a:rPr lang="pt-BR" sz="2800" b="1">
                <a:solidFill>
                  <a:srgbClr val="000000"/>
                </a:solidFill>
              </a:rPr>
              <a:t> 1, 3 e 5;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x:</a:t>
            </a:r>
            <a:r>
              <a:rPr lang="pt-BR" sz="2800" b="1">
                <a:solidFill>
                  <a:srgbClr val="000000"/>
                </a:solidFill>
              </a:rPr>
              <a:t> 1 e 6;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y: </a:t>
            </a:r>
            <a:r>
              <a:rPr lang="pt-BR" sz="2800" b="1">
                <a:solidFill>
                  <a:srgbClr val="000000"/>
                </a:solidFill>
              </a:rPr>
              <a:t>3 a 6; e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z:</a:t>
            </a:r>
            <a:r>
              <a:rPr lang="pt-BR" sz="2800" b="1">
                <a:solidFill>
                  <a:srgbClr val="000000"/>
                </a:solidFill>
              </a:rPr>
              <a:t> 4 e 5</a:t>
            </a:r>
            <a:r>
              <a:rPr lang="pt-BR" sz="28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Aplicação de coloração de vértices</a:t>
            </a:r>
          </a:p>
        </p:txBody>
      </p:sp>
      <p:sp>
        <p:nvSpPr>
          <p:cNvPr id="25602" name="Text Box 24"/>
          <p:cNvSpPr txBox="1">
            <a:spLocks noChangeArrowheads="1"/>
          </p:cNvSpPr>
          <p:nvPr/>
        </p:nvSpPr>
        <p:spPr bwMode="auto">
          <a:xfrm>
            <a:off x="1474788" y="2184400"/>
            <a:ext cx="2252662" cy="2814638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r: </a:t>
            </a:r>
            <a:r>
              <a:rPr lang="pt-BR" sz="2800" b="1">
                <a:solidFill>
                  <a:srgbClr val="000000"/>
                </a:solidFill>
              </a:rPr>
              <a:t>1 a 6;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u:</a:t>
            </a:r>
            <a:r>
              <a:rPr lang="pt-BR" sz="2800" i="1">
                <a:solidFill>
                  <a:srgbClr val="000000"/>
                </a:solidFill>
              </a:rPr>
              <a:t> </a:t>
            </a:r>
            <a:r>
              <a:rPr lang="pt-BR" sz="2800" b="1">
                <a:solidFill>
                  <a:srgbClr val="000000"/>
                </a:solidFill>
              </a:rPr>
              <a:t>passo 2;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v:</a:t>
            </a:r>
            <a:r>
              <a:rPr lang="pt-BR" sz="2800" b="1">
                <a:solidFill>
                  <a:srgbClr val="000000"/>
                </a:solidFill>
              </a:rPr>
              <a:t> de 2 a 4;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w:</a:t>
            </a:r>
            <a:r>
              <a:rPr lang="pt-BR" sz="2800" b="1">
                <a:solidFill>
                  <a:srgbClr val="000000"/>
                </a:solidFill>
              </a:rPr>
              <a:t> 1, 3 e 5;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x:</a:t>
            </a:r>
            <a:r>
              <a:rPr lang="pt-BR" sz="2800" b="1">
                <a:solidFill>
                  <a:srgbClr val="000000"/>
                </a:solidFill>
              </a:rPr>
              <a:t> 1 e 6;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y: </a:t>
            </a:r>
            <a:r>
              <a:rPr lang="pt-BR" sz="2800" b="1">
                <a:solidFill>
                  <a:srgbClr val="000000"/>
                </a:solidFill>
              </a:rPr>
              <a:t>3 a 6; e </a:t>
            </a:r>
          </a:p>
          <a:p>
            <a:pPr indent="38100">
              <a:lnSpc>
                <a:spcPct val="90000"/>
              </a:lnSpc>
            </a:pPr>
            <a:r>
              <a:rPr lang="pt-BR" sz="2800" b="1" i="1">
                <a:solidFill>
                  <a:srgbClr val="000000"/>
                </a:solidFill>
              </a:rPr>
              <a:t>z:</a:t>
            </a:r>
            <a:r>
              <a:rPr lang="pt-BR" sz="2800" b="1">
                <a:solidFill>
                  <a:srgbClr val="000000"/>
                </a:solidFill>
              </a:rPr>
              <a:t> 4 e 5</a:t>
            </a:r>
            <a:r>
              <a:rPr lang="pt-BR" sz="280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2560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1088" y="2344738"/>
            <a:ext cx="31369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4276725" y="5232400"/>
            <a:ext cx="3943350" cy="461963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>
                <a:solidFill>
                  <a:srgbClr val="800000"/>
                </a:solidFill>
              </a:rPr>
              <a:t>Resposta: 5 registradores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Um algoritmo para coloração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8100" eaLnBrk="1" hangingPunct="1">
              <a:lnSpc>
                <a:spcPct val="90000"/>
              </a:lnSpc>
              <a:buFontTx/>
              <a:buAutoNum type="arabicPeriod"/>
            </a:pPr>
            <a:r>
              <a:rPr lang="pt-BR" smtClean="0">
                <a:ea typeface="ＭＳ Ｐゴシック" pitchFamily="34" charset="-128"/>
              </a:rPr>
              <a:t> Liste os nós em ordem decrescente de grau</a:t>
            </a:r>
          </a:p>
          <a:p>
            <a:pPr indent="38100" eaLnBrk="1" hangingPunct="1">
              <a:lnSpc>
                <a:spcPct val="90000"/>
              </a:lnSpc>
              <a:buFontTx/>
              <a:buAutoNum type="arabicPeriod"/>
            </a:pPr>
            <a:r>
              <a:rPr lang="pt-BR" smtClean="0">
                <a:ea typeface="ＭＳ Ｐゴシック" pitchFamily="34" charset="-128"/>
              </a:rPr>
              <a:t> Associe a cor 1 ao primeiro nó da lista e ao próximo nó da lista não adjacente a ele, e sucessivamente  para cada nó da lista não adjacente a um nó com a cor 1.</a:t>
            </a:r>
          </a:p>
          <a:p>
            <a:pPr indent="38100" eaLnBrk="1" hangingPunct="1">
              <a:lnSpc>
                <a:spcPct val="90000"/>
              </a:lnSpc>
              <a:buFontTx/>
              <a:buAutoNum type="arabicPeriod"/>
            </a:pPr>
            <a:r>
              <a:rPr lang="pt-BR" smtClean="0">
                <a:ea typeface="ＭＳ Ｐゴシック" pitchFamily="34" charset="-128"/>
              </a:rPr>
              <a:t> Associe a cor 2 ao próximo nó da lista ainda sem cor. Sucessivamente associe a cor 2 para o próximo nó da lista não adjacente aos nós com cor 2 e que ainda não está colorido.</a:t>
            </a:r>
          </a:p>
          <a:p>
            <a:pPr indent="38100" eaLnBrk="1" hangingPunct="1">
              <a:lnSpc>
                <a:spcPct val="90000"/>
              </a:lnSpc>
              <a:buFontTx/>
              <a:buAutoNum type="arabicPeriod"/>
            </a:pPr>
            <a:r>
              <a:rPr lang="pt-BR" smtClean="0">
                <a:ea typeface="ＭＳ Ｐゴシック" pitchFamily="34" charset="-128"/>
              </a:rPr>
              <a:t> Continue com esse processo até que todos os nós sejam coloridos.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2" name="Oval 4"/>
          <p:cNvSpPr>
            <a:spLocks noChangeArrowheads="1"/>
          </p:cNvSpPr>
          <p:nvPr/>
        </p:nvSpPr>
        <p:spPr bwMode="auto">
          <a:xfrm>
            <a:off x="1049338" y="1773238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53" name="Oval 5"/>
          <p:cNvSpPr>
            <a:spLocks noChangeArrowheads="1"/>
          </p:cNvSpPr>
          <p:nvPr/>
        </p:nvSpPr>
        <p:spPr bwMode="auto">
          <a:xfrm>
            <a:off x="1049338" y="3068638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54" name="Oval 6"/>
          <p:cNvSpPr>
            <a:spLocks noChangeArrowheads="1"/>
          </p:cNvSpPr>
          <p:nvPr/>
        </p:nvSpPr>
        <p:spPr bwMode="auto">
          <a:xfrm>
            <a:off x="3109913" y="1773238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55" name="Oval 7"/>
          <p:cNvSpPr>
            <a:spLocks noChangeArrowheads="1"/>
          </p:cNvSpPr>
          <p:nvPr/>
        </p:nvSpPr>
        <p:spPr bwMode="auto">
          <a:xfrm>
            <a:off x="5568950" y="1773238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56" name="Oval 8"/>
          <p:cNvSpPr>
            <a:spLocks noChangeArrowheads="1"/>
          </p:cNvSpPr>
          <p:nvPr/>
        </p:nvSpPr>
        <p:spPr bwMode="auto">
          <a:xfrm>
            <a:off x="3109913" y="3141663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57" name="Oval 9"/>
          <p:cNvSpPr>
            <a:spLocks noChangeArrowheads="1"/>
          </p:cNvSpPr>
          <p:nvPr/>
        </p:nvSpPr>
        <p:spPr bwMode="auto">
          <a:xfrm>
            <a:off x="5568950" y="3068638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58" name="Oval 10"/>
          <p:cNvSpPr>
            <a:spLocks noChangeArrowheads="1"/>
          </p:cNvSpPr>
          <p:nvPr/>
        </p:nvSpPr>
        <p:spPr bwMode="auto">
          <a:xfrm>
            <a:off x="7562850" y="4581525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60" name="Oval 12"/>
          <p:cNvSpPr>
            <a:spLocks noChangeArrowheads="1"/>
          </p:cNvSpPr>
          <p:nvPr/>
        </p:nvSpPr>
        <p:spPr bwMode="auto">
          <a:xfrm>
            <a:off x="5568950" y="4581525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61" name="Oval 13"/>
          <p:cNvSpPr>
            <a:spLocks noChangeArrowheads="1"/>
          </p:cNvSpPr>
          <p:nvPr/>
        </p:nvSpPr>
        <p:spPr bwMode="auto">
          <a:xfrm>
            <a:off x="3109913" y="4581525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62" name="Oval 14"/>
          <p:cNvSpPr>
            <a:spLocks noChangeArrowheads="1"/>
          </p:cNvSpPr>
          <p:nvPr/>
        </p:nvSpPr>
        <p:spPr bwMode="auto">
          <a:xfrm>
            <a:off x="1049338" y="4508500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63" name="Line 15"/>
          <p:cNvSpPr>
            <a:spLocks noChangeShapeType="1"/>
          </p:cNvSpPr>
          <p:nvPr/>
        </p:nvSpPr>
        <p:spPr bwMode="auto">
          <a:xfrm>
            <a:off x="1247775" y="1844675"/>
            <a:ext cx="18621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64" name="Line 16"/>
          <p:cNvSpPr>
            <a:spLocks noChangeShapeType="1"/>
          </p:cNvSpPr>
          <p:nvPr/>
        </p:nvSpPr>
        <p:spPr bwMode="auto">
          <a:xfrm>
            <a:off x="3308350" y="1844675"/>
            <a:ext cx="2193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65" name="Line 17"/>
          <p:cNvSpPr>
            <a:spLocks noChangeShapeType="1"/>
          </p:cNvSpPr>
          <p:nvPr/>
        </p:nvSpPr>
        <p:spPr bwMode="auto">
          <a:xfrm>
            <a:off x="1114425" y="1989138"/>
            <a:ext cx="0" cy="1152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66" name="Line 18"/>
          <p:cNvSpPr>
            <a:spLocks noChangeShapeType="1"/>
          </p:cNvSpPr>
          <p:nvPr/>
        </p:nvSpPr>
        <p:spPr bwMode="auto">
          <a:xfrm>
            <a:off x="1114425" y="3284538"/>
            <a:ext cx="0" cy="1296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67" name="Line 19"/>
          <p:cNvSpPr>
            <a:spLocks noChangeShapeType="1"/>
          </p:cNvSpPr>
          <p:nvPr/>
        </p:nvSpPr>
        <p:spPr bwMode="auto">
          <a:xfrm>
            <a:off x="3175000" y="1989138"/>
            <a:ext cx="0" cy="1223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68" name="Line 20"/>
          <p:cNvSpPr>
            <a:spLocks noChangeShapeType="1"/>
          </p:cNvSpPr>
          <p:nvPr/>
        </p:nvSpPr>
        <p:spPr bwMode="auto">
          <a:xfrm>
            <a:off x="3175000" y="3357563"/>
            <a:ext cx="0" cy="1223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69" name="Line 21"/>
          <p:cNvSpPr>
            <a:spLocks noChangeShapeType="1"/>
          </p:cNvSpPr>
          <p:nvPr/>
        </p:nvSpPr>
        <p:spPr bwMode="auto">
          <a:xfrm>
            <a:off x="3308350" y="4724400"/>
            <a:ext cx="226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70" name="Line 22"/>
          <p:cNvSpPr>
            <a:spLocks noChangeShapeType="1"/>
          </p:cNvSpPr>
          <p:nvPr/>
        </p:nvSpPr>
        <p:spPr bwMode="auto">
          <a:xfrm>
            <a:off x="5702300" y="1989138"/>
            <a:ext cx="0" cy="1152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71" name="Line 23"/>
          <p:cNvSpPr>
            <a:spLocks noChangeShapeType="1"/>
          </p:cNvSpPr>
          <p:nvPr/>
        </p:nvSpPr>
        <p:spPr bwMode="auto">
          <a:xfrm>
            <a:off x="5702300" y="3284538"/>
            <a:ext cx="0" cy="1296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72" name="Line 24"/>
          <p:cNvSpPr>
            <a:spLocks noChangeShapeType="1"/>
          </p:cNvSpPr>
          <p:nvPr/>
        </p:nvSpPr>
        <p:spPr bwMode="auto">
          <a:xfrm>
            <a:off x="5767388" y="4724400"/>
            <a:ext cx="1795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73" name="Line 25"/>
          <p:cNvSpPr>
            <a:spLocks noChangeShapeType="1"/>
          </p:cNvSpPr>
          <p:nvPr/>
        </p:nvSpPr>
        <p:spPr bwMode="auto">
          <a:xfrm>
            <a:off x="5767388" y="3213100"/>
            <a:ext cx="1862137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74" name="Line 26"/>
          <p:cNvSpPr>
            <a:spLocks noChangeShapeType="1"/>
          </p:cNvSpPr>
          <p:nvPr/>
        </p:nvSpPr>
        <p:spPr bwMode="auto">
          <a:xfrm>
            <a:off x="1247775" y="1916113"/>
            <a:ext cx="1862138" cy="1296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75" name="Line 27"/>
          <p:cNvSpPr>
            <a:spLocks noChangeShapeType="1"/>
          </p:cNvSpPr>
          <p:nvPr/>
        </p:nvSpPr>
        <p:spPr bwMode="auto">
          <a:xfrm>
            <a:off x="1182688" y="1989138"/>
            <a:ext cx="1927225" cy="266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76" name="Line 28"/>
          <p:cNvSpPr>
            <a:spLocks noChangeShapeType="1"/>
          </p:cNvSpPr>
          <p:nvPr/>
        </p:nvSpPr>
        <p:spPr bwMode="auto">
          <a:xfrm flipH="1">
            <a:off x="1247775" y="3284538"/>
            <a:ext cx="1862138" cy="1296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77" name="Line 29"/>
          <p:cNvSpPr>
            <a:spLocks noChangeShapeType="1"/>
          </p:cNvSpPr>
          <p:nvPr/>
        </p:nvSpPr>
        <p:spPr bwMode="auto">
          <a:xfrm flipH="1">
            <a:off x="3243263" y="1989138"/>
            <a:ext cx="2392362" cy="2592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78" name="Line 30"/>
          <p:cNvSpPr>
            <a:spLocks noChangeShapeType="1"/>
          </p:cNvSpPr>
          <p:nvPr/>
        </p:nvSpPr>
        <p:spPr bwMode="auto">
          <a:xfrm flipV="1">
            <a:off x="3308350" y="1916113"/>
            <a:ext cx="2327275" cy="1296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79" name="Line 31"/>
          <p:cNvSpPr>
            <a:spLocks noChangeShapeType="1"/>
          </p:cNvSpPr>
          <p:nvPr/>
        </p:nvSpPr>
        <p:spPr bwMode="auto">
          <a:xfrm>
            <a:off x="3308350" y="3284538"/>
            <a:ext cx="2327275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80" name="Line 32"/>
          <p:cNvSpPr>
            <a:spLocks noChangeShapeType="1"/>
          </p:cNvSpPr>
          <p:nvPr/>
        </p:nvSpPr>
        <p:spPr bwMode="auto">
          <a:xfrm>
            <a:off x="3308350" y="1916113"/>
            <a:ext cx="2327275" cy="1225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81" name="Text Box 33"/>
          <p:cNvSpPr txBox="1">
            <a:spLocks noChangeArrowheads="1"/>
          </p:cNvSpPr>
          <p:nvPr/>
        </p:nvSpPr>
        <p:spPr bwMode="auto">
          <a:xfrm>
            <a:off x="5437188" y="1268413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</a:p>
        </p:txBody>
      </p:sp>
      <p:sp>
        <p:nvSpPr>
          <p:cNvPr id="846882" name="Text Box 34"/>
          <p:cNvSpPr txBox="1">
            <a:spLocks noChangeArrowheads="1"/>
          </p:cNvSpPr>
          <p:nvPr/>
        </p:nvSpPr>
        <p:spPr bwMode="auto">
          <a:xfrm>
            <a:off x="982663" y="1268413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sp>
        <p:nvSpPr>
          <p:cNvPr id="846883" name="Text Box 35"/>
          <p:cNvSpPr txBox="1">
            <a:spLocks noChangeArrowheads="1"/>
          </p:cNvSpPr>
          <p:nvPr/>
        </p:nvSpPr>
        <p:spPr bwMode="auto">
          <a:xfrm>
            <a:off x="3043238" y="1268413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b</a:t>
            </a:r>
          </a:p>
        </p:txBody>
      </p:sp>
      <p:sp>
        <p:nvSpPr>
          <p:cNvPr id="846884" name="Text Box 36"/>
          <p:cNvSpPr txBox="1">
            <a:spLocks noChangeArrowheads="1"/>
          </p:cNvSpPr>
          <p:nvPr/>
        </p:nvSpPr>
        <p:spPr bwMode="auto">
          <a:xfrm>
            <a:off x="2976563" y="4797425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h</a:t>
            </a:r>
            <a:endParaRPr lang="pt-BR" sz="2400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85" name="Text Box 37"/>
          <p:cNvSpPr txBox="1">
            <a:spLocks noChangeArrowheads="1"/>
          </p:cNvSpPr>
          <p:nvPr/>
        </p:nvSpPr>
        <p:spPr bwMode="auto">
          <a:xfrm>
            <a:off x="915988" y="4724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846886" name="Text Box 38"/>
          <p:cNvSpPr txBox="1">
            <a:spLocks noChangeArrowheads="1"/>
          </p:cNvSpPr>
          <p:nvPr/>
        </p:nvSpPr>
        <p:spPr bwMode="auto">
          <a:xfrm>
            <a:off x="7496175" y="4797425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j</a:t>
            </a:r>
          </a:p>
        </p:txBody>
      </p:sp>
      <p:sp>
        <p:nvSpPr>
          <p:cNvPr id="846887" name="Text Box 39"/>
          <p:cNvSpPr txBox="1">
            <a:spLocks noChangeArrowheads="1"/>
          </p:cNvSpPr>
          <p:nvPr/>
        </p:nvSpPr>
        <p:spPr bwMode="auto">
          <a:xfrm>
            <a:off x="5502275" y="4797425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</a:p>
        </p:txBody>
      </p:sp>
      <p:sp>
        <p:nvSpPr>
          <p:cNvPr id="846888" name="Text Box 40"/>
          <p:cNvSpPr txBox="1">
            <a:spLocks noChangeArrowheads="1"/>
          </p:cNvSpPr>
          <p:nvPr/>
        </p:nvSpPr>
        <p:spPr bwMode="auto">
          <a:xfrm>
            <a:off x="3175000" y="2565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846889" name="Text Box 41"/>
          <p:cNvSpPr txBox="1">
            <a:spLocks noChangeArrowheads="1"/>
          </p:cNvSpPr>
          <p:nvPr/>
        </p:nvSpPr>
        <p:spPr bwMode="auto">
          <a:xfrm>
            <a:off x="582613" y="2924175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endParaRPr lang="pt-BR" sz="2400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6890" name="Text Box 42"/>
          <p:cNvSpPr txBox="1">
            <a:spLocks noChangeArrowheads="1"/>
          </p:cNvSpPr>
          <p:nvPr/>
        </p:nvSpPr>
        <p:spPr bwMode="auto">
          <a:xfrm>
            <a:off x="5767388" y="27813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Um algoritmo para coloração de grafos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6" name="Oval 4"/>
          <p:cNvSpPr>
            <a:spLocks noChangeArrowheads="1"/>
          </p:cNvSpPr>
          <p:nvPr/>
        </p:nvSpPr>
        <p:spPr bwMode="auto">
          <a:xfrm>
            <a:off x="1049338" y="1773238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77" name="Oval 5"/>
          <p:cNvSpPr>
            <a:spLocks noChangeArrowheads="1"/>
          </p:cNvSpPr>
          <p:nvPr/>
        </p:nvSpPr>
        <p:spPr bwMode="auto">
          <a:xfrm>
            <a:off x="1049338" y="3068638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78" name="Oval 6"/>
          <p:cNvSpPr>
            <a:spLocks noChangeArrowheads="1"/>
          </p:cNvSpPr>
          <p:nvPr/>
        </p:nvSpPr>
        <p:spPr bwMode="auto">
          <a:xfrm>
            <a:off x="3109913" y="1773238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79" name="Oval 7"/>
          <p:cNvSpPr>
            <a:spLocks noChangeArrowheads="1"/>
          </p:cNvSpPr>
          <p:nvPr/>
        </p:nvSpPr>
        <p:spPr bwMode="auto">
          <a:xfrm>
            <a:off x="5568950" y="1773238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80" name="Oval 8"/>
          <p:cNvSpPr>
            <a:spLocks noChangeArrowheads="1"/>
          </p:cNvSpPr>
          <p:nvPr/>
        </p:nvSpPr>
        <p:spPr bwMode="auto">
          <a:xfrm>
            <a:off x="3109913" y="3141663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81" name="Oval 9"/>
          <p:cNvSpPr>
            <a:spLocks noChangeArrowheads="1"/>
          </p:cNvSpPr>
          <p:nvPr/>
        </p:nvSpPr>
        <p:spPr bwMode="auto">
          <a:xfrm>
            <a:off x="5568950" y="3068638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82" name="Oval 10"/>
          <p:cNvSpPr>
            <a:spLocks noChangeArrowheads="1"/>
          </p:cNvSpPr>
          <p:nvPr/>
        </p:nvSpPr>
        <p:spPr bwMode="auto">
          <a:xfrm>
            <a:off x="7562850" y="4581525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83" name="Oval 11"/>
          <p:cNvSpPr>
            <a:spLocks noChangeArrowheads="1"/>
          </p:cNvSpPr>
          <p:nvPr/>
        </p:nvSpPr>
        <p:spPr bwMode="auto">
          <a:xfrm>
            <a:off x="5568950" y="4581525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84" name="Oval 12"/>
          <p:cNvSpPr>
            <a:spLocks noChangeArrowheads="1"/>
          </p:cNvSpPr>
          <p:nvPr/>
        </p:nvSpPr>
        <p:spPr bwMode="auto">
          <a:xfrm>
            <a:off x="3109913" y="4581525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85" name="Oval 13"/>
          <p:cNvSpPr>
            <a:spLocks noChangeArrowheads="1"/>
          </p:cNvSpPr>
          <p:nvPr/>
        </p:nvSpPr>
        <p:spPr bwMode="auto">
          <a:xfrm>
            <a:off x="1049338" y="4508500"/>
            <a:ext cx="2000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86" name="Line 14"/>
          <p:cNvSpPr>
            <a:spLocks noChangeShapeType="1"/>
          </p:cNvSpPr>
          <p:nvPr/>
        </p:nvSpPr>
        <p:spPr bwMode="auto">
          <a:xfrm>
            <a:off x="1247775" y="1844675"/>
            <a:ext cx="18621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87" name="Line 15"/>
          <p:cNvSpPr>
            <a:spLocks noChangeShapeType="1"/>
          </p:cNvSpPr>
          <p:nvPr/>
        </p:nvSpPr>
        <p:spPr bwMode="auto">
          <a:xfrm>
            <a:off x="3308350" y="1844675"/>
            <a:ext cx="2193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88" name="Line 16"/>
          <p:cNvSpPr>
            <a:spLocks noChangeShapeType="1"/>
          </p:cNvSpPr>
          <p:nvPr/>
        </p:nvSpPr>
        <p:spPr bwMode="auto">
          <a:xfrm>
            <a:off x="1114425" y="1989138"/>
            <a:ext cx="0" cy="1152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89" name="Line 17"/>
          <p:cNvSpPr>
            <a:spLocks noChangeShapeType="1"/>
          </p:cNvSpPr>
          <p:nvPr/>
        </p:nvSpPr>
        <p:spPr bwMode="auto">
          <a:xfrm>
            <a:off x="1114425" y="3284538"/>
            <a:ext cx="0" cy="1296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90" name="Line 18"/>
          <p:cNvSpPr>
            <a:spLocks noChangeShapeType="1"/>
          </p:cNvSpPr>
          <p:nvPr/>
        </p:nvSpPr>
        <p:spPr bwMode="auto">
          <a:xfrm>
            <a:off x="3175000" y="1989138"/>
            <a:ext cx="0" cy="1223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91" name="Line 19"/>
          <p:cNvSpPr>
            <a:spLocks noChangeShapeType="1"/>
          </p:cNvSpPr>
          <p:nvPr/>
        </p:nvSpPr>
        <p:spPr bwMode="auto">
          <a:xfrm>
            <a:off x="3175000" y="3357563"/>
            <a:ext cx="0" cy="1223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92" name="Line 20"/>
          <p:cNvSpPr>
            <a:spLocks noChangeShapeType="1"/>
          </p:cNvSpPr>
          <p:nvPr/>
        </p:nvSpPr>
        <p:spPr bwMode="auto">
          <a:xfrm>
            <a:off x="3308350" y="4724400"/>
            <a:ext cx="226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93" name="Line 21"/>
          <p:cNvSpPr>
            <a:spLocks noChangeShapeType="1"/>
          </p:cNvSpPr>
          <p:nvPr/>
        </p:nvSpPr>
        <p:spPr bwMode="auto">
          <a:xfrm>
            <a:off x="5702300" y="1989138"/>
            <a:ext cx="0" cy="1152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94" name="Line 22"/>
          <p:cNvSpPr>
            <a:spLocks noChangeShapeType="1"/>
          </p:cNvSpPr>
          <p:nvPr/>
        </p:nvSpPr>
        <p:spPr bwMode="auto">
          <a:xfrm>
            <a:off x="5702300" y="3284538"/>
            <a:ext cx="0" cy="1296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95" name="Line 23"/>
          <p:cNvSpPr>
            <a:spLocks noChangeShapeType="1"/>
          </p:cNvSpPr>
          <p:nvPr/>
        </p:nvSpPr>
        <p:spPr bwMode="auto">
          <a:xfrm>
            <a:off x="5767388" y="4724400"/>
            <a:ext cx="1795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96" name="Line 24"/>
          <p:cNvSpPr>
            <a:spLocks noChangeShapeType="1"/>
          </p:cNvSpPr>
          <p:nvPr/>
        </p:nvSpPr>
        <p:spPr bwMode="auto">
          <a:xfrm>
            <a:off x="5767388" y="3213100"/>
            <a:ext cx="1862137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97" name="Line 25"/>
          <p:cNvSpPr>
            <a:spLocks noChangeShapeType="1"/>
          </p:cNvSpPr>
          <p:nvPr/>
        </p:nvSpPr>
        <p:spPr bwMode="auto">
          <a:xfrm>
            <a:off x="1247775" y="1916113"/>
            <a:ext cx="1862138" cy="1296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98" name="Line 26"/>
          <p:cNvSpPr>
            <a:spLocks noChangeShapeType="1"/>
          </p:cNvSpPr>
          <p:nvPr/>
        </p:nvSpPr>
        <p:spPr bwMode="auto">
          <a:xfrm>
            <a:off x="1182688" y="1989138"/>
            <a:ext cx="1927225" cy="266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899" name="Line 27"/>
          <p:cNvSpPr>
            <a:spLocks noChangeShapeType="1"/>
          </p:cNvSpPr>
          <p:nvPr/>
        </p:nvSpPr>
        <p:spPr bwMode="auto">
          <a:xfrm flipH="1">
            <a:off x="1247775" y="3284538"/>
            <a:ext cx="1862138" cy="1296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900" name="Line 28"/>
          <p:cNvSpPr>
            <a:spLocks noChangeShapeType="1"/>
          </p:cNvSpPr>
          <p:nvPr/>
        </p:nvSpPr>
        <p:spPr bwMode="auto">
          <a:xfrm flipH="1">
            <a:off x="3243263" y="1989138"/>
            <a:ext cx="2392362" cy="2592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901" name="Line 29"/>
          <p:cNvSpPr>
            <a:spLocks noChangeShapeType="1"/>
          </p:cNvSpPr>
          <p:nvPr/>
        </p:nvSpPr>
        <p:spPr bwMode="auto">
          <a:xfrm flipV="1">
            <a:off x="3308350" y="1916113"/>
            <a:ext cx="2327275" cy="1296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902" name="Line 30"/>
          <p:cNvSpPr>
            <a:spLocks noChangeShapeType="1"/>
          </p:cNvSpPr>
          <p:nvPr/>
        </p:nvSpPr>
        <p:spPr bwMode="auto">
          <a:xfrm>
            <a:off x="3308350" y="3284538"/>
            <a:ext cx="2327275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903" name="Line 31"/>
          <p:cNvSpPr>
            <a:spLocks noChangeShapeType="1"/>
          </p:cNvSpPr>
          <p:nvPr/>
        </p:nvSpPr>
        <p:spPr bwMode="auto">
          <a:xfrm>
            <a:off x="3308350" y="1916113"/>
            <a:ext cx="2327275" cy="1225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904" name="Text Box 32"/>
          <p:cNvSpPr txBox="1">
            <a:spLocks noChangeArrowheads="1"/>
          </p:cNvSpPr>
          <p:nvPr/>
        </p:nvSpPr>
        <p:spPr bwMode="auto">
          <a:xfrm>
            <a:off x="5437188" y="1268413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endParaRPr lang="pt-BR" sz="2400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7905" name="Text Box 33"/>
          <p:cNvSpPr txBox="1">
            <a:spLocks noChangeArrowheads="1"/>
          </p:cNvSpPr>
          <p:nvPr/>
        </p:nvSpPr>
        <p:spPr bwMode="auto">
          <a:xfrm>
            <a:off x="982663" y="1268413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sp>
        <p:nvSpPr>
          <p:cNvPr id="847906" name="Text Box 34"/>
          <p:cNvSpPr txBox="1">
            <a:spLocks noChangeArrowheads="1"/>
          </p:cNvSpPr>
          <p:nvPr/>
        </p:nvSpPr>
        <p:spPr bwMode="auto">
          <a:xfrm>
            <a:off x="3043238" y="1268413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b</a:t>
            </a:r>
          </a:p>
        </p:txBody>
      </p:sp>
      <p:sp>
        <p:nvSpPr>
          <p:cNvPr id="847907" name="Text Box 35"/>
          <p:cNvSpPr txBox="1">
            <a:spLocks noChangeArrowheads="1"/>
          </p:cNvSpPr>
          <p:nvPr/>
        </p:nvSpPr>
        <p:spPr bwMode="auto">
          <a:xfrm>
            <a:off x="2976563" y="4797425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h</a:t>
            </a:r>
          </a:p>
        </p:txBody>
      </p:sp>
      <p:sp>
        <p:nvSpPr>
          <p:cNvPr id="847908" name="Text Box 36"/>
          <p:cNvSpPr txBox="1">
            <a:spLocks noChangeArrowheads="1"/>
          </p:cNvSpPr>
          <p:nvPr/>
        </p:nvSpPr>
        <p:spPr bwMode="auto">
          <a:xfrm>
            <a:off x="915988" y="4724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847909" name="Text Box 37"/>
          <p:cNvSpPr txBox="1">
            <a:spLocks noChangeArrowheads="1"/>
          </p:cNvSpPr>
          <p:nvPr/>
        </p:nvSpPr>
        <p:spPr bwMode="auto">
          <a:xfrm>
            <a:off x="7496175" y="4797425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j</a:t>
            </a:r>
          </a:p>
        </p:txBody>
      </p:sp>
      <p:sp>
        <p:nvSpPr>
          <p:cNvPr id="847910" name="Text Box 38"/>
          <p:cNvSpPr txBox="1">
            <a:spLocks noChangeArrowheads="1"/>
          </p:cNvSpPr>
          <p:nvPr/>
        </p:nvSpPr>
        <p:spPr bwMode="auto">
          <a:xfrm>
            <a:off x="5502275" y="4797425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</a:p>
        </p:txBody>
      </p:sp>
      <p:sp>
        <p:nvSpPr>
          <p:cNvPr id="847911" name="Text Box 39"/>
          <p:cNvSpPr txBox="1">
            <a:spLocks noChangeArrowheads="1"/>
          </p:cNvSpPr>
          <p:nvPr/>
        </p:nvSpPr>
        <p:spPr bwMode="auto">
          <a:xfrm>
            <a:off x="3175000" y="2565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847913" name="Text Box 41"/>
          <p:cNvSpPr txBox="1">
            <a:spLocks noChangeArrowheads="1"/>
          </p:cNvSpPr>
          <p:nvPr/>
        </p:nvSpPr>
        <p:spPr bwMode="auto">
          <a:xfrm>
            <a:off x="5767388" y="27813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</a:p>
        </p:txBody>
      </p:sp>
      <p:sp>
        <p:nvSpPr>
          <p:cNvPr id="847914" name="Text Box 42"/>
          <p:cNvSpPr txBox="1">
            <a:spLocks noChangeArrowheads="1"/>
          </p:cNvSpPr>
          <p:nvPr/>
        </p:nvSpPr>
        <p:spPr bwMode="auto">
          <a:xfrm>
            <a:off x="582613" y="5589588"/>
            <a:ext cx="83089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>
                <a:solidFill>
                  <a:srgbClr val="A50021"/>
                </a:solidFill>
                <a:latin typeface="Arial" charset="0"/>
                <a:ea typeface="ＭＳ Ｐゴシック" charset="0"/>
                <a:cs typeface="ＭＳ Ｐゴシック" charset="0"/>
              </a:rPr>
              <a:t>Ordem: e(6),a(4),b(4),c(4),f(4),h(4),i(4),d(2),g(2),j(2)</a:t>
            </a:r>
          </a:p>
        </p:txBody>
      </p:sp>
      <p:sp>
        <p:nvSpPr>
          <p:cNvPr id="847915" name="Oval 43"/>
          <p:cNvSpPr>
            <a:spLocks noChangeArrowheads="1"/>
          </p:cNvSpPr>
          <p:nvPr/>
        </p:nvSpPr>
        <p:spPr bwMode="auto">
          <a:xfrm>
            <a:off x="3109913" y="3141663"/>
            <a:ext cx="200025" cy="215900"/>
          </a:xfrm>
          <a:prstGeom prst="ellipse">
            <a:avLst/>
          </a:prstGeom>
          <a:solidFill>
            <a:srgbClr val="EAC42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47916" name="Oval 44"/>
          <p:cNvSpPr>
            <a:spLocks noChangeArrowheads="1"/>
          </p:cNvSpPr>
          <p:nvPr/>
        </p:nvSpPr>
        <p:spPr bwMode="auto">
          <a:xfrm>
            <a:off x="5568950" y="3068638"/>
            <a:ext cx="200025" cy="215900"/>
          </a:xfrm>
          <a:prstGeom prst="ellipse">
            <a:avLst/>
          </a:prstGeom>
          <a:solidFill>
            <a:srgbClr val="EAC42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47917" name="Oval 45"/>
          <p:cNvSpPr>
            <a:spLocks noChangeArrowheads="1"/>
          </p:cNvSpPr>
          <p:nvPr/>
        </p:nvSpPr>
        <p:spPr bwMode="auto">
          <a:xfrm>
            <a:off x="1049338" y="3068638"/>
            <a:ext cx="200025" cy="215900"/>
          </a:xfrm>
          <a:prstGeom prst="ellipse">
            <a:avLst/>
          </a:prstGeom>
          <a:solidFill>
            <a:srgbClr val="EAC42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47918" name="Oval 46"/>
          <p:cNvSpPr>
            <a:spLocks noChangeArrowheads="1"/>
          </p:cNvSpPr>
          <p:nvPr/>
        </p:nvSpPr>
        <p:spPr bwMode="auto">
          <a:xfrm>
            <a:off x="1049338" y="1773238"/>
            <a:ext cx="200025" cy="215900"/>
          </a:xfrm>
          <a:prstGeom prst="ellipse">
            <a:avLst/>
          </a:prstGeom>
          <a:solidFill>
            <a:srgbClr val="A7010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47919" name="Oval 47"/>
          <p:cNvSpPr>
            <a:spLocks noChangeArrowheads="1"/>
          </p:cNvSpPr>
          <p:nvPr/>
        </p:nvSpPr>
        <p:spPr bwMode="auto">
          <a:xfrm>
            <a:off x="5568950" y="1773238"/>
            <a:ext cx="200025" cy="215900"/>
          </a:xfrm>
          <a:prstGeom prst="ellipse">
            <a:avLst/>
          </a:prstGeom>
          <a:solidFill>
            <a:srgbClr val="A7010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47920" name="Oval 48"/>
          <p:cNvSpPr>
            <a:spLocks noChangeArrowheads="1"/>
          </p:cNvSpPr>
          <p:nvPr/>
        </p:nvSpPr>
        <p:spPr bwMode="auto">
          <a:xfrm>
            <a:off x="5568950" y="4581525"/>
            <a:ext cx="200025" cy="215900"/>
          </a:xfrm>
          <a:prstGeom prst="ellipse">
            <a:avLst/>
          </a:prstGeom>
          <a:solidFill>
            <a:srgbClr val="A7010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47921" name="Oval 49"/>
          <p:cNvSpPr>
            <a:spLocks noChangeArrowheads="1"/>
          </p:cNvSpPr>
          <p:nvPr/>
        </p:nvSpPr>
        <p:spPr bwMode="auto">
          <a:xfrm>
            <a:off x="1049338" y="4508500"/>
            <a:ext cx="200025" cy="215900"/>
          </a:xfrm>
          <a:prstGeom prst="ellipse">
            <a:avLst/>
          </a:prstGeom>
          <a:solidFill>
            <a:srgbClr val="A7010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47922" name="Oval 50"/>
          <p:cNvSpPr>
            <a:spLocks noChangeArrowheads="1"/>
          </p:cNvSpPr>
          <p:nvPr/>
        </p:nvSpPr>
        <p:spPr bwMode="auto">
          <a:xfrm>
            <a:off x="3109913" y="1773238"/>
            <a:ext cx="200025" cy="215900"/>
          </a:xfrm>
          <a:prstGeom prst="ellipse">
            <a:avLst/>
          </a:prstGeom>
          <a:solidFill>
            <a:srgbClr val="9A9B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47923" name="Oval 51"/>
          <p:cNvSpPr>
            <a:spLocks noChangeArrowheads="1"/>
          </p:cNvSpPr>
          <p:nvPr/>
        </p:nvSpPr>
        <p:spPr bwMode="auto">
          <a:xfrm>
            <a:off x="3109913" y="4581525"/>
            <a:ext cx="200025" cy="215900"/>
          </a:xfrm>
          <a:prstGeom prst="ellipse">
            <a:avLst/>
          </a:prstGeom>
          <a:solidFill>
            <a:srgbClr val="9A9B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47924" name="Oval 52"/>
          <p:cNvSpPr>
            <a:spLocks noChangeArrowheads="1"/>
          </p:cNvSpPr>
          <p:nvPr/>
        </p:nvSpPr>
        <p:spPr bwMode="auto">
          <a:xfrm>
            <a:off x="7562850" y="4581525"/>
            <a:ext cx="200025" cy="215900"/>
          </a:xfrm>
          <a:prstGeom prst="ellipse">
            <a:avLst/>
          </a:prstGeom>
          <a:solidFill>
            <a:srgbClr val="9A9B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Um algoritmo para coloração de grafos</a:t>
            </a:r>
          </a:p>
        </p:txBody>
      </p:sp>
      <p:sp>
        <p:nvSpPr>
          <p:cNvPr id="58" name="Text Box 41"/>
          <p:cNvSpPr txBox="1">
            <a:spLocks noChangeArrowheads="1"/>
          </p:cNvSpPr>
          <p:nvPr/>
        </p:nvSpPr>
        <p:spPr bwMode="auto">
          <a:xfrm>
            <a:off x="582613" y="2924175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endParaRPr lang="pt-BR" sz="2400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47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4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47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4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847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4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847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4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847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4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847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4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847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84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847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4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847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84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847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84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76" grpId="0" animBg="1"/>
      <p:bldP spid="847877" grpId="0" animBg="1"/>
      <p:bldP spid="847878" grpId="0" animBg="1"/>
      <p:bldP spid="847879" grpId="0" animBg="1"/>
      <p:bldP spid="847880" grpId="0" animBg="1"/>
      <p:bldP spid="847881" grpId="0" animBg="1"/>
      <p:bldP spid="847882" grpId="0" animBg="1"/>
      <p:bldP spid="847883" grpId="0" animBg="1"/>
      <p:bldP spid="847884" grpId="0" animBg="1"/>
      <p:bldP spid="847885" grpId="0" animBg="1"/>
      <p:bldP spid="847915" grpId="0" animBg="1"/>
      <p:bldP spid="847916" grpId="0" animBg="1"/>
      <p:bldP spid="847917" grpId="0" animBg="1"/>
      <p:bldP spid="847918" grpId="0" animBg="1"/>
      <p:bldP spid="847919" grpId="0" animBg="1"/>
      <p:bldP spid="847920" grpId="0" animBg="1"/>
      <p:bldP spid="847921" grpId="0" animBg="1"/>
      <p:bldP spid="847922" grpId="0" animBg="1"/>
      <p:bldP spid="847923" grpId="0" animBg="1"/>
      <p:bldP spid="8479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Coloração de Grafos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Colorir vértices de forma que vértices adjacentes possuam cores diferentes;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Relacionar a coloração de vértices com a coloração de mapas.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31913"/>
            <a:ext cx="7918450" cy="49926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Se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G é um grafo simples, então  uma </a:t>
            </a:r>
            <a:r>
              <a:rPr lang="pt-BR" smtClean="0">
                <a:solidFill>
                  <a:srgbClr val="800000"/>
                </a:solidFill>
                <a:ea typeface="ＭＳ Ｐゴシック" pitchFamily="34" charset="-128"/>
              </a:rPr>
              <a:t>coloração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 para G é uma atribuição de cores para cada vértice  de forma que vértices adjacentes tenham diferentes cores;</a:t>
            </a:r>
          </a:p>
          <a:p>
            <a:pPr eaLnBrk="1" hangingPunct="1"/>
            <a:endParaRPr lang="pt-BR" smtClean="0">
              <a:solidFill>
                <a:srgbClr val="390000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solidFill>
                  <a:srgbClr val="390000"/>
                </a:solidFill>
                <a:ea typeface="ＭＳ Ｐゴシック" pitchFamily="34" charset="-128"/>
              </a:rPr>
              <a:t>Di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zemos que G é k-colorível se podemos atribuir uma das k cores para colorir G;</a:t>
            </a:r>
          </a:p>
          <a:p>
            <a:pPr eaLnBrk="1" hangingPunct="1"/>
            <a:endParaRPr lang="pt-BR" smtClean="0">
              <a:solidFill>
                <a:srgbClr val="390000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solidFill>
                  <a:srgbClr val="390000"/>
                </a:solidFill>
                <a:ea typeface="ＭＳ Ｐゴシック" pitchFamily="34" charset="-128"/>
              </a:rPr>
              <a:t>O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número cromático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de um grafo G é o menor número de cores que é necessário para colorir G. Seja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c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o número cromático de G, escrevemos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crom(G)=c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.</a:t>
            </a:r>
            <a:endParaRPr lang="pt-BR" smtClean="0">
              <a:solidFill>
                <a:srgbClr val="390000"/>
              </a:solidFill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endParaRPr lang="en-US" smtClean="0">
              <a:solidFill>
                <a:srgbClr val="39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vértices</a:t>
            </a:r>
          </a:p>
        </p:txBody>
      </p:sp>
      <p:pic>
        <p:nvPicPr>
          <p:cNvPr id="717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4800" y="2362200"/>
            <a:ext cx="34544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3841750" y="1690688"/>
            <a:ext cx="14605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390000"/>
                </a:solidFill>
              </a:rPr>
              <a:t>Grafo G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692525" y="4500563"/>
            <a:ext cx="1889125" cy="431800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crom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(G) = 4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Arial (Body)" charset="0"/>
              <a:cs typeface="Arial (Body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Podemos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assumir que todos os grafos, para fins de coloração, são simples e conectados, já que arestas múltiplas e vértices isolados são irrelevantes para coloração de vértices.</a:t>
            </a:r>
          </a:p>
          <a:p>
            <a:pPr eaLnBrk="1" hangingPunct="1"/>
            <a:endParaRPr lang="pt-BR" smtClean="0">
              <a:solidFill>
                <a:srgbClr val="390000"/>
              </a:solidFill>
              <a:ea typeface="ＭＳ Ｐゴシック" pitchFamily="34" charset="-128"/>
            </a:endParaRPr>
          </a:p>
          <a:p>
            <a:pPr eaLnBrk="1" hangingPunct="1"/>
            <a:endParaRPr lang="pt-BR" smtClean="0">
              <a:solidFill>
                <a:srgbClr val="390000"/>
              </a:solidFill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819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0975" y="3684588"/>
            <a:ext cx="41529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Está claro que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crom(K</a:t>
            </a:r>
            <a:r>
              <a:rPr lang="pt-BR" baseline="-30000" smtClean="0">
                <a:solidFill>
                  <a:srgbClr val="A50021"/>
                </a:solidFill>
                <a:ea typeface="ＭＳ Ｐゴシック" pitchFamily="34" charset="-128"/>
              </a:rPr>
              <a:t>n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) = n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, então existem grafos com número cromático arbitrariamente grande.</a:t>
            </a:r>
          </a:p>
        </p:txBody>
      </p:sp>
      <p:pic>
        <p:nvPicPr>
          <p:cNvPr id="921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3400" y="3108325"/>
            <a:ext cx="581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462088" y="4725988"/>
            <a:ext cx="2301875" cy="762000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crom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(K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4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) = 4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Arial (Body)" charset="0"/>
              <a:cs typeface="Arial (Body)" charset="0"/>
            </a:endParaRP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130800" y="4725988"/>
            <a:ext cx="2301875" cy="762000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crom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(K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6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) = 6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Arial (Body)" charset="0"/>
              <a:cs typeface="Arial (Body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No outro final da escala,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crom(G) =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1 se e somente se G é um grafo nulo. E </a:t>
            </a:r>
            <a:r>
              <a:rPr lang="pt-BR" smtClean="0">
                <a:solidFill>
                  <a:srgbClr val="A50021"/>
                </a:solidFill>
                <a:ea typeface="ＭＳ Ｐゴシック" pitchFamily="34" charset="-128"/>
              </a:rPr>
              <a:t>crom(G) = 2</a:t>
            </a:r>
            <a:r>
              <a:rPr lang="pt-BR" smtClean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se e somente se G é um grafo bipartido não nulo.</a:t>
            </a:r>
            <a:endParaRPr lang="en-US" smtClean="0">
              <a:solidFill>
                <a:srgbClr val="390000"/>
              </a:solidFill>
              <a:ea typeface="ＭＳ Ｐゴシック" pitchFamily="34" charset="-128"/>
            </a:endParaRPr>
          </a:p>
        </p:txBody>
      </p:sp>
      <p:pic>
        <p:nvPicPr>
          <p:cNvPr id="1024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0" y="3321050"/>
            <a:ext cx="62357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462088" y="5106988"/>
            <a:ext cx="2301875" cy="763587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crom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(N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4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) = 1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Arial (Body)" charset="0"/>
              <a:cs typeface="Arial (Body)" charset="0"/>
            </a:endParaRP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130800" y="5106988"/>
            <a:ext cx="2301875" cy="763587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3,3</a:t>
            </a:r>
          </a:p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crom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(K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3,3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) = 2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Arial (Body)" charset="0"/>
              <a:cs typeface="Arial (Body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Colorindo vértices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390000"/>
                </a:solidFill>
                <a:ea typeface="ＭＳ Ｐゴシック" pitchFamily="34" charset="-128"/>
              </a:rPr>
              <a:t>Não se sabe quais são os grafos 3-cromáticos, embora seja fácil dar exemplo deles.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126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8700" y="2768600"/>
            <a:ext cx="70739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168400" y="4943475"/>
            <a:ext cx="1960563" cy="763588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>
                <a:solidFill>
                  <a:srgbClr val="390000"/>
                </a:solidFill>
              </a:rPr>
              <a:t>C</a:t>
            </a:r>
            <a:r>
              <a:rPr lang="en-US" sz="2400" baseline="-25000">
                <a:solidFill>
                  <a:srgbClr val="390000"/>
                </a:solidFill>
              </a:rPr>
              <a:t>n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400">
                <a:solidFill>
                  <a:srgbClr val="390000"/>
                </a:solidFill>
                <a:latin typeface="Arial (Body)" charset="0"/>
              </a:rPr>
              <a:t>com n ímpar</a:t>
            </a:r>
            <a:endParaRPr lang="pt-BR" sz="2400">
              <a:solidFill>
                <a:srgbClr val="390000"/>
              </a:solidFill>
              <a:latin typeface="Arial (Body)" charset="0"/>
            </a:endParaRP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546475" y="4941888"/>
            <a:ext cx="1966913" cy="763587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baseline="-25000" dirty="0" err="1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endParaRPr lang="en-US" sz="2400" baseline="-25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 (Body)" charset="0"/>
                <a:cs typeface="Arial (Body)" charset="0"/>
              </a:rPr>
              <a:t>com n par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Arial (Body)" charset="0"/>
              <a:cs typeface="Arial (Body)" charset="0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5929313" y="4941888"/>
            <a:ext cx="1966912" cy="763587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Grafo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de Petersen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Arial (Body)" charset="0"/>
              <a:cs typeface="Arial (Body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CIn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CIn.thmx</Template>
  <TotalTime>83</TotalTime>
  <Words>1110</Words>
  <Application>Microsoft Office PowerPoint</Application>
  <PresentationFormat>Apresentação na tela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CIn</vt:lpstr>
      <vt:lpstr>Teoria dos Grafos Coloração</vt:lpstr>
      <vt:lpstr>Coloração de Grafos</vt:lpstr>
      <vt:lpstr>Coloração de Grafos</vt:lpstr>
      <vt:lpstr>Colorindo vértices</vt:lpstr>
      <vt:lpstr>Colorindo vértices</vt:lpstr>
      <vt:lpstr>Colorindo vértices</vt:lpstr>
      <vt:lpstr>Colorindo vértices</vt:lpstr>
      <vt:lpstr>Colorindo vértices</vt:lpstr>
      <vt:lpstr>Colorindo vértices</vt:lpstr>
      <vt:lpstr>Colorindo vértices</vt:lpstr>
      <vt:lpstr>Colorindo vértices</vt:lpstr>
      <vt:lpstr>Colorindo vértices</vt:lpstr>
      <vt:lpstr>Colorindo vértices</vt:lpstr>
      <vt:lpstr>Colorindo vértices</vt:lpstr>
      <vt:lpstr>Colorindo mapas</vt:lpstr>
      <vt:lpstr>Colorindo mapas</vt:lpstr>
      <vt:lpstr>Colorindo mapas</vt:lpstr>
      <vt:lpstr>Colorindo mapas</vt:lpstr>
      <vt:lpstr>Aplicação de coloração de vértices</vt:lpstr>
      <vt:lpstr>Aplicação de coloração de vértices</vt:lpstr>
      <vt:lpstr>Aplicação de coloração de vértices</vt:lpstr>
      <vt:lpstr>Aplicação de coloração de vértices</vt:lpstr>
      <vt:lpstr>Aplicação de coloração de vértices</vt:lpstr>
      <vt:lpstr>Um algoritmo para coloração de grafos</vt:lpstr>
      <vt:lpstr>Um algoritmo para coloração de grafos</vt:lpstr>
      <vt:lpstr>Um algoritmo para coloração de grafos</vt:lpstr>
    </vt:vector>
  </TitlesOfParts>
  <Company>Leonardo Jose de Andrade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dos Grafos Coloração</dc:title>
  <dc:creator>Leonardo Andrade</dc:creator>
  <cp:lastModifiedBy>Anjolina Grisi de Oliveira</cp:lastModifiedBy>
  <cp:revision>10</cp:revision>
  <dcterms:created xsi:type="dcterms:W3CDTF">2012-11-12T13:40:42Z</dcterms:created>
  <dcterms:modified xsi:type="dcterms:W3CDTF">2013-04-17T17:31:25Z</dcterms:modified>
</cp:coreProperties>
</file>