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56" r:id="rId2"/>
    <p:sldId id="266" r:id="rId3"/>
    <p:sldId id="298" r:id="rId4"/>
    <p:sldId id="299" r:id="rId5"/>
    <p:sldId id="301" r:id="rId6"/>
    <p:sldId id="300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0380" autoAdjust="0"/>
  </p:normalViewPr>
  <p:slideViewPr>
    <p:cSldViewPr>
      <p:cViewPr>
        <p:scale>
          <a:sx n="81" d="100"/>
          <a:sy n="81" d="100"/>
        </p:scale>
        <p:origin x="-156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EAF13-D633-4C15-B15B-888A2DDACFA5}" type="datetimeFigureOut">
              <a:rPr lang="pt-BR" smtClean="0"/>
              <a:pPr/>
              <a:t>07/03/2016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83687-CB29-4F00-80C3-4D9838656D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2533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5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>
                <a:effectLst/>
              </a:defRPr>
            </a:lvl1pPr>
          </a:lstStyle>
          <a:p>
            <a:pPr lvl="0"/>
            <a:r>
              <a:rPr lang="pt-BR" noProof="0" smtClean="0"/>
              <a:t>Clique para editar o título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4043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1901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283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157675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8012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355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1717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7063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332715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294742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8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</a:t>
            </a:r>
            <a:br>
              <a:rPr lang="pt-BR" smtClean="0"/>
            </a:br>
            <a:r>
              <a:rPr lang="pt-BR" smtClean="0"/>
              <a:t>do título mestre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284984"/>
            <a:ext cx="6048375" cy="2041525"/>
          </a:xfrm>
        </p:spPr>
        <p:txBody>
          <a:bodyPr/>
          <a:lstStyle/>
          <a:p>
            <a:r>
              <a:rPr lang="pt-BR" dirty="0" smtClean="0"/>
              <a:t>Matemática Discreta</a:t>
            </a:r>
          </a:p>
          <a:p>
            <a:r>
              <a:rPr lang="pt-BR" smtClean="0"/>
              <a:t>Computação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283450" cy="1143000"/>
          </a:xfrm>
        </p:spPr>
        <p:txBody>
          <a:bodyPr/>
          <a:lstStyle/>
          <a:p>
            <a:r>
              <a:rPr lang="pt-BR" sz="2400" dirty="0" smtClean="0"/>
              <a:t>Qual a importância de se estudar uma disciplina teórica?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r>
              <a:rPr lang="pt-BR" dirty="0"/>
              <a:t>Ela </a:t>
            </a:r>
            <a:r>
              <a:rPr lang="pt-BR" dirty="0" smtClean="0"/>
              <a:t>provê </a:t>
            </a:r>
            <a:r>
              <a:rPr lang="pt-BR" dirty="0"/>
              <a:t>ferramentas conceituais que </a:t>
            </a:r>
            <a:r>
              <a:rPr lang="pt-BR" dirty="0" smtClean="0"/>
              <a:t>os praticantes </a:t>
            </a:r>
            <a:r>
              <a:rPr lang="pt-BR" dirty="0"/>
              <a:t>usam </a:t>
            </a:r>
            <a:r>
              <a:rPr lang="pt-BR" dirty="0" smtClean="0"/>
              <a:t>nos projetos.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Por exemplo: o projeto de uma </a:t>
            </a:r>
            <a:r>
              <a:rPr lang="pt-BR" dirty="0"/>
              <a:t>nova </a:t>
            </a:r>
            <a:r>
              <a:rPr lang="pt-BR" dirty="0" smtClean="0"/>
              <a:t>linguagem de programação para </a:t>
            </a:r>
            <a:r>
              <a:rPr lang="pt-BR" dirty="0"/>
              <a:t>uma </a:t>
            </a:r>
            <a:r>
              <a:rPr lang="pt-BR" dirty="0" err="1" smtClean="0"/>
              <a:t>aplicacão</a:t>
            </a:r>
            <a:r>
              <a:rPr lang="pt-BR" dirty="0" smtClean="0"/>
              <a:t> especializada.</a:t>
            </a:r>
          </a:p>
          <a:p>
            <a:pPr marL="0" indent="0">
              <a:lnSpc>
                <a:spcPct val="120000"/>
              </a:lnSpc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4317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Teoria é importante para a prática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Confrontado com um problema que parece requerer mais tempo de </a:t>
            </a:r>
            <a:r>
              <a:rPr lang="pt-BR" dirty="0" smtClean="0"/>
              <a:t>computador do </a:t>
            </a:r>
            <a:r>
              <a:rPr lang="pt-BR" dirty="0"/>
              <a:t>que </a:t>
            </a:r>
            <a:r>
              <a:rPr lang="pt-BR" dirty="0" smtClean="0"/>
              <a:t>você </a:t>
            </a:r>
            <a:r>
              <a:rPr lang="pt-BR" dirty="0"/>
              <a:t>pode suportar</a:t>
            </a:r>
            <a:r>
              <a:rPr lang="pt-BR" dirty="0" smtClean="0"/>
              <a:t>?</a:t>
            </a:r>
          </a:p>
          <a:p>
            <a:endParaRPr lang="pt-BR" dirty="0" smtClean="0"/>
          </a:p>
          <a:p>
            <a:endParaRPr lang="pt-BR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0031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Teoria é importante para a prática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Os melhores projetos e </a:t>
            </a:r>
            <a:r>
              <a:rPr lang="pt-BR" dirty="0" smtClean="0"/>
              <a:t>aplicações de computadores são </a:t>
            </a:r>
            <a:r>
              <a:rPr lang="pt-BR" dirty="0"/>
              <a:t>concebidos com </a:t>
            </a:r>
            <a:r>
              <a:rPr lang="pt-BR" dirty="0" smtClean="0"/>
              <a:t>elegância </a:t>
            </a:r>
            <a:r>
              <a:rPr lang="pt-BR" dirty="0"/>
              <a:t>em mente</a:t>
            </a:r>
            <a:r>
              <a:rPr lang="pt-BR" dirty="0" smtClean="0"/>
              <a:t>.</a:t>
            </a:r>
          </a:p>
          <a:p>
            <a:endParaRPr lang="pt-BR" b="0" dirty="0" smtClean="0"/>
          </a:p>
          <a:p>
            <a:r>
              <a:rPr lang="pt-BR" b="0" dirty="0" smtClean="0"/>
              <a:t> </a:t>
            </a:r>
            <a:r>
              <a:rPr lang="pt-BR" dirty="0"/>
              <a:t>Um curso </a:t>
            </a:r>
            <a:r>
              <a:rPr lang="pt-BR" dirty="0" smtClean="0"/>
              <a:t>teórico pode</a:t>
            </a:r>
            <a:r>
              <a:rPr lang="pt-BR" dirty="0"/>
              <a:t> </a:t>
            </a:r>
            <a:r>
              <a:rPr lang="pt-BR" dirty="0" smtClean="0"/>
              <a:t>elevar </a:t>
            </a:r>
            <a:r>
              <a:rPr lang="pt-BR" dirty="0"/>
              <a:t>seu sentido </a:t>
            </a:r>
            <a:r>
              <a:rPr lang="pt-BR" dirty="0" smtClean="0"/>
              <a:t>estético </a:t>
            </a:r>
            <a:r>
              <a:rPr lang="pt-BR" dirty="0"/>
              <a:t>e </a:t>
            </a:r>
            <a:r>
              <a:rPr lang="pt-BR" dirty="0" smtClean="0"/>
              <a:t>ajudá-lo </a:t>
            </a:r>
            <a:r>
              <a:rPr lang="pt-BR" dirty="0"/>
              <a:t>a construir sistemas mais bonitos.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34861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Teoria é importante para a prática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Finalmente, teoria </a:t>
            </a:r>
            <a:r>
              <a:rPr lang="pt-BR" dirty="0" smtClean="0"/>
              <a:t>é </a:t>
            </a:r>
            <a:r>
              <a:rPr lang="pt-BR" dirty="0"/>
              <a:t>bom para </a:t>
            </a:r>
            <a:r>
              <a:rPr lang="pt-BR" dirty="0" smtClean="0"/>
              <a:t>você </a:t>
            </a:r>
            <a:r>
              <a:rPr lang="pt-BR" dirty="0"/>
              <a:t>porque </a:t>
            </a:r>
            <a:r>
              <a:rPr lang="pt-BR" dirty="0" smtClean="0"/>
              <a:t>estudá-la </a:t>
            </a:r>
            <a:r>
              <a:rPr lang="pt-BR" dirty="0"/>
              <a:t>expande sua mente</a:t>
            </a:r>
            <a:r>
              <a:rPr lang="pt-BR" dirty="0" smtClean="0"/>
              <a:t>.</a:t>
            </a:r>
            <a:endParaRPr lang="pt-BR" b="0" dirty="0" smtClean="0"/>
          </a:p>
          <a:p>
            <a:r>
              <a:rPr lang="pt-BR" dirty="0" smtClean="0">
                <a:solidFill>
                  <a:schemeClr val="accent1"/>
                </a:solidFill>
              </a:rPr>
              <a:t>Conhecimento técnico específico, embora útil </a:t>
            </a:r>
            <a:r>
              <a:rPr lang="pt-BR" dirty="0">
                <a:solidFill>
                  <a:schemeClr val="accent1"/>
                </a:solidFill>
              </a:rPr>
              <a:t>hoje, </a:t>
            </a:r>
            <a:r>
              <a:rPr lang="pt-BR" dirty="0" smtClean="0">
                <a:solidFill>
                  <a:schemeClr val="accent1"/>
                </a:solidFill>
              </a:rPr>
              <a:t>fica </a:t>
            </a:r>
            <a:r>
              <a:rPr lang="pt-BR" dirty="0">
                <a:solidFill>
                  <a:schemeClr val="accent1"/>
                </a:solidFill>
              </a:rPr>
              <a:t>desatualizado em apenas uns poucos anos. </a:t>
            </a:r>
            <a:endParaRPr lang="pt-BR" dirty="0" smtClean="0">
              <a:solidFill>
                <a:schemeClr val="accent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Por outro </a:t>
            </a:r>
            <a:r>
              <a:rPr lang="pt-BR" dirty="0">
                <a:solidFill>
                  <a:schemeClr val="bg1"/>
                </a:solidFill>
              </a:rPr>
              <a:t>lado as habilidades de pensar, exprimir-se claramente e precisamente, </a:t>
            </a:r>
            <a:r>
              <a:rPr lang="pt-BR" dirty="0" smtClean="0">
                <a:solidFill>
                  <a:schemeClr val="bg1"/>
                </a:solidFill>
              </a:rPr>
              <a:t>para resolver </a:t>
            </a:r>
            <a:r>
              <a:rPr lang="pt-BR" dirty="0">
                <a:solidFill>
                  <a:schemeClr val="bg1"/>
                </a:solidFill>
              </a:rPr>
              <a:t>problemas, e saber quando </a:t>
            </a:r>
            <a:r>
              <a:rPr lang="pt-BR" dirty="0" smtClean="0">
                <a:solidFill>
                  <a:schemeClr val="bg1"/>
                </a:solidFill>
              </a:rPr>
              <a:t>você não </a:t>
            </a:r>
            <a:r>
              <a:rPr lang="pt-BR" dirty="0">
                <a:solidFill>
                  <a:schemeClr val="bg1"/>
                </a:solidFill>
              </a:rPr>
              <a:t>resolveu um problema.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tx1">
                    <a:lumMod val="65000"/>
                  </a:schemeClr>
                </a:solidFill>
              </a:rPr>
              <a:t>Essas habilidades têm valor </a:t>
            </a:r>
            <a:r>
              <a:rPr lang="pt-BR" dirty="0">
                <a:solidFill>
                  <a:schemeClr val="tx1">
                    <a:lumMod val="65000"/>
                  </a:schemeClr>
                </a:solidFill>
              </a:rPr>
              <a:t>duradouro. Estudar teoria treina </a:t>
            </a:r>
            <a:r>
              <a:rPr lang="pt-BR" dirty="0" smtClean="0">
                <a:solidFill>
                  <a:schemeClr val="tx1">
                    <a:lumMod val="65000"/>
                  </a:schemeClr>
                </a:solidFill>
              </a:rPr>
              <a:t>você </a:t>
            </a:r>
            <a:r>
              <a:rPr lang="pt-BR" dirty="0">
                <a:solidFill>
                  <a:schemeClr val="tx1">
                    <a:lumMod val="65000"/>
                  </a:schemeClr>
                </a:solidFill>
              </a:rPr>
              <a:t>nessas </a:t>
            </a:r>
            <a:r>
              <a:rPr lang="pt-BR" dirty="0" smtClean="0">
                <a:solidFill>
                  <a:schemeClr val="tx1">
                    <a:lumMod val="65000"/>
                  </a:schemeClr>
                </a:solidFill>
              </a:rPr>
              <a:t>áreas</a:t>
            </a:r>
            <a:r>
              <a:rPr lang="pt-BR" dirty="0">
                <a:solidFill>
                  <a:schemeClr val="tx1">
                    <a:lumMod val="65000"/>
                  </a:schemeClr>
                </a:solidFill>
              </a:rPr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7714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Já dizia o poeta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692697"/>
            <a:ext cx="6696744" cy="2736303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“Valeu a pena? Tudo vale a </a:t>
            </a:r>
            <a:r>
              <a:rPr lang="pt-BR" smtClean="0"/>
              <a:t>pena 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    Se a alma não é pequena”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Fernando Pessoa</a:t>
            </a:r>
            <a:endParaRPr lang="pt-BR" sz="2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436096" y="2564904"/>
            <a:ext cx="3384376" cy="3384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>
                <a:solidFill>
                  <a:srgbClr val="C00000"/>
                </a:solidFill>
                <a:latin typeface="+mj-lt"/>
              </a:rPr>
              <a:t>Ó mar salgado, quanto do teu sal</a:t>
            </a:r>
            <a:br>
              <a:rPr lang="pt-BR" sz="1600" dirty="0" smtClean="0">
                <a:solidFill>
                  <a:srgbClr val="C00000"/>
                </a:solidFill>
                <a:latin typeface="+mj-lt"/>
              </a:rPr>
            </a:br>
            <a:r>
              <a:rPr lang="pt-BR" sz="1600" dirty="0" smtClean="0">
                <a:solidFill>
                  <a:srgbClr val="C00000"/>
                </a:solidFill>
                <a:latin typeface="+mj-lt"/>
              </a:rPr>
              <a:t>São lágrimas de Portugal!</a:t>
            </a:r>
            <a:br>
              <a:rPr lang="pt-BR" sz="1600" dirty="0" smtClean="0">
                <a:solidFill>
                  <a:srgbClr val="C00000"/>
                </a:solidFill>
                <a:latin typeface="+mj-lt"/>
              </a:rPr>
            </a:br>
            <a:r>
              <a:rPr lang="pt-BR" sz="1600" dirty="0" smtClean="0">
                <a:solidFill>
                  <a:srgbClr val="C00000"/>
                </a:solidFill>
                <a:latin typeface="+mj-lt"/>
              </a:rPr>
              <a:t>Por te cruzarmos, quantas mães choraram,</a:t>
            </a:r>
            <a:br>
              <a:rPr lang="pt-BR" sz="1600" dirty="0" smtClean="0">
                <a:solidFill>
                  <a:srgbClr val="C00000"/>
                </a:solidFill>
                <a:latin typeface="+mj-lt"/>
              </a:rPr>
            </a:br>
            <a:r>
              <a:rPr lang="pt-BR" sz="1600" dirty="0" smtClean="0">
                <a:solidFill>
                  <a:srgbClr val="C00000"/>
                </a:solidFill>
                <a:latin typeface="+mj-lt"/>
              </a:rPr>
              <a:t>Quantos filhos em vão rezaram!</a:t>
            </a:r>
            <a:br>
              <a:rPr lang="pt-BR" sz="1600" dirty="0" smtClean="0">
                <a:solidFill>
                  <a:srgbClr val="C00000"/>
                </a:solidFill>
                <a:latin typeface="+mj-lt"/>
              </a:rPr>
            </a:br>
            <a:r>
              <a:rPr lang="pt-BR" sz="1600" dirty="0" smtClean="0">
                <a:solidFill>
                  <a:srgbClr val="C00000"/>
                </a:solidFill>
                <a:latin typeface="+mj-lt"/>
              </a:rPr>
              <a:t>Quantas noivas ficaram por casar</a:t>
            </a:r>
            <a:br>
              <a:rPr lang="pt-BR" sz="1600" dirty="0" smtClean="0">
                <a:solidFill>
                  <a:srgbClr val="C00000"/>
                </a:solidFill>
                <a:latin typeface="+mj-lt"/>
              </a:rPr>
            </a:br>
            <a:r>
              <a:rPr lang="pt-BR" sz="1600" dirty="0" smtClean="0">
                <a:solidFill>
                  <a:srgbClr val="C00000"/>
                </a:solidFill>
                <a:latin typeface="+mj-lt"/>
              </a:rPr>
              <a:t>Para que fosses nosso, ó mar! </a:t>
            </a:r>
            <a:br>
              <a:rPr lang="pt-BR" sz="1600" dirty="0" smtClean="0">
                <a:solidFill>
                  <a:srgbClr val="C00000"/>
                </a:solidFill>
                <a:latin typeface="+mj-lt"/>
              </a:rPr>
            </a:br>
            <a:r>
              <a:rPr lang="pt-BR" sz="1600" dirty="0" smtClean="0">
                <a:solidFill>
                  <a:srgbClr val="C00000"/>
                </a:solidFill>
                <a:latin typeface="+mj-lt"/>
              </a:rPr>
              <a:t/>
            </a:r>
            <a:br>
              <a:rPr lang="pt-BR" sz="1600" dirty="0" smtClean="0">
                <a:solidFill>
                  <a:srgbClr val="C00000"/>
                </a:solidFill>
                <a:latin typeface="+mj-lt"/>
              </a:rPr>
            </a:br>
            <a:r>
              <a:rPr lang="pt-BR" sz="1600" b="1" dirty="0" smtClean="0">
                <a:solidFill>
                  <a:srgbClr val="C00000"/>
                </a:solidFill>
                <a:latin typeface="+mj-lt"/>
              </a:rPr>
              <a:t>Valeu a pena? Tudo vale a pena</a:t>
            </a:r>
            <a:br>
              <a:rPr lang="pt-BR" sz="1600" b="1" dirty="0" smtClean="0">
                <a:solidFill>
                  <a:srgbClr val="C00000"/>
                </a:solidFill>
                <a:latin typeface="+mj-lt"/>
              </a:rPr>
            </a:br>
            <a:r>
              <a:rPr lang="pt-BR" sz="1600" b="1" dirty="0" smtClean="0">
                <a:solidFill>
                  <a:srgbClr val="C00000"/>
                </a:solidFill>
                <a:latin typeface="+mj-lt"/>
              </a:rPr>
              <a:t>Se a alma não é pequena.</a:t>
            </a:r>
            <a:r>
              <a:rPr lang="pt-BR" sz="1600" dirty="0" smtClean="0">
                <a:solidFill>
                  <a:srgbClr val="C00000"/>
                </a:solidFill>
                <a:latin typeface="+mj-lt"/>
              </a:rPr>
              <a:t/>
            </a:r>
            <a:br>
              <a:rPr lang="pt-BR" sz="1600" dirty="0" smtClean="0">
                <a:solidFill>
                  <a:srgbClr val="C00000"/>
                </a:solidFill>
                <a:latin typeface="+mj-lt"/>
              </a:rPr>
            </a:br>
            <a:r>
              <a:rPr lang="pt-BR" sz="1600" dirty="0" smtClean="0">
                <a:solidFill>
                  <a:srgbClr val="C00000"/>
                </a:solidFill>
                <a:latin typeface="+mj-lt"/>
              </a:rPr>
              <a:t>Quem quer passar além do </a:t>
            </a:r>
            <a:r>
              <a:rPr lang="pt-BR" sz="1600" dirty="0" err="1" smtClean="0">
                <a:solidFill>
                  <a:srgbClr val="C00000"/>
                </a:solidFill>
                <a:latin typeface="+mj-lt"/>
              </a:rPr>
              <a:t>Bojador</a:t>
            </a:r>
            <a:r>
              <a:rPr lang="pt-BR" sz="1600" dirty="0" smtClean="0">
                <a:solidFill>
                  <a:srgbClr val="C00000"/>
                </a:solidFill>
                <a:latin typeface="+mj-lt"/>
              </a:rPr>
              <a:t/>
            </a:r>
            <a:br>
              <a:rPr lang="pt-BR" sz="1600" dirty="0" smtClean="0">
                <a:solidFill>
                  <a:srgbClr val="C00000"/>
                </a:solidFill>
                <a:latin typeface="+mj-lt"/>
              </a:rPr>
            </a:br>
            <a:r>
              <a:rPr lang="pt-BR" sz="1600" dirty="0" smtClean="0">
                <a:solidFill>
                  <a:srgbClr val="C00000"/>
                </a:solidFill>
                <a:latin typeface="+mj-lt"/>
              </a:rPr>
              <a:t>Tem que passar além da dor.</a:t>
            </a:r>
            <a:br>
              <a:rPr lang="pt-BR" sz="1600" dirty="0" smtClean="0">
                <a:solidFill>
                  <a:srgbClr val="C00000"/>
                </a:solidFill>
                <a:latin typeface="+mj-lt"/>
              </a:rPr>
            </a:br>
            <a:r>
              <a:rPr lang="pt-BR" sz="1600" dirty="0" smtClean="0">
                <a:solidFill>
                  <a:srgbClr val="C00000"/>
                </a:solidFill>
                <a:latin typeface="+mj-lt"/>
              </a:rPr>
              <a:t>Deus ao mar o perigo e o abismo deu,</a:t>
            </a:r>
            <a:br>
              <a:rPr lang="pt-BR" sz="1600" dirty="0" smtClean="0">
                <a:solidFill>
                  <a:srgbClr val="C00000"/>
                </a:solidFill>
                <a:latin typeface="+mj-lt"/>
              </a:rPr>
            </a:br>
            <a:r>
              <a:rPr lang="pt-BR" sz="1600" dirty="0" smtClean="0">
                <a:solidFill>
                  <a:srgbClr val="C00000"/>
                </a:solidFill>
                <a:latin typeface="+mj-lt"/>
              </a:rPr>
              <a:t>Mas nele é que espelhou o céu.</a:t>
            </a:r>
            <a:endParaRPr lang="pt-BR" sz="160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2050" name="Picture 2" descr="http://www.insite.com.br/art/pessoa/pesso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789040"/>
            <a:ext cx="1514475" cy="22479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569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00304123305_cin_ppt_claro_producao">
  <a:themeElements>
    <a:clrScheme name="Tema do Offic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Tema do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20100304123305_cin_ppt_claro_producao</Template>
  <TotalTime>2347</TotalTime>
  <Words>210</Words>
  <Application>Microsoft Office PowerPoint</Application>
  <PresentationFormat>Apresentação na tela (4:3)</PresentationFormat>
  <Paragraphs>39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20100304123305_cin_ppt_claro_producao</vt:lpstr>
      <vt:lpstr>Slide 1</vt:lpstr>
      <vt:lpstr>Qual a importância de se estudar uma disciplina teórica?</vt:lpstr>
      <vt:lpstr>Teoria é importante para a prática</vt:lpstr>
      <vt:lpstr>Teoria é importante para a prática</vt:lpstr>
      <vt:lpstr>Teoria é importante para a prática</vt:lpstr>
      <vt:lpstr>Já dizia o poeta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Silvia Matos</dc:creator>
  <cp:lastModifiedBy>ago</cp:lastModifiedBy>
  <cp:revision>170</cp:revision>
  <dcterms:created xsi:type="dcterms:W3CDTF">2011-05-19T13:32:59Z</dcterms:created>
  <dcterms:modified xsi:type="dcterms:W3CDTF">2016-03-07T12:46:01Z</dcterms:modified>
</cp:coreProperties>
</file>