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9" r:id="rId3"/>
    <p:sldId id="257" r:id="rId4"/>
    <p:sldId id="258" r:id="rId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10/9/2010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10/9/2010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10/9/2010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10/9/2010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10/9/2010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10/9/2010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10/9/2010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10/9/2010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10/9/2010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10/9/2010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10/9/2010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  <a:alpha val="2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00DB3-DBF0-4086-B675-117E7A9610B8}" type="datetimeFigureOut">
              <a:rPr lang="pt-BR" smtClean="0"/>
              <a:pPr/>
              <a:t>10/9/2010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1560" y="1412776"/>
            <a:ext cx="7772400" cy="1470025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pt-BR" dirty="0" smtClean="0"/>
              <a:t>Exemplos</a:t>
            </a:r>
            <a:endParaRPr lang="pt-BR" dirty="0"/>
          </a:p>
        </p:txBody>
      </p:sp>
      <p:sp>
        <p:nvSpPr>
          <p:cNvPr id="7" name="Subtítulo 6"/>
          <p:cNvSpPr>
            <a:spLocks noGrp="1"/>
          </p:cNvSpPr>
          <p:nvPr>
            <p:ph type="subTitle" idx="1"/>
          </p:nvPr>
        </p:nvSpPr>
        <p:spPr>
          <a:xfrm>
            <a:off x="1043608" y="3789040"/>
            <a:ext cx="7056784" cy="108012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pt-BR" sz="2400" dirty="0" err="1" smtClean="0">
                <a:latin typeface="Arial" pitchFamily="34" charset="0"/>
                <a:cs typeface="Arial" pitchFamily="34" charset="0"/>
              </a:rPr>
              <a:t>Discrete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400" dirty="0" err="1" smtClean="0">
                <a:latin typeface="Arial" pitchFamily="34" charset="0"/>
                <a:cs typeface="Arial" pitchFamily="34" charset="0"/>
              </a:rPr>
              <a:t>Mathematics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pt-BR" sz="2400" dirty="0" err="1" smtClean="0">
                <a:latin typeface="Arial" pitchFamily="34" charset="0"/>
                <a:cs typeface="Arial" pitchFamily="34" charset="0"/>
              </a:rPr>
              <a:t>Elementary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400" dirty="0" err="1" smtClean="0">
                <a:latin typeface="Arial" pitchFamily="34" charset="0"/>
                <a:cs typeface="Arial" pitchFamily="34" charset="0"/>
              </a:rPr>
              <a:t>and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400" dirty="0" err="1" smtClean="0">
                <a:latin typeface="Arial" pitchFamily="34" charset="0"/>
                <a:cs typeface="Arial" pitchFamily="34" charset="0"/>
              </a:rPr>
              <a:t>Beyond</a:t>
            </a: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L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pt-BR" sz="2400" dirty="0" err="1" smtClean="0">
                <a:latin typeface="Arial" pitchFamily="34" charset="0"/>
                <a:cs typeface="Arial" pitchFamily="34" charset="0"/>
              </a:rPr>
              <a:t>Lovász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, J. </a:t>
            </a:r>
            <a:r>
              <a:rPr lang="pt-BR" sz="2400" dirty="0" err="1" smtClean="0">
                <a:latin typeface="Arial" pitchFamily="34" charset="0"/>
                <a:cs typeface="Arial" pitchFamily="34" charset="0"/>
              </a:rPr>
              <a:t>Pelikán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 &amp; K. </a:t>
            </a:r>
            <a:r>
              <a:rPr lang="pt-BR" sz="2400" dirty="0" err="1" smtClean="0">
                <a:latin typeface="Arial" pitchFamily="34" charset="0"/>
                <a:cs typeface="Arial" pitchFamily="34" charset="0"/>
              </a:rPr>
              <a:t>Vesztergombi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pt-BR" sz="2400" dirty="0" err="1" smtClean="0">
                <a:latin typeface="Arial" pitchFamily="34" charset="0"/>
                <a:cs typeface="Arial" pitchFamily="34" charset="0"/>
              </a:rPr>
              <a:t>Springer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1470025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pt-BR" dirty="0" smtClean="0"/>
              <a:t>Exemplos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11560" y="2204864"/>
            <a:ext cx="7920880" cy="2592288"/>
          </a:xfrm>
        </p:spPr>
        <p:txBody>
          <a:bodyPr>
            <a:normAutofit fontScale="92500" lnSpcReduction="20000"/>
          </a:bodyPr>
          <a:lstStyle/>
          <a:p>
            <a:pPr marL="514350" indent="-514350" algn="l">
              <a:buAutoNum type="arabicParenR"/>
            </a:pPr>
            <a:r>
              <a:rPr lang="pt-BR" dirty="0" smtClean="0">
                <a:solidFill>
                  <a:schemeClr val="accent6">
                    <a:lumMod val="50000"/>
                  </a:schemeClr>
                </a:solidFill>
              </a:rPr>
              <a:t>Dada </a:t>
            </a:r>
            <a:r>
              <a:rPr lang="pt-BR" dirty="0">
                <a:solidFill>
                  <a:schemeClr val="accent6">
                    <a:lumMod val="50000"/>
                  </a:schemeClr>
                </a:solidFill>
              </a:rPr>
              <a:t>a </a:t>
            </a:r>
            <a:r>
              <a:rPr lang="pt-BR" dirty="0" smtClean="0">
                <a:solidFill>
                  <a:schemeClr val="accent6">
                    <a:lumMod val="50000"/>
                  </a:schemeClr>
                </a:solidFill>
              </a:rPr>
              <a:t>correspondência </a:t>
            </a:r>
            <a:r>
              <a:rPr lang="pt-BR" dirty="0">
                <a:solidFill>
                  <a:schemeClr val="accent6">
                    <a:lumMod val="50000"/>
                  </a:schemeClr>
                </a:solidFill>
              </a:rPr>
              <a:t>entre </a:t>
            </a:r>
            <a:r>
              <a:rPr lang="pt-BR" dirty="0" smtClean="0">
                <a:solidFill>
                  <a:schemeClr val="accent6">
                    <a:lumMod val="50000"/>
                  </a:schemeClr>
                </a:solidFill>
              </a:rPr>
              <a:t>números </a:t>
            </a:r>
            <a:r>
              <a:rPr lang="pt-BR" dirty="0">
                <a:solidFill>
                  <a:schemeClr val="accent6">
                    <a:lumMod val="50000"/>
                  </a:schemeClr>
                </a:solidFill>
              </a:rPr>
              <a:t>e </a:t>
            </a:r>
            <a:r>
              <a:rPr lang="pt-BR" dirty="0" smtClean="0">
                <a:solidFill>
                  <a:schemeClr val="accent6">
                    <a:lumMod val="50000"/>
                  </a:schemeClr>
                </a:solidFill>
              </a:rPr>
              <a:t>subconjuntos, </a:t>
            </a:r>
            <a:r>
              <a:rPr lang="pt-BR" dirty="0">
                <a:solidFill>
                  <a:schemeClr val="accent6">
                    <a:lumMod val="50000"/>
                  </a:schemeClr>
                </a:solidFill>
              </a:rPr>
              <a:t>que </a:t>
            </a:r>
            <a:r>
              <a:rPr lang="pt-BR" dirty="0" smtClean="0">
                <a:solidFill>
                  <a:schemeClr val="accent6">
                    <a:lumMod val="50000"/>
                  </a:schemeClr>
                </a:solidFill>
              </a:rPr>
              <a:t>números correspondem a </a:t>
            </a:r>
          </a:p>
          <a:p>
            <a:pPr marL="514350" indent="-514350" algn="l"/>
            <a:r>
              <a:rPr lang="pt-BR" dirty="0" smtClean="0">
                <a:solidFill>
                  <a:schemeClr val="accent6">
                    <a:lumMod val="50000"/>
                  </a:schemeClr>
                </a:solidFill>
              </a:rPr>
              <a:t>	(</a:t>
            </a:r>
            <a:r>
              <a:rPr lang="pt-BR" dirty="0">
                <a:solidFill>
                  <a:schemeClr val="accent6">
                    <a:lumMod val="50000"/>
                  </a:schemeClr>
                </a:solidFill>
              </a:rPr>
              <a:t>a) subconjuntos com 1 elemento, </a:t>
            </a:r>
            <a:endParaRPr lang="pt-BR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514350" indent="-514350" algn="l"/>
            <a:r>
              <a:rPr lang="pt-BR" dirty="0">
                <a:solidFill>
                  <a:schemeClr val="accent6">
                    <a:lumMod val="50000"/>
                  </a:schemeClr>
                </a:solidFill>
              </a:rPr>
              <a:t>	</a:t>
            </a:r>
            <a:r>
              <a:rPr lang="pt-BR" dirty="0" smtClean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pt-BR" dirty="0">
                <a:solidFill>
                  <a:schemeClr val="accent6">
                    <a:lumMod val="50000"/>
                  </a:schemeClr>
                </a:solidFill>
              </a:rPr>
              <a:t>b) o conjunto todo? </a:t>
            </a:r>
            <a:endParaRPr lang="pt-BR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514350" indent="-514350" algn="l"/>
            <a:r>
              <a:rPr lang="pt-BR" dirty="0">
                <a:solidFill>
                  <a:schemeClr val="accent6">
                    <a:lumMod val="50000"/>
                  </a:schemeClr>
                </a:solidFill>
              </a:rPr>
              <a:t>	</a:t>
            </a:r>
            <a:r>
              <a:rPr lang="pt-BR" dirty="0" smtClean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pt-BR" dirty="0">
                <a:solidFill>
                  <a:schemeClr val="accent6">
                    <a:lumMod val="50000"/>
                  </a:schemeClr>
                </a:solidFill>
              </a:rPr>
              <a:t>c) Que conjuntos </a:t>
            </a:r>
            <a:r>
              <a:rPr lang="pt-BR" dirty="0" smtClean="0">
                <a:solidFill>
                  <a:schemeClr val="accent6">
                    <a:lumMod val="50000"/>
                  </a:schemeClr>
                </a:solidFill>
              </a:rPr>
              <a:t>correspondem a </a:t>
            </a:r>
            <a:r>
              <a:rPr lang="pt-BR" dirty="0" smtClean="0">
                <a:solidFill>
                  <a:schemeClr val="accent6">
                    <a:lumMod val="50000"/>
                  </a:schemeClr>
                </a:solidFill>
              </a:rPr>
              <a:t>números </a:t>
            </a:r>
            <a:r>
              <a:rPr lang="pt-BR" dirty="0">
                <a:solidFill>
                  <a:schemeClr val="accent6">
                    <a:lumMod val="50000"/>
                  </a:schemeClr>
                </a:solidFill>
              </a:rPr>
              <a:t>pares?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539552" y="4797152"/>
            <a:ext cx="8064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(a) Potências de 2</a:t>
            </a:r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539552" y="5301208"/>
            <a:ext cx="8064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(b) 2</a:t>
            </a:r>
            <a:r>
              <a:rPr lang="pt-BR" sz="2400" baseline="30000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-1</a:t>
            </a:r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39552" y="5805264"/>
            <a:ext cx="8064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(c) Os números terminados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com zero</a:t>
            </a:r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1470025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pt-BR" dirty="0" smtClean="0"/>
              <a:t>Exemplos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11560" y="2204864"/>
            <a:ext cx="7848872" cy="1800200"/>
          </a:xfrm>
        </p:spPr>
        <p:txBody>
          <a:bodyPr>
            <a:normAutofit/>
          </a:bodyPr>
          <a:lstStyle/>
          <a:p>
            <a:pPr marL="514350" indent="-514350" algn="l"/>
            <a:r>
              <a:rPr lang="pt-BR" dirty="0" smtClean="0">
                <a:solidFill>
                  <a:schemeClr val="accent6">
                    <a:lumMod val="50000"/>
                  </a:schemeClr>
                </a:solidFill>
              </a:rPr>
              <a:t>2)  Qual o número de subconjuntos de um conjunto com n elementos contendo um dado elemento?</a:t>
            </a:r>
            <a:endParaRPr lang="pt-BR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899592" y="3789040"/>
            <a:ext cx="80648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pt-BR" sz="3200" baseline="30000" dirty="0" smtClean="0">
                <a:latin typeface="Arial" pitchFamily="34" charset="0"/>
                <a:cs typeface="Arial" pitchFamily="34" charset="0"/>
              </a:rPr>
              <a:t>n-1</a:t>
            </a:r>
            <a:endParaRPr lang="pt-BR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1470025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pt-BR" dirty="0" smtClean="0"/>
              <a:t>Exemplos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11560" y="2204864"/>
            <a:ext cx="7848872" cy="1800200"/>
          </a:xfrm>
        </p:spPr>
        <p:txBody>
          <a:bodyPr>
            <a:normAutofit/>
          </a:bodyPr>
          <a:lstStyle/>
          <a:p>
            <a:pPr marL="514350" indent="-514350" algn="l">
              <a:buAutoNum type="arabicParenR" startAt="2"/>
            </a:pPr>
            <a:r>
              <a:rPr lang="pt-BR" dirty="0" smtClean="0">
                <a:solidFill>
                  <a:schemeClr val="accent6">
                    <a:lumMod val="50000"/>
                  </a:schemeClr>
                </a:solidFill>
              </a:rPr>
              <a:t>Qual o número de inteiros com</a:t>
            </a:r>
          </a:p>
          <a:p>
            <a:pPr marL="514350" indent="-514350" algn="l"/>
            <a:r>
              <a:rPr lang="pt-BR" dirty="0" smtClean="0">
                <a:solidFill>
                  <a:schemeClr val="accent6">
                    <a:lumMod val="50000"/>
                  </a:schemeClr>
                </a:solidFill>
              </a:rPr>
              <a:t>	(a) exatamente n dígitos?</a:t>
            </a:r>
          </a:p>
          <a:p>
            <a:pPr marL="514350" indent="-514350" algn="l"/>
            <a:r>
              <a:rPr lang="pt-BR" dirty="0" smtClean="0">
                <a:solidFill>
                  <a:schemeClr val="accent6">
                    <a:lumMod val="50000"/>
                  </a:schemeClr>
                </a:solidFill>
              </a:rPr>
              <a:t>	(b) no máximo n dígitos? </a:t>
            </a:r>
          </a:p>
          <a:p>
            <a:pPr marL="514350" indent="-514350" algn="l">
              <a:buAutoNum type="arabicParenR" startAt="2"/>
            </a:pPr>
            <a:endParaRPr lang="pt-BR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467544" y="4581128"/>
            <a:ext cx="8064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(a) 2.9.10</a:t>
            </a:r>
            <a:r>
              <a:rPr lang="pt-BR" sz="2400" baseline="30000" dirty="0" smtClean="0">
                <a:latin typeface="Arial" pitchFamily="34" charset="0"/>
                <a:cs typeface="Arial" pitchFamily="34" charset="0"/>
              </a:rPr>
              <a:t>n-1</a:t>
            </a:r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467544" y="5949280"/>
            <a:ext cx="8064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(b) 2.10</a:t>
            </a:r>
            <a:r>
              <a:rPr lang="pt-BR" sz="2400" baseline="30000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 - 1</a:t>
            </a:r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467544" y="5157192"/>
            <a:ext cx="8064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E no caso em que n=1?</a:t>
            </a:r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</TotalTime>
  <Words>97</Words>
  <Application>Microsoft Office PowerPoint</Application>
  <PresentationFormat>Apresentação na tela (4:3)</PresentationFormat>
  <Paragraphs>21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Tema do Office</vt:lpstr>
      <vt:lpstr>Exemplos</vt:lpstr>
      <vt:lpstr>Exemplos</vt:lpstr>
      <vt:lpstr>Exemplos</vt:lpstr>
      <vt:lpstr>Exemplos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Exemplos</dc:title>
  <cp:lastModifiedBy>Anjolina Grisi de Oliveira</cp:lastModifiedBy>
  <cp:revision>6</cp:revision>
  <dcterms:modified xsi:type="dcterms:W3CDTF">2010-09-10T13:20:44Z</dcterms:modified>
</cp:coreProperties>
</file>