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99"/>
  </p:notesMasterIdLst>
  <p:handoutMasterIdLst>
    <p:handoutMasterId r:id="rId100"/>
  </p:handoutMasterIdLst>
  <p:sldIdLst>
    <p:sldId id="278" r:id="rId2"/>
    <p:sldId id="378" r:id="rId3"/>
    <p:sldId id="288" r:id="rId4"/>
    <p:sldId id="290" r:id="rId5"/>
    <p:sldId id="289" r:id="rId6"/>
    <p:sldId id="291" r:id="rId7"/>
    <p:sldId id="382" r:id="rId8"/>
    <p:sldId id="381" r:id="rId9"/>
    <p:sldId id="390" r:id="rId10"/>
    <p:sldId id="292" r:id="rId11"/>
    <p:sldId id="293" r:id="rId12"/>
    <p:sldId id="383" r:id="rId13"/>
    <p:sldId id="308" r:id="rId14"/>
    <p:sldId id="372" r:id="rId15"/>
    <p:sldId id="373" r:id="rId16"/>
    <p:sldId id="376" r:id="rId17"/>
    <p:sldId id="296" r:id="rId18"/>
    <p:sldId id="297" r:id="rId19"/>
    <p:sldId id="298" r:id="rId20"/>
    <p:sldId id="299" r:id="rId21"/>
    <p:sldId id="301" r:id="rId22"/>
    <p:sldId id="302" r:id="rId23"/>
    <p:sldId id="303" r:id="rId24"/>
    <p:sldId id="304" r:id="rId25"/>
    <p:sldId id="305" r:id="rId26"/>
    <p:sldId id="377" r:id="rId27"/>
    <p:sldId id="306" r:id="rId28"/>
    <p:sldId id="307" r:id="rId29"/>
    <p:sldId id="371" r:id="rId30"/>
    <p:sldId id="389" r:id="rId31"/>
    <p:sldId id="379" r:id="rId32"/>
    <p:sldId id="309" r:id="rId33"/>
    <p:sldId id="310" r:id="rId34"/>
    <p:sldId id="311" r:id="rId35"/>
    <p:sldId id="312" r:id="rId36"/>
    <p:sldId id="369" r:id="rId37"/>
    <p:sldId id="370" r:id="rId38"/>
    <p:sldId id="313" r:id="rId39"/>
    <p:sldId id="314" r:id="rId40"/>
    <p:sldId id="315" r:id="rId41"/>
    <p:sldId id="316" r:id="rId42"/>
    <p:sldId id="317" r:id="rId43"/>
    <p:sldId id="318" r:id="rId44"/>
    <p:sldId id="374" r:id="rId45"/>
    <p:sldId id="375" r:id="rId46"/>
    <p:sldId id="384" r:id="rId47"/>
    <p:sldId id="319" r:id="rId48"/>
    <p:sldId id="320" r:id="rId49"/>
    <p:sldId id="388" r:id="rId50"/>
    <p:sldId id="322" r:id="rId51"/>
    <p:sldId id="323" r:id="rId52"/>
    <p:sldId id="324" r:id="rId53"/>
    <p:sldId id="326" r:id="rId54"/>
    <p:sldId id="325" r:id="rId55"/>
    <p:sldId id="327" r:id="rId56"/>
    <p:sldId id="328" r:id="rId57"/>
    <p:sldId id="329" r:id="rId58"/>
    <p:sldId id="330" r:id="rId59"/>
    <p:sldId id="331" r:id="rId60"/>
    <p:sldId id="332" r:id="rId61"/>
    <p:sldId id="385" r:id="rId62"/>
    <p:sldId id="386" r:id="rId63"/>
    <p:sldId id="387" r:id="rId64"/>
    <p:sldId id="333" r:id="rId65"/>
    <p:sldId id="334" r:id="rId66"/>
    <p:sldId id="335" r:id="rId67"/>
    <p:sldId id="336" r:id="rId68"/>
    <p:sldId id="337" r:id="rId69"/>
    <p:sldId id="338" r:id="rId70"/>
    <p:sldId id="339" r:id="rId71"/>
    <p:sldId id="340" r:id="rId72"/>
    <p:sldId id="341" r:id="rId73"/>
    <p:sldId id="345" r:id="rId74"/>
    <p:sldId id="346" r:id="rId75"/>
    <p:sldId id="347" r:id="rId76"/>
    <p:sldId id="348" r:id="rId77"/>
    <p:sldId id="349" r:id="rId78"/>
    <p:sldId id="350" r:id="rId79"/>
    <p:sldId id="351" r:id="rId80"/>
    <p:sldId id="352" r:id="rId81"/>
    <p:sldId id="353" r:id="rId82"/>
    <p:sldId id="354" r:id="rId83"/>
    <p:sldId id="355" r:id="rId84"/>
    <p:sldId id="356" r:id="rId85"/>
    <p:sldId id="357" r:id="rId86"/>
    <p:sldId id="358" r:id="rId87"/>
    <p:sldId id="359" r:id="rId88"/>
    <p:sldId id="360" r:id="rId89"/>
    <p:sldId id="361" r:id="rId90"/>
    <p:sldId id="362" r:id="rId91"/>
    <p:sldId id="363" r:id="rId92"/>
    <p:sldId id="364" r:id="rId93"/>
    <p:sldId id="365" r:id="rId94"/>
    <p:sldId id="366" r:id="rId95"/>
    <p:sldId id="367" r:id="rId96"/>
    <p:sldId id="368" r:id="rId97"/>
    <p:sldId id="279" r:id="rId9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30"/>
    </p:cViewPr>
  </p:sorterViewPr>
  <p:notesViewPr>
    <p:cSldViewPr>
      <p:cViewPr varScale="1">
        <p:scale>
          <a:sx n="53" d="100"/>
          <a:sy n="53" d="100"/>
        </p:scale>
        <p:origin x="-127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0661A40-B5DF-4651-B81E-2019AB68977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05270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 para editar os estilos do texto mestre</a:t>
            </a:r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5563830-149B-48DE-9179-C574A28C81AE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21914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17FC9F4-053E-4021-B09C-471965C3A918}" type="slidenum">
              <a:rPr kumimoji="0" lang="en-US" altLang="pt-BR" smtClean="0"/>
              <a:pPr>
                <a:spcBef>
                  <a:spcPct val="0"/>
                </a:spcBef>
              </a:pPr>
              <a:t>23</a:t>
            </a:fld>
            <a:endParaRPr kumimoji="0" lang="en-US" altLang="pt-BR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BR" altLang="pt-BR" smtClean="0"/>
              <a:t>Para que serve o view space?</a:t>
            </a:r>
          </a:p>
        </p:txBody>
      </p:sp>
    </p:spTree>
    <p:extLst>
      <p:ext uri="{BB962C8B-B14F-4D97-AF65-F5344CB8AC3E}">
        <p14:creationId xmlns:p14="http://schemas.microsoft.com/office/powerpoint/2010/main" val="1404673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ain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13100"/>
            <a:ext cx="88392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205038"/>
            <a:ext cx="8304212" cy="990600"/>
          </a:xfrm>
        </p:spPr>
        <p:txBody>
          <a:bodyPr/>
          <a:lstStyle>
            <a:lvl1pPr>
              <a:defRPr b="1">
                <a:solidFill>
                  <a:schemeClr val="hlink"/>
                </a:solidFill>
                <a:latin typeface="Arial" charset="0"/>
              </a:defRPr>
            </a:lvl1pPr>
          </a:lstStyle>
          <a:p>
            <a:r>
              <a:rPr lang="en-US"/>
              <a:t>Clique para editar o estilo do título mestre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886200"/>
            <a:ext cx="7202487" cy="1771650"/>
          </a:xfrm>
        </p:spPr>
        <p:txBody>
          <a:bodyPr/>
          <a:lstStyle>
            <a:lvl1pPr marL="265113" indent="-265113">
              <a:buFontTx/>
              <a:buChar char="•"/>
              <a:defRPr>
                <a:latin typeface="Arial" charset="0"/>
              </a:defRPr>
            </a:lvl1pPr>
          </a:lstStyle>
          <a:p>
            <a:r>
              <a:rPr lang="en-US"/>
              <a:t>Clique para editar o estilo do subtítulo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9600" y="6229350"/>
            <a:ext cx="2844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93132095-945C-44FF-A153-73BADCC4608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68908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16233-64E6-4128-861B-CBBE9548B56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076987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38950" y="457200"/>
            <a:ext cx="2228850" cy="56007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52400" y="457200"/>
            <a:ext cx="6534150" cy="56007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08C41-E41A-442B-8184-99794FE040B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969561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283D9-BC5B-44D9-9046-E560351D533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21948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BA62C-D864-4CC9-AD1A-8982BB805DC6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69721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8057B-AA56-4F20-AD1B-C7E56E199C8F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1772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0F5B5-0B96-4A17-92FD-C60F3264CC2C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021131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957B0-EE3C-4E8D-8F7D-7724FE6F6745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695946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BFC23-6DC1-4C97-BD46-14B202BACF47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296605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19827-EA5E-4768-90F6-A62AF6E5E4FB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352213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64A2E-41E1-481E-ADE9-9D075744F9A4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</p:spTree>
    <p:extLst>
      <p:ext uri="{BB962C8B-B14F-4D97-AF65-F5344CB8AC3E}">
        <p14:creationId xmlns:p14="http://schemas.microsoft.com/office/powerpoint/2010/main" val="84780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457200"/>
            <a:ext cx="891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85950"/>
            <a:ext cx="817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Clique para editar os estilos do texto mestre</a:t>
            </a:r>
          </a:p>
          <a:p>
            <a:pPr lvl="1"/>
            <a:r>
              <a:rPr lang="en-US" altLang="pt-BR" smtClean="0"/>
              <a:t>Segundo nível</a:t>
            </a:r>
          </a:p>
          <a:p>
            <a:pPr lvl="2"/>
            <a:r>
              <a:rPr lang="en-US" altLang="pt-BR" smtClean="0"/>
              <a:t>Terceiro nível</a:t>
            </a:r>
          </a:p>
          <a:p>
            <a:pPr lvl="3"/>
            <a:r>
              <a:rPr lang="en-US" altLang="pt-BR" smtClean="0"/>
              <a:t>Quarto nível</a:t>
            </a:r>
          </a:p>
          <a:p>
            <a:pPr lvl="4"/>
            <a:r>
              <a:rPr lang="en-US" altLang="pt-BR" smtClean="0"/>
              <a:t>Quinto nível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1000" y="62293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D142278-6571-43E1-AEA1-DCEAFC36839D}" type="slidenum">
              <a:rPr lang="en-US" altLang="pt-BR"/>
              <a:pPr>
                <a:defRPr/>
              </a:pPr>
              <a:t>‹nº›</a:t>
            </a:fld>
            <a:endParaRPr lang="en-US" altLang="pt-BR"/>
          </a:p>
        </p:txBody>
      </p:sp>
      <p:pic>
        <p:nvPicPr>
          <p:cNvPr id="1031" name="Picture 7" descr="paint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14450"/>
            <a:ext cx="88392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Tahoma" panose="020B0604030504040204" pitchFamily="34" charset="0"/>
        <a:buChar char="-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.ufpe.br/~game/sprite.zip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../Local%20Settings/Temp/Local%20Settings/Temp/fmsx-dos.exe%20zaxxon.rom" TargetMode="Externa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di.ufpe.br/~game/sprite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t.esotericsoftware.com/demos/assets/spine-versus-sprite-sheets.png" TargetMode="External"/><Relationship Id="rId2" Type="http://schemas.openxmlformats.org/officeDocument/2006/relationships/hyperlink" Target="http://pt.esotericsoftware.com/spine-demo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medev.net/reference/list.asp?categoryid=4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1822BBF-AB9F-4DC3-8442-801E2951841E}" type="slidenum">
              <a:rPr kumimoji="0" lang="en-US" altLang="pt-BR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</a:t>
            </a:fld>
            <a:endParaRPr kumimoji="0" lang="en-US" altLang="pt-BR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Técnicas Gráficas para Jogos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657600"/>
            <a:ext cx="6400800" cy="1771650"/>
          </a:xfrm>
        </p:spPr>
        <p:txBody>
          <a:bodyPr/>
          <a:lstStyle/>
          <a:p>
            <a:r>
              <a:rPr lang="pt-BR" altLang="pt-BR" sz="2200" smtClean="0">
                <a:latin typeface="Arial" panose="020B0604020202020204" pitchFamily="34" charset="0"/>
              </a:rPr>
              <a:t>Eduardo Sampaio Rocha</a:t>
            </a:r>
          </a:p>
          <a:p>
            <a:r>
              <a:rPr lang="pt-BR" altLang="pt-BR" sz="2200" smtClean="0">
                <a:latin typeface="Arial" panose="020B0604020202020204" pitchFamily="34" charset="0"/>
              </a:rPr>
              <a:t>Pedro Henrique Macedo</a:t>
            </a:r>
          </a:p>
          <a:p>
            <a:r>
              <a:rPr lang="pt-BR" altLang="pt-BR" sz="2200" smtClean="0">
                <a:latin typeface="Arial" panose="020B0604020202020204" pitchFamily="34" charset="0"/>
              </a:rPr>
              <a:t>Börje Karlsson</a:t>
            </a:r>
          </a:p>
          <a:p>
            <a:r>
              <a:rPr lang="pt-BR" altLang="pt-BR" sz="2200" smtClean="0">
                <a:latin typeface="Arial" panose="020B0604020202020204" pitchFamily="34" charset="0"/>
              </a:rPr>
              <a:t>Geber Ramalho</a:t>
            </a:r>
          </a:p>
        </p:txBody>
      </p:sp>
      <p:pic>
        <p:nvPicPr>
          <p:cNvPr id="5125" name="Picture 4" descr="cc-logomar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6237288"/>
            <a:ext cx="161925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3B8516D-BC69-4A3A-A077-2BC22617910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Background – Textura/Figura</a:t>
            </a:r>
            <a:endParaRPr lang="pt-PT" altLang="pt-BR" smtClean="0"/>
          </a:p>
        </p:txBody>
      </p:sp>
      <p:pic>
        <p:nvPicPr>
          <p:cNvPr id="1331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844675"/>
            <a:ext cx="5757862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074D13B-954F-4323-ADFE-4000B673258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Background - Tiles</a:t>
            </a:r>
            <a:endParaRPr lang="pt-PT" altLang="pt-BR" smtClean="0"/>
          </a:p>
        </p:txBody>
      </p:sp>
      <p:graphicFrame>
        <p:nvGraphicFramePr>
          <p:cNvPr id="14340" name="Object 3"/>
          <p:cNvGraphicFramePr>
            <a:graphicFrameLocks noChangeAspect="1"/>
          </p:cNvGraphicFramePr>
          <p:nvPr/>
        </p:nvGraphicFramePr>
        <p:xfrm>
          <a:off x="685800" y="2057400"/>
          <a:ext cx="7794625" cy="350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Documento" r:id="rId3" imgW="3858768" imgH="1819656" progId="Word.Document.8">
                  <p:embed/>
                </p:oleObj>
              </mc:Choice>
              <mc:Fallback>
                <p:oleObj name="Documento" r:id="rId3" imgW="3858768" imgH="1819656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057400"/>
                        <a:ext cx="7794625" cy="350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337A13E-7D35-4EA1-8612-CDB2586BC40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Background - Tiles</a:t>
            </a:r>
            <a:endParaRPr lang="pt-PT" altLang="pt-BR" smtClean="0"/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3382962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53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060AD8B-2372-4670-AD51-C6BAF46EC27B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mtClean="0"/>
              <a:t>TileMaps</a:t>
            </a:r>
            <a:endParaRPr lang="pt-PT" altLang="pt-BR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altLang="pt-BR" smtClean="0"/>
              <a:t>Uma estrutura</a:t>
            </a:r>
            <a:r>
              <a:rPr lang="pt-BR" altLang="pt-BR" i="1" smtClean="0"/>
              <a:t> </a:t>
            </a:r>
            <a:r>
              <a:rPr lang="pt-BR" altLang="pt-BR" smtClean="0"/>
              <a:t>contendo informações sobre como o mundo se parece, e sobre os objetos e agentes imersos no mundo.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200" smtClean="0"/>
              <a:t>Ex: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struct TILEMAPSQUARE {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	char BasicTerrain; //0=ocean;1=plains;2=forest;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	    			// 3=hills;4=mountains;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	uchar RoadFlags; //0=north;1=northeast; etc.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	uchar RiverFlags; //0=north;1=northeast; etc.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	UINT* Unit;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1900" smtClean="0">
                <a:latin typeface="Courier New" panose="02070309020205020404" pitchFamily="49" charset="0"/>
              </a:rPr>
              <a:t>int iTileMap[WIDTH][HEIGHT];</a:t>
            </a:r>
            <a:r>
              <a:rPr lang="pt-BR" altLang="pt-BR" sz="2100" smtClean="0">
                <a:latin typeface="Courier New" panose="02070309020205020404" pitchFamily="49" charset="0"/>
              </a:rPr>
              <a:t> </a:t>
            </a:r>
            <a:r>
              <a:rPr lang="pt-BR" altLang="pt-BR" sz="1900" smtClean="0">
                <a:latin typeface="Courier New" panose="02070309020205020404" pitchFamily="49" charset="0"/>
              </a:rPr>
              <a:t>    </a:t>
            </a:r>
          </a:p>
          <a:p>
            <a:pPr>
              <a:lnSpc>
                <a:spcPct val="90000"/>
              </a:lnSpc>
            </a:pPr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BD0934B-DE5D-49E9-A368-CC2F2E94A1F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pt-BR" smtClean="0"/>
              <a:t>Tilemap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648200"/>
            <a:ext cx="8178800" cy="1409700"/>
          </a:xfrm>
        </p:spPr>
        <p:txBody>
          <a:bodyPr/>
          <a:lstStyle/>
          <a:p>
            <a:r>
              <a:rPr lang="en-US" altLang="pt-BR" smtClean="0"/>
              <a:t>Pode conter mais informação do que o tipo de tile</a:t>
            </a:r>
          </a:p>
          <a:p>
            <a:pPr lvl="1"/>
            <a:r>
              <a:rPr lang="en-US" altLang="pt-BR" smtClean="0"/>
              <a:t>custo de atravessar, ...</a:t>
            </a:r>
          </a:p>
        </p:txBody>
      </p:sp>
      <p:graphicFrame>
        <p:nvGraphicFramePr>
          <p:cNvPr id="17413" name="Object 4"/>
          <p:cNvGraphicFramePr>
            <a:graphicFrameLocks noChangeAspect="1"/>
          </p:cNvGraphicFramePr>
          <p:nvPr/>
        </p:nvGraphicFramePr>
        <p:xfrm>
          <a:off x="1728788" y="2208213"/>
          <a:ext cx="2830512" cy="197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Documento" r:id="rId3" imgW="2830068" imgH="1979676" progId="Word.Document.8">
                  <p:embed/>
                </p:oleObj>
              </mc:Choice>
              <mc:Fallback>
                <p:oleObj name="Documento" r:id="rId3" imgW="2830068" imgH="1979676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788" y="2208213"/>
                        <a:ext cx="2830512" cy="1979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5410200" y="2438400"/>
            <a:ext cx="14811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1 = pedra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2 = água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3 = pista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80BECCE-09EF-4746-985A-87C5F356F79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pt-BR" smtClean="0"/>
              <a:t>Localização/movimentação de Sprites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5950"/>
            <a:ext cx="8362950" cy="4711700"/>
          </a:xfrm>
        </p:spPr>
        <p:txBody>
          <a:bodyPr/>
          <a:lstStyle/>
          <a:p>
            <a:r>
              <a:rPr lang="en-US" altLang="pt-BR" sz="2200" smtClean="0"/>
              <a:t>Sprites = objetos</a:t>
            </a:r>
          </a:p>
          <a:p>
            <a:pPr lvl="1"/>
            <a:r>
              <a:rPr lang="en-US" altLang="pt-BR" sz="2000" smtClean="0"/>
              <a:t>coordenadas independentes do background</a:t>
            </a:r>
          </a:p>
          <a:p>
            <a:pPr lvl="1"/>
            <a:r>
              <a:rPr lang="en-US" altLang="pt-BR" sz="2000" smtClean="0"/>
              <a:t>detecção de colisão entre objetos</a:t>
            </a:r>
          </a:p>
          <a:p>
            <a:pPr lvl="1"/>
            <a:r>
              <a:rPr lang="en-US" altLang="pt-BR" sz="2000" smtClean="0"/>
              <a:t>problema: pode custar caro...</a:t>
            </a:r>
          </a:p>
          <a:p>
            <a:r>
              <a:rPr lang="en-US" altLang="pt-BR" sz="2200" smtClean="0"/>
              <a:t>Sprites amarrados ao mapa de tiles</a:t>
            </a:r>
          </a:p>
          <a:p>
            <a:pPr lvl="1"/>
            <a:r>
              <a:rPr lang="en-US" altLang="pt-BR" sz="2000" smtClean="0"/>
              <a:t>movimentação</a:t>
            </a:r>
          </a:p>
          <a:p>
            <a:pPr lvl="1"/>
            <a:r>
              <a:rPr lang="en-US" altLang="pt-BR" sz="2000" smtClean="0"/>
              <a:t>colisão testada no tilemap</a:t>
            </a:r>
          </a:p>
          <a:p>
            <a:pPr lvl="1"/>
            <a:r>
              <a:rPr lang="en-US" altLang="pt-BR" sz="2000" smtClean="0"/>
              <a:t>problema: atualizar tilemap e escolher granularidade adequada</a:t>
            </a:r>
          </a:p>
          <a:p>
            <a:r>
              <a:rPr lang="en-US" altLang="pt-BR" sz="2200" smtClean="0"/>
              <a:t>Híbrido: sprites = objetos e mundo = mapa de tiles</a:t>
            </a:r>
          </a:p>
          <a:p>
            <a:pPr lvl="1"/>
            <a:r>
              <a:rPr lang="en-US" altLang="pt-BR" sz="2000" smtClean="0"/>
              <a:t>Mais usado</a:t>
            </a:r>
          </a:p>
          <a:p>
            <a:pPr lvl="1"/>
            <a:r>
              <a:rPr lang="en-US" altLang="pt-BR" sz="2000" smtClean="0"/>
              <a:t>detecção de colisão entre objetos</a:t>
            </a:r>
          </a:p>
          <a:p>
            <a:pPr lvl="1"/>
            <a:endParaRPr lang="en-US" altLang="pt-BR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A6DBB5D-4D19-4027-9F1C-6C365006551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Exibição via blitting</a:t>
            </a:r>
          </a:p>
        </p:txBody>
      </p:sp>
      <p:sp>
        <p:nvSpPr>
          <p:cNvPr id="1946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Transferência de mapa de bits (blitting): operação de cópia (central!!)</a:t>
            </a:r>
          </a:p>
          <a:p>
            <a:r>
              <a:rPr lang="pt-BR" altLang="pt-BR" smtClean="0"/>
              <a:t>Da RAM (lenta e abundante) para VRAM (rápida e escassa) ou da VRAM para a própria VRAM</a:t>
            </a:r>
          </a:p>
        </p:txBody>
      </p:sp>
      <p:pic>
        <p:nvPicPr>
          <p:cNvPr id="19461" name="Picture 8" descr="TransfBits-pe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798888"/>
            <a:ext cx="4968875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6B7C1C5-040C-4A66-9152-AD308DCAE02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2800" smtClean="0"/>
              <a:t>Page Flipping e double buffering</a:t>
            </a:r>
            <a:endParaRPr lang="pt-PT" altLang="pt-BR" sz="280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pt-BR" altLang="pt-BR" sz="2000" smtClean="0"/>
              <a:t>Como é uma operação “cara” quando feita por software, utiliza-se page flipping</a:t>
            </a:r>
          </a:p>
          <a:p>
            <a:r>
              <a:rPr lang="pt-BR" altLang="pt-BR" sz="2000" smtClean="0"/>
              <a:t>Para evitar </a:t>
            </a:r>
            <a:r>
              <a:rPr lang="pt-BR" altLang="pt-BR" sz="2000" i="1" smtClean="0"/>
              <a:t>flickering</a:t>
            </a:r>
            <a:r>
              <a:rPr lang="pt-BR" altLang="pt-BR" sz="2000" smtClean="0"/>
              <a:t>, usa-se mais de um buffer </a:t>
            </a:r>
            <a:r>
              <a:rPr lang="pt-BR" altLang="pt-BR" sz="2000" i="1" smtClean="0"/>
              <a:t>(backbuffer ou double buffer)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/>
              <a:t> </a:t>
            </a:r>
            <a:endParaRPr lang="pt-PT" altLang="pt-BR" sz="2000" smtClean="0"/>
          </a:p>
        </p:txBody>
      </p:sp>
      <p:pic>
        <p:nvPicPr>
          <p:cNvPr id="20485" name="Picture 17" descr="Flipping-pe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936875"/>
            <a:ext cx="4754562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B10F9CF7-C7BB-4B66-B917-A55B1B6BFB6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Raster Operations</a:t>
            </a:r>
            <a:endParaRPr lang="pt-PT" altLang="pt-BR" smtClean="0"/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Ao transferir um bloco de bits, nós podemos :</a:t>
            </a:r>
          </a:p>
          <a:p>
            <a:pPr lvl="1"/>
            <a:r>
              <a:rPr lang="pt-BR" altLang="pt-BR" smtClean="0"/>
              <a:t>Simplesmente jogar o bit de origem no destino</a:t>
            </a:r>
          </a:p>
          <a:p>
            <a:pPr lvl="1"/>
            <a:r>
              <a:rPr lang="pt-BR" altLang="pt-BR" smtClean="0"/>
              <a:t>Compor o bit de origem com o já existente no destino usando as operações de AND, OR e XOR.</a:t>
            </a:r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3B82855-B6CB-4468-951C-58D923C6114E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Transparência</a:t>
            </a:r>
            <a:endParaRPr lang="pt-PT" altLang="pt-BR" smtClean="0"/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990600" y="4949825"/>
            <a:ext cx="22621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>
                <a:latin typeface="Arial" panose="020B0604020202020204" pitchFamily="34" charset="0"/>
              </a:rPr>
              <a:t>MÁSCARA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657600" y="4645025"/>
            <a:ext cx="2262188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>
                <a:latin typeface="Arial" panose="020B0604020202020204" pitchFamily="34" charset="0"/>
              </a:rPr>
              <a:t>FUNDO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 i="1">
                <a:solidFill>
                  <a:srgbClr val="FF0000"/>
                </a:solidFill>
                <a:latin typeface="Arial" panose="020B0604020202020204" pitchFamily="34" charset="0"/>
              </a:rPr>
              <a:t>AND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>
                <a:latin typeface="Arial" panose="020B0604020202020204" pitchFamily="34" charset="0"/>
              </a:rPr>
              <a:t>MÁSCARA</a:t>
            </a: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6486525" y="4492625"/>
            <a:ext cx="19367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>
                <a:latin typeface="Arial" panose="020B0604020202020204" pitchFamily="34" charset="0"/>
              </a:rPr>
              <a:t>F</a:t>
            </a:r>
            <a:r>
              <a:rPr kumimoji="0" lang="pt-BR" altLang="pt-BR" sz="3200" b="1">
                <a:latin typeface="Arial" panose="020B0604020202020204" pitchFamily="34" charset="0"/>
                <a:cs typeface="Times New Roman" panose="02020603050405020304" pitchFamily="18" charset="0"/>
              </a:rPr>
              <a:t>•</a:t>
            </a:r>
            <a:r>
              <a:rPr kumimoji="0" lang="pt-BR" altLang="pt-BR" sz="3200" b="1" i="1">
                <a:latin typeface="Arial" panose="020B0604020202020204" pitchFamily="34" charset="0"/>
                <a:cs typeface="Times New Roman" panose="02020603050405020304" pitchFamily="18" charset="0"/>
              </a:rPr>
              <a:t>AND</a:t>
            </a:r>
            <a:r>
              <a:rPr kumimoji="0" lang="pt-BR" altLang="pt-BR" sz="3200" b="1">
                <a:latin typeface="Arial" panose="020B0604020202020204" pitchFamily="34" charset="0"/>
                <a:cs typeface="Times New Roman" panose="02020603050405020304" pitchFamily="18" charset="0"/>
              </a:rPr>
              <a:t>•M</a:t>
            </a:r>
            <a:endParaRPr kumimoji="0" lang="pt-BR" altLang="pt-BR" sz="3200" b="1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 i="1">
                <a:solidFill>
                  <a:srgbClr val="FF0000"/>
                </a:solidFill>
                <a:latin typeface="Arial" panose="020B0604020202020204" pitchFamily="34" charset="0"/>
              </a:rPr>
              <a:t>XOR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pt-BR" altLang="pt-BR" sz="3200" b="1" i="1">
                <a:latin typeface="Arial" panose="020B0604020202020204" pitchFamily="34" charset="0"/>
              </a:rPr>
              <a:t>SPRITE</a:t>
            </a:r>
          </a:p>
        </p:txBody>
      </p:sp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133600"/>
            <a:ext cx="19907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33600"/>
            <a:ext cx="199072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4F1048B-0EBC-4ED6-A95C-B15569925AA5}" type="slidenum">
              <a:rPr kumimoji="0" lang="en-US" altLang="pt-BR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</a:t>
            </a:fld>
            <a:endParaRPr kumimoji="0" lang="en-US" altLang="pt-BR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Conceitos Básicos</a:t>
            </a:r>
          </a:p>
        </p:txBody>
      </p:sp>
      <p:sp>
        <p:nvSpPr>
          <p:cNvPr id="614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3789363"/>
            <a:ext cx="7275512" cy="1868487"/>
          </a:xfrm>
        </p:spPr>
        <p:txBody>
          <a:bodyPr/>
          <a:lstStyle/>
          <a:p>
            <a:pPr marL="442913" indent="-442913"/>
            <a:r>
              <a:rPr lang="pt-BR" altLang="pt-BR" smtClean="0">
                <a:latin typeface="Arial" panose="020B0604020202020204" pitchFamily="34" charset="0"/>
              </a:rPr>
              <a:t>Sprite</a:t>
            </a:r>
          </a:p>
          <a:p>
            <a:pPr marL="442913" indent="-442913"/>
            <a:r>
              <a:rPr lang="pt-BR" altLang="pt-BR" smtClean="0">
                <a:latin typeface="Arial" panose="020B0604020202020204" pitchFamily="34" charset="0"/>
              </a:rPr>
              <a:t>Tile, tilemap, tilesets</a:t>
            </a:r>
          </a:p>
          <a:p>
            <a:pPr marL="442913" indent="-442913"/>
            <a:r>
              <a:rPr lang="pt-BR" altLang="pt-BR" smtClean="0">
                <a:latin typeface="Arial" panose="020B0604020202020204" pitchFamily="34" charset="0"/>
              </a:rPr>
              <a:t>Operações (blitting, flipping, clipping, blending, scrolling...)</a:t>
            </a:r>
          </a:p>
          <a:p>
            <a:pPr marL="442913" indent="-442913"/>
            <a:r>
              <a:rPr lang="pt-BR" altLang="pt-BR" smtClean="0">
                <a:latin typeface="Arial" panose="020B0604020202020204" pitchFamily="34" charset="0"/>
              </a:rPr>
              <a:t>View and screen spaces</a:t>
            </a:r>
          </a:p>
          <a:p>
            <a:pPr marL="442913" indent="-442913"/>
            <a:endParaRPr lang="pt-BR" altLang="pt-BR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7FDC830C-3CB2-4E05-9816-6135C59F568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Transparência – Source Color Keying</a:t>
            </a:r>
            <a:endParaRPr lang="pt-PT" altLang="pt-BR" smtClean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z="2200" smtClean="0"/>
              <a:t>A idéia é usar uma cor que não é usada na figura e utilizá-la como “cor transparente”. </a:t>
            </a:r>
          </a:p>
          <a:p>
            <a:pPr>
              <a:buFont typeface="Wingdings" panose="05000000000000000000" pitchFamily="2" charset="2"/>
              <a:buNone/>
            </a:pPr>
            <a:endParaRPr lang="pt-BR" altLang="pt-BR" sz="22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  <a:t>if ( src != colorkey )</a:t>
            </a:r>
            <a:b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</a:br>
            <a: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  <a:t>  dst = src;</a:t>
            </a:r>
            <a:b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</a:br>
            <a: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  <a:t>else</a:t>
            </a:r>
            <a:b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</a:br>
            <a:r>
              <a:rPr lang="pt-PT" altLang="pt-BR" sz="2200" smtClean="0">
                <a:solidFill>
                  <a:srgbClr val="000033"/>
                </a:solidFill>
                <a:latin typeface="Courier New" panose="02070309020205020404" pitchFamily="49" charset="0"/>
              </a:rPr>
              <a:t>  dst = background;</a:t>
            </a:r>
            <a:r>
              <a:rPr lang="pt-PT" altLang="pt-BR" sz="2200" smtClean="0">
                <a:solidFill>
                  <a:srgbClr val="000033"/>
                </a:solidFill>
                <a:latin typeface="Arial Unicode MS" panose="020B0604020202020204" pitchFamily="34" charset="-128"/>
              </a:rPr>
              <a:t/>
            </a:r>
            <a:br>
              <a:rPr lang="pt-PT" altLang="pt-BR" sz="2200" smtClean="0">
                <a:solidFill>
                  <a:srgbClr val="000033"/>
                </a:solidFill>
                <a:latin typeface="Arial Unicode MS" panose="020B0604020202020204" pitchFamily="34" charset="-128"/>
              </a:rPr>
            </a:br>
            <a:endParaRPr lang="pt-PT" altLang="pt-BR" sz="2200" smtClean="0">
              <a:latin typeface="Courier New" panose="02070309020205020404" pitchFamily="49" charset="0"/>
            </a:endParaRPr>
          </a:p>
          <a:p>
            <a:endParaRPr lang="pt-PT" altLang="pt-BR" sz="2200" smtClean="0">
              <a:latin typeface="Courier New" panose="02070309020205020404" pitchFamily="49" charset="0"/>
            </a:endParaRPr>
          </a:p>
        </p:txBody>
      </p:sp>
      <p:graphicFrame>
        <p:nvGraphicFramePr>
          <p:cNvPr id="23557" name="Object 4"/>
          <p:cNvGraphicFramePr>
            <a:graphicFrameLocks noChangeAspect="1"/>
          </p:cNvGraphicFramePr>
          <p:nvPr/>
        </p:nvGraphicFramePr>
        <p:xfrm>
          <a:off x="4356100" y="3702050"/>
          <a:ext cx="4787900" cy="315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Photo Editor Photo" r:id="rId3" imgW="4971429" imgH="3277057" progId="">
                  <p:embed/>
                </p:oleObj>
              </mc:Choice>
              <mc:Fallback>
                <p:oleObj name="Photo Editor Photo" r:id="rId3" imgW="4971429" imgH="3277057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3702050"/>
                        <a:ext cx="4787900" cy="315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C2C354A-24F4-41B0-85CD-59F19265A3E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i="1" smtClean="0"/>
              <a:t>Blending</a:t>
            </a:r>
            <a:endParaRPr lang="pt-PT" altLang="pt-BR" i="1" smtClean="0"/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352800"/>
            <a:ext cx="7848600" cy="3124200"/>
          </a:xfrm>
        </p:spPr>
        <p:txBody>
          <a:bodyPr/>
          <a:lstStyle/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alpha = sprite.alpha / MAX_ALPHA;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beta = 1.0 - alpha;</a:t>
            </a:r>
            <a:b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</a:b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dst.red = (src.red * alpha) +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	</a:t>
            </a: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(background.red * beta);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dst.green = (src.green * alpha) +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	</a:t>
            </a: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(background.green * beta);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dst.blue = (src.blue * alpha) +</a:t>
            </a:r>
            <a:endParaRPr lang="pt-BR" altLang="pt-BR" sz="2000" smtClean="0">
              <a:solidFill>
                <a:srgbClr val="000033"/>
              </a:solidFill>
              <a:latin typeface="Courier New" panose="02070309020205020404" pitchFamily="49" charset="0"/>
            </a:endParaRPr>
          </a:p>
          <a:p>
            <a:pPr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	</a:t>
            </a:r>
            <a:r>
              <a:rPr lang="pt-PT" altLang="pt-BR" sz="2000" smtClean="0">
                <a:solidFill>
                  <a:srgbClr val="000033"/>
                </a:solidFill>
                <a:latin typeface="Courier New" panose="02070309020205020404" pitchFamily="49" charset="0"/>
              </a:rPr>
              <a:t>(background.blue * beta);</a:t>
            </a:r>
            <a:r>
              <a:rPr lang="pt-PT" altLang="pt-BR" sz="2200" smtClean="0">
                <a:solidFill>
                  <a:srgbClr val="000033"/>
                </a:solidFill>
                <a:latin typeface="Arial Unicode MS" panose="020B0604020202020204" pitchFamily="34" charset="-128"/>
              </a:rPr>
              <a:t> </a:t>
            </a:r>
            <a:endParaRPr lang="pt-PT" altLang="pt-BR" sz="2200" smtClean="0"/>
          </a:p>
          <a:p>
            <a:endParaRPr lang="pt-PT" altLang="pt-BR" sz="2200" smtClean="0"/>
          </a:p>
        </p:txBody>
      </p:sp>
      <p:pic>
        <p:nvPicPr>
          <p:cNvPr id="24581" name="Picture 4" descr="bear_A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828800"/>
            <a:ext cx="50038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C65C376-C1D1-4E70-8AC9-7627572F7E1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Game </a:t>
            </a:r>
            <a:r>
              <a:rPr lang="en-US" altLang="pt-BR" smtClean="0"/>
              <a:t>Spaces</a:t>
            </a:r>
          </a:p>
        </p:txBody>
      </p:sp>
      <p:sp>
        <p:nvSpPr>
          <p:cNvPr id="2560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z="2200" smtClean="0"/>
              <a:t>Space </a:t>
            </a:r>
          </a:p>
          <a:p>
            <a:pPr lvl="1"/>
            <a:r>
              <a:rPr lang="pt-BR" altLang="pt-BR" sz="2000" smtClean="0"/>
              <a:t>Um espaço bidimensional de tamanho e forma arbitrárias</a:t>
            </a:r>
          </a:p>
          <a:p>
            <a:r>
              <a:rPr lang="pt-BR" altLang="pt-BR" sz="2200" smtClean="0"/>
              <a:t>World Space (mundo) </a:t>
            </a:r>
          </a:p>
          <a:p>
            <a:pPr lvl="1"/>
            <a:r>
              <a:rPr lang="pt-BR" altLang="pt-BR" sz="2000" smtClean="0"/>
              <a:t>Espaço composto de todos os objetos/sprites.</a:t>
            </a:r>
          </a:p>
          <a:p>
            <a:r>
              <a:rPr lang="pt-BR" altLang="pt-BR" sz="2200" smtClean="0"/>
              <a:t>View Space (janela visível)</a:t>
            </a:r>
          </a:p>
          <a:p>
            <a:pPr lvl="1"/>
            <a:r>
              <a:rPr lang="pt-BR" altLang="pt-BR" sz="2000" smtClean="0"/>
              <a:t>Espaço geralmente do mesmo tamanho do screen space, mas com coordenada do ponto esquerdo superior igual a (0,0)</a:t>
            </a:r>
            <a:endParaRPr lang="pt-PT" altLang="pt-BR" sz="2000" smtClean="0"/>
          </a:p>
          <a:p>
            <a:r>
              <a:rPr lang="pt-BR" altLang="pt-BR" sz="2200" smtClean="0"/>
              <a:t>Screen Space</a:t>
            </a:r>
          </a:p>
          <a:p>
            <a:pPr lvl="1"/>
            <a:r>
              <a:rPr lang="pt-BR" altLang="pt-BR" sz="2000" smtClean="0"/>
              <a:t>Espaço na tela usado para renderizar a área do jogo (não inclui bordas, status panels, barra de menu, etc.)</a:t>
            </a:r>
          </a:p>
          <a:p>
            <a:pPr lvl="1"/>
            <a:r>
              <a:rPr lang="pt-BR" altLang="pt-BR" sz="2000" smtClean="0"/>
              <a:t>coordenadas em relação à tela (haverá ajustes!)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6CF3274-D54F-4942-B641-E0360031B59E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i="1" smtClean="0"/>
              <a:t>Game Spaces (cont.)</a:t>
            </a:r>
            <a:endParaRPr lang="pt-PT" altLang="pt-BR" i="1" smtClean="0"/>
          </a:p>
        </p:txBody>
      </p:sp>
      <p:pic>
        <p:nvPicPr>
          <p:cNvPr id="26628" name="Picture 23" descr="JanelaVisivel-pe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060575"/>
            <a:ext cx="6840537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B3F735A-BE58-46FF-8217-26ED989D741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Âncora</a:t>
            </a:r>
            <a:endParaRPr lang="pt-PT" altLang="pt-BR" smtClean="0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Uma correlação entre um ponto de um espaço (geralmente (0,0)) e um outro espaço.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mtClean="0"/>
              <a:t> </a:t>
            </a:r>
            <a:endParaRPr lang="pt-PT" altLang="pt-BR" smtClean="0"/>
          </a:p>
        </p:txBody>
      </p:sp>
      <p:grpSp>
        <p:nvGrpSpPr>
          <p:cNvPr id="28677" name="Group 4"/>
          <p:cNvGrpSpPr>
            <a:grpSpLocks/>
          </p:cNvGrpSpPr>
          <p:nvPr/>
        </p:nvGrpSpPr>
        <p:grpSpPr bwMode="auto">
          <a:xfrm>
            <a:off x="1066800" y="3886200"/>
            <a:ext cx="3048000" cy="2514600"/>
            <a:chOff x="2064" y="2304"/>
            <a:chExt cx="1920" cy="1584"/>
          </a:xfrm>
        </p:grpSpPr>
        <p:sp>
          <p:nvSpPr>
            <p:cNvPr id="28686" name="Rectangle 5"/>
            <p:cNvSpPr>
              <a:spLocks noChangeArrowheads="1"/>
            </p:cNvSpPr>
            <p:nvPr/>
          </p:nvSpPr>
          <p:spPr bwMode="auto">
            <a:xfrm>
              <a:off x="2064" y="2304"/>
              <a:ext cx="1920" cy="1584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bg1"/>
              </a:extrusionClr>
              <a:contourClr>
                <a:schemeClr val="bg1"/>
              </a:contourClr>
            </a:sp3d>
          </p:spPr>
          <p:txBody>
            <a:bodyPr wrap="none" anchor="ctr">
              <a:flatTx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8687" name="Rectangle 6"/>
            <p:cNvSpPr>
              <a:spLocks noChangeArrowheads="1"/>
            </p:cNvSpPr>
            <p:nvPr/>
          </p:nvSpPr>
          <p:spPr bwMode="auto">
            <a:xfrm>
              <a:off x="2192" y="2392"/>
              <a:ext cx="1707" cy="140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8688" name="Rectangle 7"/>
            <p:cNvSpPr>
              <a:spLocks noChangeArrowheads="1"/>
            </p:cNvSpPr>
            <p:nvPr/>
          </p:nvSpPr>
          <p:spPr bwMode="auto">
            <a:xfrm>
              <a:off x="2544" y="2592"/>
              <a:ext cx="880" cy="96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 i="1">
                  <a:latin typeface="Times New Roman" panose="02020603050405020304" pitchFamily="18" charset="0"/>
                </a:rPr>
                <a:t>Screen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 i="1">
                  <a:latin typeface="Times New Roman" panose="02020603050405020304" pitchFamily="18" charset="0"/>
                </a:rPr>
                <a:t>Space</a:t>
              </a:r>
              <a:endParaRPr kumimoji="0" lang="pt-PT" altLang="pt-BR" sz="2000" i="1">
                <a:latin typeface="Times New Roman" panose="02020603050405020304" pitchFamily="18" charset="0"/>
              </a:endParaRPr>
            </a:p>
          </p:txBody>
        </p:sp>
        <p:sp>
          <p:nvSpPr>
            <p:cNvPr id="28689" name="Line 8"/>
            <p:cNvSpPr>
              <a:spLocks noChangeShapeType="1"/>
            </p:cNvSpPr>
            <p:nvPr/>
          </p:nvSpPr>
          <p:spPr bwMode="auto">
            <a:xfrm>
              <a:off x="2544" y="2400"/>
              <a:ext cx="0" cy="139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8690" name="Line 9"/>
            <p:cNvSpPr>
              <a:spLocks noChangeShapeType="1"/>
            </p:cNvSpPr>
            <p:nvPr/>
          </p:nvSpPr>
          <p:spPr bwMode="auto">
            <a:xfrm>
              <a:off x="2208" y="2592"/>
              <a:ext cx="1680" cy="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6172200" y="4495800"/>
            <a:ext cx="1397000" cy="15367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i="1">
                <a:latin typeface="Times New Roman" panose="02020603050405020304" pitchFamily="18" charset="0"/>
              </a:rPr>
              <a:t>View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i="1">
                <a:latin typeface="Times New Roman" panose="02020603050405020304" pitchFamily="18" charset="0"/>
              </a:rPr>
              <a:t>Space</a:t>
            </a:r>
            <a:endParaRPr kumimoji="0" lang="pt-PT" altLang="pt-BR" sz="2000" i="1">
              <a:latin typeface="Times New Roman" panose="02020603050405020304" pitchFamily="18" charset="0"/>
            </a:endParaRP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4743450" y="3551238"/>
            <a:ext cx="10588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>
                <a:latin typeface="Arial" panose="020B0604020202020204" pitchFamily="34" charset="0"/>
              </a:rPr>
              <a:t>Âncora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>
                <a:latin typeface="Arial" panose="020B0604020202020204" pitchFamily="34" charset="0"/>
              </a:rPr>
              <a:t>(16,15)</a:t>
            </a:r>
            <a:endParaRPr kumimoji="0" lang="pt-PT" altLang="pt-BR" sz="2000">
              <a:latin typeface="Arial" panose="020B0604020202020204" pitchFamily="34" charset="0"/>
            </a:endParaRP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828800" y="3708400"/>
            <a:ext cx="2819400" cy="635000"/>
            <a:chOff x="1152" y="2336"/>
            <a:chExt cx="1776" cy="400"/>
          </a:xfrm>
        </p:grpSpPr>
        <p:sp>
          <p:nvSpPr>
            <p:cNvPr id="28684" name="Freeform 13"/>
            <p:cNvSpPr>
              <a:spLocks/>
            </p:cNvSpPr>
            <p:nvPr/>
          </p:nvSpPr>
          <p:spPr bwMode="auto">
            <a:xfrm>
              <a:off x="1152" y="2336"/>
              <a:ext cx="1728" cy="400"/>
            </a:xfrm>
            <a:custGeom>
              <a:avLst/>
              <a:gdLst>
                <a:gd name="T0" fmla="*/ 0 w 1728"/>
                <a:gd name="T1" fmla="*/ 400 h 400"/>
                <a:gd name="T2" fmla="*/ 336 w 1728"/>
                <a:gd name="T3" fmla="*/ 64 h 400"/>
                <a:gd name="T4" fmla="*/ 1728 w 1728"/>
                <a:gd name="T5" fmla="*/ 16 h 400"/>
                <a:gd name="T6" fmla="*/ 0 60000 65536"/>
                <a:gd name="T7" fmla="*/ 0 60000 65536"/>
                <a:gd name="T8" fmla="*/ 0 60000 65536"/>
                <a:gd name="T9" fmla="*/ 0 w 1728"/>
                <a:gd name="T10" fmla="*/ 0 h 400"/>
                <a:gd name="T11" fmla="*/ 1728 w 1728"/>
                <a:gd name="T12" fmla="*/ 400 h 4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8" h="400">
                  <a:moveTo>
                    <a:pt x="0" y="400"/>
                  </a:moveTo>
                  <a:cubicBezTo>
                    <a:pt x="24" y="264"/>
                    <a:pt x="48" y="128"/>
                    <a:pt x="336" y="64"/>
                  </a:cubicBezTo>
                  <a:cubicBezTo>
                    <a:pt x="624" y="0"/>
                    <a:pt x="1488" y="16"/>
                    <a:pt x="1728" y="16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8685" name="Line 14"/>
            <p:cNvSpPr>
              <a:spLocks noChangeShapeType="1"/>
            </p:cNvSpPr>
            <p:nvPr/>
          </p:nvSpPr>
          <p:spPr bwMode="auto">
            <a:xfrm>
              <a:off x="2880" y="2352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715000" y="3708400"/>
            <a:ext cx="469900" cy="787400"/>
            <a:chOff x="3600" y="2336"/>
            <a:chExt cx="296" cy="496"/>
          </a:xfrm>
        </p:grpSpPr>
        <p:sp>
          <p:nvSpPr>
            <p:cNvPr id="28682" name="Freeform 16"/>
            <p:cNvSpPr>
              <a:spLocks/>
            </p:cNvSpPr>
            <p:nvPr/>
          </p:nvSpPr>
          <p:spPr bwMode="auto">
            <a:xfrm>
              <a:off x="3600" y="2336"/>
              <a:ext cx="296" cy="448"/>
            </a:xfrm>
            <a:custGeom>
              <a:avLst/>
              <a:gdLst>
                <a:gd name="T0" fmla="*/ 0 w 296"/>
                <a:gd name="T1" fmla="*/ 64 h 448"/>
                <a:gd name="T2" fmla="*/ 240 w 296"/>
                <a:gd name="T3" fmla="*/ 64 h 448"/>
                <a:gd name="T4" fmla="*/ 288 w 296"/>
                <a:gd name="T5" fmla="*/ 448 h 448"/>
                <a:gd name="T6" fmla="*/ 0 60000 65536"/>
                <a:gd name="T7" fmla="*/ 0 60000 65536"/>
                <a:gd name="T8" fmla="*/ 0 60000 65536"/>
                <a:gd name="T9" fmla="*/ 0 w 296"/>
                <a:gd name="T10" fmla="*/ 0 h 448"/>
                <a:gd name="T11" fmla="*/ 296 w 296"/>
                <a:gd name="T12" fmla="*/ 448 h 4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6" h="448">
                  <a:moveTo>
                    <a:pt x="0" y="64"/>
                  </a:moveTo>
                  <a:cubicBezTo>
                    <a:pt x="96" y="32"/>
                    <a:pt x="192" y="0"/>
                    <a:pt x="240" y="64"/>
                  </a:cubicBezTo>
                  <a:cubicBezTo>
                    <a:pt x="288" y="128"/>
                    <a:pt x="296" y="336"/>
                    <a:pt x="288" y="448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28683" name="Line 17"/>
            <p:cNvSpPr>
              <a:spLocks noChangeShapeType="1"/>
            </p:cNvSpPr>
            <p:nvPr/>
          </p:nvSpPr>
          <p:spPr bwMode="auto">
            <a:xfrm>
              <a:off x="3888" y="2784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7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18046E72-FC99-4A81-8938-57E4226F398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Âncora</a:t>
            </a:r>
            <a:endParaRPr lang="pt-PT" altLang="pt-BR" smtClean="0"/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r>
              <a:rPr lang="pt-BR" altLang="pt-BR" smtClean="0"/>
              <a:t>Também usada para colocar um </a:t>
            </a:r>
            <a:r>
              <a:rPr lang="pt-BR" altLang="pt-BR" i="1" smtClean="0"/>
              <a:t>Sprite</a:t>
            </a:r>
            <a:r>
              <a:rPr lang="pt-BR" altLang="pt-BR" smtClean="0"/>
              <a:t> em um </a:t>
            </a:r>
            <a:r>
              <a:rPr lang="pt-BR" altLang="pt-BR" i="1" smtClean="0"/>
              <a:t>tile</a:t>
            </a:r>
            <a:r>
              <a:rPr lang="pt-BR" altLang="pt-BR" smtClean="0"/>
              <a:t> </a:t>
            </a:r>
            <a:endParaRPr lang="pt-PT" altLang="pt-BR" smtClean="0"/>
          </a:p>
        </p:txBody>
      </p:sp>
      <p:grpSp>
        <p:nvGrpSpPr>
          <p:cNvPr id="29701" name="Group 4"/>
          <p:cNvGrpSpPr>
            <a:grpSpLocks/>
          </p:cNvGrpSpPr>
          <p:nvPr/>
        </p:nvGrpSpPr>
        <p:grpSpPr bwMode="auto">
          <a:xfrm>
            <a:off x="4343400" y="2667000"/>
            <a:ext cx="1677988" cy="1295400"/>
            <a:chOff x="2783" y="1824"/>
            <a:chExt cx="1057" cy="816"/>
          </a:xfrm>
        </p:grpSpPr>
        <p:sp>
          <p:nvSpPr>
            <p:cNvPr id="29716" name="Rectangle 5"/>
            <p:cNvSpPr>
              <a:spLocks noChangeArrowheads="1"/>
            </p:cNvSpPr>
            <p:nvPr/>
          </p:nvSpPr>
          <p:spPr bwMode="auto">
            <a:xfrm>
              <a:off x="2784" y="1824"/>
              <a:ext cx="1056" cy="81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17" name="Rectangle 6"/>
            <p:cNvSpPr>
              <a:spLocks noChangeArrowheads="1"/>
            </p:cNvSpPr>
            <p:nvPr/>
          </p:nvSpPr>
          <p:spPr bwMode="auto">
            <a:xfrm flipH="1">
              <a:off x="3306" y="1824"/>
              <a:ext cx="17" cy="8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18" name="Rectangle 7"/>
            <p:cNvSpPr>
              <a:spLocks noChangeArrowheads="1"/>
            </p:cNvSpPr>
            <p:nvPr/>
          </p:nvSpPr>
          <p:spPr bwMode="auto">
            <a:xfrm rot="5400000" flipH="1">
              <a:off x="3302" y="1958"/>
              <a:ext cx="17" cy="10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29702" name="Group 8"/>
          <p:cNvGrpSpPr>
            <a:grpSpLocks/>
          </p:cNvGrpSpPr>
          <p:nvPr/>
        </p:nvGrpSpPr>
        <p:grpSpPr bwMode="auto">
          <a:xfrm>
            <a:off x="2514600" y="2819400"/>
            <a:ext cx="928688" cy="914400"/>
            <a:chOff x="1287" y="1920"/>
            <a:chExt cx="585" cy="576"/>
          </a:xfrm>
        </p:grpSpPr>
        <p:pic>
          <p:nvPicPr>
            <p:cNvPr id="29713" name="Picture 9" descr="uni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1920"/>
              <a:ext cx="576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4" name="Rectangle 10"/>
            <p:cNvSpPr>
              <a:spLocks noChangeArrowheads="1"/>
            </p:cNvSpPr>
            <p:nvPr/>
          </p:nvSpPr>
          <p:spPr bwMode="auto">
            <a:xfrm flipH="1">
              <a:off x="1584" y="1920"/>
              <a:ext cx="12" cy="5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15" name="Rectangle 11"/>
            <p:cNvSpPr>
              <a:spLocks noChangeArrowheads="1"/>
            </p:cNvSpPr>
            <p:nvPr/>
          </p:nvSpPr>
          <p:spPr bwMode="auto">
            <a:xfrm rot="-5400000" flipH="1" flipV="1">
              <a:off x="1569" y="2104"/>
              <a:ext cx="12" cy="5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  <p:sp>
        <p:nvSpPr>
          <p:cNvPr id="29703" name="Line 12"/>
          <p:cNvSpPr>
            <a:spLocks noChangeShapeType="1"/>
          </p:cNvSpPr>
          <p:nvPr/>
        </p:nvSpPr>
        <p:spPr bwMode="auto">
          <a:xfrm>
            <a:off x="2971800" y="3657600"/>
            <a:ext cx="1219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29704" name="Line 13"/>
          <p:cNvSpPr>
            <a:spLocks noChangeShapeType="1"/>
          </p:cNvSpPr>
          <p:nvPr/>
        </p:nvSpPr>
        <p:spPr bwMode="auto">
          <a:xfrm flipH="1">
            <a:off x="4191000" y="3962400"/>
            <a:ext cx="990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29705" name="Group 14"/>
          <p:cNvGrpSpPr>
            <a:grpSpLocks/>
          </p:cNvGrpSpPr>
          <p:nvPr/>
        </p:nvGrpSpPr>
        <p:grpSpPr bwMode="auto">
          <a:xfrm>
            <a:off x="3349625" y="4800600"/>
            <a:ext cx="1681163" cy="1295400"/>
            <a:chOff x="2110" y="3024"/>
            <a:chExt cx="1059" cy="816"/>
          </a:xfrm>
        </p:grpSpPr>
        <p:sp>
          <p:nvSpPr>
            <p:cNvPr id="29706" name="Rectangle 15"/>
            <p:cNvSpPr>
              <a:spLocks noChangeArrowheads="1"/>
            </p:cNvSpPr>
            <p:nvPr/>
          </p:nvSpPr>
          <p:spPr bwMode="auto">
            <a:xfrm>
              <a:off x="2113" y="3024"/>
              <a:ext cx="1056" cy="81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07" name="Rectangle 16"/>
            <p:cNvSpPr>
              <a:spLocks noChangeArrowheads="1"/>
            </p:cNvSpPr>
            <p:nvPr/>
          </p:nvSpPr>
          <p:spPr bwMode="auto">
            <a:xfrm flipH="1">
              <a:off x="2635" y="3024"/>
              <a:ext cx="17" cy="8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08" name="Rectangle 17"/>
            <p:cNvSpPr>
              <a:spLocks noChangeArrowheads="1"/>
            </p:cNvSpPr>
            <p:nvPr/>
          </p:nvSpPr>
          <p:spPr bwMode="auto">
            <a:xfrm rot="5400000" flipH="1">
              <a:off x="2631" y="3158"/>
              <a:ext cx="17" cy="10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pic>
          <p:nvPicPr>
            <p:cNvPr id="29709" name="Picture 18" descr="uni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3216"/>
              <a:ext cx="576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0" name="Rectangle 19"/>
            <p:cNvSpPr>
              <a:spLocks noChangeArrowheads="1"/>
            </p:cNvSpPr>
            <p:nvPr/>
          </p:nvSpPr>
          <p:spPr bwMode="auto">
            <a:xfrm rot="5400000" flipH="1">
              <a:off x="2629" y="3158"/>
              <a:ext cx="17" cy="10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11" name="Rectangle 20"/>
            <p:cNvSpPr>
              <a:spLocks noChangeArrowheads="1"/>
            </p:cNvSpPr>
            <p:nvPr/>
          </p:nvSpPr>
          <p:spPr bwMode="auto">
            <a:xfrm>
              <a:off x="2256" y="3696"/>
              <a:ext cx="720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29712" name="Rectangle 21"/>
            <p:cNvSpPr>
              <a:spLocks noChangeArrowheads="1"/>
            </p:cNvSpPr>
            <p:nvPr/>
          </p:nvSpPr>
          <p:spPr bwMode="auto">
            <a:xfrm flipH="1">
              <a:off x="2640" y="3024"/>
              <a:ext cx="17" cy="8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3875C50-0343-4DC4-9279-90F3894CAF88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Clipping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O que cai fora da janela visível é cortado</a:t>
            </a:r>
          </a:p>
        </p:txBody>
      </p:sp>
      <p:pic>
        <p:nvPicPr>
          <p:cNvPr id="30725" name="Picture 4" descr="Clipping-pe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36838"/>
            <a:ext cx="5184775" cy="324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1AF0A44-B883-44D0-8796-DEE3E8BA5789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Scrolling - Tiles</a:t>
            </a:r>
            <a:endParaRPr lang="pt-PT" altLang="pt-BR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5029200" cy="4343400"/>
          </a:xfrm>
        </p:spPr>
        <p:txBody>
          <a:bodyPr/>
          <a:lstStyle/>
          <a:p>
            <a:r>
              <a:rPr lang="pt-BR" altLang="pt-BR" smtClean="0"/>
              <a:t>Geralmente baseado na entrada do usuário.</a:t>
            </a:r>
          </a:p>
          <a:p>
            <a:r>
              <a:rPr lang="pt-BR" altLang="pt-BR" smtClean="0"/>
              <a:t>Deslocamento do view space em relação ao world space</a:t>
            </a:r>
          </a:p>
          <a:p>
            <a:endParaRPr lang="pt-PT" altLang="pt-BR" smtClean="0"/>
          </a:p>
        </p:txBody>
      </p:sp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86000"/>
            <a:ext cx="310515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BAC2C08-18FE-416B-88DD-18B400E24EB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Scrolling - Textura</a:t>
            </a:r>
            <a:endParaRPr lang="pt-PT" altLang="pt-BR" smtClean="0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5950"/>
            <a:ext cx="5532438" cy="4171950"/>
          </a:xfrm>
        </p:spPr>
        <p:txBody>
          <a:bodyPr/>
          <a:lstStyle/>
          <a:p>
            <a:r>
              <a:rPr lang="pt-BR" altLang="pt-BR" smtClean="0"/>
              <a:t>Fundo repetidamente desenhado.</a:t>
            </a:r>
          </a:p>
          <a:p>
            <a:pPr lvl="1"/>
            <a:r>
              <a:rPr lang="pt-BR" altLang="pt-BR" smtClean="0"/>
              <a:t>janela com velocidade fixa</a:t>
            </a:r>
          </a:p>
          <a:p>
            <a:pPr lvl="1"/>
            <a:r>
              <a:rPr lang="pt-BR" altLang="pt-BR" smtClean="0"/>
              <a:t>ou baseado na entrada do usuário</a:t>
            </a:r>
            <a:endParaRPr lang="pt-PT" altLang="pt-BR" smtClean="0"/>
          </a:p>
        </p:txBody>
      </p:sp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057400"/>
            <a:ext cx="1524000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111625"/>
            <a:ext cx="152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BAD1DCA-5388-4FD3-9F09-1E574F9C742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29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pt-BR" smtClean="0"/>
              <a:t>Scrolling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pt-BR" smtClean="0"/>
              <a:t>A partir de quando fazer o scroll?</a:t>
            </a:r>
          </a:p>
          <a:p>
            <a:pPr lvl="1"/>
            <a:r>
              <a:rPr lang="en-US" altLang="pt-BR" smtClean="0"/>
              <a:t>Centrado na “unidade” que está sendo controlada no momento -&gt; região central</a:t>
            </a:r>
          </a:p>
          <a:p>
            <a:pPr lvl="1"/>
            <a:r>
              <a:rPr lang="en-US" altLang="pt-BR" smtClean="0"/>
              <a:t>Janela visível</a:t>
            </a:r>
          </a:p>
          <a:p>
            <a:r>
              <a:rPr lang="en-US" altLang="pt-BR" smtClean="0"/>
              <a:t>De quanto faz o scroll?</a:t>
            </a:r>
          </a:p>
          <a:p>
            <a:pPr lvl="1"/>
            <a:r>
              <a:rPr lang="en-US" altLang="pt-BR" smtClean="0"/>
              <a:t>O suficiente para recolocar “unidade”em área visível (ou região central)</a:t>
            </a:r>
          </a:p>
          <a:p>
            <a:pPr lvl="1"/>
            <a:r>
              <a:rPr lang="en-US" altLang="pt-BR" smtClean="0"/>
              <a:t>Tela visivel inteira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2B5ACEF-FA70-4453-BEA8-C2995FA9C49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Imagem – Sprites &amp; Background</a:t>
            </a:r>
            <a:endParaRPr lang="pt-PT" altLang="pt-BR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343400"/>
          </a:xfrm>
        </p:spPr>
        <p:txBody>
          <a:bodyPr/>
          <a:lstStyle/>
          <a:p>
            <a:r>
              <a:rPr lang="pt-BR" altLang="pt-BR" smtClean="0"/>
              <a:t>Sprite – imagem de tamanho arbitrário que é usado por agentes (se move na tela) ou por objetos fixos.</a:t>
            </a:r>
          </a:p>
          <a:p>
            <a:r>
              <a:rPr lang="pt-BR" altLang="pt-BR" smtClean="0"/>
              <a:t>Background – “Pano de Fundo”</a:t>
            </a:r>
          </a:p>
          <a:p>
            <a:pPr lvl="1"/>
            <a:r>
              <a:rPr lang="pt-BR" altLang="pt-BR" smtClean="0"/>
              <a:t>Baseado em Cores</a:t>
            </a:r>
          </a:p>
          <a:p>
            <a:pPr lvl="1"/>
            <a:r>
              <a:rPr lang="pt-BR" altLang="pt-BR" smtClean="0"/>
              <a:t>Baseado em textura</a:t>
            </a:r>
          </a:p>
          <a:p>
            <a:pPr lvl="1"/>
            <a:r>
              <a:rPr lang="pt-BR" altLang="pt-BR" smtClean="0"/>
              <a:t>Tiles</a:t>
            </a:r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Parallax</a:t>
            </a:r>
            <a:endParaRPr lang="pt-BR" dirty="0"/>
          </a:p>
        </p:txBody>
      </p:sp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48880"/>
            <a:ext cx="7603290" cy="2808312"/>
          </a:xfr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283D9-BC5B-44D9-9046-E560351D533D}" type="slidenum">
              <a:rPr lang="en-US" altLang="pt-BR" smtClean="0"/>
              <a:pPr>
                <a:defRPr/>
              </a:pPr>
              <a:t>30</a:t>
            </a:fld>
            <a:endParaRPr lang="en-US" altLang="pt-BR"/>
          </a:p>
        </p:txBody>
      </p:sp>
      <p:sp>
        <p:nvSpPr>
          <p:cNvPr id="6" name="CaixaDeTexto 5"/>
          <p:cNvSpPr txBox="1"/>
          <p:nvPr/>
        </p:nvSpPr>
        <p:spPr>
          <a:xfrm>
            <a:off x="776823" y="5464170"/>
            <a:ext cx="7608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Backgrounds com velocidades de </a:t>
            </a:r>
            <a:r>
              <a:rPr lang="pt-BR" dirty="0" err="1" smtClean="0"/>
              <a:t>scrolling</a:t>
            </a:r>
            <a:r>
              <a:rPr lang="pt-BR" dirty="0" smtClean="0"/>
              <a:t> diferentes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000" dirty="0" smtClean="0"/>
              <a:t>Ex. 4 camadas 25%, 50%, 75%, 100% (camada da frente)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029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67E99C2-FF61-4FF8-A00D-3D586803AB35}" type="slidenum">
              <a:rPr kumimoji="0" lang="en-US" altLang="pt-BR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31</a:t>
            </a:fld>
            <a:endParaRPr kumimoji="0" lang="en-US" altLang="pt-BR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BR" altLang="pt-BR" smtClean="0">
                <a:latin typeface="Arial" panose="020B0604020202020204" pitchFamily="34" charset="0"/>
              </a:rPr>
              <a:t>Tilesets</a:t>
            </a:r>
          </a:p>
        </p:txBody>
      </p:sp>
      <p:sp>
        <p:nvSpPr>
          <p:cNvPr id="34820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pt-BR" altLang="pt-BR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ADA74AC-DABE-485D-8623-FBABE2117C5E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Tilesets</a:t>
            </a:r>
            <a:endParaRPr lang="pt-PT" altLang="pt-BR" smtClean="0"/>
          </a:p>
        </p:txBody>
      </p:sp>
      <p:sp>
        <p:nvSpPr>
          <p:cNvPr id="3584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z="2200" smtClean="0"/>
              <a:t>Um conjunto de tiles. Como é ineficiente colocar um tile em cada arquivo, nós simplesmente agrupamos um conjunto lógico de tiles e colocamos no mesmo arquivo gráfico. </a:t>
            </a:r>
          </a:p>
          <a:p>
            <a:endParaRPr lang="pt-PT" altLang="pt-BR" sz="2200" smtClean="0"/>
          </a:p>
        </p:txBody>
      </p:sp>
      <p:pic>
        <p:nvPicPr>
          <p:cNvPr id="35845" name="Picture 4" descr="IsoHex10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997200"/>
            <a:ext cx="5846763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7019925" y="4724400"/>
            <a:ext cx="18716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1600">
                <a:latin typeface="Arial" panose="020B0604020202020204" pitchFamily="34" charset="0"/>
              </a:rPr>
              <a:t>Outros  exemplos: </a:t>
            </a:r>
            <a:br>
              <a:rPr kumimoji="0" lang="en-US" altLang="pt-BR" sz="1600">
                <a:latin typeface="Arial" panose="020B0604020202020204" pitchFamily="34" charset="0"/>
              </a:rPr>
            </a:br>
            <a:r>
              <a:rPr kumimoji="0" lang="en-US" altLang="pt-BR" sz="1600">
                <a:latin typeface="Arial" panose="020B0604020202020204" pitchFamily="34" charset="0"/>
                <a:hlinkClick r:id="rId3"/>
              </a:rPr>
              <a:t>sprite.zip</a:t>
            </a:r>
            <a:r>
              <a:rPr kumimoji="0" lang="en-US" altLang="pt-BR" sz="160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66FFBB3-7D80-4CA7-9D46-6DFCBD6D55D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Trabalhando com Tilesets</a:t>
            </a:r>
            <a:endParaRPr lang="pt-PT" altLang="pt-BR" smtClean="0"/>
          </a:p>
        </p:txBody>
      </p:sp>
      <p:sp>
        <p:nvSpPr>
          <p:cNvPr id="36868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Para trabalharmos com tilesets, nós precisamos disponibilizar mais algumas informações além da gráfica contida no arquivo. Por exemplo, o tamanho de cada tile. </a:t>
            </a:r>
          </a:p>
          <a:p>
            <a:r>
              <a:rPr lang="pt-BR" altLang="pt-BR" smtClean="0"/>
              <a:t>Estas informações podem ser obtidas:</a:t>
            </a:r>
          </a:p>
          <a:p>
            <a:pPr lvl="1"/>
            <a:r>
              <a:rPr lang="pt-BR" altLang="pt-BR" smtClean="0"/>
              <a:t>Colocando-as junto com o código (hardcoded)</a:t>
            </a:r>
          </a:p>
          <a:p>
            <a:pPr lvl="1"/>
            <a:r>
              <a:rPr lang="pt-BR" altLang="pt-BR" smtClean="0"/>
              <a:t>Disponibilizando um arquivo texto para cada tileset.</a:t>
            </a:r>
          </a:p>
          <a:p>
            <a:pPr lvl="1"/>
            <a:r>
              <a:rPr lang="pt-BR" altLang="pt-BR" smtClean="0"/>
              <a:t>Colocando-as dentro do arquivo gráfico</a:t>
            </a:r>
            <a:endParaRPr lang="pt-PT" altLang="pt-BR" smtClean="0"/>
          </a:p>
          <a:p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6428E34-97AE-4303-A761-1A519B5AC2FF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789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Criando um Template para os Tilesets</a:t>
            </a:r>
            <a:endParaRPr lang="pt-PT" altLang="pt-BR" smtClean="0"/>
          </a:p>
        </p:txBody>
      </p:sp>
      <p:sp>
        <p:nvSpPr>
          <p:cNvPr id="37892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Para colocar informações no arquivo gráfico, podemos criar um padrão.</a:t>
            </a:r>
          </a:p>
          <a:p>
            <a:r>
              <a:rPr lang="pt-BR" altLang="pt-BR" smtClean="0"/>
              <a:t>A idéia é utilizar um frame para cada tile, e neste frame colocar as informações necessárias embutidas em cada pixel</a:t>
            </a:r>
          </a:p>
          <a:p>
            <a:r>
              <a:rPr lang="pt-BR" altLang="pt-BR" smtClean="0"/>
              <a:t>Algumas informações:</a:t>
            </a:r>
          </a:p>
          <a:p>
            <a:pPr lvl="1"/>
            <a:r>
              <a:rPr lang="pt-BR" altLang="pt-BR" smtClean="0"/>
              <a:t>Comprimento e largura</a:t>
            </a:r>
          </a:p>
          <a:p>
            <a:pPr lvl="1"/>
            <a:r>
              <a:rPr lang="pt-BR" altLang="pt-BR" smtClean="0"/>
              <a:t>Quina de cada tile  cor de transparência</a:t>
            </a:r>
          </a:p>
          <a:p>
            <a:pPr lvl="1"/>
            <a:r>
              <a:rPr lang="pt-BR" altLang="pt-BR" smtClean="0"/>
              <a:t>Âncora de cada tile</a:t>
            </a:r>
          </a:p>
          <a:p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E3B3AA0-7F19-4922-98DE-6785B23444A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Template para </a:t>
            </a:r>
            <a:r>
              <a:rPr lang="pt-BR" altLang="pt-BR" i="1" smtClean="0"/>
              <a:t>Tilesets</a:t>
            </a:r>
            <a:endParaRPr lang="pt-PT" altLang="pt-BR" i="1" smtClean="0"/>
          </a:p>
        </p:txBody>
      </p:sp>
      <p:pic>
        <p:nvPicPr>
          <p:cNvPr id="38916" name="Picture 4" descr="tilese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14600"/>
            <a:ext cx="5060950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33400" y="1600200"/>
            <a:ext cx="1862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Informações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cxnSp>
        <p:nvCxnSpPr>
          <p:cNvPr id="38918" name="AutoShape 6"/>
          <p:cNvCxnSpPr>
            <a:cxnSpLocks noChangeShapeType="1"/>
          </p:cNvCxnSpPr>
          <p:nvPr/>
        </p:nvCxnSpPr>
        <p:spPr bwMode="auto">
          <a:xfrm>
            <a:off x="1600200" y="2133600"/>
            <a:ext cx="228600" cy="1143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19" name="AutoShape 7"/>
          <p:cNvCxnSpPr>
            <a:cxnSpLocks noChangeShapeType="1"/>
          </p:cNvCxnSpPr>
          <p:nvPr/>
        </p:nvCxnSpPr>
        <p:spPr bwMode="auto">
          <a:xfrm>
            <a:off x="1600200" y="2133600"/>
            <a:ext cx="990600" cy="304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6705600" y="1600200"/>
            <a:ext cx="176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Parâmetros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 flipH="1">
            <a:off x="6967538" y="2035175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304800" y="990600"/>
            <a:ext cx="8061325" cy="5562600"/>
            <a:chOff x="192" y="288"/>
            <a:chExt cx="5280" cy="3504"/>
          </a:xfrm>
        </p:grpSpPr>
        <p:pic>
          <p:nvPicPr>
            <p:cNvPr id="39940" name="Picture 3" descr="Tileset1-righ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288"/>
              <a:ext cx="2304" cy="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1" name="Text Box 4"/>
            <p:cNvSpPr txBox="1">
              <a:spLocks noChangeArrowheads="1"/>
            </p:cNvSpPr>
            <p:nvPr/>
          </p:nvSpPr>
          <p:spPr bwMode="auto">
            <a:xfrm>
              <a:off x="3263" y="335"/>
              <a:ext cx="22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Transparência e Quina 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39942" name="Text Box 5"/>
            <p:cNvSpPr txBox="1">
              <a:spLocks noChangeArrowheads="1"/>
            </p:cNvSpPr>
            <p:nvPr/>
          </p:nvSpPr>
          <p:spPr bwMode="auto">
            <a:xfrm>
              <a:off x="3263" y="671"/>
              <a:ext cx="89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Moldura 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39943" name="Text Box 6"/>
            <p:cNvSpPr txBox="1">
              <a:spLocks noChangeArrowheads="1"/>
            </p:cNvSpPr>
            <p:nvPr/>
          </p:nvSpPr>
          <p:spPr bwMode="auto">
            <a:xfrm>
              <a:off x="3263" y="1008"/>
              <a:ext cx="8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Âncora</a:t>
              </a:r>
              <a:r>
                <a:rPr kumimoji="0" lang="pt-BR" altLang="pt-BR" sz="2400">
                  <a:latin typeface="Times New Roman" panose="02020603050405020304" pitchFamily="18" charset="0"/>
                </a:rPr>
                <a:t> </a:t>
              </a:r>
              <a:endParaRPr kumimoji="0" lang="pt-PT" altLang="pt-BR" sz="2400">
                <a:latin typeface="Times New Roman" panose="02020603050405020304" pitchFamily="18" charset="0"/>
              </a:endParaRPr>
            </a:p>
          </p:txBody>
        </p:sp>
        <p:sp>
          <p:nvSpPr>
            <p:cNvPr id="39944" name="Text Box 7"/>
            <p:cNvSpPr txBox="1">
              <a:spLocks noChangeArrowheads="1"/>
            </p:cNvSpPr>
            <p:nvPr/>
          </p:nvSpPr>
          <p:spPr bwMode="auto">
            <a:xfrm>
              <a:off x="3263" y="1343"/>
              <a:ext cx="192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Tamanho da Figura 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39945" name="Text Box 8"/>
            <p:cNvSpPr txBox="1">
              <a:spLocks noChangeArrowheads="1"/>
            </p:cNvSpPr>
            <p:nvPr/>
          </p:nvSpPr>
          <p:spPr bwMode="auto">
            <a:xfrm>
              <a:off x="3263" y="1680"/>
              <a:ext cx="148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Âncora Interna 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39946" name="Line 9"/>
            <p:cNvSpPr>
              <a:spLocks noChangeShapeType="1"/>
            </p:cNvSpPr>
            <p:nvPr/>
          </p:nvSpPr>
          <p:spPr bwMode="auto">
            <a:xfrm>
              <a:off x="2496" y="384"/>
              <a:ext cx="76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9947" name="Line 10"/>
            <p:cNvSpPr>
              <a:spLocks noChangeShapeType="1"/>
            </p:cNvSpPr>
            <p:nvPr/>
          </p:nvSpPr>
          <p:spPr bwMode="auto">
            <a:xfrm>
              <a:off x="2496" y="480"/>
              <a:ext cx="76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9948" name="Line 11"/>
            <p:cNvSpPr>
              <a:spLocks noChangeShapeType="1"/>
            </p:cNvSpPr>
            <p:nvPr/>
          </p:nvSpPr>
          <p:spPr bwMode="auto">
            <a:xfrm>
              <a:off x="2496" y="624"/>
              <a:ext cx="76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9949" name="Line 12"/>
            <p:cNvSpPr>
              <a:spLocks noChangeShapeType="1"/>
            </p:cNvSpPr>
            <p:nvPr/>
          </p:nvSpPr>
          <p:spPr bwMode="auto">
            <a:xfrm>
              <a:off x="2496" y="816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39950" name="Line 13"/>
            <p:cNvSpPr>
              <a:spLocks noChangeShapeType="1"/>
            </p:cNvSpPr>
            <p:nvPr/>
          </p:nvSpPr>
          <p:spPr bwMode="auto">
            <a:xfrm>
              <a:off x="2496" y="960"/>
              <a:ext cx="768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39939" name="Text Box 14"/>
          <p:cNvSpPr txBox="1">
            <a:spLocks noChangeArrowheads="1"/>
          </p:cNvSpPr>
          <p:nvPr/>
        </p:nvSpPr>
        <p:spPr bwMode="auto">
          <a:xfrm>
            <a:off x="3048000" y="-26988"/>
            <a:ext cx="2981325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4000">
                <a:solidFill>
                  <a:schemeClr val="accent1"/>
                </a:solidFill>
                <a:latin typeface="Arial" panose="020B0604020202020204" pitchFamily="34" charset="0"/>
              </a:rPr>
              <a:t>Informações</a:t>
            </a:r>
            <a:endParaRPr kumimoji="0" lang="pt-PT" altLang="pt-BR" sz="400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Tileset1-le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47800"/>
            <a:ext cx="43084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AutoShape 3"/>
          <p:cNvSpPr>
            <a:spLocks/>
          </p:cNvSpPr>
          <p:nvPr/>
        </p:nvSpPr>
        <p:spPr bwMode="auto">
          <a:xfrm>
            <a:off x="3429000" y="1524000"/>
            <a:ext cx="381000" cy="5181600"/>
          </a:xfrm>
          <a:prstGeom prst="leftBrace">
            <a:avLst>
              <a:gd name="adj1" fmla="val 11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 rot="10800000">
            <a:off x="2819400" y="2743200"/>
            <a:ext cx="5492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 anchorCtr="1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Altura (Verde)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40965" name="AutoShape 5"/>
          <p:cNvSpPr>
            <a:spLocks/>
          </p:cNvSpPr>
          <p:nvPr/>
        </p:nvSpPr>
        <p:spPr bwMode="auto">
          <a:xfrm rot="5400000">
            <a:off x="5562600" y="-533400"/>
            <a:ext cx="304800" cy="36576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572000" y="685800"/>
            <a:ext cx="2338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Largura (Verde)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143000" y="685800"/>
            <a:ext cx="1150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Âncora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1752600" y="1066800"/>
            <a:ext cx="2057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anchor="ctr" anchorCtr="1">
            <a:spAutoFit/>
          </a:bodyPr>
          <a:lstStyle/>
          <a:p>
            <a:endParaRPr lang="pt-BR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2209800" y="990600"/>
            <a:ext cx="2286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anchor="ctr" anchorCtr="1">
            <a:spAutoFit/>
          </a:bodyPr>
          <a:lstStyle/>
          <a:p>
            <a:endParaRPr lang="pt-BR"/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2895600" y="-26988"/>
            <a:ext cx="2811463" cy="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4000">
                <a:solidFill>
                  <a:schemeClr val="accent1"/>
                </a:solidFill>
                <a:latin typeface="Arial" panose="020B0604020202020204" pitchFamily="34" charset="0"/>
              </a:rPr>
              <a:t>Parâmetros</a:t>
            </a:r>
            <a:endParaRPr kumimoji="0" lang="pt-PT" altLang="pt-BR" sz="400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DECCC17-25EB-45C8-8A26-4BF3925637E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72400" cy="1143000"/>
          </a:xfrm>
        </p:spPr>
        <p:txBody>
          <a:bodyPr/>
          <a:lstStyle/>
          <a:p>
            <a:r>
              <a:rPr lang="pt-BR" altLang="pt-BR" smtClean="0"/>
              <a:t>Mais Tilesets</a:t>
            </a:r>
            <a:endParaRPr lang="pt-PT" altLang="pt-BR" smtClean="0"/>
          </a:p>
        </p:txBody>
      </p:sp>
      <p:pic>
        <p:nvPicPr>
          <p:cNvPr id="41988" name="Picture 4" descr="pazer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74825"/>
            <a:ext cx="4800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7CA17F9-E970-4DBA-A287-9FBF44ED19C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301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Gerenciando a Transição de Tiles</a:t>
            </a:r>
            <a:endParaRPr lang="pt-PT" altLang="pt-BR" smtClean="0"/>
          </a:p>
        </p:txBody>
      </p:sp>
      <p:sp>
        <p:nvSpPr>
          <p:cNvPr id="4301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altLang="pt-BR" smtClean="0"/>
          </a:p>
          <a:p>
            <a:r>
              <a:rPr lang="pt-BR" altLang="pt-BR" smtClean="0"/>
              <a:t>Como tornar a transição entre os tiles mais suave?  </a:t>
            </a:r>
            <a:endParaRPr lang="pt-PT" altLang="pt-BR" smtClean="0"/>
          </a:p>
        </p:txBody>
      </p:sp>
      <p:pic>
        <p:nvPicPr>
          <p:cNvPr id="43013" name="Picture 4" descr="TerrainsBef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789363"/>
            <a:ext cx="2309812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30358EC-10A5-4264-A53C-74050A09614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mtClean="0"/>
              <a:t>Sprites &amp; Background</a:t>
            </a:r>
            <a:endParaRPr lang="pt-PT" altLang="pt-BR" smtClean="0"/>
          </a:p>
        </p:txBody>
      </p:sp>
      <p:graphicFrame>
        <p:nvGraphicFramePr>
          <p:cNvPr id="8196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1295400" y="1676400"/>
          <a:ext cx="6465888" cy="421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Documento" r:id="rId3" imgW="3633216" imgH="2734056" progId="Word.Document.8">
                  <p:embed/>
                </p:oleObj>
              </mc:Choice>
              <mc:Fallback>
                <p:oleObj name="Documento" r:id="rId3" imgW="3633216" imgH="2734056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9344" b="9082"/>
                      <a:stretch>
                        <a:fillRect/>
                      </a:stretch>
                    </p:blipFill>
                    <p:spPr bwMode="auto">
                      <a:xfrm>
                        <a:off x="1295400" y="1676400"/>
                        <a:ext cx="6465888" cy="421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4784725" y="6135688"/>
            <a:ext cx="1133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Sprites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 flipH="1" flipV="1">
            <a:off x="3657600" y="5715000"/>
            <a:ext cx="1676400" cy="457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9" name="Line 6"/>
          <p:cNvSpPr>
            <a:spLocks noChangeShapeType="1"/>
          </p:cNvSpPr>
          <p:nvPr/>
        </p:nvSpPr>
        <p:spPr bwMode="auto">
          <a:xfrm flipV="1">
            <a:off x="5334000" y="5715000"/>
            <a:ext cx="1447800" cy="457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1CC16A2E-459D-485D-A993-3A7B8B43DF40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685800"/>
          </a:xfrm>
        </p:spPr>
        <p:txBody>
          <a:bodyPr/>
          <a:lstStyle/>
          <a:p>
            <a:r>
              <a:rPr lang="pt-BR" altLang="pt-BR" sz="2800" smtClean="0"/>
              <a:t>Transição de Tiles – Solução 1</a:t>
            </a:r>
            <a:endParaRPr lang="pt-PT" altLang="pt-BR" sz="2800" smtClean="0"/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altLang="pt-BR" sz="2200" smtClean="0"/>
              <a:t>Criar tiles de transição entre os vários tipos.</a:t>
            </a:r>
          </a:p>
          <a:p>
            <a:pPr>
              <a:lnSpc>
                <a:spcPct val="90000"/>
              </a:lnSpc>
            </a:pPr>
            <a:endParaRPr lang="pt-BR" altLang="pt-BR" sz="2200" smtClean="0"/>
          </a:p>
          <a:p>
            <a:pPr>
              <a:lnSpc>
                <a:spcPct val="90000"/>
              </a:lnSpc>
            </a:pPr>
            <a:endParaRPr lang="pt-BR" altLang="pt-BR" sz="2200" smtClean="0"/>
          </a:p>
          <a:p>
            <a:pPr>
              <a:lnSpc>
                <a:spcPct val="90000"/>
              </a:lnSpc>
            </a:pPr>
            <a:endParaRPr lang="pt-BR" altLang="pt-BR" sz="2200" smtClean="0"/>
          </a:p>
          <a:p>
            <a:pPr>
              <a:lnSpc>
                <a:spcPct val="90000"/>
              </a:lnSpc>
            </a:pPr>
            <a:endParaRPr lang="pt-BR" altLang="pt-BR" sz="2200" smtClean="0"/>
          </a:p>
          <a:p>
            <a:pPr>
              <a:lnSpc>
                <a:spcPct val="90000"/>
              </a:lnSpc>
            </a:pPr>
            <a:endParaRPr lang="pt-BR" altLang="pt-BR" sz="2200" smtClean="0"/>
          </a:p>
          <a:p>
            <a:pPr>
              <a:lnSpc>
                <a:spcPct val="90000"/>
              </a:lnSpc>
            </a:pPr>
            <a:r>
              <a:rPr lang="pt-BR" altLang="pt-BR" sz="2200" smtClean="0"/>
              <a:t>Criando 8 pontos de transição entre 2 tipos diferentes (ex. agua e terra), seriam necessários 2</a:t>
            </a:r>
            <a:r>
              <a:rPr lang="pt-BR" altLang="pt-BR" sz="2200" baseline="30000" smtClean="0"/>
              <a:t>8</a:t>
            </a:r>
            <a:r>
              <a:rPr lang="pt-BR" altLang="pt-BR" sz="2200" smtClean="0"/>
              <a:t>=256 tiles.</a:t>
            </a:r>
          </a:p>
          <a:p>
            <a:pPr>
              <a:lnSpc>
                <a:spcPct val="90000"/>
              </a:lnSpc>
            </a:pPr>
            <a:r>
              <a:rPr lang="pt-BR" altLang="pt-BR" sz="2200" smtClean="0"/>
              <a:t>Tendo 8 tipos de </a:t>
            </a:r>
            <a:r>
              <a:rPr lang="pt-BR" altLang="pt-BR" sz="2200" i="1" smtClean="0"/>
              <a:t>tiles</a:t>
            </a:r>
            <a:r>
              <a:rPr lang="pt-BR" altLang="pt-BR" sz="2200" smtClean="0"/>
              <a:t>, seriam 7x8x256 = 14336 </a:t>
            </a:r>
            <a:r>
              <a:rPr lang="pt-BR" altLang="pt-BR" sz="2200" i="1" smtClean="0"/>
              <a:t>tiles</a:t>
            </a:r>
            <a:r>
              <a:rPr lang="pt-BR" altLang="pt-BR" sz="2200" smtClean="0"/>
              <a:t>. Impossível !!!!!!!!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200" smtClean="0"/>
              <a:t>  </a:t>
            </a:r>
            <a:endParaRPr lang="pt-PT" altLang="pt-BR" sz="2200" smtClean="0"/>
          </a:p>
        </p:txBody>
      </p:sp>
      <p:grpSp>
        <p:nvGrpSpPr>
          <p:cNvPr id="44037" name="Group 4"/>
          <p:cNvGrpSpPr>
            <a:grpSpLocks/>
          </p:cNvGrpSpPr>
          <p:nvPr/>
        </p:nvGrpSpPr>
        <p:grpSpPr bwMode="auto">
          <a:xfrm>
            <a:off x="3563938" y="2260600"/>
            <a:ext cx="1524000" cy="1600200"/>
            <a:chOff x="2160" y="1680"/>
            <a:chExt cx="1248" cy="1056"/>
          </a:xfrm>
        </p:grpSpPr>
        <p:sp>
          <p:nvSpPr>
            <p:cNvPr id="44038" name="Rectangle 5"/>
            <p:cNvSpPr>
              <a:spLocks noChangeArrowheads="1"/>
            </p:cNvSpPr>
            <p:nvPr/>
          </p:nvSpPr>
          <p:spPr bwMode="auto">
            <a:xfrm>
              <a:off x="2160" y="1680"/>
              <a:ext cx="1248" cy="10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39" name="Rectangle 6"/>
            <p:cNvSpPr>
              <a:spLocks noChangeArrowheads="1"/>
            </p:cNvSpPr>
            <p:nvPr/>
          </p:nvSpPr>
          <p:spPr bwMode="auto">
            <a:xfrm>
              <a:off x="2160" y="168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0" name="Rectangle 7"/>
            <p:cNvSpPr>
              <a:spLocks noChangeArrowheads="1"/>
            </p:cNvSpPr>
            <p:nvPr/>
          </p:nvSpPr>
          <p:spPr bwMode="auto">
            <a:xfrm>
              <a:off x="2160" y="264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1" name="Rectangle 8"/>
            <p:cNvSpPr>
              <a:spLocks noChangeArrowheads="1"/>
            </p:cNvSpPr>
            <p:nvPr/>
          </p:nvSpPr>
          <p:spPr bwMode="auto">
            <a:xfrm>
              <a:off x="2736" y="264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2" name="Rectangle 9"/>
            <p:cNvSpPr>
              <a:spLocks noChangeArrowheads="1"/>
            </p:cNvSpPr>
            <p:nvPr/>
          </p:nvSpPr>
          <p:spPr bwMode="auto">
            <a:xfrm>
              <a:off x="3312" y="264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3" name="Rectangle 10"/>
            <p:cNvSpPr>
              <a:spLocks noChangeArrowheads="1"/>
            </p:cNvSpPr>
            <p:nvPr/>
          </p:nvSpPr>
          <p:spPr bwMode="auto">
            <a:xfrm>
              <a:off x="2160" y="216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4" name="Rectangle 11"/>
            <p:cNvSpPr>
              <a:spLocks noChangeArrowheads="1"/>
            </p:cNvSpPr>
            <p:nvPr/>
          </p:nvSpPr>
          <p:spPr bwMode="auto">
            <a:xfrm>
              <a:off x="2736" y="168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5" name="Rectangle 12"/>
            <p:cNvSpPr>
              <a:spLocks noChangeArrowheads="1"/>
            </p:cNvSpPr>
            <p:nvPr/>
          </p:nvSpPr>
          <p:spPr bwMode="auto">
            <a:xfrm>
              <a:off x="3312" y="168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44046" name="Rectangle 13"/>
            <p:cNvSpPr>
              <a:spLocks noChangeArrowheads="1"/>
            </p:cNvSpPr>
            <p:nvPr/>
          </p:nvSpPr>
          <p:spPr bwMode="auto">
            <a:xfrm>
              <a:off x="3312" y="2160"/>
              <a:ext cx="96" cy="9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DCF3372-2B2D-4901-977D-01884EEE38CF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Transição de Tiles – Solução 2</a:t>
            </a:r>
            <a:endParaRPr lang="pt-PT" altLang="pt-BR" smtClean="0"/>
          </a:p>
        </p:txBody>
      </p:sp>
      <p:sp>
        <p:nvSpPr>
          <p:cNvPr id="4506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885950"/>
            <a:ext cx="8178800" cy="4972050"/>
          </a:xfrm>
        </p:spPr>
        <p:txBody>
          <a:bodyPr/>
          <a:lstStyle/>
          <a:p>
            <a:r>
              <a:rPr lang="pt-BR" altLang="pt-BR" smtClean="0"/>
              <a:t>Criar uma precedência, ou seja, quando dois tipos se encontram, o que tiver maior precedência, sobrepõe o outro.</a:t>
            </a:r>
          </a:p>
          <a:p>
            <a:pPr lvl="1"/>
            <a:r>
              <a:rPr lang="pt-BR" altLang="pt-BR" sz="2000" smtClean="0"/>
              <a:t>Exemplo: selva, floresta, montanha, morro, mangue, deserto, campo e água</a:t>
            </a:r>
          </a:p>
          <a:p>
            <a:pPr lvl="1"/>
            <a:endParaRPr lang="pt-BR" altLang="pt-BR" smtClean="0"/>
          </a:p>
          <a:p>
            <a:pPr lvl="1"/>
            <a:endParaRPr lang="pt-BR" altLang="pt-BR" smtClean="0"/>
          </a:p>
          <a:p>
            <a:pPr lvl="1"/>
            <a:endParaRPr lang="pt-BR" altLang="pt-BR" smtClean="0"/>
          </a:p>
          <a:p>
            <a:r>
              <a:rPr lang="pt-BR" altLang="pt-BR" smtClean="0"/>
              <a:t>Isto garante que podemos fazer um template para cada tipo e depois podemos compor usando a transparência do bitblt.</a:t>
            </a:r>
            <a:endParaRPr lang="pt-PT" altLang="pt-BR" smtClean="0"/>
          </a:p>
        </p:txBody>
      </p:sp>
      <p:pic>
        <p:nvPicPr>
          <p:cNvPr id="45061" name="Picture 4" descr="TerrainTransitionPrece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860800"/>
            <a:ext cx="7543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C175321-727B-4C0D-B648-1D04F6BE31C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mtClean="0"/>
              <a:t>Transição de </a:t>
            </a:r>
            <a:r>
              <a:rPr lang="pt-BR" altLang="pt-BR" i="1" smtClean="0"/>
              <a:t>Tiles - </a:t>
            </a:r>
            <a:r>
              <a:rPr lang="pt-BR" altLang="pt-BR" sz="3200" smtClean="0"/>
              <a:t>Solução 2</a:t>
            </a:r>
            <a:endParaRPr lang="pt-PT" altLang="pt-BR" sz="3200" smtClean="0"/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r>
              <a:rPr lang="pt-BR" altLang="pt-BR" smtClean="0"/>
              <a:t>Dividir os pontos de transição em 2 grupos: aresta e quina. Isto leva a 32 tiles:</a:t>
            </a:r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endParaRPr lang="pt-BR" altLang="pt-BR" smtClean="0"/>
          </a:p>
          <a:p>
            <a:pPr>
              <a:buFont typeface="Wingdings" panose="05000000000000000000" pitchFamily="2" charset="2"/>
              <a:buNone/>
            </a:pPr>
            <a:endParaRPr lang="pt-BR" altLang="pt-BR" smtClean="0"/>
          </a:p>
        </p:txBody>
      </p:sp>
      <p:pic>
        <p:nvPicPr>
          <p:cNvPr id="46085" name="Picture 4" descr="TerrainTransition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03525"/>
            <a:ext cx="7789863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5" descr="ArtifactGrasslandTransi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75125"/>
            <a:ext cx="77692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Text Box 6"/>
          <p:cNvSpPr txBox="1">
            <a:spLocks noChangeArrowheads="1"/>
          </p:cNvSpPr>
          <p:nvPr/>
        </p:nvSpPr>
        <p:spPr bwMode="auto">
          <a:xfrm>
            <a:off x="395288" y="5895975"/>
            <a:ext cx="7916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Mais barato ainda se puder rotacionar (e/ou flip) imagens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01BC958-8F59-4F99-A1B8-5571F82EA6EE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Transição de </a:t>
            </a:r>
            <a:r>
              <a:rPr lang="pt-BR" altLang="pt-BR" i="1" smtClean="0"/>
              <a:t>Tiles - </a:t>
            </a:r>
            <a:r>
              <a:rPr lang="pt-BR" altLang="pt-BR" sz="3200" smtClean="0"/>
              <a:t>Solução 2</a:t>
            </a:r>
            <a:endParaRPr lang="pt-PT" altLang="pt-BR" sz="3200" smtClean="0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No total seriam 32 * (8-1) = 224 tiles</a:t>
            </a:r>
            <a:endParaRPr lang="pt-PT" altLang="pt-BR" smtClean="0"/>
          </a:p>
        </p:txBody>
      </p:sp>
      <p:pic>
        <p:nvPicPr>
          <p:cNvPr id="47109" name="Picture 4" descr="TerrainsAf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492375"/>
            <a:ext cx="3095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5" descr="TerrainsBefo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92375"/>
            <a:ext cx="3095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3851275" y="3787775"/>
            <a:ext cx="720725" cy="576263"/>
          </a:xfrm>
          <a:prstGeom prst="rightArrow">
            <a:avLst>
              <a:gd name="adj1" fmla="val 50000"/>
              <a:gd name="adj2" fmla="val 312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81F8E86-8F00-4055-911B-3CF00FAB75FA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Tiles: blending de terreno</a:t>
            </a:r>
          </a:p>
        </p:txBody>
      </p:sp>
      <p:pic>
        <p:nvPicPr>
          <p:cNvPr id="48132" name="Picture 4" descr="Zoo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606550"/>
            <a:ext cx="6842125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5"/>
          <p:cNvSpPr>
            <a:spLocks noChangeArrowheads="1"/>
          </p:cNvSpPr>
          <p:nvPr/>
        </p:nvSpPr>
        <p:spPr bwMode="auto">
          <a:xfrm rot="-5400000">
            <a:off x="-1308100" y="3619501"/>
            <a:ext cx="3863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buFont typeface="Monotype Sorts"/>
              <a:buChar char="z"/>
            </a:pPr>
            <a:r>
              <a:rPr lang="pt-BR" altLang="pt-BR" sz="2400">
                <a:latin typeface="Arial" panose="020B0604020202020204" pitchFamily="34" charset="0"/>
              </a:rPr>
              <a:t>Zoo tycoon sem blending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EC30DEC-B9CB-4856-9667-ABE109D0CAE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Tiles: blending de terreno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 rot="-5400000">
            <a:off x="-1308100" y="3619501"/>
            <a:ext cx="3863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buFont typeface="Monotype Sorts"/>
              <a:buChar char="z"/>
            </a:pPr>
            <a:r>
              <a:rPr lang="pt-BR" altLang="pt-BR" sz="2400">
                <a:latin typeface="Arial" panose="020B0604020202020204" pitchFamily="34" charset="0"/>
              </a:rPr>
              <a:t>Zoo tycoon com blending</a:t>
            </a:r>
          </a:p>
        </p:txBody>
      </p:sp>
      <p:pic>
        <p:nvPicPr>
          <p:cNvPr id="49157" name="Picture 5" descr="Zoo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595438"/>
            <a:ext cx="6861175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Tendência</a:t>
            </a:r>
          </a:p>
        </p:txBody>
      </p:sp>
      <p:sp>
        <p:nvSpPr>
          <p:cNvPr id="50179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pt-BR" smtClean="0"/>
              <a:t>Geração automática (procedimental) de conteúdo</a:t>
            </a:r>
          </a:p>
          <a:p>
            <a:pPr lvl="1"/>
            <a:r>
              <a:rPr lang="pt-BR" altLang="pt-BR" sz="2000" smtClean="0"/>
              <a:t>Árvores: https://www.youtube.com/watch?v=98HAIwJRxyU</a:t>
            </a:r>
          </a:p>
          <a:p>
            <a:pPr lvl="1"/>
            <a:r>
              <a:rPr lang="pt-BR" altLang="pt-BR" sz="2000" smtClean="0"/>
              <a:t>Cidades: https://www.youtube.com/watch?v=-d2-PtK4F6Y</a:t>
            </a:r>
          </a:p>
          <a:p>
            <a:pPr lvl="1"/>
            <a:r>
              <a:rPr lang="pt-BR" altLang="pt-BR" sz="2000" smtClean="0"/>
              <a:t>Outras</a:t>
            </a:r>
          </a:p>
          <a:p>
            <a:pPr lvl="2"/>
            <a:r>
              <a:rPr lang="pt-BR" altLang="pt-BR" sz="1600" smtClean="0"/>
              <a:t>https://www.youtube.com/watch?v=y6cOB5v45XQ </a:t>
            </a:r>
          </a:p>
          <a:p>
            <a:pPr lvl="2"/>
            <a:r>
              <a:rPr lang="pt-BR" altLang="pt-BR" sz="1600" smtClean="0"/>
              <a:t>https://www.youtube.com/watch?v=wbpMiKiSKm8 </a:t>
            </a:r>
          </a:p>
          <a:p>
            <a:pPr lvl="2"/>
            <a:r>
              <a:rPr lang="pt-BR" altLang="pt-BR" sz="1600" smtClean="0"/>
              <a:t>http://www.youtube.com/watch?v=Z3hCtM2Msh0</a:t>
            </a:r>
          </a:p>
        </p:txBody>
      </p:sp>
      <p:sp>
        <p:nvSpPr>
          <p:cNvPr id="50180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A72E08D-B385-421B-B610-38D97891388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3B094A5-C2C3-4B37-A33E-1AF7690E2A11}" type="slidenum">
              <a:rPr kumimoji="0" lang="en-US" altLang="pt-BR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47</a:t>
            </a:fld>
            <a:endParaRPr kumimoji="0" lang="en-US" altLang="pt-BR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pt-BR" altLang="pt-BR" dirty="0" smtClean="0">
                <a:latin typeface="Arial" panose="020B0604020202020204" pitchFamily="34" charset="0"/>
              </a:rPr>
              <a:t>Jogos Isométricos (ou 2,5 D)</a:t>
            </a:r>
            <a:endParaRPr lang="pt-PT" altLang="pt-BR" dirty="0" smtClean="0">
              <a:latin typeface="Arial" panose="020B0604020202020204" pitchFamily="34" charset="0"/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pt-PT" altLang="pt-BR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FE4184D-13B8-4C2A-BD13-29A97EA588A4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Projeções Axonométricas</a:t>
            </a:r>
            <a:endParaRPr lang="pt-PT" altLang="pt-BR" smtClean="0"/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343400"/>
          </a:xfrm>
        </p:spPr>
        <p:txBody>
          <a:bodyPr/>
          <a:lstStyle/>
          <a:p>
            <a:r>
              <a:rPr lang="pt-BR" altLang="pt-BR" smtClean="0"/>
              <a:t>Não possuem “ponto de fuga”</a:t>
            </a:r>
          </a:p>
          <a:p>
            <a:r>
              <a:rPr lang="pt-BR" altLang="pt-BR" smtClean="0"/>
              <a:t>Linhas que são paralelas no espaço 3D continuam paralelas na figura 2D</a:t>
            </a:r>
          </a:p>
          <a:p>
            <a:r>
              <a:rPr lang="pt-BR" altLang="pt-BR" smtClean="0"/>
              <a:t>Objetos distantes tem o mesmo tamanho que objetos próximos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Número de Slide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9CBC35D-8B6E-4750-B142-E077F4704E40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49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53251" name="Picture 6" descr="http://static.giantbomb.com/uploads/original/0/7473/277315-age_of_empi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6" b="22141"/>
          <a:stretch>
            <a:fillRect/>
          </a:stretch>
        </p:blipFill>
        <p:spPr bwMode="auto">
          <a:xfrm>
            <a:off x="250825" y="1916113"/>
            <a:ext cx="8705850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3BDDFF7-0AC0-49C9-8399-75BCC86FBF6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Sprites - Animação</a:t>
            </a:r>
            <a:endParaRPr lang="pt-PT" altLang="pt-BR" smtClean="0"/>
          </a:p>
        </p:txBody>
      </p:sp>
      <p:pic>
        <p:nvPicPr>
          <p:cNvPr id="9220" name="Picture 3" descr="sonic_run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336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4" descr="sonic_run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119313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5" descr="sonic_run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336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6" descr="sonic_run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1336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676400" y="3505200"/>
            <a:ext cx="30480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3657600" y="3505200"/>
            <a:ext cx="10668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4724400" y="3505200"/>
            <a:ext cx="9144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>
            <a:off x="4724400" y="3505200"/>
            <a:ext cx="2895600" cy="1219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pic>
        <p:nvPicPr>
          <p:cNvPr id="9228" name="Picture 12" descr="AnimatedSonic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800600"/>
            <a:ext cx="1611313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63931E2-5AD2-4D69-88E7-7B64C331096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427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Projeções Isométricas e Jogos</a:t>
            </a:r>
            <a:endParaRPr lang="pt-PT" altLang="pt-BR" smtClean="0"/>
          </a:p>
        </p:txBody>
      </p:sp>
      <p:sp>
        <p:nvSpPr>
          <p:cNvPr id="5427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z="2200" smtClean="0"/>
              <a:t>São projeções axonométricas onde os eixos x,y e z possuem a mesma métrica</a:t>
            </a:r>
          </a:p>
          <a:p>
            <a:pPr lvl="1"/>
            <a:r>
              <a:rPr lang="pt-BR" altLang="pt-BR" sz="2000" smtClean="0"/>
              <a:t>se  projetarmos um cubo, todas as arestas terão o mesmo tamanho.</a:t>
            </a:r>
            <a:endParaRPr lang="pt-PT" altLang="pt-BR" sz="2000" smtClean="0"/>
          </a:p>
          <a:p>
            <a:r>
              <a:rPr lang="pt-BR" altLang="pt-BR" sz="2200" smtClean="0"/>
              <a:t>Os jogos isométricos geralmente são baseados em tiles para poder compô-los formando mapas</a:t>
            </a:r>
          </a:p>
          <a:p>
            <a:pPr lvl="1"/>
            <a:r>
              <a:rPr lang="pt-BR" altLang="pt-BR" sz="2000" smtClean="0"/>
              <a:t> projeção isométrica 1:2 (razão altura:comprimento). </a:t>
            </a:r>
            <a:endParaRPr lang="pt-PT" altLang="pt-BR" sz="2000" smtClean="0"/>
          </a:p>
        </p:txBody>
      </p:sp>
      <p:pic>
        <p:nvPicPr>
          <p:cNvPr id="54277" name="Picture 4" descr="axometr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603750"/>
            <a:ext cx="7010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65CC7B3-AC43-4C36-AB30-6407589538B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Construindo os </a:t>
            </a:r>
            <a:r>
              <a:rPr lang="pt-BR" altLang="pt-BR" i="1" smtClean="0"/>
              <a:t>Tiles</a:t>
            </a:r>
            <a:endParaRPr lang="pt-PT" altLang="pt-BR" i="1" smtClean="0"/>
          </a:p>
        </p:txBody>
      </p:sp>
      <p:pic>
        <p:nvPicPr>
          <p:cNvPr id="55300" name="Picture 4" descr="tile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84582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96C42E4-171F-453B-B93E-C8C65D8B5C2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Construindo os </a:t>
            </a:r>
            <a:r>
              <a:rPr lang="pt-BR" altLang="pt-BR" i="1" smtClean="0"/>
              <a:t>Tiles (cont.)</a:t>
            </a:r>
            <a:endParaRPr lang="pt-PT" altLang="pt-BR" i="1" smtClean="0"/>
          </a:p>
        </p:txBody>
      </p:sp>
      <p:pic>
        <p:nvPicPr>
          <p:cNvPr id="56324" name="Picture 4" descr="tile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60575"/>
            <a:ext cx="84677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23F4559-31A2-4385-9AB1-FB107F4006F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mtClean="0"/>
              <a:t>Construtindo um Mapa de Tiles (cont.)</a:t>
            </a:r>
            <a:endParaRPr lang="pt-PT" altLang="pt-BR" smtClean="0"/>
          </a:p>
        </p:txBody>
      </p:sp>
      <p:pic>
        <p:nvPicPr>
          <p:cNvPr id="57348" name="Picture 4" descr="tile_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685800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7BE30BF1-6D2B-417F-97A7-719C6E0A4F7F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pt-BR" altLang="pt-BR" smtClean="0"/>
              <a:t>Construindo um mapa de </a:t>
            </a:r>
            <a:r>
              <a:rPr lang="pt-BR" altLang="pt-BR" i="1" smtClean="0"/>
              <a:t>Tiles</a:t>
            </a:r>
            <a:endParaRPr lang="pt-PT" altLang="pt-BR" i="1" smtClean="0"/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pt-BR" smtClean="0"/>
              <a:t>Necessidade de transparência</a:t>
            </a:r>
          </a:p>
        </p:txBody>
      </p:sp>
      <p:pic>
        <p:nvPicPr>
          <p:cNvPr id="58373" name="Picture 5" descr="isometri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068638"/>
            <a:ext cx="4010025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 descr="isometric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488" y="3068638"/>
            <a:ext cx="399573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E1809A6-656C-43F6-A54A-0FAF6E5EA5C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i="1" smtClean="0"/>
              <a:t>Tiles </a:t>
            </a:r>
            <a:r>
              <a:rPr lang="pt-BR" altLang="pt-BR" smtClean="0"/>
              <a:t>Isométricos – Blitting Order</a:t>
            </a:r>
            <a:endParaRPr lang="pt-PT" altLang="pt-BR" i="1" smtClean="0"/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95513"/>
            <a:ext cx="8178800" cy="3862387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pt-BR" altLang="pt-BR" smtClean="0"/>
              <a:t>Tiles “da frente” devem ser plotados depois</a:t>
            </a:r>
          </a:p>
          <a:p>
            <a:pPr marL="533400" indent="-533400">
              <a:buFontTx/>
              <a:buAutoNum type="arabicPeriod"/>
            </a:pPr>
            <a:r>
              <a:rPr lang="pt-BR" altLang="pt-BR" smtClean="0"/>
              <a:t>Se uma pequena porção da tela tiver que ser atualizada, nós devemos plotar os tiles que mudaram e todos os respectivos vizinhos - obedecendo a regra 1.</a:t>
            </a:r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0662B73-BDB4-4B00-8447-A2798F704759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Desenhando um Sprite em um Tile Isométrico</a:t>
            </a:r>
            <a:endParaRPr lang="pt-PT" altLang="pt-BR" smtClean="0"/>
          </a:p>
        </p:txBody>
      </p:sp>
      <p:pic>
        <p:nvPicPr>
          <p:cNvPr id="60420" name="Picture 3" descr="Imag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352800"/>
            <a:ext cx="3976688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Text Box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pt-BR" altLang="pt-BR" sz="2000" smtClean="0"/>
          </a:p>
          <a:p>
            <a:pPr>
              <a:spcBef>
                <a:spcPct val="0"/>
              </a:spcBef>
            </a:pPr>
            <a:r>
              <a:rPr lang="pt-BR" altLang="pt-BR" sz="2200" smtClean="0"/>
              <a:t>O Sprite pode ser desenhado na região em vermelho</a:t>
            </a:r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BAF297F2-5B76-4D35-9350-376A02C8421A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Tilemaps Isométricos X Retangulares</a:t>
            </a:r>
            <a:endParaRPr lang="pt-PT" altLang="pt-BR" smtClean="0"/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z="2200" smtClean="0"/>
              <a:t>Mapas retangulares e isométricos geralmente possuem uma estrutura bidimensional associada que guarda informações de cada tile – </a:t>
            </a:r>
            <a:r>
              <a:rPr lang="pt-BR" altLang="pt-BR" sz="2200" i="1" smtClean="0"/>
              <a:t>Tilemap.</a:t>
            </a:r>
          </a:p>
          <a:p>
            <a:r>
              <a:rPr lang="pt-BR" altLang="pt-BR" sz="2200" smtClean="0"/>
              <a:t>Nos mapas retangulares, incrementar x no </a:t>
            </a:r>
            <a:r>
              <a:rPr lang="pt-BR" altLang="pt-BR" sz="2200" i="1" smtClean="0"/>
              <a:t>tilemap</a:t>
            </a:r>
            <a:r>
              <a:rPr lang="pt-BR" altLang="pt-BR" sz="2200" smtClean="0"/>
              <a:t> significa se mover para o leste na tela, e aumentar y significa se mover para o sul</a:t>
            </a:r>
          </a:p>
          <a:p>
            <a:r>
              <a:rPr lang="pt-BR" altLang="pt-BR" sz="2200" smtClean="0"/>
              <a:t>E nos mapas isométricos ????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7C3A4542-A2B2-4ECE-B1C8-A137E3A777F0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Problemas dos Mapas Isométricos</a:t>
            </a:r>
            <a:endParaRPr lang="pt-PT" altLang="pt-BR" smtClean="0"/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5950"/>
            <a:ext cx="8362950" cy="4171950"/>
          </a:xfrm>
        </p:spPr>
        <p:txBody>
          <a:bodyPr/>
          <a:lstStyle/>
          <a:p>
            <a:r>
              <a:rPr lang="pt-BR" altLang="pt-BR" smtClean="0"/>
              <a:t>Mouse mapping</a:t>
            </a:r>
          </a:p>
          <a:p>
            <a:pPr lvl="1"/>
            <a:r>
              <a:rPr lang="pt-BR" altLang="pt-BR" smtClean="0"/>
              <a:t>Dado um ponto na tela (ou no mundo), qual a posição no </a:t>
            </a:r>
            <a:r>
              <a:rPr lang="pt-BR" altLang="pt-BR" i="1" smtClean="0"/>
              <a:t>Tilemap</a:t>
            </a:r>
            <a:r>
              <a:rPr lang="pt-BR" altLang="pt-BR" smtClean="0"/>
              <a:t>?</a:t>
            </a:r>
          </a:p>
          <a:p>
            <a:r>
              <a:rPr lang="pt-BR" altLang="pt-BR" smtClean="0"/>
              <a:t>Tile Plotting</a:t>
            </a:r>
          </a:p>
          <a:p>
            <a:pPr lvl="1"/>
            <a:r>
              <a:rPr lang="pt-BR" altLang="pt-BR" smtClean="0"/>
              <a:t>Dado uma posição no </a:t>
            </a:r>
            <a:r>
              <a:rPr lang="pt-BR" altLang="pt-BR" i="1" smtClean="0"/>
              <a:t>Tilemap</a:t>
            </a:r>
            <a:r>
              <a:rPr lang="pt-BR" altLang="pt-BR" smtClean="0"/>
              <a:t> [x][y], como encontrar a coordenada no mundo (em que ponto da tela fica) ?</a:t>
            </a:r>
          </a:p>
          <a:p>
            <a:r>
              <a:rPr lang="pt-BR" altLang="pt-BR" smtClean="0"/>
              <a:t>Tile Walking</a:t>
            </a:r>
          </a:p>
          <a:p>
            <a:pPr lvl="1"/>
            <a:r>
              <a:rPr lang="pt-BR" altLang="pt-BR" smtClean="0"/>
              <a:t>Como mover um objeto de um ponto do mundo para o outro?</a:t>
            </a:r>
            <a:endParaRPr lang="pt-PT" altLang="pt-B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85BF245-DF5B-45EF-911D-D647EDB4E4DB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59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Tipos de Mapas Isométricos</a:t>
            </a:r>
            <a:endParaRPr lang="pt-PT" altLang="pt-BR" smtClean="0"/>
          </a:p>
        </p:txBody>
      </p:sp>
      <p:pic>
        <p:nvPicPr>
          <p:cNvPr id="63492" name="Picture 3" descr="slid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67000"/>
            <a:ext cx="40386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Text Box 4"/>
          <p:cNvSpPr txBox="1">
            <a:spLocks noChangeArrowheads="1"/>
          </p:cNvSpPr>
          <p:nvPr/>
        </p:nvSpPr>
        <p:spPr bwMode="auto">
          <a:xfrm>
            <a:off x="2209800" y="373380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Slide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pic>
        <p:nvPicPr>
          <p:cNvPr id="63494" name="Picture 5" descr="Stag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4114800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Text Box 6"/>
          <p:cNvSpPr txBox="1">
            <a:spLocks noChangeArrowheads="1"/>
          </p:cNvSpPr>
          <p:nvPr/>
        </p:nvSpPr>
        <p:spPr bwMode="auto">
          <a:xfrm>
            <a:off x="6096000" y="3810000"/>
            <a:ext cx="1592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Staggered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pic>
        <p:nvPicPr>
          <p:cNvPr id="63496" name="Picture 7" descr="diamond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495800"/>
            <a:ext cx="286067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7" name="Text Box 8"/>
          <p:cNvSpPr txBox="1">
            <a:spLocks noChangeArrowheads="1"/>
          </p:cNvSpPr>
          <p:nvPr/>
        </p:nvSpPr>
        <p:spPr bwMode="auto">
          <a:xfrm>
            <a:off x="6003925" y="4916488"/>
            <a:ext cx="1406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Diamond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8381FD9-6E31-43AF-999F-3F565FC5A5D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mtClean="0"/>
              <a:t>Sprites - Evolução</a:t>
            </a:r>
            <a:endParaRPr lang="pt-PT" altLang="pt-BR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343400"/>
          </a:xfrm>
        </p:spPr>
        <p:txBody>
          <a:bodyPr/>
          <a:lstStyle/>
          <a:p>
            <a:r>
              <a:rPr lang="pt-BR" altLang="pt-BR" smtClean="0"/>
              <a:t>Anos 80 ...</a:t>
            </a:r>
          </a:p>
          <a:p>
            <a:endParaRPr lang="pt-BR" altLang="pt-BR" smtClean="0"/>
          </a:p>
          <a:p>
            <a:endParaRPr lang="pt-BR" altLang="pt-BR" smtClean="0"/>
          </a:p>
          <a:p>
            <a:r>
              <a:rPr lang="pt-BR" altLang="pt-BR" smtClean="0"/>
              <a:t>Anos 90 ...</a:t>
            </a:r>
          </a:p>
          <a:p>
            <a:endParaRPr lang="pt-BR" altLang="pt-BR" smtClean="0"/>
          </a:p>
          <a:p>
            <a:endParaRPr lang="pt-BR" altLang="pt-BR" smtClean="0"/>
          </a:p>
          <a:p>
            <a:r>
              <a:rPr lang="pt-BR" altLang="pt-BR" smtClean="0"/>
              <a:t>Agora...</a:t>
            </a:r>
            <a:endParaRPr lang="pt-PT" altLang="pt-BR" smtClean="0"/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00400"/>
            <a:ext cx="990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76400"/>
            <a:ext cx="99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81525"/>
            <a:ext cx="3751263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AD6852B-650F-46F9-8AAB-D5AE8740026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pt-BR" altLang="pt-BR" smtClean="0"/>
              <a:t>Slide Maps</a:t>
            </a:r>
            <a:endParaRPr lang="pt-PT" altLang="pt-BR" smtClean="0"/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85988"/>
            <a:ext cx="7772400" cy="4267200"/>
          </a:xfrm>
        </p:spPr>
        <p:txBody>
          <a:bodyPr/>
          <a:lstStyle/>
          <a:p>
            <a:r>
              <a:rPr lang="pt-BR" altLang="pt-BR" smtClean="0"/>
              <a:t>Fácil de </a:t>
            </a:r>
          </a:p>
          <a:p>
            <a:pPr lvl="1"/>
            <a:r>
              <a:rPr lang="pt-BR" altLang="pt-BR" smtClean="0"/>
              <a:t>Plotar</a:t>
            </a:r>
          </a:p>
          <a:p>
            <a:pPr lvl="1"/>
            <a:r>
              <a:rPr lang="pt-BR" altLang="pt-BR" smtClean="0"/>
              <a:t>Navegar</a:t>
            </a:r>
          </a:p>
          <a:p>
            <a:pPr lvl="1"/>
            <a:r>
              <a:rPr lang="pt-BR" altLang="pt-BR" smtClean="0"/>
              <a:t>Interagir</a:t>
            </a:r>
          </a:p>
          <a:p>
            <a:r>
              <a:rPr lang="pt-BR" altLang="pt-BR" smtClean="0"/>
              <a:t>Ocupa muito espaço em tela</a:t>
            </a:r>
          </a:p>
          <a:p>
            <a:r>
              <a:rPr lang="pt-BR" altLang="pt-BR" smtClean="0"/>
              <a:t>Usado em </a:t>
            </a:r>
            <a:r>
              <a:rPr lang="pt-BR" altLang="pt-BR" i="1" smtClean="0"/>
              <a:t>scrolled ation games</a:t>
            </a:r>
          </a:p>
          <a:p>
            <a:pPr lvl="1"/>
            <a:r>
              <a:rPr lang="pt-BR" altLang="pt-BR" smtClean="0">
                <a:hlinkClick r:id="rId2" action="ppaction://hlinkfile"/>
              </a:rPr>
              <a:t>Zaxxon</a:t>
            </a:r>
            <a:r>
              <a:rPr lang="pt-BR" altLang="pt-BR" smtClean="0"/>
              <a:t> (1982)</a:t>
            </a:r>
            <a:endParaRPr lang="pt-PT" altLang="pt-BR" smtClean="0"/>
          </a:p>
        </p:txBody>
      </p:sp>
      <p:pic>
        <p:nvPicPr>
          <p:cNvPr id="64517" name="Picture 4" descr="slid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9800"/>
            <a:ext cx="5791200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A6E7FE6-89FA-445B-A9F3-83F504115439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Mouse mapping</a:t>
            </a:r>
            <a:endParaRPr lang="pt-PT" altLang="pt-BR" sz="3200" i="1" smtClean="0"/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001000" cy="1905000"/>
          </a:xfrm>
        </p:spPr>
        <p:txBody>
          <a:bodyPr/>
          <a:lstStyle/>
          <a:p>
            <a:r>
              <a:rPr lang="pt-BR" altLang="pt-BR" sz="2200" smtClean="0"/>
              <a:t>Dado um ponto na tela (ou no mundo), qual a posição no </a:t>
            </a:r>
            <a:r>
              <a:rPr lang="pt-BR" altLang="pt-BR" sz="2200" i="1" smtClean="0"/>
              <a:t>Tilemap</a:t>
            </a:r>
            <a:r>
              <a:rPr lang="pt-BR" altLang="pt-BR" sz="2200" smtClean="0"/>
              <a:t>? </a:t>
            </a:r>
          </a:p>
          <a:p>
            <a:r>
              <a:rPr lang="pt-BR" altLang="pt-BR" sz="2200" smtClean="0"/>
              <a:t>Como fazer esta conversão de forma rápida e eficiente ?? </a:t>
            </a:r>
          </a:p>
          <a:p>
            <a:pPr lvl="1">
              <a:buFontTx/>
              <a:buNone/>
            </a:pPr>
            <a:endParaRPr lang="pt-BR" altLang="pt-BR" sz="2000" smtClean="0"/>
          </a:p>
          <a:p>
            <a:pPr>
              <a:buFont typeface="Wingdings" panose="05000000000000000000" pitchFamily="2" charset="2"/>
              <a:buNone/>
            </a:pPr>
            <a:endParaRPr lang="pt-PT" altLang="pt-BR" smtClean="0"/>
          </a:p>
        </p:txBody>
      </p:sp>
      <p:grpSp>
        <p:nvGrpSpPr>
          <p:cNvPr id="65541" name="Group 4"/>
          <p:cNvGrpSpPr>
            <a:grpSpLocks/>
          </p:cNvGrpSpPr>
          <p:nvPr/>
        </p:nvGrpSpPr>
        <p:grpSpPr bwMode="auto">
          <a:xfrm>
            <a:off x="914400" y="3962400"/>
            <a:ext cx="3632200" cy="1841500"/>
            <a:chOff x="1776" y="2352"/>
            <a:chExt cx="2288" cy="1160"/>
          </a:xfrm>
        </p:grpSpPr>
        <p:pic>
          <p:nvPicPr>
            <p:cNvPr id="65552" name="Picture 5" descr="Stag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2352"/>
              <a:ext cx="2288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53" name="Rectangle 6"/>
            <p:cNvSpPr>
              <a:spLocks noChangeArrowheads="1"/>
            </p:cNvSpPr>
            <p:nvPr/>
          </p:nvSpPr>
          <p:spPr bwMode="auto">
            <a:xfrm>
              <a:off x="1776" y="2352"/>
              <a:ext cx="2286" cy="1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03288" y="3962400"/>
            <a:ext cx="3657600" cy="1839913"/>
            <a:chOff x="1632" y="2592"/>
            <a:chExt cx="2304" cy="1159"/>
          </a:xfrm>
        </p:grpSpPr>
        <p:sp>
          <p:nvSpPr>
            <p:cNvPr id="65544" name="Line 8"/>
            <p:cNvSpPr>
              <a:spLocks noChangeShapeType="1"/>
            </p:cNvSpPr>
            <p:nvPr/>
          </p:nvSpPr>
          <p:spPr bwMode="auto">
            <a:xfrm>
              <a:off x="1632" y="2852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45" name="Line 9"/>
            <p:cNvSpPr>
              <a:spLocks noChangeShapeType="1"/>
            </p:cNvSpPr>
            <p:nvPr/>
          </p:nvSpPr>
          <p:spPr bwMode="auto">
            <a:xfrm>
              <a:off x="1632" y="3106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46" name="Line 10"/>
            <p:cNvSpPr>
              <a:spLocks noChangeShapeType="1"/>
            </p:cNvSpPr>
            <p:nvPr/>
          </p:nvSpPr>
          <p:spPr bwMode="auto">
            <a:xfrm>
              <a:off x="1632" y="3360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47" name="Line 11"/>
            <p:cNvSpPr>
              <a:spLocks noChangeShapeType="1"/>
            </p:cNvSpPr>
            <p:nvPr/>
          </p:nvSpPr>
          <p:spPr bwMode="auto">
            <a:xfrm>
              <a:off x="1632" y="3614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48" name="Line 12"/>
            <p:cNvSpPr>
              <a:spLocks noChangeShapeType="1"/>
            </p:cNvSpPr>
            <p:nvPr/>
          </p:nvSpPr>
          <p:spPr bwMode="auto">
            <a:xfrm>
              <a:off x="2146" y="2599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49" name="Line 13"/>
            <p:cNvSpPr>
              <a:spLocks noChangeShapeType="1"/>
            </p:cNvSpPr>
            <p:nvPr/>
          </p:nvSpPr>
          <p:spPr bwMode="auto">
            <a:xfrm>
              <a:off x="2654" y="2599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50" name="Line 14"/>
            <p:cNvSpPr>
              <a:spLocks noChangeShapeType="1"/>
            </p:cNvSpPr>
            <p:nvPr/>
          </p:nvSpPr>
          <p:spPr bwMode="auto">
            <a:xfrm>
              <a:off x="3168" y="2592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65551" name="Line 15"/>
            <p:cNvSpPr>
              <a:spLocks noChangeShapeType="1"/>
            </p:cNvSpPr>
            <p:nvPr/>
          </p:nvSpPr>
          <p:spPr bwMode="auto">
            <a:xfrm>
              <a:off x="3682" y="2599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0064" name="Text Box 16"/>
          <p:cNvSpPr txBox="1">
            <a:spLocks noChangeArrowheads="1"/>
          </p:cNvSpPr>
          <p:nvPr/>
        </p:nvSpPr>
        <p:spPr bwMode="auto">
          <a:xfrm>
            <a:off x="4876800" y="4419600"/>
            <a:ext cx="37973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Subdividindo o mundo em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Retângulos !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4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33DE688-6CB4-47B1-BB8F-2DC54812E84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Mousemapping</a:t>
            </a:r>
            <a:endParaRPr lang="pt-PT" altLang="pt-BR" sz="3200" i="1" smtClean="0"/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9713"/>
            <a:ext cx="8178800" cy="20081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t-BR" altLang="pt-BR" smtClean="0"/>
              <a:t>Sabendo em que ponto do retângulo o mouse foi clicado, basta obter a cor do pixel do ponto equivalente no template acima para obter o </a:t>
            </a:r>
            <a:r>
              <a:rPr lang="pt-BR" altLang="pt-BR" i="1" smtClean="0"/>
              <a:t>tile</a:t>
            </a:r>
            <a:r>
              <a:rPr lang="pt-BR" altLang="pt-BR" smtClean="0"/>
              <a:t>.</a:t>
            </a:r>
            <a:endParaRPr lang="pt-PT" altLang="pt-BR" i="1" smtClean="0"/>
          </a:p>
        </p:txBody>
      </p:sp>
      <p:pic>
        <p:nvPicPr>
          <p:cNvPr id="66565" name="Picture 4" descr="mouse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905000"/>
            <a:ext cx="39274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362C000-4668-46B2-B0CE-E9A8B5E29E68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Mousemapping</a:t>
            </a:r>
            <a:endParaRPr lang="pt-PT" altLang="pt-BR" sz="3200" i="1" smtClean="0"/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Ou fazendo uma lookup table: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700" smtClean="0">
                <a:latin typeface="Courier New" panose="02070309020205020404" pitchFamily="49" charset="0"/>
              </a:rPr>
              <a:t>			</a:t>
            </a:r>
            <a:r>
              <a:rPr lang="pt-BR" altLang="pt-BR" smtClean="0">
                <a:latin typeface="Courier New" panose="02070309020205020404" pitchFamily="49" charset="0"/>
              </a:rPr>
              <a:t>0000002222111111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0000222222221111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0022222222222200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2222222222222222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3322222222222244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3333222222224444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		3333332222444444</a:t>
            </a:r>
          </a:p>
          <a:p>
            <a:pPr>
              <a:lnSpc>
                <a:spcPct val="50000"/>
              </a:lnSpc>
              <a:buFont typeface="Wingdings" panose="05000000000000000000" pitchFamily="2" charset="2"/>
              <a:buNone/>
            </a:pPr>
            <a:r>
              <a:rPr lang="pt-BR" altLang="pt-BR" smtClean="0">
                <a:latin typeface="Courier New" panose="02070309020205020404" pitchFamily="49" charset="0"/>
              </a:rPr>
              <a:t>	</a:t>
            </a:r>
            <a:endParaRPr lang="pt-PT" altLang="pt-BR" sz="35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932D006-AE88-4540-BAE1-2063A0FBB4C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Slide Maps – Sistema de Coordenadas</a:t>
            </a:r>
            <a:endParaRPr lang="pt-PT" altLang="pt-BR" sz="3200" smtClean="0"/>
          </a:p>
        </p:txBody>
      </p:sp>
      <p:pic>
        <p:nvPicPr>
          <p:cNvPr id="68612" name="Picture 3" descr="slid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124200"/>
            <a:ext cx="75057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3" name="Text Box 4"/>
          <p:cNvSpPr txBox="1">
            <a:spLocks noChangeArrowheads="1"/>
          </p:cNvSpPr>
          <p:nvPr/>
        </p:nvSpPr>
        <p:spPr bwMode="auto">
          <a:xfrm>
            <a:off x="2895600" y="17526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68614" name="Text Box 5"/>
          <p:cNvSpPr txBox="1">
            <a:spLocks noChangeArrowheads="1"/>
          </p:cNvSpPr>
          <p:nvPr/>
        </p:nvSpPr>
        <p:spPr bwMode="auto">
          <a:xfrm>
            <a:off x="990600" y="266382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0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15" name="Text Box 6"/>
          <p:cNvSpPr txBox="1">
            <a:spLocks noChangeArrowheads="1"/>
          </p:cNvSpPr>
          <p:nvPr/>
        </p:nvSpPr>
        <p:spPr bwMode="auto">
          <a:xfrm>
            <a:off x="2154238" y="26320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1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16" name="Text Box 7"/>
          <p:cNvSpPr txBox="1">
            <a:spLocks noChangeArrowheads="1"/>
          </p:cNvSpPr>
          <p:nvPr/>
        </p:nvSpPr>
        <p:spPr bwMode="auto">
          <a:xfrm>
            <a:off x="3325813" y="26527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2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17" name="Text Box 8"/>
          <p:cNvSpPr txBox="1">
            <a:spLocks noChangeArrowheads="1"/>
          </p:cNvSpPr>
          <p:nvPr/>
        </p:nvSpPr>
        <p:spPr bwMode="auto">
          <a:xfrm>
            <a:off x="4527550" y="269716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3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18" name="Text Box 9"/>
          <p:cNvSpPr txBox="1">
            <a:spLocks noChangeArrowheads="1"/>
          </p:cNvSpPr>
          <p:nvPr/>
        </p:nvSpPr>
        <p:spPr bwMode="auto">
          <a:xfrm>
            <a:off x="152400" y="38862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68619" name="Text Box 10"/>
          <p:cNvSpPr txBox="1">
            <a:spLocks noChangeArrowheads="1"/>
          </p:cNvSpPr>
          <p:nvPr/>
        </p:nvSpPr>
        <p:spPr bwMode="auto">
          <a:xfrm>
            <a:off x="762000" y="3276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0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20" name="Text Box 11"/>
          <p:cNvSpPr txBox="1">
            <a:spLocks noChangeArrowheads="1"/>
          </p:cNvSpPr>
          <p:nvPr/>
        </p:nvSpPr>
        <p:spPr bwMode="auto">
          <a:xfrm>
            <a:off x="762000" y="35814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1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21" name="Text Box 12"/>
          <p:cNvSpPr txBox="1">
            <a:spLocks noChangeArrowheads="1"/>
          </p:cNvSpPr>
          <p:nvPr/>
        </p:nvSpPr>
        <p:spPr bwMode="auto">
          <a:xfrm>
            <a:off x="762000" y="38862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2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22" name="Text Box 13"/>
          <p:cNvSpPr txBox="1">
            <a:spLocks noChangeArrowheads="1"/>
          </p:cNvSpPr>
          <p:nvPr/>
        </p:nvSpPr>
        <p:spPr bwMode="auto">
          <a:xfrm>
            <a:off x="762000" y="41910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3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23" name="Text Box 14"/>
          <p:cNvSpPr txBox="1">
            <a:spLocks noChangeArrowheads="1"/>
          </p:cNvSpPr>
          <p:nvPr/>
        </p:nvSpPr>
        <p:spPr bwMode="auto">
          <a:xfrm>
            <a:off x="762000" y="44958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>
                <a:latin typeface="Arial" panose="020B0604020202020204" pitchFamily="34" charset="0"/>
              </a:rPr>
              <a:t>4</a:t>
            </a:r>
            <a:endParaRPr kumimoji="0" lang="pt-PT" altLang="pt-BR" sz="1800">
              <a:latin typeface="Arial" panose="020B0604020202020204" pitchFamily="34" charset="0"/>
            </a:endParaRPr>
          </a:p>
        </p:txBody>
      </p:sp>
      <p:sp>
        <p:nvSpPr>
          <p:cNvPr id="68624" name="AutoShape 15"/>
          <p:cNvSpPr>
            <a:spLocks/>
          </p:cNvSpPr>
          <p:nvPr/>
        </p:nvSpPr>
        <p:spPr bwMode="auto">
          <a:xfrm rot="5400000">
            <a:off x="2852738" y="304800"/>
            <a:ext cx="457200" cy="41148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68625" name="Line 16"/>
          <p:cNvSpPr>
            <a:spLocks noChangeShapeType="1"/>
          </p:cNvSpPr>
          <p:nvPr/>
        </p:nvSpPr>
        <p:spPr bwMode="auto">
          <a:xfrm>
            <a:off x="1219200" y="2971800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26" name="Line 17"/>
          <p:cNvSpPr>
            <a:spLocks noChangeShapeType="1"/>
          </p:cNvSpPr>
          <p:nvPr/>
        </p:nvSpPr>
        <p:spPr bwMode="auto">
          <a:xfrm>
            <a:off x="2438400" y="2971800"/>
            <a:ext cx="631825" cy="349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27" name="Line 18"/>
          <p:cNvSpPr>
            <a:spLocks noChangeShapeType="1"/>
          </p:cNvSpPr>
          <p:nvPr/>
        </p:nvSpPr>
        <p:spPr bwMode="auto">
          <a:xfrm>
            <a:off x="3657600" y="30480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28" name="Line 19"/>
          <p:cNvSpPr>
            <a:spLocks noChangeShapeType="1"/>
          </p:cNvSpPr>
          <p:nvPr/>
        </p:nvSpPr>
        <p:spPr bwMode="auto">
          <a:xfrm>
            <a:off x="4876800" y="30480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29" name="Line 20"/>
          <p:cNvSpPr>
            <a:spLocks noChangeShapeType="1"/>
          </p:cNvSpPr>
          <p:nvPr/>
        </p:nvSpPr>
        <p:spPr bwMode="auto">
          <a:xfrm flipH="1">
            <a:off x="1219200" y="3810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0" name="Line 21"/>
          <p:cNvSpPr>
            <a:spLocks noChangeShapeType="1"/>
          </p:cNvSpPr>
          <p:nvPr/>
        </p:nvSpPr>
        <p:spPr bwMode="auto">
          <a:xfrm flipH="1">
            <a:off x="1219200" y="41148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1" name="Line 22"/>
          <p:cNvSpPr>
            <a:spLocks noChangeShapeType="1"/>
          </p:cNvSpPr>
          <p:nvPr/>
        </p:nvSpPr>
        <p:spPr bwMode="auto">
          <a:xfrm flipH="1">
            <a:off x="1219200" y="44196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2" name="Line 23"/>
          <p:cNvSpPr>
            <a:spLocks noChangeShapeType="1"/>
          </p:cNvSpPr>
          <p:nvPr/>
        </p:nvSpPr>
        <p:spPr bwMode="auto">
          <a:xfrm flipH="1">
            <a:off x="1219200" y="4724400"/>
            <a:ext cx="274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3" name="AutoShape 24"/>
          <p:cNvSpPr>
            <a:spLocks/>
          </p:cNvSpPr>
          <p:nvPr/>
        </p:nvSpPr>
        <p:spPr bwMode="auto">
          <a:xfrm>
            <a:off x="533400" y="33528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68634" name="Line 25"/>
          <p:cNvSpPr>
            <a:spLocks noChangeShapeType="1"/>
          </p:cNvSpPr>
          <p:nvPr/>
        </p:nvSpPr>
        <p:spPr bwMode="auto">
          <a:xfrm>
            <a:off x="4267200" y="54102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5" name="Line 26"/>
          <p:cNvSpPr>
            <a:spLocks noChangeShapeType="1"/>
          </p:cNvSpPr>
          <p:nvPr/>
        </p:nvSpPr>
        <p:spPr bwMode="auto">
          <a:xfrm>
            <a:off x="4267200" y="5410200"/>
            <a:ext cx="1676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68636" name="Text Box 27"/>
          <p:cNvSpPr txBox="1">
            <a:spLocks noChangeArrowheads="1"/>
          </p:cNvSpPr>
          <p:nvPr/>
        </p:nvSpPr>
        <p:spPr bwMode="auto">
          <a:xfrm>
            <a:off x="5867400" y="54102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X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37" name="Text Box 28"/>
          <p:cNvSpPr txBox="1">
            <a:spLocks noChangeArrowheads="1"/>
          </p:cNvSpPr>
          <p:nvPr/>
        </p:nvSpPr>
        <p:spPr bwMode="auto">
          <a:xfrm>
            <a:off x="5257800" y="60960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Y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38" name="Text Box 29"/>
          <p:cNvSpPr txBox="1">
            <a:spLocks noChangeArrowheads="1"/>
          </p:cNvSpPr>
          <p:nvPr/>
        </p:nvSpPr>
        <p:spPr bwMode="auto">
          <a:xfrm>
            <a:off x="1828800" y="33258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39" name="Text Box 30"/>
          <p:cNvSpPr txBox="1">
            <a:spLocks noChangeArrowheads="1"/>
          </p:cNvSpPr>
          <p:nvPr/>
        </p:nvSpPr>
        <p:spPr bwMode="auto">
          <a:xfrm>
            <a:off x="3048000" y="33258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0" name="Text Box 31"/>
          <p:cNvSpPr txBox="1">
            <a:spLocks noChangeArrowheads="1"/>
          </p:cNvSpPr>
          <p:nvPr/>
        </p:nvSpPr>
        <p:spPr bwMode="auto">
          <a:xfrm>
            <a:off x="4343400" y="33258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1" name="Text Box 32"/>
          <p:cNvSpPr txBox="1">
            <a:spLocks noChangeArrowheads="1"/>
          </p:cNvSpPr>
          <p:nvPr/>
        </p:nvSpPr>
        <p:spPr bwMode="auto">
          <a:xfrm>
            <a:off x="5486400" y="33258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2" name="Text Box 33"/>
          <p:cNvSpPr txBox="1">
            <a:spLocks noChangeArrowheads="1"/>
          </p:cNvSpPr>
          <p:nvPr/>
        </p:nvSpPr>
        <p:spPr bwMode="auto">
          <a:xfrm>
            <a:off x="2438400" y="36306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3" name="Text Box 34"/>
          <p:cNvSpPr txBox="1">
            <a:spLocks noChangeArrowheads="1"/>
          </p:cNvSpPr>
          <p:nvPr/>
        </p:nvSpPr>
        <p:spPr bwMode="auto">
          <a:xfrm>
            <a:off x="3657600" y="36306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4" name="Text Box 35"/>
          <p:cNvSpPr txBox="1">
            <a:spLocks noChangeArrowheads="1"/>
          </p:cNvSpPr>
          <p:nvPr/>
        </p:nvSpPr>
        <p:spPr bwMode="auto">
          <a:xfrm>
            <a:off x="4876800" y="3630613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5" name="Text Box 36"/>
          <p:cNvSpPr txBox="1">
            <a:spLocks noChangeArrowheads="1"/>
          </p:cNvSpPr>
          <p:nvPr/>
        </p:nvSpPr>
        <p:spPr bwMode="auto">
          <a:xfrm>
            <a:off x="30480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6" name="Text Box 37"/>
          <p:cNvSpPr txBox="1">
            <a:spLocks noChangeArrowheads="1"/>
          </p:cNvSpPr>
          <p:nvPr/>
        </p:nvSpPr>
        <p:spPr bwMode="auto">
          <a:xfrm>
            <a:off x="6096000" y="36576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7" name="Text Box 38"/>
          <p:cNvSpPr txBox="1">
            <a:spLocks noChangeArrowheads="1"/>
          </p:cNvSpPr>
          <p:nvPr/>
        </p:nvSpPr>
        <p:spPr bwMode="auto">
          <a:xfrm>
            <a:off x="42672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8" name="Text Box 39"/>
          <p:cNvSpPr txBox="1">
            <a:spLocks noChangeArrowheads="1"/>
          </p:cNvSpPr>
          <p:nvPr/>
        </p:nvSpPr>
        <p:spPr bwMode="auto">
          <a:xfrm>
            <a:off x="54864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49" name="Text Box 40"/>
          <p:cNvSpPr txBox="1">
            <a:spLocks noChangeArrowheads="1"/>
          </p:cNvSpPr>
          <p:nvPr/>
        </p:nvSpPr>
        <p:spPr bwMode="auto">
          <a:xfrm>
            <a:off x="67056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0" name="Text Box 41"/>
          <p:cNvSpPr txBox="1">
            <a:spLocks noChangeArrowheads="1"/>
          </p:cNvSpPr>
          <p:nvPr/>
        </p:nvSpPr>
        <p:spPr bwMode="auto">
          <a:xfrm>
            <a:off x="3581400" y="4267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1" name="Text Box 42"/>
          <p:cNvSpPr txBox="1">
            <a:spLocks noChangeArrowheads="1"/>
          </p:cNvSpPr>
          <p:nvPr/>
        </p:nvSpPr>
        <p:spPr bwMode="auto">
          <a:xfrm>
            <a:off x="4876800" y="4267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2" name="Text Box 43"/>
          <p:cNvSpPr txBox="1">
            <a:spLocks noChangeArrowheads="1"/>
          </p:cNvSpPr>
          <p:nvPr/>
        </p:nvSpPr>
        <p:spPr bwMode="auto">
          <a:xfrm>
            <a:off x="6096000" y="4267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3" name="Text Box 44"/>
          <p:cNvSpPr txBox="1">
            <a:spLocks noChangeArrowheads="1"/>
          </p:cNvSpPr>
          <p:nvPr/>
        </p:nvSpPr>
        <p:spPr bwMode="auto">
          <a:xfrm>
            <a:off x="7315200" y="4267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4" name="Text Box 45"/>
          <p:cNvSpPr txBox="1">
            <a:spLocks noChangeArrowheads="1"/>
          </p:cNvSpPr>
          <p:nvPr/>
        </p:nvSpPr>
        <p:spPr bwMode="auto">
          <a:xfrm>
            <a:off x="4267200" y="45720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(0,4)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5" name="Text Box 46"/>
          <p:cNvSpPr txBox="1">
            <a:spLocks noChangeArrowheads="1"/>
          </p:cNvSpPr>
          <p:nvPr/>
        </p:nvSpPr>
        <p:spPr bwMode="auto">
          <a:xfrm>
            <a:off x="5486400" y="45720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(1,4)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6" name="Text Box 47"/>
          <p:cNvSpPr txBox="1">
            <a:spLocks noChangeArrowheads="1"/>
          </p:cNvSpPr>
          <p:nvPr/>
        </p:nvSpPr>
        <p:spPr bwMode="auto">
          <a:xfrm>
            <a:off x="6705600" y="45720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(2,4)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68657" name="Text Box 48"/>
          <p:cNvSpPr txBox="1">
            <a:spLocks noChangeArrowheads="1"/>
          </p:cNvSpPr>
          <p:nvPr/>
        </p:nvSpPr>
        <p:spPr bwMode="auto">
          <a:xfrm>
            <a:off x="8001000" y="45720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(3,4)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39204A8-85C9-432C-896C-72FD4EB6BCE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69635" name="Picture 2" descr="Slid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38400"/>
            <a:ext cx="565150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Slide Maps - Tile Plotting</a:t>
            </a:r>
            <a:endParaRPr lang="pt-PT" altLang="pt-BR" smtClean="0"/>
          </a:p>
        </p:txBody>
      </p:sp>
      <p:sp>
        <p:nvSpPr>
          <p:cNvPr id="69637" name="Rectangle 3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Dada uma posição no tilemap, qual o pixel equivalente?</a:t>
            </a:r>
            <a:endParaRPr lang="pt-PT" altLang="pt-BR" smtClean="0"/>
          </a:p>
        </p:txBody>
      </p:sp>
      <p:graphicFrame>
        <p:nvGraphicFramePr>
          <p:cNvPr id="121892" name="Group 36"/>
          <p:cNvGraphicFramePr>
            <a:graphicFrameLocks noGrp="1"/>
          </p:cNvGraphicFramePr>
          <p:nvPr/>
        </p:nvGraphicFramePr>
        <p:xfrm>
          <a:off x="1066800" y="4419600"/>
          <a:ext cx="7391400" cy="1692291"/>
        </p:xfrm>
        <a:graphic>
          <a:graphicData uri="http://schemas.openxmlformats.org/drawingml/2006/table">
            <a:tbl>
              <a:tblPr/>
              <a:tblGrid>
                <a:gridCol w="1524000"/>
                <a:gridCol w="1828800"/>
                <a:gridCol w="1828800"/>
                <a:gridCol w="2209800"/>
              </a:tblGrid>
              <a:tr h="7742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Valor do Pixel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Equação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942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+TileWidth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+Tilewidth/2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MapX*TileWidth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 MapY*TileWidth/2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+TileHeight/2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MapY*TileHeight/2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696" marB="456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9660" name="Text Box 27"/>
          <p:cNvSpPr txBox="1">
            <a:spLocks noChangeArrowheads="1"/>
          </p:cNvSpPr>
          <p:nvPr/>
        </p:nvSpPr>
        <p:spPr bwMode="auto">
          <a:xfrm>
            <a:off x="3048000" y="3124200"/>
            <a:ext cx="704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b="1">
                <a:latin typeface="Arial" panose="020B0604020202020204" pitchFamily="34" charset="0"/>
              </a:rPr>
              <a:t>(0,0)</a:t>
            </a:r>
            <a:endParaRPr kumimoji="0" lang="pt-PT" altLang="pt-BR" sz="2000" b="1">
              <a:latin typeface="Arial" panose="020B0604020202020204" pitchFamily="34" charset="0"/>
            </a:endParaRPr>
          </a:p>
        </p:txBody>
      </p:sp>
      <p:sp>
        <p:nvSpPr>
          <p:cNvPr id="69661" name="Text Box 28"/>
          <p:cNvSpPr txBox="1">
            <a:spLocks noChangeArrowheads="1"/>
          </p:cNvSpPr>
          <p:nvPr/>
        </p:nvSpPr>
        <p:spPr bwMode="auto">
          <a:xfrm>
            <a:off x="4114800" y="3657600"/>
            <a:ext cx="704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b="1">
                <a:latin typeface="Arial" panose="020B0604020202020204" pitchFamily="34" charset="0"/>
              </a:rPr>
              <a:t>(0,1)</a:t>
            </a:r>
            <a:endParaRPr kumimoji="0" lang="pt-PT" altLang="pt-BR" sz="2000" b="1">
              <a:latin typeface="Arial" panose="020B0604020202020204" pitchFamily="34" charset="0"/>
            </a:endParaRPr>
          </a:p>
        </p:txBody>
      </p:sp>
      <p:sp>
        <p:nvSpPr>
          <p:cNvPr id="69662" name="Text Box 29"/>
          <p:cNvSpPr txBox="1">
            <a:spLocks noChangeArrowheads="1"/>
          </p:cNvSpPr>
          <p:nvPr/>
        </p:nvSpPr>
        <p:spPr bwMode="auto">
          <a:xfrm>
            <a:off x="5181600" y="3124200"/>
            <a:ext cx="704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b="1">
                <a:latin typeface="Arial" panose="020B0604020202020204" pitchFamily="34" charset="0"/>
              </a:rPr>
              <a:t>(1,0)</a:t>
            </a:r>
            <a:endParaRPr kumimoji="0" lang="pt-PT" altLang="pt-BR" sz="2000" b="1">
              <a:latin typeface="Arial" panose="020B0604020202020204" pitchFamily="34" charset="0"/>
            </a:endParaRPr>
          </a:p>
        </p:txBody>
      </p:sp>
      <p:sp>
        <p:nvSpPr>
          <p:cNvPr id="69663" name="Text Box 30"/>
          <p:cNvSpPr txBox="1">
            <a:spLocks noChangeArrowheads="1"/>
          </p:cNvSpPr>
          <p:nvPr/>
        </p:nvSpPr>
        <p:spPr bwMode="auto">
          <a:xfrm>
            <a:off x="6248400" y="3657600"/>
            <a:ext cx="704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000" b="1">
                <a:latin typeface="Arial" panose="020B0604020202020204" pitchFamily="34" charset="0"/>
              </a:rPr>
              <a:t>(1,1)</a:t>
            </a:r>
            <a:endParaRPr kumimoji="0" lang="pt-PT" altLang="pt-BR" sz="2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BA27B8D-7B54-44FB-AB97-FDD80DDF747B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Slide Maps - </a:t>
            </a:r>
            <a:r>
              <a:rPr lang="pt-BR" altLang="pt-BR" i="1" smtClean="0"/>
              <a:t>Tile Plotting</a:t>
            </a:r>
            <a:endParaRPr lang="pt-PT" altLang="pt-BR" i="1" smtClean="0"/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62150"/>
            <a:ext cx="7772400" cy="44196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POINT SlideMap_TilePlotter(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POINT ptMap, int iTileWidth, int iTileHeight) {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POINT ptReturn;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ptReturn.x = ptMap.x*iTileWidth +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		   ptMap.y*iTileWidth/2;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ptReturn.y = ptMap.y+iTileHeight/2;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return (ptReturn);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}</a:t>
            </a:r>
            <a:endParaRPr lang="pt-PT" altLang="pt-BR" sz="20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7D4D576B-0169-4E53-B7D7-8AE89D62566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Tile Walking</a:t>
            </a:r>
            <a:endParaRPr lang="pt-PT" altLang="pt-BR" sz="3200" smtClean="0"/>
          </a:p>
        </p:txBody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r>
              <a:rPr lang="pt-BR" altLang="pt-BR" smtClean="0"/>
              <a:t>Como mover um objeto de um ponto do mundo para o outro?</a:t>
            </a:r>
          </a:p>
          <a:p>
            <a:endParaRPr lang="pt-BR" altLang="pt-BR" smtClean="0"/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/>
              <a:t>Direções Possíveis:</a:t>
            </a:r>
            <a:endParaRPr lang="pt-PT" altLang="pt-BR" sz="2000" smtClean="0"/>
          </a:p>
        </p:txBody>
      </p:sp>
      <p:pic>
        <p:nvPicPr>
          <p:cNvPr id="71685" name="Picture 4" descr="diamon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657600"/>
            <a:ext cx="41529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6" name="Line 5"/>
          <p:cNvSpPr>
            <a:spLocks noChangeShapeType="1"/>
          </p:cNvSpPr>
          <p:nvPr/>
        </p:nvSpPr>
        <p:spPr bwMode="auto">
          <a:xfrm>
            <a:off x="2133600" y="4692650"/>
            <a:ext cx="472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1687" name="Line 6"/>
          <p:cNvSpPr>
            <a:spLocks noChangeShapeType="1"/>
          </p:cNvSpPr>
          <p:nvPr/>
        </p:nvSpPr>
        <p:spPr bwMode="auto">
          <a:xfrm rot="5400000">
            <a:off x="3308350" y="4692650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1688" name="Line 7"/>
          <p:cNvSpPr>
            <a:spLocks noChangeShapeType="1"/>
          </p:cNvSpPr>
          <p:nvPr/>
        </p:nvSpPr>
        <p:spPr bwMode="auto">
          <a:xfrm rot="2100000" flipV="1">
            <a:off x="3016250" y="4475163"/>
            <a:ext cx="2971800" cy="4191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1689" name="Line 8"/>
          <p:cNvSpPr>
            <a:spLocks noChangeShapeType="1"/>
          </p:cNvSpPr>
          <p:nvPr/>
        </p:nvSpPr>
        <p:spPr bwMode="auto">
          <a:xfrm flipH="1">
            <a:off x="3311525" y="4037013"/>
            <a:ext cx="2438400" cy="1295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1690" name="Text Box 9"/>
          <p:cNvSpPr txBox="1">
            <a:spLocks noChangeArrowheads="1"/>
          </p:cNvSpPr>
          <p:nvPr/>
        </p:nvSpPr>
        <p:spPr bwMode="auto">
          <a:xfrm>
            <a:off x="4343400" y="3200400"/>
            <a:ext cx="330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N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1" name="Text Box 10"/>
          <p:cNvSpPr txBox="1">
            <a:spLocks noChangeArrowheads="1"/>
          </p:cNvSpPr>
          <p:nvPr/>
        </p:nvSpPr>
        <p:spPr bwMode="auto">
          <a:xfrm>
            <a:off x="5562600" y="3733800"/>
            <a:ext cx="4651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NE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2" name="Text Box 11"/>
          <p:cNvSpPr txBox="1">
            <a:spLocks noChangeArrowheads="1"/>
          </p:cNvSpPr>
          <p:nvPr/>
        </p:nvSpPr>
        <p:spPr bwMode="auto">
          <a:xfrm>
            <a:off x="6858000" y="4495800"/>
            <a:ext cx="307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L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3" name="Text Box 12"/>
          <p:cNvSpPr txBox="1">
            <a:spLocks noChangeArrowheads="1"/>
          </p:cNvSpPr>
          <p:nvPr/>
        </p:nvSpPr>
        <p:spPr bwMode="auto">
          <a:xfrm>
            <a:off x="5791200" y="5257800"/>
            <a:ext cx="4540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SE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4" name="Text Box 13"/>
          <p:cNvSpPr txBox="1">
            <a:spLocks noChangeArrowheads="1"/>
          </p:cNvSpPr>
          <p:nvPr/>
        </p:nvSpPr>
        <p:spPr bwMode="auto">
          <a:xfrm>
            <a:off x="4343400" y="58674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S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5" name="Text Box 14"/>
          <p:cNvSpPr txBox="1">
            <a:spLocks noChangeArrowheads="1"/>
          </p:cNvSpPr>
          <p:nvPr/>
        </p:nvSpPr>
        <p:spPr bwMode="auto">
          <a:xfrm>
            <a:off x="2971800" y="5334000"/>
            <a:ext cx="4778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SO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6" name="Text Box 15"/>
          <p:cNvSpPr txBox="1">
            <a:spLocks noChangeArrowheads="1"/>
          </p:cNvSpPr>
          <p:nvPr/>
        </p:nvSpPr>
        <p:spPr bwMode="auto">
          <a:xfrm>
            <a:off x="1676400" y="4495800"/>
            <a:ext cx="342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O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1697" name="Text Box 16"/>
          <p:cNvSpPr txBox="1">
            <a:spLocks noChangeArrowheads="1"/>
          </p:cNvSpPr>
          <p:nvPr/>
        </p:nvSpPr>
        <p:spPr bwMode="auto">
          <a:xfrm>
            <a:off x="2819400" y="3657600"/>
            <a:ext cx="488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NO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2D96081-03E5-4EC0-9561-F0045023C87B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Tile Walking</a:t>
            </a:r>
            <a:endParaRPr lang="pt-PT" altLang="pt-BR" sz="3200" i="1" smtClean="0"/>
          </a:p>
        </p:txBody>
      </p:sp>
      <p:graphicFrame>
        <p:nvGraphicFramePr>
          <p:cNvPr id="124983" name="Group 55"/>
          <p:cNvGraphicFramePr>
            <a:graphicFrameLocks noGrp="1"/>
          </p:cNvGraphicFramePr>
          <p:nvPr/>
        </p:nvGraphicFramePr>
        <p:xfrm>
          <a:off x="1371600" y="3733800"/>
          <a:ext cx="6781800" cy="2201864"/>
        </p:xfrm>
        <a:graphic>
          <a:graphicData uri="http://schemas.openxmlformats.org/drawingml/2006/table">
            <a:tbl>
              <a:tblPr/>
              <a:tblGrid>
                <a:gridCol w="2260600"/>
                <a:gridCol w="2260600"/>
                <a:gridCol w="2260600"/>
              </a:tblGrid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Variação no X (</a:t>
                      </a:r>
                      <a:r>
                        <a:rPr kumimoji="1" lang="pt-BR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Tilemap</a:t>
                      </a: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)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Variação no y (</a:t>
                      </a:r>
                      <a:r>
                        <a:rPr kumimoji="1" lang="pt-BR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Tilemap</a:t>
                      </a: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)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34" name="Line 29"/>
          <p:cNvSpPr>
            <a:spLocks noChangeShapeType="1"/>
          </p:cNvSpPr>
          <p:nvPr/>
        </p:nvSpPr>
        <p:spPr bwMode="auto">
          <a:xfrm>
            <a:off x="1371600" y="21336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2735" name="Line 30"/>
          <p:cNvSpPr>
            <a:spLocks noChangeShapeType="1"/>
          </p:cNvSpPr>
          <p:nvPr/>
        </p:nvSpPr>
        <p:spPr bwMode="auto">
          <a:xfrm>
            <a:off x="1371600" y="2133600"/>
            <a:ext cx="1676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2736" name="Text Box 31"/>
          <p:cNvSpPr txBox="1">
            <a:spLocks noChangeArrowheads="1"/>
          </p:cNvSpPr>
          <p:nvPr/>
        </p:nvSpPr>
        <p:spPr bwMode="auto">
          <a:xfrm>
            <a:off x="2971800" y="21336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X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2737" name="Text Box 32"/>
          <p:cNvSpPr txBox="1">
            <a:spLocks noChangeArrowheads="1"/>
          </p:cNvSpPr>
          <p:nvPr/>
        </p:nvSpPr>
        <p:spPr bwMode="auto">
          <a:xfrm>
            <a:off x="2362200" y="28194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Y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grpSp>
        <p:nvGrpSpPr>
          <p:cNvPr id="72738" name="Group 33"/>
          <p:cNvGrpSpPr>
            <a:grpSpLocks/>
          </p:cNvGrpSpPr>
          <p:nvPr/>
        </p:nvGrpSpPr>
        <p:grpSpPr bwMode="auto">
          <a:xfrm>
            <a:off x="3733800" y="1905000"/>
            <a:ext cx="5181600" cy="1600200"/>
            <a:chOff x="912" y="1968"/>
            <a:chExt cx="4728" cy="1491"/>
          </a:xfrm>
        </p:grpSpPr>
        <p:pic>
          <p:nvPicPr>
            <p:cNvPr id="72739" name="Picture 34" descr="slide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968"/>
              <a:ext cx="4728" cy="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40" name="Text Box 35"/>
            <p:cNvSpPr txBox="1">
              <a:spLocks noChangeArrowheads="1"/>
            </p:cNvSpPr>
            <p:nvPr/>
          </p:nvSpPr>
          <p:spPr bwMode="auto">
            <a:xfrm>
              <a:off x="1152" y="2126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1" name="Text Box 36"/>
            <p:cNvSpPr txBox="1">
              <a:spLocks noChangeArrowheads="1"/>
            </p:cNvSpPr>
            <p:nvPr/>
          </p:nvSpPr>
          <p:spPr bwMode="auto">
            <a:xfrm>
              <a:off x="1922" y="2126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2" name="Text Box 37"/>
            <p:cNvSpPr txBox="1">
              <a:spLocks noChangeArrowheads="1"/>
            </p:cNvSpPr>
            <p:nvPr/>
          </p:nvSpPr>
          <p:spPr bwMode="auto">
            <a:xfrm>
              <a:off x="2736" y="2126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3" name="Text Box 38"/>
            <p:cNvSpPr txBox="1">
              <a:spLocks noChangeArrowheads="1"/>
            </p:cNvSpPr>
            <p:nvPr/>
          </p:nvSpPr>
          <p:spPr bwMode="auto">
            <a:xfrm>
              <a:off x="3456" y="2126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4" name="Text Box 39"/>
            <p:cNvSpPr txBox="1">
              <a:spLocks noChangeArrowheads="1"/>
            </p:cNvSpPr>
            <p:nvPr/>
          </p:nvSpPr>
          <p:spPr bwMode="auto">
            <a:xfrm>
              <a:off x="1536" y="2319"/>
              <a:ext cx="454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5" name="Text Box 40"/>
            <p:cNvSpPr txBox="1">
              <a:spLocks noChangeArrowheads="1"/>
            </p:cNvSpPr>
            <p:nvPr/>
          </p:nvSpPr>
          <p:spPr bwMode="auto">
            <a:xfrm>
              <a:off x="2304" y="2319"/>
              <a:ext cx="453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6" name="Text Box 41"/>
            <p:cNvSpPr txBox="1">
              <a:spLocks noChangeArrowheads="1"/>
            </p:cNvSpPr>
            <p:nvPr/>
          </p:nvSpPr>
          <p:spPr bwMode="auto">
            <a:xfrm>
              <a:off x="3072" y="2319"/>
              <a:ext cx="453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7" name="Text Box 42"/>
            <p:cNvSpPr txBox="1">
              <a:spLocks noChangeArrowheads="1"/>
            </p:cNvSpPr>
            <p:nvPr/>
          </p:nvSpPr>
          <p:spPr bwMode="auto">
            <a:xfrm>
              <a:off x="1922" y="2527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8" name="Text Box 43"/>
            <p:cNvSpPr txBox="1">
              <a:spLocks noChangeArrowheads="1"/>
            </p:cNvSpPr>
            <p:nvPr/>
          </p:nvSpPr>
          <p:spPr bwMode="auto">
            <a:xfrm>
              <a:off x="3839" y="2335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49" name="Text Box 44"/>
            <p:cNvSpPr txBox="1">
              <a:spLocks noChangeArrowheads="1"/>
            </p:cNvSpPr>
            <p:nvPr/>
          </p:nvSpPr>
          <p:spPr bwMode="auto">
            <a:xfrm>
              <a:off x="2688" y="2527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0" name="Text Box 45"/>
            <p:cNvSpPr txBox="1">
              <a:spLocks noChangeArrowheads="1"/>
            </p:cNvSpPr>
            <p:nvPr/>
          </p:nvSpPr>
          <p:spPr bwMode="auto">
            <a:xfrm>
              <a:off x="3456" y="2527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1" name="Text Box 46"/>
            <p:cNvSpPr txBox="1">
              <a:spLocks noChangeArrowheads="1"/>
            </p:cNvSpPr>
            <p:nvPr/>
          </p:nvSpPr>
          <p:spPr bwMode="auto">
            <a:xfrm>
              <a:off x="4226" y="2527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2" name="Text Box 47"/>
            <p:cNvSpPr txBox="1">
              <a:spLocks noChangeArrowheads="1"/>
            </p:cNvSpPr>
            <p:nvPr/>
          </p:nvSpPr>
          <p:spPr bwMode="auto">
            <a:xfrm>
              <a:off x="2256" y="2718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3" name="Text Box 48"/>
            <p:cNvSpPr txBox="1">
              <a:spLocks noChangeArrowheads="1"/>
            </p:cNvSpPr>
            <p:nvPr/>
          </p:nvSpPr>
          <p:spPr bwMode="auto">
            <a:xfrm>
              <a:off x="3072" y="2718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4" name="Text Box 49"/>
            <p:cNvSpPr txBox="1">
              <a:spLocks noChangeArrowheads="1"/>
            </p:cNvSpPr>
            <p:nvPr/>
          </p:nvSpPr>
          <p:spPr bwMode="auto">
            <a:xfrm>
              <a:off x="3839" y="2718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5" name="Text Box 50"/>
            <p:cNvSpPr txBox="1">
              <a:spLocks noChangeArrowheads="1"/>
            </p:cNvSpPr>
            <p:nvPr/>
          </p:nvSpPr>
          <p:spPr bwMode="auto">
            <a:xfrm>
              <a:off x="4609" y="2718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6" name="Text Box 51"/>
            <p:cNvSpPr txBox="1">
              <a:spLocks noChangeArrowheads="1"/>
            </p:cNvSpPr>
            <p:nvPr/>
          </p:nvSpPr>
          <p:spPr bwMode="auto">
            <a:xfrm>
              <a:off x="2688" y="2912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(0,4)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7" name="Text Box 52"/>
            <p:cNvSpPr txBox="1">
              <a:spLocks noChangeArrowheads="1"/>
            </p:cNvSpPr>
            <p:nvPr/>
          </p:nvSpPr>
          <p:spPr bwMode="auto">
            <a:xfrm>
              <a:off x="3456" y="2912"/>
              <a:ext cx="45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(1,4)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8" name="Text Box 53"/>
            <p:cNvSpPr txBox="1">
              <a:spLocks noChangeArrowheads="1"/>
            </p:cNvSpPr>
            <p:nvPr/>
          </p:nvSpPr>
          <p:spPr bwMode="auto">
            <a:xfrm>
              <a:off x="4226" y="2912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(2,4)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2759" name="Text Box 54"/>
            <p:cNvSpPr txBox="1">
              <a:spLocks noChangeArrowheads="1"/>
            </p:cNvSpPr>
            <p:nvPr/>
          </p:nvSpPr>
          <p:spPr bwMode="auto">
            <a:xfrm>
              <a:off x="5040" y="2912"/>
              <a:ext cx="454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(3,4)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676AAE7-E3C1-4538-BD0E-420962FA618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69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Tile Walking</a:t>
            </a:r>
            <a:br>
              <a:rPr lang="pt-BR" altLang="pt-BR" sz="3200" i="1" smtClean="0"/>
            </a:br>
            <a:r>
              <a:rPr lang="pt-BR" altLang="pt-BR" sz="3200" smtClean="0"/>
              <a:t>Norte e Sul</a:t>
            </a:r>
            <a:endParaRPr lang="pt-PT" altLang="pt-BR" sz="3200" smtClean="0"/>
          </a:p>
        </p:txBody>
      </p:sp>
      <p:pic>
        <p:nvPicPr>
          <p:cNvPr id="73732" name="Picture 3" descr="diamond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500" y="2117725"/>
            <a:ext cx="4089400" cy="1998663"/>
          </a:xfrm>
        </p:spPr>
      </p:pic>
      <p:pic>
        <p:nvPicPr>
          <p:cNvPr id="73733" name="Picture 4" descr="diamon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343400"/>
            <a:ext cx="38862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7" name="Line 5"/>
          <p:cNvSpPr>
            <a:spLocks noChangeShapeType="1"/>
          </p:cNvSpPr>
          <p:nvPr/>
        </p:nvSpPr>
        <p:spPr bwMode="auto">
          <a:xfrm>
            <a:off x="2895600" y="3167063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58" name="Line 6"/>
          <p:cNvSpPr>
            <a:spLocks noChangeShapeType="1"/>
          </p:cNvSpPr>
          <p:nvPr/>
        </p:nvSpPr>
        <p:spPr bwMode="auto">
          <a:xfrm flipH="1" flipV="1">
            <a:off x="3505200" y="28194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59" name="Line 7"/>
          <p:cNvSpPr>
            <a:spLocks noChangeShapeType="1"/>
          </p:cNvSpPr>
          <p:nvPr/>
        </p:nvSpPr>
        <p:spPr bwMode="auto">
          <a:xfrm flipH="1" flipV="1">
            <a:off x="2895600" y="25146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60" name="Line 8"/>
          <p:cNvSpPr>
            <a:spLocks noChangeShapeType="1"/>
          </p:cNvSpPr>
          <p:nvPr/>
        </p:nvSpPr>
        <p:spPr bwMode="auto">
          <a:xfrm flipV="1">
            <a:off x="2895600" y="2557463"/>
            <a:ext cx="0" cy="60960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191000" y="2286000"/>
            <a:ext cx="4656138" cy="1539875"/>
            <a:chOff x="2640" y="1440"/>
            <a:chExt cx="2933" cy="970"/>
          </a:xfrm>
        </p:grpSpPr>
        <p:sp>
          <p:nvSpPr>
            <p:cNvPr id="73746" name="Text Box 10"/>
            <p:cNvSpPr txBox="1">
              <a:spLocks noChangeArrowheads="1"/>
            </p:cNvSpPr>
            <p:nvPr/>
          </p:nvSpPr>
          <p:spPr bwMode="auto">
            <a:xfrm>
              <a:off x="2640" y="1440"/>
              <a:ext cx="29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X = 1(leste) + 0(noroeste) + 0(noroeste)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  <p:sp>
          <p:nvSpPr>
            <p:cNvPr id="73747" name="Text Box 11"/>
            <p:cNvSpPr txBox="1">
              <a:spLocks noChangeArrowheads="1"/>
            </p:cNvSpPr>
            <p:nvPr/>
          </p:nvSpPr>
          <p:spPr bwMode="auto">
            <a:xfrm>
              <a:off x="2640" y="2160"/>
              <a:ext cx="287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y = 0(leste) - 1(noroeste)  - 1(noroeste)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</p:grpSp>
      <p:sp>
        <p:nvSpPr>
          <p:cNvPr id="125964" name="Line 12"/>
          <p:cNvSpPr>
            <a:spLocks noChangeShapeType="1"/>
          </p:cNvSpPr>
          <p:nvPr/>
        </p:nvSpPr>
        <p:spPr bwMode="auto">
          <a:xfrm flipH="1">
            <a:off x="1600200" y="5300663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65" name="Line 13"/>
          <p:cNvSpPr>
            <a:spLocks noChangeShapeType="1"/>
          </p:cNvSpPr>
          <p:nvPr/>
        </p:nvSpPr>
        <p:spPr bwMode="auto">
          <a:xfrm>
            <a:off x="1600200" y="53340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66" name="Line 14"/>
          <p:cNvSpPr>
            <a:spLocks noChangeShapeType="1"/>
          </p:cNvSpPr>
          <p:nvPr/>
        </p:nvSpPr>
        <p:spPr bwMode="auto">
          <a:xfrm>
            <a:off x="2209800" y="56388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5967" name="Line 15"/>
          <p:cNvSpPr>
            <a:spLocks noChangeShapeType="1"/>
          </p:cNvSpPr>
          <p:nvPr/>
        </p:nvSpPr>
        <p:spPr bwMode="auto">
          <a:xfrm>
            <a:off x="2873375" y="5334000"/>
            <a:ext cx="0" cy="609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4191000" y="4572000"/>
            <a:ext cx="4633913" cy="1466850"/>
            <a:chOff x="2640" y="2880"/>
            <a:chExt cx="2919" cy="924"/>
          </a:xfrm>
        </p:grpSpPr>
        <p:sp>
          <p:nvSpPr>
            <p:cNvPr id="73744" name="Text Box 17"/>
            <p:cNvSpPr txBox="1">
              <a:spLocks noChangeArrowheads="1"/>
            </p:cNvSpPr>
            <p:nvPr/>
          </p:nvSpPr>
          <p:spPr bwMode="auto">
            <a:xfrm>
              <a:off x="2640" y="2880"/>
              <a:ext cx="29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X = -1(oeste) + 0(sudeste) + 0(sudeste)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  <p:sp>
          <p:nvSpPr>
            <p:cNvPr id="73745" name="Text Box 18"/>
            <p:cNvSpPr txBox="1">
              <a:spLocks noChangeArrowheads="1"/>
            </p:cNvSpPr>
            <p:nvPr/>
          </p:nvSpPr>
          <p:spPr bwMode="auto">
            <a:xfrm>
              <a:off x="2653" y="3552"/>
              <a:ext cx="29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y = 0(oeste) + 1(sudeste)  + 1(sudeste)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8" grpId="0" animBg="1"/>
      <p:bldP spid="125959" grpId="0" animBg="1"/>
      <p:bldP spid="125960" grpId="0" animBg="1"/>
      <p:bldP spid="125964" grpId="0" animBg="1"/>
      <p:bldP spid="125965" grpId="0" animBg="1"/>
      <p:bldP spid="125966" grpId="0" animBg="1"/>
      <p:bldP spid="12596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mtClean="0"/>
              <a:t>Sprites - Evolução</a:t>
            </a:r>
            <a:endParaRPr lang="pt-PT" altLang="pt-BR" smtClean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60575"/>
            <a:ext cx="78486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307894B-C28F-4D1E-9BE2-8AF7216A980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Tile Walking</a:t>
            </a:r>
            <a:br>
              <a:rPr lang="pt-BR" altLang="pt-BR" sz="3200" i="1" smtClean="0"/>
            </a:br>
            <a:r>
              <a:rPr lang="pt-BR" altLang="pt-BR" sz="3200" smtClean="0"/>
              <a:t>Nordeste/Sudoeste</a:t>
            </a:r>
            <a:endParaRPr lang="pt-PT" altLang="pt-BR" sz="3200" smtClean="0"/>
          </a:p>
        </p:txBody>
      </p:sp>
      <p:pic>
        <p:nvPicPr>
          <p:cNvPr id="74756" name="Picture 3" descr="diamon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09800"/>
            <a:ext cx="38862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4" descr="diamon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343400"/>
            <a:ext cx="38862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1" name="Line 5"/>
          <p:cNvSpPr>
            <a:spLocks noChangeShapeType="1"/>
          </p:cNvSpPr>
          <p:nvPr/>
        </p:nvSpPr>
        <p:spPr bwMode="auto">
          <a:xfrm>
            <a:off x="2895600" y="3167063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 flipH="1" flipV="1">
            <a:off x="3505200" y="28194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2895600" y="2819400"/>
            <a:ext cx="609600" cy="347663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191000" y="2286000"/>
            <a:ext cx="3071813" cy="1539875"/>
            <a:chOff x="2640" y="1440"/>
            <a:chExt cx="1935" cy="970"/>
          </a:xfrm>
        </p:grpSpPr>
        <p:sp>
          <p:nvSpPr>
            <p:cNvPr id="74768" name="Text Box 9"/>
            <p:cNvSpPr txBox="1">
              <a:spLocks noChangeArrowheads="1"/>
            </p:cNvSpPr>
            <p:nvPr/>
          </p:nvSpPr>
          <p:spPr bwMode="auto">
            <a:xfrm>
              <a:off x="2640" y="1440"/>
              <a:ext cx="193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X = 1(leste) + 0(noroeste)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  <p:sp>
          <p:nvSpPr>
            <p:cNvPr id="74769" name="Text Box 10"/>
            <p:cNvSpPr txBox="1">
              <a:spLocks noChangeArrowheads="1"/>
            </p:cNvSpPr>
            <p:nvPr/>
          </p:nvSpPr>
          <p:spPr bwMode="auto">
            <a:xfrm>
              <a:off x="2640" y="2160"/>
              <a:ext cx="186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y = 0(leste) - 1(noroeste)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</p:grpSp>
      <p:sp>
        <p:nvSpPr>
          <p:cNvPr id="126987" name="Line 11"/>
          <p:cNvSpPr>
            <a:spLocks noChangeShapeType="1"/>
          </p:cNvSpPr>
          <p:nvPr/>
        </p:nvSpPr>
        <p:spPr bwMode="auto">
          <a:xfrm flipH="1">
            <a:off x="1600200" y="5300663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6988" name="Line 12"/>
          <p:cNvSpPr>
            <a:spLocks noChangeShapeType="1"/>
          </p:cNvSpPr>
          <p:nvPr/>
        </p:nvSpPr>
        <p:spPr bwMode="auto">
          <a:xfrm>
            <a:off x="1600200" y="5334000"/>
            <a:ext cx="609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26989" name="Line 13"/>
          <p:cNvSpPr>
            <a:spLocks noChangeShapeType="1"/>
          </p:cNvSpPr>
          <p:nvPr/>
        </p:nvSpPr>
        <p:spPr bwMode="auto">
          <a:xfrm flipH="1">
            <a:off x="2209800" y="5334000"/>
            <a:ext cx="663575" cy="304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4191000" y="4572000"/>
            <a:ext cx="3141663" cy="1466850"/>
            <a:chOff x="2640" y="2880"/>
            <a:chExt cx="1979" cy="924"/>
          </a:xfrm>
        </p:grpSpPr>
        <p:sp>
          <p:nvSpPr>
            <p:cNvPr id="74766" name="Text Box 15"/>
            <p:cNvSpPr txBox="1">
              <a:spLocks noChangeArrowheads="1"/>
            </p:cNvSpPr>
            <p:nvPr/>
          </p:nvSpPr>
          <p:spPr bwMode="auto">
            <a:xfrm>
              <a:off x="2640" y="2880"/>
              <a:ext cx="19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X = -1(oeste) + 0(sudeste)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  <p:sp>
          <p:nvSpPr>
            <p:cNvPr id="74767" name="Text Box 16"/>
            <p:cNvSpPr txBox="1">
              <a:spLocks noChangeArrowheads="1"/>
            </p:cNvSpPr>
            <p:nvPr/>
          </p:nvSpPr>
          <p:spPr bwMode="auto">
            <a:xfrm>
              <a:off x="2653" y="3552"/>
              <a:ext cx="191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000">
                  <a:latin typeface="Arial" panose="020B0604020202020204" pitchFamily="34" charset="0"/>
                </a:rPr>
                <a:t>y = 0(oeste) + 1(sudeste)</a:t>
              </a:r>
              <a:endParaRPr kumimoji="0" lang="pt-PT" altLang="pt-BR" sz="20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  <p:bldP spid="126982" grpId="0" animBg="1"/>
      <p:bldP spid="126983" grpId="0" animBg="1"/>
      <p:bldP spid="126987" grpId="0" animBg="1"/>
      <p:bldP spid="126988" grpId="0" animBg="1"/>
      <p:bldP spid="12698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830CB6C-0B82-4D12-8FC1-77D0BBF6143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Slide Maps – </a:t>
            </a:r>
            <a:r>
              <a:rPr lang="pt-BR" altLang="pt-BR" sz="3200" i="1" smtClean="0"/>
              <a:t>Tile Walking</a:t>
            </a:r>
            <a:endParaRPr lang="pt-PT" altLang="pt-BR" sz="3200" i="1" smtClean="0"/>
          </a:p>
        </p:txBody>
      </p:sp>
      <p:graphicFrame>
        <p:nvGraphicFramePr>
          <p:cNvPr id="128045" name="Group 45"/>
          <p:cNvGraphicFramePr>
            <a:graphicFrameLocks noGrp="1"/>
          </p:cNvGraphicFramePr>
          <p:nvPr/>
        </p:nvGraphicFramePr>
        <p:xfrm>
          <a:off x="1371600" y="1981200"/>
          <a:ext cx="6781800" cy="3568701"/>
        </p:xfrm>
        <a:graphic>
          <a:graphicData uri="http://schemas.openxmlformats.org/drawingml/2006/table">
            <a:tbl>
              <a:tblPr/>
              <a:tblGrid>
                <a:gridCol w="2260600"/>
                <a:gridCol w="2260600"/>
                <a:gridCol w="2260600"/>
              </a:tblGrid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Variação no X (</a:t>
                      </a:r>
                      <a:r>
                        <a:rPr kumimoji="1" lang="pt-BR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Tilemap</a:t>
                      </a: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)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Variação no y (</a:t>
                      </a:r>
                      <a:r>
                        <a:rPr kumimoji="1" lang="pt-BR" sz="15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Tilemap</a:t>
                      </a: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)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>
                        <a:alpha val="50000"/>
                      </a:srgbClr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Sul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8DD240D-9E72-436C-8075-987BEE43AAA4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pt-BR" altLang="pt-BR" sz="2800" smtClean="0"/>
              <a:t>Slide Maps – Código</a:t>
            </a:r>
            <a:endParaRPr lang="pt-PT" altLang="pt-BR" sz="2800" i="1" smtClean="0"/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97050"/>
            <a:ext cx="7772400" cy="4800600"/>
          </a:xfrm>
        </p:spPr>
        <p:txBody>
          <a:bodyPr/>
          <a:lstStyle/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POINT SlideMap_Tilewalker(POINT ptStart,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	    IsoDirection dir) 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switch (dir){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ISO_NORTH: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ptStart.x++; ptStart.y-=2;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ISO_NORTHEAST: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ptStart.x++; ptStart.y--;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ptStart.x++;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ISO_SOUTHEAST: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ptStart.y++;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ISO_SOUTH: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ptStart.x--; ptStart.y+=2;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ISO_SOUTHWEST: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ptStart.x--; ptStart.y++;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ptStart.x--;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case ISO_NORTWEST: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		ptStart.y--;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	} return(ptStart);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600" smtClean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pt-BR" altLang="pt-BR" sz="1800" smtClean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pt-PT" altLang="pt-BR" sz="1800" smtClean="0"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4591238-B280-4676-A4C7-5C58509EC12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Staggered Maps</a:t>
            </a:r>
            <a:endParaRPr lang="pt-PT" altLang="pt-BR" smtClean="0"/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Muito usado em jogos de estratégia</a:t>
            </a:r>
          </a:p>
          <a:p>
            <a:pPr lvl="1"/>
            <a:r>
              <a:rPr lang="pt-BR" altLang="pt-BR" smtClean="0"/>
              <a:t>Civilization II e III</a:t>
            </a:r>
          </a:p>
          <a:p>
            <a:pPr lvl="1"/>
            <a:r>
              <a:rPr lang="pt-BR" altLang="pt-BR" smtClean="0"/>
              <a:t>Alpha Centauri</a:t>
            </a:r>
          </a:p>
          <a:p>
            <a:pPr lvl="1"/>
            <a:r>
              <a:rPr lang="pt-BR" altLang="pt-BR" smtClean="0"/>
              <a:t>Pharao</a:t>
            </a:r>
            <a:endParaRPr lang="pt-PT" altLang="pt-BR" smtClean="0"/>
          </a:p>
        </p:txBody>
      </p:sp>
      <p:pic>
        <p:nvPicPr>
          <p:cNvPr id="77829" name="Picture 4" descr="Sta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343400"/>
            <a:ext cx="66294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1D16052-0779-4735-B99D-AE5C5EEE4AAA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Staggered Maps – Sistema de Coordenadas</a:t>
            </a:r>
            <a:endParaRPr lang="pt-PT" altLang="pt-BR" sz="3200" smtClean="0"/>
          </a:p>
        </p:txBody>
      </p:sp>
      <p:pic>
        <p:nvPicPr>
          <p:cNvPr id="78852" name="Picture 3" descr="Stag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505200"/>
            <a:ext cx="591820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3" name="Text Box 4"/>
          <p:cNvSpPr txBox="1">
            <a:spLocks noChangeArrowheads="1"/>
          </p:cNvSpPr>
          <p:nvPr/>
        </p:nvSpPr>
        <p:spPr bwMode="auto">
          <a:xfrm>
            <a:off x="2514600" y="36576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4" name="Text Box 5"/>
          <p:cNvSpPr txBox="1">
            <a:spLocks noChangeArrowheads="1"/>
          </p:cNvSpPr>
          <p:nvPr/>
        </p:nvSpPr>
        <p:spPr bwMode="auto">
          <a:xfrm>
            <a:off x="32004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5" name="Text Box 6"/>
          <p:cNvSpPr txBox="1">
            <a:spLocks noChangeArrowheads="1"/>
          </p:cNvSpPr>
          <p:nvPr/>
        </p:nvSpPr>
        <p:spPr bwMode="auto">
          <a:xfrm>
            <a:off x="2514600" y="4343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6" name="Text Box 7"/>
          <p:cNvSpPr txBox="1">
            <a:spLocks noChangeArrowheads="1"/>
          </p:cNvSpPr>
          <p:nvPr/>
        </p:nvSpPr>
        <p:spPr bwMode="auto">
          <a:xfrm>
            <a:off x="3200400" y="4648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(0,3)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7" name="Text Box 8"/>
          <p:cNvSpPr txBox="1">
            <a:spLocks noChangeArrowheads="1"/>
          </p:cNvSpPr>
          <p:nvPr/>
        </p:nvSpPr>
        <p:spPr bwMode="auto">
          <a:xfrm>
            <a:off x="3810000" y="36576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8" name="Text Box 9"/>
          <p:cNvSpPr txBox="1">
            <a:spLocks noChangeArrowheads="1"/>
          </p:cNvSpPr>
          <p:nvPr/>
        </p:nvSpPr>
        <p:spPr bwMode="auto">
          <a:xfrm>
            <a:off x="3810000" y="4267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59" name="Text Box 10"/>
          <p:cNvSpPr txBox="1">
            <a:spLocks noChangeArrowheads="1"/>
          </p:cNvSpPr>
          <p:nvPr/>
        </p:nvSpPr>
        <p:spPr bwMode="auto">
          <a:xfrm>
            <a:off x="44958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0" name="Text Box 11"/>
          <p:cNvSpPr txBox="1">
            <a:spLocks noChangeArrowheads="1"/>
          </p:cNvSpPr>
          <p:nvPr/>
        </p:nvSpPr>
        <p:spPr bwMode="auto">
          <a:xfrm>
            <a:off x="4495800" y="4648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(1,3)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1" name="Text Box 12"/>
          <p:cNvSpPr txBox="1">
            <a:spLocks noChangeArrowheads="1"/>
          </p:cNvSpPr>
          <p:nvPr/>
        </p:nvSpPr>
        <p:spPr bwMode="auto">
          <a:xfrm>
            <a:off x="5105400" y="36576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2" name="Text Box 13"/>
          <p:cNvSpPr txBox="1">
            <a:spLocks noChangeArrowheads="1"/>
          </p:cNvSpPr>
          <p:nvPr/>
        </p:nvSpPr>
        <p:spPr bwMode="auto">
          <a:xfrm>
            <a:off x="5105400" y="4343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3" name="Text Box 14"/>
          <p:cNvSpPr txBox="1">
            <a:spLocks noChangeArrowheads="1"/>
          </p:cNvSpPr>
          <p:nvPr/>
        </p:nvSpPr>
        <p:spPr bwMode="auto">
          <a:xfrm>
            <a:off x="57912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4" name="Text Box 15"/>
          <p:cNvSpPr txBox="1">
            <a:spLocks noChangeArrowheads="1"/>
          </p:cNvSpPr>
          <p:nvPr/>
        </p:nvSpPr>
        <p:spPr bwMode="auto">
          <a:xfrm>
            <a:off x="5791200" y="4648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(2,3)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5" name="Text Box 16"/>
          <p:cNvSpPr txBox="1">
            <a:spLocks noChangeArrowheads="1"/>
          </p:cNvSpPr>
          <p:nvPr/>
        </p:nvSpPr>
        <p:spPr bwMode="auto">
          <a:xfrm>
            <a:off x="6400800" y="4343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(3,2)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6" name="Text Box 17"/>
          <p:cNvSpPr txBox="1">
            <a:spLocks noChangeArrowheads="1"/>
          </p:cNvSpPr>
          <p:nvPr/>
        </p:nvSpPr>
        <p:spPr bwMode="auto">
          <a:xfrm>
            <a:off x="7086600" y="46482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(3,3)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7" name="Text Box 18"/>
          <p:cNvSpPr txBox="1">
            <a:spLocks noChangeArrowheads="1"/>
          </p:cNvSpPr>
          <p:nvPr/>
        </p:nvSpPr>
        <p:spPr bwMode="auto">
          <a:xfrm>
            <a:off x="6400800" y="36576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(3,0)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8" name="Text Box 19"/>
          <p:cNvSpPr txBox="1">
            <a:spLocks noChangeArrowheads="1"/>
          </p:cNvSpPr>
          <p:nvPr/>
        </p:nvSpPr>
        <p:spPr bwMode="auto">
          <a:xfrm>
            <a:off x="7086600" y="3962400"/>
            <a:ext cx="6032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(3,1)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69" name="Line 20"/>
          <p:cNvSpPr>
            <a:spLocks noChangeShapeType="1"/>
          </p:cNvSpPr>
          <p:nvPr/>
        </p:nvSpPr>
        <p:spPr bwMode="auto">
          <a:xfrm flipH="1">
            <a:off x="1209675" y="3852863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70" name="Line 21"/>
          <p:cNvSpPr>
            <a:spLocks noChangeShapeType="1"/>
          </p:cNvSpPr>
          <p:nvPr/>
        </p:nvSpPr>
        <p:spPr bwMode="auto">
          <a:xfrm flipH="1">
            <a:off x="1219200" y="4179888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71" name="Line 22"/>
          <p:cNvSpPr>
            <a:spLocks noChangeShapeType="1"/>
          </p:cNvSpPr>
          <p:nvPr/>
        </p:nvSpPr>
        <p:spPr bwMode="auto">
          <a:xfrm flipH="1">
            <a:off x="1219200" y="4495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72" name="Line 23"/>
          <p:cNvSpPr>
            <a:spLocks noChangeShapeType="1"/>
          </p:cNvSpPr>
          <p:nvPr/>
        </p:nvSpPr>
        <p:spPr bwMode="auto">
          <a:xfrm flipH="1">
            <a:off x="1219200" y="48006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73" name="Text Box 24"/>
          <p:cNvSpPr txBox="1">
            <a:spLocks noChangeArrowheads="1"/>
          </p:cNvSpPr>
          <p:nvPr/>
        </p:nvSpPr>
        <p:spPr bwMode="auto">
          <a:xfrm>
            <a:off x="914400" y="36576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0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74" name="Text Box 25"/>
          <p:cNvSpPr txBox="1">
            <a:spLocks noChangeArrowheads="1"/>
          </p:cNvSpPr>
          <p:nvPr/>
        </p:nvSpPr>
        <p:spPr bwMode="auto">
          <a:xfrm>
            <a:off x="914400" y="39624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1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75" name="Text Box 26"/>
          <p:cNvSpPr txBox="1">
            <a:spLocks noChangeArrowheads="1"/>
          </p:cNvSpPr>
          <p:nvPr/>
        </p:nvSpPr>
        <p:spPr bwMode="auto">
          <a:xfrm>
            <a:off x="914400" y="42672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2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76" name="Text Box 27"/>
          <p:cNvSpPr txBox="1">
            <a:spLocks noChangeArrowheads="1"/>
          </p:cNvSpPr>
          <p:nvPr/>
        </p:nvSpPr>
        <p:spPr bwMode="auto">
          <a:xfrm>
            <a:off x="914400" y="45720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3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77" name="AutoShape 28"/>
          <p:cNvSpPr>
            <a:spLocks/>
          </p:cNvSpPr>
          <p:nvPr/>
        </p:nvSpPr>
        <p:spPr bwMode="auto">
          <a:xfrm>
            <a:off x="762000" y="37338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78878" name="Text Box 29"/>
          <p:cNvSpPr txBox="1">
            <a:spLocks noChangeArrowheads="1"/>
          </p:cNvSpPr>
          <p:nvPr/>
        </p:nvSpPr>
        <p:spPr bwMode="auto">
          <a:xfrm>
            <a:off x="381000" y="40386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grpSp>
        <p:nvGrpSpPr>
          <p:cNvPr id="78879" name="Group 30"/>
          <p:cNvGrpSpPr>
            <a:grpSpLocks/>
          </p:cNvGrpSpPr>
          <p:nvPr/>
        </p:nvGrpSpPr>
        <p:grpSpPr bwMode="auto">
          <a:xfrm>
            <a:off x="2830513" y="2949575"/>
            <a:ext cx="685800" cy="882650"/>
            <a:chOff x="1783" y="1618"/>
            <a:chExt cx="432" cy="556"/>
          </a:xfrm>
        </p:grpSpPr>
        <p:sp>
          <p:nvSpPr>
            <p:cNvPr id="78909" name="Line 31"/>
            <p:cNvSpPr>
              <a:spLocks noChangeShapeType="1"/>
            </p:cNvSpPr>
            <p:nvPr/>
          </p:nvSpPr>
          <p:spPr bwMode="auto">
            <a:xfrm flipV="1">
              <a:off x="1783" y="179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10" name="Line 32"/>
            <p:cNvSpPr>
              <a:spLocks noChangeShapeType="1"/>
            </p:cNvSpPr>
            <p:nvPr/>
          </p:nvSpPr>
          <p:spPr bwMode="auto">
            <a:xfrm>
              <a:off x="1783" y="1803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11" name="Line 33"/>
            <p:cNvSpPr>
              <a:spLocks noChangeShapeType="1"/>
            </p:cNvSpPr>
            <p:nvPr/>
          </p:nvSpPr>
          <p:spPr bwMode="auto">
            <a:xfrm flipV="1">
              <a:off x="2208" y="179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12" name="Line 34"/>
            <p:cNvSpPr>
              <a:spLocks noChangeShapeType="1"/>
            </p:cNvSpPr>
            <p:nvPr/>
          </p:nvSpPr>
          <p:spPr bwMode="auto">
            <a:xfrm flipV="1">
              <a:off x="2016" y="161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8880" name="Group 35"/>
          <p:cNvGrpSpPr>
            <a:grpSpLocks/>
          </p:cNvGrpSpPr>
          <p:nvPr/>
        </p:nvGrpSpPr>
        <p:grpSpPr bwMode="auto">
          <a:xfrm>
            <a:off x="4114800" y="2971800"/>
            <a:ext cx="685800" cy="882650"/>
            <a:chOff x="1783" y="1618"/>
            <a:chExt cx="432" cy="556"/>
          </a:xfrm>
        </p:grpSpPr>
        <p:sp>
          <p:nvSpPr>
            <p:cNvPr id="78905" name="Line 36"/>
            <p:cNvSpPr>
              <a:spLocks noChangeShapeType="1"/>
            </p:cNvSpPr>
            <p:nvPr/>
          </p:nvSpPr>
          <p:spPr bwMode="auto">
            <a:xfrm flipV="1">
              <a:off x="1783" y="179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6" name="Line 37"/>
            <p:cNvSpPr>
              <a:spLocks noChangeShapeType="1"/>
            </p:cNvSpPr>
            <p:nvPr/>
          </p:nvSpPr>
          <p:spPr bwMode="auto">
            <a:xfrm>
              <a:off x="1783" y="1803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7" name="Line 38"/>
            <p:cNvSpPr>
              <a:spLocks noChangeShapeType="1"/>
            </p:cNvSpPr>
            <p:nvPr/>
          </p:nvSpPr>
          <p:spPr bwMode="auto">
            <a:xfrm flipV="1">
              <a:off x="2208" y="179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8" name="Line 39"/>
            <p:cNvSpPr>
              <a:spLocks noChangeShapeType="1"/>
            </p:cNvSpPr>
            <p:nvPr/>
          </p:nvSpPr>
          <p:spPr bwMode="auto">
            <a:xfrm flipV="1">
              <a:off x="2016" y="161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8881" name="Group 40"/>
          <p:cNvGrpSpPr>
            <a:grpSpLocks/>
          </p:cNvGrpSpPr>
          <p:nvPr/>
        </p:nvGrpSpPr>
        <p:grpSpPr bwMode="auto">
          <a:xfrm>
            <a:off x="5410200" y="2971800"/>
            <a:ext cx="685800" cy="882650"/>
            <a:chOff x="1783" y="1618"/>
            <a:chExt cx="432" cy="556"/>
          </a:xfrm>
        </p:grpSpPr>
        <p:sp>
          <p:nvSpPr>
            <p:cNvPr id="78901" name="Line 41"/>
            <p:cNvSpPr>
              <a:spLocks noChangeShapeType="1"/>
            </p:cNvSpPr>
            <p:nvPr/>
          </p:nvSpPr>
          <p:spPr bwMode="auto">
            <a:xfrm flipV="1">
              <a:off x="1783" y="179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2" name="Line 42"/>
            <p:cNvSpPr>
              <a:spLocks noChangeShapeType="1"/>
            </p:cNvSpPr>
            <p:nvPr/>
          </p:nvSpPr>
          <p:spPr bwMode="auto">
            <a:xfrm>
              <a:off x="1783" y="1803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3" name="Line 43"/>
            <p:cNvSpPr>
              <a:spLocks noChangeShapeType="1"/>
            </p:cNvSpPr>
            <p:nvPr/>
          </p:nvSpPr>
          <p:spPr bwMode="auto">
            <a:xfrm flipV="1">
              <a:off x="2208" y="179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4" name="Line 44"/>
            <p:cNvSpPr>
              <a:spLocks noChangeShapeType="1"/>
            </p:cNvSpPr>
            <p:nvPr/>
          </p:nvSpPr>
          <p:spPr bwMode="auto">
            <a:xfrm flipV="1">
              <a:off x="2016" y="161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78882" name="Group 45"/>
          <p:cNvGrpSpPr>
            <a:grpSpLocks/>
          </p:cNvGrpSpPr>
          <p:nvPr/>
        </p:nvGrpSpPr>
        <p:grpSpPr bwMode="auto">
          <a:xfrm>
            <a:off x="6705600" y="2971800"/>
            <a:ext cx="685800" cy="882650"/>
            <a:chOff x="1783" y="1618"/>
            <a:chExt cx="432" cy="556"/>
          </a:xfrm>
        </p:grpSpPr>
        <p:sp>
          <p:nvSpPr>
            <p:cNvPr id="78897" name="Line 46"/>
            <p:cNvSpPr>
              <a:spLocks noChangeShapeType="1"/>
            </p:cNvSpPr>
            <p:nvPr/>
          </p:nvSpPr>
          <p:spPr bwMode="auto">
            <a:xfrm flipV="1">
              <a:off x="1783" y="179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898" name="Line 47"/>
            <p:cNvSpPr>
              <a:spLocks noChangeShapeType="1"/>
            </p:cNvSpPr>
            <p:nvPr/>
          </p:nvSpPr>
          <p:spPr bwMode="auto">
            <a:xfrm>
              <a:off x="1783" y="1803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899" name="Line 48"/>
            <p:cNvSpPr>
              <a:spLocks noChangeShapeType="1"/>
            </p:cNvSpPr>
            <p:nvPr/>
          </p:nvSpPr>
          <p:spPr bwMode="auto">
            <a:xfrm flipV="1">
              <a:off x="2208" y="179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78900" name="Line 49"/>
            <p:cNvSpPr>
              <a:spLocks noChangeShapeType="1"/>
            </p:cNvSpPr>
            <p:nvPr/>
          </p:nvSpPr>
          <p:spPr bwMode="auto">
            <a:xfrm flipV="1">
              <a:off x="2016" y="161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78883" name="Text Box 50"/>
          <p:cNvSpPr txBox="1">
            <a:spLocks noChangeArrowheads="1"/>
          </p:cNvSpPr>
          <p:nvPr/>
        </p:nvSpPr>
        <p:spPr bwMode="auto">
          <a:xfrm>
            <a:off x="3048000" y="26670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0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84" name="Text Box 51"/>
          <p:cNvSpPr txBox="1">
            <a:spLocks noChangeArrowheads="1"/>
          </p:cNvSpPr>
          <p:nvPr/>
        </p:nvSpPr>
        <p:spPr bwMode="auto">
          <a:xfrm>
            <a:off x="4325938" y="2667000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1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85" name="Text Box 52"/>
          <p:cNvSpPr txBox="1">
            <a:spLocks noChangeArrowheads="1"/>
          </p:cNvSpPr>
          <p:nvPr/>
        </p:nvSpPr>
        <p:spPr bwMode="auto">
          <a:xfrm>
            <a:off x="5621338" y="2678113"/>
            <a:ext cx="311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2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86" name="Text Box 53"/>
          <p:cNvSpPr txBox="1">
            <a:spLocks noChangeArrowheads="1"/>
          </p:cNvSpPr>
          <p:nvPr/>
        </p:nvSpPr>
        <p:spPr bwMode="auto">
          <a:xfrm>
            <a:off x="6913563" y="268922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800" b="1">
                <a:latin typeface="Arial" panose="020B0604020202020204" pitchFamily="34" charset="0"/>
              </a:rPr>
              <a:t>3</a:t>
            </a:r>
            <a:endParaRPr kumimoji="0" lang="pt-PT" altLang="pt-BR" sz="1800" b="1">
              <a:latin typeface="Arial" panose="020B0604020202020204" pitchFamily="34" charset="0"/>
            </a:endParaRPr>
          </a:p>
        </p:txBody>
      </p:sp>
      <p:sp>
        <p:nvSpPr>
          <p:cNvPr id="78887" name="AutoShape 54"/>
          <p:cNvSpPr>
            <a:spLocks/>
          </p:cNvSpPr>
          <p:nvPr/>
        </p:nvSpPr>
        <p:spPr bwMode="auto">
          <a:xfrm rot="5400000">
            <a:off x="5029200" y="609600"/>
            <a:ext cx="228600" cy="4038600"/>
          </a:xfrm>
          <a:prstGeom prst="leftBrace">
            <a:avLst>
              <a:gd name="adj1" fmla="val 1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kumimoji="0" lang="pt-BR" altLang="pt-BR" sz="2400">
              <a:latin typeface="Arial" panose="020B0604020202020204" pitchFamily="34" charset="0"/>
            </a:endParaRPr>
          </a:p>
        </p:txBody>
      </p:sp>
      <p:sp>
        <p:nvSpPr>
          <p:cNvPr id="78888" name="Text Box 55"/>
          <p:cNvSpPr txBox="1">
            <a:spLocks noChangeArrowheads="1"/>
          </p:cNvSpPr>
          <p:nvPr/>
        </p:nvSpPr>
        <p:spPr bwMode="auto">
          <a:xfrm>
            <a:off x="4953000" y="20574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78889" name="Line 56"/>
          <p:cNvSpPr>
            <a:spLocks noChangeShapeType="1"/>
          </p:cNvSpPr>
          <p:nvPr/>
        </p:nvSpPr>
        <p:spPr bwMode="auto">
          <a:xfrm>
            <a:off x="4267200" y="5562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0" name="Line 57"/>
          <p:cNvSpPr>
            <a:spLocks noChangeAspect="1" noChangeShapeType="1"/>
          </p:cNvSpPr>
          <p:nvPr/>
        </p:nvSpPr>
        <p:spPr bwMode="auto">
          <a:xfrm>
            <a:off x="4267200" y="5562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1" name="Line 58"/>
          <p:cNvSpPr>
            <a:spLocks noChangeShapeType="1"/>
          </p:cNvSpPr>
          <p:nvPr/>
        </p:nvSpPr>
        <p:spPr bwMode="auto">
          <a:xfrm flipH="1">
            <a:off x="4267200" y="57912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2" name="Line 59"/>
          <p:cNvSpPr>
            <a:spLocks noChangeAspect="1" noChangeShapeType="1"/>
          </p:cNvSpPr>
          <p:nvPr/>
        </p:nvSpPr>
        <p:spPr bwMode="auto">
          <a:xfrm>
            <a:off x="4267200" y="5943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3" name="Line 60"/>
          <p:cNvSpPr>
            <a:spLocks noChangeShapeType="1"/>
          </p:cNvSpPr>
          <p:nvPr/>
        </p:nvSpPr>
        <p:spPr bwMode="auto">
          <a:xfrm flipH="1">
            <a:off x="4267200" y="61722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4" name="Line 61"/>
          <p:cNvSpPr>
            <a:spLocks noChangeAspect="1" noChangeShapeType="1"/>
          </p:cNvSpPr>
          <p:nvPr/>
        </p:nvSpPr>
        <p:spPr bwMode="auto">
          <a:xfrm>
            <a:off x="4267200" y="6324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78895" name="Text Box 62"/>
          <p:cNvSpPr txBox="1">
            <a:spLocks noChangeArrowheads="1"/>
          </p:cNvSpPr>
          <p:nvPr/>
        </p:nvSpPr>
        <p:spPr bwMode="auto">
          <a:xfrm>
            <a:off x="5334000" y="55626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X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78896" name="Text Box 63"/>
          <p:cNvSpPr txBox="1">
            <a:spLocks noChangeArrowheads="1"/>
          </p:cNvSpPr>
          <p:nvPr/>
        </p:nvSpPr>
        <p:spPr bwMode="auto">
          <a:xfrm>
            <a:off x="4648200" y="61722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Y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C15A96E4-4011-42FA-942E-D19C306F62C0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Tileplotting</a:t>
            </a:r>
            <a:endParaRPr lang="pt-PT" altLang="pt-BR" sz="3200" smtClean="0"/>
          </a:p>
        </p:txBody>
      </p:sp>
      <p:grpSp>
        <p:nvGrpSpPr>
          <p:cNvPr id="79876" name="Group 3"/>
          <p:cNvGrpSpPr>
            <a:grpSpLocks/>
          </p:cNvGrpSpPr>
          <p:nvPr/>
        </p:nvGrpSpPr>
        <p:grpSpPr bwMode="auto">
          <a:xfrm>
            <a:off x="1905000" y="1905000"/>
            <a:ext cx="5181600" cy="1447800"/>
            <a:chOff x="1344" y="2208"/>
            <a:chExt cx="3728" cy="1060"/>
          </a:xfrm>
        </p:grpSpPr>
        <p:pic>
          <p:nvPicPr>
            <p:cNvPr id="79899" name="Picture 4" descr="Stag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208"/>
              <a:ext cx="3728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900" name="Text Box 5"/>
            <p:cNvSpPr txBox="1">
              <a:spLocks noChangeArrowheads="1"/>
            </p:cNvSpPr>
            <p:nvPr/>
          </p:nvSpPr>
          <p:spPr bwMode="auto">
            <a:xfrm>
              <a:off x="1584" y="2335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1" name="Text Box 6"/>
            <p:cNvSpPr txBox="1">
              <a:spLocks noChangeArrowheads="1"/>
            </p:cNvSpPr>
            <p:nvPr/>
          </p:nvSpPr>
          <p:spPr bwMode="auto">
            <a:xfrm>
              <a:off x="2016" y="2526"/>
              <a:ext cx="35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2" name="Text Box 7"/>
            <p:cNvSpPr txBox="1">
              <a:spLocks noChangeArrowheads="1"/>
            </p:cNvSpPr>
            <p:nvPr/>
          </p:nvSpPr>
          <p:spPr bwMode="auto">
            <a:xfrm>
              <a:off x="1584" y="2767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3" name="Text Box 8"/>
            <p:cNvSpPr txBox="1">
              <a:spLocks noChangeArrowheads="1"/>
            </p:cNvSpPr>
            <p:nvPr/>
          </p:nvSpPr>
          <p:spPr bwMode="auto">
            <a:xfrm>
              <a:off x="2016" y="2959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4" name="Text Box 9"/>
            <p:cNvSpPr txBox="1">
              <a:spLocks noChangeArrowheads="1"/>
            </p:cNvSpPr>
            <p:nvPr/>
          </p:nvSpPr>
          <p:spPr bwMode="auto">
            <a:xfrm>
              <a:off x="2400" y="2335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5" name="Text Box 10"/>
            <p:cNvSpPr txBox="1">
              <a:spLocks noChangeArrowheads="1"/>
            </p:cNvSpPr>
            <p:nvPr/>
          </p:nvSpPr>
          <p:spPr bwMode="auto">
            <a:xfrm>
              <a:off x="2400" y="271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6" name="Text Box 11"/>
            <p:cNvSpPr txBox="1">
              <a:spLocks noChangeArrowheads="1"/>
            </p:cNvSpPr>
            <p:nvPr/>
          </p:nvSpPr>
          <p:spPr bwMode="auto">
            <a:xfrm>
              <a:off x="2832" y="2526"/>
              <a:ext cx="35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7" name="Text Box 12"/>
            <p:cNvSpPr txBox="1">
              <a:spLocks noChangeArrowheads="1"/>
            </p:cNvSpPr>
            <p:nvPr/>
          </p:nvSpPr>
          <p:spPr bwMode="auto">
            <a:xfrm>
              <a:off x="2832" y="295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8" name="Text Box 13"/>
            <p:cNvSpPr txBox="1">
              <a:spLocks noChangeArrowheads="1"/>
            </p:cNvSpPr>
            <p:nvPr/>
          </p:nvSpPr>
          <p:spPr bwMode="auto">
            <a:xfrm>
              <a:off x="3216" y="2335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09" name="Text Box 14"/>
            <p:cNvSpPr txBox="1">
              <a:spLocks noChangeArrowheads="1"/>
            </p:cNvSpPr>
            <p:nvPr/>
          </p:nvSpPr>
          <p:spPr bwMode="auto">
            <a:xfrm>
              <a:off x="3216" y="2767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0" name="Text Box 15"/>
            <p:cNvSpPr txBox="1">
              <a:spLocks noChangeArrowheads="1"/>
            </p:cNvSpPr>
            <p:nvPr/>
          </p:nvSpPr>
          <p:spPr bwMode="auto">
            <a:xfrm>
              <a:off x="3648" y="2526"/>
              <a:ext cx="35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1" name="Text Box 16"/>
            <p:cNvSpPr txBox="1">
              <a:spLocks noChangeArrowheads="1"/>
            </p:cNvSpPr>
            <p:nvPr/>
          </p:nvSpPr>
          <p:spPr bwMode="auto">
            <a:xfrm>
              <a:off x="3648" y="2959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2" name="Text Box 17"/>
            <p:cNvSpPr txBox="1">
              <a:spLocks noChangeArrowheads="1"/>
            </p:cNvSpPr>
            <p:nvPr/>
          </p:nvSpPr>
          <p:spPr bwMode="auto">
            <a:xfrm>
              <a:off x="4031" y="2767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3" name="Text Box 18"/>
            <p:cNvSpPr txBox="1">
              <a:spLocks noChangeArrowheads="1"/>
            </p:cNvSpPr>
            <p:nvPr/>
          </p:nvSpPr>
          <p:spPr bwMode="auto">
            <a:xfrm>
              <a:off x="4464" y="295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4" name="Text Box 19"/>
            <p:cNvSpPr txBox="1">
              <a:spLocks noChangeArrowheads="1"/>
            </p:cNvSpPr>
            <p:nvPr/>
          </p:nvSpPr>
          <p:spPr bwMode="auto">
            <a:xfrm>
              <a:off x="4031" y="2335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79915" name="Text Box 20"/>
            <p:cNvSpPr txBox="1">
              <a:spLocks noChangeArrowheads="1"/>
            </p:cNvSpPr>
            <p:nvPr/>
          </p:nvSpPr>
          <p:spPr bwMode="auto">
            <a:xfrm>
              <a:off x="4464" y="2526"/>
              <a:ext cx="35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35211" name="Group 43"/>
          <p:cNvGraphicFramePr>
            <a:graphicFrameLocks noGrp="1"/>
          </p:cNvGraphicFramePr>
          <p:nvPr/>
        </p:nvGraphicFramePr>
        <p:xfrm>
          <a:off x="609600" y="3886200"/>
          <a:ext cx="7696200" cy="2276524"/>
        </p:xfrm>
        <a:graphic>
          <a:graphicData uri="http://schemas.openxmlformats.org/drawingml/2006/table">
            <a:tbl>
              <a:tblPr/>
              <a:tblGrid>
                <a:gridCol w="1587500"/>
                <a:gridCol w="1536700"/>
                <a:gridCol w="2590800"/>
                <a:gridCol w="1981200"/>
              </a:tblGrid>
              <a:tr h="68549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Valor do Pixel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Equação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05147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+TileWidth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Se MapY é par, TileWidth/2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Se ímpar,  - TileWidth/2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MapX*TileWidth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 (MapY&amp;1)*TileWidth/2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5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+TileHeight/2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MapY*TileHeight/2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348B4AEA-A38A-4917-97E6-B35CCAC4D76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Tileplotting</a:t>
            </a:r>
            <a:endParaRPr lang="pt-PT" altLang="pt-BR" sz="3200" i="1" smtClean="0"/>
          </a:p>
        </p:txBody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POINT StaggedMap_TilePlotter(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POINT ptMap, int iTileWidth, int iTileHeight) {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POINT ptReturn;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ptReturn.x = ptMap.x*iTileWidth +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		 (ptMap.y&amp;1)*iTileWidth/2;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ptReturn.y = ptMap.y+iTileHeight/2;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return (ptReturn);</a:t>
            </a:r>
          </a:p>
          <a:p>
            <a:pPr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}</a:t>
            </a:r>
            <a:endParaRPr lang="pt-PT" altLang="pt-BR" sz="2000" smtClean="0">
              <a:latin typeface="Courier New" panose="02070309020205020404" pitchFamily="49" charset="0"/>
            </a:endParaRPr>
          </a:p>
          <a:p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9135B775-0FD8-448E-B524-7DCC482E71B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endParaRPr lang="pt-PT" altLang="pt-BR" sz="3200" i="1" smtClean="0"/>
          </a:p>
        </p:txBody>
      </p:sp>
      <p:graphicFrame>
        <p:nvGraphicFramePr>
          <p:cNvPr id="137277" name="Group 61"/>
          <p:cNvGraphicFramePr>
            <a:graphicFrameLocks noGrp="1"/>
          </p:cNvGraphicFramePr>
          <p:nvPr/>
        </p:nvGraphicFramePr>
        <p:xfrm>
          <a:off x="1524000" y="3505200"/>
          <a:ext cx="6096000" cy="2678116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64006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Y Par/Ímpar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Mudança em X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Mudança em Y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095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09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 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Par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Ímpar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1956" name="Group 35"/>
          <p:cNvGrpSpPr>
            <a:grpSpLocks/>
          </p:cNvGrpSpPr>
          <p:nvPr/>
        </p:nvGrpSpPr>
        <p:grpSpPr bwMode="auto">
          <a:xfrm>
            <a:off x="3429000" y="1828800"/>
            <a:ext cx="5181600" cy="1447800"/>
            <a:chOff x="1344" y="2208"/>
            <a:chExt cx="3728" cy="1060"/>
          </a:xfrm>
        </p:grpSpPr>
        <p:pic>
          <p:nvPicPr>
            <p:cNvPr id="81965" name="Picture 36" descr="Stag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2208"/>
              <a:ext cx="3728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6" name="Text Box 37"/>
            <p:cNvSpPr txBox="1">
              <a:spLocks noChangeArrowheads="1"/>
            </p:cNvSpPr>
            <p:nvPr/>
          </p:nvSpPr>
          <p:spPr bwMode="auto">
            <a:xfrm>
              <a:off x="1584" y="2335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67" name="Text Box 38"/>
            <p:cNvSpPr txBox="1">
              <a:spLocks noChangeArrowheads="1"/>
            </p:cNvSpPr>
            <p:nvPr/>
          </p:nvSpPr>
          <p:spPr bwMode="auto">
            <a:xfrm>
              <a:off x="2016" y="2526"/>
              <a:ext cx="35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68" name="Text Box 39"/>
            <p:cNvSpPr txBox="1">
              <a:spLocks noChangeArrowheads="1"/>
            </p:cNvSpPr>
            <p:nvPr/>
          </p:nvSpPr>
          <p:spPr bwMode="auto">
            <a:xfrm>
              <a:off x="1584" y="2767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69" name="Text Box 40"/>
            <p:cNvSpPr txBox="1">
              <a:spLocks noChangeArrowheads="1"/>
            </p:cNvSpPr>
            <p:nvPr/>
          </p:nvSpPr>
          <p:spPr bwMode="auto">
            <a:xfrm>
              <a:off x="2016" y="2959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(0,3)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0" name="Text Box 41"/>
            <p:cNvSpPr txBox="1">
              <a:spLocks noChangeArrowheads="1"/>
            </p:cNvSpPr>
            <p:nvPr/>
          </p:nvSpPr>
          <p:spPr bwMode="auto">
            <a:xfrm>
              <a:off x="2400" y="2335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1" name="Text Box 42"/>
            <p:cNvSpPr txBox="1">
              <a:spLocks noChangeArrowheads="1"/>
            </p:cNvSpPr>
            <p:nvPr/>
          </p:nvSpPr>
          <p:spPr bwMode="auto">
            <a:xfrm>
              <a:off x="2400" y="271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2" name="Text Box 43"/>
            <p:cNvSpPr txBox="1">
              <a:spLocks noChangeArrowheads="1"/>
            </p:cNvSpPr>
            <p:nvPr/>
          </p:nvSpPr>
          <p:spPr bwMode="auto">
            <a:xfrm>
              <a:off x="2832" y="2526"/>
              <a:ext cx="35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3" name="Text Box 44"/>
            <p:cNvSpPr txBox="1">
              <a:spLocks noChangeArrowheads="1"/>
            </p:cNvSpPr>
            <p:nvPr/>
          </p:nvSpPr>
          <p:spPr bwMode="auto">
            <a:xfrm>
              <a:off x="2832" y="295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(1,3)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4" name="Text Box 45"/>
            <p:cNvSpPr txBox="1">
              <a:spLocks noChangeArrowheads="1"/>
            </p:cNvSpPr>
            <p:nvPr/>
          </p:nvSpPr>
          <p:spPr bwMode="auto">
            <a:xfrm>
              <a:off x="3216" y="2335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5" name="Text Box 46"/>
            <p:cNvSpPr txBox="1">
              <a:spLocks noChangeArrowheads="1"/>
            </p:cNvSpPr>
            <p:nvPr/>
          </p:nvSpPr>
          <p:spPr bwMode="auto">
            <a:xfrm>
              <a:off x="3216" y="2767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6" name="Text Box 47"/>
            <p:cNvSpPr txBox="1">
              <a:spLocks noChangeArrowheads="1"/>
            </p:cNvSpPr>
            <p:nvPr/>
          </p:nvSpPr>
          <p:spPr bwMode="auto">
            <a:xfrm>
              <a:off x="3648" y="2526"/>
              <a:ext cx="357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7" name="Text Box 48"/>
            <p:cNvSpPr txBox="1">
              <a:spLocks noChangeArrowheads="1"/>
            </p:cNvSpPr>
            <p:nvPr/>
          </p:nvSpPr>
          <p:spPr bwMode="auto">
            <a:xfrm>
              <a:off x="3648" y="2959"/>
              <a:ext cx="357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(2,3)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8" name="Text Box 49"/>
            <p:cNvSpPr txBox="1">
              <a:spLocks noChangeArrowheads="1"/>
            </p:cNvSpPr>
            <p:nvPr/>
          </p:nvSpPr>
          <p:spPr bwMode="auto">
            <a:xfrm>
              <a:off x="4031" y="2767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(3,2)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79" name="Text Box 50"/>
            <p:cNvSpPr txBox="1">
              <a:spLocks noChangeArrowheads="1"/>
            </p:cNvSpPr>
            <p:nvPr/>
          </p:nvSpPr>
          <p:spPr bwMode="auto">
            <a:xfrm>
              <a:off x="4464" y="2959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(3,3)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80" name="Text Box 51"/>
            <p:cNvSpPr txBox="1">
              <a:spLocks noChangeArrowheads="1"/>
            </p:cNvSpPr>
            <p:nvPr/>
          </p:nvSpPr>
          <p:spPr bwMode="auto">
            <a:xfrm>
              <a:off x="4031" y="2335"/>
              <a:ext cx="358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(3,0)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  <p:sp>
          <p:nvSpPr>
            <p:cNvPr id="81981" name="Text Box 52"/>
            <p:cNvSpPr txBox="1">
              <a:spLocks noChangeArrowheads="1"/>
            </p:cNvSpPr>
            <p:nvPr/>
          </p:nvSpPr>
          <p:spPr bwMode="auto">
            <a:xfrm>
              <a:off x="4464" y="2526"/>
              <a:ext cx="358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200" b="1">
                  <a:latin typeface="Arial" panose="020B0604020202020204" pitchFamily="34" charset="0"/>
                </a:rPr>
                <a:t>(3,1)</a:t>
              </a:r>
              <a:endParaRPr kumimoji="0" lang="pt-PT" altLang="pt-BR" sz="1200" b="1">
                <a:latin typeface="Arial" panose="020B0604020202020204" pitchFamily="34" charset="0"/>
              </a:endParaRPr>
            </a:p>
          </p:txBody>
        </p:sp>
      </p:grpSp>
      <p:sp>
        <p:nvSpPr>
          <p:cNvPr id="81957" name="Line 53"/>
          <p:cNvSpPr>
            <a:spLocks noChangeShapeType="1"/>
          </p:cNvSpPr>
          <p:nvPr/>
        </p:nvSpPr>
        <p:spPr bwMode="auto">
          <a:xfrm>
            <a:off x="1219200" y="2133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58" name="Line 54"/>
          <p:cNvSpPr>
            <a:spLocks noChangeAspect="1" noChangeShapeType="1"/>
          </p:cNvSpPr>
          <p:nvPr/>
        </p:nvSpPr>
        <p:spPr bwMode="auto">
          <a:xfrm>
            <a:off x="1219200" y="2133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59" name="Line 55"/>
          <p:cNvSpPr>
            <a:spLocks noChangeShapeType="1"/>
          </p:cNvSpPr>
          <p:nvPr/>
        </p:nvSpPr>
        <p:spPr bwMode="auto">
          <a:xfrm flipH="1">
            <a:off x="1219200" y="23622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60" name="Line 56"/>
          <p:cNvSpPr>
            <a:spLocks noChangeAspect="1" noChangeShapeType="1"/>
          </p:cNvSpPr>
          <p:nvPr/>
        </p:nvSpPr>
        <p:spPr bwMode="auto">
          <a:xfrm>
            <a:off x="1219200" y="2514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61" name="Line 57"/>
          <p:cNvSpPr>
            <a:spLocks noChangeShapeType="1"/>
          </p:cNvSpPr>
          <p:nvPr/>
        </p:nvSpPr>
        <p:spPr bwMode="auto">
          <a:xfrm flipH="1">
            <a:off x="1219200" y="27432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62" name="Line 58"/>
          <p:cNvSpPr>
            <a:spLocks noChangeAspect="1" noChangeShapeType="1"/>
          </p:cNvSpPr>
          <p:nvPr/>
        </p:nvSpPr>
        <p:spPr bwMode="auto">
          <a:xfrm>
            <a:off x="1219200" y="2895600"/>
            <a:ext cx="447675" cy="223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81963" name="Text Box 59"/>
          <p:cNvSpPr txBox="1">
            <a:spLocks noChangeArrowheads="1"/>
          </p:cNvSpPr>
          <p:nvPr/>
        </p:nvSpPr>
        <p:spPr bwMode="auto">
          <a:xfrm>
            <a:off x="2286000" y="21336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X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  <p:sp>
        <p:nvSpPr>
          <p:cNvPr id="81964" name="Text Box 60"/>
          <p:cNvSpPr txBox="1">
            <a:spLocks noChangeArrowheads="1"/>
          </p:cNvSpPr>
          <p:nvPr/>
        </p:nvSpPr>
        <p:spPr bwMode="auto">
          <a:xfrm>
            <a:off x="1600200" y="2743200"/>
            <a:ext cx="319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 b="1">
                <a:latin typeface="Arial" panose="020B0604020202020204" pitchFamily="34" charset="0"/>
              </a:rPr>
              <a:t>Y</a:t>
            </a:r>
            <a:endParaRPr kumimoji="0" lang="pt-PT" altLang="pt-BR" sz="1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330E3C0-3AF3-48E0-93C8-10798E0C1BD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ímpar - Noroeste</a:t>
            </a:r>
            <a:endParaRPr lang="pt-PT" altLang="pt-BR" sz="3200" i="1" smtClean="0"/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38600"/>
            <a:ext cx="7772400" cy="2286000"/>
          </a:xfrm>
        </p:spPr>
        <p:txBody>
          <a:bodyPr/>
          <a:lstStyle/>
          <a:p>
            <a:r>
              <a:rPr lang="pt-BR" altLang="pt-BR" sz="2200" smtClean="0"/>
              <a:t>Se de um Y par para irmos para sudeste basta incrementar x de 0 e y de 1 (o que nos deixa em Y ímpar), então de Y ímpar para irmos para noroeste basta mover x de 0 y de -1 </a:t>
            </a:r>
            <a:endParaRPr lang="pt-PT" altLang="pt-BR" sz="2200" smtClean="0"/>
          </a:p>
        </p:txBody>
      </p:sp>
      <p:grpSp>
        <p:nvGrpSpPr>
          <p:cNvPr id="82949" name="Group 4"/>
          <p:cNvGrpSpPr>
            <a:grpSpLocks/>
          </p:cNvGrpSpPr>
          <p:nvPr/>
        </p:nvGrpSpPr>
        <p:grpSpPr bwMode="auto">
          <a:xfrm>
            <a:off x="1219200" y="1828800"/>
            <a:ext cx="3886200" cy="1971675"/>
            <a:chOff x="1536" y="1152"/>
            <a:chExt cx="2448" cy="1242"/>
          </a:xfrm>
        </p:grpSpPr>
        <p:pic>
          <p:nvPicPr>
            <p:cNvPr id="82956" name="Picture 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57" name="Text Box 6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58" name="Text Box 7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59" name="Text Box 8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0" name="Text Box 9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1" name="Text Box 10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2" name="Text Box 11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3" name="Text Box 12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(1,4)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4" name="Text Box 13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(2,4)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2965" name="Text Box 14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(1,5)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133600" y="1828800"/>
            <a:ext cx="4587875" cy="1066800"/>
            <a:chOff x="1344" y="1152"/>
            <a:chExt cx="2890" cy="672"/>
          </a:xfrm>
        </p:grpSpPr>
        <p:sp>
          <p:nvSpPr>
            <p:cNvPr id="82954" name="Text Box 16"/>
            <p:cNvSpPr txBox="1">
              <a:spLocks noChangeArrowheads="1"/>
            </p:cNvSpPr>
            <p:nvPr/>
          </p:nvSpPr>
          <p:spPr bwMode="auto">
            <a:xfrm>
              <a:off x="2784" y="1152"/>
              <a:ext cx="14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Y par - Sudeste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82955" name="Line 17"/>
            <p:cNvSpPr>
              <a:spLocks noChangeShapeType="1"/>
            </p:cNvSpPr>
            <p:nvPr/>
          </p:nvSpPr>
          <p:spPr bwMode="auto">
            <a:xfrm>
              <a:off x="1344" y="1584"/>
              <a:ext cx="480" cy="24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743200" y="2362200"/>
            <a:ext cx="4511675" cy="1219200"/>
            <a:chOff x="1728" y="1488"/>
            <a:chExt cx="2842" cy="768"/>
          </a:xfrm>
        </p:grpSpPr>
        <p:sp>
          <p:nvSpPr>
            <p:cNvPr id="82952" name="Text Box 19"/>
            <p:cNvSpPr txBox="1">
              <a:spLocks noChangeArrowheads="1"/>
            </p:cNvSpPr>
            <p:nvPr/>
          </p:nvSpPr>
          <p:spPr bwMode="auto">
            <a:xfrm>
              <a:off x="2832" y="1968"/>
              <a:ext cx="173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Y ímpar - Noroeste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82953" name="Line 20"/>
            <p:cNvSpPr>
              <a:spLocks noChangeShapeType="1"/>
            </p:cNvSpPr>
            <p:nvPr/>
          </p:nvSpPr>
          <p:spPr bwMode="auto">
            <a:xfrm flipH="1" flipV="1">
              <a:off x="1728" y="1488"/>
              <a:ext cx="384" cy="19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590963F-CA0E-4617-A8A3-99F3CB4812A6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79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 anchor="ctr"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par - Nordeste</a:t>
            </a:r>
            <a:endParaRPr lang="pt-PT" altLang="pt-BR" sz="3200" i="1" smtClean="0"/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38600"/>
            <a:ext cx="7772400" cy="2286000"/>
          </a:xfrm>
        </p:spPr>
        <p:txBody>
          <a:bodyPr/>
          <a:lstStyle/>
          <a:p>
            <a:r>
              <a:rPr lang="pt-BR" altLang="pt-BR" sz="2200" smtClean="0"/>
              <a:t>Se de um Y ímpar para irmos para sudoeste basta incrementar x de 0 e y de 1 (o que nos deixa em Y par), então de Y par para irmos para nordeste basta mover x de 0 y de -1 </a:t>
            </a:r>
            <a:endParaRPr lang="pt-PT" altLang="pt-BR" sz="2200" smtClean="0"/>
          </a:p>
        </p:txBody>
      </p:sp>
      <p:grpSp>
        <p:nvGrpSpPr>
          <p:cNvPr id="83973" name="Group 4"/>
          <p:cNvGrpSpPr>
            <a:grpSpLocks/>
          </p:cNvGrpSpPr>
          <p:nvPr/>
        </p:nvGrpSpPr>
        <p:grpSpPr bwMode="auto">
          <a:xfrm>
            <a:off x="1219200" y="1828800"/>
            <a:ext cx="3886200" cy="1971675"/>
            <a:chOff x="1536" y="1152"/>
            <a:chExt cx="2448" cy="1242"/>
          </a:xfrm>
        </p:grpSpPr>
        <p:pic>
          <p:nvPicPr>
            <p:cNvPr id="83980" name="Picture 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981" name="Text Box 6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2" name="Text Box 7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3" name="Text Box 8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4" name="Text Box 9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5" name="Text Box 10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6" name="Text Box 11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(2,3)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7" name="Text Box 12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(1,4)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8" name="Text Box 13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(2,4)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83989" name="Text Box 14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(1,5)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286000" y="1828800"/>
            <a:ext cx="4943475" cy="1219200"/>
            <a:chOff x="1440" y="1152"/>
            <a:chExt cx="3114" cy="768"/>
          </a:xfrm>
        </p:grpSpPr>
        <p:sp>
          <p:nvSpPr>
            <p:cNvPr id="83978" name="Text Box 16"/>
            <p:cNvSpPr txBox="1">
              <a:spLocks noChangeArrowheads="1"/>
            </p:cNvSpPr>
            <p:nvPr/>
          </p:nvSpPr>
          <p:spPr bwMode="auto">
            <a:xfrm>
              <a:off x="2784" y="1152"/>
              <a:ext cx="177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Y ímpar - Sudoeste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83979" name="Line 17"/>
            <p:cNvSpPr>
              <a:spLocks noChangeShapeType="1"/>
            </p:cNvSpPr>
            <p:nvPr/>
          </p:nvSpPr>
          <p:spPr bwMode="auto">
            <a:xfrm flipH="1">
              <a:off x="1440" y="1680"/>
              <a:ext cx="432" cy="24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819400" y="2743200"/>
            <a:ext cx="3995738" cy="838200"/>
            <a:chOff x="1776" y="1728"/>
            <a:chExt cx="2517" cy="528"/>
          </a:xfrm>
        </p:grpSpPr>
        <p:sp>
          <p:nvSpPr>
            <p:cNvPr id="83976" name="Text Box 19"/>
            <p:cNvSpPr txBox="1">
              <a:spLocks noChangeArrowheads="1"/>
            </p:cNvSpPr>
            <p:nvPr/>
          </p:nvSpPr>
          <p:spPr bwMode="auto">
            <a:xfrm>
              <a:off x="2832" y="1968"/>
              <a:ext cx="14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2400">
                  <a:latin typeface="Arial" panose="020B0604020202020204" pitchFamily="34" charset="0"/>
                </a:rPr>
                <a:t>Y par - Nodeste</a:t>
              </a:r>
              <a:endParaRPr kumimoji="0" lang="pt-PT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83977" name="Line 20"/>
            <p:cNvSpPr>
              <a:spLocks noChangeShapeType="1"/>
            </p:cNvSpPr>
            <p:nvPr/>
          </p:nvSpPr>
          <p:spPr bwMode="auto">
            <a:xfrm flipV="1">
              <a:off x="1776" y="1728"/>
              <a:ext cx="480" cy="288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1988A3DF-8E0F-4DD1-9E31-ED5B99B5456E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Sprites – Animação para 2.5D</a:t>
            </a:r>
            <a:endParaRPr lang="pt-PT" altLang="pt-BR" sz="3200" smtClean="0"/>
          </a:p>
        </p:txBody>
      </p:sp>
      <p:sp>
        <p:nvSpPr>
          <p:cNvPr id="12292" name="Text Box 13"/>
          <p:cNvSpPr txBox="1">
            <a:spLocks noChangeArrowheads="1"/>
          </p:cNvSpPr>
          <p:nvPr/>
        </p:nvSpPr>
        <p:spPr bwMode="auto">
          <a:xfrm>
            <a:off x="5076825" y="6308725"/>
            <a:ext cx="30972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1800">
                <a:latin typeface="Arial" panose="020B0604020202020204" pitchFamily="34" charset="0"/>
              </a:rPr>
              <a:t>Outros  exemplos: </a:t>
            </a:r>
            <a:r>
              <a:rPr kumimoji="0" lang="en-US" altLang="pt-BR" sz="1800">
                <a:latin typeface="Arial" panose="020B0604020202020204" pitchFamily="34" charset="0"/>
                <a:hlinkClick r:id="rId2"/>
              </a:rPr>
              <a:t>sprite.zip</a:t>
            </a:r>
            <a:r>
              <a:rPr kumimoji="0" lang="en-US" altLang="pt-BR" sz="180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2293" name="Picture 14" descr="bitPlayerR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4895850" cy="37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15"/>
          <p:cNvSpPr txBox="1">
            <a:spLocks noChangeArrowheads="1"/>
          </p:cNvSpPr>
          <p:nvPr/>
        </p:nvSpPr>
        <p:spPr bwMode="auto">
          <a:xfrm>
            <a:off x="3995738" y="4797425"/>
            <a:ext cx="44243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Desenhado diretamente em 2D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Ou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n-US" altLang="pt-BR" sz="2400">
                <a:latin typeface="Arial" panose="020B0604020202020204" pitchFamily="34" charset="0"/>
              </a:rPr>
              <a:t>Modelado em 3D e fotografado</a:t>
            </a:r>
          </a:p>
        </p:txBody>
      </p:sp>
      <p:pic>
        <p:nvPicPr>
          <p:cNvPr id="1229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916113"/>
            <a:ext cx="31686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DB30977-1020-49FD-A3A9-C07F0125A86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endParaRPr lang="pt-PT" altLang="pt-BR" sz="3200" i="1" smtClean="0"/>
          </a:p>
        </p:txBody>
      </p:sp>
      <p:graphicFrame>
        <p:nvGraphicFramePr>
          <p:cNvPr id="140353" name="Group 65"/>
          <p:cNvGraphicFramePr>
            <a:graphicFrameLocks noGrp="1"/>
          </p:cNvGraphicFramePr>
          <p:nvPr/>
        </p:nvGraphicFramePr>
        <p:xfrm>
          <a:off x="685800" y="1828800"/>
          <a:ext cx="8077200" cy="3870636"/>
        </p:xfrm>
        <a:graphic>
          <a:graphicData uri="http://schemas.openxmlformats.org/drawingml/2006/table">
            <a:tbl>
              <a:tblPr/>
              <a:tblGrid>
                <a:gridCol w="1568450"/>
                <a:gridCol w="1663700"/>
                <a:gridCol w="1612900"/>
                <a:gridCol w="1616075"/>
                <a:gridCol w="1616075"/>
              </a:tblGrid>
              <a:tr h="7009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+/-x (y 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+/-y (y 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+/-x (y ímpar)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+/-y (y ímpar)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Nordeste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Sul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???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668F33CC-0866-4F58-BD00-62A16D13607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Par – Noroeste/Sudoeste</a:t>
            </a:r>
            <a:endParaRPr lang="pt-PT" altLang="pt-BR" sz="3200" i="1" smtClean="0"/>
          </a:p>
        </p:txBody>
      </p:sp>
      <p:grpSp>
        <p:nvGrpSpPr>
          <p:cNvPr id="86020" name="Group 3"/>
          <p:cNvGrpSpPr>
            <a:grpSpLocks/>
          </p:cNvGrpSpPr>
          <p:nvPr/>
        </p:nvGrpSpPr>
        <p:grpSpPr bwMode="auto">
          <a:xfrm>
            <a:off x="533400" y="1905000"/>
            <a:ext cx="3886200" cy="1971675"/>
            <a:chOff x="336" y="1200"/>
            <a:chExt cx="2448" cy="1242"/>
          </a:xfrm>
        </p:grpSpPr>
        <p:pic>
          <p:nvPicPr>
            <p:cNvPr id="86042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200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043" name="Text Box 5"/>
            <p:cNvSpPr txBox="1">
              <a:spLocks noChangeArrowheads="1"/>
            </p:cNvSpPr>
            <p:nvPr/>
          </p:nvSpPr>
          <p:spPr bwMode="auto">
            <a:xfrm>
              <a:off x="1344" y="131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4" name="Text Box 6"/>
            <p:cNvSpPr txBox="1">
              <a:spLocks noChangeArrowheads="1"/>
            </p:cNvSpPr>
            <p:nvPr/>
          </p:nvSpPr>
          <p:spPr bwMode="auto">
            <a:xfrm>
              <a:off x="960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5" name="Text Box 7"/>
            <p:cNvSpPr txBox="1">
              <a:spLocks noChangeArrowheads="1"/>
            </p:cNvSpPr>
            <p:nvPr/>
          </p:nvSpPr>
          <p:spPr bwMode="auto">
            <a:xfrm>
              <a:off x="576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6" name="Text Box 8"/>
            <p:cNvSpPr txBox="1">
              <a:spLocks noChangeArrowheads="1"/>
            </p:cNvSpPr>
            <p:nvPr/>
          </p:nvSpPr>
          <p:spPr bwMode="auto">
            <a:xfrm>
              <a:off x="1344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7" name="Text Box 9"/>
            <p:cNvSpPr txBox="1">
              <a:spLocks noChangeArrowheads="1"/>
            </p:cNvSpPr>
            <p:nvPr/>
          </p:nvSpPr>
          <p:spPr bwMode="auto">
            <a:xfrm>
              <a:off x="1776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8" name="Text Box 10"/>
            <p:cNvSpPr txBox="1">
              <a:spLocks noChangeArrowheads="1"/>
            </p:cNvSpPr>
            <p:nvPr/>
          </p:nvSpPr>
          <p:spPr bwMode="auto">
            <a:xfrm>
              <a:off x="2160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9" name="Text Box 11"/>
            <p:cNvSpPr txBox="1">
              <a:spLocks noChangeArrowheads="1"/>
            </p:cNvSpPr>
            <p:nvPr/>
          </p:nvSpPr>
          <p:spPr bwMode="auto">
            <a:xfrm>
              <a:off x="960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50" name="Text Box 12"/>
            <p:cNvSpPr txBox="1">
              <a:spLocks noChangeArrowheads="1"/>
            </p:cNvSpPr>
            <p:nvPr/>
          </p:nvSpPr>
          <p:spPr bwMode="auto">
            <a:xfrm>
              <a:off x="1776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51" name="Text Box 13"/>
            <p:cNvSpPr txBox="1">
              <a:spLocks noChangeArrowheads="1"/>
            </p:cNvSpPr>
            <p:nvPr/>
          </p:nvSpPr>
          <p:spPr bwMode="auto">
            <a:xfrm>
              <a:off x="1392" y="212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grpSp>
        <p:nvGrpSpPr>
          <p:cNvPr id="86021" name="Group 14"/>
          <p:cNvGrpSpPr>
            <a:grpSpLocks/>
          </p:cNvGrpSpPr>
          <p:nvPr/>
        </p:nvGrpSpPr>
        <p:grpSpPr bwMode="auto">
          <a:xfrm>
            <a:off x="533400" y="4267200"/>
            <a:ext cx="3886200" cy="1971675"/>
            <a:chOff x="336" y="2544"/>
            <a:chExt cx="2448" cy="1242"/>
          </a:xfrm>
        </p:grpSpPr>
        <p:pic>
          <p:nvPicPr>
            <p:cNvPr id="86032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033" name="Text Box 16"/>
            <p:cNvSpPr txBox="1">
              <a:spLocks noChangeArrowheads="1"/>
            </p:cNvSpPr>
            <p:nvPr/>
          </p:nvSpPr>
          <p:spPr bwMode="auto">
            <a:xfrm>
              <a:off x="1344" y="265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4" name="Text Box 17"/>
            <p:cNvSpPr txBox="1">
              <a:spLocks noChangeArrowheads="1"/>
            </p:cNvSpPr>
            <p:nvPr/>
          </p:nvSpPr>
          <p:spPr bwMode="auto">
            <a:xfrm>
              <a:off x="960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5" name="Text Box 18"/>
            <p:cNvSpPr txBox="1">
              <a:spLocks noChangeArrowheads="1"/>
            </p:cNvSpPr>
            <p:nvPr/>
          </p:nvSpPr>
          <p:spPr bwMode="auto">
            <a:xfrm>
              <a:off x="576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6" name="Text Box 19"/>
            <p:cNvSpPr txBox="1">
              <a:spLocks noChangeArrowheads="1"/>
            </p:cNvSpPr>
            <p:nvPr/>
          </p:nvSpPr>
          <p:spPr bwMode="auto">
            <a:xfrm>
              <a:off x="1344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7" name="Text Box 20"/>
            <p:cNvSpPr txBox="1">
              <a:spLocks noChangeArrowheads="1"/>
            </p:cNvSpPr>
            <p:nvPr/>
          </p:nvSpPr>
          <p:spPr bwMode="auto">
            <a:xfrm>
              <a:off x="1776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8" name="Text Box 21"/>
            <p:cNvSpPr txBox="1">
              <a:spLocks noChangeArrowheads="1"/>
            </p:cNvSpPr>
            <p:nvPr/>
          </p:nvSpPr>
          <p:spPr bwMode="auto">
            <a:xfrm>
              <a:off x="2160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39" name="Text Box 22"/>
            <p:cNvSpPr txBox="1">
              <a:spLocks noChangeArrowheads="1"/>
            </p:cNvSpPr>
            <p:nvPr/>
          </p:nvSpPr>
          <p:spPr bwMode="auto">
            <a:xfrm>
              <a:off x="960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0" name="Text Box 23"/>
            <p:cNvSpPr txBox="1">
              <a:spLocks noChangeArrowheads="1"/>
            </p:cNvSpPr>
            <p:nvPr/>
          </p:nvSpPr>
          <p:spPr bwMode="auto">
            <a:xfrm>
              <a:off x="1776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6041" name="Text Box 24"/>
            <p:cNvSpPr txBox="1">
              <a:spLocks noChangeArrowheads="1"/>
            </p:cNvSpPr>
            <p:nvPr/>
          </p:nvSpPr>
          <p:spPr bwMode="auto">
            <a:xfrm>
              <a:off x="1392" y="347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sp>
        <p:nvSpPr>
          <p:cNvPr id="141337" name="Text Box 25"/>
          <p:cNvSpPr txBox="1">
            <a:spLocks noChangeArrowheads="1"/>
          </p:cNvSpPr>
          <p:nvPr/>
        </p:nvSpPr>
        <p:spPr bwMode="auto">
          <a:xfrm>
            <a:off x="4327525" y="1868488"/>
            <a:ext cx="3667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0(nordeste) –1(oeste)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1338" name="Text Box 26"/>
          <p:cNvSpPr txBox="1">
            <a:spLocks noChangeArrowheads="1"/>
          </p:cNvSpPr>
          <p:nvPr/>
        </p:nvSpPr>
        <p:spPr bwMode="auto">
          <a:xfrm>
            <a:off x="4343400" y="3124200"/>
            <a:ext cx="3776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-1(nordeste) +0(oeste)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1339" name="Line 27"/>
          <p:cNvSpPr>
            <a:spLocks noChangeShapeType="1"/>
          </p:cNvSpPr>
          <p:nvPr/>
        </p:nvSpPr>
        <p:spPr bwMode="auto">
          <a:xfrm flipV="1">
            <a:off x="2895600" y="2895600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1340" name="Line 28"/>
          <p:cNvSpPr>
            <a:spLocks noChangeShapeType="1"/>
          </p:cNvSpPr>
          <p:nvPr/>
        </p:nvSpPr>
        <p:spPr bwMode="auto">
          <a:xfrm flipH="1">
            <a:off x="2438400" y="2873375"/>
            <a:ext cx="1143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1341" name="Line 29"/>
          <p:cNvSpPr>
            <a:spLocks noChangeShapeType="1"/>
          </p:cNvSpPr>
          <p:nvPr/>
        </p:nvSpPr>
        <p:spPr bwMode="auto">
          <a:xfrm flipH="1" flipV="1">
            <a:off x="2438400" y="2971800"/>
            <a:ext cx="457200" cy="2286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1342" name="Text Box 30"/>
          <p:cNvSpPr txBox="1">
            <a:spLocks noChangeArrowheads="1"/>
          </p:cNvSpPr>
          <p:nvPr/>
        </p:nvSpPr>
        <p:spPr bwMode="auto">
          <a:xfrm>
            <a:off x="4343400" y="4419600"/>
            <a:ext cx="3548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0(sudeste) –1(oeste)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1343" name="Text Box 31"/>
          <p:cNvSpPr txBox="1">
            <a:spLocks noChangeArrowheads="1"/>
          </p:cNvSpPr>
          <p:nvPr/>
        </p:nvSpPr>
        <p:spPr bwMode="auto">
          <a:xfrm>
            <a:off x="4343400" y="54864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+1(sudeste) +0(oeste)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1344" name="Line 32"/>
          <p:cNvSpPr>
            <a:spLocks noChangeShapeType="1"/>
          </p:cNvSpPr>
          <p:nvPr/>
        </p:nvSpPr>
        <p:spPr bwMode="auto">
          <a:xfrm>
            <a:off x="1600200" y="4953000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1345" name="Line 33"/>
          <p:cNvSpPr>
            <a:spLocks noChangeShapeType="1"/>
          </p:cNvSpPr>
          <p:nvPr/>
        </p:nvSpPr>
        <p:spPr bwMode="auto">
          <a:xfrm flipH="1">
            <a:off x="1295400" y="5257800"/>
            <a:ext cx="838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1346" name="Line 34"/>
          <p:cNvSpPr>
            <a:spLocks noChangeShapeType="1"/>
          </p:cNvSpPr>
          <p:nvPr/>
        </p:nvSpPr>
        <p:spPr bwMode="auto">
          <a:xfrm flipH="1">
            <a:off x="1143000" y="4953000"/>
            <a:ext cx="457200" cy="3048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7" grpId="0" autoUpdateAnimBg="0"/>
      <p:bldP spid="141338" grpId="0" autoUpdateAnimBg="0"/>
      <p:bldP spid="141339" grpId="0" animBg="1"/>
      <p:bldP spid="141340" grpId="0" animBg="1"/>
      <p:bldP spid="141341" grpId="0" animBg="1"/>
      <p:bldP spid="141342" grpId="0" autoUpdateAnimBg="0"/>
      <p:bldP spid="141343" grpId="0" autoUpdateAnimBg="0"/>
      <p:bldP spid="141344" grpId="0" animBg="1"/>
      <p:bldP spid="141345" grpId="0" animBg="1"/>
      <p:bldP spid="141346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116D60F-5C9C-4425-9C51-8D699CFE36A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Par – Norte/Sul</a:t>
            </a:r>
            <a:endParaRPr lang="pt-PT" altLang="pt-BR" sz="3200" smtClean="0"/>
          </a:p>
        </p:txBody>
      </p:sp>
      <p:grpSp>
        <p:nvGrpSpPr>
          <p:cNvPr id="87044" name="Group 3"/>
          <p:cNvGrpSpPr>
            <a:grpSpLocks/>
          </p:cNvGrpSpPr>
          <p:nvPr/>
        </p:nvGrpSpPr>
        <p:grpSpPr bwMode="auto">
          <a:xfrm>
            <a:off x="533400" y="2209800"/>
            <a:ext cx="3886200" cy="1971675"/>
            <a:chOff x="336" y="1200"/>
            <a:chExt cx="2448" cy="1242"/>
          </a:xfrm>
        </p:grpSpPr>
        <p:pic>
          <p:nvPicPr>
            <p:cNvPr id="87066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200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67" name="Text Box 5"/>
            <p:cNvSpPr txBox="1">
              <a:spLocks noChangeArrowheads="1"/>
            </p:cNvSpPr>
            <p:nvPr/>
          </p:nvSpPr>
          <p:spPr bwMode="auto">
            <a:xfrm>
              <a:off x="1344" y="131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8" name="Text Box 6"/>
            <p:cNvSpPr txBox="1">
              <a:spLocks noChangeArrowheads="1"/>
            </p:cNvSpPr>
            <p:nvPr/>
          </p:nvSpPr>
          <p:spPr bwMode="auto">
            <a:xfrm>
              <a:off x="960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9" name="Text Box 7"/>
            <p:cNvSpPr txBox="1">
              <a:spLocks noChangeArrowheads="1"/>
            </p:cNvSpPr>
            <p:nvPr/>
          </p:nvSpPr>
          <p:spPr bwMode="auto">
            <a:xfrm>
              <a:off x="576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0" name="Text Box 8"/>
            <p:cNvSpPr txBox="1">
              <a:spLocks noChangeArrowheads="1"/>
            </p:cNvSpPr>
            <p:nvPr/>
          </p:nvSpPr>
          <p:spPr bwMode="auto">
            <a:xfrm>
              <a:off x="1344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1" name="Text Box 9"/>
            <p:cNvSpPr txBox="1">
              <a:spLocks noChangeArrowheads="1"/>
            </p:cNvSpPr>
            <p:nvPr/>
          </p:nvSpPr>
          <p:spPr bwMode="auto">
            <a:xfrm>
              <a:off x="1776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2" name="Text Box 10"/>
            <p:cNvSpPr txBox="1">
              <a:spLocks noChangeArrowheads="1"/>
            </p:cNvSpPr>
            <p:nvPr/>
          </p:nvSpPr>
          <p:spPr bwMode="auto">
            <a:xfrm>
              <a:off x="2160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3" name="Text Box 11"/>
            <p:cNvSpPr txBox="1">
              <a:spLocks noChangeArrowheads="1"/>
            </p:cNvSpPr>
            <p:nvPr/>
          </p:nvSpPr>
          <p:spPr bwMode="auto">
            <a:xfrm>
              <a:off x="960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4" name="Text Box 12"/>
            <p:cNvSpPr txBox="1">
              <a:spLocks noChangeArrowheads="1"/>
            </p:cNvSpPr>
            <p:nvPr/>
          </p:nvSpPr>
          <p:spPr bwMode="auto">
            <a:xfrm>
              <a:off x="1776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75" name="Text Box 13"/>
            <p:cNvSpPr txBox="1">
              <a:spLocks noChangeArrowheads="1"/>
            </p:cNvSpPr>
            <p:nvPr/>
          </p:nvSpPr>
          <p:spPr bwMode="auto">
            <a:xfrm>
              <a:off x="1392" y="212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grpSp>
        <p:nvGrpSpPr>
          <p:cNvPr id="87045" name="Group 14"/>
          <p:cNvGrpSpPr>
            <a:grpSpLocks/>
          </p:cNvGrpSpPr>
          <p:nvPr/>
        </p:nvGrpSpPr>
        <p:grpSpPr bwMode="auto">
          <a:xfrm>
            <a:off x="533400" y="4572000"/>
            <a:ext cx="3886200" cy="1971675"/>
            <a:chOff x="336" y="2544"/>
            <a:chExt cx="2448" cy="1242"/>
          </a:xfrm>
        </p:grpSpPr>
        <p:pic>
          <p:nvPicPr>
            <p:cNvPr id="87056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57" name="Text Box 16"/>
            <p:cNvSpPr txBox="1">
              <a:spLocks noChangeArrowheads="1"/>
            </p:cNvSpPr>
            <p:nvPr/>
          </p:nvSpPr>
          <p:spPr bwMode="auto">
            <a:xfrm>
              <a:off x="1344" y="265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58" name="Text Box 17"/>
            <p:cNvSpPr txBox="1">
              <a:spLocks noChangeArrowheads="1"/>
            </p:cNvSpPr>
            <p:nvPr/>
          </p:nvSpPr>
          <p:spPr bwMode="auto">
            <a:xfrm>
              <a:off x="960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59" name="Text Box 18"/>
            <p:cNvSpPr txBox="1">
              <a:spLocks noChangeArrowheads="1"/>
            </p:cNvSpPr>
            <p:nvPr/>
          </p:nvSpPr>
          <p:spPr bwMode="auto">
            <a:xfrm>
              <a:off x="576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0" name="Text Box 19"/>
            <p:cNvSpPr txBox="1">
              <a:spLocks noChangeArrowheads="1"/>
            </p:cNvSpPr>
            <p:nvPr/>
          </p:nvSpPr>
          <p:spPr bwMode="auto">
            <a:xfrm>
              <a:off x="1344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1" name="Text Box 20"/>
            <p:cNvSpPr txBox="1">
              <a:spLocks noChangeArrowheads="1"/>
            </p:cNvSpPr>
            <p:nvPr/>
          </p:nvSpPr>
          <p:spPr bwMode="auto">
            <a:xfrm>
              <a:off x="1776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2" name="Text Box 21"/>
            <p:cNvSpPr txBox="1">
              <a:spLocks noChangeArrowheads="1"/>
            </p:cNvSpPr>
            <p:nvPr/>
          </p:nvSpPr>
          <p:spPr bwMode="auto">
            <a:xfrm>
              <a:off x="2160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3" name="Text Box 22"/>
            <p:cNvSpPr txBox="1">
              <a:spLocks noChangeArrowheads="1"/>
            </p:cNvSpPr>
            <p:nvPr/>
          </p:nvSpPr>
          <p:spPr bwMode="auto">
            <a:xfrm>
              <a:off x="960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4" name="Text Box 23"/>
            <p:cNvSpPr txBox="1">
              <a:spLocks noChangeArrowheads="1"/>
            </p:cNvSpPr>
            <p:nvPr/>
          </p:nvSpPr>
          <p:spPr bwMode="auto">
            <a:xfrm>
              <a:off x="1776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7065" name="Text Box 24"/>
            <p:cNvSpPr txBox="1">
              <a:spLocks noChangeArrowheads="1"/>
            </p:cNvSpPr>
            <p:nvPr/>
          </p:nvSpPr>
          <p:spPr bwMode="auto">
            <a:xfrm>
              <a:off x="1392" y="347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sp>
        <p:nvSpPr>
          <p:cNvPr id="142361" name="Text Box 25"/>
          <p:cNvSpPr txBox="1">
            <a:spLocks noChangeArrowheads="1"/>
          </p:cNvSpPr>
          <p:nvPr/>
        </p:nvSpPr>
        <p:spPr bwMode="auto">
          <a:xfrm>
            <a:off x="3886200" y="2209800"/>
            <a:ext cx="4989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0(nordeste) –0(noroeste-ímpar)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2362" name="Text Box 26"/>
          <p:cNvSpPr txBox="1">
            <a:spLocks noChangeArrowheads="1"/>
          </p:cNvSpPr>
          <p:nvPr/>
        </p:nvSpPr>
        <p:spPr bwMode="auto">
          <a:xfrm>
            <a:off x="3886200" y="3429000"/>
            <a:ext cx="5022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-1(nordeste) -1(noroeste-ímpar)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2363" name="Line 27"/>
          <p:cNvSpPr>
            <a:spLocks noChangeShapeType="1"/>
          </p:cNvSpPr>
          <p:nvPr/>
        </p:nvSpPr>
        <p:spPr bwMode="auto">
          <a:xfrm flipV="1">
            <a:off x="3124200" y="32004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64" name="Line 28"/>
          <p:cNvSpPr>
            <a:spLocks noChangeShapeType="1"/>
          </p:cNvSpPr>
          <p:nvPr/>
        </p:nvSpPr>
        <p:spPr bwMode="auto">
          <a:xfrm flipH="1" flipV="1">
            <a:off x="3200400" y="2971800"/>
            <a:ext cx="381000" cy="206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65" name="Line 29"/>
          <p:cNvSpPr>
            <a:spLocks noChangeShapeType="1"/>
          </p:cNvSpPr>
          <p:nvPr/>
        </p:nvSpPr>
        <p:spPr bwMode="auto">
          <a:xfrm flipV="1">
            <a:off x="3124200" y="2971800"/>
            <a:ext cx="0" cy="5334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66" name="Text Box 30"/>
          <p:cNvSpPr txBox="1">
            <a:spLocks noChangeArrowheads="1"/>
          </p:cNvSpPr>
          <p:nvPr/>
        </p:nvSpPr>
        <p:spPr bwMode="auto">
          <a:xfrm>
            <a:off x="3962400" y="4724400"/>
            <a:ext cx="4921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0(sudeste) –1(sudoeste-ímpar)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2367" name="Text Box 31"/>
          <p:cNvSpPr txBox="1">
            <a:spLocks noChangeArrowheads="1"/>
          </p:cNvSpPr>
          <p:nvPr/>
        </p:nvSpPr>
        <p:spPr bwMode="auto">
          <a:xfrm>
            <a:off x="3884613" y="5791200"/>
            <a:ext cx="5106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+1(sudeste) +1(sudoeste-ímpar)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2368" name="Line 32"/>
          <p:cNvSpPr>
            <a:spLocks noChangeShapeType="1"/>
          </p:cNvSpPr>
          <p:nvPr/>
        </p:nvSpPr>
        <p:spPr bwMode="auto">
          <a:xfrm>
            <a:off x="1905000" y="5257800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69" name="Line 33"/>
          <p:cNvSpPr>
            <a:spLocks noChangeShapeType="1"/>
          </p:cNvSpPr>
          <p:nvPr/>
        </p:nvSpPr>
        <p:spPr bwMode="auto">
          <a:xfrm flipH="1">
            <a:off x="1905000" y="55626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2370" name="Line 34"/>
          <p:cNvSpPr>
            <a:spLocks noChangeShapeType="1"/>
          </p:cNvSpPr>
          <p:nvPr/>
        </p:nvSpPr>
        <p:spPr bwMode="auto">
          <a:xfrm flipH="1">
            <a:off x="1828800" y="5257800"/>
            <a:ext cx="0" cy="6096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2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2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2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2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2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61" grpId="0" autoUpdateAnimBg="0"/>
      <p:bldP spid="142362" grpId="0" autoUpdateAnimBg="0"/>
      <p:bldP spid="142363" grpId="0" animBg="1"/>
      <p:bldP spid="142364" grpId="0" animBg="1"/>
      <p:bldP spid="142365" grpId="0" animBg="1"/>
      <p:bldP spid="142366" grpId="0" autoUpdateAnimBg="0"/>
      <p:bldP spid="142367" grpId="0" autoUpdateAnimBg="0"/>
      <p:bldP spid="142368" grpId="0" animBg="1"/>
      <p:bldP spid="142369" grpId="0" animBg="1"/>
      <p:bldP spid="14237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DA5E765-56DC-4826-9BA5-A95FFF15B07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Ímpar – Nordeste/Sudeste</a:t>
            </a:r>
            <a:endParaRPr lang="pt-PT" altLang="pt-BR" sz="3200" smtClean="0"/>
          </a:p>
        </p:txBody>
      </p:sp>
      <p:grpSp>
        <p:nvGrpSpPr>
          <p:cNvPr id="88068" name="Group 3"/>
          <p:cNvGrpSpPr>
            <a:grpSpLocks/>
          </p:cNvGrpSpPr>
          <p:nvPr/>
        </p:nvGrpSpPr>
        <p:grpSpPr bwMode="auto">
          <a:xfrm>
            <a:off x="533400" y="1905000"/>
            <a:ext cx="3886200" cy="1971675"/>
            <a:chOff x="336" y="1200"/>
            <a:chExt cx="2448" cy="1242"/>
          </a:xfrm>
        </p:grpSpPr>
        <p:pic>
          <p:nvPicPr>
            <p:cNvPr id="88090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200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091" name="Text Box 5"/>
            <p:cNvSpPr txBox="1">
              <a:spLocks noChangeArrowheads="1"/>
            </p:cNvSpPr>
            <p:nvPr/>
          </p:nvSpPr>
          <p:spPr bwMode="auto">
            <a:xfrm>
              <a:off x="1344" y="131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2" name="Text Box 6"/>
            <p:cNvSpPr txBox="1">
              <a:spLocks noChangeArrowheads="1"/>
            </p:cNvSpPr>
            <p:nvPr/>
          </p:nvSpPr>
          <p:spPr bwMode="auto">
            <a:xfrm>
              <a:off x="960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3" name="Text Box 7"/>
            <p:cNvSpPr txBox="1">
              <a:spLocks noChangeArrowheads="1"/>
            </p:cNvSpPr>
            <p:nvPr/>
          </p:nvSpPr>
          <p:spPr bwMode="auto">
            <a:xfrm>
              <a:off x="576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4" name="Text Box 8"/>
            <p:cNvSpPr txBox="1">
              <a:spLocks noChangeArrowheads="1"/>
            </p:cNvSpPr>
            <p:nvPr/>
          </p:nvSpPr>
          <p:spPr bwMode="auto">
            <a:xfrm>
              <a:off x="1344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5" name="Text Box 9"/>
            <p:cNvSpPr txBox="1">
              <a:spLocks noChangeArrowheads="1"/>
            </p:cNvSpPr>
            <p:nvPr/>
          </p:nvSpPr>
          <p:spPr bwMode="auto">
            <a:xfrm>
              <a:off x="1776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6" name="Text Box 10"/>
            <p:cNvSpPr txBox="1">
              <a:spLocks noChangeArrowheads="1"/>
            </p:cNvSpPr>
            <p:nvPr/>
          </p:nvSpPr>
          <p:spPr bwMode="auto">
            <a:xfrm>
              <a:off x="2160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7" name="Text Box 11"/>
            <p:cNvSpPr txBox="1">
              <a:spLocks noChangeArrowheads="1"/>
            </p:cNvSpPr>
            <p:nvPr/>
          </p:nvSpPr>
          <p:spPr bwMode="auto">
            <a:xfrm>
              <a:off x="960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8" name="Text Box 12"/>
            <p:cNvSpPr txBox="1">
              <a:spLocks noChangeArrowheads="1"/>
            </p:cNvSpPr>
            <p:nvPr/>
          </p:nvSpPr>
          <p:spPr bwMode="auto">
            <a:xfrm>
              <a:off x="1776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99" name="Text Box 13"/>
            <p:cNvSpPr txBox="1">
              <a:spLocks noChangeArrowheads="1"/>
            </p:cNvSpPr>
            <p:nvPr/>
          </p:nvSpPr>
          <p:spPr bwMode="auto">
            <a:xfrm>
              <a:off x="1392" y="212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grpSp>
        <p:nvGrpSpPr>
          <p:cNvPr id="88069" name="Group 14"/>
          <p:cNvGrpSpPr>
            <a:grpSpLocks/>
          </p:cNvGrpSpPr>
          <p:nvPr/>
        </p:nvGrpSpPr>
        <p:grpSpPr bwMode="auto">
          <a:xfrm>
            <a:off x="533400" y="4267200"/>
            <a:ext cx="3886200" cy="1971675"/>
            <a:chOff x="336" y="2544"/>
            <a:chExt cx="2448" cy="1242"/>
          </a:xfrm>
        </p:grpSpPr>
        <p:pic>
          <p:nvPicPr>
            <p:cNvPr id="88080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081" name="Text Box 16"/>
            <p:cNvSpPr txBox="1">
              <a:spLocks noChangeArrowheads="1"/>
            </p:cNvSpPr>
            <p:nvPr/>
          </p:nvSpPr>
          <p:spPr bwMode="auto">
            <a:xfrm>
              <a:off x="1344" y="265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2" name="Text Box 17"/>
            <p:cNvSpPr txBox="1">
              <a:spLocks noChangeArrowheads="1"/>
            </p:cNvSpPr>
            <p:nvPr/>
          </p:nvSpPr>
          <p:spPr bwMode="auto">
            <a:xfrm>
              <a:off x="960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3" name="Text Box 18"/>
            <p:cNvSpPr txBox="1">
              <a:spLocks noChangeArrowheads="1"/>
            </p:cNvSpPr>
            <p:nvPr/>
          </p:nvSpPr>
          <p:spPr bwMode="auto">
            <a:xfrm>
              <a:off x="576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4" name="Text Box 19"/>
            <p:cNvSpPr txBox="1">
              <a:spLocks noChangeArrowheads="1"/>
            </p:cNvSpPr>
            <p:nvPr/>
          </p:nvSpPr>
          <p:spPr bwMode="auto">
            <a:xfrm>
              <a:off x="1344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5" name="Text Box 20"/>
            <p:cNvSpPr txBox="1">
              <a:spLocks noChangeArrowheads="1"/>
            </p:cNvSpPr>
            <p:nvPr/>
          </p:nvSpPr>
          <p:spPr bwMode="auto">
            <a:xfrm>
              <a:off x="1776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6" name="Text Box 21"/>
            <p:cNvSpPr txBox="1">
              <a:spLocks noChangeArrowheads="1"/>
            </p:cNvSpPr>
            <p:nvPr/>
          </p:nvSpPr>
          <p:spPr bwMode="auto">
            <a:xfrm>
              <a:off x="2160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7" name="Text Box 22"/>
            <p:cNvSpPr txBox="1">
              <a:spLocks noChangeArrowheads="1"/>
            </p:cNvSpPr>
            <p:nvPr/>
          </p:nvSpPr>
          <p:spPr bwMode="auto">
            <a:xfrm>
              <a:off x="960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8" name="Text Box 23"/>
            <p:cNvSpPr txBox="1">
              <a:spLocks noChangeArrowheads="1"/>
            </p:cNvSpPr>
            <p:nvPr/>
          </p:nvSpPr>
          <p:spPr bwMode="auto">
            <a:xfrm>
              <a:off x="1776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8089" name="Text Box 24"/>
            <p:cNvSpPr txBox="1">
              <a:spLocks noChangeArrowheads="1"/>
            </p:cNvSpPr>
            <p:nvPr/>
          </p:nvSpPr>
          <p:spPr bwMode="auto">
            <a:xfrm>
              <a:off x="1392" y="347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sp>
        <p:nvSpPr>
          <p:cNvPr id="143385" name="Text Box 25"/>
          <p:cNvSpPr txBox="1">
            <a:spLocks noChangeArrowheads="1"/>
          </p:cNvSpPr>
          <p:nvPr/>
        </p:nvSpPr>
        <p:spPr bwMode="auto">
          <a:xfrm>
            <a:off x="4327525" y="1868488"/>
            <a:ext cx="357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0(noroeste) +1(leste)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3386" name="Text Box 26"/>
          <p:cNvSpPr txBox="1">
            <a:spLocks noChangeArrowheads="1"/>
          </p:cNvSpPr>
          <p:nvPr/>
        </p:nvSpPr>
        <p:spPr bwMode="auto">
          <a:xfrm>
            <a:off x="4343400" y="3124200"/>
            <a:ext cx="3675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-1(noroeste) +0(leste)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3387" name="Line 27"/>
          <p:cNvSpPr>
            <a:spLocks noChangeShapeType="1"/>
          </p:cNvSpPr>
          <p:nvPr/>
        </p:nvSpPr>
        <p:spPr bwMode="auto">
          <a:xfrm flipH="1" flipV="1">
            <a:off x="1828800" y="2667000"/>
            <a:ext cx="439738" cy="196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88" name="Line 28"/>
          <p:cNvSpPr>
            <a:spLocks noChangeShapeType="1"/>
          </p:cNvSpPr>
          <p:nvPr/>
        </p:nvSpPr>
        <p:spPr bwMode="auto">
          <a:xfrm>
            <a:off x="1909763" y="2557463"/>
            <a:ext cx="912812" cy="111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89" name="Line 29"/>
          <p:cNvSpPr>
            <a:spLocks noChangeShapeType="1"/>
          </p:cNvSpPr>
          <p:nvPr/>
        </p:nvSpPr>
        <p:spPr bwMode="auto">
          <a:xfrm flipV="1">
            <a:off x="2362200" y="2590800"/>
            <a:ext cx="533400" cy="3048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90" name="Text Box 30"/>
          <p:cNvSpPr txBox="1">
            <a:spLocks noChangeArrowheads="1"/>
          </p:cNvSpPr>
          <p:nvPr/>
        </p:nvSpPr>
        <p:spPr bwMode="auto">
          <a:xfrm>
            <a:off x="4343400" y="4419600"/>
            <a:ext cx="3624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0(sudoeste) +1(leste)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3391" name="Text Box 31"/>
          <p:cNvSpPr txBox="1">
            <a:spLocks noChangeArrowheads="1"/>
          </p:cNvSpPr>
          <p:nvPr/>
        </p:nvSpPr>
        <p:spPr bwMode="auto">
          <a:xfrm>
            <a:off x="4343400" y="5486400"/>
            <a:ext cx="3802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+1(sudoeste) +0(leste)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3392" name="Line 32"/>
          <p:cNvSpPr>
            <a:spLocks noChangeShapeType="1"/>
          </p:cNvSpPr>
          <p:nvPr/>
        </p:nvSpPr>
        <p:spPr bwMode="auto">
          <a:xfrm flipH="1">
            <a:off x="2057400" y="5334000"/>
            <a:ext cx="404813" cy="2333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93" name="Line 33"/>
          <p:cNvSpPr>
            <a:spLocks noChangeShapeType="1"/>
          </p:cNvSpPr>
          <p:nvPr/>
        </p:nvSpPr>
        <p:spPr bwMode="auto">
          <a:xfrm>
            <a:off x="2133600" y="5562600"/>
            <a:ext cx="76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3394" name="Line 34"/>
          <p:cNvSpPr>
            <a:spLocks noChangeShapeType="1"/>
          </p:cNvSpPr>
          <p:nvPr/>
        </p:nvSpPr>
        <p:spPr bwMode="auto">
          <a:xfrm>
            <a:off x="2514600" y="5334000"/>
            <a:ext cx="381000" cy="2286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5" grpId="0" autoUpdateAnimBg="0"/>
      <p:bldP spid="143386" grpId="0" autoUpdateAnimBg="0"/>
      <p:bldP spid="143387" grpId="0" animBg="1"/>
      <p:bldP spid="143388" grpId="0" animBg="1"/>
      <p:bldP spid="143389" grpId="0" animBg="1"/>
      <p:bldP spid="143390" grpId="0" autoUpdateAnimBg="0"/>
      <p:bldP spid="143391" grpId="0" autoUpdateAnimBg="0"/>
      <p:bldP spid="143392" grpId="0" animBg="1"/>
      <p:bldP spid="143393" grpId="0" animBg="1"/>
      <p:bldP spid="14339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8AC2EC97-8B0A-41DD-BC01-A2CF8B1C9CD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br>
              <a:rPr lang="pt-BR" altLang="pt-BR" sz="3200" i="1" smtClean="0"/>
            </a:br>
            <a:r>
              <a:rPr lang="pt-BR" altLang="pt-BR" sz="3200" smtClean="0"/>
              <a:t>Y Ímpar – Norte/Sul</a:t>
            </a:r>
            <a:endParaRPr lang="pt-PT" altLang="pt-BR" sz="3200" smtClean="0"/>
          </a:p>
        </p:txBody>
      </p:sp>
      <p:grpSp>
        <p:nvGrpSpPr>
          <p:cNvPr id="89092" name="Group 3"/>
          <p:cNvGrpSpPr>
            <a:grpSpLocks/>
          </p:cNvGrpSpPr>
          <p:nvPr/>
        </p:nvGrpSpPr>
        <p:grpSpPr bwMode="auto">
          <a:xfrm>
            <a:off x="533400" y="2209800"/>
            <a:ext cx="3886200" cy="1971675"/>
            <a:chOff x="336" y="1200"/>
            <a:chExt cx="2448" cy="1242"/>
          </a:xfrm>
        </p:grpSpPr>
        <p:pic>
          <p:nvPicPr>
            <p:cNvPr id="89114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1200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15" name="Text Box 5"/>
            <p:cNvSpPr txBox="1">
              <a:spLocks noChangeArrowheads="1"/>
            </p:cNvSpPr>
            <p:nvPr/>
          </p:nvSpPr>
          <p:spPr bwMode="auto">
            <a:xfrm>
              <a:off x="1344" y="131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6" name="Text Box 6"/>
            <p:cNvSpPr txBox="1">
              <a:spLocks noChangeArrowheads="1"/>
            </p:cNvSpPr>
            <p:nvPr/>
          </p:nvSpPr>
          <p:spPr bwMode="auto">
            <a:xfrm>
              <a:off x="960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7" name="Text Box 7"/>
            <p:cNvSpPr txBox="1">
              <a:spLocks noChangeArrowheads="1"/>
            </p:cNvSpPr>
            <p:nvPr/>
          </p:nvSpPr>
          <p:spPr bwMode="auto">
            <a:xfrm>
              <a:off x="576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8" name="Text Box 8"/>
            <p:cNvSpPr txBox="1">
              <a:spLocks noChangeArrowheads="1"/>
            </p:cNvSpPr>
            <p:nvPr/>
          </p:nvSpPr>
          <p:spPr bwMode="auto">
            <a:xfrm>
              <a:off x="1344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9" name="Text Box 9"/>
            <p:cNvSpPr txBox="1">
              <a:spLocks noChangeArrowheads="1"/>
            </p:cNvSpPr>
            <p:nvPr/>
          </p:nvSpPr>
          <p:spPr bwMode="auto">
            <a:xfrm>
              <a:off x="1776" y="1505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20" name="Text Box 10"/>
            <p:cNvSpPr txBox="1">
              <a:spLocks noChangeArrowheads="1"/>
            </p:cNvSpPr>
            <p:nvPr/>
          </p:nvSpPr>
          <p:spPr bwMode="auto">
            <a:xfrm>
              <a:off x="2160" y="169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21" name="Text Box 11"/>
            <p:cNvSpPr txBox="1">
              <a:spLocks noChangeArrowheads="1"/>
            </p:cNvSpPr>
            <p:nvPr/>
          </p:nvSpPr>
          <p:spPr bwMode="auto">
            <a:xfrm>
              <a:off x="960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22" name="Text Box 12"/>
            <p:cNvSpPr txBox="1">
              <a:spLocks noChangeArrowheads="1"/>
            </p:cNvSpPr>
            <p:nvPr/>
          </p:nvSpPr>
          <p:spPr bwMode="auto">
            <a:xfrm>
              <a:off x="1776" y="193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23" name="Text Box 13"/>
            <p:cNvSpPr txBox="1">
              <a:spLocks noChangeArrowheads="1"/>
            </p:cNvSpPr>
            <p:nvPr/>
          </p:nvSpPr>
          <p:spPr bwMode="auto">
            <a:xfrm>
              <a:off x="1392" y="212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grpSp>
        <p:nvGrpSpPr>
          <p:cNvPr id="89093" name="Group 14"/>
          <p:cNvGrpSpPr>
            <a:grpSpLocks/>
          </p:cNvGrpSpPr>
          <p:nvPr/>
        </p:nvGrpSpPr>
        <p:grpSpPr bwMode="auto">
          <a:xfrm>
            <a:off x="533400" y="4572000"/>
            <a:ext cx="3886200" cy="1971675"/>
            <a:chOff x="336" y="2544"/>
            <a:chExt cx="2448" cy="1242"/>
          </a:xfrm>
        </p:grpSpPr>
        <p:pic>
          <p:nvPicPr>
            <p:cNvPr id="89104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105" name="Text Box 16"/>
            <p:cNvSpPr txBox="1">
              <a:spLocks noChangeArrowheads="1"/>
            </p:cNvSpPr>
            <p:nvPr/>
          </p:nvSpPr>
          <p:spPr bwMode="auto">
            <a:xfrm>
              <a:off x="1344" y="2657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(1,1)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06" name="Text Box 17"/>
            <p:cNvSpPr txBox="1">
              <a:spLocks noChangeArrowheads="1"/>
            </p:cNvSpPr>
            <p:nvPr/>
          </p:nvSpPr>
          <p:spPr bwMode="auto">
            <a:xfrm>
              <a:off x="960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07" name="Text Box 18"/>
            <p:cNvSpPr txBox="1">
              <a:spLocks noChangeArrowheads="1"/>
            </p:cNvSpPr>
            <p:nvPr/>
          </p:nvSpPr>
          <p:spPr bwMode="auto">
            <a:xfrm>
              <a:off x="576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(0,3)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08" name="Text Box 19"/>
            <p:cNvSpPr txBox="1">
              <a:spLocks noChangeArrowheads="1"/>
            </p:cNvSpPr>
            <p:nvPr/>
          </p:nvSpPr>
          <p:spPr bwMode="auto">
            <a:xfrm>
              <a:off x="1344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09" name="Text Box 20"/>
            <p:cNvSpPr txBox="1">
              <a:spLocks noChangeArrowheads="1"/>
            </p:cNvSpPr>
            <p:nvPr/>
          </p:nvSpPr>
          <p:spPr bwMode="auto">
            <a:xfrm>
              <a:off x="1776" y="284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(2,2)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0" name="Text Box 21"/>
            <p:cNvSpPr txBox="1">
              <a:spLocks noChangeArrowheads="1"/>
            </p:cNvSpPr>
            <p:nvPr/>
          </p:nvSpPr>
          <p:spPr bwMode="auto">
            <a:xfrm>
              <a:off x="2160" y="304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(2,3)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1" name="Text Box 22"/>
            <p:cNvSpPr txBox="1">
              <a:spLocks noChangeArrowheads="1"/>
            </p:cNvSpPr>
            <p:nvPr/>
          </p:nvSpPr>
          <p:spPr bwMode="auto">
            <a:xfrm>
              <a:off x="960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2" name="Text Box 23"/>
            <p:cNvSpPr txBox="1">
              <a:spLocks noChangeArrowheads="1"/>
            </p:cNvSpPr>
            <p:nvPr/>
          </p:nvSpPr>
          <p:spPr bwMode="auto">
            <a:xfrm>
              <a:off x="1776" y="3281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(2,4)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  <p:sp>
          <p:nvSpPr>
            <p:cNvPr id="89113" name="Text Box 24"/>
            <p:cNvSpPr txBox="1">
              <a:spLocks noChangeArrowheads="1"/>
            </p:cNvSpPr>
            <p:nvPr/>
          </p:nvSpPr>
          <p:spPr bwMode="auto">
            <a:xfrm>
              <a:off x="1392" y="3473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400">
                  <a:latin typeface="Arial" panose="020B0604020202020204" pitchFamily="34" charset="0"/>
                </a:rPr>
                <a:t>(1,5)</a:t>
              </a:r>
              <a:endParaRPr kumimoji="0" lang="pt-PT" altLang="pt-BR" sz="1400">
                <a:latin typeface="Arial" panose="020B0604020202020204" pitchFamily="34" charset="0"/>
              </a:endParaRPr>
            </a:p>
          </p:txBody>
        </p:sp>
      </p:grpSp>
      <p:sp>
        <p:nvSpPr>
          <p:cNvPr id="144409" name="Text Box 25"/>
          <p:cNvSpPr txBox="1">
            <a:spLocks noChangeArrowheads="1"/>
          </p:cNvSpPr>
          <p:nvPr/>
        </p:nvSpPr>
        <p:spPr bwMode="auto">
          <a:xfrm>
            <a:off x="3886200" y="2133600"/>
            <a:ext cx="4829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+1(nordeste) –1(noroeste-par)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4410" name="Text Box 26"/>
          <p:cNvSpPr txBox="1">
            <a:spLocks noChangeArrowheads="1"/>
          </p:cNvSpPr>
          <p:nvPr/>
        </p:nvSpPr>
        <p:spPr bwMode="auto">
          <a:xfrm>
            <a:off x="3886200" y="3429000"/>
            <a:ext cx="5022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-1(nordeste) -1(noroeste-par)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4411" name="Line 27"/>
          <p:cNvSpPr>
            <a:spLocks noChangeShapeType="1"/>
          </p:cNvSpPr>
          <p:nvPr/>
        </p:nvSpPr>
        <p:spPr bwMode="auto">
          <a:xfrm flipV="1">
            <a:off x="2481263" y="2873375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2" name="Line 28"/>
          <p:cNvSpPr>
            <a:spLocks noChangeShapeType="1"/>
          </p:cNvSpPr>
          <p:nvPr/>
        </p:nvSpPr>
        <p:spPr bwMode="auto">
          <a:xfrm flipH="1" flipV="1">
            <a:off x="2557463" y="2644775"/>
            <a:ext cx="381000" cy="206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3" name="Line 29"/>
          <p:cNvSpPr>
            <a:spLocks noChangeShapeType="1"/>
          </p:cNvSpPr>
          <p:nvPr/>
        </p:nvSpPr>
        <p:spPr bwMode="auto">
          <a:xfrm flipV="1">
            <a:off x="2481263" y="2644775"/>
            <a:ext cx="0" cy="5334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4" name="Text Box 30"/>
          <p:cNvSpPr txBox="1">
            <a:spLocks noChangeArrowheads="1"/>
          </p:cNvSpPr>
          <p:nvPr/>
        </p:nvSpPr>
        <p:spPr bwMode="auto">
          <a:xfrm>
            <a:off x="3886200" y="4724400"/>
            <a:ext cx="4760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+1(sudeste) –1(sudoeste-par)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44415" name="Line 31"/>
          <p:cNvSpPr>
            <a:spLocks noChangeShapeType="1"/>
          </p:cNvSpPr>
          <p:nvPr/>
        </p:nvSpPr>
        <p:spPr bwMode="auto">
          <a:xfrm>
            <a:off x="1905000" y="5257800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6" name="Line 32"/>
          <p:cNvSpPr>
            <a:spLocks noChangeShapeType="1"/>
          </p:cNvSpPr>
          <p:nvPr/>
        </p:nvSpPr>
        <p:spPr bwMode="auto">
          <a:xfrm flipH="1">
            <a:off x="1905000" y="5562600"/>
            <a:ext cx="5334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7" name="Line 33"/>
          <p:cNvSpPr>
            <a:spLocks noChangeShapeType="1"/>
          </p:cNvSpPr>
          <p:nvPr/>
        </p:nvSpPr>
        <p:spPr bwMode="auto">
          <a:xfrm flipH="1">
            <a:off x="1828800" y="5257800"/>
            <a:ext cx="0" cy="6096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44418" name="Text Box 34"/>
          <p:cNvSpPr txBox="1">
            <a:spLocks noChangeArrowheads="1"/>
          </p:cNvSpPr>
          <p:nvPr/>
        </p:nvSpPr>
        <p:spPr bwMode="auto">
          <a:xfrm>
            <a:off x="3886200" y="5867400"/>
            <a:ext cx="4768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+1(sudeste) +1(sudoeste-par)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4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4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4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09" grpId="0" autoUpdateAnimBg="0"/>
      <p:bldP spid="144410" grpId="0" autoUpdateAnimBg="0"/>
      <p:bldP spid="144411" grpId="0" animBg="1"/>
      <p:bldP spid="144412" grpId="0" animBg="1"/>
      <p:bldP spid="144413" grpId="0" animBg="1"/>
      <p:bldP spid="144414" grpId="0" autoUpdateAnimBg="0"/>
      <p:bldP spid="144415" grpId="0" animBg="1"/>
      <p:bldP spid="144416" grpId="0" animBg="1"/>
      <p:bldP spid="144417" grpId="0" animBg="1"/>
      <p:bldP spid="144418" grpId="0" autoUpdateAnimBg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C45BBE1-67AA-470F-BDBB-A16C035A2E50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endParaRPr lang="pt-PT" altLang="pt-BR" sz="3200" i="1" smtClean="0"/>
          </a:p>
        </p:txBody>
      </p:sp>
      <p:graphicFrame>
        <p:nvGraphicFramePr>
          <p:cNvPr id="145477" name="Group 69"/>
          <p:cNvGraphicFramePr>
            <a:graphicFrameLocks noGrp="1"/>
          </p:cNvGraphicFramePr>
          <p:nvPr/>
        </p:nvGraphicFramePr>
        <p:xfrm>
          <a:off x="685800" y="1828800"/>
          <a:ext cx="8077200" cy="3870636"/>
        </p:xfrm>
        <a:graphic>
          <a:graphicData uri="http://schemas.openxmlformats.org/drawingml/2006/table">
            <a:tbl>
              <a:tblPr/>
              <a:tblGrid>
                <a:gridCol w="1568450"/>
                <a:gridCol w="1663700"/>
                <a:gridCol w="1612900"/>
                <a:gridCol w="1616075"/>
                <a:gridCol w="1616075"/>
              </a:tblGrid>
              <a:tr h="7009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+/-x (y 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+/-y (y 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+/-x (y ímpar)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+/-y (y ímpar)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-2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-2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Nordeste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Sul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9617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CC23778-E280-411B-9802-0A0553488B1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z="3200" smtClean="0"/>
              <a:t>Staggered Maps – </a:t>
            </a:r>
            <a:r>
              <a:rPr lang="pt-BR" altLang="pt-BR" sz="3200" i="1" smtClean="0"/>
              <a:t>Tilewalking</a:t>
            </a:r>
            <a:r>
              <a:rPr lang="pt-BR" altLang="pt-BR" sz="3200" smtClean="0"/>
              <a:t> Código</a:t>
            </a:r>
            <a:endParaRPr lang="pt-PT" altLang="pt-BR" sz="3200" smtClean="0"/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POINT StaggeredMap_Tilewalker(POINT ptStart,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	    IsoDirection dir) 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switch (dir){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ptStart.y-=2;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ptStart.y--; ptStart.x +=(ptStart.y&amp;1);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ptStart.x++;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ptStart.y++; ptStart.x +=(ptStart.y&amp;1);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 	ptStart.y+=2;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ptStart.y++; ptStart.x+=(ptStart.y&amp;1-1);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ptStart.x--;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ptStart.y--; ptStart.x+=(ptStart.y&amp;1-1);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} return(ptStart);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A9CA2C43-C10A-4EA4-8769-9F258ABB7C69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pt-BR" altLang="pt-BR" sz="2400" smtClean="0"/>
              <a:t>Staggered Maps</a:t>
            </a:r>
            <a:br>
              <a:rPr lang="pt-BR" altLang="pt-BR" sz="2400" smtClean="0"/>
            </a:br>
            <a:r>
              <a:rPr lang="pt-BR" altLang="pt-BR" sz="2400" smtClean="0"/>
              <a:t>Mapa sem “Dentes”/ Mapas Cilíndricos</a:t>
            </a:r>
            <a:endParaRPr lang="pt-PT" altLang="pt-BR" sz="2400" smtClean="0"/>
          </a:p>
        </p:txBody>
      </p:sp>
      <p:pic>
        <p:nvPicPr>
          <p:cNvPr id="92164" name="Picture 3" descr="Stag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69342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0" y="1958975"/>
            <a:ext cx="7500938" cy="4103688"/>
            <a:chOff x="480" y="1234"/>
            <a:chExt cx="4725" cy="2585"/>
          </a:xfrm>
        </p:grpSpPr>
        <p:sp>
          <p:nvSpPr>
            <p:cNvPr id="92172" name="Rectangle 5"/>
            <p:cNvSpPr>
              <a:spLocks noChangeArrowheads="1"/>
            </p:cNvSpPr>
            <p:nvPr/>
          </p:nvSpPr>
          <p:spPr bwMode="auto">
            <a:xfrm>
              <a:off x="912" y="3435"/>
              <a:ext cx="3888" cy="38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92173" name="Rectangle 6"/>
            <p:cNvSpPr>
              <a:spLocks noChangeArrowheads="1"/>
            </p:cNvSpPr>
            <p:nvPr/>
          </p:nvSpPr>
          <p:spPr bwMode="auto">
            <a:xfrm>
              <a:off x="480" y="1440"/>
              <a:ext cx="446" cy="2160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92174" name="Rectangle 7"/>
            <p:cNvSpPr>
              <a:spLocks noChangeArrowheads="1"/>
            </p:cNvSpPr>
            <p:nvPr/>
          </p:nvSpPr>
          <p:spPr bwMode="auto">
            <a:xfrm>
              <a:off x="480" y="1234"/>
              <a:ext cx="4416" cy="38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92175" name="Rectangle 8"/>
            <p:cNvSpPr>
              <a:spLocks noChangeArrowheads="1"/>
            </p:cNvSpPr>
            <p:nvPr/>
          </p:nvSpPr>
          <p:spPr bwMode="auto">
            <a:xfrm>
              <a:off x="4773" y="1536"/>
              <a:ext cx="432" cy="2112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  <p:sp>
          <p:nvSpPr>
            <p:cNvPr id="92176" name="Rectangle 9"/>
            <p:cNvSpPr>
              <a:spLocks noChangeArrowheads="1"/>
            </p:cNvSpPr>
            <p:nvPr/>
          </p:nvSpPr>
          <p:spPr bwMode="auto">
            <a:xfrm>
              <a:off x="932" y="1632"/>
              <a:ext cx="3846" cy="179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kumimoji="0" lang="pt-BR" altLang="pt-BR" sz="240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990600" y="3962400"/>
            <a:ext cx="7620000" cy="1828800"/>
            <a:chOff x="624" y="2496"/>
            <a:chExt cx="4800" cy="1152"/>
          </a:xfrm>
        </p:grpSpPr>
        <p:sp>
          <p:nvSpPr>
            <p:cNvPr id="92167" name="Line 11"/>
            <p:cNvSpPr>
              <a:spLocks noChangeShapeType="1"/>
            </p:cNvSpPr>
            <p:nvPr/>
          </p:nvSpPr>
          <p:spPr bwMode="auto">
            <a:xfrm>
              <a:off x="4752" y="2496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92168" name="Line 12"/>
            <p:cNvSpPr>
              <a:spLocks noChangeShapeType="1"/>
            </p:cNvSpPr>
            <p:nvPr/>
          </p:nvSpPr>
          <p:spPr bwMode="auto">
            <a:xfrm>
              <a:off x="5424" y="2496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92169" name="Line 13"/>
            <p:cNvSpPr>
              <a:spLocks noChangeShapeType="1"/>
            </p:cNvSpPr>
            <p:nvPr/>
          </p:nvSpPr>
          <p:spPr bwMode="auto">
            <a:xfrm flipH="1">
              <a:off x="624" y="3648"/>
              <a:ext cx="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92170" name="Line 14"/>
            <p:cNvSpPr>
              <a:spLocks noChangeShapeType="1"/>
            </p:cNvSpPr>
            <p:nvPr/>
          </p:nvSpPr>
          <p:spPr bwMode="auto">
            <a:xfrm flipV="1">
              <a:off x="624" y="2544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92171" name="Line 15"/>
            <p:cNvSpPr>
              <a:spLocks noChangeShapeType="1"/>
            </p:cNvSpPr>
            <p:nvPr/>
          </p:nvSpPr>
          <p:spPr bwMode="auto">
            <a:xfrm>
              <a:off x="624" y="254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08A3860D-2B40-4C4B-ABA0-D866B17556D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88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Diamond Maps</a:t>
            </a:r>
            <a:endParaRPr lang="pt-PT" altLang="pt-BR" smtClean="0"/>
          </a:p>
        </p:txBody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pt-BR" smtClean="0"/>
              <a:t>Muito usado em jogos de estratégia em tempo real:</a:t>
            </a:r>
          </a:p>
          <a:p>
            <a:pPr lvl="1"/>
            <a:r>
              <a:rPr lang="pt-BR" altLang="pt-BR" smtClean="0"/>
              <a:t>Age of Empire</a:t>
            </a:r>
          </a:p>
          <a:p>
            <a:pPr lvl="1"/>
            <a:r>
              <a:rPr lang="pt-BR" altLang="pt-BR" smtClean="0"/>
              <a:t>Sim City 2000/3000</a:t>
            </a:r>
          </a:p>
          <a:p>
            <a:pPr lvl="1"/>
            <a:r>
              <a:rPr lang="pt-BR" altLang="pt-BR" smtClean="0"/>
              <a:t>Roller Coaster Tycoon</a:t>
            </a:r>
            <a:endParaRPr lang="pt-PT" altLang="pt-BR" smtClean="0"/>
          </a:p>
        </p:txBody>
      </p:sp>
      <p:pic>
        <p:nvPicPr>
          <p:cNvPr id="93189" name="Picture 4" descr="diamond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43200"/>
            <a:ext cx="33528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F907014-65B5-4CC6-B424-0A08BD20B16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89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mtClean="0"/>
              <a:t>Diamond Maps – Sistema de Coordenadas</a:t>
            </a:r>
            <a:endParaRPr lang="pt-PT" altLang="pt-BR" smtClean="0"/>
          </a:p>
        </p:txBody>
      </p:sp>
      <p:pic>
        <p:nvPicPr>
          <p:cNvPr id="94212" name="Picture 3" descr="diamond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819400"/>
            <a:ext cx="480695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Line 4"/>
          <p:cNvSpPr>
            <a:spLocks noChangeShapeType="1"/>
          </p:cNvSpPr>
          <p:nvPr/>
        </p:nvSpPr>
        <p:spPr bwMode="auto">
          <a:xfrm flipH="1">
            <a:off x="838200" y="4800600"/>
            <a:ext cx="1600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14" name="Line 5"/>
          <p:cNvSpPr>
            <a:spLocks noChangeShapeType="1"/>
          </p:cNvSpPr>
          <p:nvPr/>
        </p:nvSpPr>
        <p:spPr bwMode="auto">
          <a:xfrm>
            <a:off x="2438400" y="4800600"/>
            <a:ext cx="1371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15" name="Text Box 6"/>
          <p:cNvSpPr txBox="1">
            <a:spLocks noChangeArrowheads="1"/>
          </p:cNvSpPr>
          <p:nvPr/>
        </p:nvSpPr>
        <p:spPr bwMode="auto">
          <a:xfrm>
            <a:off x="3200400" y="51816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94216" name="Text Box 7"/>
          <p:cNvSpPr txBox="1">
            <a:spLocks noChangeArrowheads="1"/>
          </p:cNvSpPr>
          <p:nvPr/>
        </p:nvSpPr>
        <p:spPr bwMode="auto">
          <a:xfrm>
            <a:off x="1066800" y="53340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94217" name="Text Box 8"/>
          <p:cNvSpPr txBox="1">
            <a:spLocks noChangeArrowheads="1"/>
          </p:cNvSpPr>
          <p:nvPr/>
        </p:nvSpPr>
        <p:spPr bwMode="auto">
          <a:xfrm>
            <a:off x="4800600" y="27432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0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18" name="Text Box 9"/>
          <p:cNvSpPr txBox="1">
            <a:spLocks noChangeArrowheads="1"/>
          </p:cNvSpPr>
          <p:nvPr/>
        </p:nvSpPr>
        <p:spPr bwMode="auto">
          <a:xfrm>
            <a:off x="4495800" y="28956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1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19" name="Text Box 10"/>
          <p:cNvSpPr txBox="1">
            <a:spLocks noChangeArrowheads="1"/>
          </p:cNvSpPr>
          <p:nvPr/>
        </p:nvSpPr>
        <p:spPr bwMode="auto">
          <a:xfrm>
            <a:off x="4213225" y="301625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2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0" name="Text Box 11"/>
          <p:cNvSpPr txBox="1">
            <a:spLocks noChangeArrowheads="1"/>
          </p:cNvSpPr>
          <p:nvPr/>
        </p:nvSpPr>
        <p:spPr bwMode="auto">
          <a:xfrm>
            <a:off x="3941763" y="3155950"/>
            <a:ext cx="296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3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1" name="Text Box 12"/>
          <p:cNvSpPr txBox="1">
            <a:spLocks noChangeArrowheads="1"/>
          </p:cNvSpPr>
          <p:nvPr/>
        </p:nvSpPr>
        <p:spPr bwMode="auto">
          <a:xfrm>
            <a:off x="3657600" y="32766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4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2" name="Text Box 13"/>
          <p:cNvSpPr txBox="1">
            <a:spLocks noChangeArrowheads="1"/>
          </p:cNvSpPr>
          <p:nvPr/>
        </p:nvSpPr>
        <p:spPr bwMode="auto">
          <a:xfrm>
            <a:off x="3352800" y="34290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5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3" name="Text Box 14"/>
          <p:cNvSpPr txBox="1">
            <a:spLocks noChangeArrowheads="1"/>
          </p:cNvSpPr>
          <p:nvPr/>
        </p:nvSpPr>
        <p:spPr bwMode="auto">
          <a:xfrm>
            <a:off x="3048000" y="35814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6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4" name="Text Box 15"/>
          <p:cNvSpPr txBox="1">
            <a:spLocks noChangeArrowheads="1"/>
          </p:cNvSpPr>
          <p:nvPr/>
        </p:nvSpPr>
        <p:spPr bwMode="auto">
          <a:xfrm>
            <a:off x="2743200" y="3732213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7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5" name="Text Box 16"/>
          <p:cNvSpPr txBox="1">
            <a:spLocks noChangeArrowheads="1"/>
          </p:cNvSpPr>
          <p:nvPr/>
        </p:nvSpPr>
        <p:spPr bwMode="auto">
          <a:xfrm>
            <a:off x="5181600" y="27432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0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6" name="Text Box 17"/>
          <p:cNvSpPr txBox="1">
            <a:spLocks noChangeArrowheads="1"/>
          </p:cNvSpPr>
          <p:nvPr/>
        </p:nvSpPr>
        <p:spPr bwMode="auto">
          <a:xfrm>
            <a:off x="5486400" y="28956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1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7" name="Text Box 18"/>
          <p:cNvSpPr txBox="1">
            <a:spLocks noChangeArrowheads="1"/>
          </p:cNvSpPr>
          <p:nvPr/>
        </p:nvSpPr>
        <p:spPr bwMode="auto">
          <a:xfrm>
            <a:off x="5791200" y="30480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2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8" name="Text Box 19"/>
          <p:cNvSpPr txBox="1">
            <a:spLocks noChangeArrowheads="1"/>
          </p:cNvSpPr>
          <p:nvPr/>
        </p:nvSpPr>
        <p:spPr bwMode="auto">
          <a:xfrm>
            <a:off x="6096000" y="32004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3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29" name="Text Box 20"/>
          <p:cNvSpPr txBox="1">
            <a:spLocks noChangeArrowheads="1"/>
          </p:cNvSpPr>
          <p:nvPr/>
        </p:nvSpPr>
        <p:spPr bwMode="auto">
          <a:xfrm>
            <a:off x="6378575" y="3354388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4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30" name="Text Box 21"/>
          <p:cNvSpPr txBox="1">
            <a:spLocks noChangeArrowheads="1"/>
          </p:cNvSpPr>
          <p:nvPr/>
        </p:nvSpPr>
        <p:spPr bwMode="auto">
          <a:xfrm>
            <a:off x="6705600" y="35052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5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31" name="Text Box 22"/>
          <p:cNvSpPr txBox="1">
            <a:spLocks noChangeArrowheads="1"/>
          </p:cNvSpPr>
          <p:nvPr/>
        </p:nvSpPr>
        <p:spPr bwMode="auto">
          <a:xfrm>
            <a:off x="7010400" y="36576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6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32" name="Text Box 23"/>
          <p:cNvSpPr txBox="1">
            <a:spLocks noChangeArrowheads="1"/>
          </p:cNvSpPr>
          <p:nvPr/>
        </p:nvSpPr>
        <p:spPr bwMode="auto">
          <a:xfrm>
            <a:off x="7315200" y="3810000"/>
            <a:ext cx="296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1600">
                <a:latin typeface="Arial" panose="020B0604020202020204" pitchFamily="34" charset="0"/>
              </a:rPr>
              <a:t>7</a:t>
            </a:r>
            <a:endParaRPr kumimoji="0" lang="pt-PT" altLang="pt-BR" sz="1600">
              <a:latin typeface="Arial" panose="020B0604020202020204" pitchFamily="34" charset="0"/>
            </a:endParaRPr>
          </a:p>
        </p:txBody>
      </p:sp>
      <p:sp>
        <p:nvSpPr>
          <p:cNvPr id="94233" name="Line 24"/>
          <p:cNvSpPr>
            <a:spLocks noChangeShapeType="1"/>
          </p:cNvSpPr>
          <p:nvPr/>
        </p:nvSpPr>
        <p:spPr bwMode="auto">
          <a:xfrm flipH="1">
            <a:off x="3505200" y="2819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34" name="Line 25"/>
          <p:cNvSpPr>
            <a:spLocks noChangeShapeType="1"/>
          </p:cNvSpPr>
          <p:nvPr/>
        </p:nvSpPr>
        <p:spPr bwMode="auto">
          <a:xfrm flipV="1">
            <a:off x="2743200" y="2819400"/>
            <a:ext cx="762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35" name="Line 26"/>
          <p:cNvSpPr>
            <a:spLocks noChangeShapeType="1"/>
          </p:cNvSpPr>
          <p:nvPr/>
        </p:nvSpPr>
        <p:spPr bwMode="auto">
          <a:xfrm>
            <a:off x="5334000" y="2819400"/>
            <a:ext cx="1752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36" name="Line 27"/>
          <p:cNvSpPr>
            <a:spLocks noChangeShapeType="1"/>
          </p:cNvSpPr>
          <p:nvPr/>
        </p:nvSpPr>
        <p:spPr bwMode="auto">
          <a:xfrm>
            <a:off x="7086600" y="3048000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4237" name="Text Box 28"/>
          <p:cNvSpPr txBox="1">
            <a:spLocks noChangeArrowheads="1"/>
          </p:cNvSpPr>
          <p:nvPr/>
        </p:nvSpPr>
        <p:spPr bwMode="auto">
          <a:xfrm>
            <a:off x="3276600" y="24384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94238" name="Text Box 29"/>
          <p:cNvSpPr txBox="1">
            <a:spLocks noChangeArrowheads="1"/>
          </p:cNvSpPr>
          <p:nvPr/>
        </p:nvSpPr>
        <p:spPr bwMode="auto">
          <a:xfrm>
            <a:off x="6934200" y="2590800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Tendências para </a:t>
            </a:r>
            <a:br>
              <a:rPr lang="pt-BR" dirty="0" smtClean="0"/>
            </a:br>
            <a:r>
              <a:rPr lang="pt-BR" dirty="0" smtClean="0"/>
              <a:t>animação 2D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885950"/>
            <a:ext cx="5050904" cy="4171950"/>
          </a:xfrm>
        </p:spPr>
        <p:txBody>
          <a:bodyPr/>
          <a:lstStyle/>
          <a:p>
            <a:r>
              <a:rPr lang="pt-BR" dirty="0" smtClean="0"/>
              <a:t>Manipulação de pixel </a:t>
            </a:r>
            <a:r>
              <a:rPr lang="pt-BR" dirty="0" err="1" smtClean="0"/>
              <a:t>art</a:t>
            </a:r>
            <a:r>
              <a:rPr lang="pt-BR" dirty="0" smtClean="0"/>
              <a:t> com técnicas de “ossos” (usadas em modelos 3D)</a:t>
            </a:r>
          </a:p>
          <a:p>
            <a:pPr lvl="1"/>
            <a:r>
              <a:rPr lang="pt-BR" dirty="0" err="1" smtClean="0"/>
              <a:t>Dragonbones</a:t>
            </a:r>
            <a:r>
              <a:rPr lang="pt-BR" dirty="0" smtClean="0"/>
              <a:t> (</a:t>
            </a:r>
            <a:r>
              <a:rPr lang="pt-BR" dirty="0" err="1" smtClean="0"/>
              <a:t>free</a:t>
            </a:r>
            <a:r>
              <a:rPr lang="pt-BR" dirty="0" smtClean="0"/>
              <a:t>)</a:t>
            </a:r>
          </a:p>
          <a:p>
            <a:pPr lvl="1"/>
            <a:r>
              <a:rPr lang="pt-BR" dirty="0" err="1" smtClean="0"/>
              <a:t>Spine</a:t>
            </a:r>
            <a:r>
              <a:rPr lang="pt-BR" dirty="0" smtClean="0"/>
              <a:t> (</a:t>
            </a:r>
            <a:r>
              <a:rPr lang="pt-BR" dirty="0" smtClean="0">
                <a:hlinkClick r:id="rId2"/>
              </a:rPr>
              <a:t>demo</a:t>
            </a:r>
            <a:r>
              <a:rPr lang="pt-BR" dirty="0" smtClean="0"/>
              <a:t>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283D9-BC5B-44D9-9046-E560351D533D}" type="slidenum">
              <a:rPr lang="en-US" altLang="pt-BR" smtClean="0"/>
              <a:pPr>
                <a:defRPr/>
              </a:pPr>
              <a:t>9</a:t>
            </a:fld>
            <a:endParaRPr lang="en-US" altLang="pt-BR"/>
          </a:p>
        </p:txBody>
      </p:sp>
      <p:pic>
        <p:nvPicPr>
          <p:cNvPr id="5" name="Imagem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944" y="0"/>
            <a:ext cx="36626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6616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73F73201-0BB1-4056-88E0-2CA84C572CE4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90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pt-BR" altLang="pt-BR" smtClean="0"/>
              <a:t>Diamond Maps - </a:t>
            </a:r>
            <a:r>
              <a:rPr lang="pt-BR" altLang="pt-BR" i="1" smtClean="0"/>
              <a:t>Tileplotting</a:t>
            </a:r>
            <a:endParaRPr lang="pt-PT" altLang="pt-BR" i="1" smtClean="0"/>
          </a:p>
        </p:txBody>
      </p:sp>
      <p:grpSp>
        <p:nvGrpSpPr>
          <p:cNvPr id="95236" name="Group 3"/>
          <p:cNvGrpSpPr>
            <a:grpSpLocks/>
          </p:cNvGrpSpPr>
          <p:nvPr/>
        </p:nvGrpSpPr>
        <p:grpSpPr bwMode="auto">
          <a:xfrm>
            <a:off x="2514600" y="1828800"/>
            <a:ext cx="3886200" cy="1971675"/>
            <a:chOff x="1536" y="1152"/>
            <a:chExt cx="2448" cy="1242"/>
          </a:xfrm>
        </p:grpSpPr>
        <p:pic>
          <p:nvPicPr>
            <p:cNvPr id="95259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260" name="Text Box 5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1" name="Text Box 6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2" name="Text Box 7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3" name="Text Box 8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4" name="Text Box 9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5" name="Text Box 10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6" name="Text Box 11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7" name="Text Box 12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5268" name="Text Box 13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50564" name="Group 36"/>
          <p:cNvGraphicFramePr>
            <a:graphicFrameLocks noGrp="1"/>
          </p:cNvGraphicFramePr>
          <p:nvPr/>
        </p:nvGraphicFramePr>
        <p:xfrm>
          <a:off x="304800" y="4191000"/>
          <a:ext cx="8458200" cy="1524000"/>
        </p:xfrm>
        <a:graphic>
          <a:graphicData uri="http://schemas.openxmlformats.org/drawingml/2006/table">
            <a:tbl>
              <a:tblPr/>
              <a:tblGrid>
                <a:gridCol w="1744663"/>
                <a:gridCol w="2092325"/>
                <a:gridCol w="2092325"/>
                <a:gridCol w="2528887"/>
              </a:tblGrid>
              <a:tr h="638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Valor do Pixel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Aumento de 1 em MapY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Equação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PixelX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TileWidth/2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-TileWidth/2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(MapX-MapY)*TileWidth/2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PixelY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TileHeight/2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+TileHeight/2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(MapX+MapY)*TileHeight/2</a:t>
                      </a:r>
                      <a:endParaRPr kumimoji="1" lang="pt-PT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1293FF79-A589-4BF2-B7A0-C7637AC1E78C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91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Diamond Maps - </a:t>
            </a:r>
            <a:r>
              <a:rPr lang="pt-BR" altLang="pt-BR" i="1" smtClean="0"/>
              <a:t>Tileplotting</a:t>
            </a:r>
            <a:endParaRPr lang="pt-PT" altLang="pt-BR" i="1" smtClean="0"/>
          </a:p>
        </p:txBody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POINT DiamondMap_TilePlotter(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POINT ptMap, int iTileWidth, int iTileHeight) {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POINT ptReturn;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ptReturn.x=(ptMapX+ptMapY)*iTileWidth/2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ptReturn.y =(ptMapX+ptMapY)* iTileHeight/2;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		return (ptReturn);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pt-BR" altLang="pt-BR" sz="2000" smtClean="0">
                <a:latin typeface="Courier New" panose="02070309020205020404" pitchFamily="49" charset="0"/>
              </a:rPr>
              <a:t>}</a:t>
            </a:r>
            <a:endParaRPr lang="pt-PT" altLang="pt-BR" sz="2000" smtClean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</a:pPr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1DD3308-A6B7-41CE-9D56-1D433DFBA6ED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92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Diamond Maps - </a:t>
            </a:r>
            <a:r>
              <a:rPr lang="pt-BR" altLang="pt-BR" i="1" smtClean="0"/>
              <a:t>Tilewalking</a:t>
            </a:r>
            <a:endParaRPr lang="pt-PT" altLang="pt-BR" i="1" smtClean="0"/>
          </a:p>
        </p:txBody>
      </p:sp>
      <p:sp>
        <p:nvSpPr>
          <p:cNvPr id="97284" name="Line 3"/>
          <p:cNvSpPr>
            <a:spLocks noChangeShapeType="1"/>
          </p:cNvSpPr>
          <p:nvPr/>
        </p:nvSpPr>
        <p:spPr bwMode="auto">
          <a:xfrm flipH="1">
            <a:off x="609600" y="1828800"/>
            <a:ext cx="1600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7285" name="Line 4"/>
          <p:cNvSpPr>
            <a:spLocks noChangeShapeType="1"/>
          </p:cNvSpPr>
          <p:nvPr/>
        </p:nvSpPr>
        <p:spPr bwMode="auto">
          <a:xfrm>
            <a:off x="2209800" y="1828800"/>
            <a:ext cx="1371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97286" name="Text Box 5"/>
          <p:cNvSpPr txBox="1">
            <a:spLocks noChangeArrowheads="1"/>
          </p:cNvSpPr>
          <p:nvPr/>
        </p:nvSpPr>
        <p:spPr bwMode="auto">
          <a:xfrm>
            <a:off x="2971800" y="22098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97287" name="Text Box 6"/>
          <p:cNvSpPr txBox="1">
            <a:spLocks noChangeArrowheads="1"/>
          </p:cNvSpPr>
          <p:nvPr/>
        </p:nvSpPr>
        <p:spPr bwMode="auto">
          <a:xfrm>
            <a:off x="838200" y="236220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grpSp>
        <p:nvGrpSpPr>
          <p:cNvPr id="97288" name="Group 7"/>
          <p:cNvGrpSpPr>
            <a:grpSpLocks/>
          </p:cNvGrpSpPr>
          <p:nvPr/>
        </p:nvGrpSpPr>
        <p:grpSpPr bwMode="auto">
          <a:xfrm>
            <a:off x="4267200" y="1752600"/>
            <a:ext cx="3886200" cy="1971675"/>
            <a:chOff x="1536" y="1152"/>
            <a:chExt cx="2448" cy="1242"/>
          </a:xfrm>
        </p:grpSpPr>
        <p:pic>
          <p:nvPicPr>
            <p:cNvPr id="97315" name="Picture 8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316" name="Text Box 9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17" name="Text Box 10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18" name="Text Box 11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19" name="Text Box 12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20" name="Text Box 13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21" name="Text Box 14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22" name="Text Box 15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23" name="Text Box 16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7324" name="Text Box 17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52620" name="Group 44"/>
          <p:cNvGraphicFramePr>
            <a:graphicFrameLocks noGrp="1"/>
          </p:cNvGraphicFramePr>
          <p:nvPr/>
        </p:nvGraphicFramePr>
        <p:xfrm>
          <a:off x="1447800" y="4038600"/>
          <a:ext cx="6096000" cy="1955801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 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+- 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26B0137-235D-42D7-AD53-A04C78EDBBF1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93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Diamond Maps – </a:t>
            </a:r>
            <a:r>
              <a:rPr lang="pt-BR" altLang="pt-BR" i="1" smtClean="0"/>
              <a:t>Tilewalking</a:t>
            </a:r>
            <a:br>
              <a:rPr lang="pt-BR" altLang="pt-BR" i="1" smtClean="0"/>
            </a:br>
            <a:r>
              <a:rPr lang="pt-BR" altLang="pt-BR" smtClean="0"/>
              <a:t>Norte/Sul</a:t>
            </a:r>
            <a:endParaRPr lang="pt-PT" altLang="pt-BR" smtClean="0"/>
          </a:p>
        </p:txBody>
      </p:sp>
      <p:grpSp>
        <p:nvGrpSpPr>
          <p:cNvPr id="98308" name="Group 3"/>
          <p:cNvGrpSpPr>
            <a:grpSpLocks/>
          </p:cNvGrpSpPr>
          <p:nvPr/>
        </p:nvGrpSpPr>
        <p:grpSpPr bwMode="auto">
          <a:xfrm>
            <a:off x="457200" y="2133600"/>
            <a:ext cx="3886200" cy="1971675"/>
            <a:chOff x="1536" y="1152"/>
            <a:chExt cx="2448" cy="1242"/>
          </a:xfrm>
        </p:grpSpPr>
        <p:pic>
          <p:nvPicPr>
            <p:cNvPr id="98330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331" name="Text Box 5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2" name="Text Box 6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3" name="Text Box 7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4" name="Text Box 8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5" name="Text Box 9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6" name="Text Box 10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7" name="Text Box 11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8" name="Text Box 12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39" name="Text Box 13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pSp>
        <p:nvGrpSpPr>
          <p:cNvPr id="98309" name="Group 14"/>
          <p:cNvGrpSpPr>
            <a:grpSpLocks/>
          </p:cNvGrpSpPr>
          <p:nvPr/>
        </p:nvGrpSpPr>
        <p:grpSpPr bwMode="auto">
          <a:xfrm>
            <a:off x="457200" y="4343400"/>
            <a:ext cx="3886200" cy="1971675"/>
            <a:chOff x="1536" y="1152"/>
            <a:chExt cx="2448" cy="1242"/>
          </a:xfrm>
        </p:grpSpPr>
        <p:pic>
          <p:nvPicPr>
            <p:cNvPr id="98320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321" name="Text Box 16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2" name="Text Box 17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3" name="Text Box 18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4" name="Text Box 19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5" name="Text Box 20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6" name="Text Box 21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7" name="Text Box 22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8" name="Text Box 23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8329" name="Text Box 24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sp>
        <p:nvSpPr>
          <p:cNvPr id="153625" name="Line 25"/>
          <p:cNvSpPr>
            <a:spLocks noChangeShapeType="1"/>
          </p:cNvSpPr>
          <p:nvPr/>
        </p:nvSpPr>
        <p:spPr bwMode="auto">
          <a:xfrm flipV="1">
            <a:off x="2438400" y="2895600"/>
            <a:ext cx="76200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26" name="Line 26"/>
          <p:cNvSpPr>
            <a:spLocks noChangeShapeType="1"/>
          </p:cNvSpPr>
          <p:nvPr/>
        </p:nvSpPr>
        <p:spPr bwMode="auto">
          <a:xfrm flipH="1" flipV="1">
            <a:off x="2514600" y="2590800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27" name="Line 27"/>
          <p:cNvSpPr>
            <a:spLocks noChangeShapeType="1"/>
          </p:cNvSpPr>
          <p:nvPr/>
        </p:nvSpPr>
        <p:spPr bwMode="auto">
          <a:xfrm flipV="1">
            <a:off x="2382838" y="2590800"/>
            <a:ext cx="0" cy="533400"/>
          </a:xfrm>
          <a:prstGeom prst="line">
            <a:avLst/>
          </a:prstGeom>
          <a:noFill/>
          <a:ln w="317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28" name="Line 28"/>
          <p:cNvSpPr>
            <a:spLocks noChangeShapeType="1"/>
          </p:cNvSpPr>
          <p:nvPr/>
        </p:nvSpPr>
        <p:spPr bwMode="auto">
          <a:xfrm>
            <a:off x="2384425" y="5410200"/>
            <a:ext cx="4572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29" name="Line 29"/>
          <p:cNvSpPr>
            <a:spLocks noChangeShapeType="1"/>
          </p:cNvSpPr>
          <p:nvPr/>
        </p:nvSpPr>
        <p:spPr bwMode="auto">
          <a:xfrm flipH="1">
            <a:off x="2438400" y="5638800"/>
            <a:ext cx="381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30" name="Line 30"/>
          <p:cNvSpPr>
            <a:spLocks noChangeShapeType="1"/>
          </p:cNvSpPr>
          <p:nvPr/>
        </p:nvSpPr>
        <p:spPr bwMode="auto">
          <a:xfrm>
            <a:off x="2384425" y="5432425"/>
            <a:ext cx="0" cy="381000"/>
          </a:xfrm>
          <a:prstGeom prst="line">
            <a:avLst/>
          </a:prstGeom>
          <a:noFill/>
          <a:ln w="317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3631" name="Text Box 31"/>
          <p:cNvSpPr txBox="1">
            <a:spLocks noChangeArrowheads="1"/>
          </p:cNvSpPr>
          <p:nvPr/>
        </p:nvSpPr>
        <p:spPr bwMode="auto">
          <a:xfrm>
            <a:off x="4114800" y="2362200"/>
            <a:ext cx="4108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0(nordeste) –1(noroeste)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3632" name="Text Box 32"/>
          <p:cNvSpPr txBox="1">
            <a:spLocks noChangeArrowheads="1"/>
          </p:cNvSpPr>
          <p:nvPr/>
        </p:nvSpPr>
        <p:spPr bwMode="auto">
          <a:xfrm>
            <a:off x="4130675" y="3617913"/>
            <a:ext cx="4217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-1(nordeste) +0(noroeste)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3633" name="Text Box 33"/>
          <p:cNvSpPr txBox="1">
            <a:spLocks noChangeArrowheads="1"/>
          </p:cNvSpPr>
          <p:nvPr/>
        </p:nvSpPr>
        <p:spPr bwMode="auto">
          <a:xfrm>
            <a:off x="4114800" y="4572000"/>
            <a:ext cx="4132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1(sudeste) +0 (sudoeste)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3634" name="Text Box 34"/>
          <p:cNvSpPr txBox="1">
            <a:spLocks noChangeArrowheads="1"/>
          </p:cNvSpPr>
          <p:nvPr/>
        </p:nvSpPr>
        <p:spPr bwMode="auto">
          <a:xfrm>
            <a:off x="4114800" y="5638800"/>
            <a:ext cx="4048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0(sudeste) +1(sudoeste)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5" grpId="0" animBg="1"/>
      <p:bldP spid="153626" grpId="0" animBg="1"/>
      <p:bldP spid="153627" grpId="0" animBg="1"/>
      <p:bldP spid="153628" grpId="0" animBg="1"/>
      <p:bldP spid="153629" grpId="0" animBg="1"/>
      <p:bldP spid="153630" grpId="0" animBg="1"/>
      <p:bldP spid="153631" grpId="0" autoUpdateAnimBg="0"/>
      <p:bldP spid="153632" grpId="0" autoUpdateAnimBg="0"/>
      <p:bldP spid="153633" grpId="0" autoUpdateAnimBg="0"/>
      <p:bldP spid="153634" grpId="0" autoUpdateAnimBg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5A69DC4B-BEA1-4EC6-93C8-2095D2DB9157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94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Diamond Maps-</a:t>
            </a:r>
            <a:r>
              <a:rPr lang="pt-BR" altLang="pt-BR" i="1" smtClean="0"/>
              <a:t>Tilewalking</a:t>
            </a:r>
            <a:br>
              <a:rPr lang="pt-BR" altLang="pt-BR" i="1" smtClean="0"/>
            </a:br>
            <a:r>
              <a:rPr lang="pt-BR" altLang="pt-BR" smtClean="0"/>
              <a:t>Leste/Oeste</a:t>
            </a:r>
            <a:endParaRPr lang="pt-PT" altLang="pt-BR" smtClean="0"/>
          </a:p>
        </p:txBody>
      </p:sp>
      <p:grpSp>
        <p:nvGrpSpPr>
          <p:cNvPr id="99332" name="Group 3"/>
          <p:cNvGrpSpPr>
            <a:grpSpLocks/>
          </p:cNvGrpSpPr>
          <p:nvPr/>
        </p:nvGrpSpPr>
        <p:grpSpPr bwMode="auto">
          <a:xfrm>
            <a:off x="457200" y="2133600"/>
            <a:ext cx="3886200" cy="1971675"/>
            <a:chOff x="1536" y="1152"/>
            <a:chExt cx="2448" cy="1242"/>
          </a:xfrm>
        </p:grpSpPr>
        <p:pic>
          <p:nvPicPr>
            <p:cNvPr id="99354" name="Picture 4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355" name="Text Box 5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6" name="Text Box 6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7" name="Text Box 7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8" name="Text Box 8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9" name="Text Box 9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60" name="Text Box 10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61" name="Text Box 11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62" name="Text Box 12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63" name="Text Box 13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grpSp>
        <p:nvGrpSpPr>
          <p:cNvPr id="99333" name="Group 14"/>
          <p:cNvGrpSpPr>
            <a:grpSpLocks/>
          </p:cNvGrpSpPr>
          <p:nvPr/>
        </p:nvGrpSpPr>
        <p:grpSpPr bwMode="auto">
          <a:xfrm>
            <a:off x="457200" y="4343400"/>
            <a:ext cx="3886200" cy="1971675"/>
            <a:chOff x="1536" y="1152"/>
            <a:chExt cx="2448" cy="1242"/>
          </a:xfrm>
        </p:grpSpPr>
        <p:pic>
          <p:nvPicPr>
            <p:cNvPr id="99344" name="Picture 15" descr="diamond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152"/>
              <a:ext cx="2448" cy="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345" name="Text Box 16"/>
            <p:cNvSpPr txBox="1">
              <a:spLocks noChangeArrowheads="1"/>
            </p:cNvSpPr>
            <p:nvPr/>
          </p:nvSpPr>
          <p:spPr bwMode="auto">
            <a:xfrm>
              <a:off x="2544" y="1248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46" name="Text Box 17"/>
            <p:cNvSpPr txBox="1">
              <a:spLocks noChangeArrowheads="1"/>
            </p:cNvSpPr>
            <p:nvPr/>
          </p:nvSpPr>
          <p:spPr bwMode="auto">
            <a:xfrm>
              <a:off x="2160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47" name="Text Box 18"/>
            <p:cNvSpPr txBox="1">
              <a:spLocks noChangeArrowheads="1"/>
            </p:cNvSpPr>
            <p:nvPr/>
          </p:nvSpPr>
          <p:spPr bwMode="auto">
            <a:xfrm>
              <a:off x="1776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(0,2)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48" name="Text Box 19"/>
            <p:cNvSpPr txBox="1">
              <a:spLocks noChangeArrowheads="1"/>
            </p:cNvSpPr>
            <p:nvPr/>
          </p:nvSpPr>
          <p:spPr bwMode="auto">
            <a:xfrm>
              <a:off x="2544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49" name="Text Box 20"/>
            <p:cNvSpPr txBox="1">
              <a:spLocks noChangeArrowheads="1"/>
            </p:cNvSpPr>
            <p:nvPr/>
          </p:nvSpPr>
          <p:spPr bwMode="auto">
            <a:xfrm>
              <a:off x="2976" y="1440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0" name="Text Box 21"/>
            <p:cNvSpPr txBox="1">
              <a:spLocks noChangeArrowheads="1"/>
            </p:cNvSpPr>
            <p:nvPr/>
          </p:nvSpPr>
          <p:spPr bwMode="auto">
            <a:xfrm>
              <a:off x="3360" y="163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(2,0)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1" name="Text Box 22"/>
            <p:cNvSpPr txBox="1">
              <a:spLocks noChangeArrowheads="1"/>
            </p:cNvSpPr>
            <p:nvPr/>
          </p:nvSpPr>
          <p:spPr bwMode="auto">
            <a:xfrm>
              <a:off x="2160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(1,2)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2" name="Text Box 23"/>
            <p:cNvSpPr txBox="1">
              <a:spLocks noChangeArrowheads="1"/>
            </p:cNvSpPr>
            <p:nvPr/>
          </p:nvSpPr>
          <p:spPr bwMode="auto">
            <a:xfrm>
              <a:off x="2976" y="1872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(2,1)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  <p:sp>
          <p:nvSpPr>
            <p:cNvPr id="99353" name="Text Box 24"/>
            <p:cNvSpPr txBox="1">
              <a:spLocks noChangeArrowheads="1"/>
            </p:cNvSpPr>
            <p:nvPr/>
          </p:nvSpPr>
          <p:spPr bwMode="auto">
            <a:xfrm>
              <a:off x="2592" y="2064"/>
              <a:ext cx="38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Wingdings" panose="05000000000000000000" pitchFamily="2" charset="2"/>
                <a:buChar char="v"/>
                <a:defRPr kumimoji="1" sz="26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folHlink"/>
                </a:buClr>
                <a:buChar char="•"/>
                <a:defRPr kumimoji="1"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Font typeface="Tahoma" panose="020B0604030504040204" pitchFamily="34" charset="0"/>
                <a:buChar char="-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–"/>
                <a:defRPr kumimoji="1" sz="20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0" lang="pt-BR" altLang="pt-BR" sz="1600" b="1">
                  <a:latin typeface="Arial" panose="020B0604020202020204" pitchFamily="34" charset="0"/>
                </a:rPr>
                <a:t>(2,2)</a:t>
              </a:r>
              <a:endParaRPr kumimoji="0" lang="pt-PT" altLang="pt-BR" sz="1600" b="1">
                <a:latin typeface="Arial" panose="020B0604020202020204" pitchFamily="34" charset="0"/>
              </a:endParaRPr>
            </a:p>
          </p:txBody>
        </p:sp>
      </p:grpSp>
      <p:sp>
        <p:nvSpPr>
          <p:cNvPr id="154649" name="Line 25"/>
          <p:cNvSpPr>
            <a:spLocks noChangeShapeType="1"/>
          </p:cNvSpPr>
          <p:nvPr/>
        </p:nvSpPr>
        <p:spPr bwMode="auto">
          <a:xfrm>
            <a:off x="2667000" y="3124200"/>
            <a:ext cx="4572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0" name="Line 26"/>
          <p:cNvSpPr>
            <a:spLocks noChangeShapeType="1"/>
          </p:cNvSpPr>
          <p:nvPr/>
        </p:nvSpPr>
        <p:spPr bwMode="auto">
          <a:xfrm flipV="1">
            <a:off x="3124200" y="3124200"/>
            <a:ext cx="4572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1" name="Line 27"/>
          <p:cNvSpPr>
            <a:spLocks noChangeShapeType="1"/>
          </p:cNvSpPr>
          <p:nvPr/>
        </p:nvSpPr>
        <p:spPr bwMode="auto">
          <a:xfrm flipV="1">
            <a:off x="2667000" y="3101975"/>
            <a:ext cx="914400" cy="0"/>
          </a:xfrm>
          <a:prstGeom prst="line">
            <a:avLst/>
          </a:prstGeom>
          <a:noFill/>
          <a:ln w="317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2" name="Line 28"/>
          <p:cNvSpPr>
            <a:spLocks noChangeShapeType="1"/>
          </p:cNvSpPr>
          <p:nvPr/>
        </p:nvSpPr>
        <p:spPr bwMode="auto">
          <a:xfrm flipH="1">
            <a:off x="1676400" y="5334000"/>
            <a:ext cx="479425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3" name="Line 29"/>
          <p:cNvSpPr>
            <a:spLocks noChangeShapeType="1"/>
          </p:cNvSpPr>
          <p:nvPr/>
        </p:nvSpPr>
        <p:spPr bwMode="auto">
          <a:xfrm flipH="1" flipV="1">
            <a:off x="1295400" y="5334000"/>
            <a:ext cx="38100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4" name="Line 30"/>
          <p:cNvSpPr>
            <a:spLocks noChangeShapeType="1"/>
          </p:cNvSpPr>
          <p:nvPr/>
        </p:nvSpPr>
        <p:spPr bwMode="auto">
          <a:xfrm flipH="1">
            <a:off x="1295400" y="5257800"/>
            <a:ext cx="914400" cy="76200"/>
          </a:xfrm>
          <a:prstGeom prst="line">
            <a:avLst/>
          </a:prstGeom>
          <a:noFill/>
          <a:ln w="31750" cap="rnd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154655" name="Text Box 31"/>
          <p:cNvSpPr txBox="1">
            <a:spLocks noChangeArrowheads="1"/>
          </p:cNvSpPr>
          <p:nvPr/>
        </p:nvSpPr>
        <p:spPr bwMode="auto">
          <a:xfrm>
            <a:off x="4114800" y="2362200"/>
            <a:ext cx="3997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1(sudeste) +0(nordeste)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4656" name="Text Box 32"/>
          <p:cNvSpPr txBox="1">
            <a:spLocks noChangeArrowheads="1"/>
          </p:cNvSpPr>
          <p:nvPr/>
        </p:nvSpPr>
        <p:spPr bwMode="auto">
          <a:xfrm>
            <a:off x="4130675" y="3617913"/>
            <a:ext cx="3921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0(sudeste) -1(nordeste)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4657" name="Text Box 33"/>
          <p:cNvSpPr txBox="1">
            <a:spLocks noChangeArrowheads="1"/>
          </p:cNvSpPr>
          <p:nvPr/>
        </p:nvSpPr>
        <p:spPr bwMode="auto">
          <a:xfrm>
            <a:off x="4114800" y="4572000"/>
            <a:ext cx="4251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X = 0(sudoeste) +1 (noroeste)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  <p:sp>
        <p:nvSpPr>
          <p:cNvPr id="154658" name="Text Box 34"/>
          <p:cNvSpPr txBox="1">
            <a:spLocks noChangeArrowheads="1"/>
          </p:cNvSpPr>
          <p:nvPr/>
        </p:nvSpPr>
        <p:spPr bwMode="auto">
          <a:xfrm>
            <a:off x="4114800" y="5638800"/>
            <a:ext cx="426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pt-BR" altLang="pt-BR" sz="2400">
                <a:latin typeface="Arial" panose="020B0604020202020204" pitchFamily="34" charset="0"/>
              </a:rPr>
              <a:t>Y = -1(sudoeste) +0(noroeste)</a:t>
            </a:r>
            <a:endParaRPr kumimoji="0" lang="pt-PT" altLang="pt-BR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4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4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4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4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4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4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4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4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49" grpId="0" animBg="1"/>
      <p:bldP spid="154650" grpId="0" animBg="1"/>
      <p:bldP spid="154651" grpId="0" animBg="1"/>
      <p:bldP spid="154652" grpId="0" animBg="1"/>
      <p:bldP spid="154653" grpId="0" animBg="1"/>
      <p:bldP spid="154654" grpId="0" animBg="1"/>
      <p:bldP spid="154655" grpId="0" autoUpdateAnimBg="0"/>
      <p:bldP spid="154656" grpId="0" autoUpdateAnimBg="0"/>
      <p:bldP spid="154657" grpId="0" autoUpdateAnimBg="0"/>
      <p:bldP spid="154658" grpId="0" autoUpdateAnimBg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Espaço Reservado para Número de Slide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2E5C7D39-7646-464C-85F3-9D1843096F04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95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mtClean="0"/>
              <a:t>Diamond Maps – </a:t>
            </a:r>
            <a:r>
              <a:rPr lang="pt-BR" altLang="pt-BR" i="1" smtClean="0"/>
              <a:t>Tilewalking</a:t>
            </a:r>
            <a:endParaRPr lang="pt-PT" altLang="pt-BR" i="1" smtClean="0"/>
          </a:p>
        </p:txBody>
      </p:sp>
      <p:graphicFrame>
        <p:nvGraphicFramePr>
          <p:cNvPr id="155693" name="Group 45"/>
          <p:cNvGraphicFramePr>
            <a:graphicFrameLocks noGrp="1"/>
          </p:cNvGraphicFramePr>
          <p:nvPr/>
        </p:nvGraphicFramePr>
        <p:xfrm>
          <a:off x="1371600" y="2133600"/>
          <a:ext cx="6096000" cy="3268663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7154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Direção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+/- X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+- Y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7313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99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313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Leste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Sul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Sudoeste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10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Noroeste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-1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pt-BR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0</a:t>
                      </a:r>
                      <a:endParaRPr kumimoji="1" lang="pt-PT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FBEE7E92-244A-497E-994C-E3B99561C543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96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pt-BR" altLang="pt-BR" smtClean="0"/>
              <a:t>Diamond Maps – </a:t>
            </a:r>
            <a:r>
              <a:rPr lang="pt-BR" altLang="pt-BR" i="1" smtClean="0"/>
              <a:t>Tilewalking</a:t>
            </a:r>
            <a:endParaRPr lang="pt-PT" altLang="pt-BR" i="1" smtClean="0"/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POINT StaggeredMap_Tilewalker(POINT ptStart,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	    IsoDirection dir) 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switch (dir){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ptStart.x--;ptStart.y--;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ptStart.y--;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ptStart.x++; ptStart.y--;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ISO_SOUTHEAST: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ptStart.x++;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 	ptStart.x++;ptStart.y++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ISO_SOUTHWEST: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ptStart.y++;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ptStart.x--; ptStart.y++;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case ISO_NORTWEST: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		ptStart.x--; 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	} return(ptStart);</a:t>
            </a:r>
          </a:p>
          <a:p>
            <a:pPr>
              <a:lnSpc>
                <a:spcPct val="75000"/>
              </a:lnSpc>
              <a:buFont typeface="Wingdings" panose="05000000000000000000" pitchFamily="2" charset="2"/>
              <a:buNone/>
            </a:pPr>
            <a:r>
              <a:rPr lang="pt-BR" altLang="pt-BR" sz="1300" smtClean="0">
                <a:latin typeface="Courier New" panose="02070309020205020404" pitchFamily="49" charset="0"/>
              </a:rPr>
              <a:t>}</a:t>
            </a:r>
          </a:p>
          <a:p>
            <a:pPr>
              <a:lnSpc>
                <a:spcPct val="90000"/>
              </a:lnSpc>
            </a:pPr>
            <a:endParaRPr lang="pt-PT" altLang="pt-BR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v"/>
              <a:defRPr kumimoji="1" sz="26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kumimoji="1"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Tahoma" panose="020B0604030504040204" pitchFamily="34" charset="0"/>
              <a:buChar char="-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40D172A6-CF21-480B-B4D6-EB9746774F42}" type="slidenum">
              <a:rPr kumimoji="0" lang="en-US" altLang="pt-BR" sz="1400" smtClean="0">
                <a:solidFill>
                  <a:schemeClr val="bg2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97</a:t>
            </a:fld>
            <a:endParaRPr kumimoji="0" lang="en-US" altLang="pt-BR" sz="1400" smtClean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altLang="pt-BR" smtClean="0"/>
              <a:t>Referências</a:t>
            </a:r>
          </a:p>
        </p:txBody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5950"/>
            <a:ext cx="8178800" cy="4711700"/>
          </a:xfrm>
        </p:spPr>
        <p:txBody>
          <a:bodyPr/>
          <a:lstStyle/>
          <a:p>
            <a:pPr lvl="1">
              <a:lnSpc>
                <a:spcPct val="80000"/>
              </a:lnSpc>
            </a:pPr>
            <a:r>
              <a:rPr lang="pt-PT" altLang="pt-BR" sz="1600" dirty="0">
                <a:hlinkClick r:id="rId2"/>
              </a:rPr>
              <a:t>http://www.gamedev.net/reference/list.asp?categoryid=44</a:t>
            </a:r>
            <a:endParaRPr lang="pt-PT" altLang="pt-BR" sz="1600" dirty="0"/>
          </a:p>
          <a:p>
            <a:pPr lvl="1">
              <a:lnSpc>
                <a:spcPct val="80000"/>
              </a:lnSpc>
            </a:pPr>
            <a:r>
              <a:rPr lang="pt-BR" altLang="pt-BR" sz="1600" dirty="0" err="1" smtClean="0"/>
              <a:t>Introduction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To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Isometric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Engines</a:t>
            </a:r>
            <a:r>
              <a:rPr lang="pt-BR" altLang="pt-BR" sz="1600" dirty="0" smtClean="0"/>
              <a:t>;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Smooth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Scrolling</a:t>
            </a:r>
            <a:r>
              <a:rPr lang="pt-BR" altLang="pt-BR" sz="1600" dirty="0" smtClean="0"/>
              <a:t> a Tile </a:t>
            </a:r>
            <a:r>
              <a:rPr lang="pt-BR" altLang="pt-BR" sz="1600" dirty="0" err="1" smtClean="0"/>
              <a:t>Map</a:t>
            </a:r>
            <a:r>
              <a:rPr lang="pt-BR" altLang="pt-BR" sz="1600" dirty="0" smtClean="0"/>
              <a:t>; </a:t>
            </a:r>
            <a:r>
              <a:rPr lang="pt-BR" altLang="pt-BR" sz="1600" dirty="0" err="1" smtClean="0"/>
              <a:t>and</a:t>
            </a:r>
            <a:r>
              <a:rPr lang="pt-BR" altLang="pt-BR" sz="1600" dirty="0" smtClean="0"/>
              <a:t/>
            </a:r>
            <a:br>
              <a:rPr lang="pt-BR" altLang="pt-BR" sz="1600" dirty="0" smtClean="0"/>
            </a:br>
            <a:r>
              <a:rPr lang="pt-BR" altLang="pt-BR" sz="1600" dirty="0" err="1" smtClean="0"/>
              <a:t>Screen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to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Map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Coordinates</a:t>
            </a:r>
            <a:r>
              <a:rPr lang="pt-BR" altLang="pt-BR" sz="1600" dirty="0" smtClean="0"/>
              <a:t> 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Adams, J. 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err="1" smtClean="0"/>
              <a:t>Axonometric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Projections</a:t>
            </a:r>
            <a:r>
              <a:rPr lang="pt-BR" altLang="pt-BR" sz="1600" dirty="0" smtClean="0"/>
              <a:t> - A </a:t>
            </a:r>
            <a:r>
              <a:rPr lang="pt-BR" altLang="pt-BR" sz="1600" dirty="0" err="1" smtClean="0"/>
              <a:t>Technical</a:t>
            </a:r>
            <a:r>
              <a:rPr lang="pt-BR" altLang="pt-BR" sz="1600" dirty="0" smtClean="0"/>
              <a:t> Overview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Riemersma</a:t>
            </a:r>
            <a:r>
              <a:rPr lang="pt-BR" altLang="pt-BR" sz="1600" dirty="0" smtClean="0"/>
              <a:t>, T. 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err="1" smtClean="0"/>
              <a:t>Isometric</a:t>
            </a:r>
            <a:r>
              <a:rPr lang="pt-BR" altLang="pt-BR" sz="1600" dirty="0" smtClean="0"/>
              <a:t> 'n' Hexagonal </a:t>
            </a:r>
            <a:r>
              <a:rPr lang="pt-BR" altLang="pt-BR" sz="1600" dirty="0" err="1" smtClean="0"/>
              <a:t>Maps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Part</a:t>
            </a:r>
            <a:r>
              <a:rPr lang="pt-BR" altLang="pt-BR" sz="1600" dirty="0" smtClean="0"/>
              <a:t> I </a:t>
            </a:r>
            <a:r>
              <a:rPr lang="pt-BR" altLang="pt-BR" sz="1600" dirty="0" err="1" smtClean="0"/>
              <a:t>and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Part</a:t>
            </a:r>
            <a:r>
              <a:rPr lang="pt-BR" altLang="pt-BR" sz="1600" dirty="0" smtClean="0"/>
              <a:t> II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Tanstaafl</a:t>
            </a:r>
            <a:r>
              <a:rPr lang="pt-BR" altLang="pt-BR" sz="1600" dirty="0" smtClean="0"/>
              <a:t> 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err="1" smtClean="0"/>
              <a:t>Map</a:t>
            </a:r>
            <a:r>
              <a:rPr lang="pt-BR" altLang="pt-BR" sz="1600" dirty="0" smtClean="0"/>
              <a:t> file </a:t>
            </a:r>
            <a:r>
              <a:rPr lang="pt-BR" altLang="pt-BR" sz="1600" dirty="0" err="1" smtClean="0"/>
              <a:t>format</a:t>
            </a:r>
            <a:r>
              <a:rPr lang="pt-BR" altLang="pt-BR" sz="1600" dirty="0" smtClean="0"/>
              <a:t/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Gambone</a:t>
            </a:r>
            <a:r>
              <a:rPr lang="pt-BR" altLang="pt-BR" sz="1600" dirty="0" smtClean="0"/>
              <a:t>, D.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smtClean="0"/>
              <a:t>Tile </a:t>
            </a:r>
            <a:r>
              <a:rPr lang="pt-BR" altLang="pt-BR" sz="1600" dirty="0" err="1" smtClean="0"/>
              <a:t>Graphics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Techniques</a:t>
            </a:r>
            <a:r>
              <a:rPr lang="pt-BR" altLang="pt-BR" sz="1600" dirty="0" smtClean="0"/>
              <a:t> 1.0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McIntosh</a:t>
            </a:r>
            <a:r>
              <a:rPr lang="pt-BR" altLang="pt-BR" sz="1600" dirty="0" smtClean="0"/>
              <a:t>, J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smtClean="0"/>
              <a:t>Tile </a:t>
            </a:r>
            <a:r>
              <a:rPr lang="pt-BR" altLang="pt-BR" sz="1600" dirty="0" err="1" smtClean="0"/>
              <a:t>Based</a:t>
            </a:r>
            <a:r>
              <a:rPr lang="pt-BR" altLang="pt-BR" sz="1600" dirty="0" smtClean="0"/>
              <a:t> Games FAQ</a:t>
            </a:r>
            <a:br>
              <a:rPr lang="pt-BR" altLang="pt-BR" sz="1600" dirty="0" smtClean="0"/>
            </a:br>
            <a:r>
              <a:rPr lang="pt-BR" altLang="pt-BR" sz="1600" dirty="0" err="1" smtClean="0"/>
              <a:t>by</a:t>
            </a:r>
            <a:r>
              <a:rPr lang="pt-BR" altLang="pt-BR" sz="1600" dirty="0" smtClean="0"/>
              <a:t> Palmer, C. </a:t>
            </a:r>
            <a:r>
              <a:rPr lang="pt-BR" altLang="pt-BR" sz="1600" dirty="0" err="1" smtClean="0"/>
              <a:t>and</a:t>
            </a:r>
            <a:r>
              <a:rPr lang="pt-BR" altLang="pt-BR" sz="1600" dirty="0" smtClean="0"/>
              <a:t> Taylor, G.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smtClean="0"/>
              <a:t>Tile/</a:t>
            </a:r>
            <a:r>
              <a:rPr lang="pt-BR" altLang="pt-BR" sz="1600" dirty="0" err="1" smtClean="0"/>
              <a:t>Map-Based</a:t>
            </a:r>
            <a:r>
              <a:rPr lang="pt-BR" altLang="pt-BR" sz="1600" dirty="0" smtClean="0"/>
              <a:t> Game </a:t>
            </a:r>
            <a:r>
              <a:rPr lang="pt-BR" altLang="pt-BR" sz="1600" dirty="0" err="1" smtClean="0"/>
              <a:t>Techniques</a:t>
            </a:r>
            <a:r>
              <a:rPr lang="pt-BR" altLang="pt-BR" sz="1600" dirty="0" smtClean="0"/>
              <a:t>: Base Data </a:t>
            </a:r>
            <a:r>
              <a:rPr lang="pt-BR" altLang="pt-BR" sz="1600" dirty="0" err="1" smtClean="0"/>
              <a:t>Structures</a:t>
            </a:r>
            <a:r>
              <a:rPr lang="pt-BR" altLang="pt-BR" sz="1600" dirty="0" smtClean="0"/>
              <a:t>; </a:t>
            </a:r>
            <a:r>
              <a:rPr lang="pt-BR" altLang="pt-BR" sz="1600" dirty="0" err="1" smtClean="0"/>
              <a:t>and</a:t>
            </a:r>
            <a:r>
              <a:rPr lang="pt-BR" altLang="pt-BR" sz="1600" dirty="0" smtClean="0"/>
              <a:t> </a:t>
            </a:r>
            <a:br>
              <a:rPr lang="pt-BR" altLang="pt-BR" sz="1600" dirty="0" smtClean="0"/>
            </a:br>
            <a:r>
              <a:rPr lang="pt-BR" altLang="pt-BR" sz="1600" dirty="0" smtClean="0"/>
              <a:t>Tile/</a:t>
            </a:r>
            <a:r>
              <a:rPr lang="pt-BR" altLang="pt-BR" sz="1600" dirty="0" err="1" smtClean="0"/>
              <a:t>Map-Based</a:t>
            </a:r>
            <a:r>
              <a:rPr lang="pt-BR" altLang="pt-BR" sz="1600" dirty="0" smtClean="0"/>
              <a:t> Game </a:t>
            </a:r>
            <a:r>
              <a:rPr lang="pt-BR" altLang="pt-BR" sz="1600" dirty="0" err="1" smtClean="0"/>
              <a:t>Techniques</a:t>
            </a:r>
            <a:r>
              <a:rPr lang="pt-BR" altLang="pt-BR" sz="1600" dirty="0" smtClean="0"/>
              <a:t>: </a:t>
            </a:r>
            <a:r>
              <a:rPr lang="pt-BR" altLang="pt-BR" sz="1600" dirty="0" err="1" smtClean="0"/>
              <a:t>Handling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Terrain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Transitions</a:t>
            </a:r>
            <a:r>
              <a:rPr lang="pt-BR" altLang="pt-BR" sz="1600" dirty="0" smtClean="0"/>
              <a:t> </a:t>
            </a:r>
            <a:br>
              <a:rPr lang="pt-BR" altLang="pt-BR" sz="1600" dirty="0" smtClean="0"/>
            </a:br>
            <a:r>
              <a:rPr lang="pt-BR" altLang="pt-BR" sz="1600" dirty="0" smtClean="0"/>
              <a:t>Michael, D.</a:t>
            </a:r>
          </a:p>
          <a:p>
            <a:pPr lvl="1">
              <a:lnSpc>
                <a:spcPct val="80000"/>
              </a:lnSpc>
            </a:pPr>
            <a:r>
              <a:rPr lang="pt-BR" altLang="pt-BR" sz="1600" dirty="0" err="1" smtClean="0"/>
              <a:t>Tiling</a:t>
            </a:r>
            <a:r>
              <a:rPr lang="pt-BR" altLang="pt-BR" sz="1600" dirty="0" smtClean="0"/>
              <a:t> in DirectX: </a:t>
            </a:r>
            <a:r>
              <a:rPr lang="pt-BR" altLang="pt-BR" sz="1600" dirty="0" err="1" smtClean="0"/>
              <a:t>Part</a:t>
            </a:r>
            <a:r>
              <a:rPr lang="pt-BR" altLang="pt-BR" sz="1600" dirty="0" smtClean="0"/>
              <a:t> 1 </a:t>
            </a:r>
            <a:r>
              <a:rPr lang="pt-BR" altLang="pt-BR" sz="1600" dirty="0" err="1" smtClean="0"/>
              <a:t>and</a:t>
            </a:r>
            <a:r>
              <a:rPr lang="pt-BR" altLang="pt-BR" sz="1600" dirty="0" smtClean="0"/>
              <a:t> </a:t>
            </a:r>
            <a:r>
              <a:rPr lang="pt-BR" altLang="pt-BR" sz="1600" dirty="0" err="1" smtClean="0"/>
              <a:t>Part</a:t>
            </a:r>
            <a:r>
              <a:rPr lang="pt-BR" altLang="pt-BR" sz="1600" dirty="0" smtClean="0"/>
              <a:t> 2</a:t>
            </a:r>
            <a:br>
              <a:rPr lang="pt-BR" altLang="pt-BR" sz="1600" dirty="0" smtClean="0"/>
            </a:br>
            <a:r>
              <a:rPr lang="pt-BR" altLang="pt-BR" sz="1600" dirty="0" smtClean="0"/>
              <a:t>Estevão, D.</a:t>
            </a:r>
          </a:p>
          <a:p>
            <a:pPr lvl="1">
              <a:lnSpc>
                <a:spcPct val="80000"/>
              </a:lnSpc>
            </a:pPr>
            <a:r>
              <a:rPr lang="pt-PT" altLang="pt-BR" sz="1600" dirty="0" smtClean="0"/>
              <a:t>Parallax: https://www.innofied.com/infinite-background-parallax-effect-cocos2d-game/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gconte">
  <a:themeElements>
    <a:clrScheme name="Figconte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Figconte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igconte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gconte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gcont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gconte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gconte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gconte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gconte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Office\Modelos\Estruturas de apresentação\FIGCONTE.POT</Template>
  <TotalTime>1466</TotalTime>
  <Words>3333</Words>
  <Application>Microsoft Office PowerPoint</Application>
  <PresentationFormat>Apresentação na tela (4:3)</PresentationFormat>
  <Paragraphs>1079</Paragraphs>
  <Slides>97</Slides>
  <Notes>1</Notes>
  <HiddenSlides>0</HiddenSlides>
  <MMClips>0</MMClips>
  <ScaleCrop>false</ScaleCrop>
  <HeadingPairs>
    <vt:vector size="8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2</vt:i4>
      </vt:variant>
      <vt:variant>
        <vt:lpstr>Títulos de slides</vt:lpstr>
      </vt:variant>
      <vt:variant>
        <vt:i4>97</vt:i4>
      </vt:variant>
    </vt:vector>
  </HeadingPairs>
  <TitlesOfParts>
    <vt:vector size="108" baseType="lpstr">
      <vt:lpstr>Arial Unicode MS</vt:lpstr>
      <vt:lpstr>Arial</vt:lpstr>
      <vt:lpstr>Arial Black</vt:lpstr>
      <vt:lpstr>Courier New</vt:lpstr>
      <vt:lpstr>Monotype Sorts</vt:lpstr>
      <vt:lpstr>Tahoma</vt:lpstr>
      <vt:lpstr>Times New Roman</vt:lpstr>
      <vt:lpstr>Wingdings</vt:lpstr>
      <vt:lpstr>Figconte</vt:lpstr>
      <vt:lpstr>Documento</vt:lpstr>
      <vt:lpstr>Photo Editor Photo</vt:lpstr>
      <vt:lpstr>Técnicas Gráficas para Jogos</vt:lpstr>
      <vt:lpstr>Conceitos Básicos</vt:lpstr>
      <vt:lpstr>Imagem – Sprites &amp; Background</vt:lpstr>
      <vt:lpstr>Sprites &amp; Background</vt:lpstr>
      <vt:lpstr>Sprites - Animação</vt:lpstr>
      <vt:lpstr>Sprites - Evolução</vt:lpstr>
      <vt:lpstr>Sprites - Evolução</vt:lpstr>
      <vt:lpstr>Sprites – Animação para 2.5D</vt:lpstr>
      <vt:lpstr>Tendências para  animação 2D</vt:lpstr>
      <vt:lpstr>Background – Textura/Figura</vt:lpstr>
      <vt:lpstr>Background - Tiles</vt:lpstr>
      <vt:lpstr>Background - Tiles</vt:lpstr>
      <vt:lpstr>TileMaps</vt:lpstr>
      <vt:lpstr>Tilemap</vt:lpstr>
      <vt:lpstr>Localização/movimentação de Sprites</vt:lpstr>
      <vt:lpstr>Exibição via blitting</vt:lpstr>
      <vt:lpstr>Page Flipping e double buffering</vt:lpstr>
      <vt:lpstr>Raster Operations</vt:lpstr>
      <vt:lpstr>Transparência</vt:lpstr>
      <vt:lpstr>Transparência – Source Color Keying</vt:lpstr>
      <vt:lpstr>Blending</vt:lpstr>
      <vt:lpstr>Game Spaces</vt:lpstr>
      <vt:lpstr>Game Spaces (cont.)</vt:lpstr>
      <vt:lpstr>Âncora</vt:lpstr>
      <vt:lpstr>Âncora</vt:lpstr>
      <vt:lpstr>Clipping</vt:lpstr>
      <vt:lpstr>Scrolling - Tiles</vt:lpstr>
      <vt:lpstr>Scrolling - Textura</vt:lpstr>
      <vt:lpstr>Scrolling</vt:lpstr>
      <vt:lpstr>Parallax</vt:lpstr>
      <vt:lpstr>Tilesets</vt:lpstr>
      <vt:lpstr>Tilesets</vt:lpstr>
      <vt:lpstr>Trabalhando com Tilesets</vt:lpstr>
      <vt:lpstr>Criando um Template para os Tilesets</vt:lpstr>
      <vt:lpstr>Template para Tilesets</vt:lpstr>
      <vt:lpstr>Apresentação do PowerPoint</vt:lpstr>
      <vt:lpstr>Apresentação do PowerPoint</vt:lpstr>
      <vt:lpstr>Mais Tilesets</vt:lpstr>
      <vt:lpstr>Gerenciando a Transição de Tiles</vt:lpstr>
      <vt:lpstr>Transição de Tiles – Solução 1</vt:lpstr>
      <vt:lpstr>Transição de Tiles – Solução 2</vt:lpstr>
      <vt:lpstr>Transição de Tiles - Solução 2</vt:lpstr>
      <vt:lpstr>Transição de Tiles - Solução 2</vt:lpstr>
      <vt:lpstr>Tiles: blending de terreno</vt:lpstr>
      <vt:lpstr>Tiles: blending de terreno</vt:lpstr>
      <vt:lpstr>Tendência</vt:lpstr>
      <vt:lpstr>Jogos Isométricos (ou 2,5 D)</vt:lpstr>
      <vt:lpstr>Projeções Axonométricas</vt:lpstr>
      <vt:lpstr>Apresentação do PowerPoint</vt:lpstr>
      <vt:lpstr>Projeções Isométricas e Jogos</vt:lpstr>
      <vt:lpstr>Construindo os Tiles</vt:lpstr>
      <vt:lpstr>Construindo os Tiles (cont.)</vt:lpstr>
      <vt:lpstr>Construtindo um Mapa de Tiles (cont.)</vt:lpstr>
      <vt:lpstr>Construindo um mapa de Tiles</vt:lpstr>
      <vt:lpstr>Tiles Isométricos – Blitting Order</vt:lpstr>
      <vt:lpstr>Desenhando um Sprite em um Tile Isométrico</vt:lpstr>
      <vt:lpstr>Tilemaps Isométricos X Retangulares</vt:lpstr>
      <vt:lpstr>Problemas dos Mapas Isométricos</vt:lpstr>
      <vt:lpstr>Tipos de Mapas Isométricos</vt:lpstr>
      <vt:lpstr>Slide Maps</vt:lpstr>
      <vt:lpstr>Slide Maps – Mouse mapping</vt:lpstr>
      <vt:lpstr>Slide Maps – Mousemapping</vt:lpstr>
      <vt:lpstr>Slide Maps – Mousemapping</vt:lpstr>
      <vt:lpstr>Slide Maps – Sistema de Coordenadas</vt:lpstr>
      <vt:lpstr>Slide Maps - Tile Plotting</vt:lpstr>
      <vt:lpstr>Slide Maps - Tile Plotting</vt:lpstr>
      <vt:lpstr>Slide Maps – Tile Walking</vt:lpstr>
      <vt:lpstr>Slide Maps – Tile Walking</vt:lpstr>
      <vt:lpstr>Slide Maps – Tile Walking Norte e Sul</vt:lpstr>
      <vt:lpstr>Slide Maps – Tile Walking Nordeste/Sudoeste</vt:lpstr>
      <vt:lpstr>Slide Maps – Tile Walking</vt:lpstr>
      <vt:lpstr>Slide Maps – Código</vt:lpstr>
      <vt:lpstr>Staggered Maps</vt:lpstr>
      <vt:lpstr>Staggered Maps – Sistema de Coordenadas</vt:lpstr>
      <vt:lpstr>Staggered Maps – Tileplotting</vt:lpstr>
      <vt:lpstr>Staggered Maps – Tileplotting</vt:lpstr>
      <vt:lpstr>Staggered Maps – Tilewalking</vt:lpstr>
      <vt:lpstr>Staggered Maps – Tilewalking Y ímpar - Noroeste</vt:lpstr>
      <vt:lpstr>Staggered Maps – Tilewalking Y par - Nordeste</vt:lpstr>
      <vt:lpstr>Staggered Maps – Tilewalking</vt:lpstr>
      <vt:lpstr>Staggered Maps – Tilewalking Y Par – Noroeste/Sudoeste</vt:lpstr>
      <vt:lpstr>Staggered Maps – Tilewalking Y Par – Norte/Sul</vt:lpstr>
      <vt:lpstr>Staggered Maps – Tilewalking Y Ímpar – Nordeste/Sudeste</vt:lpstr>
      <vt:lpstr>Staggered Maps – Tilewalking Y Ímpar – Norte/Sul</vt:lpstr>
      <vt:lpstr>Staggered Maps – Tilewalking</vt:lpstr>
      <vt:lpstr>Staggered Maps – Tilewalking Código</vt:lpstr>
      <vt:lpstr>Staggered Maps Mapa sem “Dentes”/ Mapas Cilíndricos</vt:lpstr>
      <vt:lpstr>Diamond Maps</vt:lpstr>
      <vt:lpstr>Diamond Maps – Sistema de Coordenadas</vt:lpstr>
      <vt:lpstr>Diamond Maps - Tileplotting</vt:lpstr>
      <vt:lpstr>Diamond Maps - Tileplotting</vt:lpstr>
      <vt:lpstr>Diamond Maps - Tilewalking</vt:lpstr>
      <vt:lpstr>Diamond Maps – Tilewalking Norte/Sul</vt:lpstr>
      <vt:lpstr>Diamond Maps-Tilewalking Leste/Oeste</vt:lpstr>
      <vt:lpstr>Diamond Maps – Tilewalking</vt:lpstr>
      <vt:lpstr>Diamond Maps – Tilewalking</vt:lpstr>
      <vt:lpstr>Referências</vt:lpstr>
    </vt:vector>
  </TitlesOfParts>
  <Company>UFPE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Pixel</dc:title>
  <dc:creator>bffk</dc:creator>
  <cp:lastModifiedBy>Geber</cp:lastModifiedBy>
  <cp:revision>84</cp:revision>
  <dcterms:created xsi:type="dcterms:W3CDTF">2000-10-01T18:03:26Z</dcterms:created>
  <dcterms:modified xsi:type="dcterms:W3CDTF">2018-09-21T11:05:01Z</dcterms:modified>
</cp:coreProperties>
</file>