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87" r:id="rId2"/>
    <p:sldId id="496" r:id="rId3"/>
    <p:sldId id="488" r:id="rId4"/>
    <p:sldId id="489" r:id="rId5"/>
    <p:sldId id="493" r:id="rId6"/>
    <p:sldId id="490" r:id="rId7"/>
    <p:sldId id="491" r:id="rId8"/>
    <p:sldId id="492" r:id="rId9"/>
    <p:sldId id="497" r:id="rId10"/>
    <p:sldId id="495" r:id="rId11"/>
    <p:sldId id="498" r:id="rId12"/>
    <p:sldId id="49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FF"/>
    <a:srgbClr val="FFFFCC"/>
    <a:srgbClr val="1C1C1C"/>
    <a:srgbClr val="66FF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254" autoAdjust="0"/>
  </p:normalViewPr>
  <p:slideViewPr>
    <p:cSldViewPr>
      <p:cViewPr>
        <p:scale>
          <a:sx n="70" d="100"/>
          <a:sy n="70" d="100"/>
        </p:scale>
        <p:origin x="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34C6C-B134-4A36-92C8-50BB19301402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47EA5-A95F-4C33-BFB3-F5635AE126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16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7EA5-A95F-4C33-BFB3-F5635AE126E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87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7EA5-A95F-4C33-BFB3-F5635AE126E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8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47EA5-A95F-4C33-BFB3-F5635AE126E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9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944215"/>
          </a:xfrm>
          <a:ln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>
            <a:lvl1pPr marL="0" indent="0" algn="ctr">
              <a:buNone/>
              <a:defRPr>
                <a:solidFill>
                  <a:srgbClr val="1C1C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5/9/2006</a:t>
            </a:r>
          </a:p>
        </p:txBody>
      </p:sp>
      <p:sp>
        <p:nvSpPr>
          <p:cNvPr id="5" name="Rectangl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28DF-3F51-476C-AE37-A0878DD99C41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defRPr>
                <a:solidFill>
                  <a:srgbClr val="1C1C1C"/>
                </a:solidFill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9F69-1B40-46DD-8C9D-0BA1FB054450}" type="datetimeFigureOut">
              <a:rPr lang="pt-BR" smtClean="0"/>
              <a:pPr/>
              <a:t>08/08/2019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D24D-F766-4212-A0D8-14C8934EF3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5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Persona</a:t>
            </a:r>
            <a:r>
              <a:rPr lang="pt-BR" dirty="0" smtClean="0"/>
              <a:t> </a:t>
            </a:r>
            <a:r>
              <a:rPr lang="pt-BR" dirty="0" err="1" smtClean="0"/>
              <a:t>Card</a:t>
            </a:r>
            <a:r>
              <a:rPr lang="pt-BR" dirty="0" smtClean="0"/>
              <a:t> Game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do Prof. André Neves (</a:t>
            </a:r>
            <a:r>
              <a:rPr lang="pt-BR" dirty="0" err="1" smtClean="0"/>
              <a:t>Design-UFPE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Passo 6 – escolha da “melhor” alternativa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Define critérios e dá notas para cada 2 ou 3 alternativas</a:t>
            </a:r>
          </a:p>
          <a:p>
            <a:pPr lvl="1"/>
            <a:r>
              <a:rPr lang="pt-BR" dirty="0" smtClean="0"/>
              <a:t>Valorizar novas mecânicas!</a:t>
            </a:r>
          </a:p>
          <a:p>
            <a:endParaRPr lang="pt-BR" dirty="0"/>
          </a:p>
          <a:p>
            <a:r>
              <a:rPr lang="pt-BR" dirty="0" smtClean="0"/>
              <a:t>Se nenhuma alternativa satisfez, repetir </a:t>
            </a:r>
            <a:r>
              <a:rPr lang="pt-BR" dirty="0"/>
              <a:t>o processo com outras 5 </a:t>
            </a:r>
            <a:r>
              <a:rPr lang="pt-BR" dirty="0" smtClean="0"/>
              <a:t>cartas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Passo 6 – escolha da “melhor” alternativa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Define critérios e dá notas para cada 2 ou 3 alternativas</a:t>
            </a:r>
          </a:p>
          <a:p>
            <a:endParaRPr lang="pt-BR" dirty="0"/>
          </a:p>
          <a:p>
            <a:r>
              <a:rPr lang="pt-BR" dirty="0" smtClean="0"/>
              <a:t>Se nenhuma alternativa satisfez, repetir </a:t>
            </a:r>
            <a:r>
              <a:rPr lang="pt-BR" dirty="0"/>
              <a:t>o processo com outras 5 </a:t>
            </a:r>
            <a:r>
              <a:rPr lang="pt-BR" dirty="0" smtClean="0"/>
              <a:t>cartas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43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Passo </a:t>
            </a:r>
            <a:r>
              <a:rPr lang="pt-BR" dirty="0" smtClean="0"/>
              <a:t>7 </a:t>
            </a:r>
            <a:r>
              <a:rPr lang="pt-BR" dirty="0"/>
              <a:t>– </a:t>
            </a:r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 grupo compartilha a proposta de jogo que pensou e recebe feedback</a:t>
            </a:r>
          </a:p>
          <a:p>
            <a:pPr lvl="1"/>
            <a:r>
              <a:rPr lang="pt-BR" dirty="0" smtClean="0"/>
              <a:t>Total por grupo 3 min</a:t>
            </a:r>
          </a:p>
          <a:p>
            <a:endParaRPr lang="pt-BR" dirty="0" smtClean="0"/>
          </a:p>
          <a:p>
            <a:r>
              <a:rPr lang="pt-BR" dirty="0" smtClean="0"/>
              <a:t>Observação: as equipes de vera podem reaproveitar o jogo criado ou repetir o processo antes das aulas de laboratório (</a:t>
            </a:r>
            <a:r>
              <a:rPr lang="pt-BR" dirty="0" err="1" smtClean="0"/>
              <a:t>unit</a:t>
            </a:r>
            <a:r>
              <a:rPr lang="pt-BR" dirty="0" smtClean="0"/>
              <a:t>). Tem de ter um jogo em mente para a tais aulas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91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Formar as equipes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 a 4 pessoas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93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 – definir a(s) persona(s) </a:t>
            </a:r>
            <a:r>
              <a:rPr lang="pt-BR" dirty="0" smtClean="0"/>
              <a:t>(10 min)</a:t>
            </a:r>
            <a:endParaRPr lang="pt-BR" dirty="0"/>
          </a:p>
        </p:txBody>
      </p:sp>
      <p:pic>
        <p:nvPicPr>
          <p:cNvPr id="4" name="Imagem 3" descr="Maya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836" y="1747487"/>
            <a:ext cx="2819092" cy="3913761"/>
          </a:xfrm>
          <a:prstGeom prst="rect">
            <a:avLst/>
          </a:prstGeom>
        </p:spPr>
      </p:pic>
      <p:pic>
        <p:nvPicPr>
          <p:cNvPr id="5" name="Imagem 4" descr="Ped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1260" y="1737072"/>
            <a:ext cx="2819092" cy="39241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47664" y="6011996"/>
            <a:ext cx="217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Quem quero agradar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35097" y="6027358"/>
            <a:ext cx="28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Quem não quero desagradar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2 – entender o </a:t>
            </a:r>
            <a:r>
              <a:rPr lang="pt-BR" dirty="0" smtClean="0"/>
              <a:t>perfil (5 min)</a:t>
            </a:r>
            <a:endParaRPr lang="pt-BR" dirty="0"/>
          </a:p>
        </p:txBody>
      </p:sp>
      <p:pic>
        <p:nvPicPr>
          <p:cNvPr id="7" name="Imagem 11" descr="F03 - Harry Pot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524000"/>
            <a:ext cx="12604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8" name="Imagem 12" descr="F07 - Crepúscu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24000"/>
            <a:ext cx="12604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9" name="Imagem 13" descr="L01 - Prai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3438" y="1524000"/>
            <a:ext cx="1260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0" name="Imagem 14" descr="L03 - Shoppin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2188" y="1524000"/>
            <a:ext cx="12604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1" name="Imagem 15" descr="R04 - Casual Fe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3405188"/>
            <a:ext cx="12604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2" name="Imagem 16" descr="H02 - Dança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3405188"/>
            <a:ext cx="12604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3" name="Imagem 17" descr="H05 - Viaja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3438" y="3405188"/>
            <a:ext cx="12604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4" name="Imagem 18" descr="M05 - Nx Zer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42188" y="3405188"/>
            <a:ext cx="12604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09038" y="4797152"/>
            <a:ext cx="36801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Mayara</a:t>
            </a:r>
          </a:p>
          <a:p>
            <a:pPr lvl="0"/>
            <a:r>
              <a:rPr lang="pt-BR" dirty="0"/>
              <a:t>Filmes que gosta [1 a 2]</a:t>
            </a:r>
          </a:p>
          <a:p>
            <a:pPr lvl="0"/>
            <a:r>
              <a:rPr lang="pt-BR" dirty="0"/>
              <a:t>Lugares para onde gosta de ir [1 a 2]</a:t>
            </a:r>
          </a:p>
          <a:p>
            <a:pPr lvl="0"/>
            <a:r>
              <a:rPr lang="pt-BR" dirty="0"/>
              <a:t>Roupas que gosta de vestir [1 a 2]</a:t>
            </a:r>
          </a:p>
          <a:p>
            <a:pPr lvl="0"/>
            <a:r>
              <a:rPr lang="pt-BR" dirty="0"/>
              <a:t>Hobbies (o que gosta de fazer) [1 a 2]</a:t>
            </a:r>
          </a:p>
          <a:p>
            <a:pPr lvl="0"/>
            <a:r>
              <a:rPr lang="pt-BR" dirty="0"/>
              <a:t>Músicas que gosta de ouvir [1 a 2]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Passo 3 – escolher os jogos </a:t>
            </a:r>
            <a:r>
              <a:rPr lang="pt-BR" dirty="0" smtClean="0"/>
              <a:t>similares (5 min)</a:t>
            </a:r>
            <a:endParaRPr lang="pt-BR" dirty="0"/>
          </a:p>
        </p:txBody>
      </p:sp>
      <p:pic>
        <p:nvPicPr>
          <p:cNvPr id="4" name="Picture 138" descr="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1681842" cy="25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5" name="Picture 151" descr="puzzle 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21088"/>
            <a:ext cx="1737990" cy="23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6" name="Picture 152" descr="puzzle 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1745646" cy="23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153" descr="puzzle 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21088"/>
            <a:ext cx="1727782" cy="233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23" name="CaixaDeTexto 22"/>
          <p:cNvSpPr txBox="1"/>
          <p:nvPr/>
        </p:nvSpPr>
        <p:spPr>
          <a:xfrm>
            <a:off x="79338" y="4870901"/>
            <a:ext cx="3124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Mayara</a:t>
            </a:r>
          </a:p>
          <a:p>
            <a:pPr lvl="0"/>
            <a:r>
              <a:rPr lang="pt-BR" dirty="0" smtClean="0"/>
              <a:t>Jogos </a:t>
            </a:r>
            <a:r>
              <a:rPr lang="pt-BR" dirty="0"/>
              <a:t>que gosta </a:t>
            </a:r>
            <a:r>
              <a:rPr lang="pt-BR" dirty="0" smtClean="0"/>
              <a:t>de </a:t>
            </a:r>
            <a:r>
              <a:rPr lang="pt-BR" dirty="0"/>
              <a:t>jogar [3 a 4</a:t>
            </a:r>
            <a:r>
              <a:rPr lang="pt-BR" dirty="0" smtClean="0"/>
              <a:t>]</a:t>
            </a:r>
          </a:p>
          <a:p>
            <a:pPr lvl="0"/>
            <a:r>
              <a:rPr lang="pt-BR" dirty="0" smtClean="0"/>
              <a:t>(mais casuais!)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Passo 4 – escolher referências </a:t>
            </a:r>
            <a:r>
              <a:rPr lang="pt-BR" dirty="0" smtClean="0"/>
              <a:t>externas (2 min)</a:t>
            </a:r>
            <a:endParaRPr lang="pt-BR" dirty="0"/>
          </a:p>
        </p:txBody>
      </p:sp>
      <p:pic>
        <p:nvPicPr>
          <p:cNvPr id="4" name="Picture 22" descr="animais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1361572" cy="189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objet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068960"/>
            <a:ext cx="1361572" cy="189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animais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340768"/>
            <a:ext cx="1376896" cy="19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9" descr="objeto1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68960"/>
            <a:ext cx="1352816" cy="187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 descr="ce06 - tsunam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717032"/>
            <a:ext cx="1355005" cy="18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1" descr="ce15 - biologia_sistema_imunologic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509120"/>
            <a:ext cx="1355006" cy="18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576382" y="6049533"/>
            <a:ext cx="386650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ou 5 cartas de coisas “nada a ver”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5 – arrumar o tabuleiro criativo</a:t>
            </a:r>
            <a:endParaRPr lang="pt-BR" dirty="0"/>
          </a:p>
        </p:txBody>
      </p:sp>
      <p:sp>
        <p:nvSpPr>
          <p:cNvPr id="4" name="Rectangle 103"/>
          <p:cNvSpPr>
            <a:spLocks noChangeArrowheads="1"/>
          </p:cNvSpPr>
          <p:nvPr/>
        </p:nvSpPr>
        <p:spPr bwMode="auto">
          <a:xfrm>
            <a:off x="3411538" y="1257300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2841625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auto">
          <a:xfrm>
            <a:off x="4772025" y="1257300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106"/>
          <p:cNvSpPr>
            <a:spLocks noChangeArrowheads="1"/>
          </p:cNvSpPr>
          <p:nvPr/>
        </p:nvSpPr>
        <p:spPr bwMode="auto">
          <a:xfrm>
            <a:off x="5199063" y="2954338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Rectangle 107"/>
          <p:cNvSpPr>
            <a:spLocks noChangeArrowheads="1"/>
          </p:cNvSpPr>
          <p:nvPr/>
        </p:nvSpPr>
        <p:spPr bwMode="auto">
          <a:xfrm>
            <a:off x="6132513" y="1257300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6559550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auto">
          <a:xfrm>
            <a:off x="7505700" y="1257300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Rectangle 123"/>
          <p:cNvSpPr>
            <a:spLocks noChangeArrowheads="1"/>
          </p:cNvSpPr>
          <p:nvPr/>
        </p:nvSpPr>
        <p:spPr bwMode="auto">
          <a:xfrm>
            <a:off x="7934325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Rectangle 124"/>
          <p:cNvSpPr>
            <a:spLocks noChangeArrowheads="1"/>
          </p:cNvSpPr>
          <p:nvPr/>
        </p:nvSpPr>
        <p:spPr bwMode="auto">
          <a:xfrm>
            <a:off x="2076450" y="1257300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Rectangle 125"/>
          <p:cNvSpPr>
            <a:spLocks noChangeArrowheads="1"/>
          </p:cNvSpPr>
          <p:nvPr/>
        </p:nvSpPr>
        <p:spPr bwMode="auto">
          <a:xfrm>
            <a:off x="1506538" y="2954338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ectangle 126"/>
          <p:cNvSpPr>
            <a:spLocks noChangeArrowheads="1"/>
          </p:cNvSpPr>
          <p:nvPr/>
        </p:nvSpPr>
        <p:spPr bwMode="auto">
          <a:xfrm>
            <a:off x="754063" y="1257300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27"/>
          <p:cNvSpPr>
            <a:spLocks noChangeArrowheads="1"/>
          </p:cNvSpPr>
          <p:nvPr/>
        </p:nvSpPr>
        <p:spPr bwMode="auto">
          <a:xfrm>
            <a:off x="184150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Rectangle 128"/>
          <p:cNvSpPr>
            <a:spLocks noChangeArrowheads="1"/>
          </p:cNvSpPr>
          <p:nvPr/>
        </p:nvSpPr>
        <p:spPr bwMode="auto">
          <a:xfrm>
            <a:off x="3411538" y="4703763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Rectangle 129"/>
          <p:cNvSpPr>
            <a:spLocks noChangeArrowheads="1"/>
          </p:cNvSpPr>
          <p:nvPr/>
        </p:nvSpPr>
        <p:spPr bwMode="auto">
          <a:xfrm>
            <a:off x="4772025" y="4703763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Rectangle 130"/>
          <p:cNvSpPr>
            <a:spLocks noChangeArrowheads="1"/>
          </p:cNvSpPr>
          <p:nvPr/>
        </p:nvSpPr>
        <p:spPr bwMode="auto">
          <a:xfrm>
            <a:off x="6132513" y="4703763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Rectangle 131"/>
          <p:cNvSpPr>
            <a:spLocks noChangeArrowheads="1"/>
          </p:cNvSpPr>
          <p:nvPr/>
        </p:nvSpPr>
        <p:spPr bwMode="auto">
          <a:xfrm>
            <a:off x="7505700" y="4703763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Rectangle 132"/>
          <p:cNvSpPr>
            <a:spLocks noChangeArrowheads="1"/>
          </p:cNvSpPr>
          <p:nvPr/>
        </p:nvSpPr>
        <p:spPr bwMode="auto">
          <a:xfrm>
            <a:off x="2076450" y="4703763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Rectangle 133"/>
          <p:cNvSpPr>
            <a:spLocks noChangeArrowheads="1"/>
          </p:cNvSpPr>
          <p:nvPr/>
        </p:nvSpPr>
        <p:spPr bwMode="auto">
          <a:xfrm>
            <a:off x="754063" y="4703763"/>
            <a:ext cx="1039812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2" name="Picture 22" descr="animais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838" y="2978150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objet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4754563"/>
            <a:ext cx="98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animais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2688" y="1296988"/>
            <a:ext cx="99853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9" descr="objeto1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700" y="4745038"/>
            <a:ext cx="9810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0" descr="ce06 - tsunami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488" y="2978150"/>
            <a:ext cx="9826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ce15 - biologia_sistema_imunologic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688" y="1304925"/>
            <a:ext cx="9826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05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2325" y="4735513"/>
            <a:ext cx="9890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2" descr="puzzle 03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5975" y="1279525"/>
            <a:ext cx="10223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puzzle 02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25" y="1279525"/>
            <a:ext cx="10287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4" descr="puzzle 06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5213" y="4716463"/>
            <a:ext cx="10175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m 11" descr="F03 - Harry Potter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0675" y="3008313"/>
            <a:ext cx="9763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m 12" descr="F07 - Crepúscul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38288" y="2992438"/>
            <a:ext cx="97631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m 13" descr="L01 - Praia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8538" y="1296988"/>
            <a:ext cx="97631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m 14" descr="L03 - Shopping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49863" y="2995613"/>
            <a:ext cx="976312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m 15" descr="R04 - Casual Fem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21063" y="1287463"/>
            <a:ext cx="9763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m 16" descr="H02 - Dançar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60750" y="4759325"/>
            <a:ext cx="9763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m 17" descr="H05 - Viajar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94250" y="4745038"/>
            <a:ext cx="97631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m 18" descr="M05 - Nx Zero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99238" y="3006725"/>
            <a:ext cx="97631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4019550" y="2954338"/>
            <a:ext cx="1039813" cy="14509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1" name="Imagem 10" descr="Thaís (RJ)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56063" y="2998788"/>
            <a:ext cx="9588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Passo 5 – caixa morfológica para geração de </a:t>
            </a:r>
            <a:r>
              <a:rPr lang="pt-BR" dirty="0" smtClean="0"/>
              <a:t>alternativas (30 min)</a:t>
            </a:r>
            <a:endParaRPr lang="pt-BR" dirty="0"/>
          </a:p>
        </p:txBody>
      </p:sp>
      <p:pic>
        <p:nvPicPr>
          <p:cNvPr id="4" name="Picture 30" descr="ce06 - tsunam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1513278" cy="211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 descr="puzzle 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36912"/>
            <a:ext cx="1584176" cy="211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puzzle 0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6884" y="2636912"/>
            <a:ext cx="1567062" cy="211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1" descr="F03 - Harry Potte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1165" y="2636912"/>
            <a:ext cx="1503501" cy="20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13" descr="L01 - Prai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025" y="2636912"/>
            <a:ext cx="1503500" cy="20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841486" y="5445224"/>
            <a:ext cx="4572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Escolher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subconjunto das cartas: 5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quais 1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 “nada a ver”, 1 a 2 de jogos, outras do perfil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Ideação (geração de alternativas)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Baseados nas 5 cartas, propor 2 ou 3 jogos</a:t>
            </a:r>
          </a:p>
          <a:p>
            <a:pPr lvl="1"/>
            <a:r>
              <a:rPr lang="pt-BR" dirty="0"/>
              <a:t>Valorizar novas mecânicas</a:t>
            </a:r>
            <a:r>
              <a:rPr lang="pt-BR" dirty="0" smtClean="0"/>
              <a:t>! (casuais)</a:t>
            </a:r>
            <a:endParaRPr lang="pt-BR" dirty="0"/>
          </a:p>
          <a:p>
            <a:pPr lvl="1"/>
            <a:r>
              <a:rPr lang="pt-BR" dirty="0" smtClean="0"/>
              <a:t>Cada </a:t>
            </a:r>
            <a:r>
              <a:rPr lang="pt-BR" dirty="0"/>
              <a:t>um individualmente pensa (5 min) em jogo que reúna as 5 cartas e possa interessar à persona</a:t>
            </a:r>
          </a:p>
          <a:p>
            <a:pPr lvl="1"/>
            <a:r>
              <a:rPr lang="pt-BR" dirty="0" smtClean="0"/>
              <a:t>Cada um apresenta ao grupo sua ideia</a:t>
            </a:r>
          </a:p>
          <a:p>
            <a:pPr lvl="1"/>
            <a:r>
              <a:rPr lang="pt-BR" dirty="0" smtClean="0"/>
              <a:t>Pode haver fusões ou novas ideias a partir disso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920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8277</TotalTime>
  <Words>377</Words>
  <Application>Microsoft Office PowerPoint</Application>
  <PresentationFormat>Apresentação na tela (4:3)</PresentationFormat>
  <Paragraphs>46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Tema do Office</vt:lpstr>
      <vt:lpstr>Persona Card Game</vt:lpstr>
      <vt:lpstr>Formar as equipes</vt:lpstr>
      <vt:lpstr>Passo 1 – definir a(s) persona(s) (10 min)</vt:lpstr>
      <vt:lpstr>Passo 2 – entender o perfil (5 min)</vt:lpstr>
      <vt:lpstr>Passo 3 – escolher os jogos similares (5 min)</vt:lpstr>
      <vt:lpstr>Passo 4 – escolher referências externas (2 min)</vt:lpstr>
      <vt:lpstr>Passo 5 – arrumar o tabuleiro criativo</vt:lpstr>
      <vt:lpstr>Passo 5 – caixa morfológica para geração de alternativas (30 min)</vt:lpstr>
      <vt:lpstr>Ideação (geração de alternativas)</vt:lpstr>
      <vt:lpstr>Passo 6 – escolha da “melhor” alternativa </vt:lpstr>
      <vt:lpstr>Passo 6 – escolha da “melhor” alternativa </vt:lpstr>
      <vt:lpstr>Passo 7 – apresentação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glr</dc:creator>
  <cp:lastModifiedBy>Geber</cp:lastModifiedBy>
  <cp:revision>250</cp:revision>
  <dcterms:created xsi:type="dcterms:W3CDTF">2010-07-10T13:22:01Z</dcterms:created>
  <dcterms:modified xsi:type="dcterms:W3CDTF">2019-08-08T14:08:04Z</dcterms:modified>
</cp:coreProperties>
</file>