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62"/>
  </p:notesMasterIdLst>
  <p:sldIdLst>
    <p:sldId id="405" r:id="rId2"/>
    <p:sldId id="406" r:id="rId3"/>
    <p:sldId id="366" r:id="rId4"/>
    <p:sldId id="462" r:id="rId5"/>
    <p:sldId id="407" r:id="rId6"/>
    <p:sldId id="409" r:id="rId7"/>
    <p:sldId id="413" r:id="rId8"/>
    <p:sldId id="410" r:id="rId9"/>
    <p:sldId id="411" r:id="rId10"/>
    <p:sldId id="438" r:id="rId11"/>
    <p:sldId id="465" r:id="rId12"/>
    <p:sldId id="439" r:id="rId13"/>
    <p:sldId id="408" r:id="rId14"/>
    <p:sldId id="334" r:id="rId15"/>
    <p:sldId id="291" r:id="rId16"/>
    <p:sldId id="335" r:id="rId17"/>
    <p:sldId id="340" r:id="rId18"/>
    <p:sldId id="364" r:id="rId19"/>
    <p:sldId id="337" r:id="rId20"/>
    <p:sldId id="297" r:id="rId21"/>
    <p:sldId id="313" r:id="rId22"/>
    <p:sldId id="314" r:id="rId23"/>
    <p:sldId id="318" r:id="rId24"/>
    <p:sldId id="319" r:id="rId25"/>
    <p:sldId id="431" r:id="rId26"/>
    <p:sldId id="459" r:id="rId27"/>
    <p:sldId id="432" r:id="rId28"/>
    <p:sldId id="458" r:id="rId29"/>
    <p:sldId id="460" r:id="rId30"/>
    <p:sldId id="414" r:id="rId31"/>
    <p:sldId id="416" r:id="rId32"/>
    <p:sldId id="418" r:id="rId33"/>
    <p:sldId id="377" r:id="rId34"/>
    <p:sldId id="423" r:id="rId35"/>
    <p:sldId id="424" r:id="rId36"/>
    <p:sldId id="440" r:id="rId37"/>
    <p:sldId id="442" r:id="rId38"/>
    <p:sldId id="448" r:id="rId39"/>
    <p:sldId id="449" r:id="rId40"/>
    <p:sldId id="467" r:id="rId41"/>
    <p:sldId id="471" r:id="rId42"/>
    <p:sldId id="468" r:id="rId43"/>
    <p:sldId id="466" r:id="rId44"/>
    <p:sldId id="472" r:id="rId45"/>
    <p:sldId id="470" r:id="rId46"/>
    <p:sldId id="473" r:id="rId47"/>
    <p:sldId id="474" r:id="rId48"/>
    <p:sldId id="469" r:id="rId49"/>
    <p:sldId id="455" r:id="rId50"/>
    <p:sldId id="457" r:id="rId51"/>
    <p:sldId id="456" r:id="rId52"/>
    <p:sldId id="463" r:id="rId53"/>
    <p:sldId id="441" r:id="rId54"/>
    <p:sldId id="453" r:id="rId55"/>
    <p:sldId id="443" r:id="rId56"/>
    <p:sldId id="452" r:id="rId57"/>
    <p:sldId id="454" r:id="rId58"/>
    <p:sldId id="464" r:id="rId59"/>
    <p:sldId id="445" r:id="rId60"/>
    <p:sldId id="437" r:id="rId61"/>
  </p:sldIdLst>
  <p:sldSz cx="9144000" cy="6858000" type="screen4x3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FF00"/>
    <a:srgbClr val="993300"/>
    <a:srgbClr val="FF9900"/>
    <a:srgbClr val="CC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6" autoAdjust="0"/>
    <p:restoredTop sz="82746" autoAdjust="0"/>
  </p:normalViewPr>
  <p:slideViewPr>
    <p:cSldViewPr>
      <p:cViewPr varScale="1">
        <p:scale>
          <a:sx n="59" d="100"/>
          <a:sy n="59" d="100"/>
        </p:scale>
        <p:origin x="7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66CA46-7ECB-4D84-AE54-EFBA38D11A4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4827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Enzyme" TargetMode="External"/><Relationship Id="rId3" Type="http://schemas.openxmlformats.org/officeDocument/2006/relationships/hyperlink" Target="http://boinc.bakerlab.org/rosetta/" TargetMode="External"/><Relationship Id="rId7" Type="http://schemas.openxmlformats.org/officeDocument/2006/relationships/hyperlink" Target="http://en.wikipedia.org/wiki/3D_computer_graphics" TargetMode="External"/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Virus" TargetMode="External"/><Relationship Id="rId5" Type="http://schemas.openxmlformats.org/officeDocument/2006/relationships/hyperlink" Target="http://en.wikipedia.org/wiki/AIDS" TargetMode="External"/><Relationship Id="rId4" Type="http://schemas.openxmlformats.org/officeDocument/2006/relationships/hyperlink" Target="http://en.wikipedia.org/wiki/Crystal_structure" TargetMode="Externa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Enzyme" TargetMode="External"/><Relationship Id="rId3" Type="http://schemas.openxmlformats.org/officeDocument/2006/relationships/hyperlink" Target="http://boinc.bakerlab.org/rosetta/" TargetMode="External"/><Relationship Id="rId7" Type="http://schemas.openxmlformats.org/officeDocument/2006/relationships/hyperlink" Target="http://en.wikipedia.org/wiki/3D_computer_graphics" TargetMode="External"/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Virus" TargetMode="External"/><Relationship Id="rId5" Type="http://schemas.openxmlformats.org/officeDocument/2006/relationships/hyperlink" Target="http://en.wikipedia.org/wiki/AIDS" TargetMode="External"/><Relationship Id="rId4" Type="http://schemas.openxmlformats.org/officeDocument/2006/relationships/hyperlink" Target="http://en.wikipedia.org/wiki/Crystal_structure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1638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2FD2CFF-7686-4372-BA4E-B6E2A04B8DA9}" type="slidenum">
              <a:rPr lang="pt-BR" altLang="pt-BR" sz="1200" smtClean="0"/>
              <a:pPr/>
              <a:t>2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927737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6349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A8D6C1-4136-4B77-883D-5EF2968450B7}" type="slidenum">
              <a:rPr lang="pt-BR" altLang="pt-BR" sz="1200" smtClean="0"/>
              <a:pPr/>
              <a:t>39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2794562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Shadow of colossus</a:t>
            </a:r>
          </a:p>
        </p:txBody>
      </p:sp>
      <p:sp>
        <p:nvSpPr>
          <p:cNvPr id="7373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839D922-705B-489F-B6D6-466B763D17DB}" type="slidenum">
              <a:rPr lang="pt-BR" altLang="pt-BR" sz="1200" smtClean="0"/>
              <a:pPr/>
              <a:t>54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888039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Shadow of colossus</a:t>
            </a:r>
          </a:p>
        </p:txBody>
      </p:sp>
      <p:sp>
        <p:nvSpPr>
          <p:cNvPr id="75780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CBD95D7-5823-41C5-94D3-92EE818D5539}" type="slidenum">
              <a:rPr lang="pt-BR" altLang="pt-BR" sz="1200" smtClean="0"/>
              <a:pPr/>
              <a:t>55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2829715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Shadow of colossus</a:t>
            </a:r>
          </a:p>
        </p:txBody>
      </p:sp>
      <p:sp>
        <p:nvSpPr>
          <p:cNvPr id="7782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5442DC0-BA82-4ABD-B097-374B5E83C253}" type="slidenum">
              <a:rPr lang="pt-BR" altLang="pt-BR" sz="1200" smtClean="0"/>
              <a:pPr/>
              <a:t>56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2947433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pt-BR" smtClean="0">
                <a:latin typeface="Arial" panose="020B0604020202020204" pitchFamily="34" charset="0"/>
              </a:rPr>
              <a:t>Foldit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 Competition of </a:t>
            </a:r>
            <a:r>
              <a:rPr lang="pt-BR" altLang="pt-BR" smtClean="0">
                <a:latin typeface="Arial" panose="020B0604020202020204" pitchFamily="34" charset="0"/>
              </a:rPr>
              <a:t>chemistry world's biennial</a:t>
            </a:r>
            <a:r>
              <a:rPr lang="en-US" altLang="pt-BR" smtClean="0">
                <a:latin typeface="Arial" panose="020B0604020202020204" pitchFamily="34" charset="0"/>
              </a:rPr>
              <a:t>: predict the shape a protein will fold into knowing only its constituent parts</a:t>
            </a:r>
          </a:p>
          <a:p>
            <a:pPr>
              <a:buFontTx/>
              <a:buChar char="-"/>
            </a:pPr>
            <a:r>
              <a:rPr lang="en-US" altLang="pt-BR" smtClean="0">
                <a:latin typeface="Arial" panose="020B0604020202020204" pitchFamily="34" charset="0"/>
              </a:rPr>
              <a:t> Usou </a:t>
            </a:r>
            <a:r>
              <a:rPr lang="pt-BR" altLang="pt-BR" smtClean="0">
                <a:latin typeface="Arial" panose="020B0604020202020204" pitchFamily="34" charset="0"/>
                <a:hlinkClick r:id="rId3"/>
              </a:rPr>
              <a:t>Rosetta@home</a:t>
            </a:r>
            <a:r>
              <a:rPr lang="pt-BR" altLang="pt-BR" smtClean="0">
                <a:latin typeface="Arial" panose="020B0604020202020204" pitchFamily="34" charset="0"/>
              </a:rPr>
              <a:t> = </a:t>
            </a:r>
            <a:r>
              <a:rPr lang="en-US" altLang="pt-BR" smtClean="0">
                <a:latin typeface="Arial" panose="020B0604020202020204" pitchFamily="34" charset="0"/>
              </a:rPr>
              <a:t>86,000 computers =&gt; 77-teraflop supercomputer </a:t>
            </a:r>
            <a:endParaRPr lang="pt-BR" altLang="pt-BR" smtClean="0">
              <a:latin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pt-BR" altLang="pt-BR" smtClean="0">
                <a:latin typeface="Arial" panose="020B0604020202020204" pitchFamily="34" charset="0"/>
              </a:rPr>
              <a:t> http://www.youtube.com/watch?v=lGYJyur4FUA</a:t>
            </a:r>
          </a:p>
          <a:p>
            <a:pPr>
              <a:buFontTx/>
              <a:buChar char="-"/>
            </a:pPr>
            <a:r>
              <a:rPr lang="pt-BR" altLang="pt-BR" smtClean="0">
                <a:latin typeface="Arial" panose="020B0604020202020204" pitchFamily="34" charset="0"/>
              </a:rPr>
              <a:t> Achievements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--- In 2011, decipher the </a:t>
            </a:r>
            <a:r>
              <a:rPr lang="en-US" altLang="pt-BR" smtClean="0">
                <a:latin typeface="Arial" panose="020B0604020202020204" pitchFamily="34" charset="0"/>
                <a:hlinkClick r:id="rId4" tooltip="Crystal structure"/>
              </a:rPr>
              <a:t>crystal structure</a:t>
            </a:r>
            <a:r>
              <a:rPr lang="en-US" altLang="pt-BR" smtClean="0">
                <a:latin typeface="Arial" panose="020B0604020202020204" pitchFamily="34" charset="0"/>
              </a:rPr>
              <a:t> of an </a:t>
            </a:r>
            <a:r>
              <a:rPr lang="en-US" altLang="pt-BR" smtClean="0">
                <a:latin typeface="Arial" panose="020B0604020202020204" pitchFamily="34" charset="0"/>
                <a:hlinkClick r:id="rId5" tooltip="AIDS"/>
              </a:rPr>
              <a:t>AIDS</a:t>
            </a:r>
            <a:r>
              <a:rPr lang="en-US" altLang="pt-BR" smtClean="0">
                <a:latin typeface="Arial" panose="020B0604020202020204" pitchFamily="34" charset="0"/>
              </a:rPr>
              <a:t>-causing monkey </a:t>
            </a:r>
            <a:r>
              <a:rPr lang="en-US" altLang="pt-BR" smtClean="0">
                <a:latin typeface="Arial" panose="020B0604020202020204" pitchFamily="34" charset="0"/>
                <a:hlinkClick r:id="rId6" tooltip="Virus"/>
              </a:rPr>
              <a:t>virus</a:t>
            </a:r>
            <a:r>
              <a:rPr lang="en-US" altLang="pt-BR" smtClean="0">
                <a:latin typeface="Arial" panose="020B0604020202020204" pitchFamily="34" charset="0"/>
              </a:rPr>
              <a:t>. Players produced an accurate </a:t>
            </a:r>
            <a:r>
              <a:rPr lang="en-US" altLang="pt-BR" smtClean="0">
                <a:latin typeface="Arial" panose="020B0604020202020204" pitchFamily="34" charset="0"/>
                <a:hlinkClick r:id="rId7" tooltip="3D computer graphics"/>
              </a:rPr>
              <a:t>3D</a:t>
            </a:r>
            <a:r>
              <a:rPr lang="en-US" altLang="pt-BR" smtClean="0">
                <a:latin typeface="Arial" panose="020B0604020202020204" pitchFamily="34" charset="0"/>
              </a:rPr>
              <a:t> model of the </a:t>
            </a:r>
            <a:r>
              <a:rPr lang="en-US" altLang="pt-BR" smtClean="0">
                <a:latin typeface="Arial" panose="020B0604020202020204" pitchFamily="34" charset="0"/>
                <a:hlinkClick r:id="rId8" tooltip="Enzyme"/>
              </a:rPr>
              <a:t>enzyme</a:t>
            </a:r>
            <a:r>
              <a:rPr lang="en-US" altLang="pt-BR" smtClean="0">
                <a:latin typeface="Arial" panose="020B0604020202020204" pitchFamily="34" charset="0"/>
              </a:rPr>
              <a:t> in just ten days, whereas the problem had stumped scientists for 15 years.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--- In 2012, Foldit gamers achieved the first crowdsourced redesign of a protein with more than 18-fold higher activity than the original</a:t>
            </a:r>
          </a:p>
          <a:p>
            <a:pPr>
              <a:buFontTx/>
              <a:buChar char="-"/>
            </a:pPr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79876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DF3304A-5B6C-4A70-9AF8-9D404D53172B}" type="slidenum">
              <a:rPr lang="pt-BR" altLang="pt-BR" sz="1200" smtClean="0"/>
              <a:pPr/>
              <a:t>57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823137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en-US" altLang="pt-BR" smtClean="0">
                <a:latin typeface="Arial" panose="020B0604020202020204" pitchFamily="34" charset="0"/>
              </a:rPr>
              <a:t>Foldit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 Competition of </a:t>
            </a:r>
            <a:r>
              <a:rPr lang="pt-BR" altLang="pt-BR" smtClean="0">
                <a:latin typeface="Arial" panose="020B0604020202020204" pitchFamily="34" charset="0"/>
              </a:rPr>
              <a:t>chemistry world's biennial</a:t>
            </a:r>
            <a:r>
              <a:rPr lang="en-US" altLang="pt-BR" smtClean="0">
                <a:latin typeface="Arial" panose="020B0604020202020204" pitchFamily="34" charset="0"/>
              </a:rPr>
              <a:t>: predict the shape a protein will fold into knowing only its constituent parts</a:t>
            </a:r>
          </a:p>
          <a:p>
            <a:pPr>
              <a:buFontTx/>
              <a:buChar char="-"/>
            </a:pPr>
            <a:r>
              <a:rPr lang="en-US" altLang="pt-BR" smtClean="0">
                <a:latin typeface="Arial" panose="020B0604020202020204" pitchFamily="34" charset="0"/>
              </a:rPr>
              <a:t> Usou </a:t>
            </a:r>
            <a:r>
              <a:rPr lang="pt-BR" altLang="pt-BR" smtClean="0">
                <a:latin typeface="Arial" panose="020B0604020202020204" pitchFamily="34" charset="0"/>
                <a:hlinkClick r:id="rId3"/>
              </a:rPr>
              <a:t>Rosetta@home</a:t>
            </a:r>
            <a:r>
              <a:rPr lang="pt-BR" altLang="pt-BR" smtClean="0">
                <a:latin typeface="Arial" panose="020B0604020202020204" pitchFamily="34" charset="0"/>
              </a:rPr>
              <a:t> = </a:t>
            </a:r>
            <a:r>
              <a:rPr lang="en-US" altLang="pt-BR" smtClean="0">
                <a:latin typeface="Arial" panose="020B0604020202020204" pitchFamily="34" charset="0"/>
              </a:rPr>
              <a:t>86,000 computers =&gt; 77-teraflop supercomputer </a:t>
            </a:r>
            <a:endParaRPr lang="pt-BR" altLang="pt-BR" smtClean="0">
              <a:latin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pt-BR" altLang="pt-BR" smtClean="0">
                <a:latin typeface="Arial" panose="020B0604020202020204" pitchFamily="34" charset="0"/>
              </a:rPr>
              <a:t> http://www.youtube.com/watch?v=lGYJyur4FUA</a:t>
            </a:r>
          </a:p>
          <a:p>
            <a:pPr>
              <a:buFontTx/>
              <a:buChar char="-"/>
            </a:pPr>
            <a:r>
              <a:rPr lang="pt-BR" altLang="pt-BR" smtClean="0">
                <a:latin typeface="Arial" panose="020B0604020202020204" pitchFamily="34" charset="0"/>
              </a:rPr>
              <a:t> Achievements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--- In 2011, decipher the </a:t>
            </a:r>
            <a:r>
              <a:rPr lang="en-US" altLang="pt-BR" smtClean="0">
                <a:latin typeface="Arial" panose="020B0604020202020204" pitchFamily="34" charset="0"/>
                <a:hlinkClick r:id="rId4" tooltip="Crystal structure"/>
              </a:rPr>
              <a:t>crystal structure</a:t>
            </a:r>
            <a:r>
              <a:rPr lang="en-US" altLang="pt-BR" smtClean="0">
                <a:latin typeface="Arial" panose="020B0604020202020204" pitchFamily="34" charset="0"/>
              </a:rPr>
              <a:t> of an </a:t>
            </a:r>
            <a:r>
              <a:rPr lang="en-US" altLang="pt-BR" smtClean="0">
                <a:latin typeface="Arial" panose="020B0604020202020204" pitchFamily="34" charset="0"/>
                <a:hlinkClick r:id="rId5" tooltip="AIDS"/>
              </a:rPr>
              <a:t>AIDS</a:t>
            </a:r>
            <a:r>
              <a:rPr lang="en-US" altLang="pt-BR" smtClean="0">
                <a:latin typeface="Arial" panose="020B0604020202020204" pitchFamily="34" charset="0"/>
              </a:rPr>
              <a:t>-causing monkey </a:t>
            </a:r>
            <a:r>
              <a:rPr lang="en-US" altLang="pt-BR" smtClean="0">
                <a:latin typeface="Arial" panose="020B0604020202020204" pitchFamily="34" charset="0"/>
                <a:hlinkClick r:id="rId6" tooltip="Virus"/>
              </a:rPr>
              <a:t>virus</a:t>
            </a:r>
            <a:r>
              <a:rPr lang="en-US" altLang="pt-BR" smtClean="0">
                <a:latin typeface="Arial" panose="020B0604020202020204" pitchFamily="34" charset="0"/>
              </a:rPr>
              <a:t>. Players produced an accurate </a:t>
            </a:r>
            <a:r>
              <a:rPr lang="en-US" altLang="pt-BR" smtClean="0">
                <a:latin typeface="Arial" panose="020B0604020202020204" pitchFamily="34" charset="0"/>
                <a:hlinkClick r:id="rId7" tooltip="3D computer graphics"/>
              </a:rPr>
              <a:t>3D</a:t>
            </a:r>
            <a:r>
              <a:rPr lang="en-US" altLang="pt-BR" smtClean="0">
                <a:latin typeface="Arial" panose="020B0604020202020204" pitchFamily="34" charset="0"/>
              </a:rPr>
              <a:t> model of the </a:t>
            </a:r>
            <a:r>
              <a:rPr lang="en-US" altLang="pt-BR" smtClean="0">
                <a:latin typeface="Arial" panose="020B0604020202020204" pitchFamily="34" charset="0"/>
                <a:hlinkClick r:id="rId8" tooltip="Enzyme"/>
              </a:rPr>
              <a:t>enzyme</a:t>
            </a:r>
            <a:r>
              <a:rPr lang="en-US" altLang="pt-BR" smtClean="0">
                <a:latin typeface="Arial" panose="020B0604020202020204" pitchFamily="34" charset="0"/>
              </a:rPr>
              <a:t> in just ten days, whereas the problem had stumped scientists for 15 years.</a:t>
            </a:r>
          </a:p>
          <a:p>
            <a:r>
              <a:rPr lang="en-US" altLang="pt-BR" smtClean="0">
                <a:latin typeface="Arial" panose="020B0604020202020204" pitchFamily="34" charset="0"/>
              </a:rPr>
              <a:t>--- In 2012, Foldit gamers achieved the first crowdsourced redesign of a protein with more than 18-fold higher activity than the original</a:t>
            </a:r>
          </a:p>
          <a:p>
            <a:pPr>
              <a:buFontTx/>
              <a:buChar char="-"/>
            </a:pPr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8192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EEB83A8-F544-40FC-9CA0-0DDAF4DFDF49}" type="slidenum">
              <a:rPr lang="pt-BR" altLang="pt-BR" sz="1200" smtClean="0"/>
              <a:pPr/>
              <a:t>58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511053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clients, plateformes pays, ...</a:t>
            </a:r>
          </a:p>
          <a:p>
            <a:r>
              <a:rPr lang="pt-BR" altLang="pt-BR" smtClean="0">
                <a:latin typeface="Arial" panose="020B0604020202020204" pitchFamily="34" charset="0"/>
              </a:rPr>
              <a:t>Projeto do polo</a:t>
            </a:r>
          </a:p>
          <a:p>
            <a:r>
              <a:rPr lang="pt-BR" altLang="pt-BR" smtClean="0">
                <a:latin typeface="Arial" panose="020B0604020202020204" pitchFamily="34" charset="0"/>
              </a:rPr>
              <a:t>Convergence numérique</a:t>
            </a:r>
          </a:p>
        </p:txBody>
      </p:sp>
      <p:sp>
        <p:nvSpPr>
          <p:cNvPr id="839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DDBF80A-1582-4E4F-8CD5-7574EA9F8E42}" type="slidenum">
              <a:rPr lang="pt-BR" altLang="pt-BR" sz="1200" smtClean="0"/>
              <a:pPr/>
              <a:t>59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002724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lvl="1"/>
            <a:r>
              <a:rPr lang="pt-BR" altLang="pt-BR" smtClean="0">
                <a:latin typeface="Arial" panose="020B0604020202020204" pitchFamily="34" charset="0"/>
              </a:rPr>
              <a:t>Intel extreme masters</a:t>
            </a:r>
          </a:p>
          <a:p>
            <a:pPr lvl="1"/>
            <a:r>
              <a:rPr lang="pt-BR" altLang="pt-BR" smtClean="0">
                <a:latin typeface="Arial" panose="020B0604020202020204" pitchFamily="34" charset="0"/>
              </a:rPr>
              <a:t>Idade média dos jogadores: 35 anos</a:t>
            </a:r>
          </a:p>
          <a:p>
            <a:pPr lvl="1"/>
            <a:r>
              <a:rPr lang="pt-BR" altLang="pt-BR" smtClean="0">
                <a:latin typeface="Arial" panose="020B0604020202020204" pitchFamily="34" charset="0"/>
              </a:rPr>
              <a:t>82% das pessoas entre 2 e 17 anos (~56 milhões) jogam 10,6 horas por semana</a:t>
            </a:r>
          </a:p>
          <a:p>
            <a:pPr lvl="1"/>
            <a:r>
              <a:rPr lang="pt-BR" altLang="pt-BR" smtClean="0">
                <a:latin typeface="Arial" panose="020B0604020202020204" pitchFamily="34" charset="0"/>
              </a:rPr>
              <a:t>Preferem: jogos digitais (35%), TV (18%), internet (15%), leitura (13%), e cinema (11%)</a:t>
            </a:r>
          </a:p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2048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D711113-98E1-4C23-B0B9-2310326500AE}" type="slidenum">
              <a:rPr lang="pt-BR" altLang="pt-BR" sz="1200" smtClean="0"/>
              <a:pPr/>
              <a:t>5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939609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lvl="1"/>
            <a:r>
              <a:rPr lang="pt-BR" altLang="pt-BR" smtClean="0">
                <a:latin typeface="Arial" panose="020B0604020202020204" pitchFamily="34" charset="0"/>
              </a:rPr>
              <a:t>3 a 10 artistas para um programador</a:t>
            </a:r>
          </a:p>
          <a:p>
            <a:pPr lvl="1"/>
            <a:r>
              <a:rPr lang="pt-BR" altLang="pt-BR" smtClean="0">
                <a:latin typeface="Arial" panose="020B0604020202020204" pitchFamily="34" charset="0"/>
              </a:rPr>
              <a:t>Games x Poesia</a:t>
            </a:r>
          </a:p>
          <a:p>
            <a:pPr lvl="1"/>
            <a:r>
              <a:rPr lang="pt-BR" altLang="pt-BR" smtClean="0">
                <a:latin typeface="Arial" panose="020B0604020202020204" pitchFamily="34" charset="0"/>
              </a:rPr>
              <a:t>Roteiro, personagens, cenário, câmera, desafios,...</a:t>
            </a:r>
          </a:p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2560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99F7466-82A4-46EC-9086-B84C15C1B6A1}" type="slidenum">
              <a:rPr lang="pt-BR" altLang="pt-BR" sz="1200" smtClean="0"/>
              <a:pPr/>
              <a:t>9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45250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28676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B9B8B7-88D0-4DEE-9C98-779FE8E7CBD5}" type="slidenum">
              <a:rPr lang="pt-BR" altLang="pt-BR" sz="1200" smtClean="0"/>
              <a:pPr/>
              <a:t>11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2964937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Pedir para o pessoal citas as caracteristics de alguns jogos (como os das figuras)</a:t>
            </a:r>
          </a:p>
        </p:txBody>
      </p:sp>
      <p:sp>
        <p:nvSpPr>
          <p:cNvPr id="3072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2EC59E1-E6A5-48F4-9C5D-F28020024CD1}" type="slidenum">
              <a:rPr lang="pt-BR" altLang="pt-BR" sz="1200" smtClean="0"/>
              <a:pPr/>
              <a:t>12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4107372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AB741EF-F298-421F-B7A2-790032CCA5F5}" type="slidenum">
              <a:rPr lang="pt-BR" altLang="pt-BR" sz="1200" smtClean="0"/>
              <a:pPr/>
              <a:t>30</a:t>
            </a:fld>
            <a:endParaRPr lang="pt-BR" altLang="pt-BR" sz="120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fr-FR" altLang="pt-BR" dirty="0" smtClean="0">
                <a:latin typeface="Arial" panose="020B0604020202020204" pitchFamily="34" charset="0"/>
              </a:rPr>
              <a:t>Blinky (red – caçador), Pinky (embuscada), Inky (cyan – inconstante), Clyde (orange – estúpido)</a:t>
            </a:r>
          </a:p>
        </p:txBody>
      </p:sp>
    </p:spTree>
    <p:extLst>
      <p:ext uri="{BB962C8B-B14F-4D97-AF65-F5344CB8AC3E}">
        <p14:creationId xmlns:p14="http://schemas.microsoft.com/office/powerpoint/2010/main" val="182141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21877A4-7E63-48FF-A95D-E1545539B78A}" type="slidenum">
              <a:rPr lang="pt-BR" altLang="pt-BR" sz="1200" smtClean="0"/>
              <a:pPr/>
              <a:t>33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3841939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Tekken</a:t>
            </a:r>
          </a:p>
        </p:txBody>
      </p:sp>
      <p:sp>
        <p:nvSpPr>
          <p:cNvPr id="56324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D28F3DF-21EA-4681-9EC2-C992AE650729}" type="slidenum">
              <a:rPr lang="pt-BR" altLang="pt-BR" sz="1200" smtClean="0"/>
              <a:pPr/>
              <a:t>34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4263427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  <p:sp>
        <p:nvSpPr>
          <p:cNvPr id="583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D9C4B47-22C3-4741-8042-1A3D32991AB2}" type="slidenum">
              <a:rPr lang="pt-BR" altLang="pt-BR" sz="1200" smtClean="0"/>
              <a:pPr/>
              <a:t>35</a:t>
            </a:fld>
            <a:endParaRPr lang="pt-BR" altLang="pt-BR" sz="1200" smtClean="0"/>
          </a:p>
        </p:txBody>
      </p:sp>
    </p:spTree>
    <p:extLst>
      <p:ext uri="{BB962C8B-B14F-4D97-AF65-F5344CB8AC3E}">
        <p14:creationId xmlns:p14="http://schemas.microsoft.com/office/powerpoint/2010/main" val="2396145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8242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00113" y="2420938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33600" y="3886200"/>
            <a:ext cx="6400800" cy="17716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pt-BR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11200" y="6229350"/>
            <a:ext cx="1930400" cy="5143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rgbClr val="5E574E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49600" y="6229350"/>
            <a:ext cx="2844800" cy="5143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rgbClr val="5E574E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6E2E46F3-1E3F-45E8-AB60-1E7AC32A435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45460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5360A-FB61-40FB-91EA-DE9B744B9CB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59318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171700" cy="59817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28600" y="76200"/>
            <a:ext cx="6362700" cy="59817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5A754-DB91-4AC4-B096-C9FBAEC18FA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98199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5F821-5459-4C14-A070-338C779E0C1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5407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F5B64-5FD6-4616-88EB-6E4F26D8AA5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469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45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45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919D-99C8-43AB-9DF6-C9C4CA88B3B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7829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91FB-30C9-4E6F-8DB8-AF44E9106E9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56064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86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5DD0-ACBD-46C7-BB15-DAB18868424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6111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6EF4A-4D1F-4D3E-B0F1-93C0499A91B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427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B4544-C111-4D3C-A6D5-83E2021847D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7018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76200"/>
            <a:ext cx="8509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00200"/>
            <a:ext cx="86868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Click to edit Master text styles</a:t>
            </a:r>
          </a:p>
          <a:p>
            <a:pPr lvl="1"/>
            <a:r>
              <a:rPr lang="pt-BR" altLang="pt-BR" smtClean="0"/>
              <a:t>Second level</a:t>
            </a:r>
          </a:p>
          <a:p>
            <a:pPr lvl="2"/>
            <a:r>
              <a:rPr lang="pt-BR" altLang="pt-BR" smtClean="0"/>
              <a:t>Third level</a:t>
            </a:r>
          </a:p>
          <a:p>
            <a:pPr lvl="3"/>
            <a:r>
              <a:rPr lang="pt-BR" altLang="pt-BR" smtClean="0"/>
              <a:t>Fourth level</a:t>
            </a:r>
          </a:p>
          <a:p>
            <a:pPr lvl="4"/>
            <a:r>
              <a:rPr lang="pt-BR" altLang="pt-BR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D560DAA-E555-447B-91DE-0A5515179FF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  <p:pic>
        <p:nvPicPr>
          <p:cNvPr id="1029" name="Picture 7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43000"/>
            <a:ext cx="8242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ci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4775"/>
            <a:ext cx="10668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33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7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l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s"/>
        <a:defRPr sz="2000"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32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6.png"/><Relationship Id="rId4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oleObject" Target="../embeddings/oleObject1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Geber\Videos\games\Final%20Fantasy%20XIII%20CG%20Opening%20(1080i).mp4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1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gamasutra.com/blogs/BriceMorrison/20110118/88795/Introduction_to_the_Game_Design_Canvas.php" TargetMode="External"/><Relationship Id="rId2" Type="http://schemas.openxmlformats.org/officeDocument/2006/relationships/hyperlink" Target="http://dl.dropbox.com/u/1889427/artigos/sbgames20093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uterspace.com.br/retrospace/" TargetMode="External"/><Relationship Id="rId4" Type="http://schemas.openxmlformats.org/officeDocument/2006/relationships/hyperlink" Target="http://timeline.computerspielemuseum.de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eber\Videos\games\Diablo%203%20-%20Official%20Trailer%20(HD)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.wow-europe.com/infographic/en/world-of-warcraft-infographic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m 4" descr="ss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488"/>
            <a:ext cx="9144000" cy="722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Subtítulo 2"/>
          <p:cNvSpPr>
            <a:spLocks noGrp="1"/>
          </p:cNvSpPr>
          <p:nvPr>
            <p:ph type="subTitle" idx="1"/>
          </p:nvPr>
        </p:nvSpPr>
        <p:spPr>
          <a:xfrm>
            <a:off x="250825" y="5611813"/>
            <a:ext cx="7058025" cy="1417637"/>
          </a:xfrm>
        </p:spPr>
        <p:txBody>
          <a:bodyPr/>
          <a:lstStyle/>
          <a:p>
            <a:pPr algn="l"/>
            <a:r>
              <a:rPr lang="pt-BR" altLang="pt-BR" smtClean="0">
                <a:solidFill>
                  <a:schemeClr val="bg1"/>
                </a:solidFill>
              </a:rPr>
              <a:t>Geber Ramalho</a:t>
            </a:r>
          </a:p>
          <a:p>
            <a:pPr algn="l"/>
            <a:r>
              <a:rPr lang="pt-BR" altLang="pt-BR" smtClean="0">
                <a:solidFill>
                  <a:schemeClr val="bg1"/>
                </a:solidFill>
              </a:rPr>
              <a:t>Centro de Informática – UFPE</a:t>
            </a:r>
          </a:p>
        </p:txBody>
      </p:sp>
      <p:sp>
        <p:nvSpPr>
          <p:cNvPr id="14340" name="Título 1"/>
          <p:cNvSpPr>
            <a:spLocks noGrp="1"/>
          </p:cNvSpPr>
          <p:nvPr>
            <p:ph type="ctrTitle"/>
          </p:nvPr>
        </p:nvSpPr>
        <p:spPr>
          <a:xfrm>
            <a:off x="1187450" y="-387350"/>
            <a:ext cx="7772400" cy="2736850"/>
          </a:xfrm>
        </p:spPr>
        <p:txBody>
          <a:bodyPr/>
          <a:lstStyle/>
          <a:p>
            <a:pPr algn="r"/>
            <a:r>
              <a:rPr lang="pt-BR" altLang="pt-BR" smtClean="0">
                <a:solidFill>
                  <a:schemeClr val="bg1"/>
                </a:solidFill>
              </a:rPr>
              <a:t>Introdução aos Jogos Digitais: Definições, Histórico, Características e Gêneros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6084888" y="0"/>
            <a:ext cx="3059112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25413"/>
            <a:ext cx="8509000" cy="1143000"/>
          </a:xfrm>
        </p:spPr>
        <p:txBody>
          <a:bodyPr/>
          <a:lstStyle/>
          <a:p>
            <a:r>
              <a:rPr lang="pt-BR" altLang="pt-BR" smtClean="0"/>
              <a:t>Características principais</a:t>
            </a:r>
            <a:br>
              <a:rPr lang="pt-BR" altLang="pt-BR" smtClean="0"/>
            </a:br>
            <a:r>
              <a:rPr lang="pt-BR" altLang="pt-BR" smtClean="0"/>
              <a:t>(Game Ontology Project)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2442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pt-BR" dirty="0" smtClean="0"/>
              <a:t>Interface</a:t>
            </a:r>
          </a:p>
          <a:p>
            <a:pPr lvl="1">
              <a:defRPr/>
            </a:pPr>
            <a:r>
              <a:rPr lang="pt-BR" dirty="0" smtClean="0"/>
              <a:t>Permite interação entre jogador e jogo </a:t>
            </a:r>
            <a:br>
              <a:rPr lang="pt-BR" dirty="0" smtClean="0"/>
            </a:br>
            <a:r>
              <a:rPr lang="pt-BR" dirty="0" smtClean="0"/>
              <a:t>(interatividade: fluxo de informação </a:t>
            </a:r>
            <a:br>
              <a:rPr lang="pt-BR" dirty="0" smtClean="0"/>
            </a:br>
            <a:r>
              <a:rPr lang="pt-BR" dirty="0" smtClean="0"/>
              <a:t>contínua e em duas vias)</a:t>
            </a:r>
          </a:p>
          <a:p>
            <a:pPr>
              <a:defRPr/>
            </a:pPr>
            <a:r>
              <a:rPr lang="pt-BR" dirty="0" smtClean="0"/>
              <a:t>Regras</a:t>
            </a:r>
          </a:p>
          <a:p>
            <a:pPr lvl="1">
              <a:defRPr/>
            </a:pPr>
            <a:r>
              <a:rPr lang="pt-BR" dirty="0" smtClean="0"/>
              <a:t>O que pode ou não ser feito, como </a:t>
            </a:r>
            <a:br>
              <a:rPr lang="pt-BR" dirty="0" smtClean="0"/>
            </a:br>
            <a:r>
              <a:rPr lang="pt-BR" dirty="0" smtClean="0"/>
              <a:t> o mundo evolui e reage ao jogador</a:t>
            </a:r>
          </a:p>
          <a:p>
            <a:pPr>
              <a:defRPr/>
            </a:pPr>
            <a:r>
              <a:rPr lang="pt-BR" dirty="0" smtClean="0"/>
              <a:t>Objetivos</a:t>
            </a:r>
          </a:p>
          <a:p>
            <a:pPr lvl="1">
              <a:defRPr/>
            </a:pPr>
            <a:r>
              <a:rPr lang="pt-BR" dirty="0" smtClean="0"/>
              <a:t>Condições de sucesso em vários níveis</a:t>
            </a:r>
          </a:p>
          <a:p>
            <a:pPr>
              <a:defRPr/>
            </a:pPr>
            <a:r>
              <a:rPr lang="pt-BR" dirty="0" smtClean="0"/>
              <a:t>Entidades</a:t>
            </a:r>
          </a:p>
          <a:p>
            <a:pPr lvl="1">
              <a:defRPr/>
            </a:pPr>
            <a:r>
              <a:rPr lang="pt-BR" dirty="0" smtClean="0"/>
              <a:t>Tudo que compõe o jogo (ex. paredes, </a:t>
            </a:r>
            <a:r>
              <a:rPr lang="pt-BR" dirty="0" err="1" smtClean="0"/>
              <a:t>power</a:t>
            </a:r>
            <a:r>
              <a:rPr lang="pt-BR" dirty="0" smtClean="0"/>
              <a:t> </a:t>
            </a:r>
            <a:br>
              <a:rPr lang="pt-BR" dirty="0" smtClean="0"/>
            </a:br>
            <a:r>
              <a:rPr lang="pt-BR" dirty="0" err="1" smtClean="0"/>
              <a:t>up</a:t>
            </a:r>
            <a:r>
              <a:rPr lang="pt-BR" dirty="0" smtClean="0"/>
              <a:t>)</a:t>
            </a:r>
          </a:p>
          <a:p>
            <a:pPr>
              <a:defRPr/>
            </a:pPr>
            <a:r>
              <a:rPr lang="pt-BR" dirty="0" smtClean="0"/>
              <a:t>Manipulação de entidades</a:t>
            </a:r>
          </a:p>
          <a:p>
            <a:pPr lvl="1">
              <a:defRPr/>
            </a:pPr>
            <a:r>
              <a:rPr lang="pt-BR" dirty="0" smtClean="0"/>
              <a:t>O que pode ter seus atributos (ex. dano) ou </a:t>
            </a:r>
            <a:br>
              <a:rPr lang="pt-BR" dirty="0" smtClean="0"/>
            </a:br>
            <a:r>
              <a:rPr lang="pt-BR" dirty="0" smtClean="0"/>
              <a:t>habilidades (ex. voar)  alterados pelo jogador </a:t>
            </a:r>
            <a:br>
              <a:rPr lang="pt-BR" dirty="0" smtClean="0"/>
            </a:br>
            <a:r>
              <a:rPr lang="pt-BR" dirty="0" smtClean="0"/>
              <a:t>ou pelo jogo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pt-BR" dirty="0" smtClean="0"/>
          </a:p>
        </p:txBody>
      </p:sp>
      <p:pic>
        <p:nvPicPr>
          <p:cNvPr id="26629" name="Picture 2" descr="http://calmdowntom.com/wp-content/uploads/2012/05/diablo_3_gameplay_video_screensho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2" t="17827" r="18491"/>
          <a:stretch>
            <a:fillRect/>
          </a:stretch>
        </p:blipFill>
        <p:spPr bwMode="auto">
          <a:xfrm>
            <a:off x="6242050" y="319088"/>
            <a:ext cx="271145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0" descr="http://images.wikia.com/worms/images/d/d7/Worms_2_Game_pla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/>
          <a:stretch>
            <a:fillRect/>
          </a:stretch>
        </p:blipFill>
        <p:spPr bwMode="auto">
          <a:xfrm>
            <a:off x="6242050" y="2517775"/>
            <a:ext cx="2722563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631" name="Object 2048"/>
          <p:cNvGraphicFramePr>
            <a:graphicFrameLocks noChangeAspect="1"/>
          </p:cNvGraphicFramePr>
          <p:nvPr/>
        </p:nvGraphicFramePr>
        <p:xfrm>
          <a:off x="6242050" y="4797425"/>
          <a:ext cx="27114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Foto do Photo Editor" r:id="rId5" imgW="4904762" imgH="2905531" progId="">
                  <p:embed/>
                </p:oleObj>
              </mc:Choice>
              <mc:Fallback>
                <p:oleObj name="Foto do Photo Editor" r:id="rId5" imgW="4904762" imgH="2905531" progId="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050" y="4797425"/>
                        <a:ext cx="27114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6084888" y="0"/>
            <a:ext cx="3059112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25413"/>
            <a:ext cx="8509000" cy="1143000"/>
          </a:xfrm>
        </p:spPr>
        <p:txBody>
          <a:bodyPr/>
          <a:lstStyle/>
          <a:p>
            <a:r>
              <a:rPr lang="pt-BR" altLang="pt-BR" smtClean="0"/>
              <a:t>Características principais</a:t>
            </a:r>
            <a:br>
              <a:rPr lang="pt-BR" altLang="pt-BR" smtClean="0"/>
            </a:br>
            <a:r>
              <a:rPr lang="pt-BR" altLang="pt-BR" smtClean="0"/>
              <a:t>(MDA model)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24425"/>
          </a:xfrm>
        </p:spPr>
        <p:txBody>
          <a:bodyPr/>
          <a:lstStyle/>
          <a:p>
            <a:r>
              <a:rPr lang="pt-BR" altLang="pt-BR" smtClean="0"/>
              <a:t>Mecânica</a:t>
            </a:r>
          </a:p>
          <a:p>
            <a:pPr lvl="1"/>
            <a:r>
              <a:rPr lang="en-US" altLang="pt-BR" smtClean="0"/>
              <a:t>describes the particular components of </a:t>
            </a:r>
            <a:br>
              <a:rPr lang="en-US" altLang="pt-BR" smtClean="0"/>
            </a:br>
            <a:r>
              <a:rPr lang="en-US" altLang="pt-BR" smtClean="0"/>
              <a:t>the game, at the level of data </a:t>
            </a:r>
            <a:br>
              <a:rPr lang="en-US" altLang="pt-BR" smtClean="0"/>
            </a:br>
            <a:r>
              <a:rPr lang="en-US" altLang="pt-BR" smtClean="0"/>
              <a:t>representation and algorithms. </a:t>
            </a:r>
          </a:p>
          <a:p>
            <a:r>
              <a:rPr lang="en-US" altLang="pt-BR" smtClean="0"/>
              <a:t>Dinâmica</a:t>
            </a:r>
          </a:p>
          <a:p>
            <a:pPr lvl="1"/>
            <a:r>
              <a:rPr lang="en-US" altLang="pt-BR" smtClean="0"/>
              <a:t>describes the run-time behavior of the </a:t>
            </a:r>
            <a:br>
              <a:rPr lang="en-US" altLang="pt-BR" smtClean="0"/>
            </a:br>
            <a:r>
              <a:rPr lang="en-US" altLang="pt-BR" smtClean="0"/>
              <a:t>mechanics acting on player inputs and </a:t>
            </a:r>
            <a:br>
              <a:rPr lang="en-US" altLang="pt-BR" smtClean="0"/>
            </a:br>
            <a:r>
              <a:rPr lang="en-US" altLang="pt-BR" smtClean="0"/>
              <a:t>each others outputs over time. </a:t>
            </a:r>
          </a:p>
          <a:p>
            <a:r>
              <a:rPr lang="en-US" altLang="pt-BR" smtClean="0"/>
              <a:t>Estética</a:t>
            </a:r>
          </a:p>
          <a:p>
            <a:pPr lvl="1"/>
            <a:r>
              <a:rPr lang="en-US" altLang="pt-BR" smtClean="0"/>
              <a:t>describes the desirable emotional </a:t>
            </a:r>
            <a:br>
              <a:rPr lang="en-US" altLang="pt-BR" smtClean="0"/>
            </a:br>
            <a:r>
              <a:rPr lang="en-US" altLang="pt-BR" smtClean="0"/>
              <a:t>responses evoked in the player, when </a:t>
            </a:r>
            <a:br>
              <a:rPr lang="en-US" altLang="pt-BR" smtClean="0"/>
            </a:br>
            <a:r>
              <a:rPr lang="en-US" altLang="pt-BR" smtClean="0"/>
              <a:t>she interacts with the game system. </a:t>
            </a:r>
          </a:p>
        </p:txBody>
      </p:sp>
      <p:pic>
        <p:nvPicPr>
          <p:cNvPr id="27653" name="Picture 2" descr="http://calmdowntom.com/wp-content/uploads/2012/05/diablo_3_gameplay_video_screensho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2" t="17827" r="18491"/>
          <a:stretch>
            <a:fillRect/>
          </a:stretch>
        </p:blipFill>
        <p:spPr bwMode="auto">
          <a:xfrm>
            <a:off x="6242050" y="319088"/>
            <a:ext cx="271145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0" descr="http://images.wikia.com/worms/images/d/d7/Worms_2_Game_pla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/>
          <a:stretch>
            <a:fillRect/>
          </a:stretch>
        </p:blipFill>
        <p:spPr bwMode="auto">
          <a:xfrm>
            <a:off x="6242050" y="2517775"/>
            <a:ext cx="2722563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5" name="Object 2048"/>
          <p:cNvGraphicFramePr>
            <a:graphicFrameLocks noChangeAspect="1"/>
          </p:cNvGraphicFramePr>
          <p:nvPr/>
        </p:nvGraphicFramePr>
        <p:xfrm>
          <a:off x="6242050" y="4797425"/>
          <a:ext cx="27114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Foto do Photo Editor" r:id="rId6" imgW="4904762" imgH="2905531" progId="">
                  <p:embed/>
                </p:oleObj>
              </mc:Choice>
              <mc:Fallback>
                <p:oleObj name="Foto do Photo Editor" r:id="rId6" imgW="4904762" imgH="2905531" progId="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050" y="4797425"/>
                        <a:ext cx="27114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6084888" y="0"/>
            <a:ext cx="3059112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25413"/>
            <a:ext cx="8509000" cy="1143000"/>
          </a:xfrm>
        </p:spPr>
        <p:txBody>
          <a:bodyPr/>
          <a:lstStyle/>
          <a:p>
            <a:r>
              <a:rPr lang="pt-BR" altLang="pt-BR" smtClean="0"/>
              <a:t>Características principais</a:t>
            </a:r>
            <a:br>
              <a:rPr lang="pt-BR" altLang="pt-BR" smtClean="0"/>
            </a:br>
            <a:r>
              <a:rPr lang="pt-BR" altLang="pt-BR" smtClean="0"/>
              <a:t>(como prefiro ver)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24425"/>
          </a:xfrm>
        </p:spPr>
        <p:txBody>
          <a:bodyPr/>
          <a:lstStyle/>
          <a:p>
            <a:r>
              <a:rPr lang="pt-BR" altLang="pt-BR" smtClean="0"/>
              <a:t>Mecânica básica</a:t>
            </a:r>
          </a:p>
          <a:p>
            <a:pPr lvl="1"/>
            <a:r>
              <a:rPr lang="pt-BR" altLang="pt-BR" b="1" smtClean="0"/>
              <a:t>Regras, Objetivos, Interatividade, </a:t>
            </a:r>
            <a:br>
              <a:rPr lang="pt-BR" altLang="pt-BR" b="1" smtClean="0"/>
            </a:br>
            <a:r>
              <a:rPr lang="pt-BR" altLang="pt-BR" b="1" smtClean="0"/>
              <a:t>Conflito/Desafios</a:t>
            </a:r>
          </a:p>
          <a:p>
            <a:r>
              <a:rPr lang="pt-BR" altLang="pt-BR" smtClean="0"/>
              <a:t>Representação </a:t>
            </a:r>
          </a:p>
          <a:p>
            <a:pPr lvl="1"/>
            <a:r>
              <a:rPr lang="pt-BR" altLang="pt-BR" b="1" smtClean="0"/>
              <a:t>Som </a:t>
            </a:r>
            <a:r>
              <a:rPr lang="pt-BR" altLang="pt-BR" smtClean="0"/>
              <a:t>(trilha e efeitos), </a:t>
            </a:r>
            <a:r>
              <a:rPr lang="pt-BR" altLang="pt-BR" b="1" smtClean="0"/>
              <a:t>imagem </a:t>
            </a:r>
            <a:r>
              <a:rPr lang="pt-BR" altLang="pt-BR" smtClean="0"/>
              <a:t>(incluindo </a:t>
            </a:r>
            <a:br>
              <a:rPr lang="pt-BR" altLang="pt-BR" smtClean="0"/>
            </a:br>
            <a:r>
              <a:rPr lang="pt-BR" altLang="pt-BR" smtClean="0"/>
              <a:t>visão em 1ª ou 3ª), </a:t>
            </a:r>
            <a:r>
              <a:rPr lang="pt-BR" altLang="pt-BR" b="1" smtClean="0"/>
              <a:t>enredo </a:t>
            </a:r>
            <a:r>
              <a:rPr lang="pt-BR" altLang="pt-BR" smtClean="0"/>
              <a:t>(tema, </a:t>
            </a:r>
            <a:br>
              <a:rPr lang="pt-BR" altLang="pt-BR" smtClean="0"/>
            </a:br>
            <a:r>
              <a:rPr lang="pt-BR" altLang="pt-BR" smtClean="0"/>
              <a:t>backstory, ambiente, personagens)</a:t>
            </a:r>
          </a:p>
          <a:p>
            <a:pPr lvl="1"/>
            <a:r>
              <a:rPr lang="pt-BR" altLang="pt-BR" smtClean="0"/>
              <a:t>Realista ou não</a:t>
            </a:r>
          </a:p>
          <a:p>
            <a:r>
              <a:rPr lang="pt-BR" altLang="pt-BR" smtClean="0"/>
              <a:t>Sistema de recompensas e </a:t>
            </a:r>
            <a:br>
              <a:rPr lang="pt-BR" altLang="pt-BR" smtClean="0"/>
            </a:br>
            <a:r>
              <a:rPr lang="pt-BR" altLang="pt-BR" smtClean="0"/>
              <a:t>punições</a:t>
            </a:r>
          </a:p>
          <a:p>
            <a:pPr lvl="1"/>
            <a:r>
              <a:rPr lang="pt-BR" altLang="pt-BR" smtClean="0"/>
              <a:t>Tempo, valores, tipos (badges, XP, pontos)..</a:t>
            </a:r>
          </a:p>
        </p:txBody>
      </p:sp>
      <p:pic>
        <p:nvPicPr>
          <p:cNvPr id="29701" name="Picture 2" descr="http://calmdowntom.com/wp-content/uploads/2012/05/diablo_3_gameplay_video_screensho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2" t="17827" r="18491"/>
          <a:stretch>
            <a:fillRect/>
          </a:stretch>
        </p:blipFill>
        <p:spPr bwMode="auto">
          <a:xfrm>
            <a:off x="6242050" y="390525"/>
            <a:ext cx="271145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10" descr="http://images.wikia.com/worms/images/d/d7/Worms_2_Game_pla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/>
          <a:stretch>
            <a:fillRect/>
          </a:stretch>
        </p:blipFill>
        <p:spPr bwMode="auto">
          <a:xfrm>
            <a:off x="6242050" y="2609850"/>
            <a:ext cx="2722563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703" name="Object 2048"/>
          <p:cNvGraphicFramePr>
            <a:graphicFrameLocks noChangeAspect="1"/>
          </p:cNvGraphicFramePr>
          <p:nvPr/>
        </p:nvGraphicFramePr>
        <p:xfrm>
          <a:off x="6242050" y="4819650"/>
          <a:ext cx="27114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Foto do Photo Editor" r:id="rId6" imgW="4904762" imgH="2905531" progId="">
                  <p:embed/>
                </p:oleObj>
              </mc:Choice>
              <mc:Fallback>
                <p:oleObj name="Foto do Photo Editor" r:id="rId6" imgW="4904762" imgH="2905531" progId="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050" y="4819650"/>
                        <a:ext cx="27114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pt-BR" altLang="pt-BR" smtClean="0"/>
              <a:t>Histórico</a:t>
            </a:r>
          </a:p>
        </p:txBody>
      </p:sp>
      <p:sp>
        <p:nvSpPr>
          <p:cNvPr id="31747" name="Subtítulo 5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pt-BR" altLang="pt-BR" smtClean="0"/>
          </a:p>
        </p:txBody>
      </p:sp>
      <p:sp>
        <p:nvSpPr>
          <p:cNvPr id="31748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5043AFF-05B7-4F51-99B0-B486698C9261}" type="slidenum">
              <a:rPr lang="pt-BR" altLang="pt-BR" sz="1400" b="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13</a:t>
            </a:fld>
            <a:endParaRPr lang="pt-BR" altLang="pt-BR" sz="1400" b="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0C2851C-337D-4E9F-B4C6-2EB914DFAC19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14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Jogos de Computador: Histórico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Característica principal</a:t>
            </a:r>
          </a:p>
          <a:p>
            <a:pPr lvl="1"/>
            <a:r>
              <a:rPr lang="pt-BR" altLang="pt-BR" smtClean="0"/>
              <a:t>Sempre usando a tecnologia mais recente</a:t>
            </a:r>
          </a:p>
          <a:p>
            <a:pPr lvl="1"/>
            <a:r>
              <a:rPr lang="pt-BR" altLang="pt-BR" smtClean="0"/>
              <a:t>As vezes exigindo extrapolações (AGP + Placas aceleradoras, PlayStation 2, ...)</a:t>
            </a:r>
          </a:p>
          <a:p>
            <a:r>
              <a:rPr lang="pt-BR" altLang="pt-BR" smtClean="0"/>
              <a:t>Ícones </a:t>
            </a:r>
          </a:p>
          <a:p>
            <a:pPr lvl="1"/>
            <a:r>
              <a:rPr lang="pt-BR" altLang="pt-BR" smtClean="0"/>
              <a:t>Jogos de Galeria (Arcades)</a:t>
            </a:r>
          </a:p>
          <a:p>
            <a:pPr lvl="1"/>
            <a:r>
              <a:rPr lang="pt-BR" altLang="pt-BR" smtClean="0"/>
              <a:t>Consoles (VideoGames)</a:t>
            </a:r>
          </a:p>
          <a:p>
            <a:pPr lvl="1"/>
            <a:endParaRPr lang="pt-BR" altLang="pt-BR" smtClean="0"/>
          </a:p>
        </p:txBody>
      </p:sp>
      <p:pic>
        <p:nvPicPr>
          <p:cNvPr id="32773" name="Picture 4" descr="dayto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54350"/>
            <a:ext cx="38100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 descr="n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46663"/>
            <a:ext cx="4076700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964260F-E081-4E82-8F76-4CA92EB605FF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15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379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1972</a:t>
            </a:r>
          </a:p>
        </p:txBody>
      </p:sp>
      <p:sp>
        <p:nvSpPr>
          <p:cNvPr id="33796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5791200" cy="4457700"/>
          </a:xfrm>
        </p:spPr>
        <p:txBody>
          <a:bodyPr/>
          <a:lstStyle/>
          <a:p>
            <a:r>
              <a:rPr lang="pt-BR" altLang="pt-BR" smtClean="0"/>
              <a:t>Arcade: Pong (Atari) </a:t>
            </a:r>
          </a:p>
          <a:p>
            <a:pPr lvl="1"/>
            <a:r>
              <a:rPr lang="pt-BR" altLang="pt-BR" smtClean="0"/>
              <a:t>Fundação da Atari Inc.</a:t>
            </a:r>
          </a:p>
          <a:p>
            <a:pPr lvl="1"/>
            <a:r>
              <a:rPr lang="pt-BR" altLang="pt-BR" smtClean="0"/>
              <a:t>Primeiro Sucesso Comercial (galeria)</a:t>
            </a:r>
          </a:p>
          <a:p>
            <a:pPr lvl="1"/>
            <a:r>
              <a:rPr lang="pt-BR" altLang="pt-BR" smtClean="0"/>
              <a:t>10.000 unidades vendidas</a:t>
            </a:r>
          </a:p>
          <a:p>
            <a:r>
              <a:rPr lang="pt-BR" altLang="pt-BR" smtClean="0"/>
              <a:t>Videogame: Odyssey (Magnavox) </a:t>
            </a:r>
          </a:p>
          <a:p>
            <a:pPr lvl="1"/>
            <a:r>
              <a:rPr lang="pt-BR" altLang="pt-BR" smtClean="0"/>
              <a:t>Primeiro console comercial</a:t>
            </a:r>
          </a:p>
          <a:p>
            <a:pPr lvl="1"/>
            <a:r>
              <a:rPr lang="pt-BR" altLang="pt-BR" smtClean="0"/>
              <a:t>mais de 200.000 vendidos</a:t>
            </a:r>
          </a:p>
        </p:txBody>
      </p:sp>
      <p:graphicFrame>
        <p:nvGraphicFramePr>
          <p:cNvPr id="33797" name="Object 2048"/>
          <p:cNvGraphicFramePr>
            <a:graphicFrameLocks noChangeAspect="1"/>
          </p:cNvGraphicFramePr>
          <p:nvPr/>
        </p:nvGraphicFramePr>
        <p:xfrm>
          <a:off x="6454775" y="1600200"/>
          <a:ext cx="2079625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3" name="Foto do Photo Editor" r:id="rId3" imgW="980952" imgH="1114581" progId="MSPhotoEd.3">
                  <p:embed/>
                </p:oleObj>
              </mc:Choice>
              <mc:Fallback>
                <p:oleObj name="Foto do Photo Editor" r:id="rId3" imgW="980952" imgH="1114581" progId="MSPhotoEd.3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4775" y="1600200"/>
                        <a:ext cx="2079625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8" name="Picture 11" descr="odysse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91000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204C6B0-0DCE-4927-A4BB-1A3DB2D3A6E0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16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1974</a:t>
            </a:r>
          </a:p>
        </p:txBody>
      </p:sp>
      <p:sp>
        <p:nvSpPr>
          <p:cNvPr id="3482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5029200" cy="4457700"/>
          </a:xfrm>
        </p:spPr>
        <p:txBody>
          <a:bodyPr/>
          <a:lstStyle/>
          <a:p>
            <a:r>
              <a:rPr lang="pt-BR" altLang="pt-BR" smtClean="0"/>
              <a:t>Arcade: Tank (Kee Games e Atari Inc.)</a:t>
            </a:r>
          </a:p>
          <a:p>
            <a:pPr lvl="1"/>
            <a:r>
              <a:rPr lang="pt-BR" altLang="pt-BR" smtClean="0"/>
              <a:t>1º a usar ROM para armazenar dados gráficos (melhor qualidade visual dos objetos)</a:t>
            </a:r>
          </a:p>
          <a:p>
            <a:r>
              <a:rPr lang="pt-BR" altLang="pt-BR" smtClean="0"/>
              <a:t>Eventos em computação</a:t>
            </a:r>
          </a:p>
          <a:p>
            <a:pPr lvl="1"/>
            <a:r>
              <a:rPr lang="pt-BR" altLang="pt-BR" smtClean="0"/>
              <a:t>1973: 1° computador pessoal completo, Xerox (Palo Alto).</a:t>
            </a:r>
          </a:p>
        </p:txBody>
      </p:sp>
      <p:graphicFrame>
        <p:nvGraphicFramePr>
          <p:cNvPr id="34821" name="Object 0"/>
          <p:cNvGraphicFramePr>
            <a:graphicFrameLocks noChangeAspect="1"/>
          </p:cNvGraphicFramePr>
          <p:nvPr/>
        </p:nvGraphicFramePr>
        <p:xfrm>
          <a:off x="6248400" y="1752600"/>
          <a:ext cx="211137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Foto do Photo Editor" r:id="rId3" imgW="1305107" imgH="1695687" progId="MSPhotoEd.3">
                  <p:embed/>
                </p:oleObj>
              </mc:Choice>
              <mc:Fallback>
                <p:oleObj name="Foto do Photo Editor" r:id="rId3" imgW="1305107" imgH="1695687" progId="MSPhotoEd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752600"/>
                        <a:ext cx="2111375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53560CC-6E9B-4240-BC86-91C1B026338D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17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229600" cy="4457700"/>
          </a:xfrm>
        </p:spPr>
        <p:txBody>
          <a:bodyPr/>
          <a:lstStyle/>
          <a:p>
            <a:r>
              <a:rPr lang="pt-BR" altLang="pt-BR" smtClean="0"/>
              <a:t>Videogame: Pong (Atari)</a:t>
            </a:r>
          </a:p>
          <a:p>
            <a:pPr lvl="1"/>
            <a:r>
              <a:rPr lang="pt-BR" altLang="pt-BR" smtClean="0"/>
              <a:t>Rendeu boa reputação para a Atari em termos de jogos de console.</a:t>
            </a:r>
          </a:p>
          <a:p>
            <a:r>
              <a:rPr lang="pt-BR" altLang="pt-BR" smtClean="0"/>
              <a:t>Eventos em computação</a:t>
            </a:r>
          </a:p>
          <a:p>
            <a:pPr lvl="1"/>
            <a:r>
              <a:rPr lang="pt-BR" altLang="pt-BR" smtClean="0"/>
              <a:t>Fundação da Microsoft</a:t>
            </a:r>
          </a:p>
          <a:p>
            <a:pPr lvl="1"/>
            <a:r>
              <a:rPr lang="pt-BR" altLang="pt-BR" smtClean="0"/>
              <a:t>1975: 1° computador pessoal da </a:t>
            </a:r>
            <a:br>
              <a:rPr lang="pt-BR" altLang="pt-BR" smtClean="0"/>
            </a:br>
            <a:r>
              <a:rPr lang="pt-BR" altLang="pt-BR" smtClean="0"/>
              <a:t>IBM, o IBM 5.100.</a:t>
            </a:r>
          </a:p>
          <a:p>
            <a:pPr lvl="1"/>
            <a:r>
              <a:rPr lang="pt-BR" altLang="pt-BR" smtClean="0"/>
              <a:t>1976: Apple 2</a:t>
            </a:r>
          </a:p>
          <a:p>
            <a:endParaRPr lang="pt-BR" altLang="pt-BR" smtClean="0"/>
          </a:p>
        </p:txBody>
      </p:sp>
      <p:pic>
        <p:nvPicPr>
          <p:cNvPr id="35844" name="Picture 5" descr="pongho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1"/>
          <a:stretch>
            <a:fillRect/>
          </a:stretch>
        </p:blipFill>
        <p:spPr bwMode="auto">
          <a:xfrm>
            <a:off x="5257800" y="2681288"/>
            <a:ext cx="3048000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64D74BD-2228-46F5-90C5-00C08B74E56C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18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1978</a:t>
            </a:r>
          </a:p>
        </p:txBody>
      </p:sp>
      <p:sp>
        <p:nvSpPr>
          <p:cNvPr id="36868" name="Rectangle 2052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229600" cy="4457700"/>
          </a:xfrm>
        </p:spPr>
        <p:txBody>
          <a:bodyPr/>
          <a:lstStyle/>
          <a:p>
            <a:r>
              <a:rPr lang="pt-BR" altLang="pt-BR" smtClean="0"/>
              <a:t>Arcade: Space Invaders (midway)</a:t>
            </a:r>
          </a:p>
          <a:p>
            <a:pPr lvl="1"/>
            <a:r>
              <a:rPr lang="pt-BR" altLang="pt-BR" smtClean="0"/>
              <a:t>grande sucesso comercial e virou clássico</a:t>
            </a:r>
          </a:p>
          <a:p>
            <a:r>
              <a:rPr lang="pt-BR" altLang="pt-BR" smtClean="0"/>
              <a:t>Odissey 2</a:t>
            </a:r>
          </a:p>
          <a:p>
            <a:pPr lvl="1"/>
            <a:r>
              <a:rPr lang="pt-BR" altLang="pt-BR" smtClean="0"/>
              <a:t>video game de 2a geração </a:t>
            </a:r>
          </a:p>
          <a:p>
            <a:pPr lvl="1"/>
            <a:r>
              <a:rPr lang="pt-BR" altLang="pt-BR" smtClean="0"/>
              <a:t>jogos como speedway</a:t>
            </a:r>
          </a:p>
          <a:p>
            <a:endParaRPr lang="pt-BR" altLang="pt-BR" smtClean="0"/>
          </a:p>
        </p:txBody>
      </p:sp>
      <p:pic>
        <p:nvPicPr>
          <p:cNvPr id="36869" name="Picture 2053" descr="sp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557338"/>
            <a:ext cx="2309813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2054" descr="ody2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508500"/>
            <a:ext cx="22098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055" descr="speed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365625"/>
            <a:ext cx="25019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84804F6-C263-4D88-8F6C-92F47532E2C0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19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78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1979, 1980 e 1981</a:t>
            </a:r>
          </a:p>
        </p:txBody>
      </p:sp>
      <p:sp>
        <p:nvSpPr>
          <p:cNvPr id="378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5715000" cy="44577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BR" altLang="pt-BR" smtClean="0"/>
              <a:t>Arcade: Asteroids (Atari Inc.)</a:t>
            </a:r>
          </a:p>
          <a:p>
            <a:pPr lvl="1">
              <a:lnSpc>
                <a:spcPct val="80000"/>
              </a:lnSpc>
            </a:pPr>
            <a:r>
              <a:rPr lang="pt-BR" altLang="pt-BR" smtClean="0"/>
              <a:t>Asteróides a destruir, apesar das naves</a:t>
            </a:r>
          </a:p>
          <a:p>
            <a:pPr lvl="1">
              <a:lnSpc>
                <a:spcPct val="80000"/>
              </a:lnSpc>
            </a:pPr>
            <a:r>
              <a:rPr lang="pt-BR" altLang="pt-BR" smtClean="0"/>
              <a:t>mais de 70.000 vendidos</a:t>
            </a:r>
          </a:p>
          <a:p>
            <a:r>
              <a:rPr lang="pt-BR" altLang="pt-BR" smtClean="0"/>
              <a:t>Arcade: Pac-Man (Bally/Midway)</a:t>
            </a:r>
          </a:p>
          <a:p>
            <a:pPr lvl="1"/>
            <a:r>
              <a:rPr lang="pt-BR" altLang="pt-BR" smtClean="0"/>
              <a:t>Outro clássico</a:t>
            </a:r>
          </a:p>
          <a:p>
            <a:pPr lvl="1"/>
            <a:r>
              <a:rPr lang="pt-BR" altLang="pt-BR" smtClean="0"/>
              <a:t>Sucesso nos EUA e Japão</a:t>
            </a:r>
          </a:p>
          <a:p>
            <a:r>
              <a:rPr lang="pt-BR" altLang="pt-BR" smtClean="0"/>
              <a:t>Arcade: Donkey Kong (Nintendo)</a:t>
            </a:r>
          </a:p>
          <a:p>
            <a:pPr lvl="1"/>
            <a:r>
              <a:rPr lang="pt-BR" altLang="pt-BR" smtClean="0"/>
              <a:t>Macaco Gigante: Pegar bananas, medalhões e balões </a:t>
            </a:r>
          </a:p>
          <a:p>
            <a:pPr lvl="1"/>
            <a:r>
              <a:rPr lang="pt-BR" altLang="pt-BR" smtClean="0"/>
              <a:t>Primeira aparição do Super Mário Bros.</a:t>
            </a:r>
          </a:p>
        </p:txBody>
      </p:sp>
      <p:graphicFrame>
        <p:nvGraphicFramePr>
          <p:cNvPr id="37893" name="Object 0"/>
          <p:cNvGraphicFramePr>
            <a:graphicFrameLocks noChangeAspect="1"/>
          </p:cNvGraphicFramePr>
          <p:nvPr/>
        </p:nvGraphicFramePr>
        <p:xfrm>
          <a:off x="6804025" y="1412875"/>
          <a:ext cx="1622425" cy="191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4" name="Foto do Photo Editor" r:id="rId3" imgW="914286" imgH="1076475" progId="MSPhotoEd.3">
                  <p:embed/>
                </p:oleObj>
              </mc:Choice>
              <mc:Fallback>
                <p:oleObj name="Foto do Photo Editor" r:id="rId3" imgW="914286" imgH="1076475" progId="MSPhotoEd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1412875"/>
                        <a:ext cx="1622425" cy="191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4" name="Picture 12" descr="pa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500438"/>
            <a:ext cx="17145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895" name="Object 1"/>
          <p:cNvGraphicFramePr>
            <a:graphicFrameLocks noChangeAspect="1"/>
          </p:cNvGraphicFramePr>
          <p:nvPr/>
        </p:nvGraphicFramePr>
        <p:xfrm>
          <a:off x="6948488" y="5251450"/>
          <a:ext cx="1677987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5" name="Imagem de bitmap" r:id="rId6" imgW="1800476" imgH="1724266" progId="Paint.Picture">
                  <p:embed/>
                </p:oleObj>
              </mc:Choice>
              <mc:Fallback>
                <p:oleObj name="Imagem de bitmap" r:id="rId6" imgW="1800476" imgH="1724266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5251450"/>
                        <a:ext cx="1677987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Jogos</a:t>
            </a:r>
          </a:p>
        </p:txBody>
      </p:sp>
      <p:sp>
        <p:nvSpPr>
          <p:cNvPr id="1536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5113337"/>
          </a:xfrm>
        </p:spPr>
        <p:txBody>
          <a:bodyPr/>
          <a:lstStyle/>
          <a:p>
            <a:r>
              <a:rPr lang="pt-BR" altLang="pt-BR" smtClean="0"/>
              <a:t>Veículo de treinamento, entretenimento </a:t>
            </a:r>
            <a:br>
              <a:rPr lang="pt-BR" altLang="pt-BR" smtClean="0"/>
            </a:br>
            <a:r>
              <a:rPr lang="pt-BR" altLang="pt-BR" smtClean="0"/>
              <a:t>e educação desde a antiguidade</a:t>
            </a:r>
          </a:p>
        </p:txBody>
      </p:sp>
      <p:pic>
        <p:nvPicPr>
          <p:cNvPr id="4" name="Picture 5" descr="homo-ludens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55575"/>
            <a:ext cx="1785937" cy="27368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2700000" rotWithShape="0">
              <a:srgbClr val="000000">
                <a:alpha val="42998"/>
              </a:srgbClr>
            </a:outerShdw>
          </a:effec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3224213"/>
            <a:ext cx="1747837" cy="29416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2700000" rotWithShape="0">
              <a:srgbClr val="000000">
                <a:alpha val="42998"/>
              </a:srgbClr>
            </a:outerShdw>
          </a:effectLst>
        </p:spPr>
      </p:pic>
      <p:pic>
        <p:nvPicPr>
          <p:cNvPr id="15366" name="Picture 6" descr="C:\Users\Geber\AppData\Local\Microsoft\Windows\Temporary Internet Files\Content.IE5\Q74BGHTS\MP90042646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08500"/>
            <a:ext cx="176371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http://1.bp.blogspot.com/_y9nUtHLi1mY/TBaRizplWpI/AAAAAAAAADU/MN3NiTnZgQQ/s1600/carta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997200"/>
            <a:ext cx="17272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0" descr="http://2.bp.blogspot.com/-nuOACDZ9L4g/TuKLSUKUS0I/AAAAAAAAA4o/smGNDaLGxwI/s1600/brincadeiras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268788"/>
            <a:ext cx="4679950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4" descr="C:\Program Files (x86)\Microsoft Office\MEDIA\CAGCAT10\j0299763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852738"/>
            <a:ext cx="17430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2353D8B-BC80-482E-8B2F-25DB864ECB93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20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891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1983-1985</a:t>
            </a:r>
          </a:p>
        </p:txBody>
      </p:sp>
      <p:sp>
        <p:nvSpPr>
          <p:cNvPr id="38916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6172200" cy="4457700"/>
          </a:xfrm>
        </p:spPr>
        <p:txBody>
          <a:bodyPr/>
          <a:lstStyle/>
          <a:p>
            <a:r>
              <a:rPr lang="pt-BR" altLang="pt-BR" smtClean="0"/>
              <a:t>1983:</a:t>
            </a:r>
            <a:r>
              <a:rPr lang="en-US" altLang="pt-BR" smtClean="0"/>
              <a:t> MSX</a:t>
            </a:r>
          </a:p>
          <a:p>
            <a:pPr lvl="1"/>
            <a:r>
              <a:rPr lang="en-US" altLang="pt-BR" smtClean="0"/>
              <a:t>O mais console dos computadores</a:t>
            </a:r>
          </a:p>
          <a:p>
            <a:pPr lvl="1"/>
            <a:r>
              <a:rPr lang="en-US" altLang="pt-BR" smtClean="0"/>
              <a:t>Vários jogos: Arkanoid, Rally-X,...</a:t>
            </a:r>
          </a:p>
          <a:p>
            <a:r>
              <a:rPr lang="pt-BR" altLang="pt-BR" smtClean="0"/>
              <a:t>1985: NES (nintendo entert. system)</a:t>
            </a:r>
          </a:p>
          <a:p>
            <a:pPr lvl="1"/>
            <a:r>
              <a:rPr lang="pt-BR" altLang="pt-BR" smtClean="0"/>
              <a:t>Processador de 8 Bit</a:t>
            </a:r>
          </a:p>
          <a:p>
            <a:pPr lvl="1"/>
            <a:r>
              <a:rPr lang="pt-BR" altLang="pt-BR" smtClean="0"/>
              <a:t>19 milhões de unidades nos EUA em 1990</a:t>
            </a:r>
          </a:p>
          <a:p>
            <a:r>
              <a:rPr lang="en-US" altLang="pt-BR" smtClean="0"/>
              <a:t>Eventos </a:t>
            </a:r>
            <a:r>
              <a:rPr lang="pt-BR" altLang="pt-BR" smtClean="0"/>
              <a:t>em computação</a:t>
            </a:r>
            <a:endParaRPr lang="en-US" altLang="pt-BR" smtClean="0"/>
          </a:p>
          <a:p>
            <a:pPr lvl="1"/>
            <a:r>
              <a:rPr lang="pt-BR" altLang="pt-BR" smtClean="0"/>
              <a:t>1981: A IBM lança o IBM-PC com o MS-DOS da Microsoft.</a:t>
            </a:r>
          </a:p>
          <a:p>
            <a:pPr lvl="1"/>
            <a:r>
              <a:rPr lang="pt-BR" altLang="pt-BR" smtClean="0"/>
              <a:t>1984: A Apple lança o Macintosh</a:t>
            </a:r>
          </a:p>
        </p:txBody>
      </p:sp>
      <p:pic>
        <p:nvPicPr>
          <p:cNvPr id="38917" name="Picture 15" descr="n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852988"/>
            <a:ext cx="2895600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16" descr="Sharp_HotBit_HB-8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24000"/>
            <a:ext cx="19812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9" descr="arkanoi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819400"/>
            <a:ext cx="20574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D8101D7-0576-45CF-9323-CC279B22F450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21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993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1987 e 1989</a:t>
            </a:r>
          </a:p>
        </p:txBody>
      </p:sp>
      <p:sp>
        <p:nvSpPr>
          <p:cNvPr id="39940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6096000" cy="4457700"/>
          </a:xfrm>
        </p:spPr>
        <p:txBody>
          <a:bodyPr/>
          <a:lstStyle/>
          <a:p>
            <a:r>
              <a:rPr lang="pt-BR" altLang="pt-BR" smtClean="0"/>
              <a:t>The Legend of Zelda (Nintendo)</a:t>
            </a:r>
          </a:p>
          <a:p>
            <a:pPr lvl="1"/>
            <a:r>
              <a:rPr lang="pt-BR" altLang="pt-BR" smtClean="0"/>
              <a:t>Mesmo designer de Donkey Kong</a:t>
            </a:r>
          </a:p>
          <a:p>
            <a:pPr lvl="1"/>
            <a:r>
              <a:rPr lang="pt-BR" altLang="pt-BR" smtClean="0"/>
              <a:t>grande sucesso</a:t>
            </a:r>
          </a:p>
          <a:p>
            <a:r>
              <a:rPr lang="pt-BR" altLang="pt-BR" smtClean="0"/>
              <a:t>Super Mario Bros. </a:t>
            </a:r>
          </a:p>
          <a:p>
            <a:pPr lvl="1"/>
            <a:r>
              <a:rPr lang="pt-BR" altLang="pt-BR" smtClean="0"/>
              <a:t>3 rendeu US$ 500 Milhões</a:t>
            </a:r>
          </a:p>
          <a:p>
            <a:pPr lvl="1"/>
            <a:r>
              <a:rPr lang="pt-BR" altLang="pt-BR" smtClean="0"/>
              <a:t>Cópias: 7 milhões nos EUA e 4 no Japão</a:t>
            </a:r>
          </a:p>
          <a:p>
            <a:endParaRPr lang="pt-BR" altLang="pt-BR" smtClean="0"/>
          </a:p>
        </p:txBody>
      </p:sp>
      <p:pic>
        <p:nvPicPr>
          <p:cNvPr id="39941" name="Picture 12" descr="link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13" y="1447800"/>
            <a:ext cx="1874837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942" name="Object 13"/>
          <p:cNvGraphicFramePr>
            <a:graphicFrameLocks noChangeAspect="1"/>
          </p:cNvGraphicFramePr>
          <p:nvPr/>
        </p:nvGraphicFramePr>
        <p:xfrm>
          <a:off x="6477000" y="4572000"/>
          <a:ext cx="1509713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Imagem de bitmap" r:id="rId4" imgW="552527" imgH="752381" progId="Paint.Picture">
                  <p:embed/>
                </p:oleObj>
              </mc:Choice>
              <mc:Fallback>
                <p:oleObj name="Imagem de bitmap" r:id="rId4" imgW="552527" imgH="752381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1509713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34DF337-BFAD-4561-8CA3-BA5073D9D3C5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22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85900"/>
            <a:ext cx="27432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1989-1990</a:t>
            </a:r>
          </a:p>
        </p:txBody>
      </p:sp>
      <p:sp>
        <p:nvSpPr>
          <p:cNvPr id="4096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86800" cy="4457700"/>
          </a:xfrm>
        </p:spPr>
        <p:txBody>
          <a:bodyPr/>
          <a:lstStyle/>
          <a:p>
            <a:r>
              <a:rPr lang="pt-BR" altLang="pt-BR" smtClean="0"/>
              <a:t>Videogame: Genesis (sega)</a:t>
            </a:r>
          </a:p>
          <a:p>
            <a:pPr lvl="1"/>
            <a:r>
              <a:rPr lang="pt-BR" altLang="pt-BR" smtClean="0"/>
              <a:t>Microprocessador Motorola 68000 16-bit</a:t>
            </a:r>
          </a:p>
          <a:p>
            <a:pPr lvl="1"/>
            <a:r>
              <a:rPr lang="pt-BR" altLang="pt-BR" smtClean="0"/>
              <a:t>SEGA: Service Game Inc</a:t>
            </a:r>
          </a:p>
          <a:p>
            <a:pPr lvl="2"/>
            <a:r>
              <a:rPr lang="pt-BR" altLang="pt-BR" smtClean="0"/>
              <a:t>Fundada no Japão em 1951</a:t>
            </a:r>
          </a:p>
          <a:p>
            <a:r>
              <a:rPr lang="pt-BR" altLang="pt-BR" smtClean="0"/>
              <a:t>Eventos</a:t>
            </a:r>
          </a:p>
          <a:p>
            <a:pPr lvl="1"/>
            <a:r>
              <a:rPr lang="pt-BR" altLang="pt-BR" smtClean="0"/>
              <a:t>1989: INTEL 486 DX/32 Bits/50 MHz</a:t>
            </a:r>
          </a:p>
          <a:p>
            <a:pPr lvl="1"/>
            <a:r>
              <a:rPr lang="pt-BR" altLang="pt-BR" smtClean="0"/>
              <a:t>1990: Windows3.0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B71C10E2-1D08-48D8-8A16-A7877F4C876F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23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1987" name="Rectangle 1039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915400" cy="5257800"/>
          </a:xfrm>
          <a:solidFill>
            <a:schemeClr val="bg1"/>
          </a:solidFill>
        </p:spPr>
        <p:txBody>
          <a:bodyPr/>
          <a:lstStyle/>
          <a:p>
            <a:r>
              <a:rPr lang="pt-BR" altLang="pt-BR" smtClean="0"/>
              <a:t>1991: Sonic the hedge hog (sega)</a:t>
            </a:r>
          </a:p>
          <a:p>
            <a:r>
              <a:rPr lang="pt-BR" altLang="pt-BR" smtClean="0"/>
              <a:t>1992: Mortal Combat (Midway)</a:t>
            </a:r>
          </a:p>
          <a:p>
            <a:r>
              <a:rPr lang="pt-BR" altLang="pt-BR" smtClean="0"/>
              <a:t>1995: Videogame: Playstation (Sony)</a:t>
            </a:r>
          </a:p>
          <a:p>
            <a:pPr lvl="1"/>
            <a:r>
              <a:rPr lang="pt-BR" altLang="pt-BR" smtClean="0"/>
              <a:t>Microprocessador 32-bit e 33 Mhz </a:t>
            </a:r>
          </a:p>
          <a:p>
            <a:pPr lvl="1"/>
            <a:r>
              <a:rPr lang="pt-BR" altLang="pt-BR" smtClean="0"/>
              <a:t>Com CD Rom</a:t>
            </a:r>
          </a:p>
          <a:p>
            <a:pPr lvl="1"/>
            <a:r>
              <a:rPr lang="pt-BR" altLang="pt-BR" smtClean="0"/>
              <a:t>Vendeu 75 milhões de unidades</a:t>
            </a:r>
          </a:p>
          <a:p>
            <a:r>
              <a:rPr lang="pt-BR" altLang="pt-BR" smtClean="0"/>
              <a:t>1995: Tomb Raider (Eidos)</a:t>
            </a:r>
          </a:p>
          <a:p>
            <a:r>
              <a:rPr lang="pt-BR" altLang="pt-BR" smtClean="0"/>
              <a:t>Eventos em computação</a:t>
            </a:r>
          </a:p>
          <a:p>
            <a:pPr lvl="1"/>
            <a:r>
              <a:rPr lang="pt-BR" altLang="pt-BR" smtClean="0"/>
              <a:t>Windows-95 e INTEL Pentium Pro 64 Bits/300 MHz/64 GB</a:t>
            </a:r>
          </a:p>
        </p:txBody>
      </p:sp>
      <p:pic>
        <p:nvPicPr>
          <p:cNvPr id="41988" name="Picture 1027" descr="ps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200400"/>
            <a:ext cx="16843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1991-1995</a:t>
            </a:r>
          </a:p>
        </p:txBody>
      </p:sp>
      <p:pic>
        <p:nvPicPr>
          <p:cNvPr id="41990" name="Picture 1040" descr="s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447800"/>
            <a:ext cx="114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10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524000"/>
            <a:ext cx="11715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41992" name="Group 1049"/>
          <p:cNvGrpSpPr>
            <a:grpSpLocks/>
          </p:cNvGrpSpPr>
          <p:nvPr/>
        </p:nvGrpSpPr>
        <p:grpSpPr bwMode="auto">
          <a:xfrm>
            <a:off x="5257800" y="3962400"/>
            <a:ext cx="1219200" cy="1752600"/>
            <a:chOff x="3552" y="2496"/>
            <a:chExt cx="768" cy="1104"/>
          </a:xfrm>
        </p:grpSpPr>
        <p:sp>
          <p:nvSpPr>
            <p:cNvPr id="41993" name="Rectangle 1048"/>
            <p:cNvSpPr>
              <a:spLocks noChangeArrowheads="1"/>
            </p:cNvSpPr>
            <p:nvPr/>
          </p:nvSpPr>
          <p:spPr bwMode="auto">
            <a:xfrm>
              <a:off x="3552" y="2496"/>
              <a:ext cx="768" cy="1104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pt-BR" altLang="pt-BR" b="0">
                <a:latin typeface="Times New Roman" panose="02020603050405020304" pitchFamily="18" charset="0"/>
              </a:endParaRPr>
            </a:p>
          </p:txBody>
        </p:sp>
        <p:pic>
          <p:nvPicPr>
            <p:cNvPr id="41994" name="Picture 1045" descr="lara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2496"/>
              <a:ext cx="249" cy="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5" name="Picture 1046" descr="lara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778"/>
              <a:ext cx="514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F587269-E30B-45CB-A2BF-647DA7989981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24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43011" name="Picture 1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00200"/>
            <a:ext cx="281940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Rectangle 10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1996-2000</a:t>
            </a:r>
          </a:p>
        </p:txBody>
      </p:sp>
      <p:sp>
        <p:nvSpPr>
          <p:cNvPr id="43013" name="Rectangle 1035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5410200" cy="4457700"/>
          </a:xfrm>
        </p:spPr>
        <p:txBody>
          <a:bodyPr/>
          <a:lstStyle/>
          <a:p>
            <a:r>
              <a:rPr lang="pt-BR" altLang="pt-BR" smtClean="0"/>
              <a:t>1996: N64 (Nintendo)</a:t>
            </a:r>
          </a:p>
          <a:p>
            <a:pPr lvl="1"/>
            <a:r>
              <a:rPr lang="pt-BR" altLang="pt-BR" smtClean="0"/>
              <a:t>Processador de 64 bits / 93.75 Mhz</a:t>
            </a:r>
          </a:p>
          <a:p>
            <a:pPr lvl="1"/>
            <a:r>
              <a:rPr lang="pt-BR" altLang="pt-BR" smtClean="0"/>
              <a:t>500.000 vendidos no primeiro dia</a:t>
            </a:r>
          </a:p>
          <a:p>
            <a:pPr lvl="1"/>
            <a:r>
              <a:rPr lang="pt-BR" altLang="pt-BR" smtClean="0"/>
              <a:t>Mario 64</a:t>
            </a:r>
          </a:p>
          <a:p>
            <a:r>
              <a:rPr lang="pt-BR" altLang="pt-BR" smtClean="0"/>
              <a:t>1997: Super GT (Sega)</a:t>
            </a:r>
          </a:p>
          <a:p>
            <a:pPr lvl="1"/>
            <a:r>
              <a:rPr lang="pt-BR" altLang="pt-BR" smtClean="0"/>
              <a:t>Arquitetura de 64 bits baseada em versão avançada do Power PC</a:t>
            </a:r>
          </a:p>
          <a:p>
            <a:r>
              <a:rPr lang="pt-BR" altLang="pt-BR" smtClean="0"/>
              <a:t>1999: Dreamcast (Sega)</a:t>
            </a:r>
          </a:p>
          <a:p>
            <a:pPr lvl="1"/>
            <a:r>
              <a:rPr lang="pt-BR" altLang="pt-BR" smtClean="0"/>
              <a:t>Não vingou (500.000 unidades vendidas)</a:t>
            </a:r>
          </a:p>
          <a:p>
            <a:endParaRPr lang="pt-BR" altLang="pt-BR" smtClean="0"/>
          </a:p>
        </p:txBody>
      </p:sp>
      <p:pic>
        <p:nvPicPr>
          <p:cNvPr id="43014" name="Picture 1036" descr="superg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71800"/>
            <a:ext cx="22145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1039" descr="dreamcast-conso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48640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CE33A88-A9CC-4CA0-9810-5D9DF824B990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25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44035" name="Picture 1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t="5040"/>
          <a:stretch>
            <a:fillRect/>
          </a:stretch>
        </p:blipFill>
        <p:spPr bwMode="auto">
          <a:xfrm>
            <a:off x="6019800" y="3048000"/>
            <a:ext cx="21336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2001-2002  </a:t>
            </a:r>
          </a:p>
        </p:txBody>
      </p:sp>
      <p:sp>
        <p:nvSpPr>
          <p:cNvPr id="44037" name="Rectangle 1032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5334000" cy="5029200"/>
          </a:xfrm>
        </p:spPr>
        <p:txBody>
          <a:bodyPr/>
          <a:lstStyle/>
          <a:p>
            <a:r>
              <a:rPr lang="pt-BR" altLang="pt-BR" smtClean="0"/>
              <a:t>PlayStation 2 (Sony)</a:t>
            </a:r>
          </a:p>
          <a:p>
            <a:pPr lvl="1"/>
            <a:r>
              <a:rPr lang="pt-BR" altLang="pt-BR" smtClean="0"/>
              <a:t>500.000 no lançamento</a:t>
            </a:r>
          </a:p>
          <a:p>
            <a:pPr lvl="1"/>
            <a:r>
              <a:rPr lang="pt-BR" altLang="pt-BR" smtClean="0"/>
              <a:t>DVD</a:t>
            </a:r>
          </a:p>
          <a:p>
            <a:r>
              <a:rPr lang="pt-BR" altLang="pt-BR" smtClean="0"/>
              <a:t>XBOX (Microsoft)</a:t>
            </a:r>
          </a:p>
          <a:p>
            <a:pPr lvl="1"/>
            <a:r>
              <a:rPr lang="pt-BR" altLang="pt-BR" smtClean="0"/>
              <a:t>grande aposta da Microsoft</a:t>
            </a:r>
          </a:p>
          <a:p>
            <a:r>
              <a:rPr lang="pt-BR" altLang="pt-BR" smtClean="0"/>
              <a:t>Game-Cube (Nintendo)</a:t>
            </a:r>
          </a:p>
          <a:p>
            <a:pPr lvl="1"/>
            <a:r>
              <a:rPr lang="pt-BR" altLang="pt-BR" smtClean="0"/>
              <a:t>contra-ataque da Nintendo</a:t>
            </a:r>
          </a:p>
          <a:p>
            <a:endParaRPr lang="pt-BR" altLang="pt-BR" smtClean="0"/>
          </a:p>
          <a:p>
            <a:endParaRPr lang="pt-BR" altLang="pt-BR" smtClean="0"/>
          </a:p>
        </p:txBody>
      </p:sp>
      <p:pic>
        <p:nvPicPr>
          <p:cNvPr id="44038" name="Picture 1033" descr="ps2_fu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" t="12076" r="1624" b="12076"/>
          <a:stretch>
            <a:fillRect/>
          </a:stretch>
        </p:blipFill>
        <p:spPr bwMode="auto">
          <a:xfrm>
            <a:off x="5486400" y="1447800"/>
            <a:ext cx="281940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039" name="Object 2048"/>
          <p:cNvGraphicFramePr>
            <a:graphicFrameLocks noChangeAspect="1"/>
          </p:cNvGraphicFramePr>
          <p:nvPr/>
        </p:nvGraphicFramePr>
        <p:xfrm>
          <a:off x="6078538" y="4800600"/>
          <a:ext cx="1846262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Foto do Photo Editor" r:id="rId5" imgW="2076740" imgH="2142857" progId="MSPhotoEd.3">
                  <p:embed/>
                </p:oleObj>
              </mc:Choice>
              <mc:Fallback>
                <p:oleObj name="Foto do Photo Editor" r:id="rId5" imgW="2076740" imgH="2142857" progId="MSPhotoEd.3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8538" y="4800600"/>
                        <a:ext cx="1846262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40" name="Picture 1037" descr="pedge_tower_fam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373688"/>
            <a:ext cx="28797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Consoles Portáteis: a saga do game boy</a:t>
            </a:r>
          </a:p>
        </p:txBody>
      </p:sp>
      <p:sp>
        <p:nvSpPr>
          <p:cNvPr id="45059" name="Espaço Reservado para Conteúdo 2"/>
          <p:cNvSpPr>
            <a:spLocks noGrp="1"/>
          </p:cNvSpPr>
          <p:nvPr>
            <p:ph idx="1"/>
          </p:nvPr>
        </p:nvSpPr>
        <p:spPr>
          <a:xfrm>
            <a:off x="228600" y="1484313"/>
            <a:ext cx="8686800" cy="4457700"/>
          </a:xfrm>
        </p:spPr>
        <p:txBody>
          <a:bodyPr/>
          <a:lstStyle/>
          <a:p>
            <a:r>
              <a:rPr lang="pt-BR" altLang="pt-BR" b="0" smtClean="0"/>
              <a:t>Game boy B&amp;W (89), pocket (96), light (98), Color (98), Advance (2001), Advance SP (03), DS (04), Micro (05), DS lite (06), Dsi (08), DSi XL (09), 3DS (11), 3DS XL (12), 2DS (13)  </a:t>
            </a:r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4C5C7A3-5A4E-4C1F-92E9-E67E6F24FBE4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26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45061" name="Picture 14" descr="http://www.dealspwn.com/writer/wordpress/wp-content/uploads/2014/04/evolution_of_gamebo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3160713"/>
            <a:ext cx="7620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39E3FA2-4701-4258-B1FB-18307418C00E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27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pt-BR" smtClean="0"/>
              <a:t>2004-2007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PSP (Sony)</a:t>
            </a:r>
          </a:p>
          <a:p>
            <a:pPr lvl="1"/>
            <a:r>
              <a:rPr lang="pt-BR" altLang="pt-BR" smtClean="0"/>
              <a:t>Portátil</a:t>
            </a:r>
          </a:p>
          <a:p>
            <a:r>
              <a:rPr lang="pt-BR" altLang="pt-BR" smtClean="0"/>
              <a:t>PlayStation 3 (Sony)</a:t>
            </a:r>
          </a:p>
          <a:p>
            <a:pPr lvl="1"/>
            <a:r>
              <a:rPr lang="pt-BR" altLang="pt-BR" smtClean="0"/>
              <a:t>Hard-core gamers</a:t>
            </a:r>
          </a:p>
          <a:p>
            <a:pPr lvl="1"/>
            <a:r>
              <a:rPr lang="pt-BR" altLang="pt-BR" smtClean="0"/>
              <a:t>Blu-ray</a:t>
            </a:r>
          </a:p>
          <a:p>
            <a:r>
              <a:rPr lang="pt-BR" altLang="pt-BR" smtClean="0"/>
              <a:t>XBOX 360 (Microsoft)</a:t>
            </a:r>
          </a:p>
          <a:p>
            <a:pPr lvl="1"/>
            <a:r>
              <a:rPr lang="pt-BR" altLang="pt-BR" smtClean="0"/>
              <a:t>aposta no público casual</a:t>
            </a:r>
          </a:p>
          <a:p>
            <a:r>
              <a:rPr lang="pt-BR" altLang="pt-BR" smtClean="0"/>
              <a:t>Wii (Nintendo)</a:t>
            </a:r>
          </a:p>
          <a:p>
            <a:pPr lvl="1"/>
            <a:r>
              <a:rPr lang="pt-BR" altLang="pt-BR" smtClean="0"/>
              <a:t>Interfaces tangíveis</a:t>
            </a:r>
          </a:p>
          <a:p>
            <a:pPr lvl="1"/>
            <a:r>
              <a:rPr lang="pt-BR" altLang="pt-BR" smtClean="0"/>
              <a:t>O grande sucesso</a:t>
            </a:r>
          </a:p>
          <a:p>
            <a:endParaRPr lang="en-US" altLang="pt-BR" smtClean="0"/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213100"/>
            <a:ext cx="1846262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00213"/>
            <a:ext cx="15811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608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097463"/>
            <a:ext cx="1760537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6088" name="Picture 9" descr="Original model PSP (PSP-1000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052513"/>
            <a:ext cx="13843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2007-2010: o fenômeno dos smartphones/tablets</a:t>
            </a:r>
          </a:p>
        </p:txBody>
      </p:sp>
      <p:sp>
        <p:nvSpPr>
          <p:cNvPr id="4710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99FC4E6-8AC2-4D18-AC14-3706C977AAA4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28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1600200"/>
            <a:ext cx="86868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 err="1">
                <a:latin typeface="+mn-lt"/>
              </a:rPr>
              <a:t>Smart</a:t>
            </a:r>
            <a:r>
              <a:rPr lang="pt-BR" b="1" kern="0" dirty="0">
                <a:latin typeface="+mn-lt"/>
              </a:rPr>
              <a:t> </a:t>
            </a:r>
            <a:r>
              <a:rPr lang="pt-BR" b="1" kern="0" dirty="0" err="1">
                <a:latin typeface="+mn-lt"/>
              </a:rPr>
              <a:t>phones</a:t>
            </a:r>
            <a:r>
              <a:rPr lang="pt-BR" b="1" kern="0" dirty="0">
                <a:latin typeface="+mn-lt"/>
              </a:rPr>
              <a:t>/</a:t>
            </a:r>
            <a:r>
              <a:rPr lang="pt-BR" b="1" kern="0" dirty="0" err="1">
                <a:latin typeface="+mn-lt"/>
              </a:rPr>
              <a:t>tablets</a:t>
            </a:r>
            <a:r>
              <a:rPr lang="pt-BR" b="1" kern="0" dirty="0">
                <a:latin typeface="+mn-lt"/>
              </a:rPr>
              <a:t> + </a:t>
            </a:r>
            <a:r>
              <a:rPr lang="pt-BR" b="1" kern="0" dirty="0" err="1">
                <a:latin typeface="+mn-lt"/>
              </a:rPr>
              <a:t>app</a:t>
            </a:r>
            <a:r>
              <a:rPr lang="pt-BR" b="1" kern="0" dirty="0">
                <a:latin typeface="+mn-lt"/>
              </a:rPr>
              <a:t> </a:t>
            </a:r>
            <a:r>
              <a:rPr lang="pt-BR" b="1" kern="0" dirty="0" err="1">
                <a:latin typeface="+mn-lt"/>
              </a:rPr>
              <a:t>stores</a:t>
            </a:r>
            <a:endParaRPr lang="pt-BR" b="1" kern="0" dirty="0">
              <a:latin typeface="+mn-lt"/>
            </a:endParaRPr>
          </a:p>
          <a:p>
            <a:pPr marL="800100" lvl="1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 err="1">
                <a:latin typeface="+mn-lt"/>
              </a:rPr>
              <a:t>Iphone</a:t>
            </a:r>
            <a:r>
              <a:rPr lang="pt-BR" b="1" kern="0" dirty="0">
                <a:latin typeface="+mn-lt"/>
              </a:rPr>
              <a:t> (2007)</a:t>
            </a:r>
          </a:p>
          <a:p>
            <a:pPr marL="800100" lvl="1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 err="1">
                <a:latin typeface="+mn-lt"/>
              </a:rPr>
              <a:t>Galaxy</a:t>
            </a:r>
            <a:r>
              <a:rPr lang="pt-BR" b="1" kern="0" dirty="0">
                <a:latin typeface="+mn-lt"/>
              </a:rPr>
              <a:t> (2009)</a:t>
            </a:r>
          </a:p>
          <a:p>
            <a:pPr marL="800100" lvl="1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 err="1">
                <a:latin typeface="+mn-lt"/>
              </a:rPr>
              <a:t>Ipad</a:t>
            </a:r>
            <a:r>
              <a:rPr lang="pt-BR" b="1" kern="0" dirty="0">
                <a:latin typeface="+mn-lt"/>
              </a:rPr>
              <a:t> (2010)</a:t>
            </a:r>
          </a:p>
          <a:p>
            <a:pPr marL="800100" lvl="1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>
                <a:latin typeface="+mn-lt"/>
              </a:rPr>
              <a:t>.... </a:t>
            </a:r>
          </a:p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endParaRPr lang="en-US" b="1" kern="0" dirty="0">
              <a:latin typeface="+mn-lt"/>
            </a:endParaRPr>
          </a:p>
        </p:txBody>
      </p:sp>
      <p:sp>
        <p:nvSpPr>
          <p:cNvPr id="47109" name="AutoShape 4" descr="data:image/jpeg;base64,/9j/4AAQSkZJRgABAQAAAQABAAD/2wCEAAkGBxAPEA8PEBAQEBAPEBAQDxAPFBAPFQ8QFBQWFhYUFBQYHCggGBolGxUUIjEiJSkrLi4uFx8zODMsOCgtLysBCgoKDQ0NFAwQFDclFBwrNzQ0LTc3LDQvMzAyOC40LS03NzUsKy80MjcrKzc0NzMuKysrMSswKzgwLCw3Ny8rK//AABEIALQBGAMBIgACEQEDEQH/xAAcAAEAAAcBAAAAAAAAAAAAAAAAAgMEBQYHCAH/xABREAABAwICAg0JBQYCBgsAAAABAAIDBBEFEiExBxMUF0FRUlRhkZPR0wYVIlVxgZKh0jJigsHwI1NylKKxQrJERWRzo/EIFiQlM0NjdITC4f/EABcBAQEBAQAAAAAAAAAAAAAAAAABAgP/xAAcEQEAAwACAwAAAAAAAAAAAAAAAQIRElEhMUH/2gAMAwEAAhEDEQA/AN4oiICIiAiIg5B8vat3nTEs1id2VAub6hIQOHiACsW6jyW/PvV62RW2xbEh/tk/zeSrPRR3u7isB779yCY3Of8ACwe3N3qGVz262ttxi/errRwXcAGB51kG+no1pMxhcWtGgg6L5gDw2J1jSirLuk8lvz703SeS3596gnjyuc3iJCloifuk8lvz715ug8lvz71JRBO3QeS3596bo+63596kognbf91vz702/wC63596kogm7f8Adb8+9Nu+63596lIgm7d91vz70237rfn3qUiCc2QHWB8+9VEcbD+iqFTY5LILnHQxnjU9mFRHhcqSCdV8UyCJuBxH/E/rCj/6vw8p/WO5ZxT+RxbtMcryJZ2U7tsYf2NGZ/sMqfQPpHRaxFyRqGk2Gsp3wSywSWzwyPjfbSMzSQbdGhBsDYAptpficTXOLMtHJZ3A5xqAT1MHUtwrVOwc308Rdxsox1Go71tZAREQEREBERAREQEREBERByHsnNtjGJf+6kPWbqxUEgBLTova3tHB81svZA2OcVqcTrp4aR8kUsxfG9r4AHNIGmzng/JY/vVY1zGT46fxEFrhcW6s1+Attq4tOpetGQGR5AsP171eo9jXHm6BRS26X0x/vIoJtjLHX/aopT+Omt1bYisJmkzOc7jJKgWa71WNcxk+On8RN6rGuYyfHT+IiMKRXjHfJypoJGw1jDBK5gkaxxY4lhJaHXY4jW13UrdtLeWOooJCKftLeWOoptLeWOooJCKftLeWOoptLeWOooJCKftLeWOoptLeWOooJCKftLeWOoptLeWOooJCLKcJ2PsTrIWVFNSvmhkzZJGuhAdlcWnQ54OsEauBVm9VjXMZPjp/EQYdHJZV0E6yPeqxrmMnx0/iKJmxbjY/0GT46fxEGS4Lsoyw0T6N9JDO57XNdPI9wMgLcoMrAPTIaGt+0NDRqssWfWPle+SRxe+RznvcdbnONyT7yqyPY2xsf6BJ8dP4iqWbH+ND/V0vaU3iINi7BWkYgemlHVt3etrLXWw3gNXRRVm64HQOlkiyNc5ji5rWm59Eka3LYqAiIgIiICIiAiIgIiICIiDQWyHsiYrT4lV00FTtMUEjWMayOFxttbDcl7CTpJWNnZOxrn7+ypfDWxPK/Yoq62vqquKppmMqHteGyNlLm2ja0g5dGtp61Z95XEOd0fwzoMROyhjXP5OypfDXm+ljXP5OypfDWX7yuIc7o/hnTeVxDndH8M6DD99PGufydlS+Gm+njXP5OxpfDWYbyuIc7o/hnTeVxDndH8M6DWOO4/U4hKJ6uV00rWCIPc2NlmAucBZjQNbndat1xxLb+8riHO6P4Z03lcQ53R/DOg1GGBe5Att7yuIc7o/hnTeVxDndH8M6DUeQfoJk/VltzeVxDndH8M6byuIc7o/hnQajyfqyZP1Zbc3lcQ53R/DOm8riHO6P4Z0Gosn6smT9WW3d5XEOd0fwzpvK4hzuj+GdBguEeXOKUcLKamrHRQx5skYip3BuZxcdLmE63E6+FVu+djfrB/Y0vhrLd5XEOd0fwzqIbCtfzuk6pu5BiG+bjfrF/YUv0JvnY16xf2FL9Cy/eWrudUnVN3JvLV3OqTqm7kGIb5uNesX/AMvS/Sm+ZjfrF/8AL0v0rL95au51SdU3cm8tXc6pOqbuQZlsNeU1XiVLUPq5BK+GcRteGMiJaY2usQ3RrJ09K2CsO2M/JCXCYKiKaSOR00+2gxBwAGRrbelw3aVmKAiIgIiICIiAiIgIiICKTWVccEb5pXtjjjaXve8hrWtGskrnrZB2QJ8RlyQPkgo4nfsmtLo3zHVtkltPsbwcOnUHRaLkU4jUc4n7WXvUDsRqOcVHbS/Ug69RcfHEajnFR2031KA4lUc4qO2m+pB2Ii45OJ1HOajtpfqXnnOp5zUdtL9SDsdFxx5zqec1HbS/UnnOo5zUdtL9SDsdFxx5zqOc1HbS/UnnOo5zUdtL9SDsdFxx5zqec1HbS/Uo93VJAtUVHDf9rL0dKDsRFxzuyq5xUdrL3puyq5xUdrL3oOxkXHG7arnNR2svem7arnNR2sveg7HRccCtqucVHay9693bU84qO1l70HYyLjrdtTzio7WXvXu7annFR2sveg7ERcd7tqOcVHay/Uvd21HOKjtpfqQdhouPDWVHOagcR22XQetbr2JtkvdWTDsQeBVgBsE7tAqm8DSf3n+b26w2wiIgIiICIiAiIgKTV1UcMb5ZXtjjjaXPe42DWjWSV7V1LIWPlle2OONpc97yAGtGskrn7ZG8un4m/aos0dFG67GH0TO4apJBxcTeDWdOoJeyN5dSYpJtUeaOijdeNh0Gdw1SSD+zeDWdOrCXKMqW4qKhKgcoioSgluUBUblAUEBXi9K8QEReIC9Xi9QFcqGK8YPG5w6rd6tqvOGj9iP438XE1BCYxqXhjGpVOTV/b/8ACocv/LV8kFMYwoSxVOXX+ehQZfd+uhBILV4Wqdl/X/JQlqKk2UJCm5VCQiJa8UZChIQQqF7b20kEG7XDQWnjBUS8Qby2JtkzdWXDq94FW0BsEztAqhwAn95/m9uva64zkZe2ktc03a4aC0+1b12JdkzdeXD69wbVtGWGZxsKoDgP/qf5vbrqNroiICIiAiIg1DsxYvnnZQvlkZDHGyV8bAQJJHF1i420gACw49PFbX9M6GO+SR2m180cb9X8TCso2ZW2xT20sB/qlH5LCQEFZLtLjmMjibW/8OO1r31ZLKFzYT/5jvgjHzyKnsvCEVNlggdoL3+5rG/5WBSDQ0vLk/X4UIUBQemhpeXJ+vwqW6hpeXJ+vwoVAUED6Kn4HP8A17lTvpY+DMqgqW5BTmnZ95eGBn3lOKllBLMTOlQljOlRuUsoGVnSovOD4gGMMYbcu9MOJudHBwaFAqKv+0P4fzKCuOLyXvmh94k0I7FpDbTDo4LSWVnREXc4q8j7UPVIvPOj+VD1SK0oguoxJ/Kh6nr3dsh4Yup6tSmMegue6JTwxf1KLNMf3X9So45FVRyII8k5/dfNNoqD+66yp0b1UMegotx1HFF1le7gqeKPrVzY9TmuQWfzdU8UfWoXYXUkg2YHNILXNdYtI1WKv7XKYCg3rsV4vUVeGxPqjmnje+F7/wB4GWyuJ4TlIueEgrL1hOxC22Gg8c8x+YH5LNkBERAREQaP2b7MxCF7jlD6NgaXaA4tlluAeEjM3rHGtfCqj5bOsLfuyJiVNAacTgOc4SFrcrHkD0bmztQ7lhRx7DyfSiu2zrgRxtOkECxB0abH3INdCrj/AHjOsIaqPls6wrrUU+Z1218rBydrDvnnUo0rvWMvZN+tFWw1MfLb1hQGoZy29YV0NM71hN2TfrXhp3esJuyb9aC0mdnKb1hQmZnKb1hXYwO5/N2TPrXm1Hn83ZM+tBZzK3lDrCgMjeMdave1nn03Zs8ReZTz2bs2eIgsReOMdagLhxhZB/8AMm7NniLy/wDtk3Zs8RBjpIUBWSZxzub4GeIp9FUxMkY6WeaWMOBewNY3M0HSL7YgxNUVf9ofw/mVneIYnG+WR0WZkbnEsYS0ZRwDQSsO8o5M0wN7+g3Tr4SiLWiIgIiICIiCYx6qY5FRKYx6C5xyKpjerXHIqqORBfMNo5J3ERjQ3LnkcckcWY2aZHnQwEiwvrVZiOFy0xs/I9odl22Fwmiz2vk2xujNbTbWsx2I5GVVNNhjXiF807pqp1wHy0jWRtEcd+EuuDxAO5QV12So4sOo5sPa4OjqZIZ6OInM+meyRpmBOvIW6ieFzgg1g1ynNcqNj1OY5Bv7YnbbC4TxyTn/AIrh+SzBYpsWtthNJ07cf+M9ZWgIiICIiDTmzoP+0UR44Zh1Pb3rWgK2fs8i0mHnjZVDqMPetWB44wgnXXl1LzjjHWEzjjCCIlQleF44woS8cYRQqAoXjjChLhxhB4VA5elw4woHOHGEEJUDkdIAWgkAE2vr0cNhwnoU1lCCc75ZGN4Gxtu7rNgEEjITqBPsBKlEKrduUaMk97aJHSNcQeluWxHvVBLM4Eg2dxE31dBFigjVDX/aH8P5lZD5J4RJiNVFSRtZnlJ0kygNaASXGztQAKyyXyBgnbUCma509JE+SYTPuyUMc5rtzlrrvF2nToHBrKDVKmQwPffI1zra8oJt7VdZoY2i4iZfpzn/AOynURaI88pIjuQ1kYaC9w4GjV7XH5oixyQub9prm+0EKBXt8tK7QG1EXseyVvvBAKggooHRT53ubIxueB4a7JLbXG8WOV1r2N7ILOiIgIiII2uVRHIqRRNcgucUukEaCDcEaCDxg8CqmykkuJJJ1km5PtJ1q0xy9Kqo5elBdGPU9j1bo5RxqoZKOMIOl9jMWwmh/wB249cjisnWObHQthWH9NNG74hf81kaAiIgIiIMZ2QPJkYlRvjaBuiK8lM46P2gH2SeBrhoPuPAtEO2N8ZJv5uk7Sl8RdOog5h3tsZ9XydpS+Im9tjPq+TtKXxF08iDmDe2xn1fJ2lL4ib22M+r5O0pfEXT6IOYN7bGfV8naUviJvbYz6vk7Sl8RdPog5g3tcZ9XydpS+IoJtjrF2Nc99A9rGNLnOMlLZrQLkn9pqsuolheyviu00O0NPp1jxFo4Ih6Uh9hADfxoNDRUkUUedwFwNfCSVCaylLbFlRNJ/iERjiZHxAucDcqZjwsxnFnAPtOpW2GEbXE4HRa56X3Oa/TqRVLVZLksLxbWyUAPaOMEaHDpFvYqbQdB0cR5J7lca9wkdDoAJkDRbhbqd7lbbILt5MYnJQVDZ2lugPY7JJGCWSNLHZTe4NibG2g2WzvKLZNoH0sUdFA+KeJjo4i7amNgjezI9gs70gWnVquGnWFpyRo9Eg8HpA8DujjUCCveWWu5zSOENc0uPQLHR7VQ1ExebmwAFmtGprRqAXswGgtOggXBtoKn4a6MOJly5CC1xcAS0G1iz71/ldWscpxm1uNZt0n+T1PTSvLKgvaMj5c7CLhsI2x7LHRdzBIAeB2XgveowqRrJiGG7NFuG1wCRfhte3uVoxHJthy2A4Q3S0O+70KrwZ0Ob9rlAGkEuc3Sb8II1ejx+xc8mszbfHTrSvOYr6ZLX+Tr55oWUkIdJPmyxNMceZ7WlzrZiBewJ18BU3e3xn1fJ2lL4iumG1hawTQFznUk+3QF2hzmMeS0O6XM0H2ldBUFWyeKKaM3ZLGyRh42uAI+RW3NzTvb4z6vk7Sl8RN7fGfV8naUviLp1EHMW9vjPq+TtKXxE3t8Z9XydpS+IunUQcxb2+M+r5O0pfETe3xn1fJ2lL4i6dRBzCNjrGR/q+X46bxFfPJzY4xGaoijqqR9PATeWUvgdZg0kANeTmOoaNF7roJEEumgZExkcbQxkbWsY1ugNa0WAHQAFMREBERARQucpTpEE668zhUE1TZUj6ooLztgTbAsekrHcBUrdb+UUGTbYE2wLGd1v5RTdb+UUGTbYE2wLGd1v5RTdb+UUGTbYFpvZIxDdOJGMG7KOMRj/eOs95+bB+FZ1UYi6Nj5HO9GNrnu/haLn+y09FM5+2zv+3K98jzxueS4/MlBZsYeDmYRdrtB7x0rHiJor5HXa7XbL6XS5p4elXfEH3JVsndoRVHtry4vcTe1rnWBq0cSnxUr3sLxbKL63NBIHENZ1HqUgtza72AzG2jhA/NZH5H08cpqGufkLKe0QJBJBeS53BexP8AUgxyRhGgi3D7lLKuuL2FmA3DDa5tc3HGANGjUqTDow6WNpF9JNuOwJA+SgihpYgAZXvLnfZhgAL7cbnHQ32WPTZQVMUX+DbozwNnyuzfiaBbqPuVRQQ5o3OB07YQ49AALR7DclTMRcDEQWgZALHhzX0delUeeTtfFC57Zs2SSzHta0OJDtBcSdWUXt0uvwK31b2GV5j0MuA3psACR0E3PvU7GoAx0WixfTxPcPvEEfMNB96oWLOZMymfWYeR9blfkJ0O0LeOxXX3pJKVx9Kjmcxt9Zgk/aRn2C72/gXOeFS5XtPStteSWIGKriINm1cLondMkfps+W2D3rStzbYE2wLGd1v5RTdb+UURk22BNsCxndb+UU3W/lFBk22BNsCxndb+UV6Kx/GgyXbAvQ5WGOrJVTFUlBdrr1Ucc6ntkQTUXgKIIHMUt0N1UIgonUl1AaAFXBEFs82N4k82N4lc0QWzzY3iTzY3iVzRBbPNjeJPNjeJXNEGDbJEbYMOnIHpSmOEex7hm/pDlqatkDImt6LlbL2b6nJSUg4HVdz+GGTvWlMUxMPOg6AEVS1UtyqN5UEkykOnQeSi+jqUyOa2XX6LXN0W03Lj/Zyz/wAldiKvr42zyuZRRPF4xK1z5Hg6nbWCMo9pv0LIN4J/rNv8sfFQahlnBAaAABxAC5UuGcsc17dbSCPctw7wT/Wbf5U+Km8C/wBZt/lT4qDUDap0bi6M5Q7RbQQW8lwOg2Tdhc5pk0sab5GgMHUFt/eBf6zb/KnxVC/YBktoxJhPEaYj57aUGoK+rdPI6V1gXWsBqa0CzWjoAAUhqyPyz8ia3CHtbUtDonkiKoiu6N55NyLtdYfZPTa6xtQV9I7SFsLDavJFBPzaeGY/wNeM497cwWuKd2lZzhDw+kmaeGJ4+So6F82N4k82N4lOwaUvpqZ51vgicfaWAqsRFt82N4k82N4lckQW3zY3iTzY3iVyRBbhhreJRijVciCkFNZTGxWU9EEAaijRAREQEREBERAREQEREGrv+kI3/u6lfwtrmAex0M1/7Lnx0hREVKJW1tgLyapauepqahm2vozDtDXWLGvfmOcttpcMotfQNdr2IIg6DRERBERAREQUuJ4fDVRPgnjbLFIMr2PFwR+R6RpC5I8ssLjo8QrKWIuMcEzmMzkOdlFiLmwvrREWFpiOlZbhUxFNPb92/wDsiJA6hw6MNhhaNTYo2j2BoAVSiIgiIgIiICIiAiIgIiIP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7110" name="AutoShape 6" descr="data:image/jpeg;base64,/9j/4AAQSkZJRgABAQAAAQABAAD/2wCEAAkGBxAPEA8PEBAQEBAPEBAQDxAPFBAPFQ8QFBQWFhYUFBQYHCggGBolGxUUIjEiJSkrLi4uFx8zODMsOCgtLysBCgoKDQ0NFAwQFDclFBwrNzQ0LTc3LDQvMzAyOC40LS03NzUsKy80MjcrKzc0NzMuKysrMSswKzgwLCw3Ny8rK//AABEIALQBGAMBIgACEQEDEQH/xAAcAAEAAAcBAAAAAAAAAAAAAAAAAgMEBQYHCAH/xABREAABAwICAg0JBQYCBgsAAAABAAIDBBEFEiExBxMUF0FRUlRhkZPR0wYVIlVxgZKh0jJigsHwI1NylKKxQrJERWRzo/EIFiQlM0NjdITC4f/EABcBAQEBAQAAAAAAAAAAAAAAAAABAgP/xAAcEQEAAwACAwAAAAAAAAAAAAAAAQIRElEhMUH/2gAMAwEAAhEDEQA/AN4oiICIiAiIg5B8vat3nTEs1id2VAub6hIQOHiACsW6jyW/PvV62RW2xbEh/tk/zeSrPRR3u7isB779yCY3Of8ACwe3N3qGVz262ttxi/errRwXcAGB51kG+no1pMxhcWtGgg6L5gDw2J1jSirLuk8lvz703SeS3596gnjyuc3iJCloifuk8lvz715ug8lvz71JRBO3QeS3596bo+63596kognbf91vz702/wC63596kogm7f8Adb8+9Nu+63596lIgm7d91vz70237rfn3qUiCc2QHWB8+9VEcbD+iqFTY5LILnHQxnjU9mFRHhcqSCdV8UyCJuBxH/E/rCj/6vw8p/WO5ZxT+RxbtMcryJZ2U7tsYf2NGZ/sMqfQPpHRaxFyRqGk2Gsp3wSywSWzwyPjfbSMzSQbdGhBsDYAptpficTXOLMtHJZ3A5xqAT1MHUtwrVOwc308Rdxsox1Go71tZAREQEREBERAREQEREBERByHsnNtjGJf+6kPWbqxUEgBLTova3tHB81svZA2OcVqcTrp4aR8kUsxfG9r4AHNIGmzng/JY/vVY1zGT46fxEFrhcW6s1+Attq4tOpetGQGR5AsP171eo9jXHm6BRS26X0x/vIoJtjLHX/aopT+Omt1bYisJmkzOc7jJKgWa71WNcxk+On8RN6rGuYyfHT+IiMKRXjHfJypoJGw1jDBK5gkaxxY4lhJaHXY4jW13UrdtLeWOooJCKftLeWOoptLeWOooJCKftLeWOoptLeWOooJCKftLeWOoptLeWOooJCKftLeWOoptLeWOooJCLKcJ2PsTrIWVFNSvmhkzZJGuhAdlcWnQ54OsEauBVm9VjXMZPjp/EQYdHJZV0E6yPeqxrmMnx0/iKJmxbjY/0GT46fxEGS4Lsoyw0T6N9JDO57XNdPI9wMgLcoMrAPTIaGt+0NDRqssWfWPle+SRxe+RznvcdbnONyT7yqyPY2xsf6BJ8dP4iqWbH+ND/V0vaU3iINi7BWkYgemlHVt3etrLXWw3gNXRRVm64HQOlkiyNc5ji5rWm59Eka3LYqAiIgIiICIiAiIgIiICIiDQWyHsiYrT4lV00FTtMUEjWMayOFxttbDcl7CTpJWNnZOxrn7+ypfDWxPK/Yoq62vqquKppmMqHteGyNlLm2ja0g5dGtp61Z95XEOd0fwzoMROyhjXP5OypfDXm+ljXP5OypfDWX7yuIc7o/hnTeVxDndH8M6DD99PGufydlS+Gm+njXP5OxpfDWYbyuIc7o/hnTeVxDndH8M6DWOO4/U4hKJ6uV00rWCIPc2NlmAucBZjQNbndat1xxLb+8riHO6P4Z03lcQ53R/DOg1GGBe5Att7yuIc7o/hnTeVxDndH8M6DUeQfoJk/VltzeVxDndH8M6byuIc7o/hnQajyfqyZP1Zbc3lcQ53R/DOm8riHO6P4Z0Gosn6smT9WW3d5XEOd0fwzpvK4hzuj+GdBguEeXOKUcLKamrHRQx5skYip3BuZxcdLmE63E6+FVu+djfrB/Y0vhrLd5XEOd0fwzqIbCtfzuk6pu5BiG+bjfrF/YUv0JvnY16xf2FL9Cy/eWrudUnVN3JvLV3OqTqm7kGIb5uNesX/AMvS/Sm+ZjfrF/8AL0v0rL95au51SdU3cm8tXc6pOqbuQZlsNeU1XiVLUPq5BK+GcRteGMiJaY2usQ3RrJ09K2CsO2M/JCXCYKiKaSOR00+2gxBwAGRrbelw3aVmKAiIgIiICIiAiIgIiICKTWVccEb5pXtjjjaXve8hrWtGskrnrZB2QJ8RlyQPkgo4nfsmtLo3zHVtkltPsbwcOnUHRaLkU4jUc4n7WXvUDsRqOcVHbS/Ug69RcfHEajnFR2031KA4lUc4qO2m+pB2Ii45OJ1HOajtpfqXnnOp5zUdtL9SDsdFxx5zqec1HbS/UnnOo5zUdtL9SDsdFxx5zqOc1HbS/UnnOo5zUdtL9SDsdFxx5zqec1HbS/Uo93VJAtUVHDf9rL0dKDsRFxzuyq5xUdrL3puyq5xUdrL3oOxkXHG7arnNR2svem7arnNR2sveg7HRccCtqucVHay9693bU84qO1l70HYyLjrdtTzio7WXvXu7annFR2sveg7ERcd7tqOcVHay/Uvd21HOKjtpfqQdhouPDWVHOagcR22XQetbr2JtkvdWTDsQeBVgBsE7tAqm8DSf3n+b26w2wiIgIiICIiAiIgKTV1UcMb5ZXtjjjaXPe42DWjWSV7V1LIWPlle2OONpc97yAGtGskrn7ZG8un4m/aos0dFG67GH0TO4apJBxcTeDWdOoJeyN5dSYpJtUeaOijdeNh0Gdw1SSD+zeDWdOrCXKMqW4qKhKgcoioSgluUBUblAUEBXi9K8QEReIC9Xi9QFcqGK8YPG5w6rd6tqvOGj9iP438XE1BCYxqXhjGpVOTV/b/8ACocv/LV8kFMYwoSxVOXX+ehQZfd+uhBILV4Wqdl/X/JQlqKk2UJCm5VCQiJa8UZChIQQqF7b20kEG7XDQWnjBUS8Qby2JtkzdWXDq94FW0BsEztAqhwAn95/m9uva64zkZe2ktc03a4aC0+1b12JdkzdeXD69wbVtGWGZxsKoDgP/qf5vbrqNroiICIiAiIg1DsxYvnnZQvlkZDHGyV8bAQJJHF1i420gACw49PFbX9M6GO+SR2m180cb9X8TCso2ZW2xT20sB/qlH5LCQEFZLtLjmMjibW/8OO1r31ZLKFzYT/5jvgjHzyKnsvCEVNlggdoL3+5rG/5WBSDQ0vLk/X4UIUBQemhpeXJ+vwqW6hpeXJ+vwoVAUED6Kn4HP8A17lTvpY+DMqgqW5BTmnZ95eGBn3lOKllBLMTOlQljOlRuUsoGVnSovOD4gGMMYbcu9MOJudHBwaFAqKv+0P4fzKCuOLyXvmh94k0I7FpDbTDo4LSWVnREXc4q8j7UPVIvPOj+VD1SK0oguoxJ/Kh6nr3dsh4Yup6tSmMegue6JTwxf1KLNMf3X9So45FVRyII8k5/dfNNoqD+66yp0b1UMegotx1HFF1le7gqeKPrVzY9TmuQWfzdU8UfWoXYXUkg2YHNILXNdYtI1WKv7XKYCg3rsV4vUVeGxPqjmnje+F7/wB4GWyuJ4TlIueEgrL1hOxC22Gg8c8x+YH5LNkBERAREQaP2b7MxCF7jlD6NgaXaA4tlluAeEjM3rHGtfCqj5bOsLfuyJiVNAacTgOc4SFrcrHkD0bmztQ7lhRx7DyfSiu2zrgRxtOkECxB0abH3INdCrj/AHjOsIaqPls6wrrUU+Z1218rBydrDvnnUo0rvWMvZN+tFWw1MfLb1hQGoZy29YV0NM71hN2TfrXhp3esJuyb9aC0mdnKb1hQmZnKb1hXYwO5/N2TPrXm1Hn83ZM+tBZzK3lDrCgMjeMdave1nn03Zs8ReZTz2bs2eIgsReOMdagLhxhZB/8AMm7NniLy/wDtk3Zs8RBjpIUBWSZxzub4GeIp9FUxMkY6WeaWMOBewNY3M0HSL7YgxNUVf9ofw/mVneIYnG+WR0WZkbnEsYS0ZRwDQSsO8o5M0wN7+g3Tr4SiLWiIgIiICIiCYx6qY5FRKYx6C5xyKpjerXHIqqORBfMNo5J3ERjQ3LnkcckcWY2aZHnQwEiwvrVZiOFy0xs/I9odl22Fwmiz2vk2xujNbTbWsx2I5GVVNNhjXiF807pqp1wHy0jWRtEcd+EuuDxAO5QV12So4sOo5sPa4OjqZIZ6OInM+meyRpmBOvIW6ieFzgg1g1ynNcqNj1OY5Bv7YnbbC4TxyTn/AIrh+SzBYpsWtthNJ07cf+M9ZWgIiICIiDTmzoP+0UR44Zh1Pb3rWgK2fs8i0mHnjZVDqMPetWB44wgnXXl1LzjjHWEzjjCCIlQleF44woS8cYRQqAoXjjChLhxhB4VA5elw4woHOHGEEJUDkdIAWgkAE2vr0cNhwnoU1lCCc75ZGN4Gxtu7rNgEEjITqBPsBKlEKrduUaMk97aJHSNcQeluWxHvVBLM4Eg2dxE31dBFigjVDX/aH8P5lZD5J4RJiNVFSRtZnlJ0kygNaASXGztQAKyyXyBgnbUCma509JE+SYTPuyUMc5rtzlrrvF2nToHBrKDVKmQwPffI1zra8oJt7VdZoY2i4iZfpzn/AOynURaI88pIjuQ1kYaC9w4GjV7XH5oixyQub9prm+0EKBXt8tK7QG1EXseyVvvBAKggooHRT53ubIxueB4a7JLbXG8WOV1r2N7ILOiIgIiII2uVRHIqRRNcgucUukEaCDcEaCDxg8CqmykkuJJJ1km5PtJ1q0xy9Kqo5elBdGPU9j1bo5RxqoZKOMIOl9jMWwmh/wB249cjisnWObHQthWH9NNG74hf81kaAiIgIiIMZ2QPJkYlRvjaBuiK8lM46P2gH2SeBrhoPuPAtEO2N8ZJv5uk7Sl8RdOog5h3tsZ9XydpS+Im9tjPq+TtKXxF08iDmDe2xn1fJ2lL4ib22M+r5O0pfEXT6IOYN7bGfV8naUviJvbYz6vk7Sl8RdPog5g3tcZ9XydpS+IoJtjrF2Nc99A9rGNLnOMlLZrQLkn9pqsuolheyviu00O0NPp1jxFo4Ih6Uh9hADfxoNDRUkUUedwFwNfCSVCaylLbFlRNJ/iERjiZHxAucDcqZjwsxnFnAPtOpW2GEbXE4HRa56X3Oa/TqRVLVZLksLxbWyUAPaOMEaHDpFvYqbQdB0cR5J7lca9wkdDoAJkDRbhbqd7lbbILt5MYnJQVDZ2lugPY7JJGCWSNLHZTe4NibG2g2WzvKLZNoH0sUdFA+KeJjo4i7amNgjezI9gs70gWnVquGnWFpyRo9Eg8HpA8DujjUCCveWWu5zSOENc0uPQLHR7VQ1ExebmwAFmtGprRqAXswGgtOggXBtoKn4a6MOJly5CC1xcAS0G1iz71/ldWscpxm1uNZt0n+T1PTSvLKgvaMj5c7CLhsI2x7LHRdzBIAeB2XgveowqRrJiGG7NFuG1wCRfhte3uVoxHJthy2A4Q3S0O+70KrwZ0Ob9rlAGkEuc3Sb8II1ejx+xc8mszbfHTrSvOYr6ZLX+Tr55oWUkIdJPmyxNMceZ7WlzrZiBewJ18BU3e3xn1fJ2lL4iumG1hawTQFznUk+3QF2hzmMeS0O6XM0H2ldBUFWyeKKaM3ZLGyRh42uAI+RW3NzTvb4z6vk7Sl8RN7fGfV8naUviLp1EHMW9vjPq+TtKXxE3t8Z9XydpS+IunUQcxb2+M+r5O0pfETe3xn1fJ2lL4i6dRBzCNjrGR/q+X46bxFfPJzY4xGaoijqqR9PATeWUvgdZg0kANeTmOoaNF7roJEEumgZExkcbQxkbWsY1ugNa0WAHQAFMREBERARQucpTpEE668zhUE1TZUj6ooLztgTbAsekrHcBUrdb+UUGTbYE2wLGd1v5RTdb+UUGTbYE2wLGd1v5RTdb+UUGTbYFpvZIxDdOJGMG7KOMRj/eOs95+bB+FZ1UYi6Nj5HO9GNrnu/haLn+y09FM5+2zv+3K98jzxueS4/MlBZsYeDmYRdrtB7x0rHiJor5HXa7XbL6XS5p4elXfEH3JVsndoRVHtry4vcTe1rnWBq0cSnxUr3sLxbKL63NBIHENZ1HqUgtza72AzG2jhA/NZH5H08cpqGufkLKe0QJBJBeS53BexP8AUgxyRhGgi3D7lLKuuL2FmA3DDa5tc3HGANGjUqTDow6WNpF9JNuOwJA+SgihpYgAZXvLnfZhgAL7cbnHQ32WPTZQVMUX+DbozwNnyuzfiaBbqPuVRQQ5o3OB07YQ49AALR7DclTMRcDEQWgZALHhzX0delUeeTtfFC57Zs2SSzHta0OJDtBcSdWUXt0uvwK31b2GV5j0MuA3psACR0E3PvU7GoAx0WixfTxPcPvEEfMNB96oWLOZMymfWYeR9blfkJ0O0LeOxXX3pJKVx9Kjmcxt9Zgk/aRn2C72/gXOeFS5XtPStteSWIGKriINm1cLondMkfps+W2D3rStzbYE2wLGd1v5RTdb+UURk22BNsCxndb+UU3W/lFBk22BNsCxndb+UV6Kx/GgyXbAvQ5WGOrJVTFUlBdrr1Ucc6ntkQTUXgKIIHMUt0N1UIgonUl1AaAFXBEFs82N4k82N4lc0QWzzY3iTzY3iVzRBbPNjeJPNjeJXNEGDbJEbYMOnIHpSmOEex7hm/pDlqatkDImt6LlbL2b6nJSUg4HVdz+GGTvWlMUxMPOg6AEVS1UtyqN5UEkykOnQeSi+jqUyOa2XX6LXN0W03Lj/Zyz/wAldiKvr42zyuZRRPF4xK1z5Hg6nbWCMo9pv0LIN4J/rNv8sfFQahlnBAaAABxAC5UuGcsc17dbSCPctw7wT/Wbf5U+Km8C/wBZt/lT4qDUDap0bi6M5Q7RbQQW8lwOg2Tdhc5pk0sab5GgMHUFt/eBf6zb/KnxVC/YBktoxJhPEaYj57aUGoK+rdPI6V1gXWsBqa0CzWjoAAUhqyPyz8ia3CHtbUtDonkiKoiu6N55NyLtdYfZPTa6xtQV9I7SFsLDavJFBPzaeGY/wNeM497cwWuKd2lZzhDw+kmaeGJ4+So6F82N4k82N4lOwaUvpqZ51vgicfaWAqsRFt82N4k82N4lckQW3zY3iTzY3iVyRBbhhreJRijVciCkFNZTGxWU9EEAaijRAREQEREBERAREQEREGrv+kI3/u6lfwtrmAex0M1/7Lnx0hREVKJW1tgLyapauepqahm2vozDtDXWLGvfmOcttpcMotfQNdr2IIg6DRERBERAREQUuJ4fDVRPgnjbLFIMr2PFwR+R6RpC5I8ssLjo8QrKWIuMcEzmMzkOdlFiLmwvrREWFpiOlZbhUxFNPb92/wDsiJA6hw6MNhhaNTYo2j2BoAVSiIgiIgIiICIiAiIgIiIP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7111" name="AutoShape 8" descr="data:image/jpeg;base64,/9j/4AAQSkZJRgABAQAAAQABAAD/2wCEAAkGBxQSEhQUEBQVFRQUFBQXFRQQFRQUFRUWFBUXFhQVFBUYHCghGBolHBQUIjEhJSksLi4uFx8zODMsNygtLisBCgoKDQ0OFw8QFC0cFBwsLCwsLCwsKzQrNywsLCwrLCwsLC0sNzcsLC4sLCwrLCwsKzcsLCwsLCwsLC0sLDcsLP/AABEIAMUBAAMBIgACEQEDEQH/xAAcAAEAAgIDAQAAAAAAAAAAAAAABAUDBwECCAb/xABOEAACAQIBBAsKCQsDBQAAAAAAAQIDEQQFEiExBgcTIkFRYXFygbEjMjRSdJGhsrTBFBdUgpKTwtHTJCUzQmJzorPD4fAVU/EIFoTS4v/EABcBAQEBAQAAAAAAAAAAAAAAAAABAgP/xAAcEQEBAQACAwEAAAAAAAAAAAAAARECMRMhUbH/2gAMAwEAAhEDEQA/AN4gAAAAAAAAosTszyfTlKFTG4aM4ScZRlWgpRlF2lFq+hppo6Q2b5ObSWNw7baSSqw0t6lrA+gBWY7ZBhaNNVauIowpSkoqpKpHMcmm1FSva9oyfUyu/wC/8mfLsN9bED6QFLgNl2BrO1HF4eb1WVWF2+JJvSXKYHIAAAAAAAAAAAAAAAAAAAAAAAAAAAAAAAAAA8o7J/DsZ5Zi/aKhCpuzvxe4nbJ/Dsb5Zi/aKhBh7n2G4itljJ1I5sm2otPTx2dvQ2R503a/AcYOd21xpPzaPeSJrevn5BFT8gx7nLpv1Yl7k/LWIw/g9erTS/VhOSj1w719aKXIS7nLpv1Yk2aKj7TJ221j6VlV3KvHh3SGZN/Op2S+iz6zJe3RhpWWJoVaT4ZU3GtBerLzRZpiaItRGcTXqDJOzXAYmyo4qk5PVCctzn9Cdpeg+gTPHE+UsMl7IsVhrfBsRWpJaownLM+rd4vzExdetweesk7cuPpWVZUcQl48dzm/nQ3v8J9nknbtwk7LE0a1F8MoWrQXWrS/hGK2kCgyRs0wGKsqGKoyk/1JSzJ/QnaXoL8gAAAAAAAAAAAAAAAAAAAAAAAA8p7KPDsb5bi/aKhAh7n2E7ZT4fjfLcX7RUIMfc+w3EUWT++fR96Js9ViHkzvn0X2onzRIqwyIu5y6b9WJMmiPkddzfTfqxJMkbRHmiPUiSpowzRlEGaMUkS6sSNJAYWcZ52kjGyKyaHr0novaLm3kuN23avWSu72V1ZLk0nnKB6K2h3+bP8AyK32SUbFABFAAAAAAAAAAAAAAAAAAAAAHlPZT4fjfLcX7RUIEfc+wn7KfD8b5bi/aKhXrh5n2G4ilyX376L7UWMkV+Se/fRfaizkhFWOSF3N9N+rEkzRhyUu5vpv1YEiSNIjSRhmiRJGGaJUR5ojVYkuSMU4kEKSMckZ5xsYmiK6wPRG0K/zbLymr6tM88pHoTaDf5uqeVVP5dIlGyQARQAAAAAAAAAAAAAAAAAAAAB5T2U+H43y3F+0VCvXDzMvNsGWHeNxHwRVoz+EYlV93lBwdVVneVJRV1FvdNEn4vKfORjPhatZ6uZ24OOxpFbknv30X2otWitwdt1e5XUc123Szepa7aNZYulPjjbgur+diKtclLub6b9WJImjjJOEnKjvGs9TlnOct5K6Vs2MYXjwa2+rUd6mFrrXTjLoTS9ZI7ceFs2fsZ1GkjDNGWpnrvqVRc0c5eeLI08TFaG7Pikmu1Dxc/hriSMUkZd0i9TT5mjpJHPr0I9SJGaJskYKsCDEom/toJ/m+r5XU/lUTRWDaTd3bQ1q0addzee0D4DX8rn/ACaJKsbNABlQAAAAAAAAAAAAAAAAAAAAB5T2U+H43y3F+0VCvXDzPsLDZV4fjfLcX7RUK5cPM+w3EU+SP0nzX7i8RR5J/SdTLxEg+h2Ovucun9lFhNlbkB9zl0/sonTkdZ0zXWbMNRnaUjDKQEWthab1wj9FX85Dnk6nwJx6MpL3k+bME2XycvtMV88BxTkulmy9xgnhZrVKL5012NljJmGbM3kqv3Cfip9GX3m/NozCbngajc4Sz8RKdoSznDudOObUVt7Le3txNGkkzdO0Y/yXEeUf04HOrGygAZUAAAAAAAAAAAAAAAAAAAAAeU9lXh+N8txftFQrvufYWOyrw/G+W4v2ioV33PsNoqMkw313xaP86i6RXYGrdUor9XPb0as61tPVq5CxRIL3Ij3kun7kS5SIGR3vJdL3IlSkdJ0zSUjDKRzKRilIDrJmGbO0mYpMiukmYpM7yZikyAmbq2in+TYj9+v5cTSSZuraIf5Pif30f5aM1Y2eADKgAAAAAAAAAAAAAAAAAAAADynsp8PxvluL9oqFd93uLHZT4fjfLcX7RUK77mbRWZMjaz0Wk5LlvFJvRxb9ektkVGS56UuLOfK85JfZXnLdEgtslveS6XuJEpEPAStB9L3GVzNzpHaUjFJhyMcpAcSkYpM7NmKTJRxJmKTO0mYJ4mEZJTejhUdMrcit2kHdM3TtDPuGK/ew9Q1hF4CW8lKrQqSSzZYhvNXE7xVraGnf0M+z2B7J6GS4V41HKop1IPOjFwSspJ21uS3snzLjsmqt3A118cGB439Gt+EPjgwXG/o1vwjOVdbFBrr44MFy/RrfhHZbbWFcc6MZSWco6M9aXd/rQXEMprYYNWZe20oJU1SmqLnZ5qW6VpX72ycXGEeWWvksYckbZzoVIwx8pZk7WqVo042v+1SSiuZrgaGVNbZB0pVVKKlFpxkk007pp6U0+I7kUAAAAAAAAAAAAAeVNlPh2N8txftFQruB8z7Cx2U+HY3y3F+0VCuWrqNoqMlLfdRdRKbJXfdS95cxJBOwr3j6S7A5HSg96+ddh1kzaMmcdZMx5wciBJmOTOWzHJkHStUtFviTfmRGwWSXOO6bos9SldSSUbw13nfRez4OIY+eiy4SvVN05Rla6TT0cj1cjJViZiWqqV7xScpWUby36hoabVtEesssFTao1oSak6MtElwxk5RS88JPmkisyxj3iJRlaWck05SnujadrJy4ErP6Rd5ChCGHcHBTdSbznKTjHepb1ZunRnLziCrucpl3VyLCVKdWmpLcm91g5uWakk86EtF42knpV9fEVElDg7Zff/npNI6JkmNbNo1HrtUpaOeFZ/ZGHp0m982lrb32hcNlfSWeJwVHNlBU5KMW86W6t1Vm981FxzXbxeTWQVGOyQ4UfhCqSck6Um5wUYydVZ0XTld51tCat9xijjKmLnClVnaN5NZkI3crOTslbOm7NLlfKdcuZEqYWcY1N9CSz6co3zZxvp5mtTXBflMuV6eHcKbwt3Ub3yjfQtOnRqV7Wvvtd+AHrdxu/aWxVSlGrgqs3KNOEK1DPWbOEKkpxnTlG7slKKa489mzzRG0vTdGq6k5NzqSipttve2cYq712zr/APBvczY0AAgAAAAAAAAAADynsq8PxvluL9oqFeWOynw7G+W4v2ioVv8Ac2ipyV3/AFLsZbvWrX93A+rRcqMk9/1LsLdd9w8D5HwP/OYkEuk96+kuw6yYT3r6S7GY2yo5bObmNsJgctnRsNnVsoh1575vxV6WRqNZp6ztOV03xyZxRgZVKr4iTjzNPzM4wWUXBtOOdFvOs+B8atpXV1k7BUHLexV2+PVbhb5C42L7CK2NVX4I4VNycM7Pah3+dm5udrW9fEEQsHluUY1Wl39OdPNWld0stPmXmIGBrRhujnSdRypuMLtKNOTf6RxcXnPVbr130bTyftO4h03utalTk2rKKlOyXmSd+c7vaWr8GLp25ac//YarTVXO4nq4uL/EWOHy02t9FOTSTlfWtWl6n5rm1/iYrfKqb12ThJa9WnzFG9qLH59s2jb/AHN0Wbz6s70AfH5Wyu6lOjBadydWTk9d6ss5pPivfRzFZDFyk7N2Rf7KNi1bJs9yxGbLOWdGpC+bJatF+Lif3HzLjZlRsDYPj8yWbfWeg8BiN0pwn40U+u2n0nlTI2KcZxfKekNgON3XCR/ZlKPZL7RL0sfRgAyoAAAAAAAAAQMuZYo4OhOviZqFOCu29bfBGK4ZPUkB5k2U+HY3y3F+0VCtI+W9kCrYnEVoQtGtXrVUpPSlUqSnZ26RC/1Z+KvOa1HTJMt/bjXYi63PSnp8+jh4Os+cwtfMlnWuTv8AWX4q87Eoum971rsZhbI+TsburcbKNlnLhvbQ16b9RMeH5fR/cuowthMy7hy+j+5ysPygxhbOk2Svg/KcPDLjYMU0I71GejElfB7K0lpO8aK4GMNSqDzKU5cLtCPzu+9FzaP/AE/PTjebD/1jWWLwyShBt71XdtG+lp7Ledn2e1Xskp4CtONZWp4jMUqn+24Z2a2vF37vxaGKsb7BxGSaTTunpTWprkOTCgAA13t2ZF3fBKtFb7Dyu+hUtGX8Sg+pnn5o9fY/CRrU50qivCpCUJLkkrPtPLOW8jyw2Jq0Kj005tata4JczVn1molVuEVmjfu03ic7D1V4s4vzx/8Ak0phsKuc3ftQYZxoVZcEpRS+anf1kWz0kffAAw0AAAAAAAAM0Ztj7GstZUr3lhs3DU33KlHEUNC1Z87y01Gupalwt7zAHmB7T+Uvk0vrsL+IcfE/lL5NP67C/iHqAAeYPifyl8mn9dhfxDlbUGUfk1T67C/iHp4AeZMHtUZUp1YSjhXmp77OrYa9nonZKp4rZbS2tMqN72jBL9udN9lQ9Cgujz9Daryo9aoLnl902Zo7UmU3rqYZdc/uZvsDRoqO09lB66+GXXUf9M7Vdp/GRV3iab/dxcn6YI3mBo84ZY2vcbG25wnVktD3mbfid9RY7Fdq3FVc6WJ/J1HvVOOfKT6KaVus38BtTGm1tOtu88bUbeltUkrt6335npbUFNa8TXfzV6NLsbdscWIr57Y1k6WDoqiqlSrGL3jq5t4R8SNl3vPqvxFr8Jl4pMsLAQvhMvFHwqXik2wsBBeLn4prXbO2NTxzjVoUZxxEFZtK8aseBStqkuB9T4GtsWObAed8gbCMfOpGNXD1Kcbq85JWS49DN9ZGyZDDUYUqeqK1vXJ8LZOBbamAAIoAAAAAAAAAAAAAAAAAAAAAAAAAAAAAAAAAAAAAAAAAAAAA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7112" name="AutoShape 10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7113" name="AutoShape 12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7114" name="AutoShape 14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7115" name="Imagem 14" descr="Índi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365625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6" name="AutoShape 15" descr="data:image/jpeg;base64,/9j/4AAQSkZJRgABAQAAAQABAAD/2wCEAAkGBxQTEBQUExMWFhQXFhcZFRcYFxcYFxoXFxgWGBgdFRUdHCggGBwmHxUXITEhJSkrLi4uFx8zODMsNygtLiwBCgoKDg0OGxAQGy8kICQsLDIvLy0tLC8sLCwsLCwsLCwtNC0wLCwtLC0sLCwsLCwsMCwsLSwsLCwsLCwsLCwsLP/AABEIAKgBLAMBIgACEQEDEQH/xAAcAAABBQEBAQAAAAAAAAAAAAAAAwQFBgcCAQj/xABTEAABAwIEAQcFCAwNAwUAAAABAAIDBBEFEiExQQYTIlFhcZEHFDKBoVJTkrHB0dPwFyMzQlVicnOUorLSFRYkNENkdIKTs7Th8SU1Y4Sjw8Tj/8QAGQEAAwEBAQAAAAAAAAAAAAAAAAIDAQQF/8QALxEAAgIBAwIEBQMFAQAAAAAAAAECEQMSITEEQRMiUWEFFHGB8LHB8TJCkaHRFf/aAAwDAQACEQMRAD8A0L7H9H7mT/EKbu8ntA91iJLj/wAjgrPLVa3CYV0paQ4cUybfJvzGTtJibeSlHzfNiPogWtc7d/HvUVJ5O6RurHSsOw6QcL9oI+VWd4tkcOO68mfe44H41DwsaTVbPkZdTmTtSdoz7EJzRyc0+9xq1wGhG1x4HTsUzTcjhUBslU92pDhG2wt1Z3WvfsFrJ9jGEtnEL37wyEu/GaBex7yG+q6noja1+Aue86qMPh2DC9cLv6m/P5m3vyQ1fyQpJI8j2EMHU4i1uq2yZQ8gKENFhJb845T07yY3d5K8w0XjcerZdeKChHybCvqMvDk/8kM7kDRe5k+GUhN5PKAjM5sn+I5WeOrBb3pAyXbl6kycmvMYupyLiTGg5KUhjDBH0LWAB4KL+x5Q30bLva/OHdTeESlzi07C6dMdo5p61OGOML0qrD5jK/7mVur5Ntp2OfC5z8vpMdYutv0SAL93FROBk1riyMZGA9N5aOPAHiT7FdJHHMHdoDu7rUfgmH+bulYHdDM+RosBlbwbtrrm1PUFwy+G4JvXFb/X8/Yr89mvzOwfyQpDEYy1xafSsbXJ43Ave/FMWeT+gaQ0CS/VzjlZBJ0W94JTGqlImb3i67sMFjTUSb6nK+ZMjX8gqEbiT/EKSf5OqAu1ZLc/+Rystc4BzR1ryeo1BHBUTk+TPmci4kzBvLXQRwVsccTcrRAzTtzSD5AqjyT/AJ9T/nGq4+XN16+MnjAz9qRU/kj/AD6n/OD5UqSWyM1OW7PrGh+5R/kN+IJdIUP3KP8AIb8QS6ABCEIAEIQgAQhCABCEIAEIQgAQhCABCEIAEIQgCFI134gWSfKB4EOfQAEXJVfkkla4OOpDiSAd2kkdn1CfYvPniEXEklw46beO/qUZSy48MpyW6v3+jJxcZZFFvmiYp5MzQBqAAUk+oyyW0tcd/qULgFLKx+ryANmA3Nu3g3u37F7W4nlmcWtFw70nEnhrlubN9S6MePUlL1SIynTaJ5+plAB1AOxtxtY+pQ+NcqoKZhM0rWOvYNPpHuZuqvyg5TzyT+bUji6V2U5r9GNuty63E3vbsCf4JyShhPOzfyioOrpZekb/AIoOwRKMVsPCLe7OH8vJqhhbQ4bUTA/0jhzbPb86ew1+JiPK3DGgHfPVxN79A0qYfWna+iQdXdqVKuCtIjW1mKBtv4Oh7/PmfRJWmxPE2X/6bAb/ANeZ9ElpMRTZ+Jdq2gpHENfibZC4YfBrw8+Zv/hJV+LYmb/9Og1/rzN/8JN3Yj2pJ2JdqKCkOhi2J5S04dAb8fPm6f8AtLifGMTI/wC3wC4AP8tbc2N/ek1OJ9qa1mLkN6JAJc1tzqBmIF7cbdXFCilujHFMlm49iIP/AG6H9Ob9Em9XjOIPfm/g+EW2/lrfolESYi0f0sh7S4a+AA8AkH4o33x/wkKKRtIn5eUOIEguw+E2/rrfoki/lBX3v5hDbq89b9Eq8/Ex7t/wymFZikheyOEkvfc3c9xAAtwBFz0hxHFbW4bHPLvB67EZ2y+bwxZY2sy+ctffKXG98rfdbdihcI5F1sE8cuSJ2R2bLzzRf12NvBTcWK6dNzg8FzXWeSLtcWm3ZouH4s33b/hlFAX2HlpXNa1v8Hw6AC/nzeAt7yujy7rfwfB+nN+hWbvxce7d8IprLi4H37t+u+ncUUbZqB5f1n4Pg/Tm/Qrg+UOs/B8P6c36FZtU17mvc0nVpIPeDb5E3diZ60UFmnHyj1f4Ph/Tm/Qrk+Uqr/B8P6a36FZc7Ez1pJ2JnrWUBqR8p9V+D4v0wfQrk+VKp/B0f6Z/+Cyt2JFcHEyjYDWJfKpPkNsOGfS1qhrm7i9+g07X9dkvh3lehuBVU01PwzWEjO8luoHqWPfwmUqzFDxKAPpjCMYgqo+cp5WSs62m9u8bj1p8vlygrpIZRNSyGGUcR6LuyRuzh3rdPJ7y2biEbmvAjqY7c7H8T2dbT7EGlvQhCwAQhCABCEIApNNiUdzmfFcA2OZmvDU3XbK2HKftrA7se0a+o6r5w87k98f8J3zo86k98f8ACd86t4vsc/g+59JUNbE0356Ppfjt4bcdFE8ocWiijnlDo3Fkb3NF2uu8DogC+52WBedSe+P+E751Och6N1ViFPE5znMMgc8FxIys6ZuP7qzxPY1Yfc1vkJgToYM8gzVM/TkPG7tQO4KfxJ8cLbyydL3LdfErnFMUEEUkvH0W9izWtlY8Z6homkd0ssnSYwHZrWG7bji4gkm+wsFMsWablHFmtmt3pWSrBFwdFluJmMtPNtDLfes0ae5uwd1EAa2BuFKclsWc6JzHm5Zx7NfmWmFvlrE2dWqImq0wq60hvR3uPabfKtAn5K9NZMQ7VDUFPWVALoYXSAGxItvvxI6l1Ng9cNXU7x6m/OsDYfuxDtSMtbcWOoTOLAq55syneTv97t4pGfBqxps6F4PEdH50yi5cIxyiuWOC6P3N/wC/J++k3SRe9j4cv764byernDMIJCL2v0dxb5wvHcl6+1zTyW72JXs6ZtpnL5Yvex8Ob99Iumj97Gmo6cv76Krk/VMaXPikaBxJb8y4j5O1TrZYZDfaxb8yAtCck0fvY+HL7OmkHyx+9j4cv76cu5N1XGGTxb8yR/gGc/0T/EfMimFobOlj97Hw5P315FVsY4OaxuYatJL3WPAhpda44XBsdUvJgUo3jePWPmSb8GeN43+IRpfoGpDd1V2pM1KWOHH3JSsGDPf6Mbj3H/dY9g1IZGoXBnUiMCkIvzTrfXtST8HcASWEWa92ptoxjnn12aUUw1IYmdec6kahmV723vlc5t+4kfIuAUGklh9NJNI2OJpc92wCt1b5PZoIucmkjYSNG31TjkBK2lpJakAOmdpHfrJytHiUlilW0kulPPSn0nvJPbZjdmtHAAbW1QBUJgWG17qX5O4y+nqIaqMgPic0SXNmuhcQHh56gNb8FGYsWkFzND1fMm2DyBzsp2ddrh2O0QB9fgoVc8nWIGfC6V7jdwj5t5O5dCTE4nvLCfWrGsNBCEIAEIQgDHvsKxe/VHwoP3F79hWL36p+FB+4tK/jDD+N4I/jDD+N4f7rTDNvsKw++1PwoPo17gPIxmHYtDkdI7NTVDzzhYbZcjRlyNFvSO60f+MUP43h/uq3XVzZcUY5l+jRy7i272oArvLuc+ZuIBOR2YgcRxWcz4hzjQQe/h8a1GuIIIOoOhHYs4xjkfZxdTvyg/ekkW7iOHetAgqqbI0kkZjsAb/XW3t7E/5Mghr3njYD1XJ+NJQ8mCHXlePUS4+J2Um+zQGtFgNAEAdyzprJLe3eP2gkpJEm12o72/tNQBp/kszGhqhEftoHQ0vZzmvDTbjqNuxPKWSqDHCRkkvSPNudGWO0a3olpJNi7McxOmvCyaeTmLIwHZkkJDj+M3pAkcfvh61YaqSIutzjWuLwMmQjKTa3N6nKTbfrN1LJJRyJXvQsG9DVd/Q5hJELjYszaa6ENJO4OxIA8VFMF7Pcb3dr19Z+VTdRh5ED9rnL6LbejmNz1k8SmlJhjnwOcN8wI9WYH69i9nopxWK36nndR/WT9MxjIYmOOzAdNdTqbFIVrWuIyk2A9qaUM5MDSRctJbfsFiPYQE8o4C7XJp2mwXk5o6cstT7s7ce8FRUeXTcsUbBu9+3YP+VxjeC1EtKxlM7K4PZmBOVrmD0g85S62g0bbdOfKDCxzmtBdnZGXNa2wLt72cdG2A4+pWbkpVmSjilDTZwda+a+UOLW6u6RFgNTulyNuKVbevBWCSjrT3vj9yDfTvMbXPjyvyNzht3AOtd3S46317lD01C8xZsupN9e0kq8YzXFsMh26NvW7oj2lcYe93NgcPr2quGM1ClVfUjklbuv9oz/ABCkkGW4G/yFNZ6Z50LRrur3jwaTGC23S3GnApo3ChI6zTqTxVnKubET2M3qaBwvcWF7X9XBMhC4bA+o8FpE9PRzN5uOVxkcXBjjG/I57RqA4i2irRwo5RbU8R8ypLG1tJNfXYfJjnjdTi19URVDVEBrXAacDx9vckMV9F2v9HP7aafYcAnFRTX08F5WYdko3yk9K8zOwDzSpce/UDwU5RpOhI/1Jme4h92l/OP/AGikAl8Q+7S/nH/tFIgLmOsm6XlAI6dsRv6QPZobgn1r2oqs2oN/Wo+HBJpoy9kZLAbZrtaLjg25GY910xu9psRqNDqQfWtMH8zrC3E+sAd/j7O1cYYence608U2BcdLWHHrPrT6kbayAPoTyMzXoJW+91UrfhCOX/5VfVnXkS/mtX/az/kU60VYaCEIQAIQhAGaGob1jxC586b7oeIVS+xtX9ftd865Pk3r/qXfOmMLcaxvuh4hO+YyVzBx8ylLu8yM+LZVPAvJ3VNqoXTm0TXhz9XahvSA34kAdxKtuIy/9R/9HL/mMSN7pDqPlbIWul1UHW1AFyTYdad18+qhJ6mzmHg2SNxtro17SdOOgVCYxqKlj3tF2P8ATNtHDSN5Fx2EA+pR2KysimaAWNaYhcgNaC5zYnnbQ2JI8e1OBXh5bGxkzZHXGYlwaeiS4Zcg4A/feKkWVcNNlEweS5pIDQb8Nb5XWGo4LDSv88DqCD3G6IXdJv5Tf22rvFsQbLMXR5smUCzgQdC7rAvvvZN6U9Nv5Tf22rAN55C4e3+D6cmxzRXI4dK4IPXobKTmw6LT7U0katJbcgglw6R1vck+tQPJXEXtoaVosG82Aeu2qlhXjUlx7NFOcHKVko7WSlFFmYbjcEH6+pKUVMWB/UX5rdjrX8DcqEpMXa0kkmw1PcBc6epMG+VOj1+11HwGfSKnjRxLTJ8lMPQZupbeKLdehaIaNsTZc3o5swHeB8vxJnPjMZ0BNk3wHlPFXtnbGHNLdBnABNwSLWJ6lWJqgAkXTqpy18+4k8UsLeOaprt6CeOOYaoOc3Ox7MmU7aHUH2K1YDWc3ExjG2Y0BrW3JsALAAlUjFn3jDgdWkH1cfYn9NWOyjK4jTgpdZPRj1yVk9bii6YoWTRlkmZoJBuOtpuPaFXeUFc6lgY6JzXHnGsuQdQcx269Am1TVOv0HSFth6QI6XHRP2VLXCzmtc297EA6jbQ6I+G9RGU7cdk+H3Em9SK1PyuqXQwyOkpnCR7m82GdNltielfv6rt69J/BMVJghmfYOc0OdYG2vZqQFzjVXEAzLFE0uJzHm2XtY31sovzprrNZ0mg9EW17Ndxt17L0+rz45xShDTu916enAitbonMOqad8uWGlYxzczg/LoNgS0W0J0H/CbTULRsNBvqb95um2DVI57KLglpsD1g3PxHwUrO65zX14hedmzT1XZ34YePjubbf14K7UYeHvaRw39lh8aiuVODuipXvMmYF0rQ2216SqdffqFlbXwBrg8WDTuB1/UKD8odRemygi324m3X5pUj500njyJSfK4OeLniloffkxeuH26X84/wDaKPNnhgfkdkOzspynuday6rvu0v5x/wC0VZcTxyOSI367DXoiLLYMDOBGgslLjPDsdYyHm3tvljcxo4AucXZxodbk+JUK5/OPJAOpFtNTYAbepN4thdTvJ2sZE92fQHKCR6WUE5g03Fr6ceCAIzKl6fdd4zUsfOebN26772uMoO+o14pODdAG9+RL+a1f9rP+np1oqzryJfzWr/tZ/wBPTrRVhoIQhAAhCEACELl7rC5QAyxGXh1D2lZ1WVN8Rk7KST/MYrtiEx1KzOeqviEv9meP12FRTvIjpcaxMi8Qm1ULPKntfJqoid66DkPY6nJIx9iQ0uNha+rHt0v2uCVfFLiNSwQxEFrAHF1g1oAY0FxBNh0PmUhyS5MPrpHalkTLZ32vqdmt4Zvi8AdVw/C4aWIRwtDWg3N9S49bzxKnOdFcePUV3BfJnStZeoLpTb3To2j8kNIPiSqTyu5Nto6qPmnEwyG7cxu5rmvjzNJ4jpAg779VzrWJYkMosbcLLJ+WuLc7WRxA35q2bqzPfHp3gAeKWMm2VnjSjZasDxuMUsEVjmDQ252vchS004y7+CqmDYU50MTw+Pa9iTfR2226sFJc3ka0SMYelxb6/bqmXU4d0mm167fm5wLzSpCmGQGRz/cgWdrrZ2mi6p/JrSuDft02vC8fDNf7zsCjZ5AWHmw9pe430u0M3GvAgg8eIUpViqo3sle9pa1jBtI4APBF72AJHfxXJN5cstWjy332aVW1Xdvse3hhm6aNQy6W+y7vtuTeAclo6NrjE57jzjXHOW7NzNFrAe6PgqvylpXxVjspsA8OAzEAi99rWPUrrgGOtqG23Jvva5t1jxNlA+UCIc6w/i2+JdqjDNiiqpen8HkSy5lnlObuXdv89KKxjNW+Z5d6AIAyh5tYX4W1Jum2C1rhpfZJypPDqaRz3c2xz8upsLgA69LqCpjxY8MXWy93/wBFnOWSky2snc9jyDfIMx7rgfKm4D7OJFgxocT2OsW+s3+PqXUTRPJHHTs5rOMrybnc7XvqBrY72CRxuCeJ0ZqHZY3vGYEa2a0EAhruo230IO41PJ8znl5ow8vvyq5273vVHavh6pKUqb7foRWJV3TZubXPjYfInNFE2XPlGrGZyAeDS0Gw69fjTWvZz8t6eI82NBYXJPaOHYApmjpRJKW00eQln2y4LjdrXZwyx1zdQ0uG7KsuqcoLw15n2227+bfbYhi6OTm4y2S5f/BLDMIqWzt3JaR6Tj15eI3N7afIrRVxEXFtbkHvG6r1e+emqIjNJYFwkd0ST0HEWtccdQe26ksFxkVDn2abA6Em5Pf27Lhh4kUoTjX03S+rfe74PQ8Jx86dp/wLNjL2OYTa40PUeCq3LiN4pSXNaBmlF23FyKSp0ttpY+IVvnGQqvct6N09K90ZuY2SuczUl32iVgyj3XT9adY461Kt0c2XEpvWYjXn7dL+cf8AtFN8qXrvusn5x/7RSTQSCQCQNyBoO88F2nOWzApIRTubdrTzb3OJDS58gPRYSRfLY7DvVZmcM7gNgfkFx43SAPUfAr2OwGm3XwWmCzQnEG6btS8G6AN88iX81q/7Wf8AT060ZZx5Dz/JKr+1n/Ip1o6w0EIQgAQhCABNK2TYetO1HVg6Z9SWXA8OSNrG3v2rLsYGTEngi14HWPA3c3bwWqVKqnLDBxO5krLCVjS2xNg5h4X4G4uL9vXcRTSkmzoabg0jNq5+qZUdI+eZkUYu97rNHDtJ6gBcnsCWxQFrnBwIIOoOhHetJ8n/ACb81iM8wtPI3Rp3jj3sfxjoT1WA4FdEpUjljG3RN0tCyipWQs+9HSdxc4+k495+ZRcmJFy9xeuzEgbKncp8aFOzTV7tGj4yewLkdyZ3xqEdxxyw5T8xHlYQZXXDezrKzPD3kzAk3Jc0knckyMvdI1lS6R5e83cePyDqC6w0/bG/lM/zGLphHSjiyZNbN45JwUhoqdz+bzNjGbpMvfpekL9p3SYgD3yebkOOZxDMgLALj1v22A6+F02wePD4MOgnqWxAmNpc5zWXLnE233Oh8FK8mqiKJ8kpy5HNBic0AsyO6Vw5twBbLxXHLp/FtcfZO9/z0Njl8NqSRB+Z1hMh8zk4/eWFvxB8ijqrDa9zMvm05G4GR1+7u7FqMuJxtNucaSS3j1aWsNzcgW9SBijOhd4s8aE6NzWzAB/o3y3da97AnZehjnpgoLhcFpfEJPsUnkfhszHGKZron2cW3ADtRoWu47nbqTflPNknLGve8NFgXkOPxK7VdTHI9mV4L43ONhe+jSbDrB6B7R1qg1NK6Z07wek1zejxOYlunaCB4qbxYoR15K35+792/wBkcUsssuVyX5S+hGmreeA+C3t7O1SXJ2R7pJCDELM2MYLnEk2DXcNeq57E3q8GfGwve4CwZpxzP3b/AHRqe8J7yPpWtqWTy2a1rXZL3uXGwuB1AZtdlOWDB1GKSxV6Wt/R/oP408ck5nLKGsDb+aSdInZhuD3bjvTSvwmulIBppiSdy2wHaSbALTKnEWABxe2zmEgZvxtDbq0K7nxFoAeXjKH5TY6WIJ39QXSs2lKO23+jq+fk96M9weCoiYI5YRFa9nPjGZ3XlJtm34E+1eU9HWMsRSy3JLgQw3GvHiO4rQqySNxaZLfa3Nc25A6Q2Iueou8V1PXtGV2Yah1gTbuPaNPaFz4MXgZJZV/d7cfcP/Qb2SMvr8HrpnW82mvYm5bb1XPxKRwltTG1okp2xBugc6MNcTb3RAv43V5qcUyuBN9CDpppsfFMMSx+DQSNlcG5XjLG5wBYcwNwDqC0eJWdVFdRFRuq49h31eRK3DYbVZJFyCD1EWI7wdkxgcWuS9Vj8Ez25ecDz0XZopGN026RFr3BGvYieHipuLQY5qSKRW8gI/4R55wvSPu8sv8A0xOrD+Ibl2naNlodA1rGBkbWtYBYNaA1oHY0aJCMB7Cw7Ef8EdyZYdUua90b/Sabd44EdhGqbU+4LGqdCGJch6Kads5haHNuXMbZscnVzjNib630vxuFPU5ZlygAN2y2AA7MuyUBumtZA4HOzf74e67u341rbFUUU7ld5No5QZKMNil3Me0T/wAkf0bu7onqF7qDp/JdPluZ4g+2rMr7X6s+/ryrUKOqzD5/lCcSQ5tQbH67ptbEeNXuMPJDhktPT1TJmFrvOiRxBbzMADmniLtPgVfVUaeZzTxB6x9fjU3R4oDo/Q8HcPX1JlNMnLG1wSaEITkwQhCABRtU7pu9XxBSSiZTdzu8/GlkPDkaTJr5o5x307QCpMRr1xDQouNl1KuCFm5O05kZNJG10kfoHXQja4vZ1txcaFM8Zr9wCn2J19gdVVaibM5LJ9ikF3Y0qpw1rnuNmtBJPYFk+MYg6eV0h46NHU0bD69aunlCrcsTImn0zd35Lf8AcjwVAcFbEtrIZ5b6RIpaidZ4Pa06b6PYTb1ArjKvMiqc5psHK+DzWKnkijkZGGjpCYhxbexyOpHAEZjqNRc6pen5bwtABia4DKGgSVMYa1oAa0NZSgBoAFm2t4rLREb2sb66WN9N/BdijkJsI3k9WV19yNrdbSO8HqQtuDNKNQfy3pdP5MLA3sZ6065g/jTe6Ad3gHgF43lxSjLamDcoAblmrGAAAtHo0w4OOu+qyx8ZBsQQeoix8FzlTamZoRq0HL2Bj8whBIvlvJVuDSRlJDXUxHo6dyQq+XMb7fa2N0sbCoNxe4BJpuCy/KjKknFTacu3+PuuH9xoeR3Hk0yXlrG59y1rhc6OEztDoBm81BuNNexE3LWN0mcsZ1ZQKi3Ab+b76brM8qfUGEPlGYFrW3sC4kXdvZoAJce4aLccKl5F+fp9zMjUl5zT4vKREGBvMNNhuXT31v8A1Xt9i9b5SI7fcW/CnGv6LvwWUVtC6JwDrai7XNILXDa7SN9im2VO3JOmIoRfBrdV5Qo3uLuaaCTc9Kc//WXcHlLY1oBha6xOt5+PADzXRZDlRlWObao3w4m44NymirM2Tovbq5nT2OxBcxl9ezTTrCdzsv8AX4jwWG4XiD6aZs0Z6TDe3BzfvmkcQRovoKphGUEHcXHbfVcuSNbnoYMlqmU3HK6CnymSF5DrAP8AOarcW0ytY+2g4nXXqVo5P4zHVw5mEaHK4a6He3Sa0nQjWwVd5UULZ6d8Z3Iu09Txq0+PsJVE5A406lq2X0Y9wjlaeFzZpI4FpPgShS1x90LOCxT24ZtTG2KRxOgMmWSMgSN012c3qJ4EcD39akXxLtsVklFNXc4pmEAX34p1dN5pLJq+sWi8j/IFyJLJhTVhulqmYHvWJmtUPmODkmTY2SEfohezu0TIwncIqtchNxw7FLqpUUpDge4+CtqrB7HPkVMEIQnJgoYalS73WBPUFFRhJIpA6cbBRNfWWunNdPoqxiE/apSZeERlX1JcUzYLrt67iapl+DNOVcpfVydTLNHqFz7SVDGNWwYLz75HNOrnOcAe0k78E/wrycVNREZIw0AOLbOdZ1xa/C1tetdUWqo4ckJW2yjyWIsG27b/ABfXgEiWLQX+Suv96v8A34v31x9ivEPev14fpE5Ii5+VDHNcBEQSAQej6cr81Ud9niwHdrZIs5SiORzoojZzbG5yuBE08gIIzD0Zg3UcD3qa+xViHvX68P0i8+xViHvX68P0iAKXitUZ5nylobmt0QSQA1rWjU76NCaZFf8A7FWIe8/rw/SLz7FWIe8/rw/SIAoOReZFf/sVYh7z+vD9IvW+SvEAb8z+vD9IgDP8quPI/HBAGOblzsZIyznsjPTeHh8cj2OaDYFpHEFSlV5M8SkN3RAkC2joG+wPAXtL5NcTjvkjte1+lTnbbd5smjKvuLKNlU5U1jZX9HLrJLIclsjedcCGMIADg0NFyBqSVB5FolR5MMSe4udFdxtc54BsLbB4HBJfYpxD3n9eH6REpanZsVSooGRGRX/7FOIe8/rw/SIb5KsQBBEO348P0iU0z8gWtp38e5bbg+LiajgcNTzbWu7HtAa6/rBUB/ELF7k5dT203xZrDfdPuSvIjEaWSzoLwuN3jPDcHQZwc97iwuOI7UmSOpFcM1GW5ISsvwVW5V4Dzjc7B9sHVu4Dq7f+OpX2ajtwTCeC+i5N4u0ehamqZLYFiXP0sU3FzAXdjxo8epwI9SUqq2xCiMAcIxJGBYF2cdpdo+3rAJ7XE9aUrXXTuVokoU6ZIST5mqPm3SUMtksDcLE7NaoIHWKfHUAqPtqn8BWpGMdU7kpLsm8R1TmQaJhGdUhVow+XMwdY0PqVVpzqp7CZLOI6x7R9SnhySyLYlUIQqkBCsdZh7dFGSPTyvdqB1fKoyodYKcmWgtiMxKosqzUy3Kk8Ul1UHKVFnStkGZFRNljceNrDvOn+/qXLU0xB1y1vAanv4fXtQac4XFYrZcGpebgjZxDbnvOp9pWb8j6DnahjbdEdJ3c35zYetaqq4l3IdRLhAhCFU5gQhCABCEIAEIQgAQhCABCEIAEIQgAQhCAIHHqIA5wNHaO7+B9f13VYqYN1oM8Qe0tOxFiqHibXRucx27T4jgQo5F3OnDLsRlNDaQHhcDx0Kd1UNlyxl7Eb6ew3CXq91JI6JO2RT2pSFy9lauGLA5Q5e1d0z9bLhrtENGq0wkWbp046JnE7ROhsnsmzyDdStJJZzT2j/dRcA1T9uyZCSLKheBeqxzEXM65JUViEtgUIUZM6YIqOITXKYEL1CmXYNTWSPU9/x6oQsZqNH5B4bkhMhHSkOn5I+c38ArQhC6YqkcE3cmCEITCghCEACEIQAIQhAAhCEACEIQAIQhAAhCEACj8Wwpk7ddHD0XDcd/WOxeoQ1ZqdcFPmpHQvLHix4dRHWCmtS9CFzSVOjsg7VjdxSJQhKOjuNyXaUIQA4jcnsL0ITISQrHunrTohCdE2WRh0HcukIVjmP/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7117" name="Picture 17" descr="IPhone6 silver frontfa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760413"/>
            <a:ext cx="709612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8" name="AutoShape 19" descr="data:image/jpeg;base64,/9j/4AAQSkZJRgABAQAAAQABAAD/2wCEAAkGBxIQEBUPEhQSEBQVEBASEA0SEBUOEBAQFBIWFxQRFBUYHzQgGBolHBQXITEhJSorLi4uFx8zODMsNyktLisBCgoKDg0OGxAQGi8mICQtLy0sLCwsLCwsLC8sNCwsKyssLCwsLCwsLCwtLCw0LCwsLC0sLywsLCwsLCwsLCwsNP/AABEIALcBEwMBEQACEQEDEQH/xAAcAAEAAQUBAQAAAAAAAAAAAAAABwIDBAUIBgH/xABHEAABAwEEAgsNBwMEAwAAAAABAAIDEQQSITEFEwYHIjJBUWFxdLGzCBc1U1RygZGTobLR0hQ0QlKSovAkYsEWI6PxJTNk/8QAGgEBAAMBAQEAAAAAAAAAAAAAAAIDBAUBBv/EADIRAQACAgEDAgUBCAIDAQAAAAABAgMRBBIhMUFRBRMyYXGBFCKRobHB0fCS4UJSUxX/2gAMAwEAAhEDEQA/AJxQEBAQEBAQEBAQEBAQEBAQEBAQEBAQEBAQEBAQEBAQEBAQEBAQEBAQEBAQEHwmmKDmzZjtw26a1P8AsUxs9nabsTRGwveBm95cDma0AphThXo0Y21NMeWP9lD9CCsba+mPK3eyi+lB977GmPKj7KL6U0HfY0x5UfZRfSmg77GmPKj7KL6U0HfY0x5UfZRfSmg77GmPKj7KL6UDvsaY8qPsovpQfe+zpjyo+yi+lA77OmPKj7KL6UHw7bGmPKj7KL6UFs7ammPLH+yi+hNCqLbW0w1wd9rc6hBuuiiLTyEXck0Oh9rvZa3S1ibaQ249rjFOzgbK1rSbv9pDgRzrwenQEBAQEBAQEBAQEBAQEBAQEBAQW5967zT1IOIruNF6F0oF0oF0oF3+VQKfyoQLv8qgrkc5xqeIDgGAQUXSgXSgXf5VAu/yqBdKAWoOiu5xb/4ybltr+xiCSJXXgICAgICAgICAgICAgICAgICAgom3p809SDjDRkYNrjacjaI2kchlAKnXzCvLOqTP2lKOmbCxjy0MiA/tjaDnXiw9C6PTVzMWWb121v2Rv5W/pC81CzctnojRLHmrmt5roSYhmz5rVjsvaU0RHHRzWtzyuhIiEePntM91tkMRFbrP0hT1DpRf7rbrAHkENZQcbBQ+hSjF1Kr5O/Zatmj8N5FQEmrImtOPHTMLy2Dp7o9cyw/sjfyt/SFXqDc+59kb+Vv6QmoNz7syw2Nn5W/pCvxRX2Rm0r9psTKb1v6Qp5K114ItPu+M0ZuK6uI4UxiaTw4148c+QLJ0wh+0d9PF7PjV8Zuxs3LhdjjbE3AtxutFKrNnjWnQ49txMph7nTwXL0yTs41maEqICAgICAgICAgICAgICAgICAgIKJd6eY9SDjPRxpbWHitTPdMFOvmEMsbpMfaUs20mR5d6uZb9uVjp0V0sw6PmkJEMMk12l4saXUrlkFtx8fHNIvkyRXfjf2/U6pmZisTOl2z62F5a9jonDfMcC0itKZ+n3LLmxWx5N1mLUmO0x536tF6ca/HiP3vm77xPjXf/AK9fft4XLXK6TNQZqYop4UHRrrgddfjZ7RNQsqGmJ1I2uLSSRJ+GgL8d4RiqLZ9TrTRHytd7xH6x/ltDZQ0AUcDcYXMcAHMc5gcWGhLSRWlQSK14QQOhgy9dN60rt07/AHZifwolh3JrxFW2nsiyTsXhEuodaaSD/wBgENWsNAaAl+6zpVfNcr4zi41tXiXXj4Tk+V82ZiInw1OltEmzzvgJD7hbuwKBwc0OBpwYOC6mPJF6xaPVzb06bTVaslkLntYMC5zWgnIFxpU+tT6+nujEbnTbnRtiMmp+3i9Wl77O7VX60uay9dvV4K1VE8qZ9Gn9l+7FmLmF0NKljnMJGRLSRUepX17xuHPtgiLI52xYy10VRSrZPiYs/I8w6PF8SlzudfBcnTJOzjWVqSogICAgICAgICAgICAgICAgICAgol3p5j1IOMrEP61vSWdsFKvmEb/TKZjCtzmNzoLSbrM1wZdq4guvNe41FQCCwjgJV0/JyUrGSZjW/wCff2lhvfmYstpw1iYnXn7Rr3hiaXn18msNKkAG6C1oDRQChNV5eaRWKU8Rvz91nGnPa1r54iJnXaPt+ssHUqpqbmzW1oY1uODQN6TkKcCsj5eu8uZk4l7XmYjzLFtdqvPq3EUAxFMan5p1xWf3fDXxsU46an3Y0zi4Uy5F5bJNmhsNI2CzS2n7S2Z0YcbzmauWopjdNBR1HVyKw3wY70mL13Pu6HI5d82KuPq7R3Y+mnMlne+Otw3A0kUJDI2srTgrdr6VdgxxjxxSPRiyWibbhiQtuuDuJwI9BqrJ7xp5WdTEtY3Y6wvv35K37+XBrNZd4qXsa5rLGK0t3z6N/Iy8S45kknnJqujWNViHPtO5mUcbbDKOg8yX4mLJyvMNXF8Sk/udfBcnTJOzjWRrSmgICAgICAgICAgICAgICAgICAgol3p5j1IONdGj+uZ0uPtgp18wjf6ZTxLBittvLlqNSovTUoGpTbw1KPdyalA1KbDUobk1KbDUr3YuwRdXGpU1smZXtSrEUZbcbKPs/mTfExZeT5hs4viUj9zr4Lk6ZJ2cayNaU0BAQEBAQEBAQEBAQEBAQEBAQEFEu9PMepBxroz7/H0uPtmqVfKN/pl0EWLXtzNK7XO2OKMMA1pkJP8AttkDmkuaGuBxpWhw4sSFkzZZrbTqcPifNx77fqqdK2WGKQNDHllJQIzFuwBU3TiBjUchCswX6o2o5uD5N4r2/Tws3FexMuKzRlzWGt5zA6t110YVON/30WCIrm6slZtMVmazq+tTHbWtfw9/PdqjBXtEz3mInxP9fBpJrS5r2hrQ6Nrjc3hdUglo4BhlyLbG4maz6T6qsup1MesejDLFJU9pNYYmOa0MiANwC9EHOxNMPzY4niqsc2t7unGPHEfS81pyzNZaJGtAa0FtGjIVY0mnpJWmk7qwZa6vMQxbNBee0HEXm15qqU71KNY3aIlkxvOsnBay6xkhAuNF2m9xGOSyxeYncz2bckVrSbajtC2CCK5VxW+t4mImJ7OdWeqOr3RZt07+zeZN8Uaz8idzDbxfEpD7nXwXJ0yTs41makpoCAgICAgICAgICAgICAgICAgIKJd6eY9SDjbRf3+PpcfbtUo8o3+mXQxC1Oax7ZZxJdJBq2t0te+M0OJG4cK+njKqvirady14OVkxV6a+PxtcgjDWhgyFaVc55JOZLnEknnKlSkVjsqz5rZbbt/hcopqWzsz5CxtACBgOA0HGufyfh2PNeMm5i0eJidT+PE9p9pXV598cdHbX3hetdiD21ADCG0axousaM7oAyGK3xHvO/wAsP7RM27619mmIXrQ2X+oJqglsTiMA8sJdz4FVfKhpjPZg2md0rzI6l52JpgMqAD0BWRGo0otM2ncq4sBUevlVsR20j4nbG1TquN5+6BDzeO6FMjxrNfjVvWazvU9vLVXk2rMT2/guOOFAra1itYrXxHb+DNaZtMzPqizbn39m8yb4o1Tl9GrjeqRO528FydMk7ONUtKU0BAQEBAQEBAQEBAQEBAQEBAQEFEu9PMepBxtov7/H0uPt2qVfMI2+mXRBWzTnM+GCNjQ6VwBdvWk0rzDhUJvEITXLf6I7Lk1jY9l+Mg4VBaatK9raJ8ITOTHOrw1alpcyLPshs0Q1ckga4EilCeoLLfl4aW6Zt3a6/AufnrGXHj3WfXcR/WW1s1vilj1sTw9uIBHGOBW48lckdVZ3Dncnh5+Ll+Vmr029mkdn6VbpbDVx6dgc172a2RjCQ+WOzTSxgjfUe1hBpTGmSh1191vyr+zMsdqZNG2WNwexwq17ciFKNShMTE6lkMcRh7l7NorG58PIiZnUL7oHng94XMn43wf/AKR/Cf8ADV+w5/8A1/oxyF0qzFoiY8SzTExOpRZt0b+zeZN8UapzejTx/EpE7nbwXJ0yTs41Q0pTQEBAQEBAQEBAQEBAQEBAQEBAQUS708x6kHG2i/v8fS4+3apV8wjf6ZdDkra5zTbJZ3ukwJDTE1uRINOA8WONVlyx+82cftjiPy3GxS0FsMhdUC8LoOBJpjhwcGHAp4oZebHVasQ+kq9F5lunxZm2qKpjkfaQGkF8Tgxk7pdZeYwk3muDOYevh5J6b3jxMz/fb7vBi+djwWjvWKR7T36YrrUzEdpjf5b7RGldfr52gtbLaXPYDXLVRNNKgYVa4ZDJdHh96zb3n+0PmfjWLpy46TPetIif+Vp/pMMmuK1uVpZ2IbKbFFo6BhmhsroIo47TZpHiORj2tuvaWndVvVcCBuuclYNOnuF3YcGOsgkYwxtkntksbHMuOEUlrmfFuTkLjmn0rVj+mHI5Vt5Z03jGNLheAIqM+de5Kxak1mNxMK8Vpres79Ybb7DH+QfuXJ//AD+L/wDKv/GP8O/87J/7T/F5K1U1j6ZX30plS8aUXXx1itIrEaiIjs5d53aZ+6KNujf2bzJvijVeb0X8f1SJ3O3guTpknZxrO0pTQEBAQEBAQEBAQEBAQEBAQEBAQUS708x6kHG2jPv8fS4+2apV8wjbxLoWq36YNKntOYNFGY291Cm8TmSfSf8AK9iNPNR6C9NLZZX/AKUelKJ0zdH2O/zJ4U5cnSu2yw3BUJEoUy9XZYsMIc4nhACWhPLOobaq8ZRBgaQgwvVOYwSI7rsVu+mBVT00aRftzb+zeZN8UazZ/MNPH9Ui9zt4Lk6ZJ2caztCU0BAQEBAQEBAQEBAQEBAQEBAQEFEu9PMepBxroz7/AB9Lj7ZqnXzCNvEugwcVv0w6ek0dYY5GCtalt7CmV5zeKv4VlvltW2tdvdPHgreNzbv7NbpvR7YC26SQ69gcwRTk5VbivN97SyY4r4a28rdK3yDdEirW+c4NzJAzOJJBoAvZrMRvTtY/huGcVb2mdzG+3437enrMs3RFuAGORpQ8YIBB5M15ekw5XxThRhy9NJ329f1j+zJ0hbmlt0YqMVYMWKYnctdZrQG1eLxugXqCoAdwf3EcNMlqnBG4jfn/AH9Ps51uZntWZ6e0a9JnW/17/fXhtbNNfaHYcINDUYEjDkwWfJTptpoxWtakTaNSzrHGCfSBzKq06hZEbtEMFmmrLaJRZmiZxOTrou8/JksHP5l+FkrS9Znep7em501cSONntrFed/79mqtUdyRzM7r3Nrx0JFV0694iVsxqdIr25Du7P5k3xMWfkeYaMHqkfudvBcnTJOzjWZelNAQEBAQEBAQEBAQEBAQEBAQEBBRLvTzHqQca6N+/x9Lj7ZqnX6oeW8OhxZzxro6c/rbXRumWQsDHtkJAI3IDmkXnOrmDXde5ZcuHd+qGrHevT4Ymm9KNnLbrXNDQ7fAAkmnACeJWYcfTEvMlttZeV2lemPuwcKDdhzX3WuJ31Gm8KCl8445DDBaYzYtRExPjX/fn7f8AbqY+bWKRWYntGv8Ae/2VWVpa2hw4m50aAABU55Z8qry3re26snLzfOv1M6yYmqjWGXTTmw2gEf7m9vXWtcWtkBABcdzuSRSu+9C3TycHeOnz9vH8+/28Mn7Lbt38fz/39WfZC6NgBdusbxbUCpcTQcgrT0LHmtW9t18L6Y+mvTLPsOk3RuBNXioNK8RVF6bh78qNxMejDfYrKbQ6YvtF0yB8cDYmMEQwq29exxGeFFXyLXyxTWomvmfO/wCXb+br8Dm04OK+PBiiOrz957/58KrTPfe99KXnudd4quJoraxqIhzJ8ou24Tu7P5k3xMWbkeYXYvVJPc7eC5OmSdnGsq5KaAgICAgICAgICAgICAgICAgICCiXenmPUg410Yf6+PpcfbNU6fVCNvEujBKDjVdPTnaYNqkBcvdL6V1C0HBNJ6LyPNPl4ciaNPocE090rjmumoXsdnmlUlqrxBezJpavqJovIaKhNPdF5Hmka7bx3dn8yb4mLHyvMLcaS+528FydMk+CNZFqU0BAQEBAQEBAQEBAQEBAQEBAQEFEu9PMepBxnYD/AFrOlM7YKdPqh5PhN+vXVZ3qdi7IZIzrHiMh35mNrWuO6zXzvLpXLybxe8xrWu+vSJY+nHky3i9ta16xHowtKMY924cH0bi4cZJ3J5qLR8Hn66xbcdv7/wCFWDLWtprW247f3aR8lDRdp0IncNjpHTUkTWtaWxNZBZ3Cu51jpGNcSKYuO6J4sOBWYeNF67rHVaZn8RG/M/j+fhy+TOW2f9680pWP/HzM63qPvM9tz2jzMT4m1pO2mXVSloa58Ac6gu3iJHtD/SGhVzjjHa1Inep/w38fJe+Ktrx3YQmrgvVr0TtLysnLo9WYWPuOjOIoH3CGnAAimPFiuJx89b8fJmyRO6zMaifx57ee/wDA5uTLx81aa7TET37efb7fdqdM2prp3Pa24HCNwZxXo2k5cpK6fFt14q29yLdXf3YeuV71ciDnZCqTKFrxXy+SktwOCPYtE+Ecbaz6ug8yX4mLHyvML8aUu528FydMk+CNY1iUkBAQEBAQEBAQEBAQEBAQEBAQEFEu9PMepBxnYfvrelM7YKzH9Ufl5bwmWVnCD6CuzOP2ZOpTFaGHf1/npXL5Pw3Bnv13r3/Mx/Rjz8HFlt1Wju2EVtjY03eH19a0cXiYuNWYxxrf3mf6qsXFjH2pDXa7WPoOErRLfvoq9E+Fz42Nfck1bQIy+GOQtaMm1IrTkVUWtSZ6JmN+dTMMk8utp/ej+TR6Wtsj5KyGpADRQBjWsGTWtGACnSsRHZtpk642w22mhqpPZ7w9A/ZjLdADgMBUmGN3vOay/stY9CJt6zto7Vb3SPL3G85xqXUDa4UyGAyyC0VrFY1D3a0LQpD1+g3N1YIpyqq3lx+TeetibJHtDQeFe0XcO0zKItsmSrofNk+JizcvzDr4kt9zv4Kf0uT4GLGtSkgICAgICAgICAgICAgICAgICAgom3p809SDjHR+NsZThtLKe1Csx/XH5eW8Smk2WT8vvHzXf66sWpYNrsEt6oYcRjiM/WqMkxvs9hZ+xTfkP6h81DcPV2yWWdrg64cDxj5ryZhC8brp6htqfdrcNaZVHzUOzmTxr7ebt1nme+8WECvG0mnNVSiYdLFXprpjOsMvA0nnuj3VK96loLBMfwH1j5p1Qd11mipyK3f3D5pFon1S6JjytnR84/AfWPmm4R1LLsZtUe9afWPmvJmFOTDW/lbtbLTIauafWPmvYmHuPHWnh4LbDhex0V8Uq2SmIP4mcSx8qdzDXi9Uv9zv4Kf0uT4GLGtSkgICAgICAgICAgICAgICAgICAgon3rvNPUg4w0K6triP/wBER/5Wqyn1R+XlvDoGq6zI1t0uneXNmkja1gDInmOr3uY1jb1CBUuPKVxeVyLVzWr37a/np9p8NxYo4FJiKRa023Noie0dW519oiPsMq2WVlHNDXikbnGQx8bLxzpl6Ffwc03m0T6ac347jxxTDesRuYncxERvWtTqGQ2Wi36fOzG3s9jViinhvnEjAtFKtNMzylfP9M5cmSZvPa0xqJmNanUKOPipl6pmfEzHnxp5nTjmtmcxhBDTS8MiRzer0Lf8MtM47RNt6tMb/SDBr96Inep1v+DADl0mhvNH6Nhkig396UGswlN4SXy2gZXIcgPLTNSyZb0vbURqvpr0/P8A3+NuPhx1y46TNrbv69U+d+2/T8fnXljaIsLY4cBQl77/ACuablfUwKicOPFaYxxqJ7/xiHTj4jyOVStuRbdqx0+IjxM+zXadmLIZHNNC2KRzTxENJBUrT+7Mrqz1S1mjdFulZcM8jTcL9funNujjdeoDw04l81yubkwcf9o69z1a6N93T43I4eeIxRinfTubb8T6/oytF2h0lnikdWroYnO46uYCetfT1jtDlz5eB22d/B5kvxMWXleYW4kndzo6ui5RxWyQf8cZ/wArGuSogICAgICAgICAgICAgICAgICAgtz7x3mu6kHFuh5A20ROcaBssTnHiAe0k+oKdJ1MS8nwmX/V9h8oj/d8l0vn4/dn6Ley1JsqsJqPtLQHUvNBfdcW5XhkaLByOPx8tuqZ7z51OvDpcb4jyOPSKV1qN63G5jfnU/dZbsnsIynj591j7lZx8eDBExSfKnmcvPypicnp412ff9VWLx7P3fJaPnU92Pot7PrdlVjGVqDa5gX6e7P1LmZeDxb3m+57951aYY7/AA3Ha027xvzqVI2UWIYC0M9Th/hbONTBx6dFO0L8HFjDXopHZU3ZXYvHx/u+Sv8AnU91k0t7M2xbMbFGKMtmrBJq1j5GtPBXBSvy4t9URP5hz6/D/l7+XNo+0TOmYzZpo5rAxtpjoBlujyngVds1bTuZe4+LekRWI7NXbtldhkBaZ4yCCCN1iCKEZL35uPXeW2mO8ejUR6Q0eIzCLY8RuFHRiR4Bb+Sud3kWO3F4trxeYjceJX1667msa35+7bRbKbA1oY2eMBoDWjdYACgGS6EZscRraqaW9niNsjSsNpdCYZGyBrZA4trgS5lM+YrLyb1tMdMrcUTHlKvc4eDZ+nP7CFZFqWEBAQEBAQEBAQEBAQEBAQEBAQEFu0bx3mu6kHEK9BAQEBAQVxtqaUryZVQZVvsZZjSg46XeEjIk8Va8qDCQEBAQEBejonucPBs/Tn9hEoiWUBAQEBAQEBAQEBAQEBAQEBAQEFLkEHbNtpqWe1vtFjfDEyQ3nQSFzQx5zuXW5HOnWvR57vI6Q8bZf1yfQmx9G0jb/HWb9Un0psVDaQt3jrN63/Smx97yFt8dZ/3/ACTY+95C2+Ps/wC/5JsVM2kraDUTwAjI0f8AJBdn2mrfJS9aYDTIUcB6gE2LHePtnj4PU/5JsO8hbPHwfv8Akmx87yFt8dZ/3/JNj4dpC3eOs3rf9KbFPeRt/jbL+qT6E2Lln2jrcXC/NZg2ovFrpC6nDQFmabE57EtAw6PszbLA26xpLiS4uc97t89xPD8gvBvEBAQEBAQEBAQEBAQEBAQEBAQEHwoKCxBTq0DVIGqQNUgapA1SBqkDVIGqQNUgapA1SD6I0FYagqQEBAQEBAQEBAQf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7119" name="Picture 21" descr="http://t3.gstatic.com/images?q=tbn:ANd9GcRWu97PtXsGWDycIP7cJ5N7Por-l86YPFOfftYjRaCAyeV6M7tje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573463"/>
            <a:ext cx="187166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0" name="Picture 23" descr="https://encrypted-tbn2.gstatic.com/images?q=tbn:ANd9GcQEB5VgS0usRCRgNE7F6oFqY1Wf79NY2FOYZoXx6kHA-Vd72zP2-Jjklrh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349500"/>
            <a:ext cx="18272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2010-2013</a:t>
            </a:r>
          </a:p>
        </p:txBody>
      </p:sp>
      <p:sp>
        <p:nvSpPr>
          <p:cNvPr id="48131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1617FD0-F3E8-4AE1-BC91-46E9ADC1F85F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29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1600200"/>
            <a:ext cx="86868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>
                <a:latin typeface="+mn-lt"/>
              </a:rPr>
              <a:t>XBOX </a:t>
            </a:r>
            <a:r>
              <a:rPr lang="pt-BR" b="1" kern="0" dirty="0" err="1">
                <a:latin typeface="+mn-lt"/>
              </a:rPr>
              <a:t>One</a:t>
            </a:r>
            <a:r>
              <a:rPr lang="pt-BR" b="1" kern="0" dirty="0">
                <a:latin typeface="+mn-lt"/>
              </a:rPr>
              <a:t> + </a:t>
            </a:r>
            <a:r>
              <a:rPr lang="pt-BR" b="1" kern="0" dirty="0" err="1">
                <a:latin typeface="+mn-lt"/>
              </a:rPr>
              <a:t>Kinect</a:t>
            </a:r>
            <a:r>
              <a:rPr lang="pt-BR" b="1" kern="0" dirty="0">
                <a:latin typeface="+mn-lt"/>
              </a:rPr>
              <a:t> (Microsoft)</a:t>
            </a:r>
          </a:p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 err="1">
                <a:latin typeface="+mn-lt"/>
              </a:rPr>
              <a:t>PlayStation</a:t>
            </a:r>
            <a:r>
              <a:rPr lang="pt-BR" b="1" kern="0" dirty="0">
                <a:latin typeface="+mn-lt"/>
              </a:rPr>
              <a:t> 4 mil ;-) (Sony)</a:t>
            </a:r>
          </a:p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>
                <a:latin typeface="+mn-lt"/>
              </a:rPr>
              <a:t>Nintendo </a:t>
            </a:r>
            <a:r>
              <a:rPr lang="pt-BR" b="1" kern="0" dirty="0" err="1">
                <a:latin typeface="+mn-lt"/>
              </a:rPr>
              <a:t>Wii</a:t>
            </a:r>
            <a:r>
              <a:rPr lang="pt-BR" b="1" kern="0" dirty="0">
                <a:latin typeface="+mn-lt"/>
              </a:rPr>
              <a:t> U</a:t>
            </a:r>
          </a:p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r>
              <a:rPr lang="pt-BR" b="1" kern="0" dirty="0">
                <a:latin typeface="+mn-lt"/>
              </a:rPr>
              <a:t>PC+net: Portais e redes sociais </a:t>
            </a:r>
          </a:p>
          <a:p>
            <a:pPr marL="342900" indent="-342900">
              <a:spcBef>
                <a:spcPct val="70000"/>
              </a:spcBef>
              <a:buClr>
                <a:schemeClr val="accent2"/>
              </a:buClr>
              <a:buFont typeface="Wingdings" pitchFamily="2" charset="2"/>
              <a:buChar char="l"/>
              <a:defRPr/>
            </a:pPr>
            <a:endParaRPr lang="en-US" b="1" kern="0" dirty="0">
              <a:latin typeface="+mn-lt"/>
            </a:endParaRPr>
          </a:p>
        </p:txBody>
      </p:sp>
      <p:sp>
        <p:nvSpPr>
          <p:cNvPr id="48133" name="AutoShape 4" descr="data:image/jpeg;base64,/9j/4AAQSkZJRgABAQAAAQABAAD/2wCEAAkGBxAPEA8PEBAQEBAPEBAQDxAPFBAPFQ8QFBQWFhYUFBQYHCggGBolGxUUIjEiJSkrLi4uFx8zODMsOCgtLysBCgoKDQ0NFAwQFDclFBwrNzQ0LTc3LDQvMzAyOC40LS03NzUsKy80MjcrKzc0NzMuKysrMSswKzgwLCw3Ny8rK//AABEIALQBGAMBIgACEQEDEQH/xAAcAAEAAAcBAAAAAAAAAAAAAAAAAgMEBQYHCAH/xABREAABAwICAg0JBQYCBgsAAAABAAIDBBEFEiExBxMUF0FRUlRhkZPR0wYVIlVxgZKh0jJigsHwI1NylKKxQrJERWRzo/EIFiQlM0NjdITC4f/EABcBAQEBAQAAAAAAAAAAAAAAAAABAgP/xAAcEQEAAwACAwAAAAAAAAAAAAAAAQIRElEhMUH/2gAMAwEAAhEDEQA/AN4oiICIiAiIg5B8vat3nTEs1id2VAub6hIQOHiACsW6jyW/PvV62RW2xbEh/tk/zeSrPRR3u7isB779yCY3Of8ACwe3N3qGVz262ttxi/errRwXcAGB51kG+no1pMxhcWtGgg6L5gDw2J1jSirLuk8lvz703SeS3596gnjyuc3iJCloifuk8lvz715ug8lvz71JRBO3QeS3596bo+63596kognbf91vz702/wC63596kogm7f8Adb8+9Nu+63596lIgm7d91vz70237rfn3qUiCc2QHWB8+9VEcbD+iqFTY5LILnHQxnjU9mFRHhcqSCdV8UyCJuBxH/E/rCj/6vw8p/WO5ZxT+RxbtMcryJZ2U7tsYf2NGZ/sMqfQPpHRaxFyRqGk2Gsp3wSywSWzwyPjfbSMzSQbdGhBsDYAptpficTXOLMtHJZ3A5xqAT1MHUtwrVOwc308Rdxsox1Go71tZAREQEREBERAREQEREBERByHsnNtjGJf+6kPWbqxUEgBLTova3tHB81svZA2OcVqcTrp4aR8kUsxfG9r4AHNIGmzng/JY/vVY1zGT46fxEFrhcW6s1+Attq4tOpetGQGR5AsP171eo9jXHm6BRS26X0x/vIoJtjLHX/aopT+Omt1bYisJmkzOc7jJKgWa71WNcxk+On8RN6rGuYyfHT+IiMKRXjHfJypoJGw1jDBK5gkaxxY4lhJaHXY4jW13UrdtLeWOooJCKftLeWOoptLeWOooJCKftLeWOoptLeWOooJCKftLeWOoptLeWOooJCKftLeWOoptLeWOooJCLKcJ2PsTrIWVFNSvmhkzZJGuhAdlcWnQ54OsEauBVm9VjXMZPjp/EQYdHJZV0E6yPeqxrmMnx0/iKJmxbjY/0GT46fxEGS4Lsoyw0T6N9JDO57XNdPI9wMgLcoMrAPTIaGt+0NDRqssWfWPle+SRxe+RznvcdbnONyT7yqyPY2xsf6BJ8dP4iqWbH+ND/V0vaU3iINi7BWkYgemlHVt3etrLXWw3gNXRRVm64HQOlkiyNc5ji5rWm59Eka3LYqAiIgIiICIiAiIgIiICIiDQWyHsiYrT4lV00FTtMUEjWMayOFxttbDcl7CTpJWNnZOxrn7+ypfDWxPK/Yoq62vqquKppmMqHteGyNlLm2ja0g5dGtp61Z95XEOd0fwzoMROyhjXP5OypfDXm+ljXP5OypfDWX7yuIc7o/hnTeVxDndH8M6DD99PGufydlS+Gm+njXP5OxpfDWYbyuIc7o/hnTeVxDndH8M6DWOO4/U4hKJ6uV00rWCIPc2NlmAucBZjQNbndat1xxLb+8riHO6P4Z03lcQ53R/DOg1GGBe5Att7yuIc7o/hnTeVxDndH8M6DUeQfoJk/VltzeVxDndH8M6byuIc7o/hnQajyfqyZP1Zbc3lcQ53R/DOm8riHO6P4Z0Gosn6smT9WW3d5XEOd0fwzpvK4hzuj+GdBguEeXOKUcLKamrHRQx5skYip3BuZxcdLmE63E6+FVu+djfrB/Y0vhrLd5XEOd0fwzqIbCtfzuk6pu5BiG+bjfrF/YUv0JvnY16xf2FL9Cy/eWrudUnVN3JvLV3OqTqm7kGIb5uNesX/AMvS/Sm+ZjfrF/8AL0v0rL95au51SdU3cm8tXc6pOqbuQZlsNeU1XiVLUPq5BK+GcRteGMiJaY2usQ3RrJ09K2CsO2M/JCXCYKiKaSOR00+2gxBwAGRrbelw3aVmKAiIgIiICIiAiIgIiICKTWVccEb5pXtjjjaXve8hrWtGskrnrZB2QJ8RlyQPkgo4nfsmtLo3zHVtkltPsbwcOnUHRaLkU4jUc4n7WXvUDsRqOcVHbS/Ug69RcfHEajnFR2031KA4lUc4qO2m+pB2Ii45OJ1HOajtpfqXnnOp5zUdtL9SDsdFxx5zqec1HbS/UnnOo5zUdtL9SDsdFxx5zqOc1HbS/UnnOo5zUdtL9SDsdFxx5zqec1HbS/Uo93VJAtUVHDf9rL0dKDsRFxzuyq5xUdrL3puyq5xUdrL3oOxkXHG7arnNR2svem7arnNR2sveg7HRccCtqucVHay9693bU84qO1l70HYyLjrdtTzio7WXvXu7annFR2sveg7ERcd7tqOcVHay/Uvd21HOKjtpfqQdhouPDWVHOagcR22XQetbr2JtkvdWTDsQeBVgBsE7tAqm8DSf3n+b26w2wiIgIiICIiAiIgKTV1UcMb5ZXtjjjaXPe42DWjWSV7V1LIWPlle2OONpc97yAGtGskrn7ZG8un4m/aos0dFG67GH0TO4apJBxcTeDWdOoJeyN5dSYpJtUeaOijdeNh0Gdw1SSD+zeDWdOrCXKMqW4qKhKgcoioSgluUBUblAUEBXi9K8QEReIC9Xi9QFcqGK8YPG5w6rd6tqvOGj9iP438XE1BCYxqXhjGpVOTV/b/8ACocv/LV8kFMYwoSxVOXX+ehQZfd+uhBILV4Wqdl/X/JQlqKk2UJCm5VCQiJa8UZChIQQqF7b20kEG7XDQWnjBUS8Qby2JtkzdWXDq94FW0BsEztAqhwAn95/m9uva64zkZe2ktc03a4aC0+1b12JdkzdeXD69wbVtGWGZxsKoDgP/qf5vbrqNroiICIiAiIg1DsxYvnnZQvlkZDHGyV8bAQJJHF1i420gACw49PFbX9M6GO+SR2m180cb9X8TCso2ZW2xT20sB/qlH5LCQEFZLtLjmMjibW/8OO1r31ZLKFzYT/5jvgjHzyKnsvCEVNlggdoL3+5rG/5WBSDQ0vLk/X4UIUBQemhpeXJ+vwqW6hpeXJ+vwoVAUED6Kn4HP8A17lTvpY+DMqgqW5BTmnZ95eGBn3lOKllBLMTOlQljOlRuUsoGVnSovOD4gGMMYbcu9MOJudHBwaFAqKv+0P4fzKCuOLyXvmh94k0I7FpDbTDo4LSWVnREXc4q8j7UPVIvPOj+VD1SK0oguoxJ/Kh6nr3dsh4Yup6tSmMegue6JTwxf1KLNMf3X9So45FVRyII8k5/dfNNoqD+66yp0b1UMegotx1HFF1le7gqeKPrVzY9TmuQWfzdU8UfWoXYXUkg2YHNILXNdYtI1WKv7XKYCg3rsV4vUVeGxPqjmnje+F7/wB4GWyuJ4TlIueEgrL1hOxC22Gg8c8x+YH5LNkBERAREQaP2b7MxCF7jlD6NgaXaA4tlluAeEjM3rHGtfCqj5bOsLfuyJiVNAacTgOc4SFrcrHkD0bmztQ7lhRx7DyfSiu2zrgRxtOkECxB0abH3INdCrj/AHjOsIaqPls6wrrUU+Z1218rBydrDvnnUo0rvWMvZN+tFWw1MfLb1hQGoZy29YV0NM71hN2TfrXhp3esJuyb9aC0mdnKb1hQmZnKb1hXYwO5/N2TPrXm1Hn83ZM+tBZzK3lDrCgMjeMdave1nn03Zs8ReZTz2bs2eIgsReOMdagLhxhZB/8AMm7NniLy/wDtk3Zs8RBjpIUBWSZxzub4GeIp9FUxMkY6WeaWMOBewNY3M0HSL7YgxNUVf9ofw/mVneIYnG+WR0WZkbnEsYS0ZRwDQSsO8o5M0wN7+g3Tr4SiLWiIgIiICIiCYx6qY5FRKYx6C5xyKpjerXHIqqORBfMNo5J3ERjQ3LnkcckcWY2aZHnQwEiwvrVZiOFy0xs/I9odl22Fwmiz2vk2xujNbTbWsx2I5GVVNNhjXiF807pqp1wHy0jWRtEcd+EuuDxAO5QV12So4sOo5sPa4OjqZIZ6OInM+meyRpmBOvIW6ieFzgg1g1ynNcqNj1OY5Bv7YnbbC4TxyTn/AIrh+SzBYpsWtthNJ07cf+M9ZWgIiICIiDTmzoP+0UR44Zh1Pb3rWgK2fs8i0mHnjZVDqMPetWB44wgnXXl1LzjjHWEzjjCCIlQleF44woS8cYRQqAoXjjChLhxhB4VA5elw4woHOHGEEJUDkdIAWgkAE2vr0cNhwnoU1lCCc75ZGN4Gxtu7rNgEEjITqBPsBKlEKrduUaMk97aJHSNcQeluWxHvVBLM4Eg2dxE31dBFigjVDX/aH8P5lZD5J4RJiNVFSRtZnlJ0kygNaASXGztQAKyyXyBgnbUCma509JE+SYTPuyUMc5rtzlrrvF2nToHBrKDVKmQwPffI1zra8oJt7VdZoY2i4iZfpzn/AOynURaI88pIjuQ1kYaC9w4GjV7XH5oixyQub9prm+0EKBXt8tK7QG1EXseyVvvBAKggooHRT53ubIxueB4a7JLbXG8WOV1r2N7ILOiIgIiII2uVRHIqRRNcgucUukEaCDcEaCDxg8CqmykkuJJJ1km5PtJ1q0xy9Kqo5elBdGPU9j1bo5RxqoZKOMIOl9jMWwmh/wB249cjisnWObHQthWH9NNG74hf81kaAiIgIiIMZ2QPJkYlRvjaBuiK8lM46P2gH2SeBrhoPuPAtEO2N8ZJv5uk7Sl8RdOog5h3tsZ9XydpS+Im9tjPq+TtKXxF08iDmDe2xn1fJ2lL4ib22M+r5O0pfEXT6IOYN7bGfV8naUviJvbYz6vk7Sl8RdPog5g3tcZ9XydpS+IoJtjrF2Nc99A9rGNLnOMlLZrQLkn9pqsuolheyviu00O0NPp1jxFo4Ih6Uh9hADfxoNDRUkUUedwFwNfCSVCaylLbFlRNJ/iERjiZHxAucDcqZjwsxnFnAPtOpW2GEbXE4HRa56X3Oa/TqRVLVZLksLxbWyUAPaOMEaHDpFvYqbQdB0cR5J7lca9wkdDoAJkDRbhbqd7lbbILt5MYnJQVDZ2lugPY7JJGCWSNLHZTe4NibG2g2WzvKLZNoH0sUdFA+KeJjo4i7amNgjezI9gs70gWnVquGnWFpyRo9Eg8HpA8DujjUCCveWWu5zSOENc0uPQLHR7VQ1ExebmwAFmtGprRqAXswGgtOggXBtoKn4a6MOJly5CC1xcAS0G1iz71/ldWscpxm1uNZt0n+T1PTSvLKgvaMj5c7CLhsI2x7LHRdzBIAeB2XgveowqRrJiGG7NFuG1wCRfhte3uVoxHJthy2A4Q3S0O+70KrwZ0Ob9rlAGkEuc3Sb8II1ejx+xc8mszbfHTrSvOYr6ZLX+Tr55oWUkIdJPmyxNMceZ7WlzrZiBewJ18BU3e3xn1fJ2lL4iumG1hawTQFznUk+3QF2hzmMeS0O6XM0H2ldBUFWyeKKaM3ZLGyRh42uAI+RW3NzTvb4z6vk7Sl8RN7fGfV8naUviLp1EHMW9vjPq+TtKXxE3t8Z9XydpS+IunUQcxb2+M+r5O0pfETe3xn1fJ2lL4i6dRBzCNjrGR/q+X46bxFfPJzY4xGaoijqqR9PATeWUvgdZg0kANeTmOoaNF7roJEEumgZExkcbQxkbWsY1ugNa0WAHQAFMREBERARQucpTpEE668zhUE1TZUj6ooLztgTbAsekrHcBUrdb+UUGTbYE2wLGd1v5RTdb+UUGTbYE2wLGd1v5RTdb+UUGTbYFpvZIxDdOJGMG7KOMRj/eOs95+bB+FZ1UYi6Nj5HO9GNrnu/haLn+y09FM5+2zv+3K98jzxueS4/MlBZsYeDmYRdrtB7x0rHiJor5HXa7XbL6XS5p4elXfEH3JVsndoRVHtry4vcTe1rnWBq0cSnxUr3sLxbKL63NBIHENZ1HqUgtza72AzG2jhA/NZH5H08cpqGufkLKe0QJBJBeS53BexP8AUgxyRhGgi3D7lLKuuL2FmA3DDa5tc3HGANGjUqTDow6WNpF9JNuOwJA+SgihpYgAZXvLnfZhgAL7cbnHQ32WPTZQVMUX+DbozwNnyuzfiaBbqPuVRQQ5o3OB07YQ49AALR7DclTMRcDEQWgZALHhzX0delUeeTtfFC57Zs2SSzHta0OJDtBcSdWUXt0uvwK31b2GV5j0MuA3psACR0E3PvU7GoAx0WixfTxPcPvEEfMNB96oWLOZMymfWYeR9blfkJ0O0LeOxXX3pJKVx9Kjmcxt9Zgk/aRn2C72/gXOeFS5XtPStteSWIGKriINm1cLondMkfps+W2D3rStzbYE2wLGd1v5RTdb+UURk22BNsCxndb+UU3W/lFBk22BNsCxndb+UV6Kx/GgyXbAvQ5WGOrJVTFUlBdrr1Ucc6ntkQTUXgKIIHMUt0N1UIgonUl1AaAFXBEFs82N4k82N4lc0QWzzY3iTzY3iVzRBbPNjeJPNjeJXNEGDbJEbYMOnIHpSmOEex7hm/pDlqatkDImt6LlbL2b6nJSUg4HVdz+GGTvWlMUxMPOg6AEVS1UtyqN5UEkykOnQeSi+jqUyOa2XX6LXN0W03Lj/Zyz/wAldiKvr42zyuZRRPF4xK1z5Hg6nbWCMo9pv0LIN4J/rNv8sfFQahlnBAaAABxAC5UuGcsc17dbSCPctw7wT/Wbf5U+Km8C/wBZt/lT4qDUDap0bi6M5Q7RbQQW8lwOg2Tdhc5pk0sab5GgMHUFt/eBf6zb/KnxVC/YBktoxJhPEaYj57aUGoK+rdPI6V1gXWsBqa0CzWjoAAUhqyPyz8ia3CHtbUtDonkiKoiu6N55NyLtdYfZPTa6xtQV9I7SFsLDavJFBPzaeGY/wNeM497cwWuKd2lZzhDw+kmaeGJ4+So6F82N4k82N4lOwaUvpqZ51vgicfaWAqsRFt82N4k82N4lckQW3zY3iTzY3iVyRBbhhreJRijVciCkFNZTGxWU9EEAaijRAREQEREBERAREQEREGrv+kI3/u6lfwtrmAex0M1/7Lnx0hREVKJW1tgLyapauepqahm2vozDtDXWLGvfmOcttpcMotfQNdr2IIg6DRERBERAREQUuJ4fDVRPgnjbLFIMr2PFwR+R6RpC5I8ssLjo8QrKWIuMcEzmMzkOdlFiLmwvrREWFpiOlZbhUxFNPb92/wDsiJA6hw6MNhhaNTYo2j2BoAVSiIgiIgIiICIiAiIgIiIP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8134" name="AutoShape 6" descr="data:image/jpeg;base64,/9j/4AAQSkZJRgABAQAAAQABAAD/2wCEAAkGBxAPEA8PEBAQEBAPEBAQDxAPFBAPFQ8QFBQWFhYUFBQYHCggGBolGxUUIjEiJSkrLi4uFx8zODMsOCgtLysBCgoKDQ0NFAwQFDclFBwrNzQ0LTc3LDQvMzAyOC40LS03NzUsKy80MjcrKzc0NzMuKysrMSswKzgwLCw3Ny8rK//AABEIALQBGAMBIgACEQEDEQH/xAAcAAEAAAcBAAAAAAAAAAAAAAAAAgMEBQYHCAH/xABREAABAwICAg0JBQYCBgsAAAABAAIDBBEFEiExBxMUF0FRUlRhkZPR0wYVIlVxgZKh0jJigsHwI1NylKKxQrJERWRzo/EIFiQlM0NjdITC4f/EABcBAQEBAQAAAAAAAAAAAAAAAAABAgP/xAAcEQEAAwACAwAAAAAAAAAAAAAAAQIRElEhMUH/2gAMAwEAAhEDEQA/AN4oiICIiAiIg5B8vat3nTEs1id2VAub6hIQOHiACsW6jyW/PvV62RW2xbEh/tk/zeSrPRR3u7isB779yCY3Of8ACwe3N3qGVz262ttxi/errRwXcAGB51kG+no1pMxhcWtGgg6L5gDw2J1jSirLuk8lvz703SeS3596gnjyuc3iJCloifuk8lvz715ug8lvz71JRBO3QeS3596bo+63596kognbf91vz702/wC63596kogm7f8Adb8+9Nu+63596lIgm7d91vz70237rfn3qUiCc2QHWB8+9VEcbD+iqFTY5LILnHQxnjU9mFRHhcqSCdV8UyCJuBxH/E/rCj/6vw8p/WO5ZxT+RxbtMcryJZ2U7tsYf2NGZ/sMqfQPpHRaxFyRqGk2Gsp3wSywSWzwyPjfbSMzSQbdGhBsDYAptpficTXOLMtHJZ3A5xqAT1MHUtwrVOwc308Rdxsox1Go71tZAREQEREBERAREQEREBERByHsnNtjGJf+6kPWbqxUEgBLTova3tHB81svZA2OcVqcTrp4aR8kUsxfG9r4AHNIGmzng/JY/vVY1zGT46fxEFrhcW6s1+Attq4tOpetGQGR5AsP171eo9jXHm6BRS26X0x/vIoJtjLHX/aopT+Omt1bYisJmkzOc7jJKgWa71WNcxk+On8RN6rGuYyfHT+IiMKRXjHfJypoJGw1jDBK5gkaxxY4lhJaHXY4jW13UrdtLeWOooJCKftLeWOoptLeWOooJCKftLeWOoptLeWOooJCKftLeWOoptLeWOooJCKftLeWOoptLeWOooJCLKcJ2PsTrIWVFNSvmhkzZJGuhAdlcWnQ54OsEauBVm9VjXMZPjp/EQYdHJZV0E6yPeqxrmMnx0/iKJmxbjY/0GT46fxEGS4Lsoyw0T6N9JDO57XNdPI9wMgLcoMrAPTIaGt+0NDRqssWfWPle+SRxe+RznvcdbnONyT7yqyPY2xsf6BJ8dP4iqWbH+ND/V0vaU3iINi7BWkYgemlHVt3etrLXWw3gNXRRVm64HQOlkiyNc5ji5rWm59Eka3LYqAiIgIiICIiAiIgIiICIiDQWyHsiYrT4lV00FTtMUEjWMayOFxttbDcl7CTpJWNnZOxrn7+ypfDWxPK/Yoq62vqquKppmMqHteGyNlLm2ja0g5dGtp61Z95XEOd0fwzoMROyhjXP5OypfDXm+ljXP5OypfDWX7yuIc7o/hnTeVxDndH8M6DD99PGufydlS+Gm+njXP5OxpfDWYbyuIc7o/hnTeVxDndH8M6DWOO4/U4hKJ6uV00rWCIPc2NlmAucBZjQNbndat1xxLb+8riHO6P4Z03lcQ53R/DOg1GGBe5Att7yuIc7o/hnTeVxDndH8M6DUeQfoJk/VltzeVxDndH8M6byuIc7o/hnQajyfqyZP1Zbc3lcQ53R/DOm8riHO6P4Z0Gosn6smT9WW3d5XEOd0fwzpvK4hzuj+GdBguEeXOKUcLKamrHRQx5skYip3BuZxcdLmE63E6+FVu+djfrB/Y0vhrLd5XEOd0fwzqIbCtfzuk6pu5BiG+bjfrF/YUv0JvnY16xf2FL9Cy/eWrudUnVN3JvLV3OqTqm7kGIb5uNesX/AMvS/Sm+ZjfrF/8AL0v0rL95au51SdU3cm8tXc6pOqbuQZlsNeU1XiVLUPq5BK+GcRteGMiJaY2usQ3RrJ09K2CsO2M/JCXCYKiKaSOR00+2gxBwAGRrbelw3aVmKAiIgIiICIiAiIgIiICKTWVccEb5pXtjjjaXve8hrWtGskrnrZB2QJ8RlyQPkgo4nfsmtLo3zHVtkltPsbwcOnUHRaLkU4jUc4n7WXvUDsRqOcVHbS/Ug69RcfHEajnFR2031KA4lUc4qO2m+pB2Ii45OJ1HOajtpfqXnnOp5zUdtL9SDsdFxx5zqec1HbS/UnnOo5zUdtL9SDsdFxx5zqOc1HbS/UnnOo5zUdtL9SDsdFxx5zqec1HbS/Uo93VJAtUVHDf9rL0dKDsRFxzuyq5xUdrL3puyq5xUdrL3oOxkXHG7arnNR2svem7arnNR2sveg7HRccCtqucVHay9693bU84qO1l70HYyLjrdtTzio7WXvXu7annFR2sveg7ERcd7tqOcVHay/Uvd21HOKjtpfqQdhouPDWVHOagcR22XQetbr2JtkvdWTDsQeBVgBsE7tAqm8DSf3n+b26w2wiIgIiICIiAiIgKTV1UcMb5ZXtjjjaXPe42DWjWSV7V1LIWPlle2OONpc97yAGtGskrn7ZG8un4m/aos0dFG67GH0TO4apJBxcTeDWdOoJeyN5dSYpJtUeaOijdeNh0Gdw1SSD+zeDWdOrCXKMqW4qKhKgcoioSgluUBUblAUEBXi9K8QEReIC9Xi9QFcqGK8YPG5w6rd6tqvOGj9iP438XE1BCYxqXhjGpVOTV/b/8ACocv/LV8kFMYwoSxVOXX+ehQZfd+uhBILV4Wqdl/X/JQlqKk2UJCm5VCQiJa8UZChIQQqF7b20kEG7XDQWnjBUS8Qby2JtkzdWXDq94FW0BsEztAqhwAn95/m9uva64zkZe2ktc03a4aC0+1b12JdkzdeXD69wbVtGWGZxsKoDgP/qf5vbrqNroiICIiAiIg1DsxYvnnZQvlkZDHGyV8bAQJJHF1i420gACw49PFbX9M6GO+SR2m180cb9X8TCso2ZW2xT20sB/qlH5LCQEFZLtLjmMjibW/8OO1r31ZLKFzYT/5jvgjHzyKnsvCEVNlggdoL3+5rG/5WBSDQ0vLk/X4UIUBQemhpeXJ+vwqW6hpeXJ+vwoVAUED6Kn4HP8A17lTvpY+DMqgqW5BTmnZ95eGBn3lOKllBLMTOlQljOlRuUsoGVnSovOD4gGMMYbcu9MOJudHBwaFAqKv+0P4fzKCuOLyXvmh94k0I7FpDbTDo4LSWVnREXc4q8j7UPVIvPOj+VD1SK0oguoxJ/Kh6nr3dsh4Yup6tSmMegue6JTwxf1KLNMf3X9So45FVRyII8k5/dfNNoqD+66yp0b1UMegotx1HFF1le7gqeKPrVzY9TmuQWfzdU8UfWoXYXUkg2YHNILXNdYtI1WKv7XKYCg3rsV4vUVeGxPqjmnje+F7/wB4GWyuJ4TlIueEgrL1hOxC22Gg8c8x+YH5LNkBERAREQaP2b7MxCF7jlD6NgaXaA4tlluAeEjM3rHGtfCqj5bOsLfuyJiVNAacTgOc4SFrcrHkD0bmztQ7lhRx7DyfSiu2zrgRxtOkECxB0abH3INdCrj/AHjOsIaqPls6wrrUU+Z1218rBydrDvnnUo0rvWMvZN+tFWw1MfLb1hQGoZy29YV0NM71hN2TfrXhp3esJuyb9aC0mdnKb1hQmZnKb1hXYwO5/N2TPrXm1Hn83ZM+tBZzK3lDrCgMjeMdave1nn03Zs8ReZTz2bs2eIgsReOMdagLhxhZB/8AMm7NniLy/wDtk3Zs8RBjpIUBWSZxzub4GeIp9FUxMkY6WeaWMOBewNY3M0HSL7YgxNUVf9ofw/mVneIYnG+WR0WZkbnEsYS0ZRwDQSsO8o5M0wN7+g3Tr4SiLWiIgIiICIiCYx6qY5FRKYx6C5xyKpjerXHIqqORBfMNo5J3ERjQ3LnkcckcWY2aZHnQwEiwvrVZiOFy0xs/I9odl22Fwmiz2vk2xujNbTbWsx2I5GVVNNhjXiF807pqp1wHy0jWRtEcd+EuuDxAO5QV12So4sOo5sPa4OjqZIZ6OInM+meyRpmBOvIW6ieFzgg1g1ynNcqNj1OY5Bv7YnbbC4TxyTn/AIrh+SzBYpsWtthNJ07cf+M9ZWgIiICIiDTmzoP+0UR44Zh1Pb3rWgK2fs8i0mHnjZVDqMPetWB44wgnXXl1LzjjHWEzjjCCIlQleF44woS8cYRQqAoXjjChLhxhB4VA5elw4woHOHGEEJUDkdIAWgkAE2vr0cNhwnoU1lCCc75ZGN4Gxtu7rNgEEjITqBPsBKlEKrduUaMk97aJHSNcQeluWxHvVBLM4Eg2dxE31dBFigjVDX/aH8P5lZD5J4RJiNVFSRtZnlJ0kygNaASXGztQAKyyXyBgnbUCma509JE+SYTPuyUMc5rtzlrrvF2nToHBrKDVKmQwPffI1zra8oJt7VdZoY2i4iZfpzn/AOynURaI88pIjuQ1kYaC9w4GjV7XH5oixyQub9prm+0EKBXt8tK7QG1EXseyVvvBAKggooHRT53ubIxueB4a7JLbXG8WOV1r2N7ILOiIgIiII2uVRHIqRRNcgucUukEaCDcEaCDxg8CqmykkuJJJ1km5PtJ1q0xy9Kqo5elBdGPU9j1bo5RxqoZKOMIOl9jMWwmh/wB249cjisnWObHQthWH9NNG74hf81kaAiIgIiIMZ2QPJkYlRvjaBuiK8lM46P2gH2SeBrhoPuPAtEO2N8ZJv5uk7Sl8RdOog5h3tsZ9XydpS+Im9tjPq+TtKXxF08iDmDe2xn1fJ2lL4ib22M+r5O0pfEXT6IOYN7bGfV8naUviJvbYz6vk7Sl8RdPog5g3tcZ9XydpS+IoJtjrF2Nc99A9rGNLnOMlLZrQLkn9pqsuolheyviu00O0NPp1jxFo4Ih6Uh9hADfxoNDRUkUUedwFwNfCSVCaylLbFlRNJ/iERjiZHxAucDcqZjwsxnFnAPtOpW2GEbXE4HRa56X3Oa/TqRVLVZLksLxbWyUAPaOMEaHDpFvYqbQdB0cR5J7lca9wkdDoAJkDRbhbqd7lbbILt5MYnJQVDZ2lugPY7JJGCWSNLHZTe4NibG2g2WzvKLZNoH0sUdFA+KeJjo4i7amNgjezI9gs70gWnVquGnWFpyRo9Eg8HpA8DujjUCCveWWu5zSOENc0uPQLHR7VQ1ExebmwAFmtGprRqAXswGgtOggXBtoKn4a6MOJly5CC1xcAS0G1iz71/ldWscpxm1uNZt0n+T1PTSvLKgvaMj5c7CLhsI2x7LHRdzBIAeB2XgveowqRrJiGG7NFuG1wCRfhte3uVoxHJthy2A4Q3S0O+70KrwZ0Ob9rlAGkEuc3Sb8II1ejx+xc8mszbfHTrSvOYr6ZLX+Tr55oWUkIdJPmyxNMceZ7WlzrZiBewJ18BU3e3xn1fJ2lL4iumG1hawTQFznUk+3QF2hzmMeS0O6XM0H2ldBUFWyeKKaM3ZLGyRh42uAI+RW3NzTvb4z6vk7Sl8RN7fGfV8naUviLp1EHMW9vjPq+TtKXxE3t8Z9XydpS+IunUQcxb2+M+r5O0pfETe3xn1fJ2lL4i6dRBzCNjrGR/q+X46bxFfPJzY4xGaoijqqR9PATeWUvgdZg0kANeTmOoaNF7roJEEumgZExkcbQxkbWsY1ugNa0WAHQAFMREBERARQucpTpEE668zhUE1TZUj6ooLztgTbAsekrHcBUrdb+UUGTbYE2wLGd1v5RTdb+UUGTbYE2wLGd1v5RTdb+UUGTbYFpvZIxDdOJGMG7KOMRj/eOs95+bB+FZ1UYi6Nj5HO9GNrnu/haLn+y09FM5+2zv+3K98jzxueS4/MlBZsYeDmYRdrtB7x0rHiJor5HXa7XbL6XS5p4elXfEH3JVsndoRVHtry4vcTe1rnWBq0cSnxUr3sLxbKL63NBIHENZ1HqUgtza72AzG2jhA/NZH5H08cpqGufkLKe0QJBJBeS53BexP8AUgxyRhGgi3D7lLKuuL2FmA3DDa5tc3HGANGjUqTDow6WNpF9JNuOwJA+SgihpYgAZXvLnfZhgAL7cbnHQ32WPTZQVMUX+DbozwNnyuzfiaBbqPuVRQQ5o3OB07YQ49AALR7DclTMRcDEQWgZALHhzX0delUeeTtfFC57Zs2SSzHta0OJDtBcSdWUXt0uvwK31b2GV5j0MuA3psACR0E3PvU7GoAx0WixfTxPcPvEEfMNB96oWLOZMymfWYeR9blfkJ0O0LeOxXX3pJKVx9Kjmcxt9Zgk/aRn2C72/gXOeFS5XtPStteSWIGKriINm1cLondMkfps+W2D3rStzbYE2wLGd1v5RTdb+UURk22BNsCxndb+UU3W/lFBk22BNsCxndb+UV6Kx/GgyXbAvQ5WGOrJVTFUlBdrr1Ucc6ntkQTUXgKIIHMUt0N1UIgonUl1AaAFXBEFs82N4k82N4lc0QWzzY3iTzY3iVzRBbPNjeJPNjeJXNEGDbJEbYMOnIHpSmOEex7hm/pDlqatkDImt6LlbL2b6nJSUg4HVdz+GGTvWlMUxMPOg6AEVS1UtyqN5UEkykOnQeSi+jqUyOa2XX6LXN0W03Lj/Zyz/wAldiKvr42zyuZRRPF4xK1z5Hg6nbWCMo9pv0LIN4J/rNv8sfFQahlnBAaAABxAC5UuGcsc17dbSCPctw7wT/Wbf5U+Km8C/wBZt/lT4qDUDap0bi6M5Q7RbQQW8lwOg2Tdhc5pk0sab5GgMHUFt/eBf6zb/KnxVC/YBktoxJhPEaYj57aUGoK+rdPI6V1gXWsBqa0CzWjoAAUhqyPyz8ia3CHtbUtDonkiKoiu6N55NyLtdYfZPTa6xtQV9I7SFsLDavJFBPzaeGY/wNeM497cwWuKd2lZzhDw+kmaeGJ4+So6F82N4k82N4lOwaUvpqZ51vgicfaWAqsRFt82N4k82N4lckQW3zY3iTzY3iVyRBbhhreJRijVciCkFNZTGxWU9EEAaijRAREQEREBERAREQEREGrv+kI3/u6lfwtrmAex0M1/7Lnx0hREVKJW1tgLyapauepqahm2vozDtDXWLGvfmOcttpcMotfQNdr2IIg6DRERBERAREQUuJ4fDVRPgnjbLFIMr2PFwR+R6RpC5I8ssLjo8QrKWIuMcEzmMzkOdlFiLmwvrREWFpiOlZbhUxFNPb92/wDsiJA6hw6MNhhaNTYo2j2BoAVSiIgiIgIiICIiAiIgIiIP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8135" name="Imagem 8" descr="Índi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981075"/>
            <a:ext cx="20161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6" name="AutoShape 8" descr="data:image/jpeg;base64,/9j/4AAQSkZJRgABAQAAAQABAAD/2wCEAAkGBxQSEhQUEBQVFRQUFBQXFRQQFRQUFRUWFBUXFhQVFBUYHCghGBolHBQUIjEhJSksLi4uFx8zODMsNygtLisBCgoKDQ0OFw8QFC0cFBwsLCwsLCwsKzQrNywsLCwrLCwsLC0sNzcsLC4sLCwrLCwsKzcsLCwsLCwsLC0sLDcsLP/AABEIAMUBAAMBIgACEQEDEQH/xAAcAAEAAgIDAQAAAAAAAAAAAAAABAUDBwECCAb/xABOEAACAQIBBAsKCQsDBQAAAAAAAQIDEQQFEiExBgcTIkFRYXFygbEjMjRSdJGhsrTBFBdUgpKTwtHTJCUzQmJzorPD4fAVU/EIFoTS4v/EABcBAQEBAQAAAAAAAAAAAAAAAAABAgP/xAAcEQEBAQACAwEAAAAAAAAAAAAAARECMRMhUbH/2gAMAwEAAhEDEQA/AN4gAAAAAAAAosTszyfTlKFTG4aM4ScZRlWgpRlF2lFq+hppo6Q2b5ObSWNw7baSSqw0t6lrA+gBWY7ZBhaNNVauIowpSkoqpKpHMcmm1FSva9oyfUyu/wC/8mfLsN9bED6QFLgNl2BrO1HF4eb1WVWF2+JJvSXKYHIAAAAAAAAAAAAAAAAAAAAAAAAAAAAAAAAAA8o7J/DsZ5Zi/aKhCpuzvxe4nbJ/Dsb5Zi/aKhBh7n2G4itljJ1I5sm2otPTx2dvQ2R503a/AcYOd21xpPzaPeSJrevn5BFT8gx7nLpv1Yl7k/LWIw/g9erTS/VhOSj1w719aKXIS7nLpv1Yk2aKj7TJ221j6VlV3KvHh3SGZN/Op2S+iz6zJe3RhpWWJoVaT4ZU3GtBerLzRZpiaItRGcTXqDJOzXAYmyo4qk5PVCctzn9Cdpeg+gTPHE+UsMl7IsVhrfBsRWpJaownLM+rd4vzExdetweesk7cuPpWVZUcQl48dzm/nQ3v8J9nknbtwk7LE0a1F8MoWrQXWrS/hGK2kCgyRs0wGKsqGKoyk/1JSzJ/QnaXoL8gAAAAAAAAAAAAAAAAAAAAAAAA8p7KPDsb5bi/aKhAh7n2E7ZT4fjfLcX7RUIMfc+w3EUWT++fR96Js9ViHkzvn0X2onzRIqwyIu5y6b9WJMmiPkddzfTfqxJMkbRHmiPUiSpowzRlEGaMUkS6sSNJAYWcZ52kjGyKyaHr0novaLm3kuN23avWSu72V1ZLk0nnKB6K2h3+bP8AyK32SUbFABFAAAAAAAAAAAAAAAAAAAAAHlPZT4fjfLcX7RUIEfc+wn7KfD8b5bi/aKhXrh5n2G4ilyX376L7UWMkV+Se/fRfaizkhFWOSF3N9N+rEkzRhyUu5vpv1YEiSNIjSRhmiRJGGaJUR5ojVYkuSMU4kEKSMckZ5xsYmiK6wPRG0K/zbLymr6tM88pHoTaDf5uqeVVP5dIlGyQARQAAAAAAAAAAAAAAAAAAAAB5T2U+H43y3F+0VCvXDzMvNsGWHeNxHwRVoz+EYlV93lBwdVVneVJRV1FvdNEn4vKfORjPhatZ6uZ24OOxpFbknv30X2otWitwdt1e5XUc123Szepa7aNZYulPjjbgur+diKtclLub6b9WJImjjJOEnKjvGs9TlnOct5K6Vs2MYXjwa2+rUd6mFrrXTjLoTS9ZI7ceFs2fsZ1GkjDNGWpnrvqVRc0c5eeLI08TFaG7Pikmu1Dxc/hriSMUkZd0i9TT5mjpJHPr0I9SJGaJskYKsCDEom/toJ/m+r5XU/lUTRWDaTd3bQ1q0addzee0D4DX8rn/ACaJKsbNABlQAAAAAAAAAAAAAAAAAAAAB5T2U+H43y3F+0VCvXDzPsLDZV4fjfLcX7RUK5cPM+w3EU+SP0nzX7i8RR5J/SdTLxEg+h2Ovucun9lFhNlbkB9zl0/sonTkdZ0zXWbMNRnaUjDKQEWthab1wj9FX85Dnk6nwJx6MpL3k+bME2XycvtMV88BxTkulmy9xgnhZrVKL5012NljJmGbM3kqv3Cfip9GX3m/NozCbngajc4Sz8RKdoSznDudOObUVt7Le3txNGkkzdO0Y/yXEeUf04HOrGygAZUAAAAAAAAAAAAAAAAAAAAAeU9lXh+N8txftFQrvufYWOyrw/G+W4v2ioV33PsNoqMkw313xaP86i6RXYGrdUor9XPb0as61tPVq5CxRIL3Ij3kun7kS5SIGR3vJdL3IlSkdJ0zSUjDKRzKRilIDrJmGbO0mYpMiukmYpM7yZikyAmbq2in+TYj9+v5cTSSZuraIf5Pif30f5aM1Y2eADKgAAAAAAAAAAAAAAAAAAAADynsp8PxvluL9oqFd93uLHZT4fjfLcX7RUK77mbRWZMjaz0Wk5LlvFJvRxb9ektkVGS56UuLOfK85JfZXnLdEgtslveS6XuJEpEPAStB9L3GVzNzpHaUjFJhyMcpAcSkYpM7NmKTJRxJmKTO0mYJ4mEZJTejhUdMrcit2kHdM3TtDPuGK/ew9Q1hF4CW8lKrQqSSzZYhvNXE7xVraGnf0M+z2B7J6GS4V41HKop1IPOjFwSspJ21uS3snzLjsmqt3A118cGB439Gt+EPjgwXG/o1vwjOVdbFBrr44MFy/RrfhHZbbWFcc6MZSWco6M9aXd/rQXEMprYYNWZe20oJU1SmqLnZ5qW6VpX72ycXGEeWWvksYckbZzoVIwx8pZk7WqVo042v+1SSiuZrgaGVNbZB0pVVKKlFpxkk007pp6U0+I7kUAAAAAAAAAAAAAeVNlPh2N8txftFQruB8z7Cx2U+HY3y3F+0VCuWrqNoqMlLfdRdRKbJXfdS95cxJBOwr3j6S7A5HSg96+ddh1kzaMmcdZMx5wciBJmOTOWzHJkHStUtFviTfmRGwWSXOO6bos9SldSSUbw13nfRez4OIY+eiy4SvVN05Rla6TT0cj1cjJViZiWqqV7xScpWUby36hoabVtEesssFTao1oSak6MtElwxk5RS88JPmkisyxj3iJRlaWck05SnujadrJy4ErP6Rd5ChCGHcHBTdSbznKTjHepb1ZunRnLziCrucpl3VyLCVKdWmpLcm91g5uWakk86EtF42knpV9fEVElDg7Zff/npNI6JkmNbNo1HrtUpaOeFZ/ZGHp0m982lrb32hcNlfSWeJwVHNlBU5KMW86W6t1Vm981FxzXbxeTWQVGOyQ4UfhCqSck6Um5wUYydVZ0XTld51tCat9xijjKmLnClVnaN5NZkI3crOTslbOm7NLlfKdcuZEqYWcY1N9CSz6co3zZxvp5mtTXBflMuV6eHcKbwt3Ub3yjfQtOnRqV7Wvvtd+AHrdxu/aWxVSlGrgqs3KNOEK1DPWbOEKkpxnTlG7slKKa489mzzRG0vTdGq6k5NzqSipttve2cYq712zr/APBvczY0AAgAAAAAAAAAADynsq8PxvluL9oqFeWOynw7G+W4v2ioVv8Ac2ipyV3/AFLsZbvWrX93A+rRcqMk9/1LsLdd9w8D5HwP/OYkEuk96+kuw6yYT3r6S7GY2yo5bObmNsJgctnRsNnVsoh1575vxV6WRqNZp6ztOV03xyZxRgZVKr4iTjzNPzM4wWUXBtOOdFvOs+B8atpXV1k7BUHLexV2+PVbhb5C42L7CK2NVX4I4VNycM7Pah3+dm5udrW9fEEQsHluUY1Wl39OdPNWld0stPmXmIGBrRhujnSdRypuMLtKNOTf6RxcXnPVbr130bTyftO4h03utalTk2rKKlOyXmSd+c7vaWr8GLp25ac//YarTVXO4nq4uL/EWOHy02t9FOTSTlfWtWl6n5rm1/iYrfKqb12ThJa9WnzFG9qLH59s2jb/AHN0Wbz6s70AfH5Wyu6lOjBadydWTk9d6ss5pPivfRzFZDFyk7N2Rf7KNi1bJs9yxGbLOWdGpC+bJatF+Lif3HzLjZlRsDYPj8yWbfWeg8BiN0pwn40U+u2n0nlTI2KcZxfKekNgON3XCR/ZlKPZL7RL0sfRgAyoAAAAAAAAAQMuZYo4OhOviZqFOCu29bfBGK4ZPUkB5k2U+HY3y3F+0VCtI+W9kCrYnEVoQtGtXrVUpPSlUqSnZ26RC/1Z+KvOa1HTJMt/bjXYi63PSnp8+jh4Os+cwtfMlnWuTv8AWX4q87Eoum971rsZhbI+TsburcbKNlnLhvbQ16b9RMeH5fR/cuowthMy7hy+j+5ysPygxhbOk2Svg/KcPDLjYMU0I71GejElfB7K0lpO8aK4GMNSqDzKU5cLtCPzu+9FzaP/AE/PTjebD/1jWWLwyShBt71XdtG+lp7Ledn2e1Xskp4CtONZWp4jMUqn+24Z2a2vF37vxaGKsb7BxGSaTTunpTWprkOTCgAA13t2ZF3fBKtFb7Dyu+hUtGX8Sg+pnn5o9fY/CRrU50qivCpCUJLkkrPtPLOW8jyw2Jq0Kj005tata4JczVn1molVuEVmjfu03ic7D1V4s4vzx/8Ak0phsKuc3ftQYZxoVZcEpRS+anf1kWz0kffAAw0AAAAAAAAM0Ztj7GstZUr3lhs3DU33KlHEUNC1Z87y01Gupalwt7zAHmB7T+Uvk0vrsL+IcfE/lL5NP67C/iHqAAeYPifyl8mn9dhfxDlbUGUfk1T67C/iHp4AeZMHtUZUp1YSjhXmp77OrYa9nonZKp4rZbS2tMqN72jBL9udN9lQ9Cgujz9Daryo9aoLnl902Zo7UmU3rqYZdc/uZvsDRoqO09lB66+GXXUf9M7Vdp/GRV3iab/dxcn6YI3mBo84ZY2vcbG25wnVktD3mbfid9RY7Fdq3FVc6WJ/J1HvVOOfKT6KaVus38BtTGm1tOtu88bUbeltUkrt6335npbUFNa8TXfzV6NLsbdscWIr57Y1k6WDoqiqlSrGL3jq5t4R8SNl3vPqvxFr8Jl4pMsLAQvhMvFHwqXik2wsBBeLn4prXbO2NTxzjVoUZxxEFZtK8aseBStqkuB9T4GtsWObAed8gbCMfOpGNXD1Kcbq85JWS49DN9ZGyZDDUYUqeqK1vXJ8LZOBbamAAIoAAAAAAAAAAAAAAAAAAAAAAAAAAAAAAAAAAAAAAAAAAAAA/9k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8137" name="Imagem 10" descr="Índic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781300"/>
            <a:ext cx="2438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8" name="AutoShape 10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8139" name="AutoShape 12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8140" name="AutoShape 14" descr="data:image/jpeg;base64,/9j/4AAQSkZJRgABAQAAAQABAAD/2wCEAAkGBhQSERQUExQUFRUUFhcYGBgXGRgcGBUXFRUYFxQUFBcfGyYeGBwlGhgUHy8gIycpLCwsFx4xNTAqNSYrLCkBCQoKDgwOGg8PGikkHCQsKSwsKSksKSwsKSwpKSwsKSkpLCksLCwsKSwsLC0sKSwsKSwsKSksKSkpKSwsLCksLP/AABEIALcBEwMBIgACEQEDEQH/xAAcAAABBQEBAQAAAAAAAAAAAAAAAwQFBgcCAQj/xABUEAABAwIDAgoCDQcJBwUBAAABAgMRAAQSITEFQQYHEyIyUWFxgZGx0RQjQlJyc4KSobKzwdIVJDM0U2LwFjVDVIOTwsThY2R0otPi8SVERbTzF//EABkBAQEBAQEBAAAAAAAAAAAAAAABAgMEBf/EACsRAQEAAgEDAQcDBQAAAAAAAAABAhEDEiExBBMyQVFhocFCcYEiM1KR8P/aAAwDAQACEQMRAD8A3GiiigKKKKAooooCiiigKKKKAooooCiiigKKKKAooooCiiigKKKKAooooCiiigKKKKAooooCiiigKKKKAooooCiim11tJpr9I4hHw1JT6TQOaKi/5VWn9atv75v8VejhPaf1q3/vW/xUEnRTFvblurovsnucQfvp228lXRIPcZoO6K8muVvARJAnSTr3UHdFcLfSBJIA7SBSab5s6LR84eugXorkLB0M91ezQe0UV4TQe0VHp2+wcUOtnAopVCkwFDVJMxI3ict9KtbUbVotJ7lJPoJoHdFJpfB6/I11yg7fI0HVFccqOumqttMDV5od60j76B7RTN/bDCEBa3mkoUYSpS0hKj1JUTBPdTYcK7P+tW/96j10ErRUejhBbHS4ZPc4j105bvm1dFaD3KB++gXorwKomg9opN19KRKiBnGZjM6AdtN3trtI6TjY71oHpNA8oqN/lDb/ALZr+8b/ABUq3tpk6Ot/PR9yqB7RSaLhJ0UD3EGu8VB7RXgVXtAUUUUFa4wuEK7OyW41HKqKW250C1+6jfCQpUb4rDlcLNob7hGLQqLLJWfhLLeI+JrTeOp+GrVO4vKUfkI/7jWQuXKZOY1PpolPjws2j/XVjuQgegVyrhbtHffO+IT6qYeyU++T5indm/bEQ6VA4hzkkZJyxZdYz75q6R6eF19vugr4bTKvrINc/wArbrf7DX321uD5pbB+mnimLOebdLAzyKFSNYkgwd3nvpC/sbfMt3IWACRiSoHKcszEnLz3a1AkeHV2nogIPW04839Adw/RXCeEt08rlFvvFQASDjViSkAEpCtdVVD3C+2ltnHm+J9CKF8JlPCK6T0bl8EZiXFqAOk4VEjQkeNKp4cbRGtwVd4QfSimHscbnG/M+qvDaH3yPnVdM7So4wb4aqbV3ttH/CKXRxn3qfcsn+zSPQoVCssrQoKGAkGRJSR4g60s44spILTeY1SGwRJJmY7foEEVNLtNq45L0DNCAB1FwehZpO140by7WGOVU2lyQtSFHEG4JcwkiQcAVBGhiqZtm0dScJQQRmdDA68jS3A8AOqBHOKXCDG4W1xiE9+DyqVp3cP8oQSAAOigdBtO5CBuA69TqZJJrlIHUK4FezVQul4jQkdxIpw3th5PRedHc4sf4qYTXofVET9CfVQS6eFt2NLq4H9q5+KkL3hhdkc65eUP3lE+moxbhOvoA9FMrxdNKsGzHCtCVrUSpSlc6M0pGHojtJMxrAp1yh6z5mmeyh+bt9uP6wpwV0kS16tXXScDs8hXhVXJNa0bLJuVJ6K1J+CSPRQ5wguU9G4fHc4v8VNfGabXKsqlhtMbN2+87iVcvPPIZ6CFOKguLOEZmYASHCT1CN9L/l7qYYHgo/TiqC2QqWnD/tG/qv1II2a+fdM+KPVWLcZ7zly+ow4ddd1s9PCA/sGPmn11wraHK5ci2CnPmqKJzAgyOdmRlSX5EuP93PzxR+Q7n9mwe5axWPa8XzjM9Xx39UKrughRUpiMUwA4nCM/cQiRvGsa+C7XCXBmk3DfwHlfiFIW2xHyoBxkBE54HAT8lKlATSV7sJ0tphh3GelC2iAM80nFJ3agU9rx/wCU/wBuk58b4sSVvxqvtnmXj3wXkBafE5n6a0Xiu4w3L9b7L4TjQEuIKdFIUcKo7lYfnRurD1cE3Ac2nx8lJ3iND3/RVy4hFRtAjrt3h5OtH0zW5lL4rt9X0FRRRWkZlx1H9S+G79RNZszaIUCVLWDJ0RiHZniFaTx1aWfxjn1U1mYJA8/TUYyIex5yEnwrn2IJIUQmOsHxneKXS4UmQSCNCDBHcaWs7VbylwMZCSpUkzBUlOKdSZUPM1Wdmp2QZGhk+9VlETPN7RTa7skpSTLZjqifKKmrwKZVgWmDAIzB5qgCDOHeIz18MqheFKCEA4Yx9ukazzRr9xqbWbVZ57ErLIVPWTWFETuB+c20r76rwQRVja6I+An7Bmk8tXwdBt4gH2LMiegnfXhZXvtT/d/6VL/lUDKdMvLKvDtcdddGUSy2IKlWrhSMiUoVCSCJkgQCBu7q9VyMfo3B4L7I+/yHXlZdq8s7YWrSSQy5cvKcI0nEylOP932w+J7Km9vbGYTaqSLTCtIhBQE45jJYUDOWs699c8uTpunXDjuU2yO82upStVABOCJI5szhI35550+4KOy6ZnmtvRnoPYz8/d5VYOEgcNx7b+kVb2pc3c/kBj+mmGzrcJfOFOGGn5zn/wBs9VvZmTcSnA/g27dhYaaaXhKQVOKKQCTOFMakgHdod2VS73FferUShq3I6kuoMeedHFdbLPLLTcOMiUphAQcR3KUFpUMsQ0E5nOtA57cE7RcbKwFc5i2zlRSmSGhJkGr1TejXxZq7xV7S3WyD3LY/FQvi6vRE7PcOk4XWcxhgxnlzs9/VWlJv3d21UkgEwbdkmEhSjkCDkEqMdlKtXtyVBKdpWylEwEm2GKYnDAfBns1oaY7e8A9oBRKbB0J3A4VECN5SrPOd1VjaWwLtCjyls6jvQqK+jrz8oJST7JtFQN9q4PRc1mvCq6uyDyi7Y/BbcT6XDUqqjs4EW7QOR5+R68VP2tooSmOTScjmUgnON87oypm0o8miYmXJjTpbqbFVdOOdnLNOWu22kcpiZQvGFxKU8xS0FIUkQQMMyB19VR/shorUpQkEk4c0xJnKB4aeVJ7LYQ482hwqCFKAUUCVAH3o3mYpS52eyHFth1UpUU5oAzT0p52UHEPDtrdsx70wxyzuobLDZJgxnpnl2aVG7SIAyV6auDfAXEAUvpIKUqHMMlKgDMYp31VuFWwVW2HEtKpMZTXK8mN8OvseTDvlC+yExbd6m/8ANeqrOjhC43KDbvKSnoqQDBEa6ddVjZP6qPhI/wA3WnbO2e44mG0lWAJmIymes9hrG7O8jyc11nO3wv4VRzhe4Dlbux2pM/VrgcNSNWFj5P8A21cLizcbOFSFAxMZTHXlXiG1e9Pka13vwZ6t/pVL+XiRq2ryHqqV2Rxg2q2FLfXyXJOABInG6haSUlKU6wQoHdpMZU+2o4UIJwmdNDVVUkHMtj5tTWu8jWNkvun20uMth5bLTDSx7YgFa8IkKIBSEySBJnXceulOIz+c1fE3H2rVMdnWyC+17Wke2N+5/fFPuI7+dD8VcfaNVymuu9u+nrxu8X0DRRRXUZlx2dGz+Mc+qmqPa7PCm0yCJkg7jmf4kVeOOzo2fxi/qpqI2Fcfm7YxbjkdOkazXn58+mbVheyFTlB7vVrUumzQ3bcxB5cwMUKCxPSGsYYmZBnLrFTawk7kn5IpMFIzCEz8ED7qze7jj6nXwVROzVOB1ZXKmwMWLGSTEBIISdABqR9GVZW5yxkyoJkAH3Jgzpmd3nV426+yhp0kOIccwyUgFBAnNII5qjlnJ8N+eONpk4RAJmJmJrU3t6OvGSWeTW5syOrzHlrUmBCfkp+xZqMeFSSHcSZ7APmttp+6tfFqXcKXOyLorUUtEpJJBCkZgmQel1RSbeyLqecy4B1jCTplliG+rLs9dw57WhQ5oAOZAG8CcNOdpMXLAHKEALmCACD1jJORq9WO9ba1db12TWzb1KNjJZUF8uXcko6SOhjU5uwRiBG/d1iH4QbdxIgoPKoI0kyNFFtUxBTORzmo524W2kwsZydJ13jLsqtPFxRJxamd9X2XVdt455YzUSW1druXDinVAJWUJQqEkCEhSQUpOYBGHWu9luAuayeSe+i1eme2SKjbPZj7gWpsBQSBiJKYEzHS7jXnBtwm4VJBhq400/V3dKmTMafxMoBQ/IB9sT9StIuL0NFKeScIgRyaCoCVERlppJ7xWY8UC1BL8THKJmIJ6AiAfGtGfcuCE4C2nm540qJmTmAOoDr37t9uPxSZfAK20nCVci/IiRyRnnSMtx7c99cnbDIM8k6CP9grLFGhw/xHcD447dZYSwTBkEOATPNIPYBHaVTlEHzlbz/dj4uj7u+stFtqXALQImFgESCDBE5g5g56Gsx4W6GrrtK9dOThRiEzgnDrlrnMRVC4UPEg51ddkVNB5ie9z69NMVOG1cxPe59amRVW+Pw55n+xoNyyCcILiJVrhGISQOzWpK+DCjdh5kNugqWhaCo87lAIcBMFKsQMiNchpUHYkl1Ea4hHfuq9WFriZacuG5WVEAq90GwAlUb9cj2GuXqOTo7u/p8Oo5t7J23Q2GxiU4RyiyZJgjIDqEZboAqj8YbGBxIklUJxyZhUGRO+tMdcxokEDVOcdWes7qzbjBE4VZQVR5A15+CWy5V6vU5+MTbZX6r8pv8AzdaRs+8wY/bFoOUYUyCc81QQoQCYg78xWZbD/VV/Gt/UuKuinZJ18BXu48ZcLv6fl8vlyuOeOU+V/B+ykJWtWJSi4oqUopOaiRoCchrvp83cjWP+U/i76ggs9vka4u9oYEmSdN4Nb6ZJqOfV1Xbzbe10leEHJPYsZ+C/4iow36T7oDI/tfxHrPlUM5chRJxa9hrwOJ999BrnlZHWRY9n32K5ZAORea3q/aDcT/GVOuI7+cz8Vc/aNVX9ivfnLEQfbms8/fpqw8R385H4q4+0aryz+5f2n5eiTWL6AooorsjMeO3o2fxi/Qmq9sYnkW5WEgzqNBiMk5VP8eB5ln8Yv0IrOmeFJbSEAAhMxl29qTXTj6N3qcuTHqWC82o4h0oCkFMAzhmZVAIzHWDTQ7cexRLYETOFUARMxrpUG9wjxrKjEwBpO+R7nLypF3bW+M46j1RER1VjKTd05+ynyHCTa7ilBJKD8EKGfUZ7xUG46odR86TefcWonk1HPcDl35d1ILuVb0xWW5xz5FX1Hsp9bfox4/VRUOu4J3VMW/6Ifx7lNWN61GkcFEtrS5mApshSoid4QZg6xE1OcJWgqzcW8rDybRWBlGJPROkyTCdd8VStg7PcZufZJUkoUkyBinARIByiNCc6meE+2EvspQgoTBlQXooYSBpOYJBBjKK894suvs9U5cfZ6vlStsPEW2MahKe+TTzhZwSat2UXLDgAhvEjnEOYwkBaFEamSoiY1im11btu2xQnEXkugFYJ5Pk0pMoCRvJIMkbh4tr+5Sti3bxiWCekSUKT7kcnAE7jXovXuWOMymkhwf5zNymYC0pHmFiozYjWF4iAIafGX/DO0bPv+TS4lJmYzG4DFHprzYroL6szPJXEz/w7taz73bEvetE4m+hcfGI+pWi3tq4sjA6tsRBwpSZM9atDpGXX15ZzxOrARcSQPbEakD3FaHd2CXFJONQVhEYXMJKQomRGcSYMZHKdBGWtE3rJ8xhfWCAQfa2yDJkEjLSAB2E7zlyrZ74B/Olf3TZ/jfXK9hIKSCtwpOHV5UCDlhO7WO0U32nslAbUOVdBUQkDlzrMQJOsjTrFVEWoLg41lxRJOIpCdTkIGQiqbwn0NXQW5wAA4gBE4gomMpJnM9Zql8KGyAcqtSKijoJ71/WpiTT5J5ie9f16jya1x+GckhZWbakhRfDbk6EZJAOSsUzPZT9+6WoSb9SoCslKV7kKiOcdSAAOoz2VX5r0PFIMbxB0761ZL5SXXhIbQ2gsJGG+VBwynEqZVOIRi0GWfb2VBXLilgY3isDSSTHhNcX+0luE4iMzuAGncKaVwtdFm2J+qL+Nb+pcVaLK3D14htS1AEKOFKgkrIwQJ7ASYGeVVfYn6ov45v7O4qTdSFrVKMcHq0y/jyr08PuZfx+XLk8xI2YKXnUEqVhI5qjiKCRJRKfDXSYOdMtuvCcGH6HM69gNg4WyOwSNO4Z1XLpa1EyheenSplnJGccdU4DQ6tOxz0R217yY6u0fpM+wZVHck4M4XGuh864Fx2muFy29ET2yAPZVuBryzQPS9+nPMZVaOI3+cj8VcfaNVS+Drk3ltJP6dn7RNXbiOH/qH9lc/aNVxnv39vy1fdb9RRRXVlmHHeObZ/GL3ge83kwPGsqukFKSpSHMpzAMHxgjyNarx3jmWkR+kc1IA0RqSYFZo9aK9mBaUkoWghSkIWhtClaZomAkmRrpvozUFsa5SpS1L0LgJE5xvA7Yyp9tS+YSfa1E5Zjt7N/n10uy+cVwhxwqKc2ysgpAHTjHr2CDPZGbJTiTaBwBkuJUQuWmI/dhIQDoFydNNJoH9xfOItLctqcCCykQgrwleJXKAhOWLFMznp2VUr2QUgzISJnWTmZ8anbt5KCgpQ1gUFE+1tTzQc+jlmlQz6qbh9XQhoLOESEMQCcRMKj3uHU6zQQ7pTlh13655DPMnPXsqbZ/RJ7j9VNMH3VqAzVv0kTzsshlpUk0OYj+PcpqRa0Sz4upaQtV0oYkoP6NOqwIA52eZA7a5u+L1POSbhxKkgHCpoJOEyAoSc0kgiR1GpvYu31MeyUOEvC3IQkYUmMBWkBMCc8IE50pwj4YA2jhbGFRaUQYSFI5pIjeIMbq1Mt5aTXbbGdrbLLTgbTicUpx1AgATya8OWuZgnypG/2S+ynG6ypKdJlJ84GVWFFswtlVwu4XyoStQlbebqwpakARikndrnXWxGm71tfL3a5QCEtlQJUkJBCuduxEDtimWN2suOu5jf8ABhptDy+WWpLbbC0wE84voxAZ6ZwPGmHBpopfIIj2l/8A+u5Xe0XlJdWy44oplCVc7IpQPaxGmQiAdJpbYseyVAEkci+czOtu5WfqksrROJtkKbuJAMOI1APuO2tB2oLUKSl4tA4UkBYywhSsP7ozxxPb11i3AnhZcWXKclbcuhzCdSmFJkZKAO7dFWpzjVvFf/Gjdq4TppqjtrWl2ubrez084m2hWJM5Z83nDI+9c/5+2mW23bLHCzb4pUpQUjnEyQVdomdMpqqp4zL2ITs1AA0GM5bsshGg8hURfcad6IcNmgByYKuUwykxCVZBWk5GngXPZrNtiWq2Uz1K5NO6cgTv017B2VVeFgMHP6KhXOM68II9jojvd8+lUHtDhbcPdJtA7sZ/xGlIUHRT3r+vSVs0kpBIzz669YUS2gnU4j/zmuLYDCPH01rDwxkkbCwZUHC4cOFBKYIlStycz36Z6VF3YQEnIfTSi1J6q52rs5KVITyrKsW9BlKZSFCTlvOE9RB1rVpO6CKR1UolCMJJJChoOvq3ddPFbLSCQXmhE79+eWnWKZXDQSYBCu0aVydFg2KPzNXx7f2dxUvwXeaLjgeYU9iACcOIFCsJzxBYA6+cCIScwdYvYw/MlfHt/UuK7tdvKaTCG0CYxGXAVxoVQoA6mvRw45ZYZTH6flnLHZThDtll0hLDCmQlKgRicUVkL5q8pwmN2mdQhbGuHLLc9qdwy7vo668ub6VSGmU9yT+Kk273dgaJnIBJ8gJrllLPKyFOQHvTr1PdmWn8TuoTbD3h1I6LvWYP3V6t/cUNJOWqM+/M0shAI6bWn7JPlrXK2Ty6zjyvifePNnJKLu2OEpAdazhYE8oD7rPSr7xGH8//ALO4+uzVHahCkqxIMKByaSDkZyO6rvxD/rs/7N/6zNYxsuW4uWNxxm2/UUUV1cmY8eA9rtNP0jmpAHRTqTkPGsw9iH2Wl3k+VSpMLIRzQpUSYbkQmSRHUMt1ajx3Ilu0+NWNQNW+s5DTU1larQ+yUuJaQBhKTKkOgSYCjBMwDMR7nwpGa6suUT7IQpTw0LalKeSBHSCB1qnIbuyM2jl64bUHG5yyScRUScYJ5uFJGgAM/CGu5extFJNwnk3MK80LwOSnDnCQkHCVaa5T2UkpD5tQnC+HEKVzgHsagTIk6ACCO3Fu30c3l2sFtSFSCCSkQT0TGLKQZGnaKQWbjo43DOGVJ5TDmSVRAGggGBupzeIeJQpIemDiTDoGSSBinJRJAV8ryZu2KsRSoqKYHOIzMSo81SgdSE7shUEddtrI5+IHPpTOat5PUIqTQPa0d3+FNRLzWUZSJgApIEkk6Empcfo2/g/cmkWpxjhWGuUWh0oLhBVCcRVvxEmRPOX/ABpEX/CxxxKwq5WoKBGHk4ChHRO6DpUDtF3OBTKlyTR77OR7weQrw3yfeJ8h6qZ17hPUam6uocLvZ9yPo9VS3BJcvq+Jf+wcqBwHqNTfA/8AWD8S/wDYOU2L1wEJQ0HAJONQ/wDHbV1vrtRnDhLazhAkYoPvk6iNO8eNZ3wU4Us27OB0KPOJyBOsb5FTh4w7QdFDpI60+tdZyxtu482fFllluVddlqS00vlcSEDNJEgKJnFmEnTm1nPCFn85BaWpbYUlacWecCTJAJzxRNG3uMtC28KEuiTJghP+I1VDwwOcIPjB8zXsnJhJ3nft9v4W4cm703td7+v08+F2urhZRIUqQCSM8zlIJmI08zVVQyUNKA0xE/QKYucLQRk3n1yn0YPvqPuduFeqfR6qnquac2tJ6Thy4N71/wB/KSQean5X1zS+y9jpWwHFvYJUoBIRiPNMTOMUztTLaD1g/XVSFttABoIIXkVaJnUz1148+rp/pfR9POO532nhIu2NuNbhZ7mx+OmS7S3MnlHjHYgeGe/spm9cJ9654gD76bm6TEYVRMxI166zrL42/Z2yvFL2k+6UVs1kCcNxEYp5gEQFTOGNCD40ycDG4OeKk/hpM7TMRz4iIx5QBAER1ZUgp8e9+mrpxyznyi07KSPYSsMxy7evwLiuHFWqZGZOcKWTB7owjt31IcEOQcs3G3XA0rGFIJ0lOIb8jktQiRSd3wSZcMm+aHgn/q12xzuM1HGy1VxtJIBhtEyIOFPbOsnqpdjbACZJUFBWiYEpIOhAgEGNdxyqY/kVb/15vyR/1K8/khajW9T4BH46z1U6UO7trLJTpP7xEa576R/LCimCAcxqEnLPLMd3lU6eDNkNbsnuw+o0fkOwH9O4e7/86bp0oJ29RzYTOQxyAmFSZCcJzERrWk8Qqfzuf3H/AEs1Uxs/Z43vK8/UKvnE/dtm+5NlBShDLpz1MqRrmc+2aQ02yiiiqircYmw/ZNqQAMacWCdylIUE92cCe2vnW5UcWYhSFaKGh0KVA+jsr6uuWAtJSd/8A1jXDzgk+HlL9jcog/0iEYifhFPOT40SsxdugXG1ltqUbgmAvOedrNIvvYl48KR0shoAqcgI0E5VNvbKQDzkFJ6sSh9CiaQOyG/3vnD8NVEc1fBKY5JpRnpKCie6AQPopBx8lWKEpzJASIAkRlUt+R0fv/OH4a8Vs1sbvNR9YqCCfdJ6vAAVNuJJbb+APqprgbHK+glI7SUgeajT3alsWUtglJ5gBwkKEgJBgjXSkhUI9sqZMmYHVE7/AA16q4Y2RChjMp3gZE+NOlXopNV/V1DuRTsrna5SY7BumnjlikxBAgZ6mT101O0O76K59n91Ox3KuWgA1nzp9wQsFKuFlAKsLL6lfup5JScR8VJHjUUq5J/8H1VN8Bdvi1vAtxKlNOIWy6ACSEOgAqAjOCEmN4BqCMoqb2hwVWlagwQ+2DzVIIKo3YkdIZRnEHcaaK4P3A1ZcHeI9MVRBXit1K2TpkAGBPYMt57aWuNhPk9CPlJ9dct7HeSdE+Kk+uoptfJGLvEmmpqTVsV05nD84Vx+Rle+R4GfuqaEjbtkNN9qJHcVEigmpB2zULVkqSQWpbKsKsJTiKkGY6jHhUNcPCMiD4/6VqeEMb96TFNKWLB6x9Pqr0Wh/iazWiFFO0bNWdEqPckmnDfB19WjTp+Qqgc7IPtR7FH7jVxsNg7OVbtrdusLikKKxjSC2rPmhvCVKiB8Kcoqu7I4LXYxDkHMKo1gQRocz2mlbvgpdJ1aEfGtegrB+irpD3g7s6yWyVXDoS5iIwl0twAMiByasU9c5aRlnCMhkXKQoqLAdAJ90WseZ0BnD2A9g0pNzZryci2fApPoUa4Gz3joy6fkK9VNIneFq7aE8iGArGuOQnDyP9HjJ1X/AK1xsK7skte3tlTmIyYUoFOWEJhQA91MjOaikbBulaWzx+Qr1U+tuBF8vS3WO8U0qRvdtWJTDdvHbyaB9OIkd9WziG2YS/cPxzUthsHtWoKI8Aj6ah9jcUVwsgvB1Kd4QlufnKWY+aa2jgxsdNowllprk0p61YlKJ1UswJJprQmqKKKK8NR97YOr6LykdwT6qkaKCoXnA+4c1vHo6pqJe4o0rMreWo9sH0itFoq7TTP2OJ+3HSKj408b4qrQe5q6UU2aVZri3s0/0YPeKT2vxZ2dwgIUiANMISCO5USPCrbRTZpm3/8ABdn9b3zqVRxGbPG5w/KrRKKbNKQzxPbOSI5InvUrd407Z4rtnJ0tkHvk/fVsoqbXSCb4DWKdLZr5tPGuD1unostjuSKkaKCJ2jwVtnwA60lQGn+h1FRw4tdn/wBWT4lf4qs9FBAM8A7FOls15U5RwTtBpbtfNFS1FAxb2Fbp0ZbHyR6qWRs5saNoHckU4ooG1zYJWnCZAPvSR6KhF8Xtmc1NAz1wfuqyUUECzwFs06MI8hTv+TVvEckjyqTooI9vYDCdGkeVOEbObGjaB8kU4ooElWySIKRHdSH5Ja/Zp8hTyigajZbXvE+VdDZ7fvE+VOKKBEWiB7keVdhodQruig8ivaKKAooooCiiigKKKKAooooCiiigKKKKAooooCiiigKKKKAooooCiiigKKKKAooooCiiigKKKKAooooCiiigKKKKAooooCiiigKKKKAooooCiiigKKKKAooooCiiigKKKKAooooCiiigKKKKAooooCiiigKKKKAooooCiiigKKKKAooooP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48141" name="AutoShape 15" descr="data:image/jpeg;base64,/9j/4AAQSkZJRgABAQAAAQABAAD/2wCEAAkGBxQTEBQUExMWFhQXFhcZFRcYFxcYFxoXFxgWGBgdFRUdHCggGBwmHxUXITEhJSkrLi4uFx8zODMsNygtLiwBCgoKDg0OGxAQGy8kICQsLDIvLy0tLC8sLCwsLCwsLCwtNC0wLCwtLC0sLCwsLCwsMCwsLSwsLCwsLCwsLCwsLP/AABEIAKgBLAMBIgACEQEDEQH/xAAcAAABBQEBAQAAAAAAAAAAAAAAAwQFBgcCAQj/xABTEAABAwIEAQcFCAwNAwUAAAABAAIDBBEFEiExQQYTIlFhcZEHFDKBoVJTkrHB0dPwFyMzQlVicnOUorLSFRYkNENkdIKTs7Th8SU1Y4Sjw8Tj/8QAGQEAAwEBAQAAAAAAAAAAAAAAAAIDAQQF/8QALxEAAgIBAwIEBQMFAQAAAAAAAAECEQMSITEEQRMiUWEFFHGB8LHB8TJCkaHRFf/aAAwDAQACEQMRAD8A0L7H9H7mT/EKbu8ntA91iJLj/wAjgrPLVa3CYV0paQ4cUybfJvzGTtJibeSlHzfNiPogWtc7d/HvUVJ5O6RurHSsOw6QcL9oI+VWd4tkcOO68mfe44H41DwsaTVbPkZdTmTtSdoz7EJzRyc0+9xq1wGhG1x4HTsUzTcjhUBslU92pDhG2wt1Z3WvfsFrJ9jGEtnEL37wyEu/GaBex7yG+q6noja1+Aue86qMPh2DC9cLv6m/P5m3vyQ1fyQpJI8j2EMHU4i1uq2yZQ8gKENFhJb845T07yY3d5K8w0XjcerZdeKChHybCvqMvDk/8kM7kDRe5k+GUhN5PKAjM5sn+I5WeOrBb3pAyXbl6kycmvMYupyLiTGg5KUhjDBH0LWAB4KL+x5Q30bLva/OHdTeESlzi07C6dMdo5p61OGOML0qrD5jK/7mVur5Ntp2OfC5z8vpMdYutv0SAL93FROBk1riyMZGA9N5aOPAHiT7FdJHHMHdoDu7rUfgmH+bulYHdDM+RosBlbwbtrrm1PUFwy+G4JvXFb/X8/Yr89mvzOwfyQpDEYy1xafSsbXJ43Ave/FMWeT+gaQ0CS/VzjlZBJ0W94JTGqlImb3i67sMFjTUSb6nK+ZMjX8gqEbiT/EKSf5OqAu1ZLc/+Rystc4BzR1ryeo1BHBUTk+TPmci4kzBvLXQRwVsccTcrRAzTtzSD5AqjyT/AJ9T/nGq4+XN16+MnjAz9qRU/kj/AD6n/OD5UqSWyM1OW7PrGh+5R/kN+IJdIUP3KP8AIb8QS6ABCEIAEIQgAQhCABCEIAEIQgAQhCABCEIAEIQgCFI134gWSfKB4EOfQAEXJVfkkla4OOpDiSAd2kkdn1CfYvPniEXEklw46beO/qUZSy48MpyW6v3+jJxcZZFFvmiYp5MzQBqAAUk+oyyW0tcd/qULgFLKx+ryANmA3Nu3g3u37F7W4nlmcWtFw70nEnhrlubN9S6MePUlL1SIynTaJ5+plAB1AOxtxtY+pQ+NcqoKZhM0rWOvYNPpHuZuqvyg5TzyT+bUji6V2U5r9GNuty63E3vbsCf4JyShhPOzfyioOrpZekb/AIoOwRKMVsPCLe7OH8vJqhhbQ4bUTA/0jhzbPb86ew1+JiPK3DGgHfPVxN79A0qYfWna+iQdXdqVKuCtIjW1mKBtv4Oh7/PmfRJWmxPE2X/6bAb/ANeZ9ElpMRTZ+Jdq2gpHENfibZC4YfBrw8+Zv/hJV+LYmb/9Og1/rzN/8JN3Yj2pJ2JdqKCkOhi2J5S04dAb8fPm6f8AtLifGMTI/wC3wC4AP8tbc2N/ek1OJ9qa1mLkN6JAJc1tzqBmIF7cbdXFCilujHFMlm49iIP/AG6H9Ob9Em9XjOIPfm/g+EW2/lrfolESYi0f0sh7S4a+AA8AkH4o33x/wkKKRtIn5eUOIEguw+E2/rrfoki/lBX3v5hDbq89b9Eq8/Ex7t/wymFZikheyOEkvfc3c9xAAtwBFz0hxHFbW4bHPLvB67EZ2y+bwxZY2sy+ctffKXG98rfdbdihcI5F1sE8cuSJ2R2bLzzRf12NvBTcWK6dNzg8FzXWeSLtcWm3ZouH4s33b/hlFAX2HlpXNa1v8Hw6AC/nzeAt7yujy7rfwfB+nN+hWbvxce7d8IprLi4H37t+u+ncUUbZqB5f1n4Pg/Tm/Qrg+UOs/B8P6c36FZtU17mvc0nVpIPeDb5E3diZ60UFmnHyj1f4Ph/Tm/Qrk+Uqr/B8P6a36FZc7Ez1pJ2JnrWUBqR8p9V+D4v0wfQrk+VKp/B0f6Z/+Cyt2JFcHEyjYDWJfKpPkNsOGfS1qhrm7i9+g07X9dkvh3lehuBVU01PwzWEjO8luoHqWPfwmUqzFDxKAPpjCMYgqo+cp5WSs62m9u8bj1p8vlygrpIZRNSyGGUcR6LuyRuzh3rdPJ7y2biEbmvAjqY7c7H8T2dbT7EGlvQhCwAQhCABCEIApNNiUdzmfFcA2OZmvDU3XbK2HKftrA7se0a+o6r5w87k98f8J3zo86k98f8ACd86t4vsc/g+59JUNbE0356Ppfjt4bcdFE8ocWiijnlDo3Fkb3NF2uu8DogC+52WBedSe+P+E751Och6N1ViFPE5znMMgc8FxIys6ZuP7qzxPY1Yfc1vkJgToYM8gzVM/TkPG7tQO4KfxJ8cLbyydL3LdfErnFMUEEUkvH0W9izWtlY8Z6homkd0ssnSYwHZrWG7bji4gkm+wsFMsWablHFmtmt3pWSrBFwdFluJmMtPNtDLfes0ae5uwd1EAa2BuFKclsWc6JzHm5Zx7NfmWmFvlrE2dWqImq0wq60hvR3uPabfKtAn5K9NZMQ7VDUFPWVALoYXSAGxItvvxI6l1Ng9cNXU7x6m/OsDYfuxDtSMtbcWOoTOLAq55syneTv97t4pGfBqxps6F4PEdH50yi5cIxyiuWOC6P3N/wC/J++k3SRe9j4cv764byernDMIJCL2v0dxb5wvHcl6+1zTyW72JXs6ZtpnL5Yvex8Ob99Iumj97Gmo6cv76Krk/VMaXPikaBxJb8y4j5O1TrZYZDfaxb8yAtCck0fvY+HL7OmkHyx+9j4cv76cu5N1XGGTxb8yR/gGc/0T/EfMimFobOlj97Hw5P315FVsY4OaxuYatJL3WPAhpda44XBsdUvJgUo3jePWPmSb8GeN43+IRpfoGpDd1V2pM1KWOHH3JSsGDPf6Mbj3H/dY9g1IZGoXBnUiMCkIvzTrfXtST8HcASWEWa92ptoxjnn12aUUw1IYmdec6kahmV723vlc5t+4kfIuAUGklh9NJNI2OJpc92wCt1b5PZoIucmkjYSNG31TjkBK2lpJakAOmdpHfrJytHiUlilW0kulPPSn0nvJPbZjdmtHAAbW1QBUJgWG17qX5O4y+nqIaqMgPic0SXNmuhcQHh56gNb8FGYsWkFzND1fMm2DyBzsp2ddrh2O0QB9fgoVc8nWIGfC6V7jdwj5t5O5dCTE4nvLCfWrGsNBCEIAEIQgDHvsKxe/VHwoP3F79hWL36p+FB+4tK/jDD+N4I/jDD+N4f7rTDNvsKw++1PwoPo17gPIxmHYtDkdI7NTVDzzhYbZcjRlyNFvSO60f+MUP43h/uq3XVzZcUY5l+jRy7i272oArvLuc+ZuIBOR2YgcRxWcz4hzjQQe/h8a1GuIIIOoOhHYs4xjkfZxdTvyg/ekkW7iOHetAgqqbI0kkZjsAb/XW3t7E/5Mghr3njYD1XJ+NJQ8mCHXlePUS4+J2Um+zQGtFgNAEAdyzprJLe3eP2gkpJEm12o72/tNQBp/kszGhqhEftoHQ0vZzmvDTbjqNuxPKWSqDHCRkkvSPNudGWO0a3olpJNi7McxOmvCyaeTmLIwHZkkJDj+M3pAkcfvh61YaqSIutzjWuLwMmQjKTa3N6nKTbfrN1LJJRyJXvQsG9DVd/Q5hJELjYszaa6ENJO4OxIA8VFMF7Pcb3dr19Z+VTdRh5ED9rnL6LbejmNz1k8SmlJhjnwOcN8wI9WYH69i9nopxWK36nndR/WT9MxjIYmOOzAdNdTqbFIVrWuIyk2A9qaUM5MDSRctJbfsFiPYQE8o4C7XJp2mwXk5o6cstT7s7ce8FRUeXTcsUbBu9+3YP+VxjeC1EtKxlM7K4PZmBOVrmD0g85S62g0bbdOfKDCxzmtBdnZGXNa2wLt72cdG2A4+pWbkpVmSjilDTZwda+a+UOLW6u6RFgNTulyNuKVbevBWCSjrT3vj9yDfTvMbXPjyvyNzht3AOtd3S46317lD01C8xZsupN9e0kq8YzXFsMh26NvW7oj2lcYe93NgcPr2quGM1ClVfUjklbuv9oz/ABCkkGW4G/yFNZ6Z50LRrur3jwaTGC23S3GnApo3ChI6zTqTxVnKubET2M3qaBwvcWF7X9XBMhC4bA+o8FpE9PRzN5uOVxkcXBjjG/I57RqA4i2irRwo5RbU8R8ypLG1tJNfXYfJjnjdTi19URVDVEBrXAacDx9vckMV9F2v9HP7aafYcAnFRTX08F5WYdko3yk9K8zOwDzSpce/UDwU5RpOhI/1Jme4h92l/OP/AGikAl8Q+7S/nH/tFIgLmOsm6XlAI6dsRv6QPZobgn1r2oqs2oN/Wo+HBJpoy9kZLAbZrtaLjg25GY910xu9psRqNDqQfWtMH8zrC3E+sAd/j7O1cYYence608U2BcdLWHHrPrT6kbayAPoTyMzXoJW+91UrfhCOX/5VfVnXkS/mtX/az/kU60VYaCEIQAIQhAGaGob1jxC586b7oeIVS+xtX9ftd865Pk3r/qXfOmMLcaxvuh4hO+YyVzBx8ylLu8yM+LZVPAvJ3VNqoXTm0TXhz9XahvSA34kAdxKtuIy/9R/9HL/mMSN7pDqPlbIWul1UHW1AFyTYdad18+qhJ6mzmHg2SNxtro17SdOOgVCYxqKlj3tF2P8ATNtHDSN5Fx2EA+pR2KysimaAWNaYhcgNaC5zYnnbQ2JI8e1OBXh5bGxkzZHXGYlwaeiS4Zcg4A/feKkWVcNNlEweS5pIDQb8Nb5XWGo4LDSv88DqCD3G6IXdJv5Tf22rvFsQbLMXR5smUCzgQdC7rAvvvZN6U9Nv5Tf22rAN55C4e3+D6cmxzRXI4dK4IPXobKTmw6LT7U0katJbcgglw6R1vck+tQPJXEXtoaVosG82Aeu2qlhXjUlx7NFOcHKVko7WSlFFmYbjcEH6+pKUVMWB/UX5rdjrX8DcqEpMXa0kkmw1PcBc6epMG+VOj1+11HwGfSKnjRxLTJ8lMPQZupbeKLdehaIaNsTZc3o5swHeB8vxJnPjMZ0BNk3wHlPFXtnbGHNLdBnABNwSLWJ6lWJqgAkXTqpy18+4k8UsLeOaprt6CeOOYaoOc3Ox7MmU7aHUH2K1YDWc3ExjG2Y0BrW3JsALAAlUjFn3jDgdWkH1cfYn9NWOyjK4jTgpdZPRj1yVk9bii6YoWTRlkmZoJBuOtpuPaFXeUFc6lgY6JzXHnGsuQdQcx269Am1TVOv0HSFth6QI6XHRP2VLXCzmtc297EA6jbQ6I+G9RGU7cdk+H3Em9SK1PyuqXQwyOkpnCR7m82GdNltielfv6rt69J/BMVJghmfYOc0OdYG2vZqQFzjVXEAzLFE0uJzHm2XtY31sovzprrNZ0mg9EW17Ndxt17L0+rz45xShDTu916enAitbonMOqad8uWGlYxzczg/LoNgS0W0J0H/CbTULRsNBvqb95um2DVI57KLglpsD1g3PxHwUrO65zX14hedmzT1XZ34YePjubbf14K7UYeHvaRw39lh8aiuVODuipXvMmYF0rQ2216SqdffqFlbXwBrg8WDTuB1/UKD8odRemygi324m3X5pUj500njyJSfK4OeLniloffkxeuH26X84/wDaKPNnhgfkdkOzspynuday6rvu0v5x/wC0VZcTxyOSI367DXoiLLYMDOBGgslLjPDsdYyHm3tvljcxo4AucXZxodbk+JUK5/OPJAOpFtNTYAbepN4thdTvJ2sZE92fQHKCR6WUE5g03Fr6ceCAIzKl6fdd4zUsfOebN26772uMoO+o14pODdAG9+RL+a1f9rP+np1oqzryJfzWr/tZ/wBPTrRVhoIQhAAhCEACELl7rC5QAyxGXh1D2lZ1WVN8Rk7KST/MYrtiEx1KzOeqviEv9meP12FRTvIjpcaxMi8Qm1ULPKntfJqoid66DkPY6nJIx9iQ0uNha+rHt0v2uCVfFLiNSwQxEFrAHF1g1oAY0FxBNh0PmUhyS5MPrpHalkTLZ32vqdmt4Zvi8AdVw/C4aWIRwtDWg3N9S49bzxKnOdFcePUV3BfJnStZeoLpTb3To2j8kNIPiSqTyu5Nto6qPmnEwyG7cxu5rmvjzNJ4jpAg779VzrWJYkMosbcLLJ+WuLc7WRxA35q2bqzPfHp3gAeKWMm2VnjSjZasDxuMUsEVjmDQ252vchS004y7+CqmDYU50MTw+Pa9iTfR2226sFJc3ka0SMYelxb6/bqmXU4d0mm167fm5wLzSpCmGQGRz/cgWdrrZ2mi6p/JrSuDft02vC8fDNf7zsCjZ5AWHmw9pe430u0M3GvAgg8eIUpViqo3sle9pa1jBtI4APBF72AJHfxXJN5cstWjy332aVW1Xdvse3hhm6aNQy6W+y7vtuTeAclo6NrjE57jzjXHOW7NzNFrAe6PgqvylpXxVjspsA8OAzEAi99rWPUrrgGOtqG23Jvva5t1jxNlA+UCIc6w/i2+JdqjDNiiqpen8HkSy5lnlObuXdv89KKxjNW+Z5d6AIAyh5tYX4W1Jum2C1rhpfZJypPDqaRz3c2xz8upsLgA69LqCpjxY8MXWy93/wBFnOWSky2snc9jyDfIMx7rgfKm4D7OJFgxocT2OsW+s3+PqXUTRPJHHTs5rOMrybnc7XvqBrY72CRxuCeJ0ZqHZY3vGYEa2a0EAhruo230IO41PJ8znl5ow8vvyq5273vVHavh6pKUqb7foRWJV3TZubXPjYfInNFE2XPlGrGZyAeDS0Gw69fjTWvZz8t6eI82NBYXJPaOHYApmjpRJKW00eQln2y4LjdrXZwyx1zdQ0uG7KsuqcoLw15n2227+bfbYhi6OTm4y2S5f/BLDMIqWzt3JaR6Tj15eI3N7afIrRVxEXFtbkHvG6r1e+emqIjNJYFwkd0ST0HEWtccdQe26ksFxkVDn2abA6Em5Pf27Lhh4kUoTjX03S+rfe74PQ8Jx86dp/wLNjL2OYTa40PUeCq3LiN4pSXNaBmlF23FyKSp0ttpY+IVvnGQqvct6N09K90ZuY2SuczUl32iVgyj3XT9adY461Kt0c2XEpvWYjXn7dL+cf8AtFN8qXrvusn5x/7RSTQSCQCQNyBoO88F2nOWzApIRTubdrTzb3OJDS58gPRYSRfLY7DvVZmcM7gNgfkFx43SAPUfAr2OwGm3XwWmCzQnEG6btS8G6AN88iX81q/7Wf8AT060ZZx5Dz/JKr+1n/Ip1o6w0EIQgAQhCABNK2TYetO1HVg6Z9SWXA8OSNrG3v2rLsYGTEngi14HWPA3c3bwWqVKqnLDBxO5krLCVjS2xNg5h4X4G4uL9vXcRTSkmzoabg0jNq5+qZUdI+eZkUYu97rNHDtJ6gBcnsCWxQFrnBwIIOoOhHetJ8n/ACb81iM8wtPI3Rp3jj3sfxjoT1WA4FdEpUjljG3RN0tCyipWQs+9HSdxc4+k495+ZRcmJFy9xeuzEgbKncp8aFOzTV7tGj4yewLkdyZ3xqEdxxyw5T8xHlYQZXXDezrKzPD3kzAk3Jc0knckyMvdI1lS6R5e83cePyDqC6w0/bG/lM/zGLphHSjiyZNbN45JwUhoqdz+bzNjGbpMvfpekL9p3SYgD3yebkOOZxDMgLALj1v22A6+F02wePD4MOgnqWxAmNpc5zWXLnE233Oh8FK8mqiKJ8kpy5HNBic0AsyO6Vw5twBbLxXHLp/FtcfZO9/z0Njl8NqSRB+Z1hMh8zk4/eWFvxB8ijqrDa9zMvm05G4GR1+7u7FqMuJxtNucaSS3j1aWsNzcgW9SBijOhd4s8aE6NzWzAB/o3y3da97AnZehjnpgoLhcFpfEJPsUnkfhszHGKZron2cW3ADtRoWu47nbqTflPNknLGve8NFgXkOPxK7VdTHI9mV4L43ONhe+jSbDrB6B7R1qg1NK6Z07wek1zejxOYlunaCB4qbxYoR15K35+792/wBkcUsssuVyX5S+hGmreeA+C3t7O1SXJ2R7pJCDELM2MYLnEk2DXcNeq57E3q8GfGwve4CwZpxzP3b/AHRqe8J7yPpWtqWTy2a1rXZL3uXGwuB1AZtdlOWDB1GKSxV6Wt/R/oP408ck5nLKGsDb+aSdInZhuD3bjvTSvwmulIBppiSdy2wHaSbALTKnEWABxe2zmEgZvxtDbq0K7nxFoAeXjKH5TY6WIJ39QXSs2lKO23+jq+fk96M9weCoiYI5YRFa9nPjGZ3XlJtm34E+1eU9HWMsRSy3JLgQw3GvHiO4rQqySNxaZLfa3Nc25A6Q2Iueou8V1PXtGV2Yah1gTbuPaNPaFz4MXgZJZV/d7cfcP/Qb2SMvr8HrpnW82mvYm5bb1XPxKRwltTG1okp2xBugc6MNcTb3RAv43V5qcUyuBN9CDpppsfFMMSx+DQSNlcG5XjLG5wBYcwNwDqC0eJWdVFdRFRuq49h31eRK3DYbVZJFyCD1EWI7wdkxgcWuS9Vj8Ez25ecDz0XZopGN026RFr3BGvYieHipuLQY5qSKRW8gI/4R55wvSPu8sv8A0xOrD+Ibl2naNlodA1rGBkbWtYBYNaA1oHY0aJCMB7Cw7Ef8EdyZYdUua90b/Sabd44EdhGqbU+4LGqdCGJch6Kads5haHNuXMbZscnVzjNib630vxuFPU5ZlygAN2y2AA7MuyUBumtZA4HOzf74e67u341rbFUUU7ld5No5QZKMNil3Me0T/wAkf0bu7onqF7qDp/JdPluZ4g+2rMr7X6s+/ryrUKOqzD5/lCcSQ5tQbH67ptbEeNXuMPJDhktPT1TJmFrvOiRxBbzMADmniLtPgVfVUaeZzTxB6x9fjU3R4oDo/Q8HcPX1JlNMnLG1wSaEITkwQhCABRtU7pu9XxBSSiZTdzu8/GlkPDkaTJr5o5x307QCpMRr1xDQouNl1KuCFm5O05kZNJG10kfoHXQja4vZ1txcaFM8Zr9wCn2J19gdVVaibM5LJ9ikF3Y0qpw1rnuNmtBJPYFk+MYg6eV0h46NHU0bD69aunlCrcsTImn0zd35Lf8AcjwVAcFbEtrIZ5b6RIpaidZ4Pa06b6PYTb1ArjKvMiqc5psHK+DzWKnkijkZGGjpCYhxbexyOpHAEZjqNRc6pen5bwtABia4DKGgSVMYa1oAa0NZSgBoAFm2t4rLREb2sb66WN9N/BdijkJsI3k9WV19yNrdbSO8HqQtuDNKNQfy3pdP5MLA3sZ6065g/jTe6Ad3gHgF43lxSjLamDcoAblmrGAAAtHo0w4OOu+qyx8ZBsQQeoix8FzlTamZoRq0HL2Bj8whBIvlvJVuDSRlJDXUxHo6dyQq+XMb7fa2N0sbCoNxe4BJpuCy/KjKknFTacu3+PuuH9xoeR3Hk0yXlrG59y1rhc6OEztDoBm81BuNNexE3LWN0mcsZ1ZQKi3Ab+b76brM8qfUGEPlGYFrW3sC4kXdvZoAJce4aLccKl5F+fp9zMjUl5zT4vKREGBvMNNhuXT31v8A1Xt9i9b5SI7fcW/CnGv6LvwWUVtC6JwDrai7XNILXDa7SN9im2VO3JOmIoRfBrdV5Qo3uLuaaCTc9Kc//WXcHlLY1oBha6xOt5+PADzXRZDlRlWObao3w4m44NymirM2Tovbq5nT2OxBcxl9ezTTrCdzsv8AX4jwWG4XiD6aZs0Z6TDe3BzfvmkcQRovoKphGUEHcXHbfVcuSNbnoYMlqmU3HK6CnymSF5DrAP8AOarcW0ytY+2g4nXXqVo5P4zHVw5mEaHK4a6He3Sa0nQjWwVd5UULZ6d8Z3Iu09Txq0+PsJVE5A406lq2X0Y9wjlaeFzZpI4FpPgShS1x90LOCxT24ZtTG2KRxOgMmWSMgSN012c3qJ4EcD39akXxLtsVklFNXc4pmEAX34p1dN5pLJq+sWi8j/IFyJLJhTVhulqmYHvWJmtUPmODkmTY2SEfohezu0TIwncIqtchNxw7FLqpUUpDge4+CtqrB7HPkVMEIQnJgoYalS73WBPUFFRhJIpA6cbBRNfWWunNdPoqxiE/apSZeERlX1JcUzYLrt67iapl+DNOVcpfVydTLNHqFz7SVDGNWwYLz75HNOrnOcAe0k78E/wrycVNREZIw0AOLbOdZ1xa/C1tetdUWqo4ckJW2yjyWIsG27b/ABfXgEiWLQX+Suv96v8A34v31x9ivEPev14fpE5Ii5+VDHNcBEQSAQej6cr81Ud9niwHdrZIs5SiORzoojZzbG5yuBE08gIIzD0Zg3UcD3qa+xViHvX68P0i8+xViHvX68P0iAKXitUZ5nylobmt0QSQA1rWjU76NCaZFf8A7FWIe8/rw/SLz7FWIe8/rw/SIAoOReZFf/sVYh7z+vD9IvW+SvEAb8z+vD9IgDP8quPI/HBAGOblzsZIyznsjPTeHh8cj2OaDYFpHEFSlV5M8SkN3RAkC2joG+wPAXtL5NcTjvkjte1+lTnbbd5smjKvuLKNlU5U1jZX9HLrJLIclsjedcCGMIADg0NFyBqSVB5FolR5MMSe4udFdxtc54BsLbB4HBJfYpxD3n9eH6REpanZsVSooGRGRX/7FOIe8/rw/SIb5KsQBBEO348P0iU0z8gWtp38e5bbg+LiajgcNTzbWu7HtAa6/rBUB/ELF7k5dT203xZrDfdPuSvIjEaWSzoLwuN3jPDcHQZwc97iwuOI7UmSOpFcM1GW5ISsvwVW5V4Dzjc7B9sHVu4Dq7f+OpX2ajtwTCeC+i5N4u0ehamqZLYFiXP0sU3FzAXdjxo8epwI9SUqq2xCiMAcIxJGBYF2cdpdo+3rAJ7XE9aUrXXTuVokoU6ZIST5mqPm3SUMtksDcLE7NaoIHWKfHUAqPtqn8BWpGMdU7kpLsm8R1TmQaJhGdUhVow+XMwdY0PqVVpzqp7CZLOI6x7R9SnhySyLYlUIQqkBCsdZh7dFGSPTyvdqB1fKoyodYKcmWgtiMxKosqzUy3Kk8Ul1UHKVFnStkGZFRNljceNrDvOn+/qXLU0xB1y1vAanv4fXtQac4XFYrZcGpebgjZxDbnvOp9pWb8j6DnahjbdEdJ3c35zYetaqq4l3IdRLhAhCFU5gQhCABCEIAEIQgAQhCABCEIAEIQgAQhCAIHHqIA5wNHaO7+B9f13VYqYN1oM8Qe0tOxFiqHibXRucx27T4jgQo5F3OnDLsRlNDaQHhcDx0Kd1UNlyxl7Eb6ew3CXq91JI6JO2RT2pSFy9lauGLA5Q5e1d0z9bLhrtENGq0wkWbp046JnE7ROhsnsmzyDdStJJZzT2j/dRcA1T9uyZCSLKheBeqxzEXM65JUViEtgUIUZM6YIqOITXKYEL1CmXYNTWSPU9/x6oQsZqNH5B4bkhMhHSkOn5I+c38ArQhC6YqkcE3cmCEITCghCEACEIQAIQhAAhCEACEIQAIQhAAhCEACj8Wwpk7ddHD0XDcd/WOxeoQ1ZqdcFPmpHQvLHix4dRHWCmtS9CFzSVOjsg7VjdxSJQhKOjuNyXaUIQA4jcnsL0ITISQrHunrTohCdE2WRh0HcukIVjmP//Z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pic>
        <p:nvPicPr>
          <p:cNvPr id="48142" name="Imagem 14" descr="tmp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868863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931A0DD-456D-4D3E-85C6-94B58DDF1914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Porque Jogar? (Crawford 82)</a:t>
            </a:r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pt-BR" smtClean="0"/>
              <a:t>V</a:t>
            </a:r>
            <a:r>
              <a:rPr lang="pt-BR" altLang="pt-BR" smtClean="0"/>
              <a:t>encer!!</a:t>
            </a:r>
            <a:r>
              <a:rPr lang="en-US" altLang="pt-BR" smtClean="0"/>
              <a:t> (conflito é básico)</a:t>
            </a:r>
            <a:endParaRPr lang="pt-BR" altLang="pt-BR" smtClean="0"/>
          </a:p>
          <a:p>
            <a:r>
              <a:rPr lang="pt-BR" altLang="pt-BR" smtClean="0"/>
              <a:t>Fantasia (viver vidas/situações imaginárias)</a:t>
            </a:r>
          </a:p>
          <a:p>
            <a:r>
              <a:rPr lang="pt-BR" altLang="pt-BR" smtClean="0"/>
              <a:t>Exploração (curiosidade por mundos desconhecidos)</a:t>
            </a:r>
          </a:p>
          <a:p>
            <a:r>
              <a:rPr lang="pt-BR" altLang="pt-BR" smtClean="0"/>
              <a:t>Socialização (fazer amigos, estreitar relacionamentos)</a:t>
            </a:r>
          </a:p>
          <a:p>
            <a:r>
              <a:rPr lang="pt-BR" altLang="pt-BR" smtClean="0"/>
              <a:t>Reconhecimento (ser identificado pela sua personalidade)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3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3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3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3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1" grpId="0" build="p" bldLvl="2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pt-BR" smtClean="0"/>
              <a:t>Evolução do jogos</a:t>
            </a:r>
          </a:p>
        </p:txBody>
      </p:sp>
      <p:sp>
        <p:nvSpPr>
          <p:cNvPr id="49155" name="Espaço Reservado para Conteúdo 7"/>
          <p:cNvSpPr>
            <a:spLocks noGrp="1"/>
          </p:cNvSpPr>
          <p:nvPr>
            <p:ph sz="half" idx="1"/>
          </p:nvPr>
        </p:nvSpPr>
        <p:spPr>
          <a:xfrm>
            <a:off x="457200" y="3756025"/>
            <a:ext cx="4038600" cy="2265363"/>
          </a:xfrm>
        </p:spPr>
        <p:txBody>
          <a:bodyPr/>
          <a:lstStyle/>
          <a:p>
            <a:r>
              <a:rPr lang="pt-BR" altLang="pt-BR" sz="1600" b="0" smtClean="0"/>
              <a:t>Ambiente ladrilhado</a:t>
            </a:r>
          </a:p>
          <a:p>
            <a:r>
              <a:rPr lang="pt-BR" altLang="pt-BR" sz="1600" b="0" smtClean="0"/>
              <a:t>Nenhuma narrativa</a:t>
            </a:r>
          </a:p>
          <a:p>
            <a:r>
              <a:rPr lang="pt-BR" altLang="pt-BR" sz="1600" b="0" smtClean="0"/>
              <a:t>Poucos NPCs</a:t>
            </a:r>
          </a:p>
          <a:p>
            <a:r>
              <a:rPr lang="pt-BR" altLang="pt-BR" sz="1600" b="0" smtClean="0"/>
              <a:t>Habilidade manual</a:t>
            </a:r>
          </a:p>
          <a:p>
            <a:r>
              <a:rPr lang="pt-BR" altLang="pt-BR" sz="1600" b="0" smtClean="0"/>
              <a:t>Individual</a:t>
            </a:r>
          </a:p>
          <a:p>
            <a:r>
              <a:rPr lang="pt-BR" altLang="pt-BR" sz="1600" b="0" smtClean="0"/>
              <a:t>Alguns minutos</a:t>
            </a:r>
          </a:p>
          <a:p>
            <a:r>
              <a:rPr lang="pt-BR" altLang="pt-BR" sz="1600" b="0" smtClean="0"/>
              <a:t>Joystick, mouse, teclado</a:t>
            </a:r>
          </a:p>
        </p:txBody>
      </p:sp>
      <p:sp>
        <p:nvSpPr>
          <p:cNvPr id="49156" name="Espaço Reservado para Conteúdo 8"/>
          <p:cNvSpPr>
            <a:spLocks noGrp="1"/>
          </p:cNvSpPr>
          <p:nvPr>
            <p:ph sz="half" idx="2"/>
          </p:nvPr>
        </p:nvSpPr>
        <p:spPr>
          <a:xfrm>
            <a:off x="4648200" y="3756025"/>
            <a:ext cx="4171950" cy="2265363"/>
          </a:xfrm>
        </p:spPr>
        <p:txBody>
          <a:bodyPr/>
          <a:lstStyle/>
          <a:p>
            <a:r>
              <a:rPr lang="pt-BR" altLang="pt-BR" sz="1600" b="0" smtClean="0"/>
              <a:t>Mundos imersivos</a:t>
            </a:r>
          </a:p>
          <a:p>
            <a:r>
              <a:rPr lang="pt-BR" altLang="pt-BR" sz="1600" b="0" smtClean="0"/>
              <a:t>Tragédias épicas interativas</a:t>
            </a:r>
          </a:p>
          <a:p>
            <a:r>
              <a:rPr lang="pt-BR" altLang="pt-BR" sz="1600" b="0" smtClean="0"/>
              <a:t>Milhares de NPCs</a:t>
            </a:r>
          </a:p>
          <a:p>
            <a:r>
              <a:rPr lang="pt-BR" altLang="pt-BR" sz="1600" b="0" smtClean="0"/>
              <a:t>Habilidade+estratégia+tática</a:t>
            </a:r>
          </a:p>
          <a:p>
            <a:r>
              <a:rPr lang="pt-BR" altLang="pt-BR" sz="1600" b="0" smtClean="0"/>
              <a:t>Milhões de jogadores</a:t>
            </a:r>
          </a:p>
          <a:p>
            <a:r>
              <a:rPr lang="pt-BR" altLang="pt-BR" sz="1600" b="0" smtClean="0"/>
              <a:t>Infinitamente longo</a:t>
            </a:r>
          </a:p>
          <a:p>
            <a:r>
              <a:rPr lang="pt-BR" altLang="pt-BR" sz="1600" b="0" smtClean="0"/>
              <a:t>Interfaces gestuais</a:t>
            </a:r>
          </a:p>
        </p:txBody>
      </p:sp>
      <p:sp>
        <p:nvSpPr>
          <p:cNvPr id="185364" name="AutoShape 20"/>
          <p:cNvSpPr>
            <a:spLocks noChangeArrowheads="1"/>
          </p:cNvSpPr>
          <p:nvPr/>
        </p:nvSpPr>
        <p:spPr bwMode="auto">
          <a:xfrm>
            <a:off x="3132138" y="1989138"/>
            <a:ext cx="1511300" cy="604837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628 h 21600"/>
              <a:gd name="T14" fmla="*/ 19304 w 21600"/>
              <a:gd name="T15" fmla="*/ 1797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43" y="0"/>
                </a:moveTo>
                <a:lnTo>
                  <a:pt x="18143" y="3628"/>
                </a:lnTo>
                <a:lnTo>
                  <a:pt x="3375" y="3628"/>
                </a:lnTo>
                <a:lnTo>
                  <a:pt x="3375" y="17972"/>
                </a:lnTo>
                <a:lnTo>
                  <a:pt x="18143" y="17972"/>
                </a:lnTo>
                <a:lnTo>
                  <a:pt x="18143" y="21600"/>
                </a:lnTo>
                <a:lnTo>
                  <a:pt x="21600" y="10800"/>
                </a:lnTo>
                <a:lnTo>
                  <a:pt x="18143" y="0"/>
                </a:lnTo>
                <a:close/>
              </a:path>
              <a:path w="21600" h="21600">
                <a:moveTo>
                  <a:pt x="1350" y="3628"/>
                </a:moveTo>
                <a:lnTo>
                  <a:pt x="1350" y="17972"/>
                </a:lnTo>
                <a:lnTo>
                  <a:pt x="2700" y="17972"/>
                </a:lnTo>
                <a:lnTo>
                  <a:pt x="2700" y="3628"/>
                </a:lnTo>
                <a:lnTo>
                  <a:pt x="1350" y="3628"/>
                </a:lnTo>
                <a:close/>
              </a:path>
              <a:path w="21600" h="21600">
                <a:moveTo>
                  <a:pt x="0" y="3628"/>
                </a:moveTo>
                <a:lnTo>
                  <a:pt x="0" y="17972"/>
                </a:lnTo>
                <a:lnTo>
                  <a:pt x="675" y="17972"/>
                </a:lnTo>
                <a:lnTo>
                  <a:pt x="675" y="3628"/>
                </a:lnTo>
                <a:lnTo>
                  <a:pt x="0" y="3628"/>
                </a:lnTo>
                <a:close/>
              </a:path>
            </a:pathLst>
          </a:custGeom>
          <a:solidFill>
            <a:srgbClr val="B2B2B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graphicFrame>
        <p:nvGraphicFramePr>
          <p:cNvPr id="215045" name="Object 5"/>
          <p:cNvGraphicFramePr>
            <a:graphicFrameLocks noChangeAspect="1"/>
          </p:cNvGraphicFramePr>
          <p:nvPr/>
        </p:nvGraphicFramePr>
        <p:xfrm>
          <a:off x="4787900" y="1370013"/>
          <a:ext cx="3960813" cy="219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Photo Editor Photo" r:id="rId4" imgW="7190476" imgH="3982006" progId="">
                  <p:embed/>
                </p:oleObj>
              </mc:Choice>
              <mc:Fallback>
                <p:oleObj name="Photo Editor Photo" r:id="rId4" imgW="7190476" imgH="3982006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1370013"/>
                        <a:ext cx="3960813" cy="219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59" name="Picture 3" descr="http://images.pictureshunt.com/pics/p/pacman_game-197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49388"/>
            <a:ext cx="2735263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6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nal Fantasy XIII CG Opening (1080i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554163"/>
            <a:ext cx="8964612" cy="50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Final Fantasy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ítulo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pt-BR" altLang="pt-BR" smtClean="0"/>
              <a:t>Gêneros</a:t>
            </a:r>
          </a:p>
        </p:txBody>
      </p:sp>
      <p:sp>
        <p:nvSpPr>
          <p:cNvPr id="52227" name="Subtítulo 5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pt-BR" altLang="pt-BR" smtClean="0"/>
          </a:p>
        </p:txBody>
      </p:sp>
      <p:sp>
        <p:nvSpPr>
          <p:cNvPr id="52228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0AB9D6F-E43D-4F69-B20A-28DA3161E1A7}" type="slidenum">
              <a:rPr lang="pt-BR" altLang="pt-BR" sz="1400" b="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32</a:t>
            </a:fld>
            <a:endParaRPr lang="pt-BR" altLang="pt-BR" sz="1400" b="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3243A12-1AEE-40B7-A444-8EE10068DDFF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33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Gêneros de jogos: duas grandes categorias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Ação (os mais populares)</a:t>
            </a:r>
          </a:p>
          <a:p>
            <a:pPr lvl="1"/>
            <a:r>
              <a:rPr lang="pt-BR" altLang="pt-BR" smtClean="0"/>
              <a:t>Primam pela habilidade e reflexo</a:t>
            </a:r>
          </a:p>
          <a:p>
            <a:pPr lvl="1"/>
            <a:r>
              <a:rPr lang="pt-BR" altLang="pt-BR" smtClean="0"/>
              <a:t>Tempo real</a:t>
            </a:r>
          </a:p>
          <a:p>
            <a:r>
              <a:rPr lang="pt-BR" altLang="pt-BR" smtClean="0"/>
              <a:t>Inteligência</a:t>
            </a:r>
          </a:p>
          <a:p>
            <a:pPr lvl="1"/>
            <a:r>
              <a:rPr lang="pt-BR" altLang="pt-BR" smtClean="0"/>
              <a:t>Primam pelo raciocínio</a:t>
            </a:r>
          </a:p>
          <a:p>
            <a:pPr lvl="1"/>
            <a:r>
              <a:rPr lang="pt-BR" altLang="pt-BR" smtClean="0"/>
              <a:t>Tempo real e por turnos</a:t>
            </a:r>
          </a:p>
          <a:p>
            <a:r>
              <a:rPr lang="pt-BR" altLang="pt-BR" smtClean="0"/>
              <a:t>Híbridos...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 42"/>
          <p:cNvSpPr/>
          <p:nvPr/>
        </p:nvSpPr>
        <p:spPr>
          <a:xfrm>
            <a:off x="6300788" y="0"/>
            <a:ext cx="266382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r>
              <a:rPr lang="pt-BR" altLang="pt-BR" smtClean="0"/>
              <a:t>Gêneros de jogos digitais</a:t>
            </a:r>
          </a:p>
        </p:txBody>
      </p:sp>
      <p:sp>
        <p:nvSpPr>
          <p:cNvPr id="55300" name="Rectangle 25"/>
          <p:cNvSpPr>
            <a:spLocks noChangeArrowheads="1"/>
          </p:cNvSpPr>
          <p:nvPr/>
        </p:nvSpPr>
        <p:spPr bwMode="auto">
          <a:xfrm>
            <a:off x="2484438" y="4697413"/>
            <a:ext cx="1652587" cy="333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Esportes</a:t>
            </a:r>
          </a:p>
        </p:txBody>
      </p:sp>
      <p:sp>
        <p:nvSpPr>
          <p:cNvPr id="55301" name="Rectangle 26"/>
          <p:cNvSpPr>
            <a:spLocks noChangeArrowheads="1"/>
          </p:cNvSpPr>
          <p:nvPr/>
        </p:nvSpPr>
        <p:spPr bwMode="auto">
          <a:xfrm>
            <a:off x="2500313" y="1511300"/>
            <a:ext cx="1652587" cy="333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Velocidade</a:t>
            </a:r>
          </a:p>
        </p:txBody>
      </p:sp>
      <p:sp>
        <p:nvSpPr>
          <p:cNvPr id="55302" name="Rectangle 27"/>
          <p:cNvSpPr>
            <a:spLocks noChangeArrowheads="1"/>
          </p:cNvSpPr>
          <p:nvPr/>
        </p:nvSpPr>
        <p:spPr bwMode="auto">
          <a:xfrm>
            <a:off x="2484438" y="2573338"/>
            <a:ext cx="1671637" cy="333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Combate</a:t>
            </a:r>
          </a:p>
        </p:txBody>
      </p:sp>
      <p:sp>
        <p:nvSpPr>
          <p:cNvPr id="55303" name="Rectangle 28"/>
          <p:cNvSpPr>
            <a:spLocks noChangeArrowheads="1"/>
          </p:cNvSpPr>
          <p:nvPr/>
        </p:nvSpPr>
        <p:spPr bwMode="auto">
          <a:xfrm>
            <a:off x="2484438" y="3635375"/>
            <a:ext cx="1652587" cy="333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Luta</a:t>
            </a:r>
          </a:p>
        </p:txBody>
      </p:sp>
      <p:sp>
        <p:nvSpPr>
          <p:cNvPr id="55304" name="Rectangle 36"/>
          <p:cNvSpPr>
            <a:spLocks noChangeArrowheads="1"/>
          </p:cNvSpPr>
          <p:nvPr/>
        </p:nvSpPr>
        <p:spPr bwMode="auto">
          <a:xfrm>
            <a:off x="319088" y="3716338"/>
            <a:ext cx="1600200" cy="333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Ação</a:t>
            </a:r>
          </a:p>
        </p:txBody>
      </p:sp>
      <p:sp>
        <p:nvSpPr>
          <p:cNvPr id="55305" name="Rectangle 37"/>
          <p:cNvSpPr>
            <a:spLocks noChangeArrowheads="1"/>
          </p:cNvSpPr>
          <p:nvPr/>
        </p:nvSpPr>
        <p:spPr bwMode="auto">
          <a:xfrm>
            <a:off x="2500313" y="5759450"/>
            <a:ext cx="1652587" cy="3079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Plataforma</a:t>
            </a:r>
          </a:p>
        </p:txBody>
      </p:sp>
      <p:cxnSp>
        <p:nvCxnSpPr>
          <p:cNvPr id="55306" name="AutoShape 59"/>
          <p:cNvCxnSpPr>
            <a:cxnSpLocks noChangeShapeType="1"/>
            <a:stCxn id="55304" idx="3"/>
            <a:endCxn id="55301" idx="1"/>
          </p:cNvCxnSpPr>
          <p:nvPr/>
        </p:nvCxnSpPr>
        <p:spPr bwMode="auto">
          <a:xfrm flipV="1">
            <a:off x="1919288" y="1677988"/>
            <a:ext cx="581025" cy="220503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307" name="AutoShape 60"/>
          <p:cNvCxnSpPr>
            <a:cxnSpLocks noChangeShapeType="1"/>
            <a:stCxn id="55304" idx="3"/>
            <a:endCxn id="55300" idx="1"/>
          </p:cNvCxnSpPr>
          <p:nvPr/>
        </p:nvCxnSpPr>
        <p:spPr bwMode="auto">
          <a:xfrm>
            <a:off x="1919288" y="3883025"/>
            <a:ext cx="565150" cy="981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308" name="AutoShape 61"/>
          <p:cNvCxnSpPr>
            <a:cxnSpLocks noChangeShapeType="1"/>
            <a:stCxn id="55304" idx="3"/>
            <a:endCxn id="55303" idx="1"/>
          </p:cNvCxnSpPr>
          <p:nvPr/>
        </p:nvCxnSpPr>
        <p:spPr bwMode="auto">
          <a:xfrm flipV="1">
            <a:off x="1919288" y="3802063"/>
            <a:ext cx="565150" cy="809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309" name="AutoShape 62"/>
          <p:cNvCxnSpPr>
            <a:cxnSpLocks noChangeShapeType="1"/>
            <a:stCxn id="55304" idx="3"/>
            <a:endCxn id="55302" idx="1"/>
          </p:cNvCxnSpPr>
          <p:nvPr/>
        </p:nvCxnSpPr>
        <p:spPr bwMode="auto">
          <a:xfrm flipV="1">
            <a:off x="1919288" y="2740025"/>
            <a:ext cx="565150" cy="1143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310" name="AutoShape 63"/>
          <p:cNvCxnSpPr>
            <a:cxnSpLocks noChangeShapeType="1"/>
            <a:stCxn id="55304" idx="3"/>
            <a:endCxn id="55305" idx="1"/>
          </p:cNvCxnSpPr>
          <p:nvPr/>
        </p:nvCxnSpPr>
        <p:spPr bwMode="auto">
          <a:xfrm>
            <a:off x="1919288" y="3883025"/>
            <a:ext cx="581025" cy="20304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5311" name="Picture 2" descr="http://cidadegamer.com.br/wp-content/uploads/2012/07/gran-turismo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2" r="5554" b="7336"/>
          <a:stretch>
            <a:fillRect/>
          </a:stretch>
        </p:blipFill>
        <p:spPr bwMode="auto">
          <a:xfrm>
            <a:off x="6513513" y="233363"/>
            <a:ext cx="2303462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12" name="Picture 4" descr="http://images.macworld.com/images/legacy/reviews/doom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27992"/>
          <a:stretch>
            <a:fillRect/>
          </a:stretch>
        </p:blipFill>
        <p:spPr bwMode="auto">
          <a:xfrm>
            <a:off x="6513513" y="1989138"/>
            <a:ext cx="23034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13" name="Picture 6" descr="http://www.animevisual.com/wp-content/uploads/2009/03/dvj_l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38"/>
          <a:stretch>
            <a:fillRect/>
          </a:stretch>
        </p:blipFill>
        <p:spPr bwMode="auto">
          <a:xfrm>
            <a:off x="6513513" y="3573463"/>
            <a:ext cx="23066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14" name="Picture 8" descr="http://gamerate.net/img/games/11/big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" r="4768"/>
          <a:stretch>
            <a:fillRect/>
          </a:stretch>
        </p:blipFill>
        <p:spPr bwMode="auto">
          <a:xfrm>
            <a:off x="6513513" y="5157788"/>
            <a:ext cx="23018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 28"/>
          <p:cNvSpPr/>
          <p:nvPr/>
        </p:nvSpPr>
        <p:spPr>
          <a:xfrm>
            <a:off x="6156325" y="0"/>
            <a:ext cx="273685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-100013"/>
            <a:ext cx="8229600" cy="1143001"/>
          </a:xfrm>
        </p:spPr>
        <p:txBody>
          <a:bodyPr/>
          <a:lstStyle/>
          <a:p>
            <a:r>
              <a:rPr lang="pt-BR" altLang="pt-BR" smtClean="0"/>
              <a:t>Gêneros de jogos digitais</a:t>
            </a:r>
          </a:p>
        </p:txBody>
      </p:sp>
      <p:sp>
        <p:nvSpPr>
          <p:cNvPr id="57348" name="Rectangle 5"/>
          <p:cNvSpPr>
            <a:spLocks noChangeArrowheads="1"/>
          </p:cNvSpPr>
          <p:nvPr/>
        </p:nvSpPr>
        <p:spPr bwMode="auto">
          <a:xfrm>
            <a:off x="250825" y="3600450"/>
            <a:ext cx="1600200" cy="33337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Inteligência</a:t>
            </a:r>
          </a:p>
        </p:txBody>
      </p:sp>
      <p:sp>
        <p:nvSpPr>
          <p:cNvPr id="57349" name="Rectangle 7"/>
          <p:cNvSpPr>
            <a:spLocks noChangeArrowheads="1"/>
          </p:cNvSpPr>
          <p:nvPr/>
        </p:nvSpPr>
        <p:spPr bwMode="auto">
          <a:xfrm>
            <a:off x="2500313" y="1628775"/>
            <a:ext cx="1651000" cy="33337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RPG</a:t>
            </a:r>
          </a:p>
        </p:txBody>
      </p:sp>
      <p:sp>
        <p:nvSpPr>
          <p:cNvPr id="57350" name="Rectangle 8"/>
          <p:cNvSpPr>
            <a:spLocks noChangeArrowheads="1"/>
          </p:cNvSpPr>
          <p:nvPr/>
        </p:nvSpPr>
        <p:spPr bwMode="auto">
          <a:xfrm>
            <a:off x="2500313" y="2981325"/>
            <a:ext cx="1651000" cy="33337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Estratégia</a:t>
            </a:r>
          </a:p>
        </p:txBody>
      </p:sp>
      <p:sp>
        <p:nvSpPr>
          <p:cNvPr id="57351" name="Rectangle 9"/>
          <p:cNvSpPr>
            <a:spLocks noChangeArrowheads="1"/>
          </p:cNvSpPr>
          <p:nvPr/>
        </p:nvSpPr>
        <p:spPr bwMode="auto">
          <a:xfrm>
            <a:off x="2500313" y="4335463"/>
            <a:ext cx="1651000" cy="33337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Aventura</a:t>
            </a:r>
          </a:p>
        </p:txBody>
      </p:sp>
      <p:sp>
        <p:nvSpPr>
          <p:cNvPr id="57352" name="Text Box 44"/>
          <p:cNvSpPr txBox="1">
            <a:spLocks noChangeArrowheads="1"/>
          </p:cNvSpPr>
          <p:nvPr/>
        </p:nvSpPr>
        <p:spPr bwMode="auto">
          <a:xfrm>
            <a:off x="2495550" y="5688013"/>
            <a:ext cx="1660525" cy="333375"/>
          </a:xfrm>
          <a:prstGeom prst="rect">
            <a:avLst/>
          </a:prstGeom>
          <a:solidFill>
            <a:srgbClr val="FFC000"/>
          </a:solidFill>
          <a:ln w="285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lIns="0" tIns="0" rIns="0" bIns="0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sz="2000" b="0">
                <a:solidFill>
                  <a:srgbClr val="000000"/>
                </a:solidFill>
                <a:latin typeface="Arial" panose="020B0604020202020204" pitchFamily="34" charset="0"/>
              </a:rPr>
              <a:t>God games</a:t>
            </a:r>
          </a:p>
        </p:txBody>
      </p:sp>
      <p:cxnSp>
        <p:nvCxnSpPr>
          <p:cNvPr id="57353" name="AutoShape 54"/>
          <p:cNvCxnSpPr>
            <a:cxnSpLocks noChangeShapeType="1"/>
            <a:stCxn id="57348" idx="3"/>
            <a:endCxn id="57352" idx="1"/>
          </p:cNvCxnSpPr>
          <p:nvPr/>
        </p:nvCxnSpPr>
        <p:spPr bwMode="auto">
          <a:xfrm>
            <a:off x="1851025" y="3767138"/>
            <a:ext cx="644525" cy="20875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4" name="AutoShape 55"/>
          <p:cNvCxnSpPr>
            <a:cxnSpLocks noChangeShapeType="1"/>
            <a:stCxn id="57348" idx="3"/>
            <a:endCxn id="57351" idx="1"/>
          </p:cNvCxnSpPr>
          <p:nvPr/>
        </p:nvCxnSpPr>
        <p:spPr bwMode="auto">
          <a:xfrm>
            <a:off x="1851025" y="3767138"/>
            <a:ext cx="649288" cy="73501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5" name="AutoShape 56"/>
          <p:cNvCxnSpPr>
            <a:cxnSpLocks noChangeShapeType="1"/>
            <a:stCxn id="57348" idx="3"/>
            <a:endCxn id="57350" idx="1"/>
          </p:cNvCxnSpPr>
          <p:nvPr/>
        </p:nvCxnSpPr>
        <p:spPr bwMode="auto">
          <a:xfrm flipV="1">
            <a:off x="1851025" y="3148013"/>
            <a:ext cx="649288" cy="6191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6" name="AutoShape 57"/>
          <p:cNvCxnSpPr>
            <a:cxnSpLocks noChangeShapeType="1"/>
            <a:stCxn id="57348" idx="3"/>
            <a:endCxn id="57349" idx="1"/>
          </p:cNvCxnSpPr>
          <p:nvPr/>
        </p:nvCxnSpPr>
        <p:spPr bwMode="auto">
          <a:xfrm flipV="1">
            <a:off x="1851025" y="1795463"/>
            <a:ext cx="649288" cy="19716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46" name="Rectangle 76"/>
          <p:cNvSpPr>
            <a:spLocks noChangeArrowheads="1"/>
          </p:cNvSpPr>
          <p:nvPr/>
        </p:nvSpPr>
        <p:spPr bwMode="auto">
          <a:xfrm>
            <a:off x="250825" y="6361113"/>
            <a:ext cx="1600200" cy="3079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pt-BR" sz="2000" dirty="0">
                <a:solidFill>
                  <a:srgbClr val="000000"/>
                </a:solidFill>
                <a:latin typeface="Arial" charset="0"/>
              </a:rPr>
              <a:t>Híbridos</a:t>
            </a:r>
          </a:p>
        </p:txBody>
      </p:sp>
      <p:pic>
        <p:nvPicPr>
          <p:cNvPr id="573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48"/>
          <a:stretch>
            <a:fillRect/>
          </a:stretch>
        </p:blipFill>
        <p:spPr bwMode="auto">
          <a:xfrm>
            <a:off x="6357938" y="5241925"/>
            <a:ext cx="237490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aphicFrame>
        <p:nvGraphicFramePr>
          <p:cNvPr id="57359" name="Object 2048"/>
          <p:cNvGraphicFramePr>
            <a:graphicFrameLocks noChangeAspect="1"/>
          </p:cNvGraphicFramePr>
          <p:nvPr/>
        </p:nvGraphicFramePr>
        <p:xfrm>
          <a:off x="6357938" y="1811338"/>
          <a:ext cx="237490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6" name="Foto do Photo Editor" r:id="rId5" imgW="4904762" imgH="2905531" progId="">
                  <p:embed/>
                </p:oleObj>
              </mc:Choice>
              <mc:Fallback>
                <p:oleObj name="Foto do Photo Editor" r:id="rId5" imgW="4904762" imgH="2905531" progId="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1811338"/>
                        <a:ext cx="2374900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360" name="Picture 4" descr="http://abcjogos.com.br/wp-content/uploads/2010/03/Final-Fantas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7"/>
          <a:stretch>
            <a:fillRect/>
          </a:stretch>
        </p:blipFill>
        <p:spPr bwMode="auto">
          <a:xfrm>
            <a:off x="6357938" y="188913"/>
            <a:ext cx="23749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1" name="Picture 6" descr="http://bojoga.com.br/files/2010/04/grimfandang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7" r="-1048" b="6094"/>
          <a:stretch>
            <a:fillRect/>
          </a:stretch>
        </p:blipFill>
        <p:spPr bwMode="auto">
          <a:xfrm>
            <a:off x="6357938" y="3500438"/>
            <a:ext cx="23749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ítulo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pt-BR" altLang="pt-BR" smtClean="0"/>
              <a:t>Plataformas</a:t>
            </a:r>
          </a:p>
        </p:txBody>
      </p:sp>
      <p:sp>
        <p:nvSpPr>
          <p:cNvPr id="59395" name="Subtítulo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pt-BR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 altLang="pt-BR" smtClean="0"/>
              <a:t>Plataformas</a:t>
            </a:r>
            <a:endParaRPr lang="pt-BR" altLang="pt-BR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1412875"/>
            <a:ext cx="5940425" cy="4724400"/>
          </a:xfrm>
        </p:spPr>
        <p:txBody>
          <a:bodyPr/>
          <a:lstStyle/>
          <a:p>
            <a:r>
              <a:rPr lang="pt-BR" altLang="pt-BR" smtClean="0"/>
              <a:t>Consoles</a:t>
            </a:r>
          </a:p>
          <a:p>
            <a:r>
              <a:rPr lang="pt-BR" altLang="pt-BR" smtClean="0"/>
              <a:t>Consoles portáteis</a:t>
            </a:r>
          </a:p>
          <a:p>
            <a:pPr lvl="1">
              <a:buFont typeface="Wingdings" panose="05000000000000000000" pitchFamily="2" charset="2"/>
              <a:buNone/>
            </a:pPr>
            <a:endParaRPr lang="pt-BR" altLang="pt-BR" smtClean="0"/>
          </a:p>
        </p:txBody>
      </p:sp>
      <p:pic>
        <p:nvPicPr>
          <p:cNvPr id="6042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997200"/>
            <a:ext cx="15843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042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0713"/>
            <a:ext cx="130016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0422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052513"/>
            <a:ext cx="13684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0423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284538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0424" name="Picture 2" descr="http://www.nintendo.pt/NOE/images/teaser_moods_small/dsi_system_product_sho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221163"/>
            <a:ext cx="8636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1116013" y="5516563"/>
            <a:ext cx="6840537" cy="101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2000" b="1" dirty="0" err="1">
                <a:solidFill>
                  <a:schemeClr val="bg1"/>
                </a:solidFill>
                <a:latin typeface="+mn-lt"/>
              </a:rPr>
              <a:t>Obs</a:t>
            </a:r>
            <a:endParaRPr lang="pt-BR" sz="2000" b="1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pt-BR" sz="2000" dirty="0">
                <a:solidFill>
                  <a:schemeClr val="bg1"/>
                </a:solidFill>
                <a:latin typeface="+mn-lt"/>
              </a:rPr>
              <a:t>- C#, C++, ...</a:t>
            </a:r>
          </a:p>
          <a:p>
            <a:pPr>
              <a:buFontTx/>
              <a:buChar char="-"/>
              <a:defRPr/>
            </a:pPr>
            <a:r>
              <a:rPr lang="pt-BR" sz="2000" dirty="0">
                <a:solidFill>
                  <a:schemeClr val="bg1"/>
                </a:solidFill>
                <a:latin typeface="+mn-lt"/>
              </a:rPr>
              <a:t> Licença do fabricante necessária’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 altLang="pt-BR" smtClean="0"/>
              <a:t>Plataformas</a:t>
            </a:r>
            <a:endParaRPr lang="pt-BR" altLang="pt-BR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188" y="1524000"/>
            <a:ext cx="5940425" cy="4724400"/>
          </a:xfrm>
        </p:spPr>
        <p:txBody>
          <a:bodyPr/>
          <a:lstStyle/>
          <a:p>
            <a:r>
              <a:rPr lang="pt-BR" altLang="pt-BR" smtClean="0"/>
              <a:t>Celulares e tablets</a:t>
            </a:r>
          </a:p>
          <a:p>
            <a:pPr lvl="1"/>
            <a:r>
              <a:rPr lang="pt-BR" altLang="pt-BR" smtClean="0"/>
              <a:t>Android </a:t>
            </a:r>
          </a:p>
          <a:p>
            <a:pPr lvl="1"/>
            <a:r>
              <a:rPr lang="pt-BR" altLang="pt-BR" smtClean="0"/>
              <a:t>IOS</a:t>
            </a:r>
          </a:p>
        </p:txBody>
      </p:sp>
      <p:pic>
        <p:nvPicPr>
          <p:cNvPr id="61444" name="Picture 10" descr="http://img.vivaolinux.com.br/imagens/artigos/comunidade/28-ip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24175"/>
            <a:ext cx="2200275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395288" y="5202238"/>
            <a:ext cx="8353425" cy="13223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2000" b="1" dirty="0" err="1">
                <a:solidFill>
                  <a:schemeClr val="bg1"/>
                </a:solidFill>
                <a:latin typeface="+mn-lt"/>
              </a:rPr>
              <a:t>Obs</a:t>
            </a:r>
            <a:endParaRPr lang="pt-BR" sz="2000" b="1" dirty="0">
              <a:solidFill>
                <a:schemeClr val="bg1"/>
              </a:solidFill>
              <a:latin typeface="+mn-lt"/>
            </a:endParaRPr>
          </a:p>
          <a:p>
            <a:pPr marL="182563" indent="-182563">
              <a:buFontTx/>
              <a:buChar char="-"/>
              <a:tabLst>
                <a:tab pos="182563" algn="l"/>
              </a:tabLst>
              <a:defRPr/>
            </a:pPr>
            <a:r>
              <a:rPr lang="pt-BR" sz="2000" dirty="0" err="1">
                <a:solidFill>
                  <a:schemeClr val="bg1"/>
                </a:solidFill>
                <a:latin typeface="+mn-lt"/>
              </a:rPr>
              <a:t>Objective</a:t>
            </a:r>
            <a:r>
              <a:rPr lang="pt-BR" sz="2000" dirty="0">
                <a:solidFill>
                  <a:schemeClr val="bg1"/>
                </a:solidFill>
                <a:latin typeface="+mn-lt"/>
              </a:rPr>
              <a:t> C, C++, ...</a:t>
            </a:r>
          </a:p>
          <a:p>
            <a:pPr marL="182563" indent="-182563">
              <a:buFontTx/>
              <a:buChar char="-"/>
              <a:tabLst>
                <a:tab pos="182563" algn="l"/>
              </a:tabLst>
              <a:defRPr/>
            </a:pPr>
            <a:r>
              <a:rPr lang="pt-BR" sz="2000" dirty="0">
                <a:solidFill>
                  <a:schemeClr val="bg1"/>
                </a:solidFill>
                <a:latin typeface="+mn-lt"/>
              </a:rPr>
              <a:t>mais fácil de entrar  no mercado por conta das lojas de conteúdo e </a:t>
            </a:r>
            <a:br>
              <a:rPr lang="pt-BR" sz="2000" dirty="0">
                <a:solidFill>
                  <a:schemeClr val="bg1"/>
                </a:solidFill>
                <a:latin typeface="+mn-lt"/>
              </a:rPr>
            </a:br>
            <a:r>
              <a:rPr lang="pt-BR" sz="2000" dirty="0">
                <a:solidFill>
                  <a:schemeClr val="bg1"/>
                </a:solidFill>
                <a:latin typeface="+mn-lt"/>
              </a:rPr>
              <a:t>do acesso às ferramentas de desenvolvimento</a:t>
            </a:r>
          </a:p>
        </p:txBody>
      </p:sp>
      <p:pic>
        <p:nvPicPr>
          <p:cNvPr id="61446" name="Picture 2" descr="http://www.celulardireto.com.br/Upload/220x350_apple_iphone_4gs_16gb_preto_intern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7625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4" descr="http://ultradownloads.com.br/conteudo/biblioteca/Smartphone_Samsung_Galaxy_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76250"/>
            <a:ext cx="1773238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6" descr="http://www.proxxima.com.br/proxxima/negocios/noticia/2012/06/18/Microsoft-lanca-tablet-Surface/newsDetails/0/imageBinary/tablet_microsoft_lancamento_mai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1663"/>
            <a:ext cx="23622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10" descr="http://www.mundodostablets.com.br/wp-content/uploads/2012/05/Google-Tabl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997200"/>
            <a:ext cx="2195512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 altLang="pt-BR" smtClean="0"/>
              <a:t>Plataformas</a:t>
            </a:r>
            <a:endParaRPr lang="pt-BR" altLang="pt-BR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188" y="1524000"/>
            <a:ext cx="5940425" cy="4724400"/>
          </a:xfrm>
        </p:spPr>
        <p:txBody>
          <a:bodyPr/>
          <a:lstStyle/>
          <a:p>
            <a:r>
              <a:rPr lang="pt-BR" altLang="pt-BR" smtClean="0"/>
              <a:t>PC</a:t>
            </a:r>
          </a:p>
          <a:p>
            <a:r>
              <a:rPr lang="pt-BR" altLang="pt-BR" smtClean="0"/>
              <a:t>Online/Web</a:t>
            </a:r>
          </a:p>
        </p:txBody>
      </p:sp>
      <p:pic>
        <p:nvPicPr>
          <p:cNvPr id="62468" name="Picture 8" descr="pedge_tower_fam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713"/>
            <a:ext cx="28797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" descr="http://pctechblog.net/wp-content/uploads/2012/04/nice_gaming_r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060575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900113" y="5510213"/>
            <a:ext cx="7343775" cy="10144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2000" b="1" dirty="0" err="1">
                <a:solidFill>
                  <a:schemeClr val="bg1"/>
                </a:solidFill>
                <a:latin typeface="+mn-lt"/>
              </a:rPr>
              <a:t>Obs</a:t>
            </a:r>
            <a:endParaRPr lang="pt-BR" sz="2000" b="1" dirty="0">
              <a:solidFill>
                <a:schemeClr val="bg1"/>
              </a:solidFill>
              <a:latin typeface="+mn-lt"/>
            </a:endParaRPr>
          </a:p>
          <a:p>
            <a:pPr marL="182563" indent="-182563">
              <a:buFontTx/>
              <a:buChar char="-"/>
              <a:tabLst>
                <a:tab pos="182563" algn="l"/>
              </a:tabLst>
              <a:defRPr/>
            </a:pPr>
            <a:r>
              <a:rPr lang="pt-BR" sz="2000" dirty="0">
                <a:solidFill>
                  <a:schemeClr val="bg1"/>
                </a:solidFill>
                <a:latin typeface="+mn-lt"/>
              </a:rPr>
              <a:t>C++, </a:t>
            </a:r>
            <a:r>
              <a:rPr lang="pt-BR" sz="2000" dirty="0" err="1">
                <a:solidFill>
                  <a:schemeClr val="bg1"/>
                </a:solidFill>
                <a:latin typeface="+mn-lt"/>
              </a:rPr>
              <a:t>ActionScript</a:t>
            </a:r>
            <a:r>
              <a:rPr lang="pt-BR" sz="2000" dirty="0">
                <a:solidFill>
                  <a:schemeClr val="bg1"/>
                </a:solidFill>
                <a:latin typeface="+mn-lt"/>
              </a:rPr>
              <a:t>, C#,...</a:t>
            </a:r>
          </a:p>
          <a:p>
            <a:pPr marL="182563" indent="-182563">
              <a:buFontTx/>
              <a:buChar char="-"/>
              <a:tabLst>
                <a:tab pos="182563" algn="l"/>
              </a:tabLst>
              <a:defRPr/>
            </a:pPr>
            <a:r>
              <a:rPr lang="pt-BR" sz="2000" dirty="0">
                <a:solidFill>
                  <a:schemeClr val="bg1"/>
                </a:solidFill>
                <a:latin typeface="+mn-lt"/>
              </a:rPr>
              <a:t>Novo boom com os social games (</a:t>
            </a:r>
            <a:r>
              <a:rPr lang="pt-BR" sz="2000" dirty="0" err="1">
                <a:solidFill>
                  <a:schemeClr val="bg1"/>
                </a:solidFill>
                <a:latin typeface="+mn-lt"/>
              </a:rPr>
              <a:t>freemium</a:t>
            </a:r>
            <a:r>
              <a:rPr lang="pt-BR" sz="2000" dirty="0">
                <a:solidFill>
                  <a:schemeClr val="bg1"/>
                </a:solidFill>
                <a:latin typeface="+mn-lt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Ainda sobre motivação</a:t>
            </a:r>
          </a:p>
        </p:txBody>
      </p:sp>
      <p:sp>
        <p:nvSpPr>
          <p:cNvPr id="1843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pt-BR" smtClean="0"/>
              <a:t>Trabalho de Bartle</a:t>
            </a:r>
          </a:p>
        </p:txBody>
      </p:sp>
      <p:sp>
        <p:nvSpPr>
          <p:cNvPr id="18436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EFEBB7E-564D-4680-B165-B801AB6A6721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18437" name="Picture 2" descr="http://upload.wikimedia.org/wikipedia/en/thumb/e/e4/Character_theory_chart.svg/220px-Character_theory_char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392747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Mercado mundial 2016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5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Mercado por plataformas </a:t>
            </a:r>
            <a:r>
              <a:rPr lang="pt-BR" dirty="0" smtClean="0"/>
              <a:t>1975 - 2010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302"/>
            <a:ext cx="9144000" cy="549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1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Mercado </a:t>
            </a:r>
            <a:r>
              <a:rPr lang="pt-BR" dirty="0"/>
              <a:t>por </a:t>
            </a:r>
            <a:r>
              <a:rPr lang="pt-BR" dirty="0" smtClean="0"/>
              <a:t>plataformas 2016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604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5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Evolução de Mercado por plataformas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861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8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Mercado por gênero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220"/>
            <a:ext cx="9144000" cy="549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8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5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Evolução Mercado MMO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2860"/>
            <a:ext cx="9144000" cy="497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1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" y="140263"/>
            <a:ext cx="8956984" cy="671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0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Mercado MOBA+MMO 2016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7804"/>
            <a:ext cx="9144000" cy="496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altLang="pt-BR" dirty="0"/>
              <a:t>Modelos de negócio </a:t>
            </a:r>
            <a:r>
              <a:rPr lang="pt-BR" altLang="pt-BR" dirty="0" smtClean="0"/>
              <a:t>e público-alvo</a:t>
            </a:r>
            <a:endParaRPr lang="pt-BR" dirty="0"/>
          </a:p>
        </p:txBody>
      </p:sp>
      <p:sp>
        <p:nvSpPr>
          <p:cNvPr id="6758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34CD007-BBF7-4CC2-B291-C912DCD50E17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49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908050"/>
            <a:ext cx="3586163" cy="28813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1376363"/>
            <a:ext cx="3621087" cy="2413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9460" name="Título 1"/>
          <p:cNvSpPr>
            <a:spLocks noGrp="1"/>
          </p:cNvSpPr>
          <p:nvPr>
            <p:ph type="title"/>
          </p:nvPr>
        </p:nvSpPr>
        <p:spPr>
          <a:xfrm>
            <a:off x="179388" y="-315913"/>
            <a:ext cx="8686800" cy="1331913"/>
          </a:xfrm>
        </p:spPr>
        <p:txBody>
          <a:bodyPr/>
          <a:lstStyle/>
          <a:p>
            <a:r>
              <a:rPr lang="pt-BR" altLang="pt-BR" smtClean="0"/>
              <a:t>Jogos digitais compõem a cultura contemporânea</a:t>
            </a:r>
          </a:p>
        </p:txBody>
      </p:sp>
      <p:pic>
        <p:nvPicPr>
          <p:cNvPr id="63490" name="Picture 2" descr="http://ichef.bbci.co.uk/proms/ic/whatson/event/features/twenty-twelve/barenboim-ewdivan-orch-6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1713" y="4143375"/>
            <a:ext cx="4224337" cy="23764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63492" name="Picture 4" descr="http://competitive.na.leagueoflegends.com/sites/default/files/styles/wide_content_full/public/upload/m5-articl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143375"/>
            <a:ext cx="4102100" cy="2309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Espaço Reservado para Número de Slide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00A5D34-6F6C-4221-B1B1-133E79F2AE23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50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Modelo “sob encomenda”</a:t>
            </a:r>
          </a:p>
        </p:txBody>
      </p:sp>
      <p:sp>
        <p:nvSpPr>
          <p:cNvPr id="68612" name="Text Box 3"/>
          <p:cNvSpPr txBox="1">
            <a:spLocks noChangeArrowheads="1"/>
          </p:cNvSpPr>
          <p:nvPr/>
        </p:nvSpPr>
        <p:spPr bwMode="auto">
          <a:xfrm>
            <a:off x="498475" y="2366963"/>
            <a:ext cx="974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>
                <a:latin typeface="Times New Roman" panose="02020603050405020304" pitchFamily="18" charset="0"/>
              </a:rPr>
              <a:t>Studio</a:t>
            </a:r>
          </a:p>
        </p:txBody>
      </p:sp>
      <p:sp>
        <p:nvSpPr>
          <p:cNvPr id="68613" name="AutoShape 4"/>
          <p:cNvSpPr>
            <a:spLocks noChangeArrowheads="1"/>
          </p:cNvSpPr>
          <p:nvPr/>
        </p:nvSpPr>
        <p:spPr bwMode="auto">
          <a:xfrm>
            <a:off x="2046288" y="2060575"/>
            <a:ext cx="1655762" cy="1368425"/>
          </a:xfrm>
          <a:prstGeom prst="octagon">
            <a:avLst>
              <a:gd name="adj" fmla="val 29287"/>
            </a:avLst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>
                <a:latin typeface="Times New Roman" panose="02020603050405020304" pitchFamily="18" charset="0"/>
              </a:rPr>
              <a:t>Desenvol-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>
                <a:latin typeface="Times New Roman" panose="02020603050405020304" pitchFamily="18" charset="0"/>
              </a:rPr>
              <a:t>vedor</a:t>
            </a: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68614" name="AutoShape 5"/>
          <p:cNvSpPr>
            <a:spLocks noChangeArrowheads="1"/>
          </p:cNvSpPr>
          <p:nvPr/>
        </p:nvSpPr>
        <p:spPr bwMode="auto">
          <a:xfrm>
            <a:off x="3702050" y="2060575"/>
            <a:ext cx="1655763" cy="1368425"/>
          </a:xfrm>
          <a:prstGeom prst="octagon">
            <a:avLst>
              <a:gd name="adj" fmla="val 29287"/>
            </a:avLst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b="0">
                <a:latin typeface="Times New Roman" panose="02020603050405020304" pitchFamily="18" charset="0"/>
              </a:rPr>
              <a:t>Contratante(*)</a:t>
            </a:r>
          </a:p>
        </p:txBody>
      </p:sp>
      <p:sp>
        <p:nvSpPr>
          <p:cNvPr id="68615" name="Text Box 6"/>
          <p:cNvSpPr txBox="1">
            <a:spLocks noChangeArrowheads="1"/>
          </p:cNvSpPr>
          <p:nvPr/>
        </p:nvSpPr>
        <p:spPr bwMode="auto">
          <a:xfrm>
            <a:off x="358775" y="6262688"/>
            <a:ext cx="6292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Arial" panose="020B0604020202020204" pitchFamily="34" charset="0"/>
                <a:cs typeface="Arial" panose="020B0604020202020204" pitchFamily="34" charset="0"/>
              </a:rPr>
              <a:t>(*) publisher, operadora, empresa qualquer (ex. publicidade)</a:t>
            </a:r>
          </a:p>
        </p:txBody>
      </p:sp>
      <p:sp>
        <p:nvSpPr>
          <p:cNvPr id="6861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7950" y="4221163"/>
            <a:ext cx="8763000" cy="1871662"/>
          </a:xfrm>
        </p:spPr>
        <p:txBody>
          <a:bodyPr/>
          <a:lstStyle/>
          <a:p>
            <a:r>
              <a:rPr lang="pt-BR" altLang="pt-BR" smtClean="0"/>
              <a:t>Menos riscos, mas menos dinheiro</a:t>
            </a:r>
          </a:p>
          <a:p>
            <a:pPr lvl="1"/>
            <a:r>
              <a:rPr lang="pt-BR" altLang="pt-BR" smtClean="0"/>
              <a:t>Margem 5%-20%</a:t>
            </a:r>
          </a:p>
          <a:p>
            <a:pPr lvl="1"/>
            <a:r>
              <a:rPr lang="pt-BR" altLang="pt-BR" smtClean="0"/>
              <a:t>Sem pirataria</a:t>
            </a:r>
          </a:p>
          <a:p>
            <a:pPr lvl="1"/>
            <a:endParaRPr lang="pt-BR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ço Reservado para Número de Slide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0F49CC7-1524-4DE8-AE49-3A88C0B99A23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51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Modelo “revenue sharing”</a:t>
            </a:r>
          </a:p>
        </p:txBody>
      </p:sp>
      <p:sp>
        <p:nvSpPr>
          <p:cNvPr id="69636" name="AutoShape 3"/>
          <p:cNvSpPr>
            <a:spLocks noChangeArrowheads="1"/>
          </p:cNvSpPr>
          <p:nvPr/>
        </p:nvSpPr>
        <p:spPr bwMode="auto">
          <a:xfrm>
            <a:off x="1555750" y="1916113"/>
            <a:ext cx="1447800" cy="1219200"/>
          </a:xfrm>
          <a:prstGeom prst="chevron">
            <a:avLst>
              <a:gd name="adj" fmla="val 12095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pt-BR" altLang="pt-BR" b="0">
              <a:latin typeface="Times New Roman" panose="02020603050405020304" pitchFamily="18" charset="0"/>
            </a:endParaRPr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1479550" y="2601913"/>
            <a:ext cx="16002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Tecnologia</a:t>
            </a:r>
          </a:p>
        </p:txBody>
      </p:sp>
      <p:sp>
        <p:nvSpPr>
          <p:cNvPr id="69638" name="Text Box 5"/>
          <p:cNvSpPr txBox="1">
            <a:spLocks noChangeArrowheads="1"/>
          </p:cNvSpPr>
          <p:nvPr/>
        </p:nvSpPr>
        <p:spPr bwMode="auto">
          <a:xfrm>
            <a:off x="1765300" y="2000250"/>
            <a:ext cx="10890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Marcas</a:t>
            </a:r>
          </a:p>
        </p:txBody>
      </p:sp>
      <p:sp>
        <p:nvSpPr>
          <p:cNvPr id="69639" name="Line 6"/>
          <p:cNvSpPr>
            <a:spLocks noChangeShapeType="1"/>
          </p:cNvSpPr>
          <p:nvPr/>
        </p:nvSpPr>
        <p:spPr bwMode="auto">
          <a:xfrm flipH="1">
            <a:off x="1708150" y="2525713"/>
            <a:ext cx="12954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9640" name="AutoShape 7"/>
          <p:cNvSpPr>
            <a:spLocks noChangeArrowheads="1"/>
          </p:cNvSpPr>
          <p:nvPr/>
        </p:nvSpPr>
        <p:spPr bwMode="auto">
          <a:xfrm>
            <a:off x="2843213" y="1916113"/>
            <a:ext cx="1528762" cy="1219200"/>
          </a:xfrm>
          <a:prstGeom prst="chevron">
            <a:avLst>
              <a:gd name="adj" fmla="val 12771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>
                <a:latin typeface="Times New Roman" panose="02020603050405020304" pitchFamily="18" charset="0"/>
              </a:rPr>
              <a:t>Desenvol-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>
                <a:latin typeface="Times New Roman" panose="02020603050405020304" pitchFamily="18" charset="0"/>
              </a:rPr>
              <a:t>vedor</a:t>
            </a:r>
          </a:p>
        </p:txBody>
      </p:sp>
      <p:sp>
        <p:nvSpPr>
          <p:cNvPr id="69641" name="AutoShape 8"/>
          <p:cNvSpPr>
            <a:spLocks noChangeArrowheads="1"/>
          </p:cNvSpPr>
          <p:nvPr/>
        </p:nvSpPr>
        <p:spPr bwMode="auto">
          <a:xfrm>
            <a:off x="5370513" y="1916113"/>
            <a:ext cx="1447800" cy="1219200"/>
          </a:xfrm>
          <a:prstGeom prst="chevron">
            <a:avLst>
              <a:gd name="adj" fmla="val 12095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pt-BR" sz="1800" b="0">
              <a:latin typeface="Times New Roman" panose="02020603050405020304" pitchFamily="18" charset="0"/>
            </a:endParaRPr>
          </a:p>
        </p:txBody>
      </p:sp>
      <p:sp>
        <p:nvSpPr>
          <p:cNvPr id="69642" name="Text Box 9"/>
          <p:cNvSpPr txBox="1">
            <a:spLocks noChangeArrowheads="1"/>
          </p:cNvSpPr>
          <p:nvPr/>
        </p:nvSpPr>
        <p:spPr bwMode="auto">
          <a:xfrm>
            <a:off x="5514975" y="2081213"/>
            <a:ext cx="12890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varejo,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operadora,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sítio </a:t>
            </a:r>
          </a:p>
        </p:txBody>
      </p:sp>
      <p:sp>
        <p:nvSpPr>
          <p:cNvPr id="69643" name="AutoShape 10"/>
          <p:cNvSpPr>
            <a:spLocks noChangeArrowheads="1"/>
          </p:cNvSpPr>
          <p:nvPr/>
        </p:nvSpPr>
        <p:spPr bwMode="auto">
          <a:xfrm>
            <a:off x="4222750" y="1916113"/>
            <a:ext cx="1295400" cy="1219200"/>
          </a:xfrm>
          <a:prstGeom prst="chevron">
            <a:avLst>
              <a:gd name="adj" fmla="val 13409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pt-BR" sz="1800" b="0">
              <a:latin typeface="Times New Roman" panose="02020603050405020304" pitchFamily="18" charset="0"/>
            </a:endParaRPr>
          </a:p>
        </p:txBody>
      </p:sp>
      <p:sp>
        <p:nvSpPr>
          <p:cNvPr id="69644" name="Rectangle 11"/>
          <p:cNvSpPr>
            <a:spLocks noChangeArrowheads="1"/>
          </p:cNvSpPr>
          <p:nvPr/>
        </p:nvSpPr>
        <p:spPr bwMode="auto">
          <a:xfrm>
            <a:off x="4298950" y="2373313"/>
            <a:ext cx="1136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Publisher</a:t>
            </a:r>
          </a:p>
        </p:txBody>
      </p:sp>
      <p:sp>
        <p:nvSpPr>
          <p:cNvPr id="69645" name="AutoShape 12"/>
          <p:cNvSpPr>
            <a:spLocks noChangeArrowheads="1"/>
          </p:cNvSpPr>
          <p:nvPr/>
        </p:nvSpPr>
        <p:spPr bwMode="auto">
          <a:xfrm>
            <a:off x="6665913" y="1916113"/>
            <a:ext cx="1219200" cy="1219200"/>
          </a:xfrm>
          <a:prstGeom prst="chevron">
            <a:avLst>
              <a:gd name="adj" fmla="val 10185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pt-BR" sz="1800" b="0">
              <a:latin typeface="Times New Roman" panose="02020603050405020304" pitchFamily="18" charset="0"/>
            </a:endParaRPr>
          </a:p>
        </p:txBody>
      </p:sp>
      <p:sp>
        <p:nvSpPr>
          <p:cNvPr id="69646" name="Text Box 13"/>
          <p:cNvSpPr txBox="1">
            <a:spLocks noChangeArrowheads="1"/>
          </p:cNvSpPr>
          <p:nvPr/>
        </p:nvSpPr>
        <p:spPr bwMode="auto">
          <a:xfrm>
            <a:off x="6837363" y="2189163"/>
            <a:ext cx="97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Usuário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Final</a:t>
            </a:r>
          </a:p>
        </p:txBody>
      </p:sp>
      <p:sp>
        <p:nvSpPr>
          <p:cNvPr id="69647" name="AutoShape 14"/>
          <p:cNvSpPr>
            <a:spLocks noChangeArrowheads="1"/>
          </p:cNvSpPr>
          <p:nvPr/>
        </p:nvSpPr>
        <p:spPr bwMode="auto">
          <a:xfrm>
            <a:off x="4222750" y="1916113"/>
            <a:ext cx="1295400" cy="1219200"/>
          </a:xfrm>
          <a:prstGeom prst="chevron">
            <a:avLst>
              <a:gd name="adj" fmla="val 13409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pt-BR" sz="1800" b="0">
              <a:latin typeface="Times New Roman" panose="02020603050405020304" pitchFamily="18" charset="0"/>
            </a:endParaRPr>
          </a:p>
        </p:txBody>
      </p:sp>
      <p:sp>
        <p:nvSpPr>
          <p:cNvPr id="69648" name="Rectangle 15"/>
          <p:cNvSpPr>
            <a:spLocks noChangeArrowheads="1"/>
          </p:cNvSpPr>
          <p:nvPr/>
        </p:nvSpPr>
        <p:spPr bwMode="auto">
          <a:xfrm>
            <a:off x="4298950" y="2373313"/>
            <a:ext cx="1136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pt-BR" altLang="pt-BR" sz="1800" b="0">
                <a:latin typeface="Times New Roman" panose="02020603050405020304" pitchFamily="18" charset="0"/>
              </a:rPr>
              <a:t>Publisher</a:t>
            </a:r>
          </a:p>
        </p:txBody>
      </p:sp>
      <p:sp>
        <p:nvSpPr>
          <p:cNvPr id="69649" name="Text Box 16"/>
          <p:cNvSpPr txBox="1">
            <a:spLocks noChangeArrowheads="1"/>
          </p:cNvSpPr>
          <p:nvPr/>
        </p:nvSpPr>
        <p:spPr bwMode="auto">
          <a:xfrm>
            <a:off x="282575" y="2217738"/>
            <a:ext cx="1244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>
                <a:latin typeface="Times New Roman" panose="02020603050405020304" pitchFamily="18" charset="0"/>
              </a:rPr>
              <a:t>Revenue</a:t>
            </a:r>
            <a:br>
              <a:rPr lang="pt-BR" altLang="pt-BR">
                <a:latin typeface="Times New Roman" panose="02020603050405020304" pitchFamily="18" charset="0"/>
              </a:rPr>
            </a:br>
            <a:r>
              <a:rPr lang="pt-BR" altLang="pt-BR">
                <a:latin typeface="Times New Roman" panose="02020603050405020304" pitchFamily="18" charset="0"/>
              </a:rPr>
              <a:t>Sharing</a:t>
            </a:r>
          </a:p>
        </p:txBody>
      </p:sp>
      <p:sp>
        <p:nvSpPr>
          <p:cNvPr id="69650" name="Text Box 17"/>
          <p:cNvSpPr txBox="1">
            <a:spLocks noChangeArrowheads="1"/>
          </p:cNvSpPr>
          <p:nvPr/>
        </p:nvSpPr>
        <p:spPr bwMode="auto">
          <a:xfrm>
            <a:off x="1503363" y="3213100"/>
            <a:ext cx="6521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pt-BR" altLang="pt-BR" b="0">
                <a:solidFill>
                  <a:schemeClr val="accent1"/>
                </a:solidFill>
                <a:latin typeface="Times New Roman" panose="02020603050405020304" pitchFamily="18" charset="0"/>
              </a:rPr>
              <a:t>Risco e propriedade intelectual do desenvolvedor/marca</a:t>
            </a:r>
          </a:p>
        </p:txBody>
      </p:sp>
      <p:sp>
        <p:nvSpPr>
          <p:cNvPr id="6965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277813" y="4589463"/>
            <a:ext cx="8763000" cy="19351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altLang="pt-BR" sz="2200" smtClean="0"/>
              <a:t>Exige mais capital de giro e mais investimento</a:t>
            </a:r>
          </a:p>
          <a:p>
            <a:pPr>
              <a:lnSpc>
                <a:spcPct val="90000"/>
              </a:lnSpc>
            </a:pPr>
            <a:r>
              <a:rPr lang="pt-BR" altLang="pt-BR" sz="2200" smtClean="0"/>
              <a:t>Pode ser do premium ao “free to play”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ço Reservado para Número de Slide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9D6345A-13AD-4AE5-B4D6-301AA3DB8BD6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52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Compromisso</a:t>
            </a:r>
          </a:p>
        </p:txBody>
      </p:sp>
      <p:grpSp>
        <p:nvGrpSpPr>
          <p:cNvPr id="70660" name="Group 9"/>
          <p:cNvGrpSpPr>
            <a:grpSpLocks/>
          </p:cNvGrpSpPr>
          <p:nvPr/>
        </p:nvGrpSpPr>
        <p:grpSpPr bwMode="auto">
          <a:xfrm>
            <a:off x="1619250" y="2565400"/>
            <a:ext cx="6629537" cy="3300413"/>
            <a:chOff x="1429" y="1191"/>
            <a:chExt cx="2778" cy="1185"/>
          </a:xfrm>
        </p:grpSpPr>
        <p:sp>
          <p:nvSpPr>
            <p:cNvPr id="70661" name="Line 10"/>
            <p:cNvSpPr>
              <a:spLocks noChangeShapeType="1"/>
            </p:cNvSpPr>
            <p:nvPr/>
          </p:nvSpPr>
          <p:spPr bwMode="auto">
            <a:xfrm>
              <a:off x="1928" y="2177"/>
              <a:ext cx="1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0662" name="Line 11"/>
            <p:cNvSpPr>
              <a:spLocks noChangeShapeType="1"/>
            </p:cNvSpPr>
            <p:nvPr/>
          </p:nvSpPr>
          <p:spPr bwMode="auto">
            <a:xfrm flipV="1">
              <a:off x="1928" y="1270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0663" name="Text Box 12"/>
            <p:cNvSpPr txBox="1">
              <a:spLocks noChangeArrowheads="1"/>
            </p:cNvSpPr>
            <p:nvPr/>
          </p:nvSpPr>
          <p:spPr bwMode="auto">
            <a:xfrm>
              <a:off x="1429" y="1191"/>
              <a:ext cx="306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pt-BR" altLang="pt-BR" b="0">
                  <a:latin typeface="Arial" panose="020B0604020202020204" pitchFamily="34" charset="0"/>
                  <a:cs typeface="Arial" panose="020B0604020202020204" pitchFamily="34" charset="0"/>
                </a:rPr>
                <a:t>ROI</a:t>
              </a:r>
            </a:p>
          </p:txBody>
        </p:sp>
        <p:sp>
          <p:nvSpPr>
            <p:cNvPr id="70664" name="Text Box 13"/>
            <p:cNvSpPr txBox="1">
              <a:spLocks noChangeArrowheads="1"/>
            </p:cNvSpPr>
            <p:nvPr/>
          </p:nvSpPr>
          <p:spPr bwMode="auto">
            <a:xfrm>
              <a:off x="3187" y="2210"/>
              <a:ext cx="401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pt-BR" altLang="pt-BR" b="0">
                  <a:latin typeface="Arial" panose="020B0604020202020204" pitchFamily="34" charset="0"/>
                  <a:cs typeface="Arial" panose="020B0604020202020204" pitchFamily="34" charset="0"/>
                </a:rPr>
                <a:t>Risco</a:t>
              </a:r>
            </a:p>
          </p:txBody>
        </p:sp>
        <p:sp>
          <p:nvSpPr>
            <p:cNvPr id="70665" name="Freeform 14"/>
            <p:cNvSpPr>
              <a:spLocks/>
            </p:cNvSpPr>
            <p:nvPr/>
          </p:nvSpPr>
          <p:spPr bwMode="auto">
            <a:xfrm>
              <a:off x="1928" y="1278"/>
              <a:ext cx="1225" cy="854"/>
            </a:xfrm>
            <a:custGeom>
              <a:avLst/>
              <a:gdLst>
                <a:gd name="T0" fmla="*/ 0 w 1225"/>
                <a:gd name="T1" fmla="*/ 854 h 854"/>
                <a:gd name="T2" fmla="*/ 635 w 1225"/>
                <a:gd name="T3" fmla="*/ 536 h 854"/>
                <a:gd name="T4" fmla="*/ 1134 w 1225"/>
                <a:gd name="T5" fmla="*/ 83 h 854"/>
                <a:gd name="T6" fmla="*/ 1179 w 1225"/>
                <a:gd name="T7" fmla="*/ 38 h 8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25"/>
                <a:gd name="T13" fmla="*/ 0 h 854"/>
                <a:gd name="T14" fmla="*/ 1225 w 1225"/>
                <a:gd name="T15" fmla="*/ 854 h 8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25" h="854">
                  <a:moveTo>
                    <a:pt x="0" y="854"/>
                  </a:moveTo>
                  <a:cubicBezTo>
                    <a:pt x="223" y="759"/>
                    <a:pt x="446" y="664"/>
                    <a:pt x="635" y="536"/>
                  </a:cubicBezTo>
                  <a:cubicBezTo>
                    <a:pt x="824" y="408"/>
                    <a:pt x="1043" y="166"/>
                    <a:pt x="1134" y="83"/>
                  </a:cubicBezTo>
                  <a:cubicBezTo>
                    <a:pt x="1225" y="0"/>
                    <a:pt x="1202" y="19"/>
                    <a:pt x="1179" y="38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1974" y="1826"/>
              <a:ext cx="454" cy="318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1">
                    <a:gamma/>
                    <a:shade val="6275"/>
                    <a:invGamma/>
                    <a:alpha val="50999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70667" name="Text Box 16"/>
            <p:cNvSpPr txBox="1">
              <a:spLocks noChangeArrowheads="1"/>
            </p:cNvSpPr>
            <p:nvPr/>
          </p:nvSpPr>
          <p:spPr bwMode="auto">
            <a:xfrm>
              <a:off x="3153" y="1449"/>
              <a:ext cx="1054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pt-BR" altLang="pt-BR" b="0" dirty="0" err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Revenue</a:t>
              </a:r>
              <a:r>
                <a:rPr lang="pt-BR" altLang="pt-BR" b="0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altLang="pt-BR" b="0" dirty="0" err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sharing</a:t>
              </a:r>
              <a:endParaRPr lang="pt-BR" altLang="pt-BR" b="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68" name="Oval 17"/>
            <p:cNvSpPr>
              <a:spLocks noChangeArrowheads="1"/>
            </p:cNvSpPr>
            <p:nvPr/>
          </p:nvSpPr>
          <p:spPr bwMode="auto">
            <a:xfrm>
              <a:off x="2654" y="1373"/>
              <a:ext cx="454" cy="318"/>
            </a:xfrm>
            <a:prstGeom prst="ellipse">
              <a:avLst/>
            </a:prstGeom>
            <a:gradFill rotWithShape="1">
              <a:gsLst>
                <a:gs pos="0">
                  <a:srgbClr val="FF3300">
                    <a:alpha val="48000"/>
                  </a:srgbClr>
                </a:gs>
                <a:gs pos="100000">
                  <a:srgbClr val="100300">
                    <a:alpha val="50998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pt-BR" altLang="pt-BR" b="0">
                <a:latin typeface="Times New Roman" panose="02020603050405020304" pitchFamily="18" charset="0"/>
              </a:endParaRPr>
            </a:p>
          </p:txBody>
        </p:sp>
        <p:sp>
          <p:nvSpPr>
            <p:cNvPr id="70669" name="Text Box 18"/>
            <p:cNvSpPr txBox="1">
              <a:spLocks noChangeArrowheads="1"/>
            </p:cNvSpPr>
            <p:nvPr/>
          </p:nvSpPr>
          <p:spPr bwMode="auto">
            <a:xfrm>
              <a:off x="2432" y="1912"/>
              <a:ext cx="767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70000"/>
                </a:spcBef>
                <a:buClr>
                  <a:schemeClr val="accent2"/>
                </a:buClr>
                <a:buFont typeface="Wingdings" panose="05000000000000000000" pitchFamily="2" charset="2"/>
                <a:buChar char="l"/>
                <a:defRPr sz="2400" b="1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s"/>
                <a:defRPr sz="2000" i="1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pt-BR" altLang="pt-BR" b="0" dirty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Encomenda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ítulo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pt-BR" altLang="pt-BR" smtClean="0"/>
              <a:t>Tipos de jogos</a:t>
            </a:r>
          </a:p>
        </p:txBody>
      </p:sp>
      <p:sp>
        <p:nvSpPr>
          <p:cNvPr id="71683" name="Subtítulo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pt-BR" altLang="pt-BR" smtClean="0"/>
          </a:p>
        </p:txBody>
      </p:sp>
      <p:sp>
        <p:nvSpPr>
          <p:cNvPr id="71684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3892DB1-E4D4-408F-A8A5-66BE748CC44D}" type="slidenum">
              <a:rPr lang="pt-BR" altLang="pt-BR" sz="1400" b="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53</a:t>
            </a:fld>
            <a:endParaRPr lang="pt-BR" altLang="pt-BR" sz="1400" b="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Focos/Propósitos de jogos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Diversão hard core </a:t>
            </a:r>
          </a:p>
          <a:p>
            <a:r>
              <a:rPr lang="pt-BR" altLang="pt-BR" smtClean="0"/>
              <a:t>Diversão casual</a:t>
            </a:r>
          </a:p>
          <a:p>
            <a:pPr>
              <a:buFont typeface="Wingdings" panose="05000000000000000000" pitchFamily="2" charset="2"/>
              <a:buNone/>
            </a:pPr>
            <a:endParaRPr lang="pt-BR" altLang="pt-BR" smtClean="0"/>
          </a:p>
          <a:p>
            <a:endParaRPr lang="pt-BR" altLang="pt-BR" smtClean="0"/>
          </a:p>
        </p:txBody>
      </p:sp>
      <p:pic>
        <p:nvPicPr>
          <p:cNvPr id="76802" name="Picture 2" descr="http://j.i.uol.com.br/galerias/playstation2/ico2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644900"/>
            <a:ext cx="3348037" cy="25114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2709" name="Picture 4" descr="http://www.cincomsmalltalk.com/userblogs/arden/files/Tetr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420938"/>
            <a:ext cx="1023937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4" descr="https://lh5.googleusercontent.com/U4UVW_lr1ZuLLqBGrb0l5I2BFbZK4513dDVQevoM2KH9rVz3cW9qg3xAf171ef37DafQa2yd7Q=s640-h400-e3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365625"/>
            <a:ext cx="278288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Focos/Propósitos de jogos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Jogos sérios (Game-Based Learning)</a:t>
            </a:r>
          </a:p>
          <a:p>
            <a:pPr lvl="1"/>
            <a:r>
              <a:rPr lang="pt-BR" altLang="pt-BR" smtClean="0"/>
              <a:t>Cliente corporativo e usuário final</a:t>
            </a:r>
          </a:p>
          <a:p>
            <a:pPr>
              <a:buFont typeface="Wingdings" panose="05000000000000000000" pitchFamily="2" charset="2"/>
              <a:buNone/>
            </a:pPr>
            <a:endParaRPr lang="pt-BR" altLang="pt-BR" smtClean="0"/>
          </a:p>
        </p:txBody>
      </p:sp>
      <p:pic>
        <p:nvPicPr>
          <p:cNvPr id="74756" name="Picture 5" descr="telaespeci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997200"/>
            <a:ext cx="331311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2" descr="http://www.jynx.com.br/wordpress/wp-content/uploads/BoxArts_Restaurante_SEBRA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97200"/>
            <a:ext cx="4614863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Focos/Propósitos de jogos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Advergames</a:t>
            </a:r>
          </a:p>
          <a:p>
            <a:pPr lvl="1"/>
            <a:r>
              <a:rPr lang="pt-BR" altLang="pt-BR" smtClean="0"/>
              <a:t>Cliente corporativo</a:t>
            </a:r>
          </a:p>
          <a:p>
            <a:endParaRPr lang="pt-BR" altLang="pt-BR" smtClean="0"/>
          </a:p>
          <a:p>
            <a:endParaRPr lang="pt-BR" altLang="pt-BR" smtClean="0"/>
          </a:p>
        </p:txBody>
      </p:sp>
      <p:pic>
        <p:nvPicPr>
          <p:cNvPr id="76804" name="Picture 6" descr="smirnoff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628775"/>
            <a:ext cx="3627438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2" descr="http://www.jynx.com.br/wordpress/wp-content/uploads/BoxArts_Coca_Cann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24175"/>
            <a:ext cx="38877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4" descr="http://www.jynx.com.br/wordpress/wp-content/uploads/BoxArts_Misterio_AES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365625"/>
            <a:ext cx="34988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Outros</a:t>
            </a:r>
          </a:p>
        </p:txBody>
      </p:sp>
      <p:sp>
        <p:nvSpPr>
          <p:cNvPr id="7885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pt-BR" smtClean="0"/>
              <a:t>Simuladores e jogos </a:t>
            </a:r>
            <a:br>
              <a:rPr lang="pt-BR" altLang="pt-BR" smtClean="0"/>
            </a:br>
            <a:r>
              <a:rPr lang="pt-BR" altLang="pt-BR" smtClean="0"/>
              <a:t>educativos (são jogos?)</a:t>
            </a:r>
          </a:p>
          <a:p>
            <a:r>
              <a:rPr lang="pt-BR" altLang="pt-BR" smtClean="0"/>
              <a:t>“street games”</a:t>
            </a:r>
          </a:p>
        </p:txBody>
      </p:sp>
      <p:pic>
        <p:nvPicPr>
          <p:cNvPr id="78852" name="Picture 4" descr="http://www.volny.cz/havlikjosef/galery/MSFS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573463"/>
            <a:ext cx="3792538" cy="2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6" descr="http://play-educationalgames.com/images/bookworm-adventures-deluxe/bookworm-adventures-deluxe-big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9275"/>
            <a:ext cx="3792538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12" descr="https://encrypted-tbn0.gstatic.com/images?q=tbn:ANd9GcTP3_SKswmyVA4_WvnX-SLtJZ85e5qUfrg3x3pl6bjNEf_Oz0GQB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t="7524" r="24809" b="15530"/>
          <a:stretch>
            <a:fillRect/>
          </a:stretch>
        </p:blipFill>
        <p:spPr bwMode="auto">
          <a:xfrm>
            <a:off x="509588" y="3573463"/>
            <a:ext cx="3198812" cy="2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Outros</a:t>
            </a:r>
          </a:p>
        </p:txBody>
      </p:sp>
      <p:sp>
        <p:nvSpPr>
          <p:cNvPr id="808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pt-BR" smtClean="0"/>
              <a:t>“Jogos para salvar </a:t>
            </a:r>
            <a:br>
              <a:rPr lang="pt-BR" altLang="pt-BR" smtClean="0"/>
            </a:br>
            <a:r>
              <a:rPr lang="pt-BR" altLang="pt-BR" smtClean="0"/>
              <a:t>o mundo”: foldit</a:t>
            </a:r>
          </a:p>
        </p:txBody>
      </p:sp>
      <p:pic>
        <p:nvPicPr>
          <p:cNvPr id="80900" name="Picture 8" descr="Foldi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852738"/>
            <a:ext cx="4608513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31913"/>
          </a:xfrm>
        </p:spPr>
        <p:txBody>
          <a:bodyPr/>
          <a:lstStyle/>
          <a:p>
            <a:r>
              <a:rPr lang="fr-FR" altLang="pt-BR" smtClean="0"/>
              <a:t>Gamification</a:t>
            </a:r>
          </a:p>
        </p:txBody>
      </p:sp>
      <p:pic>
        <p:nvPicPr>
          <p:cNvPr id="82947" name="Picture 7" descr="http://www7.educacao.pe.gov.br/oje/image/logo_o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33432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437063"/>
            <a:ext cx="3633788" cy="20875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2700000" rotWithShape="0">
              <a:srgbClr val="000000">
                <a:alpha val="42998"/>
              </a:srgbClr>
            </a:outerShdw>
          </a:effectLst>
        </p:spPr>
      </p:pic>
      <p:pic>
        <p:nvPicPr>
          <p:cNvPr id="8294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6475"/>
            <a:ext cx="407511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82950" name="Picture 11" descr="Figura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692150"/>
            <a:ext cx="4637087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altLang="pt-BR" smtClean="0"/>
              <a:t>O que são jogos digitais?</a:t>
            </a:r>
            <a:br>
              <a:rPr lang="pt-BR" altLang="pt-BR" smtClean="0"/>
            </a:br>
            <a:r>
              <a:rPr lang="pt-BR" altLang="pt-BR" smtClean="0"/>
              <a:t>Jogo é software? </a:t>
            </a:r>
            <a:br>
              <a:rPr lang="pt-BR" altLang="pt-BR" smtClean="0"/>
            </a:br>
            <a:r>
              <a:rPr lang="pt-BR" altLang="pt-BR" smtClean="0"/>
              <a:t>Jogo é cinema?</a:t>
            </a:r>
          </a:p>
        </p:txBody>
      </p:sp>
      <p:sp>
        <p:nvSpPr>
          <p:cNvPr id="21507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pt-BR" smtClean="0"/>
              <a:t>Referências</a:t>
            </a:r>
            <a:endParaRPr lang="pt-BR" altLang="pt-BR" smtClean="0"/>
          </a:p>
        </p:txBody>
      </p:sp>
      <p:sp>
        <p:nvSpPr>
          <p:cNvPr id="8499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pt-BR" sz="1600" smtClean="0"/>
              <a:t>http://www.google.com/url?sa=t&amp;rct=j&amp;q=&amp;esrc=s&amp;source=web&amp;cd=1&amp;cad=rja&amp;ved=0CC0QFjAA&amp;url=http%3A%2F%2Fwww.gdcvault.com%2Fplay%2F1012242%2FMeta_Game_Design__Reward_Systems_that_Drive_Engagement&amp;ei=7hy-UMOHH5GE9QSGtoHwCA&amp;usg=AFQjCNEoFVeUHXTMiH9fZPpxaJQCR5fZXQ</a:t>
            </a:r>
          </a:p>
          <a:p>
            <a:r>
              <a:rPr lang="en-US" altLang="pt-BR" sz="1600" smtClean="0">
                <a:hlinkClick r:id="rId2"/>
              </a:rPr>
              <a:t>http://dl.dropbox.com/u/1889427/artigos/sbgames20093.pdf</a:t>
            </a:r>
            <a:endParaRPr lang="en-US" altLang="pt-BR" sz="1600" smtClean="0"/>
          </a:p>
          <a:p>
            <a:r>
              <a:rPr lang="en-US" altLang="pt-BR" sz="1600" smtClean="0">
                <a:hlinkClick r:id="rId3"/>
              </a:rPr>
              <a:t>http://gamasutra.com/blogs/BriceMorrison/20110118/88795/Introduction_to_the_Game_Design_Canvas.php</a:t>
            </a:r>
            <a:endParaRPr lang="en-US" altLang="pt-BR" sz="1600" smtClean="0"/>
          </a:p>
          <a:p>
            <a:r>
              <a:rPr lang="pt-BR" altLang="pt-BR" sz="1600" smtClean="0">
                <a:hlinkClick r:id="rId4"/>
              </a:rPr>
              <a:t>http://timeline.computerspielemuseum.de/</a:t>
            </a:r>
            <a:endParaRPr lang="pt-BR" altLang="pt-BR" sz="1600" smtClean="0"/>
          </a:p>
          <a:p>
            <a:r>
              <a:rPr lang="en-US" altLang="pt-BR" sz="1600" smtClean="0">
                <a:hlinkClick r:id="rId5"/>
              </a:rPr>
              <a:t>http://www.outerspace.com.br/retrospace/</a:t>
            </a:r>
            <a:endParaRPr lang="en-US" altLang="pt-BR" sz="1600" smtClean="0"/>
          </a:p>
          <a:p>
            <a:r>
              <a:rPr lang="en-US" altLang="pt-BR" sz="1600" smtClean="0"/>
              <a:t>Wired may 2001</a:t>
            </a:r>
          </a:p>
          <a:p>
            <a:endParaRPr lang="en-US" altLang="pt-BR" sz="1600" smtClean="0"/>
          </a:p>
          <a:p>
            <a:endParaRPr lang="en-US" altLang="pt-BR" sz="1600" smtClean="0"/>
          </a:p>
          <a:p>
            <a:endParaRPr lang="en-US" altLang="pt-BR" sz="1600" smtClean="0"/>
          </a:p>
          <a:p>
            <a:endParaRPr lang="pt-BR" altLang="pt-BR" sz="3200" smtClean="0"/>
          </a:p>
        </p:txBody>
      </p:sp>
      <p:sp>
        <p:nvSpPr>
          <p:cNvPr id="84996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7000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s"/>
              <a:defRPr sz="2000" i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C4A6597-ADAB-472C-85D1-7627530F19ED}" type="slidenum">
              <a:rPr lang="pt-BR" altLang="pt-BR" sz="1400" b="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60</a:t>
            </a:fld>
            <a:endParaRPr lang="pt-BR" altLang="pt-BR" sz="1400" b="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pt-BR" altLang="pt-BR" smtClean="0"/>
              <a:t>Definição clássica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algn="r"/>
            <a:r>
              <a:rPr lang="pt-BR" altLang="pt-BR" smtClean="0"/>
              <a:t>Sistemas interativos que permitem a um ou mais usuários experimentar, sem riscos, situações de conflito</a:t>
            </a:r>
          </a:p>
          <a:p>
            <a:endParaRPr lang="pt-BR" altLang="pt-BR" smtClean="0"/>
          </a:p>
          <a:p>
            <a:pPr lvl="1">
              <a:buFont typeface="Wingdings" panose="05000000000000000000" pitchFamily="2" charset="2"/>
              <a:buNone/>
            </a:pPr>
            <a:endParaRPr lang="pt-BR" altLang="pt-BR" smtClean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900113" y="5229225"/>
            <a:ext cx="772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>
              <a:defRPr/>
            </a:pPr>
            <a:r>
              <a:rPr lang="pt-BR" sz="3200" kern="0" dirty="0">
                <a:solidFill>
                  <a:srgbClr val="993300"/>
                </a:solidFill>
                <a:latin typeface="+mj-lt"/>
                <a:ea typeface="+mj-ea"/>
                <a:cs typeface="+mj-cs"/>
              </a:rPr>
              <a:t>Basta?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iablo 3 - Official Trailer (HD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682750"/>
            <a:ext cx="6551613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Diablo III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Jogos Digitais: sedução e conteúdo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pt-BR" smtClean="0"/>
              <a:t>Obra de arte audiovisual interativa</a:t>
            </a:r>
          </a:p>
          <a:p>
            <a:endParaRPr lang="pt-BR" altLang="pt-BR" i="1" smtClean="0"/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r>
              <a:rPr lang="pt-BR" altLang="pt-BR" smtClean="0"/>
              <a:t>Com MUITO conteúdo: </a:t>
            </a:r>
            <a:r>
              <a:rPr lang="pt-BR" altLang="pt-BR" smtClean="0">
                <a:hlinkClick r:id="rId3"/>
              </a:rPr>
              <a:t>link</a:t>
            </a:r>
            <a:endParaRPr lang="pt-BR" altLang="pt-BR" smtClean="0"/>
          </a:p>
        </p:txBody>
      </p:sp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49500"/>
            <a:ext cx="5832475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sbcm2000">
  <a:themeElements>
    <a:clrScheme name="sbcm2000.ppt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sbcm2000.ppt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bcm2000.pp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cm2000.pp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cm2000.pp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cm2000.pp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cm2000.pp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cm2000.pp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cm2000.pp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H:\apresent\congressos\sbcm2000.ppt</Template>
  <TotalTime>2793</TotalTime>
  <Words>1500</Words>
  <Application>Microsoft Office PowerPoint</Application>
  <PresentationFormat>Apresentação na tela (4:3)</PresentationFormat>
  <Paragraphs>369</Paragraphs>
  <Slides>60</Slides>
  <Notes>16</Notes>
  <HiddenSlides>0</HiddenSlides>
  <MMClips>2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3</vt:i4>
      </vt:variant>
      <vt:variant>
        <vt:lpstr>Títulos de slides</vt:lpstr>
      </vt:variant>
      <vt:variant>
        <vt:i4>60</vt:i4>
      </vt:variant>
    </vt:vector>
  </HeadingPairs>
  <TitlesOfParts>
    <vt:vector size="69" baseType="lpstr">
      <vt:lpstr>Arial</vt:lpstr>
      <vt:lpstr>Arial Black</vt:lpstr>
      <vt:lpstr>Tahoma</vt:lpstr>
      <vt:lpstr>Times New Roman</vt:lpstr>
      <vt:lpstr>Wingdings</vt:lpstr>
      <vt:lpstr>sbcm2000</vt:lpstr>
      <vt:lpstr>Foto do Photo Editor</vt:lpstr>
      <vt:lpstr>Imagem de bitmap</vt:lpstr>
      <vt:lpstr>Photo Editor Photo</vt:lpstr>
      <vt:lpstr>Introdução aos Jogos Digitais: Definições, Histórico, Características e Gêneros</vt:lpstr>
      <vt:lpstr>Jogos</vt:lpstr>
      <vt:lpstr>Porque Jogar? (Crawford 82)</vt:lpstr>
      <vt:lpstr>Ainda sobre motivação</vt:lpstr>
      <vt:lpstr>Jogos digitais compõem a cultura contemporânea</vt:lpstr>
      <vt:lpstr>O que são jogos digitais? Jogo é software?  Jogo é cinema?</vt:lpstr>
      <vt:lpstr>Definição clássica</vt:lpstr>
      <vt:lpstr>Diablo III</vt:lpstr>
      <vt:lpstr>Jogos Digitais: sedução e conteúdo</vt:lpstr>
      <vt:lpstr>Características principais (Game Ontology Project)</vt:lpstr>
      <vt:lpstr>Características principais (MDA model)</vt:lpstr>
      <vt:lpstr>Características principais (como prefiro ver)</vt:lpstr>
      <vt:lpstr>Histórico</vt:lpstr>
      <vt:lpstr>Jogos de Computador: Histórico</vt:lpstr>
      <vt:lpstr>1972</vt:lpstr>
      <vt:lpstr>1974</vt:lpstr>
      <vt:lpstr>1975</vt:lpstr>
      <vt:lpstr>1978</vt:lpstr>
      <vt:lpstr>1979, 1980 e 1981</vt:lpstr>
      <vt:lpstr>1983-1985</vt:lpstr>
      <vt:lpstr>1987 e 1989</vt:lpstr>
      <vt:lpstr>1989-1990</vt:lpstr>
      <vt:lpstr>1991-1995</vt:lpstr>
      <vt:lpstr>1996-2000</vt:lpstr>
      <vt:lpstr>2001-2002  </vt:lpstr>
      <vt:lpstr>Consoles Portáteis: a saga do game boy</vt:lpstr>
      <vt:lpstr>2004-2007</vt:lpstr>
      <vt:lpstr>2007-2010: o fenômeno dos smartphones/tablets</vt:lpstr>
      <vt:lpstr>2010-2013</vt:lpstr>
      <vt:lpstr>Evolução do jogos</vt:lpstr>
      <vt:lpstr>Final Fantasy</vt:lpstr>
      <vt:lpstr>Gêneros</vt:lpstr>
      <vt:lpstr>Gêneros de jogos: duas grandes categorias</vt:lpstr>
      <vt:lpstr>Gêneros de jogos digitais</vt:lpstr>
      <vt:lpstr>Gêneros de jogos digitais</vt:lpstr>
      <vt:lpstr>Plataformas</vt:lpstr>
      <vt:lpstr>Plataformas</vt:lpstr>
      <vt:lpstr>Plataformas</vt:lpstr>
      <vt:lpstr>Plataformas</vt:lpstr>
      <vt:lpstr>Mercado mundial 2016</vt:lpstr>
      <vt:lpstr>Mercado por plataformas 1975 - 2010</vt:lpstr>
      <vt:lpstr>Mercado por plataformas 2016</vt:lpstr>
      <vt:lpstr>Evolução de Mercado por plataformas</vt:lpstr>
      <vt:lpstr>Mercado por gênero</vt:lpstr>
      <vt:lpstr>Apresentação do PowerPoint</vt:lpstr>
      <vt:lpstr>Evolução Mercado MMO</vt:lpstr>
      <vt:lpstr>Apresentação do PowerPoint</vt:lpstr>
      <vt:lpstr>Mercado MOBA+MMO 2016</vt:lpstr>
      <vt:lpstr>Modelos de negócio e público-alvo</vt:lpstr>
      <vt:lpstr>Modelo “sob encomenda”</vt:lpstr>
      <vt:lpstr>Modelo “revenue sharing”</vt:lpstr>
      <vt:lpstr>Compromisso</vt:lpstr>
      <vt:lpstr>Tipos de jogos</vt:lpstr>
      <vt:lpstr>Focos/Propósitos de jogos</vt:lpstr>
      <vt:lpstr>Focos/Propósitos de jogos</vt:lpstr>
      <vt:lpstr>Focos/Propósitos de jogos</vt:lpstr>
      <vt:lpstr>Outros</vt:lpstr>
      <vt:lpstr>Outros</vt:lpstr>
      <vt:lpstr>Gamification</vt:lpstr>
      <vt:lpstr>Referências</vt:lpstr>
    </vt:vector>
  </TitlesOfParts>
  <Company>UFPE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Introdução a Jogos de Computador</dc:title>
  <dc:creator>geber</dc:creator>
  <cp:lastModifiedBy>Geber</cp:lastModifiedBy>
  <cp:revision>102</cp:revision>
  <dcterms:created xsi:type="dcterms:W3CDTF">2000-09-04T17:02:01Z</dcterms:created>
  <dcterms:modified xsi:type="dcterms:W3CDTF">2017-08-10T12:36:38Z</dcterms:modified>
</cp:coreProperties>
</file>