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73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50561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219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e788685cc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e788685cc_0_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2696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e788685cc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e788685cc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6011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e788685cc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e788685cc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204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e788685cc_0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e788685cc_0_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5133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e788685cc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e788685cc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318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e788685cc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e788685cc_0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2234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e788685cc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e788685cc_0_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7592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e788685c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e788685c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7583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e788685cc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e788685cc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5921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e788685cc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e788685cc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92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e788685cc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e788685cc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919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5e788685cc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5e788685cc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39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5e788685cc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5e788685cc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699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e788685cc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e788685cc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9737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e788685cc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e788685cc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2368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e788685cc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e788685cc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470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slideshare.net/Kongregat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hyperlink" Target="https://www.youtube.com/watch?v=gl_SP6T-1dY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Jogos Digitais 2019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GaaS: ARM, Soft Release, Retention Rates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Monetização</a:t>
            </a:r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 que pulamos? Vamos focar em retenção, então vamos falar rapidamente de monetização que são as ações e técnicas utilizadas para converter jogadores (para pagantes) e em maximizar o gasto desses jogadores.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Até por que, Retenção é o principal fator na monetização.</a:t>
            </a:r>
            <a:endParaRPr/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5719499" cy="429410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 txBox="1"/>
          <p:nvPr/>
        </p:nvSpPr>
        <p:spPr>
          <a:xfrm>
            <a:off x="4910650" y="4515550"/>
            <a:ext cx="29070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https://www.slideshare.net/Kongregate</a:t>
            </a:r>
            <a:endParaRPr/>
          </a:p>
        </p:txBody>
      </p:sp>
      <p:sp>
        <p:nvSpPr>
          <p:cNvPr id="138" name="Google Shape;138;p22"/>
          <p:cNvSpPr/>
          <p:nvPr/>
        </p:nvSpPr>
        <p:spPr>
          <a:xfrm>
            <a:off x="7874000" y="2398900"/>
            <a:ext cx="677400" cy="698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8775" y="555600"/>
            <a:ext cx="4752392" cy="29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finalmente...</a:t>
            </a:r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retenção é ligada a nossa preocupação em manter os jogadores jogando.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Quantos baixam o jogo?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Quantos continuam jogando depois de um dia?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 depois de 7 dias?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 depois de 30 dias?</a:t>
            </a:r>
            <a:endParaRPr/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3750" y="3240250"/>
            <a:ext cx="3200400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3"/>
          <p:cNvSpPr txBox="1">
            <a:spLocks noGrp="1"/>
          </p:cNvSpPr>
          <p:nvPr>
            <p:ph type="body" idx="1"/>
          </p:nvPr>
        </p:nvSpPr>
        <p:spPr>
          <a:xfrm>
            <a:off x="6063175" y="3491050"/>
            <a:ext cx="2808000" cy="12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 benchmarking de D1, D7 e D30 hoje varia de acordo com o gênero do jogo. Mas, via de regra,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D1 &gt; 40%, D7 &gt; 20%, D30 &gt; 10%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Retenção</a:t>
            </a:r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Core Gameplay (D1)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Balanceamento constante (D1, D7, D30)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Novos conteúdos regularmente (D30)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Interação Social (D7, D30)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Re-engajamento (D1, D7, D30)</a:t>
            </a:r>
            <a:endParaRPr/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525" y="211650"/>
            <a:ext cx="3438899" cy="19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7775" y="1519545"/>
            <a:ext cx="2808002" cy="199692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/>
          <p:nvPr/>
        </p:nvSpPr>
        <p:spPr>
          <a:xfrm>
            <a:off x="5963925" y="3245525"/>
            <a:ext cx="2779350" cy="1554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 Release</a:t>
            </a:r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É o processo de lançar o jogo em só alguns territórios, geralmente até 4 países, e iterar o jogo até que ele alcance as metas de retenção.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Ao alcançar as metas, o jogo está preparado para ser lançado mundialmente e ter um investimento pesado de marketing.</a:t>
            </a:r>
            <a:endParaRPr/>
          </a:p>
        </p:txBody>
      </p:sp>
      <p:pic>
        <p:nvPicPr>
          <p:cNvPr id="163" name="Google Shape;1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2225" y="3600299"/>
            <a:ext cx="2487224" cy="14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/>
        </p:nvSpPr>
        <p:spPr>
          <a:xfrm>
            <a:off x="1222025" y="3302000"/>
            <a:ext cx="35772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https://www.youtube.com/watch?v=gl_SP6T-1dY</a:t>
            </a:r>
            <a:endParaRPr/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8299" y="1300512"/>
            <a:ext cx="3836026" cy="254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 Release</a:t>
            </a:r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Esteja preparado para “matar” seu jogo.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Os dados da ZeptoLab do slide anterior são padrão de indústria. </a:t>
            </a:r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body" idx="1"/>
          </p:nvPr>
        </p:nvSpPr>
        <p:spPr>
          <a:xfrm>
            <a:off x="3276600" y="1034025"/>
            <a:ext cx="55104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200" i="1"/>
              <a:t>A grande maioria dos jogos feitos por empresas “Top Grossing” não chega a Soft Launch, menos ainda a um lançamento mundial</a:t>
            </a:r>
            <a:endParaRPr sz="3200" i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o que eu tenho a ver com isso?</a:t>
            </a:r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200"/>
              <a:t>Vamos lançar vários jogos nessa cadeira, fazer soft launch deles e trabalhar a retenção.</a:t>
            </a:r>
            <a:endParaRPr sz="3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ManiMani</a:t>
            </a:r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Publisher em Recife de jogos Hyper Casual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Vai participar da cadeira, acompanhando os jogos, fazendo o marketing e ajudando nas estratégias de retenção</a:t>
            </a:r>
            <a:endParaRPr/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5600" y="787400"/>
            <a:ext cx="5719500" cy="2882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Jogos Digitais 2019</a:t>
            </a:r>
            <a:endParaRPr/>
          </a:p>
        </p:txBody>
      </p:sp>
      <p:sp>
        <p:nvSpPr>
          <p:cNvPr id="191" name="Google Shape;191;p2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GaaS: ARM, Soft Release, Retention Rates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Conversa de jogos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 que é jogo como serviço (ou GaaS)?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 ciclo ARM: Aquisição, Retenção, Monetização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Soft Release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Benchmarks de Retenção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ManiMani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 que é GaaS?</a:t>
            </a: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225" y="1648025"/>
            <a:ext cx="3402575" cy="23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4100" y="1519713"/>
            <a:ext cx="2590700" cy="25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/>
          <p:nvPr/>
        </p:nvSpPr>
        <p:spPr>
          <a:xfrm>
            <a:off x="4402675" y="2191300"/>
            <a:ext cx="1404000" cy="119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 que é GaaS?</a:t>
            </a:r>
            <a:endParaRPr/>
          </a:p>
        </p:txBody>
      </p:sp>
      <p:sp>
        <p:nvSpPr>
          <p:cNvPr id="75" name="Google Shape;75;p16"/>
          <p:cNvSpPr txBox="1"/>
          <p:nvPr/>
        </p:nvSpPr>
        <p:spPr>
          <a:xfrm>
            <a:off x="251520" y="1462776"/>
            <a:ext cx="5616600" cy="13158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“O modelo tradicional de produto distribuído em caixinhas é simplesmente limitado… Existe muito mais oportunidades quando o jogo está conectado, vivo e tem uma fonte de funcionalidades valiosas”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6"/>
          <p:cNvSpPr/>
          <p:nvPr/>
        </p:nvSpPr>
        <p:spPr>
          <a:xfrm>
            <a:off x="4396680" y="3247932"/>
            <a:ext cx="4572000" cy="6924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“You have to ‘iterate the f*** out of your products’ to win” </a:t>
            </a:r>
            <a:br>
              <a:rPr lang="en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6979200" y="3940325"/>
            <a:ext cx="1989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Neil Young – DeNA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252750" y="2778575"/>
            <a:ext cx="56166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Jason Holtman – Head of Business Development @ Valve</a:t>
            </a:r>
            <a:endParaRPr sz="18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 que é Gaas?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 prática, a aplicação de conceitos como Lean Startup, desenvolvimento ágil e design thinking ao desenvolvimento de jogos.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Fazer um MVP, testar com várias pessoas e iterar. Assim, desenvolvemos o produto com base no uso pelos usuários.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i="1"/>
              <a:t>“A Zynga lançou o Zynga Poker junto com a API do Facebook e o mantém até hoje. Sempre se viu como uma empresa de dados e não necessariamente de jogos. Criou o conceito de soft release”</a:t>
            </a:r>
            <a:endParaRPr i="1"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3937" y="3203200"/>
            <a:ext cx="3039149" cy="177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9700" y="1006150"/>
            <a:ext cx="3000299" cy="22655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3211639" y="3271687"/>
            <a:ext cx="34449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Zynga Poker c. 20</a:t>
            </a:r>
            <a:r>
              <a:rPr lang="en" sz="1800">
                <a:solidFill>
                  <a:srgbClr val="F3F3F3"/>
                </a:solidFill>
              </a:rPr>
              <a:t>10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3925" y="258250"/>
            <a:ext cx="2920625" cy="184432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5650039" y="2102587"/>
            <a:ext cx="34449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Zynga Poker c. 20</a:t>
            </a:r>
            <a:r>
              <a:rPr lang="en" sz="1800">
                <a:solidFill>
                  <a:srgbClr val="F3F3F3"/>
                </a:solidFill>
              </a:rPr>
              <a:t>08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 como?</a:t>
            </a: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 que, já entendi o que é GaaS, mas como fazer?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Primeiro, mudar o mindset: “Para jogos </a:t>
            </a:r>
            <a:r>
              <a:rPr lang="en" i="1"/>
              <a:t>freemium</a:t>
            </a:r>
            <a:r>
              <a:rPr lang="en"/>
              <a:t>, lançar o jogo é somente 20% do trabalho”</a:t>
            </a:r>
            <a:br>
              <a:rPr lang="en"/>
            </a:br>
            <a:r>
              <a:rPr lang="en"/>
              <a:t>	Alawar @Casual Connect </a:t>
            </a:r>
            <a:r>
              <a:rPr lang="en" b="1"/>
              <a:t>2011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Na prática, se manter no ciclo de fazer o design e observar os jogadores. Aí voltar ao design.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Tudo isso sob a ótica ARM: olhando os dados de aquisição, retenção e monetização.</a:t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5700" y="1866900"/>
            <a:ext cx="838271" cy="1158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8"/>
          <p:cNvGrpSpPr/>
          <p:nvPr/>
        </p:nvGrpSpPr>
        <p:grpSpPr>
          <a:xfrm>
            <a:off x="5128520" y="434519"/>
            <a:ext cx="2594423" cy="1080120"/>
            <a:chOff x="443620" y="3356992"/>
            <a:chExt cx="2594423" cy="1440160"/>
          </a:xfrm>
        </p:grpSpPr>
        <p:sp>
          <p:nvSpPr>
            <p:cNvPr id="98" name="Google Shape;98;p18"/>
            <p:cNvSpPr/>
            <p:nvPr/>
          </p:nvSpPr>
          <p:spPr>
            <a:xfrm>
              <a:off x="731652" y="3356992"/>
              <a:ext cx="1800300" cy="432000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4F81BD"/>
            </a:solidFill>
            <a:ln w="25400" cap="flat" cmpd="sng">
              <a:solidFill>
                <a:srgbClr val="395E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8"/>
            <p:cNvSpPr/>
            <p:nvPr/>
          </p:nvSpPr>
          <p:spPr>
            <a:xfrm rot="10800000">
              <a:off x="731552" y="4293152"/>
              <a:ext cx="1800300" cy="504000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4F81BD"/>
            </a:solidFill>
            <a:ln w="25400" cap="flat" cmpd="sng">
              <a:solidFill>
                <a:srgbClr val="395E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8"/>
            <p:cNvSpPr txBox="1"/>
            <p:nvPr/>
          </p:nvSpPr>
          <p:spPr>
            <a:xfrm>
              <a:off x="443620" y="3861048"/>
              <a:ext cx="81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Design</a:t>
              </a: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8"/>
            <p:cNvSpPr txBox="1"/>
            <p:nvPr/>
          </p:nvSpPr>
          <p:spPr>
            <a:xfrm>
              <a:off x="2075643" y="3861048"/>
              <a:ext cx="96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Observe</a:t>
              </a: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02;p18"/>
          <p:cNvSpPr/>
          <p:nvPr/>
        </p:nvSpPr>
        <p:spPr>
          <a:xfrm>
            <a:off x="5910064" y="2984270"/>
            <a:ext cx="1584300" cy="1296300"/>
          </a:xfrm>
          <a:prstGeom prst="triangle">
            <a:avLst>
              <a:gd name="adj" fmla="val 50000"/>
            </a:avLst>
          </a:prstGeom>
          <a:solidFill>
            <a:srgbClr val="4F81BD"/>
          </a:solidFill>
          <a:ln w="25400" cap="flat" cmpd="sng">
            <a:solidFill>
              <a:srgbClr val="395E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6126088" y="2714240"/>
            <a:ext cx="1059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Retenção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5261992" y="4292091"/>
            <a:ext cx="1085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Aquisição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7062192" y="4292103"/>
            <a:ext cx="1395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Monetização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311700" y="502437"/>
            <a:ext cx="3271471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LifetimeValue (LTV)</a:t>
            </a:r>
            <a:endParaRPr dirty="0"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Tudo o que queremos é que o LTV do jogo seja maior que o CPI.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O que é LTV?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O que é </a:t>
            </a:r>
            <a:r>
              <a:rPr lang="en" dirty="0" smtClean="0"/>
              <a:t>CPI (Cost Per Install)?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Imagine que temos 100 downloads e gastamos R$ 1000,00 de marketing.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E se esses jogadores gastam em média R$ 5,00?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E se gastam R$ 12,00?</a:t>
            </a:r>
            <a:endParaRPr dirty="0"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4281150" y="34255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 exemplos de valores de jogos visite: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thinkgaming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Sensortower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Zynga Poker LTV: $2.86</a:t>
            </a:r>
            <a:br>
              <a:rPr lang="en"/>
            </a:br>
            <a:r>
              <a:rPr lang="en"/>
              <a:t>Clash of Clans: $6.15</a:t>
            </a:r>
            <a:br>
              <a:rPr lang="en"/>
            </a:br>
            <a:r>
              <a:rPr lang="en"/>
              <a:t>Candy Crush Saga: $2.70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Interesting: Quanto os jogos Top Grossing geram?</a:t>
            </a: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9" cy="3123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Aquisição</a:t>
            </a:r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Atividades ligadas a atração de jogadores ao jogo. Ou seja, como consigo muitos downloads?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Marketing: campanhas, clicks, conversão da loja</a:t>
            </a:r>
            <a:br>
              <a:rPr lang="en"/>
            </a:b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Envolve uma gama muito específica de habilidades e um time, separado da produção em muitos casos, especializado em </a:t>
            </a:r>
            <a:r>
              <a:rPr lang="en" i="1"/>
              <a:t>aquisição</a:t>
            </a:r>
            <a:r>
              <a:rPr lang="en"/>
              <a:t> de usuários.</a:t>
            </a:r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7275" y="237775"/>
            <a:ext cx="21336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/>
        </p:nvSpPr>
        <p:spPr>
          <a:xfrm>
            <a:off x="4318000" y="4553650"/>
            <a:ext cx="45366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Creatives/Criativos (como são chamadas as imagens de marketing) são uma parte muito importante da aquisição.</a:t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9850" y="95950"/>
            <a:ext cx="1856500" cy="93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6425" y="1306525"/>
            <a:ext cx="1740785" cy="3094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31930" y="1996488"/>
            <a:ext cx="1856500" cy="2527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722</Words>
  <Application>Microsoft Office PowerPoint</Application>
  <PresentationFormat>Apresentação na tela (16:9)</PresentationFormat>
  <Paragraphs>83</Paragraphs>
  <Slides>17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0" baseType="lpstr">
      <vt:lpstr>Arial</vt:lpstr>
      <vt:lpstr>Calibri</vt:lpstr>
      <vt:lpstr>Simple Dark</vt:lpstr>
      <vt:lpstr>Jogos Digitais 2019</vt:lpstr>
      <vt:lpstr>Conversa de jogos</vt:lpstr>
      <vt:lpstr>O que é GaaS?</vt:lpstr>
      <vt:lpstr>O que é GaaS?</vt:lpstr>
      <vt:lpstr>O que é Gaas?</vt:lpstr>
      <vt:lpstr>Mas como?</vt:lpstr>
      <vt:lpstr>LifetimeValue (LTV)</vt:lpstr>
      <vt:lpstr>Interesting: Quanto os jogos Top Grossing geram?</vt:lpstr>
      <vt:lpstr>Aquisição</vt:lpstr>
      <vt:lpstr>Monetização</vt:lpstr>
      <vt:lpstr>E finalmente...</vt:lpstr>
      <vt:lpstr>Retenção</vt:lpstr>
      <vt:lpstr>Soft Release</vt:lpstr>
      <vt:lpstr>Soft Release</vt:lpstr>
      <vt:lpstr>E o que eu tenho a ver com isso?</vt:lpstr>
      <vt:lpstr>ManiMani</vt:lpstr>
      <vt:lpstr>Jogos Digitais 2019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Jogos Digitais 2019</dc:title>
  <dc:creator>Geber</dc:creator>
  <cp:lastModifiedBy>Geber</cp:lastModifiedBy>
  <cp:revision>1</cp:revision>
  <dcterms:modified xsi:type="dcterms:W3CDTF">2019-08-06T18:26:28Z</dcterms:modified>
</cp:coreProperties>
</file>