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7"/>
  </p:notesMasterIdLst>
  <p:handoutMasterIdLst>
    <p:handoutMasterId r:id="rId48"/>
  </p:handoutMasterIdLst>
  <p:sldIdLst>
    <p:sldId id="256" r:id="rId2"/>
    <p:sldId id="320" r:id="rId3"/>
    <p:sldId id="369" r:id="rId4"/>
    <p:sldId id="368" r:id="rId5"/>
    <p:sldId id="373" r:id="rId6"/>
    <p:sldId id="343" r:id="rId7"/>
    <p:sldId id="259" r:id="rId8"/>
    <p:sldId id="322" r:id="rId9"/>
    <p:sldId id="260" r:id="rId10"/>
    <p:sldId id="258" r:id="rId11"/>
    <p:sldId id="374" r:id="rId12"/>
    <p:sldId id="366" r:id="rId13"/>
    <p:sldId id="367" r:id="rId14"/>
    <p:sldId id="383" r:id="rId15"/>
    <p:sldId id="363" r:id="rId16"/>
    <p:sldId id="377" r:id="rId17"/>
    <p:sldId id="378" r:id="rId18"/>
    <p:sldId id="382" r:id="rId19"/>
    <p:sldId id="376" r:id="rId20"/>
    <p:sldId id="380" r:id="rId21"/>
    <p:sldId id="381" r:id="rId22"/>
    <p:sldId id="317" r:id="rId23"/>
    <p:sldId id="283" r:id="rId24"/>
    <p:sldId id="272" r:id="rId25"/>
    <p:sldId id="279" r:id="rId26"/>
    <p:sldId id="281" r:id="rId27"/>
    <p:sldId id="292" r:id="rId28"/>
    <p:sldId id="264" r:id="rId29"/>
    <p:sldId id="265" r:id="rId30"/>
    <p:sldId id="294" r:id="rId31"/>
    <p:sldId id="266" r:id="rId32"/>
    <p:sldId id="267" r:id="rId33"/>
    <p:sldId id="282" r:id="rId34"/>
    <p:sldId id="285" r:id="rId35"/>
    <p:sldId id="288" r:id="rId36"/>
    <p:sldId id="316" r:id="rId37"/>
    <p:sldId id="287" r:id="rId38"/>
    <p:sldId id="268" r:id="rId39"/>
    <p:sldId id="293" r:id="rId40"/>
    <p:sldId id="271" r:id="rId41"/>
    <p:sldId id="290" r:id="rId42"/>
    <p:sldId id="269" r:id="rId43"/>
    <p:sldId id="270" r:id="rId44"/>
    <p:sldId id="384" r:id="rId45"/>
    <p:sldId id="362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D7D4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03" autoAdjust="0"/>
    <p:restoredTop sz="94660"/>
  </p:normalViewPr>
  <p:slideViewPr>
    <p:cSldViewPr>
      <p:cViewPr varScale="1">
        <p:scale>
          <a:sx n="68" d="100"/>
          <a:sy n="68" d="100"/>
        </p:scale>
        <p:origin x="9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5172393-D586-49E0-B05F-16D052E99B3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17576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en-US" noProof="0" smtClean="0"/>
              <a:t>Clique para editar os estilos do texto mestre</a:t>
            </a:r>
          </a:p>
          <a:p>
            <a:pPr lvl="1"/>
            <a:r>
              <a:rPr lang="en-US" noProof="0" smtClean="0"/>
              <a:t>Segundo nível</a:t>
            </a:r>
          </a:p>
          <a:p>
            <a:pPr lvl="2"/>
            <a:r>
              <a:rPr lang="en-US" noProof="0" smtClean="0"/>
              <a:t>Terceiro nível</a:t>
            </a:r>
          </a:p>
          <a:p>
            <a:pPr lvl="3"/>
            <a:r>
              <a:rPr lang="en-US" noProof="0" smtClean="0"/>
              <a:t>Quarto nível</a:t>
            </a:r>
          </a:p>
          <a:p>
            <a:pPr lvl="4"/>
            <a:r>
              <a:rPr lang="en-US" noProof="0" smtClean="0"/>
              <a:t>Quinto nível</a:t>
            </a:r>
          </a:p>
        </p:txBody>
      </p:sp>
      <p:sp>
        <p:nvSpPr>
          <p:cNvPr id="169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flatTx/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flatTx/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9078466-EB07-487A-B2C2-55E9ABDF5046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328561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 smtClean="0">
              <a:latin typeface="Arial" panose="020B0604020202020204" pitchFamily="34" charset="0"/>
            </a:endParaRPr>
          </a:p>
        </p:txBody>
      </p:sp>
      <p:sp>
        <p:nvSpPr>
          <p:cNvPr id="71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D85290-FD72-4EA7-8D47-28F983903127}" type="slidenum">
              <a:rPr kumimoji="0" lang="en-US" altLang="pt-BR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kumimoji="0" lang="en-US" altLang="pt-BR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942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 smtClean="0">
              <a:latin typeface="Arial" panose="020B0604020202020204" pitchFamily="34" charset="0"/>
            </a:endParaRPr>
          </a:p>
        </p:txBody>
      </p:sp>
      <p:sp>
        <p:nvSpPr>
          <p:cNvPr id="922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979C7C-35B2-4953-BD99-94B6E3DA70BF}" type="slidenum">
              <a:rPr kumimoji="0" lang="en-US" altLang="pt-BR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kumimoji="0" lang="en-US" altLang="pt-BR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631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 smtClean="0">
              <a:latin typeface="Arial" panose="020B0604020202020204" pitchFamily="34" charset="0"/>
            </a:endParaRP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CBA0E50-4211-4C0F-9611-5AE888770723}" type="slidenum">
              <a:rPr kumimoji="0" lang="en-US" altLang="pt-BR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kumimoji="0" lang="en-US" altLang="pt-BR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81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pt-BR" altLang="pt-BR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pt-BR" altLang="pt-BR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pt-BR" altLang="pt-BR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algn="ctr"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/>
                <a:endParaRPr lang="pt-BR" altLang="pt-BR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pt-BR" altLang="pt-BR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pt-BR" altLang="pt-BR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algn="ctr"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/>
              <a:endParaRPr lang="pt-BR" altLang="pt-BR"/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016D01F-C082-413D-88B6-CD9621EDFC4C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77715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7DD3D-DD81-4AAE-B914-CA939DD2FA97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0939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3FCC0-54B6-4912-9D18-2B502AC940A3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12160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277A9-0903-4BD0-9DD0-CFFFCD8610CB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45949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C38F5-E1CF-4CE1-8F93-457BA437DE85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44439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F4764-D113-4901-AC7E-377C3723C96C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62374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3C70-6AE5-46AC-B1A8-44BA1B415398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86259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ABA44-F9D9-46BB-8AB6-86E34F28C50C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670892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E7B5C-E225-41F8-9BB1-BF6FED40A6E8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03650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61DBD-621F-462C-A10F-D5AFCB96F6C7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19183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52517-C3DB-41D4-B45C-A8A655F7C4A9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5726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ctr"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kumimoji="1" lang="pt-BR" altLang="pt-BR" u="none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u="none" smtClean="0"/>
            </a:lvl1pPr>
          </a:lstStyle>
          <a:p>
            <a:pPr>
              <a:defRPr/>
            </a:pPr>
            <a:fld id="{C0E90563-587D-4C2A-9AA2-05B608DE776B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brosine.com/resource.php" TargetMode="External"/><Relationship Id="rId3" Type="http://schemas.openxmlformats.org/officeDocument/2006/relationships/hyperlink" Target="https://instabug.com/blog/game-engines/" TargetMode="External"/><Relationship Id="rId7" Type="http://schemas.openxmlformats.org/officeDocument/2006/relationships/hyperlink" Target="http://www.indiedb.com/engines/rated" TargetMode="External"/><Relationship Id="rId2" Type="http://schemas.openxmlformats.org/officeDocument/2006/relationships/hyperlink" Target="https://www.gamedesigning.org/career/video-game-engin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diedb.com/engines/top" TargetMode="External"/><Relationship Id="rId5" Type="http://schemas.openxmlformats.org/officeDocument/2006/relationships/hyperlink" Target="http://en.wikipedia.org/wiki/List_of_game_engines" TargetMode="External"/><Relationship Id="rId4" Type="http://schemas.openxmlformats.org/officeDocument/2006/relationships/hyperlink" Target="http://www.ign.com/articles/2009/07/15/the-10-best-game-engines-of-this-generation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hysics_engine#Engines" TargetMode="External"/><Relationship Id="rId2" Type="http://schemas.openxmlformats.org/officeDocument/2006/relationships/hyperlink" Target="http://www.youtube.com/watch?v=joyHyeJq_ho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bgames.org/sbgames2015/anaispdf/computacao-full/146712.pdf" TargetMode="External"/><Relationship Id="rId2" Type="http://schemas.openxmlformats.org/officeDocument/2006/relationships/hyperlink" Target="http://www.cin.ufpe.br/~glr/msc-phd/roberto-tenorio.zip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realtechnology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t-BR" altLang="pt-BR" sz="3200" smtClean="0"/>
              <a:t>Arquitetura e Motores de Jogos</a:t>
            </a:r>
            <a:endParaRPr lang="en-US" altLang="pt-BR" sz="32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933825"/>
            <a:ext cx="6400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pt-BR" b="0" smtClean="0"/>
              <a:t>Carlos André C. Pessoa</a:t>
            </a:r>
          </a:p>
          <a:p>
            <a:pPr eaLnBrk="1" hangingPunct="1">
              <a:lnSpc>
                <a:spcPct val="90000"/>
              </a:lnSpc>
            </a:pPr>
            <a:r>
              <a:rPr lang="pt-BR" altLang="pt-BR" b="0" smtClean="0"/>
              <a:t>Eduardo Sampaio Rocha</a:t>
            </a:r>
          </a:p>
          <a:p>
            <a:pPr eaLnBrk="1" hangingPunct="1">
              <a:lnSpc>
                <a:spcPct val="90000"/>
              </a:lnSpc>
            </a:pPr>
            <a:r>
              <a:rPr lang="pt-BR" altLang="pt-BR" b="0" smtClean="0"/>
              <a:t>Geber Ramalho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Framework</a:t>
            </a:r>
            <a:endParaRPr lang="en-US" altLang="pt-BR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656512" cy="4611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pt-BR" smtClean="0"/>
              <a:t>Motor = Framework em engenharia de software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mtClean="0"/>
              <a:t>Conjunto de componentes ou API que cobre os requisitos básicos e recorrentes de uma classe específica de aplicações!</a:t>
            </a:r>
          </a:p>
          <a:p>
            <a:pPr eaLnBrk="1" hangingPunct="1">
              <a:lnSpc>
                <a:spcPct val="90000"/>
              </a:lnSpc>
            </a:pPr>
            <a:r>
              <a:rPr lang="pt-BR" altLang="pt-BR" smtClean="0"/>
              <a:t>Benefícios </a:t>
            </a:r>
          </a:p>
          <a:p>
            <a:pPr lvl="1" eaLnBrk="1" hangingPunct="1"/>
            <a:r>
              <a:rPr lang="pt-BR" altLang="pt-BR" smtClean="0"/>
              <a:t>Clareza</a:t>
            </a:r>
          </a:p>
          <a:p>
            <a:pPr lvl="1" eaLnBrk="1" hangingPunct="1"/>
            <a:r>
              <a:rPr lang="pt-BR" altLang="pt-BR" smtClean="0"/>
              <a:t>Reusabilidade</a:t>
            </a:r>
          </a:p>
          <a:p>
            <a:pPr lvl="1" eaLnBrk="1" hangingPunct="1"/>
            <a:r>
              <a:rPr lang="pt-BR" altLang="pt-BR" smtClean="0"/>
              <a:t>Divisão de tarefas</a:t>
            </a:r>
          </a:p>
          <a:p>
            <a:pPr lvl="1" eaLnBrk="1" hangingPunct="1"/>
            <a:r>
              <a:rPr lang="pt-BR" altLang="pt-BR" smtClean="0"/>
              <a:t>etc.</a:t>
            </a:r>
          </a:p>
          <a:p>
            <a:pPr lvl="1" eaLnBrk="1" hangingPunct="1">
              <a:lnSpc>
                <a:spcPct val="90000"/>
              </a:lnSpc>
            </a:pPr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Framework</a:t>
            </a:r>
            <a:endParaRPr lang="en-US" altLang="pt-BR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656512" cy="4611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pt-BR" smtClean="0"/>
              <a:t>Frameworks 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b="1" smtClean="0"/>
              <a:t>caixa-branca </a:t>
            </a:r>
            <a:r>
              <a:rPr lang="pt-BR" altLang="pt-BR" smtClean="0"/>
              <a:t>- baseados em herança. Exigem que o desenvolvedor entenda o framework por dentro. Vem com código fonte 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b="1" smtClean="0"/>
              <a:t>caixa-preta </a:t>
            </a:r>
            <a:r>
              <a:rPr lang="pt-BR" altLang="pt-BR" smtClean="0"/>
              <a:t>- baseados em composição de objetos ou delegação de comportamentos. Mais fáceis de entender mas menos “modificáveis”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pt-BR" smtClean="0"/>
              <a:t>Com o passar do tempo, caixa-branca =&gt; caixa-preta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Frameworks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z="2000" smtClean="0"/>
              <a:t>Construção de frameworks exige bastante experiência e conhecimento sobre o problema à ser solucionado</a:t>
            </a:r>
          </a:p>
          <a:p>
            <a:pPr eaLnBrk="1" hangingPunct="1"/>
            <a:r>
              <a:rPr lang="pt-BR" altLang="pt-BR" sz="2000" smtClean="0"/>
              <a:t>Framework são mais abstratos que a maioria dos softwares</a:t>
            </a:r>
          </a:p>
          <a:p>
            <a:pPr eaLnBrk="1" hangingPunct="1"/>
            <a:r>
              <a:rPr lang="pt-BR" altLang="pt-BR" sz="2000" smtClean="0"/>
              <a:t>Frameworks exigem uma curva de aprendizado crescente</a:t>
            </a:r>
          </a:p>
          <a:p>
            <a:pPr eaLnBrk="1" hangingPunct="1"/>
            <a:r>
              <a:rPr lang="pt-BR" altLang="pt-BR" sz="2000" smtClean="0"/>
              <a:t>Identificar os pontos que devem ser reutilizados em um framework não é uma tarefa trivial</a:t>
            </a:r>
          </a:p>
          <a:p>
            <a:pPr lvl="1" eaLnBrk="1" hangingPunct="1"/>
            <a:r>
              <a:rPr lang="pt-BR" altLang="pt-BR" i="1" smtClean="0"/>
              <a:t>hot spots</a:t>
            </a:r>
            <a:r>
              <a:rPr lang="pt-BR" altLang="pt-BR" smtClean="0"/>
              <a:t> = lugares onde o </a:t>
            </a:r>
            <a:r>
              <a:rPr lang="pt-BR" altLang="pt-BR" i="1" smtClean="0"/>
              <a:t>framework</a:t>
            </a:r>
            <a:r>
              <a:rPr lang="pt-BR" altLang="pt-BR" smtClean="0"/>
              <a:t> será estendido pelos desenvolvedores da aplicação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Frameworks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z="2000" smtClean="0"/>
              <a:t>Roberts &amp; Johnson</a:t>
            </a:r>
          </a:p>
          <a:p>
            <a:pPr lvl="1" eaLnBrk="1" hangingPunct="1"/>
            <a:r>
              <a:rPr lang="en-US" altLang="pt-BR" sz="2000" smtClean="0"/>
              <a:t>“Every attempt to determine the correct abstractions on paper without actually developing a running system is doomed to failure”</a:t>
            </a:r>
            <a:endParaRPr lang="en-US" altLang="pt-BR" sz="2000" u="sng" smtClean="0"/>
          </a:p>
          <a:p>
            <a:pPr lvl="1" eaLnBrk="1" hangingPunct="1"/>
            <a:endParaRPr lang="pt-BR" altLang="pt-BR" sz="200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471863"/>
            <a:ext cx="4895850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Hotspots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pt-BR" b="0" smtClean="0"/>
              <a:t>“Pontos de comunicação”  entre o framework e o programa novo </a:t>
            </a:r>
          </a:p>
          <a:p>
            <a:r>
              <a:rPr lang="en-US" altLang="pt-BR" b="0" smtClean="0"/>
              <a:t>“Frameworks rely on the Hollywood Principle: "Don't call us, we'll call you.“</a:t>
            </a:r>
          </a:p>
          <a:p>
            <a:pPr lvl="1"/>
            <a:r>
              <a:rPr lang="en-US" altLang="pt-BR" smtClean="0"/>
              <a:t>This means that the user-defined classes, receive messages from the predefined framework classes. Developers usually handle this by implementing </a:t>
            </a:r>
            <a:r>
              <a:rPr lang="en-US" altLang="pt-BR" i="1" smtClean="0"/>
              <a:t>superclass abstract methods</a:t>
            </a:r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1A16094-7046-4616-912A-456FBEA2CA6B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pt-BR" sz="1400" b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7793037" cy="1143000"/>
          </a:xfrm>
        </p:spPr>
        <p:txBody>
          <a:bodyPr/>
          <a:lstStyle/>
          <a:p>
            <a:pPr eaLnBrk="1" hangingPunct="1"/>
            <a:r>
              <a:rPr lang="pt-BR" altLang="pt-BR" smtClean="0"/>
              <a:t>Framework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2154238"/>
            <a:ext cx="91440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Engine: outras características</a:t>
            </a:r>
          </a:p>
        </p:txBody>
      </p:sp>
      <p:sp>
        <p:nvSpPr>
          <p:cNvPr id="23555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Multi/mono plataforma</a:t>
            </a:r>
          </a:p>
          <a:p>
            <a:r>
              <a:rPr lang="pt-BR" altLang="pt-BR" smtClean="0"/>
              <a:t>Aceita ou não scripting</a:t>
            </a:r>
          </a:p>
          <a:p>
            <a:r>
              <a:rPr lang="pt-BR" altLang="pt-BR" smtClean="0"/>
              <a:t>Orientado 3D, 2D, 2.5D</a:t>
            </a:r>
          </a:p>
          <a:p>
            <a:r>
              <a:rPr lang="pt-BR" altLang="pt-BR" smtClean="0"/>
              <a:t>Orientado a um gênero de jogo</a:t>
            </a:r>
          </a:p>
          <a:p>
            <a:r>
              <a:rPr lang="pt-BR" altLang="pt-BR" smtClean="0"/>
              <a:t>Principal linguagem de programação</a:t>
            </a:r>
          </a:p>
          <a:p>
            <a:r>
              <a:rPr lang="pt-BR" altLang="pt-BR" smtClean="0"/>
              <a:t>Sistema operacional</a:t>
            </a:r>
          </a:p>
          <a:p>
            <a:r>
              <a:rPr lang="pt-BR" altLang="pt-BR" smtClean="0"/>
              <a:t>Licenciamento: código aberto, freware, pago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 err="1" smtClean="0"/>
              <a:t>Engines</a:t>
            </a:r>
            <a:endParaRPr lang="pt-BR" altLang="pt-BR" dirty="0" smtClean="0"/>
          </a:p>
        </p:txBody>
      </p:sp>
      <p:sp>
        <p:nvSpPr>
          <p:cNvPr id="2457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 smtClean="0"/>
              <a:t>Top 10</a:t>
            </a:r>
          </a:p>
          <a:p>
            <a:pPr lvl="1"/>
            <a:r>
              <a:rPr lang="pt-BR" altLang="pt-BR" dirty="0" err="1" smtClean="0">
                <a:hlinkClick r:id="rId2"/>
              </a:rPr>
              <a:t>Gamedesigning</a:t>
            </a:r>
            <a:r>
              <a:rPr lang="pt-BR" altLang="pt-BR" dirty="0" smtClean="0">
                <a:hlinkClick r:id="rId2"/>
              </a:rPr>
              <a:t> 2018</a:t>
            </a:r>
            <a:endParaRPr lang="pt-BR" altLang="pt-BR" dirty="0" smtClean="0"/>
          </a:p>
          <a:p>
            <a:pPr lvl="1"/>
            <a:r>
              <a:rPr lang="pt-BR" altLang="pt-BR" dirty="0" err="1" smtClean="0">
                <a:hlinkClick r:id="rId3"/>
              </a:rPr>
              <a:t>Instabug</a:t>
            </a:r>
            <a:r>
              <a:rPr lang="pt-BR" altLang="pt-BR" dirty="0" smtClean="0">
                <a:hlinkClick r:id="rId3"/>
              </a:rPr>
              <a:t> 2018</a:t>
            </a:r>
            <a:endParaRPr lang="pt-BR" altLang="pt-BR" dirty="0" smtClean="0"/>
          </a:p>
          <a:p>
            <a:pPr lvl="1"/>
            <a:r>
              <a:rPr lang="pt-BR" altLang="pt-BR" dirty="0" smtClean="0">
                <a:hlinkClick r:id="rId4"/>
              </a:rPr>
              <a:t>IGN 2015</a:t>
            </a:r>
            <a:endParaRPr lang="pt-BR" altLang="pt-BR" dirty="0" smtClean="0"/>
          </a:p>
          <a:p>
            <a:r>
              <a:rPr lang="pt-BR" altLang="pt-BR" dirty="0" smtClean="0">
                <a:hlinkClick r:id="rId5"/>
              </a:rPr>
              <a:t>Lista </a:t>
            </a:r>
            <a:r>
              <a:rPr lang="pt-BR" altLang="pt-BR" dirty="0" smtClean="0">
                <a:hlinkClick r:id="rId5"/>
              </a:rPr>
              <a:t>grande </a:t>
            </a:r>
            <a:r>
              <a:rPr lang="pt-BR" altLang="pt-BR" dirty="0" err="1" smtClean="0">
                <a:hlinkClick r:id="rId5"/>
              </a:rPr>
              <a:t>wikipedia</a:t>
            </a:r>
            <a:endParaRPr lang="pt-BR" altLang="pt-BR" dirty="0" smtClean="0"/>
          </a:p>
          <a:p>
            <a:r>
              <a:rPr lang="pt-BR" altLang="pt-BR" dirty="0" err="1" smtClean="0"/>
              <a:t>Indie</a:t>
            </a:r>
            <a:r>
              <a:rPr lang="pt-BR" altLang="pt-BR" dirty="0" smtClean="0"/>
              <a:t> games</a:t>
            </a:r>
          </a:p>
          <a:p>
            <a:pPr lvl="1"/>
            <a:r>
              <a:rPr lang="pt-BR" altLang="pt-BR" dirty="0" smtClean="0">
                <a:hlinkClick r:id="rId6"/>
              </a:rPr>
              <a:t>Mais populares</a:t>
            </a:r>
            <a:endParaRPr lang="pt-BR" altLang="pt-BR" dirty="0" smtClean="0"/>
          </a:p>
          <a:p>
            <a:pPr lvl="1"/>
            <a:r>
              <a:rPr lang="pt-BR" altLang="pt-BR" dirty="0" smtClean="0">
                <a:hlinkClick r:id="rId7"/>
              </a:rPr>
              <a:t>Mais bem classificados</a:t>
            </a:r>
            <a:endParaRPr lang="pt-BR" altLang="pt-BR" dirty="0" smtClean="0"/>
          </a:p>
          <a:p>
            <a:r>
              <a:rPr lang="pt-BR" altLang="pt-BR" dirty="0" smtClean="0">
                <a:hlinkClick r:id="rId8"/>
              </a:rPr>
              <a:t>Lista e outros recursos</a:t>
            </a:r>
            <a:endParaRPr lang="pt-BR" alt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Engines específicas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Motores de Modelagem física</a:t>
            </a:r>
          </a:p>
          <a:p>
            <a:pPr lvl="1"/>
            <a:r>
              <a:rPr lang="pt-BR" altLang="pt-BR" smtClean="0">
                <a:hlinkClick r:id="rId2"/>
              </a:rPr>
              <a:t>exemplo</a:t>
            </a:r>
            <a:endParaRPr lang="pt-BR" altLang="pt-BR" smtClean="0"/>
          </a:p>
          <a:p>
            <a:pPr lvl="1"/>
            <a:r>
              <a:rPr lang="pt-BR" altLang="pt-BR" smtClean="0"/>
              <a:t>Duas categorias: Tempo real (games) e alta precisão (ciência e cinema)</a:t>
            </a:r>
          </a:p>
          <a:p>
            <a:pPr lvl="1"/>
            <a:r>
              <a:rPr lang="pt-BR" altLang="pt-BR" smtClean="0"/>
              <a:t>BeamNG, Havok, PhysX,... </a:t>
            </a:r>
            <a:r>
              <a:rPr lang="pt-BR" altLang="pt-BR" smtClean="0">
                <a:hlinkClick r:id="rId3"/>
              </a:rPr>
              <a:t>wiki</a:t>
            </a:r>
            <a:r>
              <a:rPr lang="pt-BR" altLang="pt-BR" smtClean="0"/>
              <a:t> </a:t>
            </a:r>
          </a:p>
          <a:p>
            <a:r>
              <a:rPr lang="pt-BR" altLang="pt-BR" smtClean="0"/>
              <a:t>Tentativas para uma AI engine</a:t>
            </a:r>
          </a:p>
          <a:p>
            <a:pPr lvl="1"/>
            <a:r>
              <a:rPr lang="pt-BR" altLang="pt-BR" smtClean="0"/>
              <a:t>DirectAI</a:t>
            </a:r>
          </a:p>
        </p:txBody>
      </p:sp>
      <p:sp>
        <p:nvSpPr>
          <p:cNvPr id="25604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CBD676-BAA4-439C-859E-8BA5D4A11B65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pt-BR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altLang="pt-BR" smtClean="0"/>
              <a:t>Arquitetura de um jogo</a:t>
            </a:r>
          </a:p>
        </p:txBody>
      </p:sp>
      <p:sp>
        <p:nvSpPr>
          <p:cNvPr id="26627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altLang="pt-BR" smtClean="0"/>
              <a:t>Não existe um padrão mas vamos dar alguns elementos frequentemente presentes</a:t>
            </a:r>
          </a:p>
        </p:txBody>
      </p:sp>
      <p:sp>
        <p:nvSpPr>
          <p:cNvPr id="26628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F5FEDDB-F195-426A-9800-99ABC8603E90}" type="slidenum">
              <a:rPr lang="en-US" altLang="pt-BR" sz="1400" b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pt-BR" sz="1400" b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reeform 10"/>
          <p:cNvSpPr>
            <a:spLocks/>
          </p:cNvSpPr>
          <p:nvPr/>
        </p:nvSpPr>
        <p:spPr bwMode="auto">
          <a:xfrm>
            <a:off x="3563938" y="2111375"/>
            <a:ext cx="1800225" cy="1414463"/>
          </a:xfrm>
          <a:custGeom>
            <a:avLst/>
            <a:gdLst>
              <a:gd name="T0" fmla="*/ 85 w 4417"/>
              <a:gd name="T1" fmla="*/ 0 h 512"/>
              <a:gd name="T2" fmla="*/ 69 w 4417"/>
              <a:gd name="T3" fmla="*/ 2 h 512"/>
              <a:gd name="T4" fmla="*/ 53 w 4417"/>
              <a:gd name="T5" fmla="*/ 7 h 512"/>
              <a:gd name="T6" fmla="*/ 38 w 4417"/>
              <a:gd name="T7" fmla="*/ 15 h 512"/>
              <a:gd name="T8" fmla="*/ 26 w 4417"/>
              <a:gd name="T9" fmla="*/ 25 h 512"/>
              <a:gd name="T10" fmla="*/ 15 w 4417"/>
              <a:gd name="T11" fmla="*/ 38 h 512"/>
              <a:gd name="T12" fmla="*/ 8 w 4417"/>
              <a:gd name="T13" fmla="*/ 53 h 512"/>
              <a:gd name="T14" fmla="*/ 2 w 4417"/>
              <a:gd name="T15" fmla="*/ 69 h 512"/>
              <a:gd name="T16" fmla="*/ 0 w 4417"/>
              <a:gd name="T17" fmla="*/ 85 h 512"/>
              <a:gd name="T18" fmla="*/ 0 w 4417"/>
              <a:gd name="T19" fmla="*/ 427 h 512"/>
              <a:gd name="T20" fmla="*/ 2 w 4417"/>
              <a:gd name="T21" fmla="*/ 445 h 512"/>
              <a:gd name="T22" fmla="*/ 8 w 4417"/>
              <a:gd name="T23" fmla="*/ 459 h 512"/>
              <a:gd name="T24" fmla="*/ 15 w 4417"/>
              <a:gd name="T25" fmla="*/ 474 h 512"/>
              <a:gd name="T26" fmla="*/ 26 w 4417"/>
              <a:gd name="T27" fmla="*/ 486 h 512"/>
              <a:gd name="T28" fmla="*/ 38 w 4417"/>
              <a:gd name="T29" fmla="*/ 497 h 512"/>
              <a:gd name="T30" fmla="*/ 53 w 4417"/>
              <a:gd name="T31" fmla="*/ 504 h 512"/>
              <a:gd name="T32" fmla="*/ 69 w 4417"/>
              <a:gd name="T33" fmla="*/ 510 h 512"/>
              <a:gd name="T34" fmla="*/ 85 w 4417"/>
              <a:gd name="T35" fmla="*/ 512 h 512"/>
              <a:gd name="T36" fmla="*/ 4332 w 4417"/>
              <a:gd name="T37" fmla="*/ 512 h 512"/>
              <a:gd name="T38" fmla="*/ 4350 w 4417"/>
              <a:gd name="T39" fmla="*/ 510 h 512"/>
              <a:gd name="T40" fmla="*/ 4365 w 4417"/>
              <a:gd name="T41" fmla="*/ 504 h 512"/>
              <a:gd name="T42" fmla="*/ 4379 w 4417"/>
              <a:gd name="T43" fmla="*/ 497 h 512"/>
              <a:gd name="T44" fmla="*/ 4392 w 4417"/>
              <a:gd name="T45" fmla="*/ 486 h 512"/>
              <a:gd name="T46" fmla="*/ 4403 w 4417"/>
              <a:gd name="T47" fmla="*/ 474 h 512"/>
              <a:gd name="T48" fmla="*/ 4410 w 4417"/>
              <a:gd name="T49" fmla="*/ 459 h 512"/>
              <a:gd name="T50" fmla="*/ 4415 w 4417"/>
              <a:gd name="T51" fmla="*/ 445 h 512"/>
              <a:gd name="T52" fmla="*/ 4417 w 4417"/>
              <a:gd name="T53" fmla="*/ 427 h 512"/>
              <a:gd name="T54" fmla="*/ 4417 w 4417"/>
              <a:gd name="T55" fmla="*/ 85 h 512"/>
              <a:gd name="T56" fmla="*/ 4415 w 4417"/>
              <a:gd name="T57" fmla="*/ 69 h 512"/>
              <a:gd name="T58" fmla="*/ 4410 w 4417"/>
              <a:gd name="T59" fmla="*/ 53 h 512"/>
              <a:gd name="T60" fmla="*/ 4403 w 4417"/>
              <a:gd name="T61" fmla="*/ 38 h 512"/>
              <a:gd name="T62" fmla="*/ 4392 w 4417"/>
              <a:gd name="T63" fmla="*/ 25 h 512"/>
              <a:gd name="T64" fmla="*/ 4379 w 4417"/>
              <a:gd name="T65" fmla="*/ 15 h 512"/>
              <a:gd name="T66" fmla="*/ 4365 w 4417"/>
              <a:gd name="T67" fmla="*/ 7 h 512"/>
              <a:gd name="T68" fmla="*/ 4350 w 4417"/>
              <a:gd name="T69" fmla="*/ 2 h 512"/>
              <a:gd name="T70" fmla="*/ 4332 w 4417"/>
              <a:gd name="T71" fmla="*/ 0 h 512"/>
              <a:gd name="T72" fmla="*/ 85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pt-BR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Implementação</a:t>
            </a: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2160588" y="4075113"/>
            <a:ext cx="4067175" cy="404812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39FFCB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928938" y="4111625"/>
            <a:ext cx="28892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Sistema Operacional</a:t>
            </a:r>
            <a:endParaRPr lang="pt-BR" altLang="pt-BR" b="0" u="none">
              <a:latin typeface="Times New Roman" panose="02020603050405020304" pitchFamily="18" charset="0"/>
            </a:endParaRPr>
          </a:p>
        </p:txBody>
      </p:sp>
      <p:sp>
        <p:nvSpPr>
          <p:cNvPr id="6150" name="Freeform 6"/>
          <p:cNvSpPr>
            <a:spLocks/>
          </p:cNvSpPr>
          <p:nvPr/>
        </p:nvSpPr>
        <p:spPr bwMode="auto">
          <a:xfrm>
            <a:off x="2160588" y="3600450"/>
            <a:ext cx="4067175" cy="406400"/>
          </a:xfrm>
          <a:custGeom>
            <a:avLst/>
            <a:gdLst>
              <a:gd name="T0" fmla="*/ 2147483646 w 4417"/>
              <a:gd name="T1" fmla="*/ 0 h 511"/>
              <a:gd name="T2" fmla="*/ 2147483646 w 4417"/>
              <a:gd name="T3" fmla="*/ 2147483646 h 511"/>
              <a:gd name="T4" fmla="*/ 2147483646 w 4417"/>
              <a:gd name="T5" fmla="*/ 2147483646 h 511"/>
              <a:gd name="T6" fmla="*/ 2147483646 w 4417"/>
              <a:gd name="T7" fmla="*/ 2147483646 h 511"/>
              <a:gd name="T8" fmla="*/ 2147483646 w 4417"/>
              <a:gd name="T9" fmla="*/ 2147483646 h 511"/>
              <a:gd name="T10" fmla="*/ 2147483646 w 4417"/>
              <a:gd name="T11" fmla="*/ 2147483646 h 511"/>
              <a:gd name="T12" fmla="*/ 2147483646 w 4417"/>
              <a:gd name="T13" fmla="*/ 2147483646 h 511"/>
              <a:gd name="T14" fmla="*/ 2147483646 w 4417"/>
              <a:gd name="T15" fmla="*/ 2147483646 h 511"/>
              <a:gd name="T16" fmla="*/ 0 w 4417"/>
              <a:gd name="T17" fmla="*/ 2147483646 h 511"/>
              <a:gd name="T18" fmla="*/ 0 w 4417"/>
              <a:gd name="T19" fmla="*/ 2147483646 h 511"/>
              <a:gd name="T20" fmla="*/ 2147483646 w 4417"/>
              <a:gd name="T21" fmla="*/ 2147483646 h 511"/>
              <a:gd name="T22" fmla="*/ 2147483646 w 4417"/>
              <a:gd name="T23" fmla="*/ 2147483646 h 511"/>
              <a:gd name="T24" fmla="*/ 2147483646 w 4417"/>
              <a:gd name="T25" fmla="*/ 2147483646 h 511"/>
              <a:gd name="T26" fmla="*/ 2147483646 w 4417"/>
              <a:gd name="T27" fmla="*/ 2147483646 h 511"/>
              <a:gd name="T28" fmla="*/ 2147483646 w 4417"/>
              <a:gd name="T29" fmla="*/ 2147483646 h 511"/>
              <a:gd name="T30" fmla="*/ 2147483646 w 4417"/>
              <a:gd name="T31" fmla="*/ 2147483646 h 511"/>
              <a:gd name="T32" fmla="*/ 2147483646 w 4417"/>
              <a:gd name="T33" fmla="*/ 2147483646 h 511"/>
              <a:gd name="T34" fmla="*/ 2147483646 w 4417"/>
              <a:gd name="T35" fmla="*/ 2147483646 h 511"/>
              <a:gd name="T36" fmla="*/ 2147483646 w 4417"/>
              <a:gd name="T37" fmla="*/ 2147483646 h 511"/>
              <a:gd name="T38" fmla="*/ 2147483646 w 4417"/>
              <a:gd name="T39" fmla="*/ 2147483646 h 511"/>
              <a:gd name="T40" fmla="*/ 2147483646 w 4417"/>
              <a:gd name="T41" fmla="*/ 2147483646 h 511"/>
              <a:gd name="T42" fmla="*/ 2147483646 w 4417"/>
              <a:gd name="T43" fmla="*/ 2147483646 h 511"/>
              <a:gd name="T44" fmla="*/ 2147483646 w 4417"/>
              <a:gd name="T45" fmla="*/ 2147483646 h 511"/>
              <a:gd name="T46" fmla="*/ 2147483646 w 4417"/>
              <a:gd name="T47" fmla="*/ 2147483646 h 511"/>
              <a:gd name="T48" fmla="*/ 2147483646 w 4417"/>
              <a:gd name="T49" fmla="*/ 2147483646 h 511"/>
              <a:gd name="T50" fmla="*/ 2147483646 w 4417"/>
              <a:gd name="T51" fmla="*/ 2147483646 h 511"/>
              <a:gd name="T52" fmla="*/ 2147483646 w 4417"/>
              <a:gd name="T53" fmla="*/ 2147483646 h 511"/>
              <a:gd name="T54" fmla="*/ 2147483646 w 4417"/>
              <a:gd name="T55" fmla="*/ 2147483646 h 511"/>
              <a:gd name="T56" fmla="*/ 2147483646 w 4417"/>
              <a:gd name="T57" fmla="*/ 2147483646 h 511"/>
              <a:gd name="T58" fmla="*/ 2147483646 w 4417"/>
              <a:gd name="T59" fmla="*/ 2147483646 h 511"/>
              <a:gd name="T60" fmla="*/ 2147483646 w 4417"/>
              <a:gd name="T61" fmla="*/ 2147483646 h 511"/>
              <a:gd name="T62" fmla="*/ 2147483646 w 4417"/>
              <a:gd name="T63" fmla="*/ 2147483646 h 511"/>
              <a:gd name="T64" fmla="*/ 2147483646 w 4417"/>
              <a:gd name="T65" fmla="*/ 2147483646 h 511"/>
              <a:gd name="T66" fmla="*/ 2147483646 w 4417"/>
              <a:gd name="T67" fmla="*/ 2147483646 h 511"/>
              <a:gd name="T68" fmla="*/ 2147483646 w 4417"/>
              <a:gd name="T69" fmla="*/ 2147483646 h 511"/>
              <a:gd name="T70" fmla="*/ 2147483646 w 4417"/>
              <a:gd name="T71" fmla="*/ 0 h 511"/>
              <a:gd name="T72" fmla="*/ 2147483646 w 4417"/>
              <a:gd name="T73" fmla="*/ 0 h 51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1"/>
              <a:gd name="T113" fmla="*/ 4417 w 4417"/>
              <a:gd name="T114" fmla="*/ 511 h 51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1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4"/>
                </a:lnTo>
                <a:lnTo>
                  <a:pt x="26" y="25"/>
                </a:lnTo>
                <a:lnTo>
                  <a:pt x="15" y="38"/>
                </a:lnTo>
                <a:lnTo>
                  <a:pt x="8" y="52"/>
                </a:lnTo>
                <a:lnTo>
                  <a:pt x="2" y="68"/>
                </a:lnTo>
                <a:lnTo>
                  <a:pt x="0" y="85"/>
                </a:lnTo>
                <a:lnTo>
                  <a:pt x="0" y="426"/>
                </a:lnTo>
                <a:lnTo>
                  <a:pt x="2" y="444"/>
                </a:lnTo>
                <a:lnTo>
                  <a:pt x="8" y="459"/>
                </a:lnTo>
                <a:lnTo>
                  <a:pt x="15" y="473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09"/>
                </a:lnTo>
                <a:lnTo>
                  <a:pt x="85" y="511"/>
                </a:lnTo>
                <a:lnTo>
                  <a:pt x="4332" y="511"/>
                </a:lnTo>
                <a:lnTo>
                  <a:pt x="4350" y="509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3"/>
                </a:lnTo>
                <a:lnTo>
                  <a:pt x="4410" y="459"/>
                </a:lnTo>
                <a:lnTo>
                  <a:pt x="4415" y="444"/>
                </a:lnTo>
                <a:lnTo>
                  <a:pt x="4417" y="426"/>
                </a:lnTo>
                <a:lnTo>
                  <a:pt x="4417" y="85"/>
                </a:lnTo>
                <a:lnTo>
                  <a:pt x="4415" y="68"/>
                </a:lnTo>
                <a:lnTo>
                  <a:pt x="4410" y="52"/>
                </a:lnTo>
                <a:lnTo>
                  <a:pt x="4403" y="38"/>
                </a:lnTo>
                <a:lnTo>
                  <a:pt x="4392" y="25"/>
                </a:lnTo>
                <a:lnTo>
                  <a:pt x="4379" y="14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91FFE2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955925" y="3636963"/>
            <a:ext cx="2768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Bibliotecas (e APIs)</a:t>
            </a:r>
            <a:endParaRPr lang="pt-BR" altLang="pt-BR" b="0" u="none">
              <a:latin typeface="Times New Roman" panose="02020603050405020304" pitchFamily="18" charset="0"/>
            </a:endParaRPr>
          </a:p>
        </p:txBody>
      </p:sp>
      <p:sp>
        <p:nvSpPr>
          <p:cNvPr id="6152" name="Freeform 8"/>
          <p:cNvSpPr>
            <a:spLocks/>
          </p:cNvSpPr>
          <p:nvPr/>
        </p:nvSpPr>
        <p:spPr bwMode="auto">
          <a:xfrm>
            <a:off x="2160588" y="3127375"/>
            <a:ext cx="2339975" cy="406400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8"/>
                </a:lnTo>
                <a:lnTo>
                  <a:pt x="38" y="15"/>
                </a:lnTo>
                <a:lnTo>
                  <a:pt x="26" y="26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5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5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6"/>
                </a:lnTo>
                <a:lnTo>
                  <a:pt x="4379" y="15"/>
                </a:lnTo>
                <a:lnTo>
                  <a:pt x="4365" y="8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C5FFF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203575" y="3165475"/>
            <a:ext cx="8032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Motor</a:t>
            </a:r>
            <a:endParaRPr lang="pt-BR" altLang="pt-BR" b="0" u="none">
              <a:latin typeface="Times New Roman" panose="02020603050405020304" pitchFamily="18" charset="0"/>
            </a:endParaRPr>
          </a:p>
        </p:txBody>
      </p: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4284663" y="2276475"/>
            <a:ext cx="6413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Jogo</a:t>
            </a:r>
            <a:endParaRPr lang="pt-BR" altLang="pt-BR" b="0" u="none">
              <a:latin typeface="Times New Roman" panose="02020603050405020304" pitchFamily="18" charset="0"/>
            </a:endParaRPr>
          </a:p>
        </p:txBody>
      </p:sp>
      <p:sp>
        <p:nvSpPr>
          <p:cNvPr id="6155" name="Freeform 12"/>
          <p:cNvSpPr>
            <a:spLocks/>
          </p:cNvSpPr>
          <p:nvPr/>
        </p:nvSpPr>
        <p:spPr bwMode="auto">
          <a:xfrm>
            <a:off x="2160588" y="4533900"/>
            <a:ext cx="4067175" cy="404813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8"/>
                </a:lnTo>
                <a:lnTo>
                  <a:pt x="38" y="15"/>
                </a:lnTo>
                <a:lnTo>
                  <a:pt x="26" y="26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7"/>
                </a:lnTo>
                <a:lnTo>
                  <a:pt x="38" y="497"/>
                </a:lnTo>
                <a:lnTo>
                  <a:pt x="53" y="505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5"/>
                </a:lnTo>
                <a:lnTo>
                  <a:pt x="4379" y="497"/>
                </a:lnTo>
                <a:lnTo>
                  <a:pt x="4392" y="487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6"/>
                </a:lnTo>
                <a:lnTo>
                  <a:pt x="4379" y="15"/>
                </a:lnTo>
                <a:lnTo>
                  <a:pt x="4365" y="8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00F0B1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156" name="Rectangle 13"/>
          <p:cNvSpPr>
            <a:spLocks noChangeArrowheads="1"/>
          </p:cNvSpPr>
          <p:nvPr/>
        </p:nvSpPr>
        <p:spPr bwMode="auto">
          <a:xfrm>
            <a:off x="2922588" y="4570413"/>
            <a:ext cx="291306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Hardware (+ placas)</a:t>
            </a:r>
            <a:endParaRPr lang="pt-BR" altLang="pt-BR" b="0" u="none">
              <a:latin typeface="Times New Roman" panose="02020603050405020304" pitchFamily="18" charset="0"/>
            </a:endParaRPr>
          </a:p>
        </p:txBody>
      </p:sp>
      <p:sp>
        <p:nvSpPr>
          <p:cNvPr id="6157" name="Text Box 14"/>
          <p:cNvSpPr txBox="1">
            <a:spLocks noChangeArrowheads="1"/>
          </p:cNvSpPr>
          <p:nvPr/>
        </p:nvSpPr>
        <p:spPr bwMode="auto">
          <a:xfrm>
            <a:off x="6227763" y="3627438"/>
            <a:ext cx="2968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>
                <a:latin typeface="Arial" panose="020B0604020202020204" pitchFamily="34" charset="0"/>
              </a:rPr>
              <a:t>DirectX, OpenGL, XNA, SDL...</a:t>
            </a:r>
          </a:p>
        </p:txBody>
      </p:sp>
      <p:sp>
        <p:nvSpPr>
          <p:cNvPr id="6158" name="Text Box 15"/>
          <p:cNvSpPr txBox="1">
            <a:spLocks noChangeArrowheads="1"/>
          </p:cNvSpPr>
          <p:nvPr/>
        </p:nvSpPr>
        <p:spPr bwMode="auto">
          <a:xfrm>
            <a:off x="6243638" y="4084638"/>
            <a:ext cx="18494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>
                <a:latin typeface="Arial" panose="020B0604020202020204" pitchFamily="34" charset="0"/>
              </a:rPr>
              <a:t>Windows, Linux,...</a:t>
            </a:r>
          </a:p>
        </p:txBody>
      </p:sp>
      <p:sp>
        <p:nvSpPr>
          <p:cNvPr id="6159" name="Text Box 16"/>
          <p:cNvSpPr txBox="1">
            <a:spLocks noChangeArrowheads="1"/>
          </p:cNvSpPr>
          <p:nvPr/>
        </p:nvSpPr>
        <p:spPr bwMode="auto">
          <a:xfrm>
            <a:off x="6227763" y="3108325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>
                <a:latin typeface="Arial" panose="020B0604020202020204" pitchFamily="34" charset="0"/>
              </a:rPr>
              <a:t>Unreal, Unity,...</a:t>
            </a:r>
          </a:p>
        </p:txBody>
      </p:sp>
      <p:sp>
        <p:nvSpPr>
          <p:cNvPr id="6160" name="Freeform 18"/>
          <p:cNvSpPr>
            <a:spLocks/>
          </p:cNvSpPr>
          <p:nvPr/>
        </p:nvSpPr>
        <p:spPr bwMode="auto">
          <a:xfrm>
            <a:off x="34925" y="2565400"/>
            <a:ext cx="2017713" cy="503238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EFFFFF"/>
          </a:solidFill>
          <a:ln w="7938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177800" y="2611438"/>
            <a:ext cx="17716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Ferramentas</a:t>
            </a:r>
            <a:endParaRPr lang="pt-BR" altLang="pt-BR" b="0" u="none">
              <a:latin typeface="Times New Roman" panose="02020603050405020304" pitchFamily="18" charset="0"/>
            </a:endParaRPr>
          </a:p>
        </p:txBody>
      </p:sp>
      <p:sp>
        <p:nvSpPr>
          <p:cNvPr id="5139" name="Rectangle 20"/>
          <p:cNvSpPr>
            <a:spLocks noChangeArrowheads="1"/>
          </p:cNvSpPr>
          <p:nvPr/>
        </p:nvSpPr>
        <p:spPr bwMode="auto">
          <a:xfrm>
            <a:off x="250825" y="5373688"/>
            <a:ext cx="8642350" cy="1354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lvl="1">
              <a:defRPr/>
            </a:pPr>
            <a:r>
              <a:rPr lang="pt-BR" sz="1800" u="none" dirty="0">
                <a:latin typeface="Arial" charset="0"/>
              </a:rPr>
              <a:t>Arte</a:t>
            </a:r>
          </a:p>
          <a:p>
            <a:pPr marL="182563" lvl="1" indent="-173038">
              <a:defRPr/>
            </a:pPr>
            <a:r>
              <a:rPr lang="pt-BR" sz="1600" u="none" dirty="0">
                <a:latin typeface="Arial" charset="0"/>
              </a:rPr>
              <a:t>	- Editores de imagens 2D, Modeladores 3D, processadores de sons, editores de cenários</a:t>
            </a:r>
          </a:p>
          <a:p>
            <a:pPr marL="265113" lvl="1" indent="-255588">
              <a:defRPr/>
            </a:pPr>
            <a:r>
              <a:rPr lang="pt-BR" sz="1600" u="none" dirty="0">
                <a:latin typeface="Arial" charset="0"/>
              </a:rPr>
              <a:t>Computação</a:t>
            </a:r>
          </a:p>
          <a:p>
            <a:pPr marL="265113" lvl="1" indent="-255588">
              <a:defRPr/>
            </a:pPr>
            <a:r>
              <a:rPr lang="pt-BR" sz="1600" u="none" dirty="0">
                <a:latin typeface="Arial" charset="0"/>
              </a:rPr>
              <a:t>	- compiladores, </a:t>
            </a:r>
            <a:r>
              <a:rPr lang="pt-BR" sz="1600" u="none" dirty="0" err="1">
                <a:latin typeface="Arial" charset="0"/>
              </a:rPr>
              <a:t>obfuscators</a:t>
            </a:r>
            <a:r>
              <a:rPr lang="pt-BR" sz="1600" u="none" dirty="0">
                <a:latin typeface="Arial" charset="0"/>
              </a:rPr>
              <a:t>, </a:t>
            </a:r>
            <a:r>
              <a:rPr lang="pt-BR" sz="1600" u="none" dirty="0" err="1">
                <a:latin typeface="Arial" charset="0"/>
              </a:rPr>
              <a:t>porting</a:t>
            </a:r>
            <a:r>
              <a:rPr lang="pt-BR" sz="1600" u="none" dirty="0">
                <a:latin typeface="Arial" charset="0"/>
              </a:rPr>
              <a:t>, etc.</a:t>
            </a:r>
          </a:p>
          <a:p>
            <a:pPr marL="712788" lvl="1" indent="-255588">
              <a:defRPr/>
            </a:pPr>
            <a:endParaRPr lang="pt-BR" sz="1600" u="none" dirty="0">
              <a:latin typeface="Arial" charset="0"/>
            </a:endParaRPr>
          </a:p>
        </p:txBody>
      </p:sp>
      <p:sp>
        <p:nvSpPr>
          <p:cNvPr id="6163" name="Line 21"/>
          <p:cNvSpPr>
            <a:spLocks noChangeShapeType="1"/>
          </p:cNvSpPr>
          <p:nvPr/>
        </p:nvSpPr>
        <p:spPr bwMode="auto">
          <a:xfrm>
            <a:off x="1619250" y="3068638"/>
            <a:ext cx="0" cy="2447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6164" name="Text Box 22"/>
          <p:cNvSpPr txBox="1">
            <a:spLocks noChangeArrowheads="1"/>
          </p:cNvSpPr>
          <p:nvPr/>
        </p:nvSpPr>
        <p:spPr bwMode="auto">
          <a:xfrm>
            <a:off x="6804025" y="2659063"/>
            <a:ext cx="1414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>
                <a:latin typeface="Arial" panose="020B0604020202020204" pitchFamily="34" charset="0"/>
              </a:rPr>
              <a:t>Visual C++,...</a:t>
            </a:r>
          </a:p>
        </p:txBody>
      </p:sp>
      <p:sp>
        <p:nvSpPr>
          <p:cNvPr id="6165" name="Freeform 23"/>
          <p:cNvSpPr>
            <a:spLocks/>
          </p:cNvSpPr>
          <p:nvPr/>
        </p:nvSpPr>
        <p:spPr bwMode="auto">
          <a:xfrm>
            <a:off x="5003800" y="2636838"/>
            <a:ext cx="1727200" cy="482600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E1FFF7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166" name="Rectangle 24"/>
          <p:cNvSpPr>
            <a:spLocks noChangeArrowheads="1"/>
          </p:cNvSpPr>
          <p:nvPr/>
        </p:nvSpPr>
        <p:spPr bwMode="auto">
          <a:xfrm>
            <a:off x="5095875" y="2708275"/>
            <a:ext cx="15541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Linguagem</a:t>
            </a:r>
          </a:p>
        </p:txBody>
      </p:sp>
      <p:sp>
        <p:nvSpPr>
          <p:cNvPr id="6167" name="Freeform 26"/>
          <p:cNvSpPr>
            <a:spLocks/>
          </p:cNvSpPr>
          <p:nvPr/>
        </p:nvSpPr>
        <p:spPr bwMode="auto">
          <a:xfrm>
            <a:off x="2124075" y="2349500"/>
            <a:ext cx="2017713" cy="503238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EFFFFF"/>
          </a:solidFill>
          <a:ln w="7938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6168" name="Text Box 27"/>
          <p:cNvSpPr txBox="1">
            <a:spLocks noChangeArrowheads="1"/>
          </p:cNvSpPr>
          <p:nvPr/>
        </p:nvSpPr>
        <p:spPr bwMode="auto">
          <a:xfrm>
            <a:off x="2082800" y="2349500"/>
            <a:ext cx="2057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Click and Play</a:t>
            </a:r>
          </a:p>
        </p:txBody>
      </p:sp>
      <p:sp>
        <p:nvSpPr>
          <p:cNvPr id="6169" name="Freeform 23"/>
          <p:cNvSpPr>
            <a:spLocks/>
          </p:cNvSpPr>
          <p:nvPr/>
        </p:nvSpPr>
        <p:spPr bwMode="auto">
          <a:xfrm>
            <a:off x="5003800" y="2082800"/>
            <a:ext cx="1727200" cy="482600"/>
          </a:xfrm>
          <a:custGeom>
            <a:avLst/>
            <a:gdLst>
              <a:gd name="T0" fmla="*/ 2147483646 w 4417"/>
              <a:gd name="T1" fmla="*/ 0 h 512"/>
              <a:gd name="T2" fmla="*/ 2147483646 w 4417"/>
              <a:gd name="T3" fmla="*/ 2147483646 h 512"/>
              <a:gd name="T4" fmla="*/ 2147483646 w 4417"/>
              <a:gd name="T5" fmla="*/ 2147483646 h 512"/>
              <a:gd name="T6" fmla="*/ 2147483646 w 4417"/>
              <a:gd name="T7" fmla="*/ 2147483646 h 512"/>
              <a:gd name="T8" fmla="*/ 2147483646 w 4417"/>
              <a:gd name="T9" fmla="*/ 2147483646 h 512"/>
              <a:gd name="T10" fmla="*/ 2147483646 w 4417"/>
              <a:gd name="T11" fmla="*/ 2147483646 h 512"/>
              <a:gd name="T12" fmla="*/ 2147483646 w 4417"/>
              <a:gd name="T13" fmla="*/ 2147483646 h 512"/>
              <a:gd name="T14" fmla="*/ 2147483646 w 4417"/>
              <a:gd name="T15" fmla="*/ 2147483646 h 512"/>
              <a:gd name="T16" fmla="*/ 0 w 4417"/>
              <a:gd name="T17" fmla="*/ 2147483646 h 512"/>
              <a:gd name="T18" fmla="*/ 0 w 4417"/>
              <a:gd name="T19" fmla="*/ 2147483646 h 512"/>
              <a:gd name="T20" fmla="*/ 2147483646 w 4417"/>
              <a:gd name="T21" fmla="*/ 2147483646 h 512"/>
              <a:gd name="T22" fmla="*/ 2147483646 w 4417"/>
              <a:gd name="T23" fmla="*/ 2147483646 h 512"/>
              <a:gd name="T24" fmla="*/ 2147483646 w 4417"/>
              <a:gd name="T25" fmla="*/ 2147483646 h 512"/>
              <a:gd name="T26" fmla="*/ 2147483646 w 4417"/>
              <a:gd name="T27" fmla="*/ 2147483646 h 512"/>
              <a:gd name="T28" fmla="*/ 2147483646 w 4417"/>
              <a:gd name="T29" fmla="*/ 2147483646 h 512"/>
              <a:gd name="T30" fmla="*/ 2147483646 w 4417"/>
              <a:gd name="T31" fmla="*/ 2147483646 h 512"/>
              <a:gd name="T32" fmla="*/ 2147483646 w 4417"/>
              <a:gd name="T33" fmla="*/ 2147483646 h 512"/>
              <a:gd name="T34" fmla="*/ 2147483646 w 4417"/>
              <a:gd name="T35" fmla="*/ 2147483646 h 512"/>
              <a:gd name="T36" fmla="*/ 2147483646 w 4417"/>
              <a:gd name="T37" fmla="*/ 2147483646 h 512"/>
              <a:gd name="T38" fmla="*/ 2147483646 w 4417"/>
              <a:gd name="T39" fmla="*/ 2147483646 h 512"/>
              <a:gd name="T40" fmla="*/ 2147483646 w 4417"/>
              <a:gd name="T41" fmla="*/ 2147483646 h 512"/>
              <a:gd name="T42" fmla="*/ 2147483646 w 4417"/>
              <a:gd name="T43" fmla="*/ 2147483646 h 512"/>
              <a:gd name="T44" fmla="*/ 2147483646 w 4417"/>
              <a:gd name="T45" fmla="*/ 2147483646 h 512"/>
              <a:gd name="T46" fmla="*/ 2147483646 w 4417"/>
              <a:gd name="T47" fmla="*/ 2147483646 h 512"/>
              <a:gd name="T48" fmla="*/ 2147483646 w 4417"/>
              <a:gd name="T49" fmla="*/ 2147483646 h 512"/>
              <a:gd name="T50" fmla="*/ 2147483646 w 4417"/>
              <a:gd name="T51" fmla="*/ 2147483646 h 512"/>
              <a:gd name="T52" fmla="*/ 2147483646 w 4417"/>
              <a:gd name="T53" fmla="*/ 2147483646 h 512"/>
              <a:gd name="T54" fmla="*/ 2147483646 w 4417"/>
              <a:gd name="T55" fmla="*/ 2147483646 h 512"/>
              <a:gd name="T56" fmla="*/ 2147483646 w 4417"/>
              <a:gd name="T57" fmla="*/ 2147483646 h 512"/>
              <a:gd name="T58" fmla="*/ 2147483646 w 4417"/>
              <a:gd name="T59" fmla="*/ 2147483646 h 512"/>
              <a:gd name="T60" fmla="*/ 2147483646 w 4417"/>
              <a:gd name="T61" fmla="*/ 2147483646 h 512"/>
              <a:gd name="T62" fmla="*/ 2147483646 w 4417"/>
              <a:gd name="T63" fmla="*/ 2147483646 h 512"/>
              <a:gd name="T64" fmla="*/ 2147483646 w 4417"/>
              <a:gd name="T65" fmla="*/ 2147483646 h 512"/>
              <a:gd name="T66" fmla="*/ 2147483646 w 4417"/>
              <a:gd name="T67" fmla="*/ 2147483646 h 512"/>
              <a:gd name="T68" fmla="*/ 2147483646 w 4417"/>
              <a:gd name="T69" fmla="*/ 2147483646 h 512"/>
              <a:gd name="T70" fmla="*/ 2147483646 w 4417"/>
              <a:gd name="T71" fmla="*/ 0 h 512"/>
              <a:gd name="T72" fmla="*/ 2147483646 w 4417"/>
              <a:gd name="T73" fmla="*/ 0 h 5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417"/>
              <a:gd name="T112" fmla="*/ 0 h 512"/>
              <a:gd name="T113" fmla="*/ 4417 w 4417"/>
              <a:gd name="T114" fmla="*/ 512 h 5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417" h="512">
                <a:moveTo>
                  <a:pt x="85" y="0"/>
                </a:moveTo>
                <a:lnTo>
                  <a:pt x="69" y="2"/>
                </a:lnTo>
                <a:lnTo>
                  <a:pt x="53" y="7"/>
                </a:lnTo>
                <a:lnTo>
                  <a:pt x="38" y="15"/>
                </a:lnTo>
                <a:lnTo>
                  <a:pt x="26" y="25"/>
                </a:lnTo>
                <a:lnTo>
                  <a:pt x="15" y="38"/>
                </a:lnTo>
                <a:lnTo>
                  <a:pt x="8" y="53"/>
                </a:lnTo>
                <a:lnTo>
                  <a:pt x="2" y="69"/>
                </a:lnTo>
                <a:lnTo>
                  <a:pt x="0" y="85"/>
                </a:lnTo>
                <a:lnTo>
                  <a:pt x="0" y="427"/>
                </a:lnTo>
                <a:lnTo>
                  <a:pt x="2" y="445"/>
                </a:lnTo>
                <a:lnTo>
                  <a:pt x="8" y="459"/>
                </a:lnTo>
                <a:lnTo>
                  <a:pt x="15" y="474"/>
                </a:lnTo>
                <a:lnTo>
                  <a:pt x="26" y="486"/>
                </a:lnTo>
                <a:lnTo>
                  <a:pt x="38" y="497"/>
                </a:lnTo>
                <a:lnTo>
                  <a:pt x="53" y="504"/>
                </a:lnTo>
                <a:lnTo>
                  <a:pt x="69" y="510"/>
                </a:lnTo>
                <a:lnTo>
                  <a:pt x="85" y="512"/>
                </a:lnTo>
                <a:lnTo>
                  <a:pt x="4332" y="512"/>
                </a:lnTo>
                <a:lnTo>
                  <a:pt x="4350" y="510"/>
                </a:lnTo>
                <a:lnTo>
                  <a:pt x="4365" y="504"/>
                </a:lnTo>
                <a:lnTo>
                  <a:pt x="4379" y="497"/>
                </a:lnTo>
                <a:lnTo>
                  <a:pt x="4392" y="486"/>
                </a:lnTo>
                <a:lnTo>
                  <a:pt x="4403" y="474"/>
                </a:lnTo>
                <a:lnTo>
                  <a:pt x="4410" y="459"/>
                </a:lnTo>
                <a:lnTo>
                  <a:pt x="4415" y="445"/>
                </a:lnTo>
                <a:lnTo>
                  <a:pt x="4417" y="427"/>
                </a:lnTo>
                <a:lnTo>
                  <a:pt x="4417" y="85"/>
                </a:lnTo>
                <a:lnTo>
                  <a:pt x="4415" y="69"/>
                </a:lnTo>
                <a:lnTo>
                  <a:pt x="4410" y="53"/>
                </a:lnTo>
                <a:lnTo>
                  <a:pt x="4403" y="38"/>
                </a:lnTo>
                <a:lnTo>
                  <a:pt x="4392" y="25"/>
                </a:lnTo>
                <a:lnTo>
                  <a:pt x="4379" y="15"/>
                </a:lnTo>
                <a:lnTo>
                  <a:pt x="4365" y="7"/>
                </a:lnTo>
                <a:lnTo>
                  <a:pt x="4350" y="2"/>
                </a:lnTo>
                <a:lnTo>
                  <a:pt x="4332" y="0"/>
                </a:lnTo>
                <a:lnTo>
                  <a:pt x="85" y="0"/>
                </a:lnTo>
                <a:close/>
              </a:path>
            </a:pathLst>
          </a:custGeom>
          <a:solidFill>
            <a:srgbClr val="E1FFF7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6170" name="Rectangle 24"/>
          <p:cNvSpPr>
            <a:spLocks noChangeArrowheads="1"/>
          </p:cNvSpPr>
          <p:nvPr/>
        </p:nvSpPr>
        <p:spPr bwMode="auto">
          <a:xfrm>
            <a:off x="5461000" y="2154238"/>
            <a:ext cx="8239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200" b="0" u="none">
                <a:solidFill>
                  <a:srgbClr val="000000"/>
                </a:solidFill>
                <a:latin typeface="Verdana" panose="020B0604030504040204" pitchFamily="34" charset="0"/>
              </a:rPr>
              <a:t>Script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44450"/>
            <a:ext cx="7793037" cy="504825"/>
          </a:xfrm>
        </p:spPr>
        <p:txBody>
          <a:bodyPr/>
          <a:lstStyle/>
          <a:p>
            <a:pPr eaLnBrk="1" hangingPunct="1"/>
            <a:r>
              <a:rPr lang="pt-BR" altLang="pt-BR" sz="3200" smtClean="0"/>
              <a:t>Antes de tudo, o laço principal!</a:t>
            </a: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Número de Slide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91B29CB-4CFE-44C8-84AA-1F11B5E7F2AB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pt-BR" sz="1400" b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Componentes</a:t>
            </a:r>
          </a:p>
        </p:txBody>
      </p:sp>
      <p:sp>
        <p:nvSpPr>
          <p:cNvPr id="28676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pt-BR" altLang="pt-BR" sz="1800" smtClean="0"/>
              <a:t>Do que seria composto um framework padrão?</a:t>
            </a:r>
          </a:p>
          <a:p>
            <a:pPr eaLnBrk="1" hangingPunct="1"/>
            <a:r>
              <a:rPr lang="pt-BR" altLang="pt-BR" sz="1800" smtClean="0"/>
              <a:t>Como fazer a comunicação entre estas diversas partes?</a:t>
            </a:r>
            <a:endParaRPr lang="en-US" altLang="pt-BR" sz="1800" smtClean="0"/>
          </a:p>
          <a:p>
            <a:pPr eaLnBrk="1" hangingPunct="1"/>
            <a:endParaRPr lang="pt-BR" altLang="pt-BR" sz="1800" smtClean="0"/>
          </a:p>
        </p:txBody>
      </p:sp>
      <p:sp>
        <p:nvSpPr>
          <p:cNvPr id="28677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pt-BR" altLang="pt-BR" sz="1800" smtClean="0"/>
              <a:t>Componentes</a:t>
            </a:r>
          </a:p>
          <a:p>
            <a:pPr lvl="1" eaLnBrk="1" hangingPunct="1"/>
            <a:r>
              <a:rPr lang="pt-BR" altLang="pt-BR" sz="1800" smtClean="0"/>
              <a:t>Interface de Entrada</a:t>
            </a:r>
          </a:p>
          <a:p>
            <a:pPr lvl="1" eaLnBrk="1" hangingPunct="1"/>
            <a:r>
              <a:rPr lang="pt-BR" altLang="pt-BR" sz="1800" smtClean="0"/>
              <a:t>Gerenciador Gráfico</a:t>
            </a:r>
          </a:p>
          <a:p>
            <a:pPr lvl="1" eaLnBrk="1" hangingPunct="1"/>
            <a:r>
              <a:rPr lang="pt-BR" altLang="pt-BR" sz="1800" smtClean="0"/>
              <a:t>Gerenciador de Som</a:t>
            </a:r>
          </a:p>
          <a:p>
            <a:pPr lvl="1" eaLnBrk="1" hangingPunct="1"/>
            <a:r>
              <a:rPr lang="pt-BR" altLang="pt-BR" sz="1800" smtClean="0"/>
              <a:t>Gerenciador de IA</a:t>
            </a:r>
          </a:p>
          <a:p>
            <a:pPr lvl="1" eaLnBrk="1" hangingPunct="1"/>
            <a:r>
              <a:rPr lang="pt-BR" altLang="pt-BR" sz="1800" smtClean="0"/>
              <a:t>Gerenciador de Múltiplos Jogadores</a:t>
            </a:r>
          </a:p>
          <a:p>
            <a:pPr lvl="1" eaLnBrk="1" hangingPunct="1"/>
            <a:r>
              <a:rPr lang="pt-BR" altLang="pt-BR" sz="1800" smtClean="0"/>
              <a:t>Gerenciador de Mensagens</a:t>
            </a:r>
          </a:p>
          <a:p>
            <a:pPr lvl="1" eaLnBrk="1" hangingPunct="1"/>
            <a:r>
              <a:rPr lang="pt-BR" altLang="pt-BR" sz="1800" smtClean="0"/>
              <a:t>Gerenciador de Objetos</a:t>
            </a:r>
          </a:p>
          <a:p>
            <a:pPr lvl="1" eaLnBrk="1" hangingPunct="1"/>
            <a:r>
              <a:rPr lang="pt-BR" altLang="pt-BR" sz="1800" smtClean="0"/>
              <a:t>Gerenciador do Mundo</a:t>
            </a:r>
          </a:p>
          <a:p>
            <a:pPr lvl="1" eaLnBrk="1" hangingPunct="1"/>
            <a:r>
              <a:rPr lang="pt-BR" altLang="pt-BR" sz="1800" smtClean="0"/>
              <a:t>Editor de Cenários</a:t>
            </a:r>
          </a:p>
          <a:p>
            <a:pPr lvl="1" eaLnBrk="1" hangingPunct="1"/>
            <a:r>
              <a:rPr lang="pt-BR" altLang="pt-BR" sz="1800" smtClean="0"/>
              <a:t>Gerenciador Principal</a:t>
            </a:r>
            <a:endParaRPr lang="en-US" altLang="pt-BR" sz="1800" smtClean="0"/>
          </a:p>
          <a:p>
            <a:pPr eaLnBrk="1" hangingPunct="1"/>
            <a:endParaRPr lang="pt-BR" altLang="pt-B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Número de Slid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CB9D7B7-CFA6-477E-A093-20B76E3B3645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pt-BR" sz="1400" b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wGEM – Principais Módulos</a:t>
            </a:r>
            <a:endParaRPr lang="en-US" altLang="pt-BR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3149600" y="3136900"/>
            <a:ext cx="1752600" cy="9144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principal</a:t>
            </a:r>
            <a:endParaRPr lang="en-US" altLang="pt-BR" b="0" u="none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1600200" y="3403600"/>
            <a:ext cx="914400" cy="381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Entrada</a:t>
            </a:r>
            <a:endParaRPr lang="en-US" altLang="pt-BR" sz="1600" b="0" u="none"/>
          </a:p>
        </p:txBody>
      </p:sp>
      <p:cxnSp>
        <p:nvCxnSpPr>
          <p:cNvPr id="29702" name="AutoShape 5"/>
          <p:cNvCxnSpPr>
            <a:cxnSpLocks noChangeShapeType="1"/>
            <a:stCxn id="29701" idx="3"/>
            <a:endCxn id="29700" idx="1"/>
          </p:cNvCxnSpPr>
          <p:nvPr/>
        </p:nvCxnSpPr>
        <p:spPr bwMode="auto">
          <a:xfrm>
            <a:off x="2514600" y="3594100"/>
            <a:ext cx="63500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cxnSp>
        <p:nvCxnSpPr>
          <p:cNvPr id="29703" name="AutoShape 6"/>
          <p:cNvCxnSpPr>
            <a:cxnSpLocks noChangeShapeType="1"/>
            <a:stCxn id="29701" idx="3"/>
            <a:endCxn id="29700" idx="1"/>
          </p:cNvCxnSpPr>
          <p:nvPr/>
        </p:nvCxnSpPr>
        <p:spPr bwMode="auto">
          <a:xfrm>
            <a:off x="2514600" y="3594100"/>
            <a:ext cx="6350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4" name="Rectangle 7"/>
          <p:cNvSpPr>
            <a:spLocks noChangeArrowheads="1"/>
          </p:cNvSpPr>
          <p:nvPr/>
        </p:nvSpPr>
        <p:spPr bwMode="auto">
          <a:xfrm>
            <a:off x="114300" y="3365500"/>
            <a:ext cx="11430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Usuário</a:t>
            </a:r>
            <a:endParaRPr lang="en-US" altLang="pt-BR" sz="1600" b="0" u="none"/>
          </a:p>
        </p:txBody>
      </p:sp>
      <p:cxnSp>
        <p:nvCxnSpPr>
          <p:cNvPr id="29705" name="AutoShape 8"/>
          <p:cNvCxnSpPr>
            <a:cxnSpLocks noChangeShapeType="1"/>
            <a:stCxn id="29704" idx="3"/>
            <a:endCxn id="29701" idx="1"/>
          </p:cNvCxnSpPr>
          <p:nvPr/>
        </p:nvCxnSpPr>
        <p:spPr bwMode="auto">
          <a:xfrm>
            <a:off x="1266825" y="3594100"/>
            <a:ext cx="33337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6" name="Rectangle 9"/>
          <p:cNvSpPr>
            <a:spLocks noChangeArrowheads="1"/>
          </p:cNvSpPr>
          <p:nvPr/>
        </p:nvSpPr>
        <p:spPr bwMode="auto">
          <a:xfrm>
            <a:off x="2179638" y="2100263"/>
            <a:ext cx="1620837" cy="5762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Mensagens</a:t>
            </a:r>
            <a:endParaRPr lang="en-US" altLang="pt-BR" sz="1600" b="0" u="none"/>
          </a:p>
        </p:txBody>
      </p:sp>
      <p:cxnSp>
        <p:nvCxnSpPr>
          <p:cNvPr id="29707" name="AutoShape 10"/>
          <p:cNvCxnSpPr>
            <a:cxnSpLocks noChangeShapeType="1"/>
            <a:stCxn id="29706" idx="2"/>
            <a:endCxn id="29700" idx="0"/>
          </p:cNvCxnSpPr>
          <p:nvPr/>
        </p:nvCxnSpPr>
        <p:spPr bwMode="auto">
          <a:xfrm rot="16200000" flipH="1">
            <a:off x="3278187" y="2389188"/>
            <a:ext cx="460375" cy="103505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8" name="Rectangle 11"/>
          <p:cNvSpPr>
            <a:spLocks noChangeArrowheads="1"/>
          </p:cNvSpPr>
          <p:nvPr/>
        </p:nvSpPr>
        <p:spPr bwMode="auto">
          <a:xfrm>
            <a:off x="3187700" y="4495800"/>
            <a:ext cx="1676400" cy="68580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do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mundo</a:t>
            </a:r>
            <a:endParaRPr lang="en-US" altLang="pt-BR" sz="1600" b="0" u="none"/>
          </a:p>
        </p:txBody>
      </p:sp>
      <p:cxnSp>
        <p:nvCxnSpPr>
          <p:cNvPr id="29709" name="AutoShape 12"/>
          <p:cNvCxnSpPr>
            <a:cxnSpLocks noChangeShapeType="1"/>
            <a:stCxn id="29700" idx="2"/>
            <a:endCxn id="29708" idx="0"/>
          </p:cNvCxnSpPr>
          <p:nvPr/>
        </p:nvCxnSpPr>
        <p:spPr bwMode="auto">
          <a:xfrm>
            <a:off x="4025900" y="4051300"/>
            <a:ext cx="0" cy="444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0" name="Rectangle 13"/>
          <p:cNvSpPr>
            <a:spLocks noChangeArrowheads="1"/>
          </p:cNvSpPr>
          <p:nvPr/>
        </p:nvSpPr>
        <p:spPr bwMode="auto">
          <a:xfrm>
            <a:off x="3149600" y="5867400"/>
            <a:ext cx="1752600" cy="60960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objetos</a:t>
            </a:r>
            <a:endParaRPr lang="en-US" altLang="pt-BR" sz="1600" b="0" u="none"/>
          </a:p>
        </p:txBody>
      </p:sp>
      <p:cxnSp>
        <p:nvCxnSpPr>
          <p:cNvPr id="29711" name="AutoShape 14"/>
          <p:cNvCxnSpPr>
            <a:cxnSpLocks noChangeShapeType="1"/>
            <a:stCxn id="29708" idx="2"/>
            <a:endCxn id="29710" idx="0"/>
          </p:cNvCxnSpPr>
          <p:nvPr/>
        </p:nvCxnSpPr>
        <p:spPr bwMode="auto">
          <a:xfrm rot="5400000">
            <a:off x="3683000" y="5524500"/>
            <a:ext cx="6858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2" name="Rectangle 15"/>
          <p:cNvSpPr>
            <a:spLocks noChangeArrowheads="1"/>
          </p:cNvSpPr>
          <p:nvPr/>
        </p:nvSpPr>
        <p:spPr bwMode="auto">
          <a:xfrm>
            <a:off x="5854700" y="3276600"/>
            <a:ext cx="1460500" cy="635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gráfico</a:t>
            </a:r>
            <a:endParaRPr lang="en-US" altLang="pt-BR" sz="1600" b="0" u="none"/>
          </a:p>
        </p:txBody>
      </p:sp>
      <p:sp>
        <p:nvSpPr>
          <p:cNvPr id="29713" name="Rectangle 16"/>
          <p:cNvSpPr>
            <a:spLocks noChangeArrowheads="1"/>
          </p:cNvSpPr>
          <p:nvPr/>
        </p:nvSpPr>
        <p:spPr bwMode="auto">
          <a:xfrm>
            <a:off x="7848600" y="3352800"/>
            <a:ext cx="12065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400" b="0" u="none"/>
              <a:t>Tela</a:t>
            </a:r>
            <a:endParaRPr lang="en-US" altLang="pt-BR" sz="1400" b="0" u="none"/>
          </a:p>
        </p:txBody>
      </p:sp>
      <p:cxnSp>
        <p:nvCxnSpPr>
          <p:cNvPr id="29714" name="AutoShape 17"/>
          <p:cNvCxnSpPr>
            <a:cxnSpLocks noChangeShapeType="1"/>
            <a:stCxn id="29712" idx="3"/>
            <a:endCxn id="29713" idx="1"/>
          </p:cNvCxnSpPr>
          <p:nvPr/>
        </p:nvCxnSpPr>
        <p:spPr bwMode="auto">
          <a:xfrm flipV="1">
            <a:off x="7315200" y="3581400"/>
            <a:ext cx="523875" cy="12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15" name="AutoShape 18"/>
          <p:cNvCxnSpPr>
            <a:cxnSpLocks noChangeShapeType="1"/>
            <a:stCxn id="29700" idx="3"/>
            <a:endCxn id="29712" idx="1"/>
          </p:cNvCxnSpPr>
          <p:nvPr/>
        </p:nvCxnSpPr>
        <p:spPr bwMode="auto">
          <a:xfrm>
            <a:off x="4902200" y="3594100"/>
            <a:ext cx="9525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6" name="Rectangle 19"/>
          <p:cNvSpPr>
            <a:spLocks noChangeArrowheads="1"/>
          </p:cNvSpPr>
          <p:nvPr/>
        </p:nvSpPr>
        <p:spPr bwMode="auto">
          <a:xfrm>
            <a:off x="4876800" y="2057400"/>
            <a:ext cx="15113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multiplayer</a:t>
            </a:r>
            <a:endParaRPr lang="en-US" altLang="pt-BR" sz="1600" b="0" u="none"/>
          </a:p>
        </p:txBody>
      </p:sp>
      <p:cxnSp>
        <p:nvCxnSpPr>
          <p:cNvPr id="29717" name="AutoShape 20"/>
          <p:cNvCxnSpPr>
            <a:cxnSpLocks noChangeShapeType="1"/>
            <a:stCxn id="29700" idx="0"/>
            <a:endCxn id="29716" idx="2"/>
          </p:cNvCxnSpPr>
          <p:nvPr/>
        </p:nvCxnSpPr>
        <p:spPr bwMode="auto">
          <a:xfrm rot="-5400000">
            <a:off x="4594225" y="2098675"/>
            <a:ext cx="469900" cy="160655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8" name="Rectangle 21"/>
          <p:cNvSpPr>
            <a:spLocks noChangeArrowheads="1"/>
          </p:cNvSpPr>
          <p:nvPr/>
        </p:nvSpPr>
        <p:spPr bwMode="auto">
          <a:xfrm>
            <a:off x="5856288" y="4510088"/>
            <a:ext cx="1447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som</a:t>
            </a:r>
            <a:endParaRPr lang="en-US" altLang="pt-BR" sz="1600" b="0" u="none"/>
          </a:p>
        </p:txBody>
      </p:sp>
      <p:sp>
        <p:nvSpPr>
          <p:cNvPr id="29719" name="Rectangle 22"/>
          <p:cNvSpPr>
            <a:spLocks noChangeArrowheads="1"/>
          </p:cNvSpPr>
          <p:nvPr/>
        </p:nvSpPr>
        <p:spPr bwMode="auto">
          <a:xfrm>
            <a:off x="7835900" y="4584700"/>
            <a:ext cx="12192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400" b="0" u="none"/>
              <a:t>Amplificadores</a:t>
            </a:r>
            <a:endParaRPr lang="en-US" altLang="pt-BR" sz="1400" b="0" u="none"/>
          </a:p>
        </p:txBody>
      </p:sp>
      <p:cxnSp>
        <p:nvCxnSpPr>
          <p:cNvPr id="29720" name="AutoShape 23"/>
          <p:cNvCxnSpPr>
            <a:cxnSpLocks noChangeShapeType="1"/>
            <a:stCxn id="29718" idx="3"/>
            <a:endCxn id="29719" idx="1"/>
          </p:cNvCxnSpPr>
          <p:nvPr/>
        </p:nvCxnSpPr>
        <p:spPr bwMode="auto">
          <a:xfrm flipV="1">
            <a:off x="7304088" y="4813300"/>
            <a:ext cx="522287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21" name="Rectangle 24"/>
          <p:cNvSpPr>
            <a:spLocks noChangeArrowheads="1"/>
          </p:cNvSpPr>
          <p:nvPr/>
        </p:nvSpPr>
        <p:spPr bwMode="auto">
          <a:xfrm>
            <a:off x="1533525" y="4538663"/>
            <a:ext cx="1066800" cy="60960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Editor de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cenários</a:t>
            </a:r>
            <a:endParaRPr lang="en-US" altLang="pt-BR" sz="1600" b="0" u="none"/>
          </a:p>
        </p:txBody>
      </p:sp>
      <p:cxnSp>
        <p:nvCxnSpPr>
          <p:cNvPr id="29722" name="AutoShape 25"/>
          <p:cNvCxnSpPr>
            <a:cxnSpLocks noChangeShapeType="1"/>
            <a:stCxn id="29721" idx="3"/>
            <a:endCxn id="29708" idx="1"/>
          </p:cNvCxnSpPr>
          <p:nvPr/>
        </p:nvCxnSpPr>
        <p:spPr bwMode="auto">
          <a:xfrm flipV="1">
            <a:off x="2600325" y="4838700"/>
            <a:ext cx="587375" cy="4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23" name="AutoShape 26"/>
          <p:cNvCxnSpPr>
            <a:cxnSpLocks noChangeShapeType="1"/>
            <a:stCxn id="29700" idx="3"/>
            <a:endCxn id="29718" idx="1"/>
          </p:cNvCxnSpPr>
          <p:nvPr/>
        </p:nvCxnSpPr>
        <p:spPr bwMode="auto">
          <a:xfrm>
            <a:off x="4902200" y="3594100"/>
            <a:ext cx="954088" cy="12207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24" name="Rectangle 27"/>
          <p:cNvSpPr>
            <a:spLocks noChangeArrowheads="1"/>
          </p:cNvSpPr>
          <p:nvPr/>
        </p:nvSpPr>
        <p:spPr bwMode="auto">
          <a:xfrm>
            <a:off x="1593850" y="5988050"/>
            <a:ext cx="914400" cy="381000"/>
          </a:xfrm>
          <a:prstGeom prst="rect">
            <a:avLst/>
          </a:prstGeom>
          <a:solidFill>
            <a:srgbClr val="3399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339966"/>
            </a:extrusionClr>
            <a:contourClr>
              <a:srgbClr val="339966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IA</a:t>
            </a:r>
            <a:endParaRPr lang="en-US" altLang="pt-BR" sz="1600" b="0" u="none"/>
          </a:p>
        </p:txBody>
      </p:sp>
      <p:cxnSp>
        <p:nvCxnSpPr>
          <p:cNvPr id="29725" name="AutoShape 28"/>
          <p:cNvCxnSpPr>
            <a:cxnSpLocks noChangeShapeType="1"/>
            <a:stCxn id="29724" idx="3"/>
            <a:endCxn id="29710" idx="1"/>
          </p:cNvCxnSpPr>
          <p:nvPr/>
        </p:nvCxnSpPr>
        <p:spPr bwMode="auto">
          <a:xfrm flipV="1">
            <a:off x="2508250" y="6172200"/>
            <a:ext cx="641350" cy="6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22C1B4-5489-49BF-8D4C-C776F3122D49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pt-BR" sz="1400" b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Interface de Entrada</a:t>
            </a:r>
            <a:endParaRPr lang="en-US" altLang="pt-BR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017713"/>
            <a:ext cx="7772400" cy="4114800"/>
          </a:xfrm>
        </p:spPr>
        <p:txBody>
          <a:bodyPr/>
          <a:lstStyle/>
          <a:p>
            <a:pPr eaLnBrk="1" hangingPunct="1"/>
            <a:r>
              <a:rPr lang="pt-BR" altLang="pt-BR" smtClean="0"/>
              <a:t>Comunicação homem-&gt;máquina</a:t>
            </a:r>
          </a:p>
          <a:p>
            <a:pPr lvl="1" eaLnBrk="1" hangingPunct="1"/>
            <a:r>
              <a:rPr lang="pt-BR" altLang="pt-BR" sz="2400" smtClean="0"/>
              <a:t>Lida com leitura de teclado, mouse, joysticks, etc. </a:t>
            </a:r>
          </a:p>
          <a:p>
            <a:pPr lvl="1" eaLnBrk="1" hangingPunct="1"/>
            <a:r>
              <a:rPr lang="pt-BR" altLang="pt-BR" sz="2400" smtClean="0"/>
              <a:t>Thread de execução pode ser independente do principal</a:t>
            </a:r>
          </a:p>
          <a:p>
            <a:pPr lvl="1" eaLnBrk="1" hangingPunct="1"/>
            <a:r>
              <a:rPr lang="pt-BR" altLang="pt-BR" sz="2400" smtClean="0"/>
              <a:t>Deve disponibilizar uma interface para consulta do estado atual dos dispositivos</a:t>
            </a:r>
          </a:p>
          <a:p>
            <a:pPr lvl="1" eaLnBrk="1" hangingPunct="1"/>
            <a:r>
              <a:rPr lang="pt-BR" altLang="pt-BR" sz="2400" smtClean="0"/>
              <a:t>Envio do evento ocorrido em um dispositivo para outro componente (Event </a:t>
            </a:r>
            <a:r>
              <a:rPr lang="en-US" altLang="pt-BR" sz="2400" smtClean="0"/>
              <a:t>Listener</a:t>
            </a:r>
            <a:r>
              <a:rPr lang="pt-BR" altLang="pt-BR" sz="2400" smtClean="0"/>
              <a:t>).</a:t>
            </a:r>
            <a:endParaRPr lang="en-US" alt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Número de Slid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9359C87-97CE-4190-8664-B2395F3C75D8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pt-BR" sz="1400" b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Diagrama</a:t>
            </a:r>
            <a:endParaRPr lang="en-US" altLang="pt-BR" smtClean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339975" y="3644900"/>
            <a:ext cx="914400" cy="3810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Entrada</a:t>
            </a:r>
            <a:endParaRPr lang="en-US" altLang="pt-BR" sz="1600" b="0" u="none"/>
          </a:p>
        </p:txBody>
      </p:sp>
      <p:cxnSp>
        <p:nvCxnSpPr>
          <p:cNvPr id="31749" name="AutoShape 5"/>
          <p:cNvCxnSpPr>
            <a:cxnSpLocks noChangeShapeType="1"/>
            <a:stCxn id="31748" idx="3"/>
            <a:endCxn id="31753" idx="1"/>
          </p:cNvCxnSpPr>
          <p:nvPr/>
        </p:nvCxnSpPr>
        <p:spPr bwMode="auto">
          <a:xfrm flipV="1">
            <a:off x="3254375" y="2738438"/>
            <a:ext cx="1317625" cy="1096962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cxnSp>
        <p:nvCxnSpPr>
          <p:cNvPr id="31750" name="AutoShape 6"/>
          <p:cNvCxnSpPr>
            <a:cxnSpLocks noChangeShapeType="1"/>
            <a:endCxn id="31753" idx="1"/>
          </p:cNvCxnSpPr>
          <p:nvPr/>
        </p:nvCxnSpPr>
        <p:spPr bwMode="auto">
          <a:xfrm flipV="1">
            <a:off x="3276600" y="2738438"/>
            <a:ext cx="1295400" cy="1122362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68313" y="3602038"/>
            <a:ext cx="11430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Mouse</a:t>
            </a:r>
            <a:endParaRPr lang="en-US" altLang="pt-BR" sz="1600" b="0" u="none"/>
          </a:p>
        </p:txBody>
      </p:sp>
      <p:cxnSp>
        <p:nvCxnSpPr>
          <p:cNvPr id="31752" name="AutoShape 8"/>
          <p:cNvCxnSpPr>
            <a:cxnSpLocks noChangeShapeType="1"/>
            <a:stCxn id="31751" idx="3"/>
            <a:endCxn id="31748" idx="1"/>
          </p:cNvCxnSpPr>
          <p:nvPr/>
        </p:nvCxnSpPr>
        <p:spPr bwMode="auto">
          <a:xfrm>
            <a:off x="1620838" y="3830638"/>
            <a:ext cx="719137" cy="47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3" name="Rectangle 15"/>
          <p:cNvSpPr>
            <a:spLocks noChangeArrowheads="1"/>
          </p:cNvSpPr>
          <p:nvPr/>
        </p:nvSpPr>
        <p:spPr bwMode="auto">
          <a:xfrm>
            <a:off x="4572000" y="2420938"/>
            <a:ext cx="1460500" cy="635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gráfico</a:t>
            </a:r>
            <a:endParaRPr lang="en-US" altLang="pt-BR" sz="1600" b="0" u="none"/>
          </a:p>
        </p:txBody>
      </p:sp>
      <p:sp>
        <p:nvSpPr>
          <p:cNvPr id="31754" name="Rectangle 16"/>
          <p:cNvSpPr>
            <a:spLocks noChangeArrowheads="1"/>
          </p:cNvSpPr>
          <p:nvPr/>
        </p:nvSpPr>
        <p:spPr bwMode="auto">
          <a:xfrm>
            <a:off x="7308850" y="2511425"/>
            <a:ext cx="1206500" cy="452438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400" b="0" u="none"/>
              <a:t>Tela</a:t>
            </a:r>
            <a:endParaRPr lang="en-US" altLang="pt-BR" sz="1400" b="0" u="none"/>
          </a:p>
        </p:txBody>
      </p:sp>
      <p:cxnSp>
        <p:nvCxnSpPr>
          <p:cNvPr id="31755" name="AutoShape 17"/>
          <p:cNvCxnSpPr>
            <a:cxnSpLocks noChangeShapeType="1"/>
            <a:stCxn id="31753" idx="3"/>
            <a:endCxn id="31754" idx="1"/>
          </p:cNvCxnSpPr>
          <p:nvPr/>
        </p:nvCxnSpPr>
        <p:spPr bwMode="auto">
          <a:xfrm>
            <a:off x="6032500" y="2738438"/>
            <a:ext cx="126682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6" name="Rectangle 26"/>
          <p:cNvSpPr>
            <a:spLocks noChangeArrowheads="1"/>
          </p:cNvSpPr>
          <p:nvPr/>
        </p:nvSpPr>
        <p:spPr bwMode="auto">
          <a:xfrm>
            <a:off x="4729163" y="3500438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Editor de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cenários</a:t>
            </a:r>
            <a:endParaRPr lang="en-US" altLang="pt-BR" sz="1600" b="0" u="none"/>
          </a:p>
        </p:txBody>
      </p:sp>
      <p:sp>
        <p:nvSpPr>
          <p:cNvPr id="31757" name="Rectangle 28"/>
          <p:cNvSpPr>
            <a:spLocks noChangeArrowheads="1"/>
          </p:cNvSpPr>
          <p:nvPr/>
        </p:nvSpPr>
        <p:spPr bwMode="auto">
          <a:xfrm>
            <a:off x="4716463" y="4652963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Console</a:t>
            </a:r>
            <a:endParaRPr lang="en-US" altLang="pt-BR" sz="1600" b="0" u="none"/>
          </a:p>
        </p:txBody>
      </p:sp>
      <p:cxnSp>
        <p:nvCxnSpPr>
          <p:cNvPr id="31758" name="AutoShape 32"/>
          <p:cNvCxnSpPr>
            <a:cxnSpLocks noChangeShapeType="1"/>
            <a:stCxn id="31748" idx="3"/>
            <a:endCxn id="31756" idx="1"/>
          </p:cNvCxnSpPr>
          <p:nvPr/>
        </p:nvCxnSpPr>
        <p:spPr bwMode="auto">
          <a:xfrm flipV="1">
            <a:off x="3254375" y="3805238"/>
            <a:ext cx="1474788" cy="30162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9" name="AutoShape 33"/>
          <p:cNvCxnSpPr>
            <a:cxnSpLocks noChangeShapeType="1"/>
            <a:endCxn id="31757" idx="1"/>
          </p:cNvCxnSpPr>
          <p:nvPr/>
        </p:nvCxnSpPr>
        <p:spPr bwMode="auto">
          <a:xfrm>
            <a:off x="3203575" y="3819525"/>
            <a:ext cx="1512888" cy="1138238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60" name="Rectangle 34"/>
          <p:cNvSpPr>
            <a:spLocks noChangeArrowheads="1"/>
          </p:cNvSpPr>
          <p:nvPr/>
        </p:nvSpPr>
        <p:spPr bwMode="auto">
          <a:xfrm>
            <a:off x="1928813" y="5084763"/>
            <a:ext cx="17526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principal</a:t>
            </a:r>
            <a:endParaRPr lang="en-US" altLang="pt-BR" b="0" u="none"/>
          </a:p>
        </p:txBody>
      </p:sp>
      <p:cxnSp>
        <p:nvCxnSpPr>
          <p:cNvPr id="31761" name="AutoShape 35"/>
          <p:cNvCxnSpPr>
            <a:cxnSpLocks noChangeShapeType="1"/>
            <a:stCxn id="31748" idx="2"/>
            <a:endCxn id="31760" idx="0"/>
          </p:cNvCxnSpPr>
          <p:nvPr/>
        </p:nvCxnSpPr>
        <p:spPr bwMode="auto">
          <a:xfrm>
            <a:off x="2797175" y="4025900"/>
            <a:ext cx="7938" cy="1058863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8D07AAD-1C7B-4D5C-9EFB-6F7B4B3B5A31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pt-BR" sz="1400" b="0"/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Gráfico</a:t>
            </a:r>
            <a:endParaRPr lang="en-US" altLang="pt-BR" smtClean="0"/>
          </a:p>
        </p:txBody>
      </p:sp>
      <p:sp>
        <p:nvSpPr>
          <p:cNvPr id="32772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Comunicação máquina-&gt;homem</a:t>
            </a:r>
          </a:p>
          <a:p>
            <a:pPr lvl="1" eaLnBrk="1" hangingPunct="1"/>
            <a:r>
              <a:rPr lang="pt-BR" altLang="pt-BR" smtClean="0"/>
              <a:t>Incorpora toda a complexidade envolvida no processo de transformação da descrição de um cena em dados para a memória de vídeo.</a:t>
            </a:r>
          </a:p>
          <a:p>
            <a:pPr lvl="1" eaLnBrk="1" hangingPunct="1"/>
            <a:r>
              <a:rPr lang="pt-BR" altLang="pt-BR" smtClean="0"/>
              <a:t>Em geral trabalha com imagens em formatos proprietários e encriptados. </a:t>
            </a:r>
          </a:p>
          <a:p>
            <a:pPr lvl="1" eaLnBrk="1" hangingPunct="1"/>
            <a:r>
              <a:rPr lang="pt-BR" altLang="pt-BR" smtClean="0"/>
              <a:t>Quando 2D:</a:t>
            </a:r>
          </a:p>
          <a:p>
            <a:pPr lvl="2" eaLnBrk="1" hangingPunct="1"/>
            <a:r>
              <a:rPr lang="pt-BR" altLang="pt-BR" smtClean="0"/>
              <a:t>Basicamente gerencia o estado dos pixels da tela a partir da descrição dos diversos objetos que formam a cena a ser renderizada. </a:t>
            </a:r>
          </a:p>
          <a:p>
            <a:pPr eaLnBrk="1" hangingPunct="1"/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9F1E99-97A4-4BBC-B486-38F7BCD424AA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pt-BR" sz="1400" b="0"/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Gráfico</a:t>
            </a:r>
            <a:endParaRPr lang="en-US" altLang="pt-BR" smtClean="0"/>
          </a:p>
        </p:txBody>
      </p:sp>
      <p:sp>
        <p:nvSpPr>
          <p:cNvPr id="3379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Quando 3D</a:t>
            </a:r>
          </a:p>
          <a:p>
            <a:pPr lvl="1" eaLnBrk="1" hangingPunct="1"/>
            <a:r>
              <a:rPr lang="pt-BR" altLang="pt-BR" smtClean="0"/>
              <a:t>Transformações geométricas de polígonos</a:t>
            </a:r>
          </a:p>
          <a:p>
            <a:pPr lvl="1" eaLnBrk="1" hangingPunct="1"/>
            <a:r>
              <a:rPr lang="pt-BR" altLang="pt-BR" smtClean="0"/>
              <a:t>mapeamento de texturas</a:t>
            </a:r>
          </a:p>
          <a:p>
            <a:pPr lvl="1" eaLnBrk="1" hangingPunct="1"/>
            <a:r>
              <a:rPr lang="pt-BR" altLang="pt-BR" smtClean="0"/>
              <a:t>Iluminação</a:t>
            </a:r>
          </a:p>
          <a:p>
            <a:pPr lvl="1" eaLnBrk="1" hangingPunct="1"/>
            <a:r>
              <a:rPr lang="pt-BR" altLang="pt-BR" smtClean="0"/>
              <a:t>Level of detail/mip-mapping, etc.</a:t>
            </a:r>
          </a:p>
          <a:p>
            <a:pPr lvl="1" eaLnBrk="1" hangingPunct="1"/>
            <a:r>
              <a:rPr lang="pt-BR" altLang="pt-BR" smtClean="0"/>
              <a:t>Realiza uma Projeção do 3D para 2D.</a:t>
            </a:r>
          </a:p>
          <a:p>
            <a:pPr lvl="1" eaLnBrk="1" hangingPunct="1"/>
            <a:r>
              <a:rPr lang="pt-BR" altLang="pt-BR" smtClean="0"/>
              <a:t>Depois disso o processo segue como no caso 2D.</a:t>
            </a:r>
          </a:p>
          <a:p>
            <a:pPr lvl="1" eaLnBrk="1" hangingPunct="1"/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27A9C2-C70E-47BC-A301-95F02681560F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pt-BR" sz="1400" b="0"/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Gráfico</a:t>
            </a:r>
            <a:endParaRPr lang="en-US" altLang="pt-BR" smtClean="0"/>
          </a:p>
        </p:txBody>
      </p:sp>
      <p:sp>
        <p:nvSpPr>
          <p:cNvPr id="3482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Além das cenas do jogo, ele deve prover uma interface com o usuário de alto nível (GUI) </a:t>
            </a:r>
          </a:p>
          <a:p>
            <a:pPr lvl="1" eaLnBrk="1" hangingPunct="1"/>
            <a:r>
              <a:rPr lang="pt-BR" altLang="pt-BR" smtClean="0"/>
              <a:t>Menus</a:t>
            </a:r>
          </a:p>
          <a:p>
            <a:pPr lvl="1" eaLnBrk="1" hangingPunct="1"/>
            <a:r>
              <a:rPr lang="pt-BR" altLang="pt-BR" smtClean="0"/>
              <a:t>Botões</a:t>
            </a:r>
          </a:p>
          <a:p>
            <a:pPr lvl="1" eaLnBrk="1" hangingPunct="1"/>
            <a:r>
              <a:rPr lang="pt-BR" altLang="pt-BR" smtClean="0"/>
              <a:t>Barra de Progresso</a:t>
            </a:r>
          </a:p>
          <a:p>
            <a:pPr lvl="1" eaLnBrk="1" hangingPunct="1"/>
            <a:r>
              <a:rPr lang="pt-BR" altLang="pt-BR" smtClean="0"/>
              <a:t>Textos</a:t>
            </a:r>
          </a:p>
          <a:p>
            <a:pPr lvl="1" eaLnBrk="1" hangingPunct="1"/>
            <a:r>
              <a:rPr lang="pt-BR" altLang="pt-BR" smtClean="0"/>
              <a:t>Combo</a:t>
            </a:r>
          </a:p>
          <a:p>
            <a:pPr lvl="1" eaLnBrk="1" hangingPunct="1"/>
            <a:r>
              <a:rPr lang="pt-BR" altLang="pt-BR" smtClean="0"/>
              <a:t>Listas</a:t>
            </a:r>
            <a:endParaRPr lang="en-US" altLang="pt-BR" smtClean="0"/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997200"/>
            <a:ext cx="4572000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710E98-BA94-412B-980B-6B9EFD420587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pt-BR" sz="1400" b="0"/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Som</a:t>
            </a:r>
            <a:endParaRPr lang="en-US" altLang="pt-BR" smtClean="0"/>
          </a:p>
        </p:txBody>
      </p:sp>
      <p:sp>
        <p:nvSpPr>
          <p:cNvPr id="35844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Responsável pelo processamento sonoro ao longo do jogo.</a:t>
            </a:r>
          </a:p>
          <a:p>
            <a:pPr lvl="1" eaLnBrk="1" hangingPunct="1"/>
            <a:r>
              <a:rPr lang="pt-BR" altLang="pt-BR" smtClean="0"/>
              <a:t>Execução de sons a partir de eventos de maneira sincronizada</a:t>
            </a:r>
          </a:p>
          <a:p>
            <a:pPr lvl="1" eaLnBrk="1" hangingPunct="1"/>
            <a:r>
              <a:rPr lang="pt-BR" altLang="pt-BR" smtClean="0"/>
              <a:t>Conversão e processamento de amostras de som </a:t>
            </a:r>
          </a:p>
          <a:p>
            <a:pPr lvl="2" eaLnBrk="1" hangingPunct="1"/>
            <a:r>
              <a:rPr lang="pt-BR" altLang="pt-BR" smtClean="0"/>
              <a:t>Efeitos</a:t>
            </a:r>
          </a:p>
          <a:p>
            <a:pPr lvl="2" eaLnBrk="1" hangingPunct="1"/>
            <a:r>
              <a:rPr lang="pt-BR" altLang="pt-BR" smtClean="0"/>
              <a:t>Trilha</a:t>
            </a:r>
          </a:p>
          <a:p>
            <a:pPr lvl="1" eaLnBrk="1" hangingPunct="1"/>
            <a:r>
              <a:rPr lang="pt-BR" altLang="pt-BR" smtClean="0"/>
              <a:t>Em geral jogos profissionais trabalham com formatos de arquivos proprietários, diferentes daqueles conhecidos pelo sistema operacional.</a:t>
            </a:r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0BD43F-745C-45CB-B52C-3ED47AD2F4B1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pt-BR" sz="1400" b="0"/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Gerenciamento de IA</a:t>
            </a:r>
            <a:endParaRPr lang="en-US" altLang="pt-BR" smtClean="0"/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 o comportamento de objetos controlados pela máquina (NPC)</a:t>
            </a:r>
          </a:p>
          <a:p>
            <a:pPr lvl="1" eaLnBrk="1" hangingPunct="1"/>
            <a:r>
              <a:rPr lang="pt-BR" altLang="pt-BR" smtClean="0"/>
              <a:t>Realiza certas ações de acordo com o estado atual do jogo e algumas regras.</a:t>
            </a:r>
          </a:p>
          <a:p>
            <a:pPr lvl="1" eaLnBrk="1" hangingPunct="1"/>
            <a:r>
              <a:rPr lang="pt-BR" altLang="pt-BR" smtClean="0"/>
              <a:t>Complexidade varia de acordo com o tipo de jogo ou determinado nível.</a:t>
            </a:r>
          </a:p>
          <a:p>
            <a:pPr lvl="1" eaLnBrk="1" hangingPunct="1"/>
            <a:r>
              <a:rPr lang="pt-BR" altLang="pt-BR" smtClean="0"/>
              <a:t>A maioria dos motores definem uma linguagem (script) que serve para modelar o comportamento de um objeto.</a:t>
            </a:r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Linguagens de programação</a:t>
            </a:r>
          </a:p>
        </p:txBody>
      </p:sp>
      <p:sp>
        <p:nvSpPr>
          <p:cNvPr id="819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1800" smtClean="0"/>
              <a:t>C++ (PADRÃO)</a:t>
            </a:r>
          </a:p>
          <a:p>
            <a:pPr lvl="1"/>
            <a:r>
              <a:rPr lang="pt-BR" altLang="pt-BR" sz="1800" smtClean="0"/>
              <a:t>PC, consoles,  consoles portáteis, celulares, etc.</a:t>
            </a:r>
          </a:p>
          <a:p>
            <a:r>
              <a:rPr lang="pt-BR" altLang="pt-BR" sz="1800" smtClean="0"/>
              <a:t>C#</a:t>
            </a:r>
          </a:p>
          <a:p>
            <a:pPr lvl="1"/>
            <a:r>
              <a:rPr lang="pt-BR" altLang="pt-BR" sz="1800" smtClean="0"/>
              <a:t>Xbox/PC/WindowsPhone</a:t>
            </a:r>
          </a:p>
          <a:p>
            <a:r>
              <a:rPr lang="pt-BR" altLang="pt-BR" sz="1800" smtClean="0"/>
              <a:t>Objective-C/Swift</a:t>
            </a:r>
          </a:p>
          <a:p>
            <a:pPr lvl="1"/>
            <a:r>
              <a:rPr lang="pt-BR" altLang="pt-BR" sz="1800" smtClean="0"/>
              <a:t>Iphone e Ipad</a:t>
            </a:r>
          </a:p>
          <a:p>
            <a:r>
              <a:rPr lang="pt-BR" altLang="pt-BR" sz="1800" smtClean="0"/>
              <a:t>ActionScript (flash) =&gt; </a:t>
            </a:r>
            <a:r>
              <a:rPr lang="pt-BR" altLang="pt-BR" sz="1600" smtClean="0"/>
              <a:t>HTML5</a:t>
            </a:r>
          </a:p>
          <a:p>
            <a:pPr lvl="1"/>
            <a:r>
              <a:rPr lang="pt-BR" altLang="pt-BR" sz="1800" smtClean="0"/>
              <a:t>Web</a:t>
            </a:r>
          </a:p>
          <a:p>
            <a:r>
              <a:rPr lang="pt-BR" altLang="pt-BR" sz="1800" smtClean="0"/>
              <a:t>Java</a:t>
            </a:r>
          </a:p>
          <a:p>
            <a:pPr lvl="1"/>
            <a:r>
              <a:rPr lang="pt-BR" altLang="pt-BR" sz="1600" smtClean="0"/>
              <a:t>Celulares (ANTIGAMENTE)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5BA48A0-4B74-4793-953D-7D8693FB90C4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pt-BR" sz="1400" b="0"/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Mensagens</a:t>
            </a:r>
            <a:endParaRPr lang="en-US" altLang="pt-BR" smtClean="0"/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 as mensagens de Debug do motor e do jogo. Estas mensagens podem ser enviadas para: </a:t>
            </a:r>
          </a:p>
          <a:p>
            <a:pPr lvl="1" eaLnBrk="1" hangingPunct="1"/>
            <a:r>
              <a:rPr lang="pt-BR" altLang="pt-BR" smtClean="0"/>
              <a:t>Console</a:t>
            </a:r>
          </a:p>
          <a:p>
            <a:pPr lvl="1" eaLnBrk="1" hangingPunct="1"/>
            <a:r>
              <a:rPr lang="pt-BR" altLang="pt-BR" smtClean="0"/>
              <a:t>Arquivo</a:t>
            </a:r>
          </a:p>
          <a:p>
            <a:pPr lvl="1" eaLnBrk="1" hangingPunct="1"/>
            <a:r>
              <a:rPr lang="pt-BR" altLang="pt-BR" smtClean="0"/>
              <a:t>Rede</a:t>
            </a:r>
          </a:p>
          <a:p>
            <a:pPr lvl="1" eaLnBrk="1" hangingPunct="1"/>
            <a:r>
              <a:rPr lang="pt-BR" altLang="pt-BR" smtClean="0"/>
              <a:t>Impressora, ...</a:t>
            </a:r>
          </a:p>
          <a:p>
            <a:pPr lvl="1" eaLnBrk="1" hangingPunct="1"/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3766EE-3C08-485E-85E7-8B291DA9DAF1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pt-BR" sz="1400" b="0"/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Múltiplos Jogadores</a:t>
            </a:r>
            <a:endParaRPr lang="en-US" altLang="pt-BR" smtClean="0"/>
          </a:p>
        </p:txBody>
      </p:sp>
      <p:sp>
        <p:nvSpPr>
          <p:cNvPr id="3891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Permite que jogadores do mesmo jogo comuniquem-se entre si</a:t>
            </a:r>
          </a:p>
          <a:p>
            <a:pPr lvl="1" eaLnBrk="1" hangingPunct="1"/>
            <a:r>
              <a:rPr lang="pt-BR" altLang="pt-BR" smtClean="0"/>
              <a:t>Lida basicamente com o gerenciamento da conexão e troca de informações entre os diversos computadores conectados.</a:t>
            </a:r>
          </a:p>
          <a:p>
            <a:pPr lvl="1" eaLnBrk="1" hangingPunct="1"/>
            <a:r>
              <a:rPr lang="pt-BR" altLang="pt-BR" smtClean="0"/>
              <a:t>Provê toda a infra-estrutura cliente/servidor</a:t>
            </a:r>
          </a:p>
          <a:p>
            <a:pPr lvl="1" eaLnBrk="1" hangingPunct="1"/>
            <a:r>
              <a:rPr lang="pt-BR" altLang="pt-BR" smtClean="0"/>
              <a:t>Deve ser executado em um thread diferente do principal</a:t>
            </a:r>
          </a:p>
          <a:p>
            <a:pPr lvl="1" eaLnBrk="1" hangingPunct="1"/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2D093F-F83D-4409-9FCB-1755D74523BF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pt-BR" sz="1400" b="0"/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Objetos</a:t>
            </a:r>
            <a:endParaRPr lang="en-US" altLang="pt-BR" smtClean="0"/>
          </a:p>
        </p:txBody>
      </p:sp>
      <p:sp>
        <p:nvSpPr>
          <p:cNvPr id="3994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Que objetos?</a:t>
            </a:r>
          </a:p>
          <a:p>
            <a:pPr lvl="1" eaLnBrk="1" hangingPunct="1"/>
            <a:r>
              <a:rPr lang="pt-BR" altLang="pt-BR" smtClean="0"/>
              <a:t>Um objeto representa qualquer “coisa” que está presente no estado atual do jogo.</a:t>
            </a:r>
          </a:p>
          <a:p>
            <a:pPr eaLnBrk="1" hangingPunct="1"/>
            <a:r>
              <a:rPr lang="pt-BR" altLang="pt-BR" smtClean="0"/>
              <a:t>Tais objetos são passíveis de movimento e interação entre si.</a:t>
            </a:r>
          </a:p>
          <a:p>
            <a:pPr lvl="1" eaLnBrk="1" hangingPunct="1"/>
            <a:r>
              <a:rPr lang="pt-BR" altLang="pt-BR" smtClean="0"/>
              <a:t>A interação se dá por troca de informações</a:t>
            </a:r>
          </a:p>
          <a:p>
            <a:pPr lvl="2" eaLnBrk="1" hangingPunct="1"/>
            <a:r>
              <a:rPr lang="pt-BR" altLang="pt-BR" smtClean="0"/>
              <a:t>Por exemplo, se o objeto “bala” detectou que atingiu algum alvo, uma mensagem será enviada ao alvo para que o mesmo mude de estado.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2C4730C-EC74-4D53-B883-0199A10162CD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pt-BR" sz="1400" b="0"/>
          </a:p>
        </p:txBody>
      </p:sp>
      <p:sp>
        <p:nvSpPr>
          <p:cNvPr id="409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Objetos</a:t>
            </a:r>
            <a:endParaRPr lang="en-US" altLang="pt-BR" smtClean="0"/>
          </a:p>
        </p:txBody>
      </p:sp>
      <p:sp>
        <p:nvSpPr>
          <p:cNvPr id="40964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Em um jogo existem vários gerenciadores de objetos.</a:t>
            </a:r>
          </a:p>
          <a:p>
            <a:pPr lvl="1" eaLnBrk="1" hangingPunct="1"/>
            <a:r>
              <a:rPr lang="pt-BR" altLang="pt-BR" smtClean="0"/>
              <a:t>Cada um é encarregado de gerenciar um sub-conjunto dos objetos e comunicar-se com os demais gerenciadores</a:t>
            </a:r>
          </a:p>
          <a:p>
            <a:pPr lvl="2" eaLnBrk="1" hangingPunct="1"/>
            <a:r>
              <a:rPr lang="pt-BR" altLang="pt-BR" smtClean="0"/>
              <a:t>Exemplo: Num jogo como BreakOut, podemos ter um gerenciador para a raquete do usuário, outro para a bola e um terceiro para todos os tijolos.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8A29FB-22E2-41DE-8C12-215DEF6AC8D2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pt-BR" sz="1400" b="0"/>
          </a:p>
        </p:txBody>
      </p:sp>
      <p:sp>
        <p:nvSpPr>
          <p:cNvPr id="419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Objetos</a:t>
            </a:r>
            <a:endParaRPr lang="en-US" altLang="pt-BR" smtClean="0"/>
          </a:p>
        </p:txBody>
      </p:sp>
      <p:sp>
        <p:nvSpPr>
          <p:cNvPr id="4198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Manipulação de colisão</a:t>
            </a:r>
          </a:p>
          <a:p>
            <a:pPr lvl="1" eaLnBrk="1" hangingPunct="1"/>
            <a:r>
              <a:rPr lang="pt-BR" altLang="pt-BR" smtClean="0"/>
              <a:t>Corresponde a uma dos principais papéis do gerenciador de objetos</a:t>
            </a:r>
          </a:p>
          <a:p>
            <a:pPr lvl="1" eaLnBrk="1" hangingPunct="1"/>
            <a:r>
              <a:rPr lang="pt-BR" altLang="pt-BR" smtClean="0"/>
              <a:t>Pode ser implementada de seguinte forma:</a:t>
            </a:r>
          </a:p>
          <a:p>
            <a:pPr lvl="2" eaLnBrk="1" hangingPunct="1"/>
            <a:r>
              <a:rPr lang="pt-BR" altLang="pt-BR" smtClean="0"/>
              <a:t>Cada objeto informa se está colidindo com outro.</a:t>
            </a:r>
          </a:p>
          <a:p>
            <a:pPr lvl="2" eaLnBrk="1" hangingPunct="1"/>
            <a:r>
              <a:rPr lang="pt-BR" altLang="pt-BR" smtClean="0"/>
              <a:t>Para conseguir tal informação:</a:t>
            </a:r>
          </a:p>
          <a:p>
            <a:pPr lvl="3" eaLnBrk="1" hangingPunct="1"/>
            <a:r>
              <a:rPr lang="pt-BR" altLang="pt-BR" smtClean="0"/>
              <a:t>Cada objeto possui um retângulo que o engloba;</a:t>
            </a:r>
          </a:p>
          <a:p>
            <a:pPr lvl="3" eaLnBrk="1" hangingPunct="1"/>
            <a:r>
              <a:rPr lang="pt-BR" altLang="pt-BR" smtClean="0"/>
              <a:t>Para saber se dois objetos se colidem, basta testar se os dois retângulos tem algum ponto em comum;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90E4344-95B9-48E9-803C-E0A9AB1D86C3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pt-BR" sz="1400" b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Objetos</a:t>
            </a:r>
            <a:endParaRPr lang="en-US" altLang="pt-BR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Detecção de colisão baseada em retângulos:</a:t>
            </a:r>
          </a:p>
          <a:p>
            <a:pPr eaLnBrk="1" hangingPunct="1"/>
            <a:endParaRPr lang="pt-BR" altLang="pt-BR" smtClean="0"/>
          </a:p>
          <a:p>
            <a:pPr eaLnBrk="1" hangingPunct="1"/>
            <a:endParaRPr lang="pt-BR" altLang="pt-BR" smtClean="0"/>
          </a:p>
        </p:txBody>
      </p:sp>
      <p:graphicFrame>
        <p:nvGraphicFramePr>
          <p:cNvPr id="43013" name="Object 6"/>
          <p:cNvGraphicFramePr>
            <a:graphicFrameLocks noChangeAspect="1"/>
          </p:cNvGraphicFramePr>
          <p:nvPr/>
        </p:nvGraphicFramePr>
        <p:xfrm>
          <a:off x="1066800" y="3505200"/>
          <a:ext cx="7467600" cy="274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5" name="Documento" r:id="rId3" imgW="4354068" imgH="1600200" progId="Word.Document.8">
                  <p:embed/>
                </p:oleObj>
              </mc:Choice>
              <mc:Fallback>
                <p:oleObj name="Documento" r:id="rId3" imgW="4354068" imgH="1600200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7467600" cy="274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13500000" algn="ctr" rotWithShape="0">
                                <a:srgbClr val="008965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BC1185-45D9-4EFD-A5CA-B4CB881C9A0A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pt-BR" sz="1400" b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Colisão</a:t>
            </a:r>
            <a:endParaRPr lang="en-US" altLang="pt-BR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Vantagens</a:t>
            </a:r>
          </a:p>
          <a:p>
            <a:pPr lvl="2" eaLnBrk="1" hangingPunct="1"/>
            <a:r>
              <a:rPr lang="pt-BR" altLang="pt-BR" smtClean="0"/>
              <a:t>Facilidade de implementação</a:t>
            </a:r>
          </a:p>
          <a:p>
            <a:pPr lvl="2" eaLnBrk="1" hangingPunct="1"/>
            <a:r>
              <a:rPr lang="pt-BR" altLang="pt-BR" smtClean="0"/>
              <a:t>Velocidade de processamento</a:t>
            </a:r>
          </a:p>
          <a:p>
            <a:pPr eaLnBrk="1" hangingPunct="1"/>
            <a:r>
              <a:rPr lang="pt-BR" altLang="pt-BR" smtClean="0"/>
              <a:t>Desvantagem</a:t>
            </a:r>
          </a:p>
          <a:p>
            <a:pPr lvl="2" eaLnBrk="1" hangingPunct="1"/>
            <a:r>
              <a:rPr lang="pt-BR" altLang="pt-BR" smtClean="0"/>
              <a:t>A Corretude depende da                                      forma do objeto</a:t>
            </a:r>
            <a:endParaRPr lang="en-US" altLang="pt-BR" smtClean="0"/>
          </a:p>
        </p:txBody>
      </p:sp>
      <p:pic>
        <p:nvPicPr>
          <p:cNvPr id="44037" name="Picture 5" descr="f13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362200"/>
            <a:ext cx="2157413" cy="428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BE5A1D0-E85C-49B9-AB8E-483A2B839148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pt-BR" sz="1400" b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de Objetos</a:t>
            </a:r>
            <a:endParaRPr lang="en-US" altLang="pt-BR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pt-BR" smtClean="0"/>
              <a:t>Tratamento da colisão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z="2400" smtClean="0"/>
              <a:t>Uma vez que cada objeto implementa o algoritmo de colisão.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mtClean="0"/>
              <a:t>Se um objeto “a” detecta que colidiu com “b”, “a” irá alertar “b” e o mesmo por sua vez irá alertar seu gerenciador sobre o ocorrido.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mtClean="0"/>
              <a:t>Exemplo:</a:t>
            </a:r>
          </a:p>
          <a:p>
            <a:pPr lvl="3" eaLnBrk="1" hangingPunct="1">
              <a:lnSpc>
                <a:spcPct val="90000"/>
              </a:lnSpc>
            </a:pPr>
            <a:r>
              <a:rPr lang="pt-BR" altLang="pt-BR" smtClean="0"/>
              <a:t>No caso da colisão acima, “a” poderia executar o seguinte código:</a:t>
            </a:r>
          </a:p>
          <a:p>
            <a:pPr lvl="4" eaLnBrk="1" hangingPunct="1">
              <a:lnSpc>
                <a:spcPct val="90000"/>
              </a:lnSpc>
            </a:pPr>
            <a:r>
              <a:rPr lang="pt-BR" altLang="pt-BR" smtClean="0"/>
              <a:t>b.atingido();</a:t>
            </a:r>
          </a:p>
          <a:p>
            <a:pPr lvl="3" eaLnBrk="1" hangingPunct="1">
              <a:lnSpc>
                <a:spcPct val="90000"/>
              </a:lnSpc>
            </a:pPr>
            <a:r>
              <a:rPr lang="pt-BR" altLang="pt-BR" smtClean="0"/>
              <a:t>Com isso, “b” iria executar: </a:t>
            </a:r>
          </a:p>
          <a:p>
            <a:pPr lvl="4" eaLnBrk="1" hangingPunct="1">
              <a:lnSpc>
                <a:spcPct val="90000"/>
              </a:lnSpc>
            </a:pPr>
            <a:r>
              <a:rPr lang="pt-BR" altLang="pt-BR" smtClean="0"/>
              <a:t>meuGerenciador.manipuleColisao();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CB15F49-E03A-4560-9A99-E7365D2E34DC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pt-BR" sz="1400" b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do Mundo</a:t>
            </a:r>
            <a:endParaRPr lang="en-US" altLang="pt-BR" smtClean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z="2000" smtClean="0"/>
              <a:t>É o gerenciador do estado atual do jogo</a:t>
            </a:r>
          </a:p>
          <a:p>
            <a:pPr eaLnBrk="1" hangingPunct="1"/>
            <a:r>
              <a:rPr lang="pt-BR" altLang="pt-BR" sz="2000" smtClean="0"/>
              <a:t>Basicamente lida com os diversos gerenciadores de objetos para ditar o que deve ser feito</a:t>
            </a:r>
          </a:p>
          <a:p>
            <a:pPr eaLnBrk="1" hangingPunct="1"/>
            <a:r>
              <a:rPr lang="pt-BR" altLang="pt-BR" sz="2000" smtClean="0"/>
              <a:t>Em geral é associado com um editor de cenários</a:t>
            </a:r>
          </a:p>
          <a:p>
            <a:pPr lvl="1" eaLnBrk="1" hangingPunct="1"/>
            <a:r>
              <a:rPr lang="pt-BR" altLang="pt-BR" sz="2000" smtClean="0"/>
              <a:t>Descreve o estado inicial do mundo em cada nível do jogo</a:t>
            </a:r>
          </a:p>
          <a:p>
            <a:pPr lvl="1" eaLnBrk="1" hangingPunct="1"/>
            <a:r>
              <a:rPr lang="pt-BR" altLang="pt-BR" sz="2000" smtClean="0"/>
              <a:t>Salva e carrega o estado atual</a:t>
            </a:r>
            <a:endParaRPr lang="en-US" alt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E5836C-916B-4DD1-9538-DDCD6F18DD2F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pt-BR" sz="1400" b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Algumas Considerações </a:t>
            </a:r>
            <a:endParaRPr lang="en-US" altLang="pt-BR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O Gerenciador de mundo e de objetos  </a:t>
            </a:r>
          </a:p>
          <a:p>
            <a:pPr lvl="1" eaLnBrk="1" hangingPunct="1"/>
            <a:r>
              <a:rPr lang="pt-BR" altLang="pt-BR" smtClean="0"/>
              <a:t>Quanto mais definido, mais específico é o motor</a:t>
            </a:r>
          </a:p>
          <a:p>
            <a:pPr lvl="1" eaLnBrk="1" hangingPunct="1"/>
            <a:r>
              <a:rPr lang="pt-BR" altLang="pt-BR" smtClean="0"/>
              <a:t>Grande discussão sobre quando termina o motor e começa o jogo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Click and Play</a:t>
            </a:r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Game maker</a:t>
            </a:r>
          </a:p>
          <a:p>
            <a:pPr lvl="1"/>
            <a:r>
              <a:rPr lang="pt-BR" altLang="pt-BR" smtClean="0"/>
              <a:t>http://www.youtube.com/watch?v=bdgQyOIyWPY</a:t>
            </a:r>
          </a:p>
          <a:p>
            <a:r>
              <a:rPr lang="pt-BR" altLang="pt-BR" smtClean="0"/>
              <a:t>RPG Maker</a:t>
            </a:r>
          </a:p>
          <a:p>
            <a:pPr lvl="1"/>
            <a:r>
              <a:rPr lang="pt-BR" altLang="pt-BR" smtClean="0"/>
              <a:t>http://www.rpgmakerweb.com/</a:t>
            </a:r>
          </a:p>
          <a:p>
            <a:r>
              <a:rPr lang="pt-BR" altLang="pt-BR" smtClean="0"/>
              <a:t>Scirra Construct</a:t>
            </a:r>
          </a:p>
          <a:p>
            <a:pPr lvl="1"/>
            <a:r>
              <a:rPr lang="pt-BR" altLang="pt-BR" smtClean="0"/>
              <a:t>Java/html5</a:t>
            </a:r>
          </a:p>
          <a:p>
            <a:pPr lvl="1"/>
            <a:r>
              <a:rPr lang="pt-BR" altLang="pt-BR" smtClean="0"/>
              <a:t>https://www.scirra.com/?a=1jp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57AD273-F8BD-4499-B753-60B56B6FCB7F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pt-BR" sz="1400" b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Editor de Cenários</a:t>
            </a:r>
            <a:endParaRPr lang="en-US" altLang="pt-BR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pt-BR" sz="2000" smtClean="0"/>
              <a:t>Ferramenta para descrição de estados do jogo de forma visual e sem necessidade de programação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z="2000" smtClean="0"/>
              <a:t>Em geral é utilizada para gerar as diversas instâncias do jogo (níveis)</a:t>
            </a:r>
          </a:p>
          <a:p>
            <a:pPr eaLnBrk="1" hangingPunct="1">
              <a:lnSpc>
                <a:spcPct val="90000"/>
              </a:lnSpc>
            </a:pPr>
            <a:r>
              <a:rPr lang="pt-BR" altLang="pt-BR" sz="2000" smtClean="0"/>
              <a:t>Ao final deve gerar um arquivo a ser processado pelo gerenciador do mundo para inicializar cada nível</a:t>
            </a:r>
          </a:p>
          <a:p>
            <a:pPr eaLnBrk="1" hangingPunct="1">
              <a:lnSpc>
                <a:spcPct val="90000"/>
              </a:lnSpc>
            </a:pPr>
            <a:r>
              <a:rPr lang="pt-BR" altLang="pt-BR" sz="2000" smtClean="0"/>
              <a:t>Exemplo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z="2000" smtClean="0"/>
              <a:t>Editor de cenários do jogo Starcraft</a:t>
            </a:r>
          </a:p>
          <a:p>
            <a:pPr eaLnBrk="1" hangingPunct="1">
              <a:lnSpc>
                <a:spcPct val="90000"/>
              </a:lnSpc>
            </a:pPr>
            <a:endParaRPr lang="pt-BR" alt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717EE5-854E-4D27-8CFD-64834CD03A23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pt-BR" sz="1400" b="0"/>
          </a:p>
        </p:txBody>
      </p:sp>
      <p:pic>
        <p:nvPicPr>
          <p:cNvPr id="49155" name="Picture 2" descr="starc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900"/>
            <a:ext cx="9144000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84C2D3-5077-46EF-A5DF-60AAD8CF089C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pt-BR" sz="1400" b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Gerenciador Principal</a:t>
            </a:r>
            <a:endParaRPr lang="en-US" altLang="pt-BR" smtClean="0"/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Realiza a harmonia entre todas as partes citadas</a:t>
            </a:r>
          </a:p>
          <a:p>
            <a:pPr lvl="1" eaLnBrk="1" hangingPunct="1"/>
            <a:r>
              <a:rPr lang="pt-BR" altLang="pt-BR" smtClean="0"/>
              <a:t>Ponte para acesso aos componentes e troca de informações (controle de fluxo)</a:t>
            </a:r>
          </a:p>
          <a:p>
            <a:pPr lvl="1" eaLnBrk="1" hangingPunct="1"/>
            <a:r>
              <a:rPr lang="pt-BR" altLang="pt-BR" smtClean="0"/>
              <a:t>Representa a “fachada” de todo o projeto</a:t>
            </a:r>
          </a:p>
          <a:p>
            <a:pPr lvl="2" eaLnBrk="1" hangingPunct="1"/>
            <a:r>
              <a:rPr lang="pt-BR" altLang="pt-BR" smtClean="0"/>
              <a:t>Local de acesso único (</a:t>
            </a:r>
            <a:r>
              <a:rPr lang="pt-BR" altLang="pt-BR" i="1" smtClean="0"/>
              <a:t>Singleton</a:t>
            </a:r>
            <a:r>
              <a:rPr lang="pt-BR" altLang="pt-BR" smtClean="0"/>
              <a:t>)</a:t>
            </a:r>
          </a:p>
          <a:p>
            <a:pPr lvl="2" eaLnBrk="1" hangingPunct="1"/>
            <a:r>
              <a:rPr lang="pt-BR" altLang="pt-BR" smtClean="0"/>
              <a:t>Concentrador dos estados e erros de todas as partes</a:t>
            </a:r>
          </a:p>
          <a:p>
            <a:pPr lvl="2" eaLnBrk="1" hangingPunct="1"/>
            <a:endParaRPr lang="pt-BR" altLang="pt-BR" smtClean="0"/>
          </a:p>
          <a:p>
            <a:pPr lvl="2" eaLnBrk="1" hangingPunct="1"/>
            <a:endParaRPr lang="en-US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Número de Slid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DB8BF-265C-4F8B-9BCE-B13700A1FD8A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pt-BR" sz="1400" b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Um Possível Diagrama</a:t>
            </a:r>
            <a:endParaRPr lang="en-US" altLang="pt-BR" smtClean="0"/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3149600" y="3136900"/>
            <a:ext cx="1752600" cy="914400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b="0" u="none"/>
              <a:t>principal</a:t>
            </a:r>
            <a:endParaRPr lang="en-US" altLang="pt-BR" b="0" u="none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600200" y="3403600"/>
            <a:ext cx="914400" cy="381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Entrada</a:t>
            </a:r>
            <a:endParaRPr lang="en-US" altLang="pt-BR" sz="1600" b="0" u="none"/>
          </a:p>
        </p:txBody>
      </p:sp>
      <p:cxnSp>
        <p:nvCxnSpPr>
          <p:cNvPr id="51206" name="AutoShape 6"/>
          <p:cNvCxnSpPr>
            <a:cxnSpLocks noChangeShapeType="1"/>
            <a:stCxn id="51205" idx="3"/>
            <a:endCxn id="51204" idx="1"/>
          </p:cNvCxnSpPr>
          <p:nvPr/>
        </p:nvCxnSpPr>
        <p:spPr bwMode="auto">
          <a:xfrm>
            <a:off x="2514600" y="3594100"/>
            <a:ext cx="63500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cxnSp>
        <p:nvCxnSpPr>
          <p:cNvPr id="51207" name="AutoShape 7"/>
          <p:cNvCxnSpPr>
            <a:cxnSpLocks noChangeShapeType="1"/>
            <a:stCxn id="51205" idx="3"/>
            <a:endCxn id="51204" idx="1"/>
          </p:cNvCxnSpPr>
          <p:nvPr/>
        </p:nvCxnSpPr>
        <p:spPr bwMode="auto">
          <a:xfrm>
            <a:off x="2514600" y="3594100"/>
            <a:ext cx="6350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08" name="Rectangle 9"/>
          <p:cNvSpPr>
            <a:spLocks noChangeArrowheads="1"/>
          </p:cNvSpPr>
          <p:nvPr/>
        </p:nvSpPr>
        <p:spPr bwMode="auto">
          <a:xfrm>
            <a:off x="114300" y="3365500"/>
            <a:ext cx="11430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Usuário</a:t>
            </a:r>
            <a:endParaRPr lang="en-US" altLang="pt-BR" sz="1600" b="0" u="none"/>
          </a:p>
        </p:txBody>
      </p:sp>
      <p:cxnSp>
        <p:nvCxnSpPr>
          <p:cNvPr id="51209" name="AutoShape 11"/>
          <p:cNvCxnSpPr>
            <a:cxnSpLocks noChangeShapeType="1"/>
            <a:stCxn id="51208" idx="3"/>
            <a:endCxn id="51205" idx="1"/>
          </p:cNvCxnSpPr>
          <p:nvPr/>
        </p:nvCxnSpPr>
        <p:spPr bwMode="auto">
          <a:xfrm>
            <a:off x="1266825" y="3594100"/>
            <a:ext cx="33337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0" name="Rectangle 13"/>
          <p:cNvSpPr>
            <a:spLocks noChangeArrowheads="1"/>
          </p:cNvSpPr>
          <p:nvPr/>
        </p:nvSpPr>
        <p:spPr bwMode="auto">
          <a:xfrm>
            <a:off x="2179638" y="2100263"/>
            <a:ext cx="1620837" cy="5762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Mensagens</a:t>
            </a:r>
            <a:endParaRPr lang="en-US" altLang="pt-BR" sz="1600" b="0" u="none"/>
          </a:p>
        </p:txBody>
      </p:sp>
      <p:cxnSp>
        <p:nvCxnSpPr>
          <p:cNvPr id="51211" name="AutoShape 14"/>
          <p:cNvCxnSpPr>
            <a:cxnSpLocks noChangeShapeType="1"/>
            <a:stCxn id="51210" idx="2"/>
            <a:endCxn id="51204" idx="0"/>
          </p:cNvCxnSpPr>
          <p:nvPr/>
        </p:nvCxnSpPr>
        <p:spPr bwMode="auto">
          <a:xfrm rot="16200000" flipH="1">
            <a:off x="3278187" y="2389188"/>
            <a:ext cx="460375" cy="103505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2" name="Rectangle 15"/>
          <p:cNvSpPr>
            <a:spLocks noChangeArrowheads="1"/>
          </p:cNvSpPr>
          <p:nvPr/>
        </p:nvSpPr>
        <p:spPr bwMode="auto">
          <a:xfrm>
            <a:off x="3187700" y="4495800"/>
            <a:ext cx="1676400" cy="68580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do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mundo</a:t>
            </a:r>
            <a:endParaRPr lang="en-US" altLang="pt-BR" sz="1600" b="0" u="none"/>
          </a:p>
        </p:txBody>
      </p:sp>
      <p:cxnSp>
        <p:nvCxnSpPr>
          <p:cNvPr id="51213" name="AutoShape 17"/>
          <p:cNvCxnSpPr>
            <a:cxnSpLocks noChangeShapeType="1"/>
            <a:stCxn id="51204" idx="2"/>
            <a:endCxn id="51212" idx="0"/>
          </p:cNvCxnSpPr>
          <p:nvPr/>
        </p:nvCxnSpPr>
        <p:spPr bwMode="auto">
          <a:xfrm>
            <a:off x="4025900" y="4051300"/>
            <a:ext cx="0" cy="444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4" name="Rectangle 18"/>
          <p:cNvSpPr>
            <a:spLocks noChangeArrowheads="1"/>
          </p:cNvSpPr>
          <p:nvPr/>
        </p:nvSpPr>
        <p:spPr bwMode="auto">
          <a:xfrm>
            <a:off x="3149600" y="5867400"/>
            <a:ext cx="1752600" cy="60960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objetos</a:t>
            </a:r>
            <a:endParaRPr lang="en-US" altLang="pt-BR" sz="1600" b="0" u="none"/>
          </a:p>
        </p:txBody>
      </p:sp>
      <p:cxnSp>
        <p:nvCxnSpPr>
          <p:cNvPr id="51215" name="AutoShape 20"/>
          <p:cNvCxnSpPr>
            <a:cxnSpLocks noChangeShapeType="1"/>
            <a:stCxn id="51212" idx="2"/>
            <a:endCxn id="51214" idx="0"/>
          </p:cNvCxnSpPr>
          <p:nvPr/>
        </p:nvCxnSpPr>
        <p:spPr bwMode="auto">
          <a:xfrm rot="5400000">
            <a:off x="3683000" y="5524500"/>
            <a:ext cx="6858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6" name="Rectangle 21"/>
          <p:cNvSpPr>
            <a:spLocks noChangeArrowheads="1"/>
          </p:cNvSpPr>
          <p:nvPr/>
        </p:nvSpPr>
        <p:spPr bwMode="auto">
          <a:xfrm>
            <a:off x="5854700" y="3276600"/>
            <a:ext cx="1460500" cy="635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gráfico</a:t>
            </a:r>
            <a:endParaRPr lang="en-US" altLang="pt-BR" sz="1600" b="0" u="none"/>
          </a:p>
        </p:txBody>
      </p:sp>
      <p:sp>
        <p:nvSpPr>
          <p:cNvPr id="51217" name="Rectangle 22"/>
          <p:cNvSpPr>
            <a:spLocks noChangeArrowheads="1"/>
          </p:cNvSpPr>
          <p:nvPr/>
        </p:nvSpPr>
        <p:spPr bwMode="auto">
          <a:xfrm>
            <a:off x="7848600" y="3352800"/>
            <a:ext cx="12065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400" b="0" u="none"/>
              <a:t>Tela</a:t>
            </a:r>
            <a:endParaRPr lang="en-US" altLang="pt-BR" sz="1400" b="0" u="none"/>
          </a:p>
        </p:txBody>
      </p:sp>
      <p:cxnSp>
        <p:nvCxnSpPr>
          <p:cNvPr id="51218" name="AutoShape 26"/>
          <p:cNvCxnSpPr>
            <a:cxnSpLocks noChangeShapeType="1"/>
            <a:stCxn id="51216" idx="3"/>
            <a:endCxn id="51217" idx="1"/>
          </p:cNvCxnSpPr>
          <p:nvPr/>
        </p:nvCxnSpPr>
        <p:spPr bwMode="auto">
          <a:xfrm flipV="1">
            <a:off x="7315200" y="3581400"/>
            <a:ext cx="523875" cy="12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9" name="AutoShape 28"/>
          <p:cNvCxnSpPr>
            <a:cxnSpLocks noChangeShapeType="1"/>
            <a:stCxn id="51204" idx="3"/>
            <a:endCxn id="51216" idx="1"/>
          </p:cNvCxnSpPr>
          <p:nvPr/>
        </p:nvCxnSpPr>
        <p:spPr bwMode="auto">
          <a:xfrm>
            <a:off x="4902200" y="3594100"/>
            <a:ext cx="95250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20" name="Rectangle 29"/>
          <p:cNvSpPr>
            <a:spLocks noChangeArrowheads="1"/>
          </p:cNvSpPr>
          <p:nvPr/>
        </p:nvSpPr>
        <p:spPr bwMode="auto">
          <a:xfrm>
            <a:off x="4876800" y="2057400"/>
            <a:ext cx="15113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multiplayer</a:t>
            </a:r>
            <a:endParaRPr lang="en-US" altLang="pt-BR" sz="1600" b="0" u="none"/>
          </a:p>
        </p:txBody>
      </p:sp>
      <p:cxnSp>
        <p:nvCxnSpPr>
          <p:cNvPr id="51221" name="AutoShape 31"/>
          <p:cNvCxnSpPr>
            <a:cxnSpLocks noChangeShapeType="1"/>
            <a:stCxn id="51204" idx="0"/>
            <a:endCxn id="51220" idx="2"/>
          </p:cNvCxnSpPr>
          <p:nvPr/>
        </p:nvCxnSpPr>
        <p:spPr bwMode="auto">
          <a:xfrm rot="-5400000">
            <a:off x="4594225" y="2098675"/>
            <a:ext cx="469900" cy="160655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22" name="Rectangle 32"/>
          <p:cNvSpPr>
            <a:spLocks noChangeArrowheads="1"/>
          </p:cNvSpPr>
          <p:nvPr/>
        </p:nvSpPr>
        <p:spPr bwMode="auto">
          <a:xfrm>
            <a:off x="5856288" y="4510088"/>
            <a:ext cx="1447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Gerenciador de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som</a:t>
            </a:r>
            <a:endParaRPr lang="en-US" altLang="pt-BR" sz="1600" b="0" u="none"/>
          </a:p>
        </p:txBody>
      </p:sp>
      <p:sp>
        <p:nvSpPr>
          <p:cNvPr id="51223" name="Rectangle 35"/>
          <p:cNvSpPr>
            <a:spLocks noChangeArrowheads="1"/>
          </p:cNvSpPr>
          <p:nvPr/>
        </p:nvSpPr>
        <p:spPr bwMode="auto">
          <a:xfrm>
            <a:off x="7835900" y="4584700"/>
            <a:ext cx="1219200" cy="4572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400" b="0" u="none"/>
              <a:t>Amplificadores</a:t>
            </a:r>
            <a:endParaRPr lang="en-US" altLang="pt-BR" sz="1400" b="0" u="none"/>
          </a:p>
        </p:txBody>
      </p:sp>
      <p:cxnSp>
        <p:nvCxnSpPr>
          <p:cNvPr id="51224" name="AutoShape 36"/>
          <p:cNvCxnSpPr>
            <a:cxnSpLocks noChangeShapeType="1"/>
            <a:stCxn id="51222" idx="3"/>
            <a:endCxn id="51223" idx="1"/>
          </p:cNvCxnSpPr>
          <p:nvPr/>
        </p:nvCxnSpPr>
        <p:spPr bwMode="auto">
          <a:xfrm flipV="1">
            <a:off x="7304088" y="4813300"/>
            <a:ext cx="522287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25" name="Rectangle 38"/>
          <p:cNvSpPr>
            <a:spLocks noChangeArrowheads="1"/>
          </p:cNvSpPr>
          <p:nvPr/>
        </p:nvSpPr>
        <p:spPr bwMode="auto">
          <a:xfrm>
            <a:off x="1533525" y="4538663"/>
            <a:ext cx="1066800" cy="60960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  <a:contourClr>
              <a:srgbClr val="CCFFFF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Editor de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cenários</a:t>
            </a:r>
            <a:endParaRPr lang="en-US" altLang="pt-BR" sz="1600" b="0" u="none"/>
          </a:p>
        </p:txBody>
      </p:sp>
      <p:cxnSp>
        <p:nvCxnSpPr>
          <p:cNvPr id="51226" name="AutoShape 39"/>
          <p:cNvCxnSpPr>
            <a:cxnSpLocks noChangeShapeType="1"/>
            <a:stCxn id="51225" idx="3"/>
            <a:endCxn id="51212" idx="1"/>
          </p:cNvCxnSpPr>
          <p:nvPr/>
        </p:nvCxnSpPr>
        <p:spPr bwMode="auto">
          <a:xfrm flipV="1">
            <a:off x="2600325" y="4838700"/>
            <a:ext cx="587375" cy="4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27" name="AutoShape 40"/>
          <p:cNvCxnSpPr>
            <a:cxnSpLocks noChangeShapeType="1"/>
            <a:stCxn id="51204" idx="3"/>
            <a:endCxn id="51222" idx="1"/>
          </p:cNvCxnSpPr>
          <p:nvPr/>
        </p:nvCxnSpPr>
        <p:spPr bwMode="auto">
          <a:xfrm>
            <a:off x="4902200" y="3594100"/>
            <a:ext cx="954088" cy="12207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28" name="Rectangle 41"/>
          <p:cNvSpPr>
            <a:spLocks noChangeArrowheads="1"/>
          </p:cNvSpPr>
          <p:nvPr/>
        </p:nvSpPr>
        <p:spPr bwMode="auto">
          <a:xfrm>
            <a:off x="1593850" y="5988050"/>
            <a:ext cx="914400" cy="381000"/>
          </a:xfrm>
          <a:prstGeom prst="rect">
            <a:avLst/>
          </a:prstGeom>
          <a:solidFill>
            <a:srgbClr val="3399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339966"/>
            </a:extrusionClr>
            <a:contourClr>
              <a:srgbClr val="339966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1600" b="0" u="none"/>
              <a:t>IA</a:t>
            </a:r>
            <a:endParaRPr lang="en-US" altLang="pt-BR" sz="1600" b="0" u="none"/>
          </a:p>
        </p:txBody>
      </p:sp>
      <p:cxnSp>
        <p:nvCxnSpPr>
          <p:cNvPr id="51229" name="AutoShape 42"/>
          <p:cNvCxnSpPr>
            <a:cxnSpLocks noChangeShapeType="1"/>
            <a:stCxn id="51228" idx="3"/>
            <a:endCxn id="51214" idx="1"/>
          </p:cNvCxnSpPr>
          <p:nvPr/>
        </p:nvCxnSpPr>
        <p:spPr bwMode="auto">
          <a:xfrm flipV="1">
            <a:off x="2508250" y="6172200"/>
            <a:ext cx="641350" cy="6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Design </a:t>
            </a:r>
            <a:r>
              <a:rPr lang="pt-BR" dirty="0" err="1" smtClean="0"/>
              <a:t>patterns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GOF design patterns applied to the Development of Digital </a:t>
            </a:r>
            <a:r>
              <a:rPr lang="en-US" dirty="0" smtClean="0"/>
              <a:t>Games</a:t>
            </a:r>
          </a:p>
          <a:p>
            <a:pPr lvl="1"/>
            <a:r>
              <a:rPr lang="pt-BR" dirty="0" smtClean="0">
                <a:hlinkClick r:id="rId2"/>
              </a:rPr>
              <a:t>http://www.cin.ufpe.br/~glr/msc-phd/roberto-tenorio.zip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>
                <a:hlinkClick r:id="rId3"/>
              </a:rPr>
              <a:t>http://www.sbgames.org/sbgames2015/anaispdf/computacao-full/146712.pdf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ABA44-F9D9-46BB-8AB6-86E34F28C50C}" type="slidenum">
              <a:rPr lang="en-US" altLang="pt-BR" smtClean="0"/>
              <a:pPr>
                <a:defRPr/>
              </a:pPr>
              <a:t>44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8952480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Número de Slid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6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E4DEEF4-3D24-436E-9995-7A6A7F2AAAED}" type="slidenum">
              <a:rPr lang="en-US" altLang="pt-BR" sz="1400" b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pt-BR" sz="1400" b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Referências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pt-BR" sz="1600" b="0" smtClean="0"/>
              <a:t>Inside Direct3D, Peter Kovach</a:t>
            </a:r>
          </a:p>
          <a:p>
            <a:pPr eaLnBrk="1" hangingPunct="1">
              <a:lnSpc>
                <a:spcPct val="80000"/>
              </a:lnSpc>
            </a:pPr>
            <a:r>
              <a:rPr lang="en-US" altLang="pt-BR" sz="1600" b="0" smtClean="0"/>
              <a:t>Tricks of the Windows Game Programming Gurus, André Lamothe</a:t>
            </a:r>
          </a:p>
          <a:p>
            <a:pPr eaLnBrk="1" hangingPunct="1">
              <a:lnSpc>
                <a:spcPct val="80000"/>
              </a:lnSpc>
            </a:pPr>
            <a:r>
              <a:rPr lang="pt-BR" altLang="pt-BR" sz="1600" b="0" smtClean="0"/>
              <a:t>Charles Andryê Galvão Madeira. Forge V8: um F</a:t>
            </a:r>
            <a:r>
              <a:rPr lang="pt-BR" altLang="pt-BR" sz="1600" b="0" i="1" smtClean="0"/>
              <a:t>ramework </a:t>
            </a:r>
            <a:r>
              <a:rPr lang="pt-BR" altLang="pt-BR" sz="1600" b="0" smtClean="0"/>
              <a:t>para o Desenvolvimento de Jogos de Computador e Aplicações Multimídia. Dissertação de Mestrado do CIn-UFPE.</a:t>
            </a:r>
          </a:p>
          <a:p>
            <a:pPr eaLnBrk="1" hangingPunct="1">
              <a:lnSpc>
                <a:spcPct val="80000"/>
              </a:lnSpc>
            </a:pPr>
            <a:r>
              <a:rPr lang="pt-BR" altLang="zh-CN" sz="1600" b="0" smtClean="0">
                <a:ea typeface="宋体" panose="02010600030101010101" pitchFamily="2" charset="-122"/>
              </a:rPr>
              <a:t>Carlos André Cavalcante Pessoa. wGEM: um </a:t>
            </a:r>
            <a:r>
              <a:rPr lang="pt-BR" altLang="zh-CN" sz="1600" b="0" i="1" smtClean="0">
                <a:ea typeface="宋体" panose="02010600030101010101" pitchFamily="2" charset="-122"/>
              </a:rPr>
              <a:t>Framework </a:t>
            </a:r>
            <a:r>
              <a:rPr lang="pt-BR" altLang="zh-CN" sz="1600" b="0" smtClean="0">
                <a:ea typeface="宋体" panose="02010600030101010101" pitchFamily="2" charset="-122"/>
              </a:rPr>
              <a:t>de Desenvolvimento de Jogos para Dispositivos Móveis. </a:t>
            </a:r>
            <a:r>
              <a:rPr lang="pt-BR" altLang="pt-BR" sz="1600" b="0" smtClean="0"/>
              <a:t>Dissertação de Mestrado do CIn-UFPE.</a:t>
            </a:r>
          </a:p>
          <a:p>
            <a:pPr eaLnBrk="1" hangingPunct="1">
              <a:lnSpc>
                <a:spcPct val="80000"/>
              </a:lnSpc>
            </a:pPr>
            <a:r>
              <a:rPr lang="pt-BR" altLang="zh-CN" sz="1600" b="0" smtClean="0">
                <a:ea typeface="宋体" panose="02010600030101010101" pitchFamily="2" charset="-122"/>
              </a:rPr>
              <a:t>Eduardo Sampaio Rocha. Forge 16v: Um Framework para Desenvolvimento de Jogos Isométricos. </a:t>
            </a:r>
            <a:r>
              <a:rPr lang="pt-BR" altLang="pt-BR" sz="1600" b="0" smtClean="0"/>
              <a:t>Dissertação de Mestrado do CIn-UFPE.</a:t>
            </a:r>
            <a:r>
              <a:rPr lang="pt-BR" altLang="zh-CN" sz="1600" b="0" smtClean="0">
                <a:ea typeface="宋体" panose="02010600030101010101" pitchFamily="2" charset="-122"/>
              </a:rPr>
              <a:t>  </a:t>
            </a:r>
          </a:p>
          <a:p>
            <a:pPr eaLnBrk="1" hangingPunct="1">
              <a:lnSpc>
                <a:spcPct val="80000"/>
              </a:lnSpc>
            </a:pPr>
            <a:r>
              <a:rPr lang="pt-BR" altLang="pt-BR" sz="1600" b="0" smtClean="0">
                <a:ea typeface="宋体" panose="02010600030101010101" pitchFamily="2" charset="-122"/>
              </a:rPr>
              <a:t>Roberts &amp; Johnson. Evolving Frameworks: A Pattern Language for Developing Object-Oriented Frameworks  </a:t>
            </a:r>
            <a:r>
              <a:rPr lang="en-US" altLang="pt-BR" sz="1600" b="0" smtClean="0">
                <a:ea typeface="宋体" panose="02010600030101010101" pitchFamily="2" charset="-122"/>
              </a:rPr>
              <a:t>http://st-www.cs.illinois.edu/users/droberts/evolve.html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pt-BR" altLang="pt-BR" sz="1600" b="0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793037" cy="1143000"/>
          </a:xfrm>
        </p:spPr>
        <p:txBody>
          <a:bodyPr/>
          <a:lstStyle/>
          <a:p>
            <a:r>
              <a:rPr lang="pt-BR" altLang="pt-BR" smtClean="0"/>
              <a:t>Principais Plataformas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19431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361950">
              <a:defRPr/>
            </a:pPr>
            <a:r>
              <a:rPr lang="pt-BR" sz="2000" b="0" dirty="0" smtClean="0">
                <a:latin typeface="+mj-lt"/>
              </a:rPr>
              <a:t>C++ (+ </a:t>
            </a:r>
            <a:r>
              <a:rPr lang="pt-BR" sz="2000" b="0" dirty="0" err="1" smtClean="0">
                <a:latin typeface="+mj-lt"/>
              </a:rPr>
              <a:t>Direct</a:t>
            </a:r>
            <a:r>
              <a:rPr lang="pt-BR" sz="2000" b="0" dirty="0" smtClean="0">
                <a:latin typeface="+mj-lt"/>
              </a:rPr>
              <a:t> X, Open GL) </a:t>
            </a:r>
            <a:r>
              <a:rPr lang="pt-BR" sz="2000" b="0" dirty="0" smtClean="0">
                <a:latin typeface="+mj-lt"/>
                <a:sym typeface="Wingdings" pitchFamily="2" charset="2"/>
              </a:rPr>
              <a:t> PS3, </a:t>
            </a:r>
            <a:r>
              <a:rPr lang="pt-BR" sz="2000" b="0" dirty="0" err="1" smtClean="0">
                <a:latin typeface="+mj-lt"/>
                <a:sym typeface="Wingdings" pitchFamily="2" charset="2"/>
              </a:rPr>
              <a:t>Wii</a:t>
            </a:r>
            <a:r>
              <a:rPr lang="pt-BR" sz="2000" b="0" dirty="0" smtClean="0">
                <a:latin typeface="+mj-lt"/>
                <a:sym typeface="Wingdings" pitchFamily="2" charset="2"/>
              </a:rPr>
              <a:t>, PC, </a:t>
            </a:r>
            <a:r>
              <a:rPr lang="pt-BR" sz="2000" b="0" dirty="0" err="1" smtClean="0">
                <a:latin typeface="+mj-lt"/>
                <a:sym typeface="Wingdings" pitchFamily="2" charset="2"/>
              </a:rPr>
              <a:t>Android</a:t>
            </a:r>
            <a:r>
              <a:rPr lang="pt-BR" sz="2000" b="0" dirty="0" smtClean="0">
                <a:latin typeface="+mj-lt"/>
              </a:rPr>
              <a:t> </a:t>
            </a:r>
          </a:p>
          <a:p>
            <a:pPr marL="361950">
              <a:defRPr/>
            </a:pPr>
            <a:r>
              <a:rPr lang="pt-BR" sz="2000" b="0" dirty="0" smtClean="0">
                <a:latin typeface="+mj-lt"/>
              </a:rPr>
              <a:t>C# (+ XNA) </a:t>
            </a:r>
            <a:r>
              <a:rPr lang="pt-BR" sz="2000" b="0" dirty="0" smtClean="0">
                <a:latin typeface="+mj-lt"/>
                <a:sym typeface="Wingdings" pitchFamily="2" charset="2"/>
              </a:rPr>
              <a:t> XBox360, PC</a:t>
            </a:r>
            <a:endParaRPr lang="pt-BR" sz="2000" b="0" dirty="0" smtClean="0">
              <a:latin typeface="+mj-lt"/>
            </a:endParaRPr>
          </a:p>
          <a:p>
            <a:pPr marL="361950">
              <a:defRPr/>
            </a:pPr>
            <a:r>
              <a:rPr lang="pt-BR" sz="2000" b="0" dirty="0" err="1" smtClean="0">
                <a:latin typeface="+mj-lt"/>
              </a:rPr>
              <a:t>ActionScript</a:t>
            </a:r>
            <a:r>
              <a:rPr lang="pt-BR" sz="2000" b="0" dirty="0" smtClean="0">
                <a:latin typeface="+mj-lt"/>
              </a:rPr>
              <a:t> (Flash) </a:t>
            </a:r>
            <a:r>
              <a:rPr lang="pt-BR" sz="2000" b="0" dirty="0" smtClean="0">
                <a:latin typeface="+mj-lt"/>
                <a:sym typeface="Wingdings" pitchFamily="2" charset="2"/>
              </a:rPr>
              <a:t> Web</a:t>
            </a:r>
            <a:endParaRPr lang="pt-BR" sz="2000" b="0" dirty="0" smtClean="0">
              <a:latin typeface="+mj-lt"/>
            </a:endParaRPr>
          </a:p>
          <a:p>
            <a:pPr marL="361950">
              <a:defRPr/>
            </a:pPr>
            <a:r>
              <a:rPr lang="pt-BR" sz="2000" b="0" dirty="0" err="1" smtClean="0">
                <a:latin typeface="+mj-lt"/>
              </a:rPr>
              <a:t>Objective</a:t>
            </a:r>
            <a:r>
              <a:rPr lang="pt-BR" sz="2000" b="0" dirty="0" smtClean="0">
                <a:latin typeface="+mj-lt"/>
              </a:rPr>
              <a:t> C (</a:t>
            </a:r>
            <a:r>
              <a:rPr lang="pt-BR" sz="2000" b="0" dirty="0" err="1" smtClean="0">
                <a:latin typeface="+mj-lt"/>
              </a:rPr>
              <a:t>iOS</a:t>
            </a:r>
            <a:r>
              <a:rPr lang="pt-BR" sz="2000" b="0" dirty="0" smtClean="0">
                <a:latin typeface="+mj-lt"/>
              </a:rPr>
              <a:t>) </a:t>
            </a:r>
            <a:r>
              <a:rPr lang="pt-BR" sz="2000" b="0" dirty="0" smtClean="0">
                <a:latin typeface="+mj-lt"/>
                <a:sym typeface="Wingdings" pitchFamily="2" charset="2"/>
              </a:rPr>
              <a:t> </a:t>
            </a:r>
            <a:r>
              <a:rPr lang="pt-BR" sz="2000" b="0" dirty="0" err="1" smtClean="0">
                <a:latin typeface="+mj-lt"/>
                <a:sym typeface="Wingdings" pitchFamily="2" charset="2"/>
              </a:rPr>
              <a:t>iPhone</a:t>
            </a:r>
            <a:r>
              <a:rPr lang="pt-BR" sz="2000" b="0" dirty="0" smtClean="0">
                <a:latin typeface="+mj-lt"/>
                <a:sym typeface="Wingdings" pitchFamily="2" charset="2"/>
              </a:rPr>
              <a:t>, </a:t>
            </a:r>
            <a:r>
              <a:rPr lang="pt-BR" sz="2000" b="0" dirty="0" err="1" smtClean="0">
                <a:latin typeface="+mj-lt"/>
                <a:sym typeface="Wingdings" pitchFamily="2" charset="2"/>
              </a:rPr>
              <a:t>iPad</a:t>
            </a:r>
            <a:endParaRPr lang="pt-BR" sz="2000" b="0" dirty="0" smtClean="0"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46088" y="6237288"/>
            <a:ext cx="8229600" cy="5048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61950" indent="-342900" algn="ctr" eaLnBrk="1" hangingPunct="1">
              <a:spcBef>
                <a:spcPts val="1200"/>
              </a:spcBef>
              <a:defRPr/>
            </a:pPr>
            <a:r>
              <a:rPr lang="pt-BR" u="none" dirty="0"/>
              <a:t>Ferramentas </a:t>
            </a:r>
            <a:r>
              <a:rPr lang="pt-BR" u="none" dirty="0" err="1"/>
              <a:t>Click’nPlay</a:t>
            </a:r>
            <a:r>
              <a:rPr lang="pt-BR" u="none" dirty="0"/>
              <a:t> (</a:t>
            </a:r>
            <a:r>
              <a:rPr lang="pt-BR" u="none" dirty="0" err="1"/>
              <a:t>GameMaker</a:t>
            </a:r>
            <a:r>
              <a:rPr lang="pt-BR" u="none" dirty="0"/>
              <a:t>)</a:t>
            </a:r>
            <a:endParaRPr lang="pt-BR" u="none" dirty="0"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68313" y="4868863"/>
            <a:ext cx="8229600" cy="57626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61950" indent="-342900" algn="ctr" eaLnBrk="1" hangingPunct="1">
              <a:spcBef>
                <a:spcPts val="1200"/>
              </a:spcBef>
              <a:defRPr/>
            </a:pPr>
            <a:r>
              <a:rPr lang="pt-BR" u="none" dirty="0" err="1"/>
              <a:t>Unity</a:t>
            </a:r>
            <a:r>
              <a:rPr lang="pt-BR" u="none" dirty="0"/>
              <a:t> 3D</a:t>
            </a:r>
            <a:endParaRPr lang="pt-BR" u="none" dirty="0">
              <a:latin typeface="+mn-lt"/>
            </a:endParaRPr>
          </a:p>
        </p:txBody>
      </p:sp>
      <p:sp>
        <p:nvSpPr>
          <p:cNvPr id="10" name="Seta para baixo 9"/>
          <p:cNvSpPr/>
          <p:nvPr/>
        </p:nvSpPr>
        <p:spPr>
          <a:xfrm>
            <a:off x="3708400" y="4221163"/>
            <a:ext cx="1584325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/>
          </a:p>
        </p:txBody>
      </p:sp>
      <p:sp>
        <p:nvSpPr>
          <p:cNvPr id="11" name="Seta para baixo 10"/>
          <p:cNvSpPr/>
          <p:nvPr/>
        </p:nvSpPr>
        <p:spPr>
          <a:xfrm flipV="1">
            <a:off x="3708400" y="5589588"/>
            <a:ext cx="1584325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Game Engine (motor ou framework)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Motor</a:t>
            </a:r>
            <a:endParaRPr lang="en-US" altLang="pt-BR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17713"/>
            <a:ext cx="84153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altLang="pt-BR" smtClean="0"/>
              <a:t>Motivação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mtClean="0"/>
              <a:t>Um jogo demanda esforço de desenvolvimento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mtClean="0"/>
              <a:t>Uma grande parte deste esforço envolve “reinvenção da roda”: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z="2200" smtClean="0"/>
              <a:t>Gerenciador de sprites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z="2200" smtClean="0"/>
              <a:t>Manipulador de som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z="2200" smtClean="0"/>
              <a:t>Controle de interface de entrada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z="2200" smtClean="0"/>
              <a:t>Renderização </a:t>
            </a:r>
          </a:p>
          <a:p>
            <a:pPr lvl="2" eaLnBrk="1" hangingPunct="1">
              <a:lnSpc>
                <a:spcPct val="90000"/>
              </a:lnSpc>
            </a:pPr>
            <a:r>
              <a:rPr lang="pt-BR" altLang="pt-BR" sz="2200" smtClean="0"/>
              <a:t>Detecção de colisão, ...</a:t>
            </a:r>
          </a:p>
          <a:p>
            <a:pPr lvl="1" eaLnBrk="1" hangingPunct="1">
              <a:lnSpc>
                <a:spcPct val="90000"/>
              </a:lnSpc>
            </a:pPr>
            <a:r>
              <a:rPr lang="pt-BR" altLang="pt-BR" smtClean="0"/>
              <a:t>Pode-se levar mais tempo nos detalhes técnicos do que no próprio jogo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Motor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Oferece as funcionalidades básicas necessárias</a:t>
            </a:r>
          </a:p>
          <a:p>
            <a:pPr lvl="1" eaLnBrk="1" hangingPunct="1"/>
            <a:r>
              <a:rPr lang="pt-BR" altLang="pt-BR" smtClean="0"/>
              <a:t>Controla as mídias envolvidas</a:t>
            </a:r>
          </a:p>
          <a:p>
            <a:pPr lvl="1" eaLnBrk="1" hangingPunct="1"/>
            <a:r>
              <a:rPr lang="pt-BR" altLang="pt-BR" smtClean="0"/>
              <a:t>Trata e abstrai as características de mais baixo nível</a:t>
            </a:r>
          </a:p>
          <a:p>
            <a:pPr lvl="1" eaLnBrk="1" hangingPunct="1"/>
            <a:r>
              <a:rPr lang="pt-BR" altLang="pt-BR" smtClean="0"/>
              <a:t>Ajudam a garantir qualidade</a:t>
            </a:r>
          </a:p>
          <a:p>
            <a:pPr eaLnBrk="1" hangingPunct="1"/>
            <a:r>
              <a:rPr lang="pt-BR" altLang="pt-BR" smtClean="0"/>
              <a:t>Reutilizar partes (componentes) genéricas do programa de um jogo</a:t>
            </a:r>
          </a:p>
          <a:p>
            <a:pPr lvl="1" eaLnBrk="1" hangingPunct="1"/>
            <a:r>
              <a:rPr lang="pt-BR" altLang="pt-BR" sz="2400" smtClean="0"/>
              <a:t>Para não ter de reprogramar</a:t>
            </a:r>
          </a:p>
          <a:p>
            <a:pPr lvl="1" eaLnBrk="1" hangingPunct="1"/>
            <a:r>
              <a:rPr lang="pt-BR" altLang="pt-BR" sz="2400" smtClean="0"/>
              <a:t>E retirar bugs!</a:t>
            </a:r>
          </a:p>
          <a:p>
            <a:pPr lvl="1" eaLnBrk="1" hangingPunct="1"/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Motor</a:t>
            </a:r>
            <a:endParaRPr lang="en-US" altLang="pt-BR" smtClean="0"/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pt-BR" smtClean="0"/>
              <a:t>Estruturar melhor o jogo reutilizando alguma arquitetura</a:t>
            </a:r>
          </a:p>
          <a:p>
            <a:pPr eaLnBrk="1" hangingPunct="1"/>
            <a:r>
              <a:rPr lang="pt-BR" altLang="pt-BR" smtClean="0"/>
              <a:t>É complexo e era caro</a:t>
            </a:r>
          </a:p>
          <a:p>
            <a:pPr lvl="1" eaLnBrk="1" hangingPunct="1"/>
            <a:r>
              <a:rPr lang="pt-BR" altLang="pt-BR" smtClean="0"/>
              <a:t>Milhares de linhas de código</a:t>
            </a:r>
          </a:p>
          <a:p>
            <a:pPr eaLnBrk="1" hangingPunct="1"/>
            <a:r>
              <a:rPr lang="pt-BR" altLang="pt-BR" smtClean="0"/>
              <a:t>Exemlo: </a:t>
            </a:r>
            <a:r>
              <a:rPr lang="pt-BR" altLang="pt-BR" smtClean="0">
                <a:hlinkClick r:id="rId2"/>
              </a:rPr>
              <a:t>Unreal </a:t>
            </a:r>
            <a:endParaRPr lang="pt-BR" altLang="pt-BR" smtClean="0"/>
          </a:p>
          <a:p>
            <a:pPr lvl="1" eaLnBrk="1" hangingPunct="1"/>
            <a:r>
              <a:rPr lang="pt-BR" altLang="pt-BR" smtClean="0"/>
              <a:t>3 plataformas: PC, Xbox, and PlayStation 2. </a:t>
            </a:r>
          </a:p>
          <a:p>
            <a:pPr lvl="1" eaLnBrk="1" hangingPunct="1"/>
            <a:r>
              <a:rPr lang="pt-BR" altLang="pt-BR" smtClean="0"/>
              <a:t>Licença </a:t>
            </a:r>
          </a:p>
          <a:p>
            <a:pPr lvl="2" eaLnBrk="1" hangingPunct="1"/>
            <a:r>
              <a:rPr lang="pt-BR" altLang="pt-BR" smtClean="0"/>
              <a:t>já custou U$ 500K </a:t>
            </a:r>
          </a:p>
          <a:p>
            <a:pPr lvl="2" eaLnBrk="1" hangingPunct="1"/>
            <a:r>
              <a:rPr lang="pt-BR" altLang="pt-BR" smtClean="0"/>
              <a:t>Unreal 4: U$19/mês + 5% vendas (free for universities)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noFill/>
          <a:prstDash val="solid"/>
          <a:round/>
          <a:headEnd type="none" w="med" len="med"/>
          <a:tailEnd type="triangle" w="med" len="med"/>
        </a:ln>
        <a:effectLst/>
        <a:scene3d>
          <a:camera prst="legacyPerspectiveTopRight"/>
          <a:lightRig rig="legacyFlat3" dir="b"/>
        </a:scene3d>
        <a:sp3d extrusionH="8874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noFill/>
          <a:prstDash val="solid"/>
          <a:round/>
          <a:headEnd type="none" w="med" len="med"/>
          <a:tailEnd type="triangle" w="med" len="med"/>
        </a:ln>
        <a:effectLst/>
        <a:scene3d>
          <a:camera prst="legacyPerspectiveTopRight"/>
          <a:lightRig rig="legacyFlat3" dir="b"/>
        </a:scene3d>
        <a:sp3d extrusionH="8874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Office\Templates\Presentation Designs\Blends.pot</Template>
  <TotalTime>2941</TotalTime>
  <Words>1782</Words>
  <Application>Microsoft Office PowerPoint</Application>
  <PresentationFormat>Apresentação na tela (4:3)</PresentationFormat>
  <Paragraphs>349</Paragraphs>
  <Slides>45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53" baseType="lpstr">
      <vt:lpstr>Tahoma</vt:lpstr>
      <vt:lpstr>Arial</vt:lpstr>
      <vt:lpstr>Wingdings</vt:lpstr>
      <vt:lpstr>Verdana</vt:lpstr>
      <vt:lpstr>Times New Roman</vt:lpstr>
      <vt:lpstr>宋体</vt:lpstr>
      <vt:lpstr>Blends</vt:lpstr>
      <vt:lpstr>Documento do Microsoft Word </vt:lpstr>
      <vt:lpstr>Arquitetura e Motores de Jogos</vt:lpstr>
      <vt:lpstr>Implementação</vt:lpstr>
      <vt:lpstr>Linguagens de programação</vt:lpstr>
      <vt:lpstr>Click and Play</vt:lpstr>
      <vt:lpstr>Principais Plataformas</vt:lpstr>
      <vt:lpstr>Game Engine (motor ou framework)</vt:lpstr>
      <vt:lpstr>Motor</vt:lpstr>
      <vt:lpstr>Motor</vt:lpstr>
      <vt:lpstr>Motor</vt:lpstr>
      <vt:lpstr>Framework</vt:lpstr>
      <vt:lpstr>Framework</vt:lpstr>
      <vt:lpstr>Frameworks</vt:lpstr>
      <vt:lpstr>Frameworks</vt:lpstr>
      <vt:lpstr>Hotspots</vt:lpstr>
      <vt:lpstr>Framework</vt:lpstr>
      <vt:lpstr>Engine: outras características</vt:lpstr>
      <vt:lpstr>Engines</vt:lpstr>
      <vt:lpstr>Engines específicas</vt:lpstr>
      <vt:lpstr>Arquitetura de um jogo</vt:lpstr>
      <vt:lpstr>Antes de tudo, o laço principal!</vt:lpstr>
      <vt:lpstr>Componentes</vt:lpstr>
      <vt:lpstr>wGEM – Principais Módulos</vt:lpstr>
      <vt:lpstr>Interface de Entrada</vt:lpstr>
      <vt:lpstr>Diagrama</vt:lpstr>
      <vt:lpstr>Gerenciador Gráfico</vt:lpstr>
      <vt:lpstr>Gerenciador Gráfico</vt:lpstr>
      <vt:lpstr>Gerenciador Gráfico</vt:lpstr>
      <vt:lpstr>Gerenciador de Som</vt:lpstr>
      <vt:lpstr>Gerenciamento de IA</vt:lpstr>
      <vt:lpstr>Gerenciador de Mensagens</vt:lpstr>
      <vt:lpstr>Gerenciador de Múltiplos Jogadores</vt:lpstr>
      <vt:lpstr>Gerenciador de Objetos</vt:lpstr>
      <vt:lpstr>Gerenciador de Objetos</vt:lpstr>
      <vt:lpstr>Gerenciador de Objetos</vt:lpstr>
      <vt:lpstr>Gerenciador de Objetos</vt:lpstr>
      <vt:lpstr>Colisão</vt:lpstr>
      <vt:lpstr>Gerenciador de Objetos</vt:lpstr>
      <vt:lpstr>Gerenciador do Mundo</vt:lpstr>
      <vt:lpstr>Algumas Considerações </vt:lpstr>
      <vt:lpstr>Editor de Cenários</vt:lpstr>
      <vt:lpstr>Apresentação do PowerPoint</vt:lpstr>
      <vt:lpstr>Gerenciador Principal</vt:lpstr>
      <vt:lpstr>Um Possível Diagrama</vt:lpstr>
      <vt:lpstr>Design patterns</vt:lpstr>
      <vt:lpstr>Referências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Arquitetura de jogos</dc:title>
  <dc:creator>Carlos</dc:creator>
  <cp:lastModifiedBy>Geber</cp:lastModifiedBy>
  <cp:revision>222</cp:revision>
  <cp:lastPrinted>1601-01-01T00:00:00Z</cp:lastPrinted>
  <dcterms:created xsi:type="dcterms:W3CDTF">2000-11-05T20:11:31Z</dcterms:created>
  <dcterms:modified xsi:type="dcterms:W3CDTF">2018-09-11T15:56:38Z</dcterms:modified>
</cp:coreProperties>
</file>