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418" r:id="rId3"/>
    <p:sldId id="283" r:id="rId4"/>
    <p:sldId id="302" r:id="rId5"/>
    <p:sldId id="292" r:id="rId6"/>
    <p:sldId id="291" r:id="rId7"/>
    <p:sldId id="333" r:id="rId8"/>
    <p:sldId id="319" r:id="rId9"/>
    <p:sldId id="284" r:id="rId10"/>
    <p:sldId id="422" r:id="rId11"/>
    <p:sldId id="306" r:id="rId12"/>
    <p:sldId id="421" r:id="rId13"/>
    <p:sldId id="410" r:id="rId14"/>
    <p:sldId id="411" r:id="rId15"/>
    <p:sldId id="413" r:id="rId16"/>
    <p:sldId id="412" r:id="rId17"/>
    <p:sldId id="297" r:id="rId18"/>
    <p:sldId id="389" r:id="rId19"/>
    <p:sldId id="331" r:id="rId20"/>
    <p:sldId id="277" r:id="rId21"/>
    <p:sldId id="336" r:id="rId22"/>
    <p:sldId id="337" r:id="rId23"/>
    <p:sldId id="386" r:id="rId24"/>
    <p:sldId id="414" r:id="rId25"/>
    <p:sldId id="388" r:id="rId26"/>
    <p:sldId id="390" r:id="rId27"/>
    <p:sldId id="392" r:id="rId28"/>
    <p:sldId id="395" r:id="rId29"/>
    <p:sldId id="403" r:id="rId30"/>
    <p:sldId id="406" r:id="rId31"/>
    <p:sldId id="405" r:id="rId32"/>
    <p:sldId id="407" r:id="rId33"/>
    <p:sldId id="416" r:id="rId34"/>
    <p:sldId id="327" r:id="rId35"/>
    <p:sldId id="415" r:id="rId36"/>
    <p:sldId id="317" r:id="rId37"/>
    <p:sldId id="420" r:id="rId38"/>
    <p:sldId id="288" r:id="rId39"/>
    <p:sldId id="313" r:id="rId40"/>
    <p:sldId id="419" r:id="rId41"/>
    <p:sldId id="423" r:id="rId4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icardo" initials="R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3300"/>
    <a:srgbClr val="00863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2244" y="-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F483F0FD-71AF-42DD-8F66-5B136D9FB58E}" type="datetimeFigureOut">
              <a:rPr lang="pt-BR" smtClean="0"/>
              <a:pPr/>
              <a:t>25/10/2016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417AE14B-ACBC-4F21-BA9C-B6E1D8FF03B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tângulo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tângulo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F0FD-71AF-42DD-8F66-5B136D9FB58E}" type="datetimeFigureOut">
              <a:rPr lang="pt-BR" smtClean="0"/>
              <a:pPr/>
              <a:t>25/10/2016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E14B-ACBC-4F21-BA9C-B6E1D8FF03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F0FD-71AF-42DD-8F66-5B136D9FB58E}" type="datetimeFigureOut">
              <a:rPr lang="pt-BR" smtClean="0"/>
              <a:pPr/>
              <a:t>25/10/2016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E14B-ACBC-4F21-BA9C-B6E1D8FF03B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iângulo isósceles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kumimoji="0" lang="en-GB" noProof="0" dirty="0" smtClean="0"/>
              <a:t>Clique </a:t>
            </a:r>
            <a:r>
              <a:rPr kumimoji="0" lang="en-GB" noProof="0" dirty="0" err="1" smtClean="0"/>
              <a:t>para</a:t>
            </a:r>
            <a:r>
              <a:rPr kumimoji="0" lang="en-GB" noProof="0" dirty="0" smtClean="0"/>
              <a:t> </a:t>
            </a:r>
            <a:r>
              <a:rPr kumimoji="0" lang="en-GB" noProof="0" dirty="0" err="1" smtClean="0"/>
              <a:t>editar</a:t>
            </a:r>
            <a:r>
              <a:rPr kumimoji="0" lang="en-GB" noProof="0" dirty="0" smtClean="0"/>
              <a:t> o </a:t>
            </a:r>
            <a:r>
              <a:rPr kumimoji="0" lang="en-GB" noProof="0" dirty="0" err="1" smtClean="0"/>
              <a:t>estilo</a:t>
            </a:r>
            <a:r>
              <a:rPr kumimoji="0" lang="en-GB" noProof="0" dirty="0" smtClean="0"/>
              <a:t> do </a:t>
            </a:r>
            <a:r>
              <a:rPr kumimoji="0" lang="en-GB" noProof="0" dirty="0" err="1" smtClean="0"/>
              <a:t>título</a:t>
            </a:r>
            <a:r>
              <a:rPr kumimoji="0" lang="en-GB" noProof="0" dirty="0" smtClean="0"/>
              <a:t> </a:t>
            </a:r>
            <a:r>
              <a:rPr kumimoji="0" lang="en-GB" noProof="0" dirty="0" err="1" smtClean="0"/>
              <a:t>mestre</a:t>
            </a:r>
            <a:endParaRPr kumimoji="0" lang="en-GB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F0FD-71AF-42DD-8F66-5B136D9FB58E}" type="datetimeFigureOut">
              <a:rPr lang="pt-BR" smtClean="0"/>
              <a:pPr/>
              <a:t>25/10/2016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E14B-ACBC-4F21-BA9C-B6E1D8FF03B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443568"/>
            <a:ext cx="8229600" cy="4937760"/>
          </a:xfrm>
        </p:spPr>
        <p:txBody>
          <a:bodyPr/>
          <a:lstStyle>
            <a:lvl1pPr>
              <a:spcBef>
                <a:spcPts val="1800"/>
              </a:spcBef>
              <a:defRPr sz="2800"/>
            </a:lvl1pPr>
            <a:lvl2pPr>
              <a:defRPr sz="2400"/>
            </a:lvl2pPr>
          </a:lstStyle>
          <a:p>
            <a:pPr lvl="0" eaLnBrk="1" latinLnBrk="0" hangingPunct="1"/>
            <a:r>
              <a:rPr lang="en-GB" noProof="0" dirty="0" smtClean="0"/>
              <a:t>Clique </a:t>
            </a:r>
            <a:r>
              <a:rPr lang="en-GB" noProof="0" dirty="0" err="1" smtClean="0"/>
              <a:t>para</a:t>
            </a:r>
            <a:r>
              <a:rPr lang="en-GB" noProof="0" dirty="0" smtClean="0"/>
              <a:t> </a:t>
            </a:r>
            <a:r>
              <a:rPr lang="en-GB" noProof="0" dirty="0" err="1" smtClean="0"/>
              <a:t>editar</a:t>
            </a:r>
            <a:r>
              <a:rPr lang="en-GB" noProof="0" dirty="0" smtClean="0"/>
              <a:t> </a:t>
            </a:r>
            <a:r>
              <a:rPr lang="en-GB" noProof="0" dirty="0" err="1" smtClean="0"/>
              <a:t>os</a:t>
            </a:r>
            <a:r>
              <a:rPr lang="en-GB" noProof="0" dirty="0" smtClean="0"/>
              <a:t> </a:t>
            </a:r>
            <a:r>
              <a:rPr lang="en-GB" noProof="0" dirty="0" err="1" smtClean="0"/>
              <a:t>estilos</a:t>
            </a:r>
            <a:r>
              <a:rPr lang="en-GB" noProof="0" dirty="0" smtClean="0"/>
              <a:t> do </a:t>
            </a:r>
            <a:r>
              <a:rPr lang="en-GB" noProof="0" dirty="0" err="1" smtClean="0"/>
              <a:t>texto</a:t>
            </a:r>
            <a:r>
              <a:rPr lang="en-GB" noProof="0" dirty="0" smtClean="0"/>
              <a:t> </a:t>
            </a:r>
            <a:r>
              <a:rPr lang="en-GB" noProof="0" dirty="0" err="1" smtClean="0"/>
              <a:t>mestre</a:t>
            </a:r>
            <a:endParaRPr lang="en-GB" noProof="0" dirty="0" smtClean="0"/>
          </a:p>
          <a:p>
            <a:pPr lvl="1" eaLnBrk="1" latinLnBrk="0" hangingPunct="1"/>
            <a:r>
              <a:rPr lang="en-GB" noProof="0" dirty="0" smtClean="0"/>
              <a:t>Segundo </a:t>
            </a:r>
            <a:r>
              <a:rPr lang="en-GB" noProof="0" dirty="0" err="1" smtClean="0"/>
              <a:t>nível</a:t>
            </a:r>
            <a:endParaRPr lang="en-GB" noProof="0" dirty="0" smtClean="0"/>
          </a:p>
          <a:p>
            <a:pPr lvl="2" eaLnBrk="1" latinLnBrk="0" hangingPunct="1"/>
            <a:r>
              <a:rPr lang="en-GB" noProof="0" dirty="0" err="1" smtClean="0"/>
              <a:t>Terceiro</a:t>
            </a:r>
            <a:r>
              <a:rPr lang="en-GB" noProof="0" dirty="0" smtClean="0"/>
              <a:t> </a:t>
            </a:r>
            <a:r>
              <a:rPr lang="en-GB" noProof="0" dirty="0" err="1" smtClean="0"/>
              <a:t>nível</a:t>
            </a:r>
            <a:endParaRPr lang="en-GB" noProof="0" dirty="0" smtClean="0"/>
          </a:p>
          <a:p>
            <a:pPr lvl="3" eaLnBrk="1" latinLnBrk="0" hangingPunct="1"/>
            <a:r>
              <a:rPr lang="en-GB" noProof="0" dirty="0" smtClean="0"/>
              <a:t>Quarto </a:t>
            </a:r>
            <a:r>
              <a:rPr lang="en-GB" noProof="0" dirty="0" err="1" smtClean="0"/>
              <a:t>nível</a:t>
            </a:r>
            <a:endParaRPr lang="en-GB" noProof="0" dirty="0" smtClean="0"/>
          </a:p>
          <a:p>
            <a:pPr lvl="4" eaLnBrk="1" latinLnBrk="0" hangingPunct="1"/>
            <a:r>
              <a:rPr lang="en-GB" noProof="0" dirty="0" err="1" smtClean="0"/>
              <a:t>Quinto</a:t>
            </a:r>
            <a:r>
              <a:rPr lang="en-GB" noProof="0" dirty="0" smtClean="0"/>
              <a:t> </a:t>
            </a:r>
            <a:r>
              <a:rPr lang="en-GB" noProof="0" dirty="0" err="1" smtClean="0"/>
              <a:t>nível</a:t>
            </a:r>
            <a:endParaRPr kumimoji="0" lang="en-GB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F483F0FD-71AF-42DD-8F66-5B136D9FB58E}" type="datetimeFigureOut">
              <a:rPr lang="pt-BR" smtClean="0"/>
              <a:pPr/>
              <a:t>25/10/2016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17AE14B-ACBC-4F21-BA9C-B6E1D8FF03B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F0FD-71AF-42DD-8F66-5B136D9FB58E}" type="datetimeFigureOut">
              <a:rPr lang="pt-BR" smtClean="0"/>
              <a:pPr/>
              <a:t>25/10/2016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E14B-ACBC-4F21-BA9C-B6E1D8FF03B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F0FD-71AF-42DD-8F66-5B136D9FB58E}" type="datetimeFigureOut">
              <a:rPr lang="pt-BR" smtClean="0"/>
              <a:pPr/>
              <a:t>25/10/2016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E14B-ACBC-4F21-BA9C-B6E1D8FF03B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F0FD-71AF-42DD-8F66-5B136D9FB58E}" type="datetimeFigureOut">
              <a:rPr lang="pt-BR" smtClean="0"/>
              <a:pPr/>
              <a:t>25/10/2016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E14B-ACBC-4F21-BA9C-B6E1D8FF03B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F0FD-71AF-42DD-8F66-5B136D9FB58E}" type="datetimeFigureOut">
              <a:rPr lang="pt-BR" smtClean="0"/>
              <a:pPr/>
              <a:t>25/10/2016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E14B-ACBC-4F21-BA9C-B6E1D8FF03B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" name="Conector reto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F0FD-71AF-42DD-8F66-5B136D9FB58E}" type="datetimeFigureOut">
              <a:rPr lang="pt-BR" smtClean="0"/>
              <a:pPr/>
              <a:t>25/10/2016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E14B-ACBC-4F21-BA9C-B6E1D8FF03B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F0FD-71AF-42DD-8F66-5B136D9FB58E}" type="datetimeFigureOut">
              <a:rPr lang="pt-BR" smtClean="0"/>
              <a:pPr/>
              <a:t>25/10/2016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E14B-ACBC-4F21-BA9C-B6E1D8FF03B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483F0FD-71AF-42DD-8F66-5B136D9FB58E}" type="datetimeFigureOut">
              <a:rPr lang="pt-BR" smtClean="0"/>
              <a:pPr/>
              <a:t>25/10/2016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17AE14B-ACBC-4F21-BA9C-B6E1D8FF03B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8" name="Conector reto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ector reto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ângulo isósceles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iOvEe0wqUQ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United_Breaks_Guitars" TargetMode="External"/><Relationship Id="rId2" Type="http://schemas.openxmlformats.org/officeDocument/2006/relationships/hyperlink" Target="https://www.youtube.com/watch?v=5YGc4zOqozo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An overview on Sentiment Analysis: </a:t>
            </a:r>
            <a:r>
              <a:rPr lang="en-GB" dirty="0" smtClean="0">
                <a:solidFill>
                  <a:schemeClr val="tx2"/>
                </a:solidFill>
              </a:rPr>
              <a:t>from text to video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sz="2400" dirty="0" smtClean="0">
                <a:solidFill>
                  <a:schemeClr val="tx1"/>
                </a:solidFill>
              </a:rPr>
              <a:t>Flávia Barros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Text based Sentiment Analysis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Sentiment Analysis in Text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/>
          </a:bodyPr>
          <a:lstStyle/>
          <a:p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en-GB" dirty="0" smtClean="0"/>
              <a:t>opinions polarity is usually expressed by </a:t>
            </a:r>
            <a:r>
              <a:rPr lang="en-GB" dirty="0" smtClean="0">
                <a:solidFill>
                  <a:srgbClr val="C00000"/>
                </a:solidFill>
              </a:rPr>
              <a:t>opinionated words/phrases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pt-BR" dirty="0" err="1" smtClean="0">
                <a:solidFill>
                  <a:schemeClr val="tx1"/>
                </a:solidFill>
              </a:rPr>
              <a:t>Adjectives</a:t>
            </a:r>
            <a:r>
              <a:rPr lang="pt-BR" dirty="0" smtClean="0"/>
              <a:t> - </a:t>
            </a:r>
            <a:r>
              <a:rPr lang="pt-BR" dirty="0" err="1" smtClean="0"/>
              <a:t>good</a:t>
            </a:r>
            <a:r>
              <a:rPr lang="pt-BR" dirty="0" smtClean="0"/>
              <a:t>, </a:t>
            </a:r>
            <a:r>
              <a:rPr lang="pt-BR" dirty="0" err="1" smtClean="0"/>
              <a:t>bad</a:t>
            </a:r>
            <a:r>
              <a:rPr lang="pt-BR" dirty="0" smtClean="0"/>
              <a:t>...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pt-BR" dirty="0" err="1" smtClean="0">
                <a:solidFill>
                  <a:schemeClr val="tx1"/>
                </a:solidFill>
              </a:rPr>
              <a:t>Adverbs</a:t>
            </a:r>
            <a:r>
              <a:rPr lang="pt-BR" dirty="0" smtClean="0"/>
              <a:t> - </a:t>
            </a:r>
            <a:r>
              <a:rPr lang="pt-BR" dirty="0" err="1" smtClean="0"/>
              <a:t>well</a:t>
            </a:r>
            <a:r>
              <a:rPr lang="pt-BR" dirty="0" smtClean="0"/>
              <a:t>, </a:t>
            </a:r>
            <a:r>
              <a:rPr lang="pt-BR" dirty="0" err="1" smtClean="0"/>
              <a:t>awfuly</a:t>
            </a:r>
            <a:r>
              <a:rPr lang="pt-BR" dirty="0" smtClean="0"/>
              <a:t>...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pt-BR" dirty="0" smtClean="0">
                <a:solidFill>
                  <a:schemeClr val="tx1"/>
                </a:solidFill>
              </a:rPr>
              <a:t>Some </a:t>
            </a:r>
            <a:r>
              <a:rPr lang="pt-BR" dirty="0" err="1" smtClean="0">
                <a:solidFill>
                  <a:schemeClr val="tx1"/>
                </a:solidFill>
              </a:rPr>
              <a:t>Nouns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dirty="0" smtClean="0"/>
              <a:t>- </a:t>
            </a:r>
            <a:r>
              <a:rPr lang="pt-BR" dirty="0" err="1" smtClean="0"/>
              <a:t>friend</a:t>
            </a:r>
            <a:r>
              <a:rPr lang="pt-BR" dirty="0" smtClean="0"/>
              <a:t>, </a:t>
            </a:r>
            <a:r>
              <a:rPr lang="pt-BR" dirty="0" err="1" smtClean="0"/>
              <a:t>enemy</a:t>
            </a:r>
            <a:r>
              <a:rPr lang="pt-BR" dirty="0" smtClean="0"/>
              <a:t>...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pt-BR" dirty="0" err="1" smtClean="0">
                <a:solidFill>
                  <a:schemeClr val="tx1"/>
                </a:solidFill>
              </a:rPr>
              <a:t>Phrases</a:t>
            </a:r>
            <a:r>
              <a:rPr lang="pt-BR" dirty="0" smtClean="0"/>
              <a:t> - </a:t>
            </a:r>
            <a:r>
              <a:rPr lang="pt-BR" dirty="0" err="1" smtClean="0"/>
              <a:t>very</a:t>
            </a:r>
            <a:r>
              <a:rPr lang="pt-BR" dirty="0" smtClean="0"/>
              <a:t> </a:t>
            </a:r>
            <a:r>
              <a:rPr lang="pt-BR" dirty="0" err="1" smtClean="0"/>
              <a:t>good</a:t>
            </a:r>
            <a:r>
              <a:rPr lang="pt-BR" dirty="0" smtClean="0"/>
              <a:t>, </a:t>
            </a:r>
            <a:r>
              <a:rPr lang="pt-BR" dirty="0" err="1" smtClean="0"/>
              <a:t>very</a:t>
            </a:r>
            <a:r>
              <a:rPr lang="pt-BR" dirty="0" smtClean="0"/>
              <a:t> </a:t>
            </a:r>
            <a:r>
              <a:rPr lang="pt-BR" dirty="0" err="1" smtClean="0"/>
              <a:t>bad</a:t>
            </a:r>
            <a:r>
              <a:rPr lang="pt-BR" dirty="0" smtClean="0"/>
              <a:t>,...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Sentiment Analysis in Text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/>
          </a:bodyPr>
          <a:lstStyle/>
          <a:p>
            <a:r>
              <a:rPr lang="en-GB" dirty="0" smtClean="0"/>
              <a:t>Techniques</a:t>
            </a:r>
          </a:p>
          <a:p>
            <a:pPr lvl="1"/>
            <a:r>
              <a:rPr lang="en-GB" dirty="0" smtClean="0"/>
              <a:t>Machine learning</a:t>
            </a:r>
          </a:p>
          <a:p>
            <a:pPr lvl="2"/>
            <a:r>
              <a:rPr lang="en-GB" dirty="0" smtClean="0"/>
              <a:t>Tagged corpora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Knowledge based methods</a:t>
            </a:r>
          </a:p>
          <a:p>
            <a:pPr lvl="2"/>
            <a:r>
              <a:rPr lang="en-GB" dirty="0" smtClean="0"/>
              <a:t>Using opinionated lexicons 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Hybrid approach</a:t>
            </a:r>
          </a:p>
          <a:p>
            <a:pPr lvl="2"/>
            <a:r>
              <a:rPr lang="en-GB" dirty="0" smtClean="0"/>
              <a:t>Better performance regarding accuracy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Applications </a:t>
            </a:r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1"/>
          </p:nvPr>
        </p:nvSpPr>
        <p:spPr>
          <a:xfrm>
            <a:off x="457200" y="1443568"/>
            <a:ext cx="8229600" cy="1193344"/>
          </a:xfrm>
        </p:spPr>
        <p:txBody>
          <a:bodyPr/>
          <a:lstStyle/>
          <a:p>
            <a:r>
              <a:rPr lang="en-GB" dirty="0" smtClean="0"/>
              <a:t>General opinion mining</a:t>
            </a:r>
          </a:p>
          <a:p>
            <a:pPr lvl="1"/>
            <a:r>
              <a:rPr lang="en-GB" dirty="0" smtClean="0"/>
              <a:t>About products, services, a person</a:t>
            </a:r>
          </a:p>
        </p:txBody>
      </p:sp>
      <p:pic>
        <p:nvPicPr>
          <p:cNvPr id="6" name="Picture 14" descr="new-logo-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301208"/>
            <a:ext cx="3816424" cy="654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28969" t="11610" r="28970" b="62797"/>
          <a:stretch>
            <a:fillRect/>
          </a:stretch>
        </p:blipFill>
        <p:spPr bwMode="auto">
          <a:xfrm>
            <a:off x="1187624" y="3284984"/>
            <a:ext cx="4392488" cy="150269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7983" t="19313" r="41617" b="9813"/>
          <a:stretch>
            <a:fillRect/>
          </a:stretch>
        </p:blipFill>
        <p:spPr bwMode="auto">
          <a:xfrm>
            <a:off x="683568" y="2899296"/>
            <a:ext cx="3384376" cy="3338016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4861" t="15547" r="46679" b="16532"/>
          <a:stretch>
            <a:fillRect/>
          </a:stretch>
        </p:blipFill>
        <p:spPr bwMode="auto">
          <a:xfrm>
            <a:off x="4860032" y="2204864"/>
            <a:ext cx="3988734" cy="410445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467544" y="2380818"/>
            <a:ext cx="3901709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 smtClean="0"/>
              <a:t>Brazilian Presidential Elections 2014</a:t>
            </a:r>
            <a:endParaRPr lang="en-GB" sz="20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6725857" y="1732746"/>
            <a:ext cx="1950599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 smtClean="0"/>
              <a:t>World Cup 2014</a:t>
            </a:r>
            <a:endParaRPr lang="en-GB" sz="2000" dirty="0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Applications </a:t>
            </a:r>
            <a:endParaRPr lang="en-GB" dirty="0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323528" y="1268760"/>
            <a:ext cx="5976664" cy="576064"/>
          </a:xfrm>
        </p:spPr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Monitoring average approval/rejection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5076056" y="5733256"/>
            <a:ext cx="93610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Applications – Affect states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040" t="12422" r="52685" b="15719"/>
          <a:stretch>
            <a:fillRect/>
          </a:stretch>
        </p:blipFill>
        <p:spPr bwMode="auto">
          <a:xfrm>
            <a:off x="5148064" y="3356992"/>
            <a:ext cx="284086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l="21584" t="9844" r="34504" b="15345"/>
          <a:stretch>
            <a:fillRect/>
          </a:stretch>
        </p:blipFill>
        <p:spPr bwMode="auto">
          <a:xfrm>
            <a:off x="539552" y="3140968"/>
            <a:ext cx="3382986" cy="324036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6" name="Picture 2" descr="Ke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412776"/>
            <a:ext cx="2303909" cy="16405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1" name="CaixaDeTexto 10"/>
          <p:cNvSpPr txBox="1"/>
          <p:nvPr/>
        </p:nvSpPr>
        <p:spPr>
          <a:xfrm>
            <a:off x="5148064" y="2348880"/>
            <a:ext cx="258641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 smtClean="0"/>
              <a:t>Feelings from Blogs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Tools 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pt-BR" dirty="0" err="1" smtClean="0">
                <a:ea typeface="ＭＳ Ｐゴシック" pitchFamily="34" charset="-128"/>
              </a:rPr>
              <a:t>AlchemyAPI</a:t>
            </a:r>
            <a:endParaRPr lang="pt-BR" dirty="0" smtClean="0">
              <a:ea typeface="ＭＳ Ｐゴシック" pitchFamily="34" charset="-128"/>
            </a:endParaRPr>
          </a:p>
          <a:p>
            <a:pPr>
              <a:spcBef>
                <a:spcPts val="1200"/>
              </a:spcBef>
            </a:pPr>
            <a:r>
              <a:rPr lang="pt-BR" dirty="0" err="1" smtClean="0"/>
              <a:t>TweetSentiments</a:t>
            </a:r>
            <a:endParaRPr lang="pt-BR" dirty="0" smtClean="0"/>
          </a:p>
          <a:p>
            <a:pPr>
              <a:spcBef>
                <a:spcPts val="1200"/>
              </a:spcBef>
            </a:pPr>
            <a:r>
              <a:rPr lang="pt-BR" dirty="0" smtClean="0"/>
              <a:t>ML </a:t>
            </a:r>
            <a:r>
              <a:rPr lang="pt-BR" dirty="0" err="1" smtClean="0"/>
              <a:t>Analyzer</a:t>
            </a:r>
            <a:endParaRPr lang="pt-BR" dirty="0" smtClean="0">
              <a:ea typeface="ＭＳ Ｐゴシック" pitchFamily="34" charset="-128"/>
            </a:endParaRPr>
          </a:p>
          <a:p>
            <a:pPr>
              <a:spcBef>
                <a:spcPts val="1200"/>
              </a:spcBef>
            </a:pPr>
            <a:r>
              <a:rPr lang="pt-BR" dirty="0" err="1" smtClean="0"/>
              <a:t>Text-Processing</a:t>
            </a:r>
            <a:endParaRPr lang="pt-BR" dirty="0" smtClean="0"/>
          </a:p>
          <a:p>
            <a:pPr>
              <a:spcBef>
                <a:spcPts val="1200"/>
              </a:spcBef>
            </a:pPr>
            <a:r>
              <a:rPr lang="pt-BR" dirty="0" err="1" smtClean="0"/>
              <a:t>Skyttle</a:t>
            </a:r>
            <a:endParaRPr lang="pt-BR" dirty="0" smtClean="0"/>
          </a:p>
          <a:p>
            <a:pPr>
              <a:spcBef>
                <a:spcPts val="1200"/>
              </a:spcBef>
            </a:pPr>
            <a:r>
              <a:rPr lang="pt-BR" dirty="0" err="1" smtClean="0"/>
              <a:t>Fluxifi NLP</a:t>
            </a:r>
          </a:p>
          <a:p>
            <a:pPr>
              <a:spcBef>
                <a:spcPts val="1200"/>
              </a:spcBef>
            </a:pPr>
            <a:r>
              <a:rPr lang="pt-BR" dirty="0" smtClean="0"/>
              <a:t>....</a:t>
            </a:r>
          </a:p>
          <a:p>
            <a:pPr>
              <a:spcBef>
                <a:spcPts val="1200"/>
              </a:spcBef>
            </a:pPr>
            <a:r>
              <a:rPr lang="pt-BR" sz="2400" dirty="0" smtClean="0">
                <a:solidFill>
                  <a:srgbClr val="C00000"/>
                </a:solidFill>
                <a:ea typeface="ＭＳ Ｐゴシック" pitchFamily="34" charset="-128"/>
              </a:rPr>
              <a:t>http://blog.mashape.com/list-of-20-sentiment-analysis-apis/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Multimodal Sentiment Analysis</a:t>
            </a:r>
            <a:endParaRPr lang="en-GB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For audio, image or video analysis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Multimodal reviews – a new trend</a:t>
            </a:r>
            <a:endParaRPr lang="en-GB" b="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457200" y="1443568"/>
            <a:ext cx="8229600" cy="2849528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Gestures can express </a:t>
            </a:r>
            <a:r>
              <a:rPr lang="en-GB" dirty="0" smtClean="0">
                <a:solidFill>
                  <a:srgbClr val="C00000"/>
                </a:solidFill>
              </a:rPr>
              <a:t>opinions</a:t>
            </a:r>
            <a:r>
              <a:rPr lang="en-GB" dirty="0" smtClean="0"/>
              <a:t> or </a:t>
            </a:r>
            <a:r>
              <a:rPr lang="en-GB" dirty="0" smtClean="0">
                <a:solidFill>
                  <a:srgbClr val="C00000"/>
                </a:solidFill>
              </a:rPr>
              <a:t>affect states</a:t>
            </a:r>
          </a:p>
          <a:p>
            <a:pPr lvl="6">
              <a:buNone/>
            </a:pPr>
            <a:endParaRPr lang="en-GB" dirty="0" smtClean="0"/>
          </a:p>
          <a:p>
            <a:pPr lvl="6"/>
            <a:endParaRPr lang="en-GB" dirty="0" smtClean="0"/>
          </a:p>
          <a:p>
            <a:pPr lvl="6"/>
            <a:endParaRPr lang="en-GB" dirty="0" smtClean="0"/>
          </a:p>
          <a:p>
            <a:pPr lvl="6"/>
            <a:endParaRPr lang="en-GB" dirty="0" smtClean="0"/>
          </a:p>
          <a:p>
            <a:pPr lvl="6">
              <a:buNone/>
            </a:pPr>
            <a:endParaRPr lang="en-GB" dirty="0" smtClean="0"/>
          </a:p>
          <a:p>
            <a:pPr lvl="6">
              <a:buNone/>
            </a:pPr>
            <a:endParaRPr lang="en-GB" dirty="0" smtClean="0"/>
          </a:p>
          <a:p>
            <a:r>
              <a:rPr lang="en-GB" dirty="0" smtClean="0"/>
              <a:t>Facial movements/expressions convey </a:t>
            </a:r>
            <a:r>
              <a:rPr lang="en-GB" dirty="0" smtClean="0">
                <a:solidFill>
                  <a:srgbClr val="C00000"/>
                </a:solidFill>
              </a:rPr>
              <a:t>emotional states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4" name="Imagem 3" descr="ma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132856"/>
            <a:ext cx="1476841" cy="1008112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7" name="Imagem 6" descr="ang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2829" y="4437112"/>
            <a:ext cx="1259011" cy="13222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3" name="Grupo 10"/>
          <p:cNvGrpSpPr/>
          <p:nvPr/>
        </p:nvGrpSpPr>
        <p:grpSpPr>
          <a:xfrm>
            <a:off x="3923928" y="2132856"/>
            <a:ext cx="1944216" cy="1152128"/>
            <a:chOff x="1547664" y="2420888"/>
            <a:chExt cx="1944216" cy="1152128"/>
          </a:xfrm>
        </p:grpSpPr>
        <p:pic>
          <p:nvPicPr>
            <p:cNvPr id="9" name="Imagem 8" descr="coracao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63688" y="2420888"/>
              <a:ext cx="1535807" cy="113133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0" name="Retângulo 9"/>
            <p:cNvSpPr/>
            <p:nvPr/>
          </p:nvSpPr>
          <p:spPr>
            <a:xfrm>
              <a:off x="1547664" y="3429000"/>
              <a:ext cx="1944216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3" name="Imagem 12" descr="smiles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72754" y="4387341"/>
            <a:ext cx="1235350" cy="141792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Multimodal reviews – a new trend</a:t>
            </a:r>
            <a:endParaRPr lang="en-GB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457200" y="1443568"/>
            <a:ext cx="8229600" cy="4649728"/>
          </a:xfrm>
        </p:spPr>
        <p:txBody>
          <a:bodyPr>
            <a:normAutofit/>
          </a:bodyPr>
          <a:lstStyle/>
          <a:p>
            <a:pPr marL="0"/>
            <a:r>
              <a:rPr lang="en-GB" dirty="0" smtClean="0"/>
              <a:t>How do you like my system/interface?</a:t>
            </a:r>
          </a:p>
          <a:p>
            <a:pPr lvl="1"/>
            <a:r>
              <a:rPr lang="en-GB" dirty="0" smtClean="0"/>
              <a:t>Users’ </a:t>
            </a:r>
            <a:r>
              <a:rPr lang="en-GB" dirty="0" smtClean="0">
                <a:solidFill>
                  <a:srgbClr val="C00000"/>
                </a:solidFill>
              </a:rPr>
              <a:t>voice and gestures </a:t>
            </a:r>
            <a:r>
              <a:rPr lang="en-GB" dirty="0" smtClean="0"/>
              <a:t>are now automatically captured by webcams in </a:t>
            </a:r>
            <a:r>
              <a:rPr lang="en-GB" dirty="0" err="1" smtClean="0"/>
              <a:t>smartphones</a:t>
            </a:r>
            <a:r>
              <a:rPr lang="en-GB" dirty="0" smtClean="0"/>
              <a:t>, </a:t>
            </a:r>
            <a:r>
              <a:rPr lang="en-GB" dirty="0" err="1" smtClean="0"/>
              <a:t>touchpads</a:t>
            </a:r>
            <a:r>
              <a:rPr lang="en-GB" dirty="0" smtClean="0"/>
              <a:t>... 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Users upload </a:t>
            </a:r>
            <a:r>
              <a:rPr lang="en-GB" dirty="0" smtClean="0">
                <a:solidFill>
                  <a:srgbClr val="C00000"/>
                </a:solidFill>
              </a:rPr>
              <a:t>300 hours </a:t>
            </a:r>
            <a:r>
              <a:rPr lang="en-GB" dirty="0" smtClean="0"/>
              <a:t>of video to YouTube </a:t>
            </a:r>
            <a:r>
              <a:rPr lang="en-GB" dirty="0" smtClean="0">
                <a:solidFill>
                  <a:srgbClr val="C00000"/>
                </a:solidFill>
              </a:rPr>
              <a:t>every minute</a:t>
            </a:r>
          </a:p>
          <a:p>
            <a:pPr lvl="1"/>
            <a:r>
              <a:rPr lang="en-GB" dirty="0" smtClean="0"/>
              <a:t>Several are audiovisual reviews/complaints</a:t>
            </a:r>
          </a:p>
          <a:p>
            <a:pPr lvl="1"/>
            <a:r>
              <a:rPr lang="pt-BR" dirty="0" smtClean="0"/>
              <a:t>Brastemp – in </a:t>
            </a:r>
            <a:r>
              <a:rPr lang="pt-BR" dirty="0" err="1" smtClean="0"/>
              <a:t>Portuguese</a:t>
            </a:r>
            <a:endParaRPr lang="pt-BR" dirty="0" smtClean="0"/>
          </a:p>
          <a:p>
            <a:pPr lvl="2"/>
            <a:r>
              <a:rPr lang="pt-BR" dirty="0" smtClean="0">
                <a:hlinkClick r:id="rId2"/>
              </a:rPr>
              <a:t>https://www.youtube.com/watch?v=riOvEe0wqUQ</a:t>
            </a:r>
            <a:endParaRPr lang="pt-B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Affiliation and Background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Associate professor at Informatics Centre</a:t>
            </a:r>
          </a:p>
          <a:p>
            <a:pPr lvl="1"/>
            <a:r>
              <a:rPr lang="en-GB" dirty="0" smtClean="0"/>
              <a:t>Federal University of </a:t>
            </a:r>
            <a:r>
              <a:rPr lang="en-GB" dirty="0" err="1" smtClean="0"/>
              <a:t>Pernambuco</a:t>
            </a:r>
            <a:r>
              <a:rPr lang="en-GB" dirty="0" smtClean="0"/>
              <a:t> – Brazil</a:t>
            </a:r>
          </a:p>
          <a:p>
            <a:r>
              <a:rPr lang="en-GB" dirty="0" smtClean="0"/>
              <a:t>Currently on Sabbatical leave at BIG </a:t>
            </a:r>
          </a:p>
          <a:p>
            <a:pPr lvl="1"/>
            <a:r>
              <a:rPr lang="en-GB" dirty="0" smtClean="0"/>
              <a:t>Bristol University</a:t>
            </a:r>
          </a:p>
          <a:p>
            <a:pPr lvl="8"/>
            <a:endParaRPr lang="en-GB" dirty="0" smtClean="0"/>
          </a:p>
          <a:p>
            <a:r>
              <a:rPr lang="en-GB" dirty="0" smtClean="0"/>
              <a:t>Background &amp; Research interests</a:t>
            </a:r>
          </a:p>
          <a:p>
            <a:pPr lvl="1"/>
            <a:r>
              <a:rPr lang="en-GB" dirty="0" smtClean="0"/>
              <a:t>Artificial Intelligence - Knowledge based</a:t>
            </a:r>
          </a:p>
          <a:p>
            <a:pPr lvl="1"/>
            <a:r>
              <a:rPr lang="en-GB" dirty="0" smtClean="0"/>
              <a:t>Intelligent Information Retrieval 	</a:t>
            </a:r>
          </a:p>
          <a:p>
            <a:pPr lvl="2"/>
            <a:r>
              <a:rPr lang="en-GB" dirty="0" smtClean="0"/>
              <a:t>Opinion mining &amp; Sentiment analysis</a:t>
            </a:r>
          </a:p>
          <a:p>
            <a:pPr lvl="1"/>
            <a:r>
              <a:rPr lang="en-GB" dirty="0" smtClean="0"/>
              <a:t>Natural Language Processing</a:t>
            </a:r>
          </a:p>
          <a:p>
            <a:pPr lvl="2"/>
            <a:r>
              <a:rPr lang="en-GB" dirty="0" smtClean="0"/>
              <a:t>Discourse and Conversational analysis</a:t>
            </a:r>
          </a:p>
          <a:p>
            <a:pPr lvl="2"/>
            <a:r>
              <a:rPr lang="en-GB" dirty="0" smtClean="0"/>
              <a:t>Conversational agents</a:t>
            </a:r>
          </a:p>
          <a:p>
            <a:pPr lvl="1"/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Multimodal Sentiment Analysis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Extends text based sentiment analysis </a:t>
            </a:r>
          </a:p>
          <a:p>
            <a:pPr lvl="1"/>
            <a:r>
              <a:rPr lang="en-GB" dirty="0" smtClean="0"/>
              <a:t>to deal with speech</a:t>
            </a:r>
          </a:p>
          <a:p>
            <a:pPr lvl="1"/>
            <a:r>
              <a:rPr lang="en-GB" dirty="0" smtClean="0"/>
              <a:t>facial expressions, gestures, and body movements</a:t>
            </a:r>
          </a:p>
          <a:p>
            <a:pPr lvl="8"/>
            <a:endParaRPr lang="en-GB" dirty="0" smtClean="0"/>
          </a:p>
          <a:p>
            <a:r>
              <a:rPr lang="en-GB" dirty="0" smtClean="0"/>
              <a:t>Same aim as the text based SA</a:t>
            </a:r>
          </a:p>
          <a:p>
            <a:pPr lvl="1"/>
            <a:r>
              <a:rPr lang="en-GB" dirty="0" smtClean="0"/>
              <a:t>However with stronger emphasis on </a:t>
            </a:r>
            <a:r>
              <a:rPr lang="en-GB" dirty="0" smtClean="0">
                <a:solidFill>
                  <a:srgbClr val="C00000"/>
                </a:solidFill>
              </a:rPr>
              <a:t>affect states </a:t>
            </a:r>
            <a:endParaRPr lang="en-GB" dirty="0" smtClean="0"/>
          </a:p>
          <a:p>
            <a:pPr lvl="2"/>
            <a:r>
              <a:rPr lang="en-GB" dirty="0" smtClean="0"/>
              <a:t>Emotions, feelings, mood</a:t>
            </a:r>
          </a:p>
          <a:p>
            <a:pPr lvl="2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MMSA - </a:t>
            </a:r>
            <a:r>
              <a:rPr lang="en-GB" dirty="0" smtClean="0">
                <a:solidFill>
                  <a:srgbClr val="C00000"/>
                </a:solidFill>
              </a:rPr>
              <a:t>Early studies 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Focused on </a:t>
            </a:r>
            <a:r>
              <a:rPr lang="en-GB" dirty="0" smtClean="0">
                <a:solidFill>
                  <a:srgbClr val="C00000"/>
                </a:solidFill>
              </a:rPr>
              <a:t>unimodal </a:t>
            </a:r>
            <a:r>
              <a:rPr lang="en-GB" dirty="0" smtClean="0">
                <a:solidFill>
                  <a:schemeClr val="tx2"/>
                </a:solidFill>
              </a:rPr>
              <a:t>analysis</a:t>
            </a:r>
          </a:p>
          <a:p>
            <a:pPr lvl="1"/>
            <a:r>
              <a:rPr lang="en-GB" dirty="0" smtClean="0"/>
              <a:t>text only, audio only, visual only...</a:t>
            </a:r>
          </a:p>
          <a:p>
            <a:pPr>
              <a:spcBef>
                <a:spcPts val="2400"/>
              </a:spcBef>
            </a:pPr>
            <a:r>
              <a:rPr lang="en-GB" dirty="0" smtClean="0"/>
              <a:t>For the recognition of six </a:t>
            </a:r>
            <a:r>
              <a:rPr lang="en-GB" dirty="0" smtClean="0">
                <a:solidFill>
                  <a:srgbClr val="C00000"/>
                </a:solidFill>
              </a:rPr>
              <a:t>basic emotions </a:t>
            </a:r>
          </a:p>
          <a:p>
            <a:pPr lvl="1"/>
            <a:r>
              <a:rPr lang="en-GB" dirty="0" smtClean="0"/>
              <a:t>happiness,  sadness,  surprise,  anger,  fear,  and  disgust</a:t>
            </a:r>
          </a:p>
          <a:p>
            <a:pPr>
              <a:spcBef>
                <a:spcPts val="2400"/>
              </a:spcBef>
            </a:pPr>
            <a:r>
              <a:rPr lang="en-GB" dirty="0" smtClean="0"/>
              <a:t>Early works were limited by the available technology</a:t>
            </a:r>
          </a:p>
          <a:p>
            <a:pPr lvl="1"/>
            <a:r>
              <a:rPr lang="en-GB" dirty="0" smtClean="0"/>
              <a:t>Speech to text recognizers did not have a good performance</a:t>
            </a:r>
          </a:p>
          <a:p>
            <a:pPr lvl="1"/>
            <a:r>
              <a:rPr lang="en-GB" dirty="0" smtClean="0"/>
              <a:t>Image recognition systems</a:t>
            </a:r>
          </a:p>
          <a:p>
            <a:pPr lvl="2"/>
            <a:r>
              <a:rPr lang="en-GB" dirty="0" smtClean="0"/>
              <a:t>Handled a small set of </a:t>
            </a:r>
            <a:r>
              <a:rPr lang="en-GB" dirty="0" smtClean="0">
                <a:solidFill>
                  <a:srgbClr val="C00000"/>
                </a:solidFill>
              </a:rPr>
              <a:t>posed prototypical facial expressions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MMSA - </a:t>
            </a:r>
            <a:r>
              <a:rPr lang="en-US" dirty="0" smtClean="0">
                <a:solidFill>
                  <a:srgbClr val="C00000"/>
                </a:solidFill>
              </a:rPr>
              <a:t>Following developments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Analysis of </a:t>
            </a:r>
            <a:r>
              <a:rPr lang="en-GB" dirty="0" smtClean="0">
                <a:solidFill>
                  <a:srgbClr val="C00000"/>
                </a:solidFill>
              </a:rPr>
              <a:t>spontaneous facial expressions</a:t>
            </a:r>
            <a:endParaRPr lang="en-GB" dirty="0" smtClean="0"/>
          </a:p>
          <a:p>
            <a:r>
              <a:rPr lang="en-US" dirty="0" smtClean="0"/>
              <a:t>Fusion of </a:t>
            </a:r>
            <a:r>
              <a:rPr lang="en-GB" dirty="0" smtClean="0">
                <a:solidFill>
                  <a:srgbClr val="C00000"/>
                </a:solidFill>
              </a:rPr>
              <a:t>facial</a:t>
            </a:r>
            <a:r>
              <a:rPr lang="en-GB" dirty="0" smtClean="0"/>
              <a:t> with </a:t>
            </a:r>
            <a:r>
              <a:rPr lang="en-GB" dirty="0" smtClean="0">
                <a:solidFill>
                  <a:srgbClr val="C00000"/>
                </a:solidFill>
              </a:rPr>
              <a:t>speech </a:t>
            </a:r>
            <a:r>
              <a:rPr lang="en-GB" dirty="0" smtClean="0"/>
              <a:t>analysis</a:t>
            </a:r>
          </a:p>
          <a:p>
            <a:pPr lvl="1"/>
            <a:r>
              <a:rPr lang="en-GB" dirty="0" smtClean="0"/>
              <a:t>performs better than the unimodal systems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Gestures</a:t>
            </a:r>
            <a:r>
              <a:rPr lang="en-GB" dirty="0" smtClean="0"/>
              <a:t> analysis</a:t>
            </a:r>
          </a:p>
          <a:p>
            <a:pPr lvl="1"/>
            <a:r>
              <a:rPr lang="en-GB" dirty="0" smtClean="0"/>
              <a:t>single-hand gestures</a:t>
            </a:r>
          </a:p>
          <a:p>
            <a:pPr lvl="2"/>
            <a:r>
              <a:rPr lang="en-GB" dirty="0" smtClean="0"/>
              <a:t>to avoid ambiguous situations with two-hand gestures</a:t>
            </a:r>
          </a:p>
          <a:p>
            <a:r>
              <a:rPr lang="en-GB" dirty="0" smtClean="0"/>
              <a:t>Recognition of non-basic emotions</a:t>
            </a:r>
          </a:p>
          <a:p>
            <a:pPr lvl="1"/>
            <a:r>
              <a:rPr lang="en-GB" dirty="0" smtClean="0"/>
              <a:t>fatigue, pain and mental states </a:t>
            </a:r>
          </a:p>
          <a:p>
            <a:pPr lvl="2"/>
            <a:r>
              <a:rPr lang="en-GB" dirty="0" smtClean="0"/>
              <a:t>Such as curiosity, irritation, thinking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MMSA - </a:t>
            </a:r>
            <a:r>
              <a:rPr lang="en-US" dirty="0" smtClean="0">
                <a:solidFill>
                  <a:srgbClr val="C00000"/>
                </a:solidFill>
              </a:rPr>
              <a:t>Current/future trends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Real world image and speech recognition</a:t>
            </a:r>
          </a:p>
          <a:p>
            <a:pPr lvl="1"/>
            <a:r>
              <a:rPr lang="en-GB" dirty="0" smtClean="0"/>
              <a:t>Not only in idealised environments</a:t>
            </a:r>
          </a:p>
          <a:p>
            <a:pPr lvl="1"/>
            <a:r>
              <a:rPr lang="en-GB" dirty="0" smtClean="0"/>
              <a:t>Also dealing with irony and sarcasm</a:t>
            </a:r>
          </a:p>
          <a:p>
            <a:r>
              <a:rPr lang="en-GB" dirty="0" smtClean="0"/>
              <a:t>Fusion of speech, image and body motion analysis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Real time Multimodal SA</a:t>
            </a:r>
          </a:p>
          <a:p>
            <a:pPr lvl="1"/>
            <a:r>
              <a:rPr lang="en-GB" dirty="0" smtClean="0"/>
              <a:t>Automatic speech recognition</a:t>
            </a:r>
          </a:p>
          <a:p>
            <a:pPr lvl="1"/>
            <a:r>
              <a:rPr lang="en-GB" dirty="0" smtClean="0"/>
              <a:t>Real time image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Uni</a:t>
            </a:r>
            <a:r>
              <a:rPr lang="en-US" dirty="0" smtClean="0"/>
              <a:t> and multi modal SA techniques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Speech analysis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4896544"/>
          </a:xfrm>
        </p:spPr>
        <p:txBody>
          <a:bodyPr>
            <a:normAutofit/>
          </a:bodyPr>
          <a:lstStyle/>
          <a:p>
            <a:r>
              <a:rPr lang="en-GB" dirty="0" smtClean="0"/>
              <a:t>Linguistic analysis</a:t>
            </a:r>
          </a:p>
          <a:p>
            <a:pPr lvl="1"/>
            <a:r>
              <a:rPr lang="en-GB" dirty="0" smtClean="0"/>
              <a:t>Transcribes speech into text </a:t>
            </a:r>
          </a:p>
          <a:p>
            <a:pPr lvl="1"/>
            <a:r>
              <a:rPr lang="en-GB" dirty="0" smtClean="0"/>
              <a:t>Then performs text based SA to determine </a:t>
            </a:r>
            <a:r>
              <a:rPr lang="en-GB" dirty="0" smtClean="0">
                <a:solidFill>
                  <a:srgbClr val="C00000"/>
                </a:solidFill>
              </a:rPr>
              <a:t>text polarity</a:t>
            </a:r>
          </a:p>
          <a:p>
            <a:r>
              <a:rPr lang="en-GB" dirty="0" smtClean="0"/>
              <a:t>Acoustic analysis</a:t>
            </a:r>
          </a:p>
          <a:p>
            <a:pPr lvl="1"/>
            <a:r>
              <a:rPr lang="en-GB" dirty="0" smtClean="0"/>
              <a:t>Focuses on assessing the </a:t>
            </a:r>
            <a:r>
              <a:rPr lang="en-GB" dirty="0" smtClean="0">
                <a:solidFill>
                  <a:srgbClr val="C00000"/>
                </a:solidFill>
              </a:rPr>
              <a:t>affect states</a:t>
            </a:r>
            <a:endParaRPr lang="en-GB" dirty="0" smtClean="0"/>
          </a:p>
          <a:p>
            <a:pPr lvl="1"/>
            <a:r>
              <a:rPr lang="en-GB" dirty="0" smtClean="0"/>
              <a:t>Treats ‘‘prosodic’’ information</a:t>
            </a:r>
          </a:p>
          <a:p>
            <a:pPr lvl="2"/>
            <a:r>
              <a:rPr lang="en-GB" dirty="0" smtClean="0"/>
              <a:t>Intonation, rhythm, lexical stress, and other features in speech</a:t>
            </a:r>
          </a:p>
          <a:p>
            <a:pPr lvl="1"/>
            <a:r>
              <a:rPr lang="en-GB" dirty="0" smtClean="0"/>
              <a:t>Considering  also laughter, cries, sighs,...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Image analysis </a:t>
            </a:r>
            <a:endParaRPr lang="en-GB" b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Facial expressions and Gesture recognition (hand) </a:t>
            </a:r>
          </a:p>
          <a:p>
            <a:pPr lvl="1"/>
            <a:r>
              <a:rPr lang="en-US" dirty="0" smtClean="0"/>
              <a:t>More studied so far</a:t>
            </a:r>
          </a:p>
          <a:p>
            <a:r>
              <a:rPr lang="en-GB" dirty="0" smtClean="0"/>
              <a:t>A </a:t>
            </a:r>
            <a:r>
              <a:rPr lang="en-GB" dirty="0" smtClean="0">
                <a:solidFill>
                  <a:srgbClr val="C00000"/>
                </a:solidFill>
              </a:rPr>
              <a:t>pattern recognition </a:t>
            </a:r>
            <a:r>
              <a:rPr lang="en-GB" dirty="0" smtClean="0"/>
              <a:t>problem!</a:t>
            </a:r>
          </a:p>
          <a:p>
            <a:pPr lvl="1"/>
            <a:r>
              <a:rPr lang="fr-FR" dirty="0" smtClean="0"/>
              <a:t>Image acquisition and pre-processing</a:t>
            </a:r>
          </a:p>
          <a:p>
            <a:pPr lvl="1"/>
            <a:r>
              <a:rPr lang="en-GB" dirty="0" smtClean="0"/>
              <a:t>Feature extraction</a:t>
            </a:r>
          </a:p>
          <a:p>
            <a:pPr lvl="1"/>
            <a:r>
              <a:rPr lang="en-GB" dirty="0" smtClean="0"/>
              <a:t>Classification/recognition</a:t>
            </a:r>
          </a:p>
          <a:p>
            <a:r>
              <a:rPr lang="fr-FR" dirty="0" smtClean="0"/>
              <a:t>Main approaches</a:t>
            </a:r>
          </a:p>
          <a:p>
            <a:pPr lvl="1"/>
            <a:r>
              <a:rPr lang="fr-FR" dirty="0" smtClean="0"/>
              <a:t>Feature based methods</a:t>
            </a:r>
          </a:p>
          <a:p>
            <a:pPr lvl="1"/>
            <a:r>
              <a:rPr lang="en-GB" dirty="0" smtClean="0"/>
              <a:t>Appearance based methods</a:t>
            </a:r>
          </a:p>
          <a:p>
            <a:pPr lvl="2"/>
            <a:r>
              <a:rPr lang="en-GB" dirty="0" smtClean="0"/>
              <a:t>Use example images (templates) of the objects</a:t>
            </a:r>
            <a:endParaRPr lang="en-US" dirty="0" smtClean="0"/>
          </a:p>
          <a:p>
            <a:pPr lvl="1"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Video/Motion analysis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Human body motion focuses on articulated motion analysis for </a:t>
            </a:r>
            <a:r>
              <a:rPr lang="en-GB" dirty="0" smtClean="0">
                <a:solidFill>
                  <a:srgbClr val="C00000"/>
                </a:solidFill>
              </a:rPr>
              <a:t>large-scale body movements</a:t>
            </a:r>
          </a:p>
          <a:p>
            <a:pPr lvl="1"/>
            <a:r>
              <a:rPr lang="en-GB" dirty="0" smtClean="0"/>
              <a:t>Head, arms, torso, and legs</a:t>
            </a:r>
          </a:p>
          <a:p>
            <a:r>
              <a:rPr lang="en-GB" dirty="0" smtClean="0"/>
              <a:t>Types of analysis </a:t>
            </a:r>
          </a:p>
          <a:p>
            <a:pPr lvl="1"/>
            <a:r>
              <a:rPr lang="en-GB" dirty="0" smtClean="0">
                <a:solidFill>
                  <a:srgbClr val="C00000"/>
                </a:solidFill>
              </a:rPr>
              <a:t>Static</a:t>
            </a:r>
            <a:r>
              <a:rPr lang="en-GB" dirty="0" smtClean="0"/>
              <a:t> (frame-based) image recognition</a:t>
            </a:r>
          </a:p>
          <a:p>
            <a:pPr lvl="1"/>
            <a:r>
              <a:rPr lang="en-GB" dirty="0" smtClean="0">
                <a:solidFill>
                  <a:srgbClr val="C00000"/>
                </a:solidFill>
              </a:rPr>
              <a:t>Temporal</a:t>
            </a:r>
            <a:r>
              <a:rPr lang="en-GB" dirty="0" smtClean="0"/>
              <a:t> image modelling and recognition</a:t>
            </a:r>
          </a:p>
          <a:p>
            <a:r>
              <a:rPr lang="en-GB" dirty="0" smtClean="0"/>
              <a:t>Other important issues on </a:t>
            </a:r>
            <a:r>
              <a:rPr lang="en-GB" dirty="0" smtClean="0">
                <a:solidFill>
                  <a:srgbClr val="C00000"/>
                </a:solidFill>
              </a:rPr>
              <a:t>image </a:t>
            </a:r>
            <a:r>
              <a:rPr lang="en-GB" dirty="0" smtClean="0"/>
              <a:t>and</a:t>
            </a:r>
            <a:r>
              <a:rPr lang="en-GB" dirty="0" smtClean="0">
                <a:solidFill>
                  <a:srgbClr val="C00000"/>
                </a:solidFill>
              </a:rPr>
              <a:t> motion </a:t>
            </a:r>
            <a:r>
              <a:rPr lang="en-GB" dirty="0" smtClean="0"/>
              <a:t>analysis</a:t>
            </a:r>
          </a:p>
          <a:p>
            <a:pPr lvl="1"/>
            <a:r>
              <a:rPr lang="en-GB" dirty="0" smtClean="0"/>
              <a:t>2D or 3D recognition</a:t>
            </a:r>
          </a:p>
          <a:p>
            <a:pPr lvl="1"/>
            <a:r>
              <a:rPr lang="en-GB" dirty="0" smtClean="0"/>
              <a:t>Real time analysis</a:t>
            </a:r>
          </a:p>
          <a:p>
            <a:pPr lvl="1"/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Multimodal Sentiment Analysis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435280" cy="4937760"/>
          </a:xfrm>
        </p:spPr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Integrates </a:t>
            </a:r>
            <a:r>
              <a:rPr lang="en-GB" dirty="0" smtClean="0"/>
              <a:t>the analysis of </a:t>
            </a:r>
            <a:r>
              <a:rPr lang="en-GB" dirty="0" smtClean="0">
                <a:solidFill>
                  <a:srgbClr val="C00000"/>
                </a:solidFill>
              </a:rPr>
              <a:t>two or more input modalities</a:t>
            </a:r>
          </a:p>
          <a:p>
            <a:pPr lvl="1"/>
            <a:r>
              <a:rPr lang="en-GB" dirty="0" smtClean="0"/>
              <a:t>text, audio, and visual (gestures, body motion)</a:t>
            </a:r>
          </a:p>
          <a:p>
            <a:r>
              <a:rPr lang="en-GB" dirty="0" smtClean="0"/>
              <a:t>The aim is to </a:t>
            </a:r>
            <a:r>
              <a:rPr lang="en-GB" dirty="0" smtClean="0">
                <a:solidFill>
                  <a:srgbClr val="C00000"/>
                </a:solidFill>
              </a:rPr>
              <a:t>improve accuracy </a:t>
            </a:r>
            <a:r>
              <a:rPr lang="en-GB" dirty="0" smtClean="0"/>
              <a:t>of sentiment recognition/classification</a:t>
            </a:r>
          </a:p>
          <a:p>
            <a:pPr lvl="1"/>
            <a:r>
              <a:rPr lang="en-GB" dirty="0" smtClean="0"/>
              <a:t>People convey multimodal communicative signals in a </a:t>
            </a:r>
            <a:r>
              <a:rPr lang="en-GB" dirty="0" smtClean="0">
                <a:solidFill>
                  <a:srgbClr val="C00000"/>
                </a:solidFill>
              </a:rPr>
              <a:t>complementary and redundant manner</a:t>
            </a:r>
          </a:p>
          <a:p>
            <a:pPr lvl="2"/>
            <a:r>
              <a:rPr lang="en-GB" dirty="0" smtClean="0"/>
              <a:t>audio and gestures, audio and facial expressions, etc...</a:t>
            </a:r>
          </a:p>
          <a:p>
            <a:pPr lvl="6"/>
            <a:endParaRPr lang="en-GB" dirty="0" smtClean="0"/>
          </a:p>
          <a:p>
            <a:r>
              <a:rPr lang="en-GB" dirty="0" smtClean="0">
                <a:solidFill>
                  <a:srgbClr val="C00000"/>
                </a:solidFill>
              </a:rPr>
              <a:t>Fusion techniques/strategies</a:t>
            </a:r>
            <a:r>
              <a:rPr lang="en-GB" dirty="0" smtClean="0"/>
              <a:t> are used to integrate input from different modalities</a:t>
            </a:r>
          </a:p>
          <a:p>
            <a:pPr lvl="1"/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Multimodal SA - </a:t>
            </a:r>
            <a:r>
              <a:rPr lang="en-GB" dirty="0" smtClean="0">
                <a:solidFill>
                  <a:srgbClr val="C00000"/>
                </a:solidFill>
              </a:rPr>
              <a:t>Fusion  levels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435280" cy="5009768"/>
          </a:xfrm>
        </p:spPr>
        <p:txBody>
          <a:bodyPr>
            <a:normAutofit/>
          </a:bodyPr>
          <a:lstStyle/>
          <a:p>
            <a:r>
              <a:rPr lang="en-GB" dirty="0" smtClean="0"/>
              <a:t>Early Fusion - Feature level fusion</a:t>
            </a:r>
          </a:p>
          <a:p>
            <a:pPr lvl="1"/>
            <a:r>
              <a:rPr lang="en-GB" dirty="0" smtClean="0"/>
              <a:t>The features of each input modality are combined before the classification phase</a:t>
            </a:r>
          </a:p>
          <a:p>
            <a:pPr lvl="2"/>
            <a:r>
              <a:rPr lang="en-GB" dirty="0" smtClean="0"/>
              <a:t>Usually, simply </a:t>
            </a:r>
            <a:r>
              <a:rPr lang="en-GB" dirty="0" smtClean="0">
                <a:solidFill>
                  <a:srgbClr val="C00000"/>
                </a:solidFill>
              </a:rPr>
              <a:t>concatenating </a:t>
            </a:r>
            <a:r>
              <a:rPr lang="en-GB" dirty="0" smtClean="0"/>
              <a:t>the unimodal </a:t>
            </a:r>
            <a:r>
              <a:rPr lang="en-GB" dirty="0" smtClean="0">
                <a:solidFill>
                  <a:srgbClr val="C00000"/>
                </a:solidFill>
              </a:rPr>
              <a:t>feature vectors </a:t>
            </a:r>
            <a:endParaRPr lang="en-GB" dirty="0" smtClean="0"/>
          </a:p>
          <a:p>
            <a:r>
              <a:rPr lang="en-GB" dirty="0" smtClean="0"/>
              <a:t>Late Fusion - Decision level fusion</a:t>
            </a:r>
          </a:p>
          <a:p>
            <a:pPr lvl="1"/>
            <a:r>
              <a:rPr lang="en-GB" dirty="0" smtClean="0"/>
              <a:t>The outputs of the unimodal systems are combined to recognised emotion/polarity</a:t>
            </a:r>
          </a:p>
          <a:p>
            <a:pPr lvl="2"/>
            <a:r>
              <a:rPr lang="en-GB" dirty="0" smtClean="0"/>
              <a:t>Easier to implement</a:t>
            </a:r>
          </a:p>
          <a:p>
            <a:r>
              <a:rPr lang="en-GB" dirty="0" smtClean="0"/>
              <a:t>Hybrid fusion approach</a:t>
            </a:r>
          </a:p>
          <a:p>
            <a:pPr lvl="1"/>
            <a:r>
              <a:rPr lang="en-GB" dirty="0" smtClean="0"/>
              <a:t>A combination of feature and decision level strategies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General motivation</a:t>
            </a:r>
          </a:p>
          <a:p>
            <a:r>
              <a:rPr lang="en-GB" dirty="0" smtClean="0"/>
              <a:t>Opinion Mining </a:t>
            </a:r>
            <a:r>
              <a:rPr lang="en-GB" i="1" dirty="0" smtClean="0"/>
              <a:t>x</a:t>
            </a:r>
            <a:r>
              <a:rPr lang="en-GB" dirty="0" smtClean="0"/>
              <a:t> Sentiment Analysis</a:t>
            </a:r>
          </a:p>
          <a:p>
            <a:r>
              <a:rPr lang="en-GB" dirty="0" smtClean="0"/>
              <a:t>Text based Sentiment Analysis</a:t>
            </a:r>
          </a:p>
          <a:p>
            <a:pPr lvl="1"/>
            <a:r>
              <a:rPr lang="en-GB" dirty="0" smtClean="0"/>
              <a:t>Basic concepts, techniques, applications </a:t>
            </a:r>
          </a:p>
          <a:p>
            <a:r>
              <a:rPr lang="en-GB" dirty="0" smtClean="0"/>
              <a:t>Multimodal Sentiment Analysis</a:t>
            </a:r>
          </a:p>
          <a:p>
            <a:pPr lvl="1"/>
            <a:r>
              <a:rPr lang="en-GB" dirty="0" smtClean="0"/>
              <a:t>Speech, Image, Video</a:t>
            </a:r>
          </a:p>
          <a:p>
            <a:r>
              <a:rPr lang="en-GB" dirty="0" smtClean="0"/>
              <a:t>Final remarks</a:t>
            </a:r>
          </a:p>
          <a:p>
            <a:r>
              <a:rPr lang="en-GB" dirty="0" smtClean="0"/>
              <a:t>References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Multimodality over the Web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W3C</a:t>
            </a:r>
            <a:r>
              <a:rPr lang="en-GB" dirty="0" smtClean="0"/>
              <a:t> Multimodal Interaction Working Group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W3C MM Interaction Working Group 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4937760"/>
          </a:xfrm>
        </p:spPr>
        <p:txBody>
          <a:bodyPr>
            <a:normAutofit/>
          </a:bodyPr>
          <a:lstStyle/>
          <a:p>
            <a:r>
              <a:rPr lang="en-GB" dirty="0" smtClean="0"/>
              <a:t>MMI main goal </a:t>
            </a:r>
          </a:p>
          <a:p>
            <a:pPr lvl="1"/>
            <a:r>
              <a:rPr lang="en-GB" dirty="0" smtClean="0"/>
              <a:t>Extend the Web for </a:t>
            </a:r>
            <a:r>
              <a:rPr lang="en-GB" dirty="0" smtClean="0">
                <a:solidFill>
                  <a:srgbClr val="C00000"/>
                </a:solidFill>
              </a:rPr>
              <a:t>multimodal access</a:t>
            </a:r>
          </a:p>
          <a:p>
            <a:pPr lvl="1"/>
            <a:r>
              <a:rPr lang="en-GB" dirty="0" smtClean="0"/>
              <a:t>Provide </a:t>
            </a:r>
            <a:r>
              <a:rPr lang="en-GB" dirty="0" smtClean="0">
                <a:solidFill>
                  <a:srgbClr val="C00000"/>
                </a:solidFill>
              </a:rPr>
              <a:t>standards</a:t>
            </a:r>
            <a:r>
              <a:rPr lang="en-GB" dirty="0" smtClean="0"/>
              <a:t> that will enable interaction using </a:t>
            </a:r>
          </a:p>
          <a:p>
            <a:pPr lvl="2"/>
            <a:r>
              <a:rPr lang="en-GB" dirty="0" smtClean="0"/>
              <a:t>a wide variety of modalities</a:t>
            </a:r>
          </a:p>
          <a:p>
            <a:pPr lvl="2"/>
            <a:r>
              <a:rPr lang="en-GB" dirty="0" smtClean="0"/>
              <a:t>on a wide variety of devices</a:t>
            </a:r>
          </a:p>
          <a:p>
            <a:pPr lvl="7"/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 smtClean="0">
                <a:solidFill>
                  <a:srgbClr val="C00000"/>
                </a:solidFill>
              </a:rPr>
              <a:t>Multimodal Architecture</a:t>
            </a:r>
          </a:p>
          <a:p>
            <a:pPr lvl="1"/>
            <a:r>
              <a:rPr lang="en-GB" dirty="0" smtClean="0"/>
              <a:t>A generic architecture for multimodal interfaces</a:t>
            </a:r>
          </a:p>
          <a:p>
            <a:pPr lvl="1"/>
            <a:r>
              <a:rPr lang="en-GB" dirty="0" smtClean="0"/>
              <a:t>Data is represented using </a:t>
            </a:r>
            <a:r>
              <a:rPr lang="en-GB" dirty="0" smtClean="0">
                <a:solidFill>
                  <a:srgbClr val="C00000"/>
                </a:solidFill>
              </a:rPr>
              <a:t>XML</a:t>
            </a:r>
            <a:endParaRPr lang="en-GB" dirty="0" smtClean="0"/>
          </a:p>
          <a:p>
            <a:pPr lvl="1"/>
            <a:r>
              <a:rPr lang="en-GB" dirty="0" smtClean="0"/>
              <a:t>Can be extended </a:t>
            </a:r>
          </a:p>
          <a:p>
            <a:pPr lvl="2"/>
            <a:r>
              <a:rPr lang="en-GB" dirty="0" smtClean="0"/>
              <a:t>to include additional modes of interaction </a:t>
            </a:r>
            <a:r>
              <a:rPr lang="en-GB" dirty="0" smtClean="0">
                <a:solidFill>
                  <a:srgbClr val="C00000"/>
                </a:solidFill>
              </a:rPr>
              <a:t>as they become available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W3C MMI Framework -</a:t>
            </a:r>
            <a:r>
              <a:rPr lang="en-GB" dirty="0" smtClean="0">
                <a:solidFill>
                  <a:srgbClr val="C00000"/>
                </a:solidFill>
              </a:rPr>
              <a:t> XML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EMMA - </a:t>
            </a:r>
            <a:r>
              <a:rPr lang="en-GB" dirty="0" smtClean="0"/>
              <a:t>Extended Multimodal Annotation Language</a:t>
            </a:r>
            <a:endParaRPr lang="en-GB" dirty="0" smtClean="0">
              <a:solidFill>
                <a:srgbClr val="C00000"/>
              </a:solidFill>
            </a:endParaRPr>
          </a:p>
          <a:p>
            <a:pPr lvl="1"/>
            <a:r>
              <a:rPr lang="en-GB" dirty="0" smtClean="0"/>
              <a:t>Represent information automatically extracted from user's multimodal input</a:t>
            </a:r>
          </a:p>
          <a:p>
            <a:r>
              <a:rPr lang="en-GB" dirty="0" err="1" smtClean="0">
                <a:solidFill>
                  <a:srgbClr val="C00000"/>
                </a:solidFill>
              </a:rPr>
              <a:t>InkML</a:t>
            </a:r>
            <a:r>
              <a:rPr lang="en-GB" dirty="0" smtClean="0">
                <a:solidFill>
                  <a:srgbClr val="C00000"/>
                </a:solidFill>
              </a:rPr>
              <a:t> - </a:t>
            </a:r>
            <a:r>
              <a:rPr lang="en-GB" dirty="0" smtClean="0"/>
              <a:t>Ink </a:t>
            </a:r>
            <a:r>
              <a:rPr lang="en-GB" dirty="0" err="1" smtClean="0"/>
              <a:t>Markup</a:t>
            </a:r>
            <a:r>
              <a:rPr lang="en-GB" dirty="0" smtClean="0"/>
              <a:t> Language</a:t>
            </a:r>
            <a:endParaRPr lang="en-GB" dirty="0" smtClean="0">
              <a:solidFill>
                <a:srgbClr val="C00000"/>
              </a:solidFill>
            </a:endParaRPr>
          </a:p>
          <a:p>
            <a:pPr lvl="1"/>
            <a:r>
              <a:rPr lang="en-GB" dirty="0" smtClean="0"/>
              <a:t>Allows for the input and processing of handwriting, gestures, sketches, music and other notational languages</a:t>
            </a:r>
          </a:p>
          <a:p>
            <a:r>
              <a:rPr lang="en-GB" dirty="0" err="1" smtClean="0">
                <a:solidFill>
                  <a:srgbClr val="C00000"/>
                </a:solidFill>
              </a:rPr>
              <a:t>EmotionML</a:t>
            </a:r>
            <a:r>
              <a:rPr lang="en-GB" dirty="0" smtClean="0">
                <a:solidFill>
                  <a:srgbClr val="C00000"/>
                </a:solidFill>
              </a:rPr>
              <a:t> - </a:t>
            </a:r>
            <a:r>
              <a:rPr lang="en-GB" dirty="0" smtClean="0"/>
              <a:t>Emotion </a:t>
            </a:r>
            <a:r>
              <a:rPr lang="en-GB" dirty="0" err="1" smtClean="0"/>
              <a:t>Markup</a:t>
            </a:r>
            <a:r>
              <a:rPr lang="en-GB" dirty="0" smtClean="0"/>
              <a:t> Language </a:t>
            </a:r>
          </a:p>
          <a:p>
            <a:pPr lvl="1"/>
            <a:r>
              <a:rPr lang="en-GB" dirty="0" smtClean="0"/>
              <a:t>To represent  user’s emotions and related states </a:t>
            </a:r>
          </a:p>
          <a:p>
            <a:pPr lvl="1"/>
            <a:r>
              <a:rPr lang="en-GB" dirty="0" smtClean="0">
                <a:solidFill>
                  <a:srgbClr val="C00000"/>
                </a:solidFill>
              </a:rPr>
              <a:t>Central for MM sentiment analysis!</a:t>
            </a:r>
          </a:p>
          <a:p>
            <a:pPr lvl="8"/>
            <a:endParaRPr lang="en-GB" dirty="0" smtClean="0">
              <a:solidFill>
                <a:srgbClr val="C00000"/>
              </a:solidFill>
            </a:endParaRPr>
          </a:p>
          <a:p>
            <a:r>
              <a:rPr lang="en-GB" dirty="0" smtClean="0"/>
              <a:t>These standardised representations simplify the interpretation and fusion of multimodal input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MMSA applications and </a:t>
            </a:r>
            <a:br>
              <a:rPr lang="en-GB" dirty="0" smtClean="0"/>
            </a:br>
            <a:r>
              <a:rPr lang="en-GB" dirty="0" smtClean="0"/>
              <a:t>Final Remarks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MMSA – some application areas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Analysis of products and services reviews</a:t>
            </a:r>
          </a:p>
          <a:p>
            <a:pPr lvl="1"/>
            <a:r>
              <a:rPr lang="en-GB" dirty="0" smtClean="0"/>
              <a:t>YouTube videos</a:t>
            </a:r>
          </a:p>
          <a:p>
            <a:r>
              <a:rPr lang="en-GB" dirty="0" smtClean="0"/>
              <a:t>Average opinion about politicians, events,...</a:t>
            </a:r>
          </a:p>
          <a:p>
            <a:pPr lvl="1"/>
            <a:r>
              <a:rPr lang="en-GB" dirty="0" err="1" smtClean="0"/>
              <a:t>FaceBook</a:t>
            </a:r>
            <a:r>
              <a:rPr lang="en-GB" dirty="0" smtClean="0"/>
              <a:t> videos</a:t>
            </a:r>
          </a:p>
          <a:p>
            <a:r>
              <a:rPr lang="en-GB" dirty="0" smtClean="0"/>
              <a:t>Assessing user’s satisfaction towards a system or interface </a:t>
            </a:r>
          </a:p>
          <a:p>
            <a:pPr lvl="1"/>
            <a:r>
              <a:rPr lang="en-GB" dirty="0" smtClean="0"/>
              <a:t>Videos automatically captured by webcams 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Intelligent homes</a:t>
            </a:r>
          </a:p>
          <a:p>
            <a:pPr lvl="1"/>
            <a:r>
              <a:rPr lang="en-GB" dirty="0" smtClean="0"/>
              <a:t>Videos continuously captured in different environments</a:t>
            </a:r>
          </a:p>
          <a:p>
            <a:pPr lvl="1"/>
            <a:r>
              <a:rPr lang="en-GB" dirty="0" smtClean="0"/>
              <a:t>Real time MMSA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MMSA – some works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/>
            <a:r>
              <a:rPr lang="en-GB" dirty="0" smtClean="0"/>
              <a:t>Speech recognition – unimodal SA </a:t>
            </a:r>
          </a:p>
          <a:p>
            <a:pPr lvl="1"/>
            <a:r>
              <a:rPr lang="en-GB" dirty="0" smtClean="0"/>
              <a:t>Call Centres</a:t>
            </a:r>
          </a:p>
          <a:p>
            <a:pPr lvl="1"/>
            <a:r>
              <a:rPr lang="en-GB" dirty="0" smtClean="0"/>
              <a:t>Spoken reviews from the </a:t>
            </a:r>
            <a:r>
              <a:rPr lang="en-GB" dirty="0" err="1" smtClean="0"/>
              <a:t>ExpoTv</a:t>
            </a:r>
            <a:endParaRPr lang="en-GB" dirty="0" smtClean="0"/>
          </a:p>
          <a:p>
            <a:r>
              <a:rPr lang="en-GB" dirty="0" smtClean="0"/>
              <a:t>YouTube videos</a:t>
            </a:r>
          </a:p>
          <a:p>
            <a:pPr lvl="1"/>
            <a:r>
              <a:rPr lang="en-GB" dirty="0" smtClean="0"/>
              <a:t>Movies reviews </a:t>
            </a:r>
          </a:p>
          <a:p>
            <a:pPr lvl="1"/>
            <a:r>
              <a:rPr lang="en-GB" dirty="0" smtClean="0"/>
              <a:t>Videos in Spanish - varied topics</a:t>
            </a:r>
          </a:p>
          <a:p>
            <a:pPr lvl="2"/>
            <a:r>
              <a:rPr lang="en-GB" dirty="0" smtClean="0"/>
              <a:t>Manually transcribed</a:t>
            </a:r>
          </a:p>
          <a:p>
            <a:r>
              <a:rPr lang="en-GB" dirty="0" err="1" smtClean="0"/>
              <a:t>GlobalNet</a:t>
            </a:r>
            <a:r>
              <a:rPr lang="en-GB" dirty="0" smtClean="0"/>
              <a:t> videos</a:t>
            </a:r>
            <a:endParaRPr lang="en-GB" dirty="0" smtClean="0">
              <a:solidFill>
                <a:srgbClr val="C00000"/>
              </a:solidFill>
            </a:endParaRPr>
          </a:p>
          <a:p>
            <a:pPr lvl="1"/>
            <a:r>
              <a:rPr lang="en-GB" dirty="0" smtClean="0"/>
              <a:t>Financial news</a:t>
            </a:r>
          </a:p>
          <a:p>
            <a:pPr lvl="1"/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Final Remarks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Sentiment Analysis has received increasing attention</a:t>
            </a:r>
          </a:p>
          <a:p>
            <a:pPr lvl="1"/>
            <a:r>
              <a:rPr lang="en-GB" sz="2600" dirty="0" smtClean="0"/>
              <a:t>from the </a:t>
            </a:r>
            <a:r>
              <a:rPr lang="en-GB" sz="2600" dirty="0" smtClean="0">
                <a:solidFill>
                  <a:srgbClr val="C00000"/>
                </a:solidFill>
              </a:rPr>
              <a:t>scientific community</a:t>
            </a:r>
            <a:endParaRPr lang="en-GB" sz="2600" dirty="0" smtClean="0"/>
          </a:p>
          <a:p>
            <a:pPr lvl="2"/>
            <a:r>
              <a:rPr lang="en-GB" sz="2400" dirty="0" smtClean="0"/>
              <a:t>for the exciting 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open challenges</a:t>
            </a:r>
          </a:p>
          <a:p>
            <a:pPr lvl="1"/>
            <a:r>
              <a:rPr lang="en-GB" sz="2600" dirty="0" smtClean="0"/>
              <a:t>from the </a:t>
            </a:r>
            <a:r>
              <a:rPr lang="en-GB" sz="2600" dirty="0" smtClean="0">
                <a:solidFill>
                  <a:srgbClr val="C00000"/>
                </a:solidFill>
              </a:rPr>
              <a:t>business world</a:t>
            </a:r>
          </a:p>
          <a:p>
            <a:pPr lvl="2"/>
            <a:r>
              <a:rPr lang="en-GB" sz="2400" dirty="0" smtClean="0"/>
              <a:t>to 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capture public opinion </a:t>
            </a:r>
            <a:r>
              <a:rPr lang="en-GB" sz="2400" dirty="0" smtClean="0"/>
              <a:t>about  social events, political movements, company strategies, marketing campaigns, and product preferences</a:t>
            </a:r>
          </a:p>
          <a:p>
            <a:pPr lvl="2"/>
            <a:r>
              <a:rPr lang="en-GB" sz="2400" dirty="0" smtClean="0"/>
              <a:t>for 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financial market prediction</a:t>
            </a:r>
          </a:p>
          <a:p>
            <a:pPr lvl="1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Final Remarks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“... </a:t>
            </a:r>
            <a:r>
              <a:rPr lang="en-GB" dirty="0" smtClean="0">
                <a:solidFill>
                  <a:srgbClr val="C00000"/>
                </a:solidFill>
              </a:rPr>
              <a:t>futuristic interfaces </a:t>
            </a:r>
            <a:r>
              <a:rPr lang="en-GB" dirty="0" smtClean="0"/>
              <a:t>need to be </a:t>
            </a:r>
            <a:r>
              <a:rPr lang="en-GB" dirty="0" smtClean="0">
                <a:solidFill>
                  <a:schemeClr val="tx2"/>
                </a:solidFill>
              </a:rPr>
              <a:t>proactive</a:t>
            </a:r>
            <a:r>
              <a:rPr lang="en-GB" dirty="0" smtClean="0"/>
              <a:t> and human-</a:t>
            </a:r>
            <a:r>
              <a:rPr lang="en-GB" dirty="0" err="1" smtClean="0"/>
              <a:t>centered</a:t>
            </a:r>
            <a:r>
              <a:rPr lang="en-GB" dirty="0" smtClean="0"/>
              <a:t>, based on </a:t>
            </a:r>
            <a:r>
              <a:rPr lang="en-GB" dirty="0" smtClean="0">
                <a:solidFill>
                  <a:schemeClr val="tx2"/>
                </a:solidFill>
              </a:rPr>
              <a:t>spontaneously occurring multimodal human communication</a:t>
            </a:r>
            <a:r>
              <a:rPr lang="en-GB" dirty="0" smtClean="0"/>
              <a:t>”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</a:p>
          <a:p>
            <a:pPr lvl="1"/>
            <a:r>
              <a:rPr lang="en-GB" dirty="0" smtClean="0"/>
              <a:t>[</a:t>
            </a:r>
            <a:r>
              <a:rPr lang="en-GB" dirty="0" err="1" smtClean="0"/>
              <a:t>Sikandar</a:t>
            </a:r>
            <a:r>
              <a:rPr lang="en-GB" dirty="0" smtClean="0"/>
              <a:t>, 2014]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For that, we need </a:t>
            </a:r>
            <a:r>
              <a:rPr lang="en-GB" dirty="0" smtClean="0">
                <a:solidFill>
                  <a:srgbClr val="C00000"/>
                </a:solidFill>
              </a:rPr>
              <a:t>real time MMSA</a:t>
            </a:r>
          </a:p>
          <a:p>
            <a:pPr lvl="1"/>
            <a:r>
              <a:rPr lang="en-GB" dirty="0" smtClean="0"/>
              <a:t>to deal with the user’s emotions and mood</a:t>
            </a:r>
          </a:p>
          <a:p>
            <a:pPr>
              <a:buNone/>
            </a:pPr>
            <a:endParaRPr lang="en-GB" dirty="0" smtClean="0"/>
          </a:p>
          <a:p>
            <a:pPr lvl="1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“serious” joke</a:t>
            </a:r>
            <a:r>
              <a:rPr lang="pt-BR" dirty="0" smtClean="0"/>
              <a:t>... 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Dave </a:t>
            </a:r>
            <a:r>
              <a:rPr lang="pt-BR" dirty="0" err="1" smtClean="0"/>
              <a:t>Carrol’s</a:t>
            </a:r>
            <a:r>
              <a:rPr lang="pt-BR" dirty="0" smtClean="0"/>
              <a:t> viral </a:t>
            </a:r>
            <a:r>
              <a:rPr lang="pt-BR" dirty="0" err="1" smtClean="0"/>
              <a:t>video</a:t>
            </a:r>
            <a:r>
              <a:rPr lang="pt-BR" dirty="0" smtClean="0"/>
              <a:t> “</a:t>
            </a:r>
            <a:r>
              <a:rPr lang="en-GB" dirty="0" smtClean="0">
                <a:solidFill>
                  <a:srgbClr val="C00000"/>
                </a:solidFill>
              </a:rPr>
              <a:t>United Breaks Guitars</a:t>
            </a:r>
            <a:r>
              <a:rPr lang="en-GB" dirty="0" smtClean="0"/>
              <a:t>”</a:t>
            </a:r>
            <a:endParaRPr lang="pt-BR" dirty="0" smtClean="0"/>
          </a:p>
          <a:p>
            <a:pPr lvl="1"/>
            <a:r>
              <a:rPr lang="pt-BR" dirty="0" smtClean="0">
                <a:hlinkClick r:id="rId2"/>
              </a:rPr>
              <a:t>https://www.youtube.com/watch?v=5YGc4zOqozo</a:t>
            </a:r>
            <a:endParaRPr lang="pt-BR" dirty="0" smtClean="0"/>
          </a:p>
          <a:p>
            <a:pPr lvl="1"/>
            <a:r>
              <a:rPr lang="en-GB" dirty="0" smtClean="0">
                <a:hlinkClick r:id="rId3"/>
              </a:rPr>
              <a:t>http://en.wikipedia.org/wiki/United_Breaks_Guitars</a:t>
            </a:r>
            <a:endParaRPr lang="en-GB" dirty="0" smtClean="0"/>
          </a:p>
          <a:p>
            <a:pPr lvl="1"/>
            <a:r>
              <a:rPr lang="pt-BR" dirty="0" smtClean="0"/>
              <a:t>2008/2009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References 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443568"/>
            <a:ext cx="8229600" cy="4577720"/>
          </a:xfrm>
        </p:spPr>
        <p:txBody>
          <a:bodyPr>
            <a:normAutofit fontScale="77500" lnSpcReduction="20000"/>
          </a:bodyPr>
          <a:lstStyle/>
          <a:p>
            <a:r>
              <a:rPr lang="en-GB" dirty="0" err="1" smtClean="0"/>
              <a:t>Atrey</a:t>
            </a:r>
            <a:r>
              <a:rPr lang="en-GB" dirty="0" smtClean="0"/>
              <a:t>, P. K., </a:t>
            </a:r>
            <a:r>
              <a:rPr lang="en-GB" dirty="0" err="1" smtClean="0"/>
              <a:t>Hossain</a:t>
            </a:r>
            <a:r>
              <a:rPr lang="en-GB" dirty="0" smtClean="0"/>
              <a:t>, M. A., El </a:t>
            </a:r>
            <a:r>
              <a:rPr lang="en-GB" dirty="0" err="1" smtClean="0"/>
              <a:t>Saddik</a:t>
            </a:r>
            <a:r>
              <a:rPr lang="en-GB" dirty="0" smtClean="0"/>
              <a:t>, A., &amp; </a:t>
            </a:r>
            <a:r>
              <a:rPr lang="en-GB" dirty="0" err="1" smtClean="0"/>
              <a:t>Kankanhalli</a:t>
            </a:r>
            <a:r>
              <a:rPr lang="en-GB" dirty="0" smtClean="0"/>
              <a:t>, M. S. (2010). Multimodal fusion for multimedia analysis: a survey. </a:t>
            </a:r>
            <a:r>
              <a:rPr lang="en-GB" i="1" dirty="0" smtClean="0"/>
              <a:t>Multimedia systems</a:t>
            </a:r>
            <a:r>
              <a:rPr lang="en-GB" dirty="0" smtClean="0"/>
              <a:t>,</a:t>
            </a:r>
            <a:r>
              <a:rPr lang="en-GB" i="1" dirty="0" smtClean="0"/>
              <a:t>16</a:t>
            </a:r>
            <a:r>
              <a:rPr lang="en-GB" dirty="0" smtClean="0"/>
              <a:t>(6), 345-379.</a:t>
            </a:r>
          </a:p>
          <a:p>
            <a:r>
              <a:rPr lang="en-GB" dirty="0" smtClean="0"/>
              <a:t>Cambria, E., </a:t>
            </a:r>
            <a:r>
              <a:rPr lang="en-GB" dirty="0" err="1" smtClean="0"/>
              <a:t>Schuller</a:t>
            </a:r>
            <a:r>
              <a:rPr lang="en-GB" dirty="0" smtClean="0"/>
              <a:t>, B., Xia, Y., &amp; </a:t>
            </a:r>
            <a:r>
              <a:rPr lang="en-GB" dirty="0" err="1" smtClean="0"/>
              <a:t>Havasi</a:t>
            </a:r>
            <a:r>
              <a:rPr lang="en-GB" dirty="0" smtClean="0"/>
              <a:t>, C. (2013). New avenues in opinion mining and sentiment analysis. IEEE Intelligent Systems, 28(2), 15-21.</a:t>
            </a:r>
          </a:p>
          <a:p>
            <a:r>
              <a:rPr lang="en-GB" dirty="0" err="1" smtClean="0"/>
              <a:t>Fulse</a:t>
            </a:r>
            <a:r>
              <a:rPr lang="en-GB" dirty="0" smtClean="0"/>
              <a:t>, S., </a:t>
            </a:r>
            <a:r>
              <a:rPr lang="en-GB" dirty="0" err="1" smtClean="0"/>
              <a:t>Sugandhi</a:t>
            </a:r>
            <a:r>
              <a:rPr lang="en-GB" dirty="0" smtClean="0"/>
              <a:t>, R., &amp; </a:t>
            </a:r>
            <a:r>
              <a:rPr lang="en-GB" dirty="0" err="1" smtClean="0"/>
              <a:t>Mahajan</a:t>
            </a:r>
            <a:r>
              <a:rPr lang="en-GB" dirty="0" smtClean="0"/>
              <a:t>, A. (2014, November). A Survey on Multimodal Sentiment Analysis. In </a:t>
            </a:r>
            <a:r>
              <a:rPr lang="en-GB" i="1" dirty="0" smtClean="0"/>
              <a:t>International Journal of Engineering Research and Technology</a:t>
            </a:r>
            <a:r>
              <a:rPr lang="en-GB" dirty="0" smtClean="0"/>
              <a:t> (Vol. 3, No. 11 (November-2014)). ESRSA Publications.</a:t>
            </a:r>
          </a:p>
          <a:p>
            <a:r>
              <a:rPr lang="en-GB" dirty="0" err="1" smtClean="0"/>
              <a:t>Jaimes</a:t>
            </a:r>
            <a:r>
              <a:rPr lang="en-GB" dirty="0" smtClean="0"/>
              <a:t>, A., &amp; </a:t>
            </a:r>
            <a:r>
              <a:rPr lang="en-GB" dirty="0" err="1" smtClean="0"/>
              <a:t>Sebe</a:t>
            </a:r>
            <a:r>
              <a:rPr lang="en-GB" dirty="0" smtClean="0"/>
              <a:t>, N. (2007). Multimodal human–computer interaction: A survey. </a:t>
            </a:r>
            <a:r>
              <a:rPr lang="en-GB" i="1" dirty="0" smtClean="0"/>
              <a:t>Computer vision and image understanding</a:t>
            </a:r>
            <a:r>
              <a:rPr lang="en-GB" dirty="0" smtClean="0"/>
              <a:t>, </a:t>
            </a:r>
            <a:r>
              <a:rPr lang="en-GB" i="1" dirty="0" smtClean="0"/>
              <a:t>108</a:t>
            </a:r>
            <a:r>
              <a:rPr lang="en-GB" dirty="0" smtClean="0"/>
              <a:t>(1), 116-134.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Decision Making</a:t>
            </a:r>
            <a:endParaRPr lang="en-GB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Usually, users base their choices on other users’ </a:t>
            </a:r>
            <a:r>
              <a:rPr lang="en-GB" dirty="0" smtClean="0">
                <a:solidFill>
                  <a:srgbClr val="C00000"/>
                </a:solidFill>
              </a:rPr>
              <a:t>opinions/experience</a:t>
            </a:r>
          </a:p>
          <a:p>
            <a:r>
              <a:rPr lang="en-GB" dirty="0" smtClean="0"/>
              <a:t>Before the Web</a:t>
            </a:r>
          </a:p>
          <a:p>
            <a:pPr lvl="1"/>
            <a:r>
              <a:rPr lang="en-GB" dirty="0" smtClean="0"/>
              <a:t>conversations, newspapers, TV...</a:t>
            </a:r>
          </a:p>
          <a:p>
            <a:r>
              <a:rPr lang="en-GB" dirty="0" smtClean="0"/>
              <a:t>Now...</a:t>
            </a:r>
          </a:p>
          <a:p>
            <a:pPr lvl="1"/>
            <a:r>
              <a:rPr lang="en-GB" dirty="0" smtClean="0"/>
              <a:t>online social networks </a:t>
            </a:r>
          </a:p>
          <a:p>
            <a:pPr lvl="2"/>
            <a:r>
              <a:rPr lang="en-GB" dirty="0" smtClean="0"/>
              <a:t>E.g., Twitter, </a:t>
            </a:r>
            <a:r>
              <a:rPr lang="en-GB" dirty="0" err="1" smtClean="0"/>
              <a:t>Facebook</a:t>
            </a:r>
            <a:r>
              <a:rPr lang="en-GB" dirty="0" smtClean="0"/>
              <a:t>...</a:t>
            </a:r>
          </a:p>
          <a:p>
            <a:pPr lvl="1"/>
            <a:r>
              <a:rPr lang="en-GB" dirty="0" smtClean="0"/>
              <a:t>specialized sites</a:t>
            </a:r>
          </a:p>
          <a:p>
            <a:pPr lvl="2"/>
            <a:r>
              <a:rPr lang="pt-BR" dirty="0" err="1" smtClean="0"/>
              <a:t>E.g.</a:t>
            </a:r>
            <a:r>
              <a:rPr lang="pt-BR" dirty="0" smtClean="0"/>
              <a:t>, Booking.com, </a:t>
            </a:r>
            <a:r>
              <a:rPr lang="pt-BR" dirty="0" err="1" smtClean="0"/>
              <a:t>TripAdvisor</a:t>
            </a:r>
            <a:endParaRPr lang="pt-BR" dirty="0" smtClean="0"/>
          </a:p>
          <a:p>
            <a:pPr lvl="1"/>
            <a:r>
              <a:rPr lang="pt-BR" dirty="0" smtClean="0"/>
              <a:t>Blogs...</a:t>
            </a:r>
            <a:endParaRPr lang="en-GB" dirty="0" smtClean="0"/>
          </a:p>
        </p:txBody>
      </p:sp>
      <p:pic>
        <p:nvPicPr>
          <p:cNvPr id="6" name="Imagem 5" descr="peop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4005064"/>
            <a:ext cx="3421733" cy="227545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References 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err="1" smtClean="0"/>
              <a:t>Mihalcea</a:t>
            </a:r>
            <a:r>
              <a:rPr lang="en-GB" dirty="0" smtClean="0"/>
              <a:t>, R. (2012, July). Multimodal sentiment analysis. In Proceedings of the 3rd Workshop in Computational Approaches to Subjectivity and Sentient Analysis. Association for Computational Linguistics.</a:t>
            </a:r>
          </a:p>
          <a:p>
            <a:r>
              <a:rPr lang="en-GB" dirty="0" smtClean="0"/>
              <a:t>Rosas, V., </a:t>
            </a:r>
            <a:r>
              <a:rPr lang="en-GB" dirty="0" err="1" smtClean="0"/>
              <a:t>Mihalcea</a:t>
            </a:r>
            <a:r>
              <a:rPr lang="en-GB" dirty="0" smtClean="0"/>
              <a:t>, R., &amp; </a:t>
            </a:r>
            <a:r>
              <a:rPr lang="en-GB" dirty="0" err="1" smtClean="0"/>
              <a:t>Morency</a:t>
            </a:r>
            <a:r>
              <a:rPr lang="en-GB" dirty="0" smtClean="0"/>
              <a:t>, L. P. (2013). Multimodal sentiment analysis of Spanish online videos. </a:t>
            </a:r>
            <a:r>
              <a:rPr lang="en-GB" i="1" dirty="0" smtClean="0"/>
              <a:t>IEEE Intelligent Systems</a:t>
            </a:r>
            <a:r>
              <a:rPr lang="en-GB" dirty="0" smtClean="0"/>
              <a:t>, </a:t>
            </a:r>
            <a:r>
              <a:rPr lang="en-GB" i="1" dirty="0" smtClean="0"/>
              <a:t>28</a:t>
            </a:r>
            <a:r>
              <a:rPr lang="en-GB" dirty="0" smtClean="0"/>
              <a:t>(3), 0038-45.</a:t>
            </a:r>
          </a:p>
          <a:p>
            <a:r>
              <a:rPr lang="en-GB" dirty="0" err="1" smtClean="0"/>
              <a:t>Sikandar</a:t>
            </a:r>
            <a:r>
              <a:rPr lang="en-GB" dirty="0" smtClean="0"/>
              <a:t> M. (2014) A Survey for Multimodal Sentiment Analysis Methods. </a:t>
            </a:r>
            <a:r>
              <a:rPr lang="en-GB" dirty="0" err="1" smtClean="0"/>
              <a:t>Int.J.Computer</a:t>
            </a:r>
            <a:r>
              <a:rPr lang="en-GB" dirty="0" smtClean="0"/>
              <a:t> Technology &amp; </a:t>
            </a:r>
            <a:r>
              <a:rPr lang="en-GB" dirty="0" err="1" smtClean="0"/>
              <a:t>Applications,Vol</a:t>
            </a:r>
            <a:r>
              <a:rPr lang="en-GB" dirty="0" smtClean="0"/>
              <a:t> 5 (4),1470-1476. </a:t>
            </a:r>
            <a:r>
              <a:rPr lang="en-GB" sz="2600" dirty="0" smtClean="0"/>
              <a:t>http://www.ijcta.com/documents/volumes/vol5issue4/ijcta2014050421.pdf</a:t>
            </a:r>
            <a:endParaRPr lang="en-GB" dirty="0" smtClean="0"/>
          </a:p>
          <a:p>
            <a:r>
              <a:rPr lang="en-GB" dirty="0" err="1" smtClean="0"/>
              <a:t>Wollmer</a:t>
            </a:r>
            <a:r>
              <a:rPr lang="en-GB" dirty="0" smtClean="0"/>
              <a:t>, M., </a:t>
            </a:r>
            <a:r>
              <a:rPr lang="en-GB" dirty="0" err="1" smtClean="0"/>
              <a:t>Weninger</a:t>
            </a:r>
            <a:r>
              <a:rPr lang="en-GB" dirty="0" smtClean="0"/>
              <a:t>, F., </a:t>
            </a:r>
            <a:r>
              <a:rPr lang="en-GB" dirty="0" err="1" smtClean="0"/>
              <a:t>Knaup</a:t>
            </a:r>
            <a:r>
              <a:rPr lang="en-GB" dirty="0" smtClean="0"/>
              <a:t>, T., </a:t>
            </a:r>
            <a:r>
              <a:rPr lang="en-GB" dirty="0" err="1" smtClean="0"/>
              <a:t>Schuller</a:t>
            </a:r>
            <a:r>
              <a:rPr lang="en-GB" dirty="0" smtClean="0"/>
              <a:t>, B., Sun, C., </a:t>
            </a:r>
            <a:r>
              <a:rPr lang="en-GB" dirty="0" err="1" smtClean="0"/>
              <a:t>Sagae</a:t>
            </a:r>
            <a:r>
              <a:rPr lang="en-GB" dirty="0" smtClean="0"/>
              <a:t>, K., &amp; </a:t>
            </a:r>
            <a:r>
              <a:rPr lang="en-GB" dirty="0" err="1" smtClean="0"/>
              <a:t>Morency</a:t>
            </a:r>
            <a:r>
              <a:rPr lang="en-GB" dirty="0" smtClean="0"/>
              <a:t>, L. P. (2013). </a:t>
            </a:r>
            <a:r>
              <a:rPr lang="en-GB" dirty="0" err="1" smtClean="0"/>
              <a:t>Youtube</a:t>
            </a:r>
            <a:r>
              <a:rPr lang="en-GB" dirty="0" smtClean="0"/>
              <a:t> movie reviews: Sentiment analysis in an audio-visual context. Intelligent Systems, IEEE, 28(3), 46-53.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i="1" dirty="0" smtClean="0"/>
              <a:t>Thank you!</a:t>
            </a:r>
            <a:endParaRPr lang="en-GB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Assessing users’ opinions 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Companies want to know how their              products/services are being evaluated</a:t>
            </a:r>
          </a:p>
          <a:p>
            <a:pPr lvl="1"/>
            <a:r>
              <a:rPr lang="pt-BR" dirty="0" err="1" smtClean="0"/>
              <a:t>What</a:t>
            </a:r>
            <a:r>
              <a:rPr lang="pt-BR" dirty="0" smtClean="0"/>
              <a:t> is </a:t>
            </a:r>
            <a:r>
              <a:rPr lang="pt-BR" dirty="0" err="1" smtClean="0"/>
              <a:t>going</a:t>
            </a:r>
            <a:r>
              <a:rPr lang="pt-BR" dirty="0" smtClean="0"/>
              <a:t> </a:t>
            </a:r>
            <a:r>
              <a:rPr lang="pt-BR" dirty="0" err="1" smtClean="0"/>
              <a:t>right</a:t>
            </a:r>
            <a:r>
              <a:rPr lang="pt-BR" dirty="0" smtClean="0"/>
              <a:t>/</a:t>
            </a:r>
            <a:r>
              <a:rPr lang="pt-BR" dirty="0" err="1" smtClean="0"/>
              <a:t>wrong</a:t>
            </a:r>
            <a:r>
              <a:rPr lang="pt-BR" dirty="0" smtClean="0"/>
              <a:t> </a:t>
            </a:r>
          </a:p>
          <a:p>
            <a:pPr lvl="1"/>
            <a:endParaRPr lang="pt-BR" dirty="0" smtClean="0"/>
          </a:p>
          <a:p>
            <a:pPr lvl="1"/>
            <a:endParaRPr lang="en-GB" dirty="0" smtClean="0"/>
          </a:p>
          <a:p>
            <a:r>
              <a:rPr lang="pt-BR" dirty="0" err="1" smtClean="0"/>
              <a:t>Identifying</a:t>
            </a:r>
            <a:r>
              <a:rPr lang="pt-BR" dirty="0" smtClean="0"/>
              <a:t> major </a:t>
            </a:r>
            <a:r>
              <a:rPr lang="pt-BR" dirty="0" err="1" smtClean="0"/>
              <a:t>trends</a:t>
            </a:r>
            <a:endParaRPr lang="en-GB" dirty="0" smtClean="0"/>
          </a:p>
          <a:p>
            <a:pPr lvl="1"/>
            <a:r>
              <a:rPr lang="en-GB" dirty="0" smtClean="0"/>
              <a:t>Who is the preferred candidate in the coming election?</a:t>
            </a:r>
            <a:endParaRPr lang="pt-BR" dirty="0" smtClean="0"/>
          </a:p>
          <a:p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also</a:t>
            </a:r>
            <a:r>
              <a:rPr lang="pt-BR" dirty="0" smtClean="0"/>
              <a:t> </a:t>
            </a:r>
            <a:r>
              <a:rPr lang="pt-BR" dirty="0" err="1" smtClean="0"/>
              <a:t>affect</a:t>
            </a:r>
            <a:r>
              <a:rPr lang="pt-BR" dirty="0" smtClean="0"/>
              <a:t> states...</a:t>
            </a:r>
            <a:endParaRPr lang="en-GB" dirty="0" smtClean="0"/>
          </a:p>
          <a:p>
            <a:pPr lvl="1"/>
            <a:r>
              <a:rPr lang="en-GB" dirty="0" smtClean="0"/>
              <a:t>What is the people’s major feeling about the weather today?</a:t>
            </a:r>
          </a:p>
        </p:txBody>
      </p:sp>
      <p:pic>
        <p:nvPicPr>
          <p:cNvPr id="8" name="Imagem 7" descr="sentiment-2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1700808"/>
            <a:ext cx="1811660" cy="204209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Scenario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There is a huge amount of users’ opinions available on the Web</a:t>
            </a:r>
          </a:p>
          <a:p>
            <a:pPr lvl="1"/>
            <a:r>
              <a:rPr lang="en-GB" dirty="0" smtClean="0"/>
              <a:t>ranging from simple text snippets (as in Twitter) </a:t>
            </a:r>
          </a:p>
          <a:p>
            <a:pPr lvl="1"/>
            <a:r>
              <a:rPr lang="en-GB" dirty="0" smtClean="0"/>
              <a:t>to images and videos (as in YouTube) </a:t>
            </a:r>
          </a:p>
          <a:p>
            <a:r>
              <a:rPr lang="en-GB" dirty="0" smtClean="0"/>
              <a:t>It is unfeasible to analyse these opinions “manually”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Automation</a:t>
            </a:r>
            <a:r>
              <a:rPr lang="en-GB" dirty="0" smtClean="0"/>
              <a:t> is the key solution!</a:t>
            </a:r>
          </a:p>
          <a:p>
            <a:pPr lvl="1"/>
            <a:r>
              <a:rPr lang="en-GB" dirty="0" smtClean="0"/>
              <a:t>However, it is hard to automatically </a:t>
            </a:r>
            <a:r>
              <a:rPr lang="en-GB" dirty="0" smtClean="0">
                <a:solidFill>
                  <a:srgbClr val="C00000"/>
                </a:solidFill>
              </a:rPr>
              <a:t>identify</a:t>
            </a:r>
            <a:r>
              <a:rPr lang="en-GB" dirty="0" smtClean="0"/>
              <a:t> and </a:t>
            </a:r>
            <a:r>
              <a:rPr lang="en-GB" dirty="0" smtClean="0">
                <a:solidFill>
                  <a:srgbClr val="C00000"/>
                </a:solidFill>
              </a:rPr>
              <a:t>interpret</a:t>
            </a:r>
            <a:r>
              <a:rPr lang="en-GB" dirty="0" smtClean="0"/>
              <a:t> users’ reviews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Opinion Mining &amp; </a:t>
            </a:r>
            <a:br>
              <a:rPr lang="en-GB" dirty="0" smtClean="0"/>
            </a:br>
            <a:r>
              <a:rPr lang="en-GB" dirty="0" smtClean="0"/>
              <a:t>Sentiment Analysis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sentiment-analysi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3284984"/>
            <a:ext cx="3059832" cy="22266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Opinion Mining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The process of </a:t>
            </a:r>
          </a:p>
          <a:p>
            <a:pPr lvl="1"/>
            <a:r>
              <a:rPr lang="en-GB" dirty="0" smtClean="0"/>
              <a:t>Extracting users’ </a:t>
            </a:r>
            <a:r>
              <a:rPr lang="en-GB" dirty="0" smtClean="0">
                <a:solidFill>
                  <a:srgbClr val="C00000"/>
                </a:solidFill>
              </a:rPr>
              <a:t>opinions</a:t>
            </a:r>
            <a:r>
              <a:rPr lang="en-GB" dirty="0" smtClean="0"/>
              <a:t> from texts/videos</a:t>
            </a:r>
          </a:p>
          <a:p>
            <a:pPr lvl="1"/>
            <a:r>
              <a:rPr lang="en-GB" dirty="0" smtClean="0"/>
              <a:t>To be further </a:t>
            </a:r>
            <a:r>
              <a:rPr lang="en-GB" dirty="0" smtClean="0">
                <a:solidFill>
                  <a:srgbClr val="C00000"/>
                </a:solidFill>
              </a:rPr>
              <a:t>analysed</a:t>
            </a:r>
            <a:r>
              <a:rPr lang="en-GB" dirty="0" smtClean="0"/>
              <a:t> and </a:t>
            </a:r>
            <a:r>
              <a:rPr lang="en-GB" dirty="0" smtClean="0">
                <a:solidFill>
                  <a:srgbClr val="C00000"/>
                </a:solidFill>
              </a:rPr>
              <a:t>summarised</a:t>
            </a:r>
          </a:p>
          <a:p>
            <a:pPr lvl="2"/>
            <a:r>
              <a:rPr lang="en-GB" dirty="0" smtClean="0">
                <a:solidFill>
                  <a:srgbClr val="FF0000"/>
                </a:solidFill>
              </a:rPr>
              <a:t>Sentiment Analysis!</a:t>
            </a:r>
          </a:p>
          <a:p>
            <a:endParaRPr lang="en-GB" dirty="0" smtClean="0"/>
          </a:p>
          <a:p>
            <a:r>
              <a:rPr lang="en-GB" dirty="0" smtClean="0"/>
              <a:t>Opinion Mining </a:t>
            </a:r>
            <a:r>
              <a:rPr lang="en-GB" i="1" dirty="0" smtClean="0"/>
              <a:t>x</a:t>
            </a:r>
            <a:r>
              <a:rPr lang="en-GB" dirty="0" smtClean="0"/>
              <a:t> Sentiment Analysis</a:t>
            </a:r>
          </a:p>
          <a:p>
            <a:pPr lvl="1"/>
            <a:r>
              <a:rPr lang="en-GB" dirty="0" smtClean="0"/>
              <a:t>Terms used as synonyms in the related literature</a:t>
            </a:r>
          </a:p>
          <a:p>
            <a:pPr lvl="1"/>
            <a:r>
              <a:rPr lang="en-GB" dirty="0" smtClean="0">
                <a:solidFill>
                  <a:srgbClr val="C00000"/>
                </a:solidFill>
              </a:rPr>
              <a:t>Sentiment Analysis </a:t>
            </a:r>
            <a:r>
              <a:rPr lang="en-GB" dirty="0" smtClean="0"/>
              <a:t>has been the preferred terminology</a:t>
            </a:r>
          </a:p>
          <a:p>
            <a:endParaRPr lang="en-GB" sz="32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Sentiment Analysis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5153784"/>
          </a:xfrm>
        </p:spPr>
        <p:txBody>
          <a:bodyPr>
            <a:normAutofit/>
          </a:bodyPr>
          <a:lstStyle/>
          <a:p>
            <a:r>
              <a:rPr lang="en-GB" dirty="0" smtClean="0"/>
              <a:t>Sentiment Analysis is a </a:t>
            </a:r>
            <a:r>
              <a:rPr lang="en-GB" dirty="0" smtClean="0">
                <a:solidFill>
                  <a:srgbClr val="C00000"/>
                </a:solidFill>
              </a:rPr>
              <a:t>classification task</a:t>
            </a:r>
            <a:r>
              <a:rPr lang="en-GB" dirty="0" smtClean="0"/>
              <a:t>!</a:t>
            </a:r>
          </a:p>
          <a:p>
            <a:r>
              <a:rPr lang="en-GB" dirty="0" smtClean="0"/>
              <a:t>Aims to determine the user’ </a:t>
            </a:r>
            <a:r>
              <a:rPr lang="en-GB" dirty="0" smtClean="0">
                <a:solidFill>
                  <a:srgbClr val="C00000"/>
                </a:solidFill>
              </a:rPr>
              <a:t>opinions polarity </a:t>
            </a:r>
          </a:p>
          <a:p>
            <a:pPr lvl="1"/>
            <a:r>
              <a:rPr lang="en-GB" dirty="0" smtClean="0"/>
              <a:t>Also know as </a:t>
            </a:r>
            <a:r>
              <a:rPr lang="en-GB" dirty="0" smtClean="0">
                <a:solidFill>
                  <a:srgbClr val="C00000"/>
                </a:solidFill>
              </a:rPr>
              <a:t>valence</a:t>
            </a:r>
            <a:endParaRPr lang="en-GB" dirty="0" smtClean="0"/>
          </a:p>
          <a:p>
            <a:pPr lvl="2"/>
            <a:r>
              <a:rPr lang="en-GB" dirty="0" smtClean="0"/>
              <a:t>The </a:t>
            </a:r>
            <a:r>
              <a:rPr lang="en-GB" dirty="0" smtClean="0">
                <a:solidFill>
                  <a:srgbClr val="00B050"/>
                </a:solidFill>
              </a:rPr>
              <a:t>food</a:t>
            </a:r>
            <a:r>
              <a:rPr lang="en-GB" dirty="0" smtClean="0"/>
              <a:t> served in that restaurant is </a:t>
            </a:r>
            <a:r>
              <a:rPr lang="en-GB" dirty="0" smtClean="0">
                <a:solidFill>
                  <a:srgbClr val="00B050"/>
                </a:solidFill>
              </a:rPr>
              <a:t>very good </a:t>
            </a:r>
            <a:r>
              <a:rPr lang="en-GB" dirty="0" smtClean="0"/>
              <a:t>(+) </a:t>
            </a:r>
          </a:p>
          <a:p>
            <a:pPr lvl="2"/>
            <a:r>
              <a:rPr lang="en-GB" dirty="0" smtClean="0"/>
              <a:t>but the </a:t>
            </a:r>
            <a:r>
              <a:rPr lang="en-GB" dirty="0" smtClean="0">
                <a:solidFill>
                  <a:srgbClr val="FF0000"/>
                </a:solidFill>
              </a:rPr>
              <a:t>prices</a:t>
            </a:r>
            <a:r>
              <a:rPr lang="en-GB" dirty="0" smtClean="0"/>
              <a:t> are </a:t>
            </a:r>
            <a:r>
              <a:rPr lang="en-GB" dirty="0" smtClean="0">
                <a:solidFill>
                  <a:srgbClr val="FF0000"/>
                </a:solidFill>
              </a:rPr>
              <a:t>very high </a:t>
            </a:r>
            <a:r>
              <a:rPr lang="en-GB" dirty="0" smtClean="0"/>
              <a:t>(-)</a:t>
            </a:r>
          </a:p>
          <a:p>
            <a:r>
              <a:rPr lang="en-GB" dirty="0" smtClean="0"/>
              <a:t>May also focus on </a:t>
            </a:r>
            <a:r>
              <a:rPr lang="en-GB" dirty="0" smtClean="0">
                <a:solidFill>
                  <a:srgbClr val="C00000"/>
                </a:solidFill>
              </a:rPr>
              <a:t>affective states </a:t>
            </a:r>
            <a:r>
              <a:rPr lang="en-GB" dirty="0" smtClean="0"/>
              <a:t>detection</a:t>
            </a:r>
          </a:p>
          <a:p>
            <a:pPr lvl="1">
              <a:spcBef>
                <a:spcPts val="600"/>
              </a:spcBef>
            </a:pPr>
            <a:r>
              <a:rPr lang="en-GB" dirty="0" smtClean="0"/>
              <a:t>Emotions or feelings</a:t>
            </a:r>
          </a:p>
          <a:p>
            <a:pPr lvl="2"/>
            <a:r>
              <a:rPr lang="en-GB" dirty="0" smtClean="0"/>
              <a:t>E.g., happy, sad, tired, afraid of something, and so on...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m">
  <a:themeElements>
    <a:clrScheme name="Origem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m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m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3819</TotalTime>
  <Words>1379</Words>
  <Application>Microsoft Office PowerPoint</Application>
  <PresentationFormat>Apresentação na tela (4:3)</PresentationFormat>
  <Paragraphs>277</Paragraphs>
  <Slides>41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2" baseType="lpstr">
      <vt:lpstr>Origem</vt:lpstr>
      <vt:lpstr>An overview on Sentiment Analysis: from text to video  </vt:lpstr>
      <vt:lpstr>Affiliation and Background</vt:lpstr>
      <vt:lpstr>Outline</vt:lpstr>
      <vt:lpstr>Decision Making</vt:lpstr>
      <vt:lpstr>Assessing users’ opinions </vt:lpstr>
      <vt:lpstr>The Scenario</vt:lpstr>
      <vt:lpstr>Opinion Mining &amp;  Sentiment Analysis</vt:lpstr>
      <vt:lpstr>Opinion Mining</vt:lpstr>
      <vt:lpstr>Sentiment Analysis</vt:lpstr>
      <vt:lpstr>Text based Sentiment Analysis</vt:lpstr>
      <vt:lpstr>Sentiment Analysis in Text</vt:lpstr>
      <vt:lpstr>Sentiment Analysis in Text</vt:lpstr>
      <vt:lpstr>Some Applications </vt:lpstr>
      <vt:lpstr>Applications </vt:lpstr>
      <vt:lpstr>Applications – Affect states</vt:lpstr>
      <vt:lpstr>Tools </vt:lpstr>
      <vt:lpstr>Multimodal Sentiment Analysis</vt:lpstr>
      <vt:lpstr>Multimodal reviews – a new trend</vt:lpstr>
      <vt:lpstr>Multimodal reviews – a new trend</vt:lpstr>
      <vt:lpstr>Multimodal Sentiment Analysis</vt:lpstr>
      <vt:lpstr>MMSA - Early studies </vt:lpstr>
      <vt:lpstr>MMSA - Following developments</vt:lpstr>
      <vt:lpstr>MMSA - Current/future trends</vt:lpstr>
      <vt:lpstr>Uni and multi modal SA techniques  </vt:lpstr>
      <vt:lpstr>Speech analysis</vt:lpstr>
      <vt:lpstr>Image analysis </vt:lpstr>
      <vt:lpstr>Video/Motion analysis</vt:lpstr>
      <vt:lpstr>Multimodal Sentiment Analysis</vt:lpstr>
      <vt:lpstr>Multimodal SA - Fusion  levels</vt:lpstr>
      <vt:lpstr>Multimodality over the Web </vt:lpstr>
      <vt:lpstr>W3C MM Interaction Working Group </vt:lpstr>
      <vt:lpstr>W3C MMI Framework - XML</vt:lpstr>
      <vt:lpstr>MMSA applications and  Final Remarks</vt:lpstr>
      <vt:lpstr>MMSA – some application areas</vt:lpstr>
      <vt:lpstr>MMSA – some works</vt:lpstr>
      <vt:lpstr>Final Remarks</vt:lpstr>
      <vt:lpstr>Final Remarks</vt:lpstr>
      <vt:lpstr>A “serious” joke... </vt:lpstr>
      <vt:lpstr>Some References </vt:lpstr>
      <vt:lpstr>Some References 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Flavia Barros</dc:title>
  <dc:creator>Ricardo Prudencio</dc:creator>
  <cp:lastModifiedBy>fab</cp:lastModifiedBy>
  <cp:revision>1157</cp:revision>
  <dcterms:created xsi:type="dcterms:W3CDTF">2014-09-10T09:14:47Z</dcterms:created>
  <dcterms:modified xsi:type="dcterms:W3CDTF">2016-10-25T14:11:52Z</dcterms:modified>
</cp:coreProperties>
</file>