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328" r:id="rId2"/>
    <p:sldId id="327" r:id="rId3"/>
    <p:sldId id="340" r:id="rId4"/>
    <p:sldId id="443" r:id="rId5"/>
    <p:sldId id="482" r:id="rId6"/>
    <p:sldId id="399" r:id="rId7"/>
    <p:sldId id="476" r:id="rId8"/>
    <p:sldId id="477" r:id="rId9"/>
    <p:sldId id="478" r:id="rId10"/>
    <p:sldId id="479" r:id="rId11"/>
    <p:sldId id="480" r:id="rId12"/>
    <p:sldId id="481" r:id="rId13"/>
    <p:sldId id="333" r:id="rId14"/>
    <p:sldId id="451" r:id="rId15"/>
    <p:sldId id="448" r:id="rId16"/>
    <p:sldId id="412" r:id="rId17"/>
    <p:sldId id="420" r:id="rId18"/>
    <p:sldId id="422" r:id="rId19"/>
    <p:sldId id="421" r:id="rId20"/>
    <p:sldId id="452" r:id="rId21"/>
    <p:sldId id="414" r:id="rId22"/>
    <p:sldId id="417" r:id="rId23"/>
    <p:sldId id="446" r:id="rId24"/>
    <p:sldId id="469" r:id="rId25"/>
    <p:sldId id="470" r:id="rId26"/>
    <p:sldId id="471" r:id="rId27"/>
    <p:sldId id="473" r:id="rId28"/>
    <p:sldId id="423" r:id="rId29"/>
    <p:sldId id="424" r:id="rId30"/>
    <p:sldId id="457" r:id="rId31"/>
    <p:sldId id="474" r:id="rId32"/>
    <p:sldId id="383" r:id="rId33"/>
    <p:sldId id="449" r:id="rId34"/>
    <p:sldId id="401" r:id="rId35"/>
    <p:sldId id="472" r:id="rId36"/>
  </p:sldIdLst>
  <p:sldSz cx="9144000" cy="6858000" type="screen4x3"/>
  <p:notesSz cx="6985000" cy="10121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800000"/>
    <a:srgbClr val="000000"/>
    <a:srgbClr val="23238D"/>
    <a:srgbClr val="00A076"/>
    <a:srgbClr val="99FFE4"/>
    <a:srgbClr val="DDDDDD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 snapToObjects="1">
      <p:cViewPr>
        <p:scale>
          <a:sx n="80" d="100"/>
          <a:sy n="80" d="100"/>
        </p:scale>
        <p:origin x="-127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188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3.xml"/><Relationship Id="rId1" Type="http://schemas.openxmlformats.org/officeDocument/2006/relationships/slide" Target="slides/slide8.xml"/><Relationship Id="rId4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477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9950" y="0"/>
            <a:ext cx="10350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825038"/>
            <a:ext cx="8270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9825038"/>
            <a:ext cx="496887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36B9BEEF-F2C4-4D27-9B37-9C60BD0201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58825"/>
            <a:ext cx="5060950" cy="379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808538"/>
            <a:ext cx="51212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15488"/>
            <a:ext cx="30273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9615488"/>
            <a:ext cx="30273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26420F82-C7A3-4759-96A1-DCEB952B93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9ED5A-F7F4-4250-8545-44C747B5F608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3243C-EF62-4E47-B107-2580C0C11B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6824A-6B5D-4182-831C-9F9820AF44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4C9D0-0C02-4827-96F9-C76DF3C93D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0677-C6B8-4EC5-9C8C-0EC18CD4BE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DB38A-D2D8-4CB3-90F5-007980D479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C7E24-53F2-44EB-A107-B7F5503687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5C390-ACA4-4155-8268-99D0E93A45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A558E-A9E0-45AA-A716-09E3307A11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0BA64-D23F-4243-86BB-E5ECD602BE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174A1-CF39-4263-90F2-6A4A9C3255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77B36-71CE-4FB8-B67B-C3C165D6E1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2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2063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58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05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F11600D-B30E-4822-B0E9-D33896C692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099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DDE735-B44B-4BB4-9D24-40E282125FBC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239000" cy="1447800"/>
          </a:xfrm>
        </p:spPr>
        <p:txBody>
          <a:bodyPr/>
          <a:lstStyle/>
          <a:p>
            <a:pPr algn="l" eaLnBrk="1" hangingPunct="1">
              <a:spcBef>
                <a:spcPct val="40000"/>
              </a:spcBef>
            </a:pPr>
            <a:r>
              <a:rPr lang="pt-BR" dirty="0" smtClean="0"/>
              <a:t>Exemplos </a:t>
            </a:r>
            <a:r>
              <a:rPr lang="pt-BR" smtClean="0"/>
              <a:t>de projetos</a:t>
            </a:r>
            <a:endParaRPr lang="pt-BR" i="1" dirty="0" smtClean="0"/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05200"/>
            <a:ext cx="5791200" cy="2062163"/>
          </a:xfrm>
        </p:spPr>
        <p:txBody>
          <a:bodyPr/>
          <a:lstStyle/>
          <a:p>
            <a:pPr eaLnBrk="1" hangingPunct="1"/>
            <a:endParaRPr lang="pt-BR" dirty="0" smtClean="0"/>
          </a:p>
          <a:p>
            <a:pPr algn="r" eaLnBrk="1" hangingPunct="1"/>
            <a:r>
              <a:rPr lang="pt-BR" sz="2000" dirty="0" smtClean="0"/>
              <a:t>Flavia Barros</a:t>
            </a:r>
          </a:p>
          <a:p>
            <a:pPr eaLnBrk="1" hangingPunct="1"/>
            <a:endParaRPr lang="pt-BR" dirty="0" smtClean="0"/>
          </a:p>
          <a:p>
            <a:pPr algn="r" eaLnBrk="1" hangingPunct="1"/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66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69C893-A79A-4B0E-9D15-54DB93ACA45A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Agrupamento</a:t>
            </a:r>
            <a:r>
              <a:rPr lang="pt-BR" i="1" dirty="0" smtClean="0"/>
              <a:t> </a:t>
            </a:r>
            <a:r>
              <a:rPr lang="pt-BR" dirty="0" smtClean="0"/>
              <a:t>de documentos</a:t>
            </a:r>
            <a:endParaRPr lang="en-US" dirty="0" smtClean="0"/>
          </a:p>
        </p:txBody>
      </p:sp>
      <p:sp>
        <p:nvSpPr>
          <p:cNvPr id="266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59210"/>
            <a:ext cx="7772400" cy="5010150"/>
          </a:xfrm>
        </p:spPr>
        <p:txBody>
          <a:bodyPr/>
          <a:lstStyle/>
          <a:p>
            <a:pPr eaLnBrk="1" hangingPunct="1"/>
            <a:r>
              <a:rPr lang="pt-BR" dirty="0" smtClean="0"/>
              <a:t>Aplicações</a:t>
            </a:r>
          </a:p>
          <a:p>
            <a:pPr lvl="1" eaLnBrk="1" hangingPunct="1"/>
            <a:r>
              <a:rPr lang="pt-BR" dirty="0" smtClean="0"/>
              <a:t>Criar taxonomias (hierarquias de classes) para </a:t>
            </a:r>
            <a:r>
              <a:rPr lang="pt-BR" i="1" dirty="0" smtClean="0"/>
              <a:t>browsing</a:t>
            </a:r>
            <a:r>
              <a:rPr lang="pt-BR" dirty="0" smtClean="0"/>
              <a:t> de documentos em uma coleção</a:t>
            </a:r>
          </a:p>
          <a:p>
            <a:pPr lvl="1" eaLnBrk="1" hangingPunct="1"/>
            <a:r>
              <a:rPr lang="pt-BR" dirty="0" smtClean="0"/>
              <a:t>Agrupar resultados de consultas a engenhos de busca ou outros sistemas de RI</a:t>
            </a:r>
          </a:p>
          <a:p>
            <a:pPr eaLnBrk="1" hangingPunct="1"/>
            <a:r>
              <a:rPr lang="pt-BR" dirty="0" smtClean="0"/>
              <a:t>Técnicas </a:t>
            </a:r>
          </a:p>
          <a:p>
            <a:pPr lvl="1" eaLnBrk="1" hangingPunct="1"/>
            <a:r>
              <a:rPr lang="pt-BR" dirty="0" smtClean="0"/>
              <a:t>Aprendizado não supervisionado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867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A21FC0-6136-4134-8296-0762151E0612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Clustering de documentos</a:t>
            </a:r>
            <a:br>
              <a:rPr lang="pt-BR" smtClean="0"/>
            </a:br>
            <a:r>
              <a:rPr lang="pt-BR" sz="3200" smtClean="0"/>
              <a:t>Exemplo 2007-1</a:t>
            </a:r>
          </a:p>
        </p:txBody>
      </p:sp>
      <p:sp>
        <p:nvSpPr>
          <p:cNvPr id="286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62125"/>
            <a:ext cx="7772400" cy="4114800"/>
          </a:xfrm>
        </p:spPr>
        <p:txBody>
          <a:bodyPr/>
          <a:lstStyle/>
          <a:p>
            <a:pPr eaLnBrk="1" hangingPunct="1"/>
            <a:r>
              <a:rPr lang="pt-BR" dirty="0" smtClean="0"/>
              <a:t>Indexação e </a:t>
            </a:r>
            <a:r>
              <a:rPr lang="pt-BR" i="1" dirty="0" err="1" smtClean="0"/>
              <a:t>clustering</a:t>
            </a:r>
            <a:r>
              <a:rPr lang="pt-BR" dirty="0" smtClean="0"/>
              <a:t> &amp; Busca na Web</a:t>
            </a:r>
          </a:p>
          <a:p>
            <a:pPr eaLnBrk="1" hangingPunct="1"/>
            <a:r>
              <a:rPr lang="pt-BR" dirty="0" smtClean="0"/>
              <a:t>Objetivo</a:t>
            </a:r>
          </a:p>
          <a:p>
            <a:pPr lvl="1" eaLnBrk="1" hangingPunct="1"/>
            <a:r>
              <a:rPr lang="pt-BR" dirty="0" smtClean="0"/>
              <a:t>Facilitar a busca de material de estudo (apostilas, tutoriais, aulas) na Web sobre um tema específico</a:t>
            </a:r>
          </a:p>
          <a:p>
            <a:pPr lvl="1" eaLnBrk="1" hangingPunct="1"/>
            <a:r>
              <a:rPr lang="pt-BR" dirty="0" smtClean="0"/>
              <a:t>Com base no conteúdo de questões previamente cadastradas no sistema</a:t>
            </a:r>
          </a:p>
          <a:p>
            <a:pPr lvl="2" eaLnBrk="1" hangingPunct="1"/>
            <a:r>
              <a:rPr lang="pt-BR" dirty="0" smtClean="0"/>
              <a:t>e.g., Biologia 2º grau</a:t>
            </a:r>
          </a:p>
          <a:p>
            <a:pPr lvl="1" eaLnBrk="1" hangingPunct="1"/>
            <a:endParaRPr lang="pt-BR" dirty="0" smtClean="0"/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28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0D92D40-3FAE-4229-9C00-30945B18B320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4683125" cy="2257425"/>
          </a:xfrm>
        </p:spPr>
        <p:txBody>
          <a:bodyPr/>
          <a:lstStyle/>
          <a:p>
            <a:pPr eaLnBrk="1" hangingPunct="1"/>
            <a:r>
              <a:rPr lang="pt-BR" sz="2800" smtClean="0"/>
              <a:t>Clustering de documentos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2400" smtClean="0"/>
              <a:t>Exemplo 2007-1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Agrupa perguntas de vestibular sobre um mesmo tema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613275" y="711200"/>
          <a:ext cx="3635375" cy="5886450"/>
        </p:xfrm>
        <a:graphic>
          <a:graphicData uri="http://schemas.openxmlformats.org/presentationml/2006/ole">
            <p:oleObj spid="_x0000_s54274" r:id="rId3" imgW="3028788" imgH="490084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24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B969F31-A8EC-489E-B96C-C99E22D7A176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8077200" cy="792163"/>
          </a:xfrm>
        </p:spPr>
        <p:txBody>
          <a:bodyPr/>
          <a:lstStyle/>
          <a:p>
            <a:pPr eaLnBrk="1" hangingPunct="1"/>
            <a:r>
              <a:rPr lang="pt-BR" smtClean="0"/>
              <a:t>Sistemas de Busca </a:t>
            </a:r>
          </a:p>
        </p:txBody>
      </p:sp>
      <p:sp>
        <p:nvSpPr>
          <p:cNvPr id="10245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7772400" cy="5038725"/>
          </a:xfrm>
        </p:spPr>
        <p:txBody>
          <a:bodyPr/>
          <a:lstStyle/>
          <a:p>
            <a:pPr eaLnBrk="1" hangingPunct="1"/>
            <a:r>
              <a:rPr lang="pt-BR" smtClean="0"/>
              <a:t>Sistemas de Automação de Bibliotecas</a:t>
            </a:r>
            <a:r>
              <a:rPr lang="pt-BR" sz="3200" smtClean="0"/>
              <a:t> </a:t>
            </a:r>
          </a:p>
          <a:p>
            <a:pPr lvl="1" eaLnBrk="1" hangingPunct="1"/>
            <a:r>
              <a:rPr lang="pt-BR" smtClean="0"/>
              <a:t>Primeira aplicação na área de RI</a:t>
            </a:r>
          </a:p>
          <a:p>
            <a:pPr lvl="1" eaLnBrk="1" hangingPunct="1"/>
            <a:r>
              <a:rPr lang="pt-BR" smtClean="0"/>
              <a:t>Atualmente, a tendência são as bibliotecas digitais</a:t>
            </a:r>
          </a:p>
          <a:p>
            <a:pPr lvl="2" eaLnBrk="1" hangingPunct="1"/>
            <a:r>
              <a:rPr lang="pt-BR" smtClean="0"/>
              <a:t>RI + BD</a:t>
            </a:r>
          </a:p>
          <a:p>
            <a:pPr lvl="1" eaLnBrk="1" hangingPunct="1"/>
            <a:r>
              <a:rPr lang="pt-BR" smtClean="0"/>
              <a:t>Citeseer</a:t>
            </a:r>
          </a:p>
          <a:p>
            <a:pPr lvl="2" eaLnBrk="1" hangingPunct="1"/>
            <a:r>
              <a:rPr lang="pt-BR" smtClean="0"/>
              <a:t>Scientific Literature Digital Library</a:t>
            </a:r>
          </a:p>
          <a:p>
            <a:pPr lvl="2" eaLnBrk="1" hangingPunct="1"/>
            <a:r>
              <a:rPr lang="pt-BR" smtClean="0"/>
              <a:t>http://citeseer.ist.psu.edu/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126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F4F7900-69FC-4E06-ABDA-12F77A7E7809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54075"/>
          </a:xfrm>
        </p:spPr>
        <p:txBody>
          <a:bodyPr/>
          <a:lstStyle/>
          <a:p>
            <a:pPr eaLnBrk="1" hangingPunct="1"/>
            <a:r>
              <a:rPr lang="pt-BR" smtClean="0"/>
              <a:t>Sistemas de Busca</a:t>
            </a:r>
          </a:p>
        </p:txBody>
      </p:sp>
      <p:sp>
        <p:nvSpPr>
          <p:cNvPr id="1126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62125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BDCIn</a:t>
            </a:r>
            <a:r>
              <a:rPr lang="pt-BR" sz="2400" b="1" smtClean="0"/>
              <a:t>:</a:t>
            </a:r>
            <a:r>
              <a:rPr lang="pt-BR" sz="2400" smtClean="0"/>
              <a:t> Biblioteca Digital do Centro de Informática (2007-1)</a:t>
            </a:r>
            <a:r>
              <a:rPr lang="pt-BR" smtClean="0"/>
              <a:t> </a:t>
            </a:r>
            <a:endParaRPr lang="pt-BR" sz="2400" smtClean="0"/>
          </a:p>
          <a:p>
            <a:pPr lvl="1" eaLnBrk="1" hangingPunct="1"/>
            <a:r>
              <a:rPr lang="pt-BR" sz="2400" smtClean="0"/>
              <a:t>Indexação de Trabalhos de Graduação, Dissertações de Mestrado e Teses de Doutorado do CIn-UFPE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TG fácil: um engenho de busca Web para TGs do CIn-UFPE (2008-1)</a:t>
            </a:r>
            <a:r>
              <a:rPr lang="pt-BR" smtClean="0"/>
              <a:t> </a:t>
            </a:r>
            <a:endParaRPr lang="pt-BR" sz="2400" smtClean="0"/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Indexação dos TGs </a:t>
            </a:r>
            <a:r>
              <a:rPr lang="pt-BR" sz="2400" u="sng" smtClean="0"/>
              <a:t>pelo conteúdo </a:t>
            </a:r>
            <a:r>
              <a:rPr lang="pt-BR" sz="2400" smtClean="0"/>
              <a:t>, não só por meta-dados</a:t>
            </a:r>
          </a:p>
          <a:p>
            <a:pPr lvl="2" eaLnBrk="1" hangingPunct="1"/>
            <a:endParaRPr lang="pt-B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229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D06C832-18FE-41F1-95DD-366A593A9CF4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865188"/>
          </a:xfrm>
        </p:spPr>
        <p:txBody>
          <a:bodyPr/>
          <a:lstStyle/>
          <a:p>
            <a:pPr eaLnBrk="1" hangingPunct="1"/>
            <a:r>
              <a:rPr lang="pt-BR" smtClean="0"/>
              <a:t>Sistemas de Busca</a:t>
            </a:r>
          </a:p>
        </p:txBody>
      </p:sp>
      <p:sp>
        <p:nvSpPr>
          <p:cNvPr id="122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690688"/>
            <a:ext cx="7772400" cy="46910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ORKURIOSO </a:t>
            </a:r>
            <a:r>
              <a:rPr lang="pt-BR" smtClean="0"/>
              <a:t>(2008-1)</a:t>
            </a:r>
            <a:r>
              <a:rPr lang="pt-BR" sz="3200" smtClean="0"/>
              <a:t> 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pt-BR" i="1" smtClean="0"/>
              <a:t>Scraps</a:t>
            </a:r>
            <a:r>
              <a:rPr lang="pt-BR" smtClean="0"/>
              <a:t>  -Troca de mensagens entre usuários</a:t>
            </a:r>
            <a:endParaRPr lang="pt-BR" i="1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Busca por </a:t>
            </a:r>
            <a:r>
              <a:rPr lang="pt-BR" i="1" smtClean="0"/>
              <a:t>scraps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Levantamento de opiniões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Fiscalização policial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Curiosidade</a:t>
            </a:r>
          </a:p>
          <a:p>
            <a:pPr lvl="1" eaLnBrk="1" hangingPunct="1">
              <a:lnSpc>
                <a:spcPct val="90000"/>
              </a:lnSpc>
            </a:pP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Resultado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Sender - Link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Receiver - Link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/>
              <a:t>Scrap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Sistemas de Busca</a:t>
            </a:r>
          </a:p>
        </p:txBody>
      </p:sp>
      <p:sp>
        <p:nvSpPr>
          <p:cNvPr id="1331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4"/>
            <a:ext cx="7772400" cy="4733925"/>
          </a:xfrm>
        </p:spPr>
        <p:txBody>
          <a:bodyPr/>
          <a:lstStyle/>
          <a:p>
            <a:r>
              <a:rPr lang="pt-BR" dirty="0" smtClean="0"/>
              <a:t>Engenhos de busca são robustos e gerais</a:t>
            </a:r>
          </a:p>
          <a:p>
            <a:pPr lvl="1"/>
            <a:r>
              <a:rPr lang="pt-BR" sz="2400" dirty="0" smtClean="0"/>
              <a:t>Porém, retornam uma quantidade muito grande de documentos irrelevantes </a:t>
            </a:r>
          </a:p>
          <a:p>
            <a:r>
              <a:rPr lang="pt-BR" dirty="0" smtClean="0"/>
              <a:t>Sistemas de Meta Busca</a:t>
            </a:r>
          </a:p>
          <a:p>
            <a:pPr lvl="1"/>
            <a:r>
              <a:rPr lang="pt-BR" sz="2400" dirty="0" smtClean="0"/>
              <a:t>Realizam buscas nas bases de índices de outros sistemas</a:t>
            </a:r>
          </a:p>
          <a:p>
            <a:pPr lvl="2"/>
            <a:r>
              <a:rPr lang="pt-BR" sz="2000" dirty="0" smtClean="0"/>
              <a:t>Na Web ou em </a:t>
            </a:r>
            <a:r>
              <a:rPr lang="pt-BR" sz="2000" dirty="0" err="1" smtClean="0"/>
              <a:t>BDs</a:t>
            </a:r>
            <a:r>
              <a:rPr lang="pt-BR" sz="2000" dirty="0" smtClean="0"/>
              <a:t> privados</a:t>
            </a:r>
            <a:endParaRPr lang="pt-BR" dirty="0" smtClean="0"/>
          </a:p>
          <a:p>
            <a:pPr lvl="1"/>
            <a:r>
              <a:rPr lang="en-GB" sz="2400" dirty="0" err="1" smtClean="0"/>
              <a:t>Exemplo</a:t>
            </a:r>
            <a:r>
              <a:rPr lang="en-GB" sz="2400" dirty="0" smtClean="0"/>
              <a:t>: </a:t>
            </a:r>
            <a:r>
              <a:rPr lang="pt-BR" sz="2400" dirty="0" err="1" smtClean="0"/>
              <a:t>Active</a:t>
            </a:r>
            <a:r>
              <a:rPr lang="pt-BR" sz="2400" dirty="0" smtClean="0"/>
              <a:t> Search (</a:t>
            </a:r>
            <a:r>
              <a:rPr lang="pt-BR" sz="2400" dirty="0" err="1" smtClean="0"/>
              <a:t>CIn</a:t>
            </a:r>
            <a:r>
              <a:rPr lang="pt-BR" sz="2400" dirty="0" smtClean="0"/>
              <a:t>)</a:t>
            </a:r>
          </a:p>
          <a:p>
            <a:pPr lvl="2"/>
            <a:r>
              <a:rPr lang="en-GB" sz="2000" dirty="0" err="1" smtClean="0"/>
              <a:t>Buscava</a:t>
            </a:r>
            <a:r>
              <a:rPr lang="en-GB" sz="2000" dirty="0" smtClean="0"/>
              <a:t> </a:t>
            </a:r>
            <a:r>
              <a:rPr lang="en-GB" sz="2000" dirty="0" err="1" smtClean="0"/>
              <a:t>documentos</a:t>
            </a:r>
            <a:r>
              <a:rPr lang="en-GB" sz="2000" dirty="0" smtClean="0"/>
              <a:t> </a:t>
            </a:r>
            <a:r>
              <a:rPr lang="en-GB" sz="2000" dirty="0" err="1" smtClean="0"/>
              <a:t>similares</a:t>
            </a:r>
            <a:r>
              <a:rPr lang="en-GB" sz="2000" dirty="0" smtClean="0"/>
              <a:t> </a:t>
            </a:r>
            <a:r>
              <a:rPr lang="en-GB" sz="2000" dirty="0" err="1" smtClean="0"/>
              <a:t>ao</a:t>
            </a:r>
            <a:r>
              <a:rPr lang="en-GB" sz="2000" dirty="0" smtClean="0"/>
              <a:t> </a:t>
            </a:r>
            <a:r>
              <a:rPr lang="en-GB" sz="2000" dirty="0" err="1" smtClean="0"/>
              <a:t>que</a:t>
            </a:r>
            <a:r>
              <a:rPr lang="en-GB" sz="2000" dirty="0" smtClean="0"/>
              <a:t> o </a:t>
            </a:r>
            <a:r>
              <a:rPr lang="en-GB" sz="2000" dirty="0" err="1" smtClean="0"/>
              <a:t>ususário</a:t>
            </a:r>
            <a:r>
              <a:rPr lang="en-GB" sz="2000" dirty="0" smtClean="0"/>
              <a:t> </a:t>
            </a:r>
            <a:r>
              <a:rPr lang="en-GB" sz="2000" dirty="0" err="1" smtClean="0"/>
              <a:t>está</a:t>
            </a:r>
            <a:r>
              <a:rPr lang="en-GB" sz="2000" dirty="0" smtClean="0"/>
              <a:t> </a:t>
            </a:r>
            <a:r>
              <a:rPr lang="en-GB" sz="2000" dirty="0" err="1" smtClean="0"/>
              <a:t>visualizando</a:t>
            </a:r>
            <a:r>
              <a:rPr lang="en-GB" sz="2000" dirty="0" smtClean="0"/>
              <a:t> </a:t>
            </a:r>
            <a:r>
              <a:rPr lang="en-GB" sz="2000" dirty="0" err="1" smtClean="0"/>
              <a:t>ou</a:t>
            </a:r>
            <a:r>
              <a:rPr lang="en-GB" sz="2000" dirty="0" smtClean="0"/>
              <a:t> </a:t>
            </a:r>
            <a:r>
              <a:rPr lang="en-GB" sz="2000" dirty="0" err="1" smtClean="0"/>
              <a:t>editando</a:t>
            </a:r>
            <a:endParaRPr lang="en-GB" sz="2000" dirty="0" smtClean="0"/>
          </a:p>
        </p:txBody>
      </p:sp>
      <p:sp>
        <p:nvSpPr>
          <p:cNvPr id="1331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331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29FF1E-CB86-4045-9A99-5A9E32983F95}" type="slidenum">
              <a:rPr lang="pt-BR" smtClean="0"/>
              <a:pPr/>
              <a:t>16</a:t>
            </a:fld>
            <a:endParaRPr lang="pt-BR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433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2587891-110F-4D7C-B3B8-7C2657EBCB45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952500"/>
          </a:xfrm>
        </p:spPr>
        <p:txBody>
          <a:bodyPr/>
          <a:lstStyle/>
          <a:p>
            <a:pPr eaLnBrk="1" hangingPunct="1"/>
            <a:r>
              <a:rPr lang="pt-BR" smtClean="0"/>
              <a:t>Sistemas de Pergunta-Resposta</a:t>
            </a:r>
          </a:p>
        </p:txBody>
      </p:sp>
      <p:sp>
        <p:nvSpPr>
          <p:cNvPr id="1434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/>
            <a:r>
              <a:rPr lang="pt-BR" sz="2400" smtClean="0"/>
              <a:t>Recuperação de Informação + Processamento de Linguagem Natural</a:t>
            </a:r>
          </a:p>
          <a:p>
            <a:pPr lvl="1" eaLnBrk="1" hangingPunct="1"/>
            <a:r>
              <a:rPr lang="pt-BR" sz="2200" smtClean="0"/>
              <a:t>Recebem como entrada uma pergunta em linguagem natural</a:t>
            </a:r>
          </a:p>
          <a:p>
            <a:pPr lvl="1" eaLnBrk="1" hangingPunct="1"/>
            <a:r>
              <a:rPr lang="pt-BR" sz="2200" smtClean="0"/>
              <a:t>Retornam como saída a resposta (curta) ao invés de uma lista de documentos</a:t>
            </a:r>
          </a:p>
          <a:p>
            <a:pPr eaLnBrk="1" hangingPunct="1"/>
            <a:r>
              <a:rPr lang="pt-BR" sz="2400" smtClean="0"/>
              <a:t>Exemplo:</a:t>
            </a:r>
          </a:p>
          <a:p>
            <a:pPr lvl="1" eaLnBrk="1" hangingPunct="1"/>
            <a:r>
              <a:rPr lang="pt-BR" sz="2200" smtClean="0"/>
              <a:t>P: Em que temperatura a água entra em ebulição?</a:t>
            </a:r>
          </a:p>
          <a:p>
            <a:pPr lvl="1" eaLnBrk="1" hangingPunct="1"/>
            <a:r>
              <a:rPr lang="pt-BR" sz="2200" smtClean="0"/>
              <a:t>R: 100º celsius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53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CCC06E-C19D-4972-815F-ED466530F7A2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25513"/>
          </a:xfrm>
        </p:spPr>
        <p:txBody>
          <a:bodyPr/>
          <a:lstStyle/>
          <a:p>
            <a:pPr eaLnBrk="1" hangingPunct="1"/>
            <a:r>
              <a:rPr lang="pt-BR" smtClean="0"/>
              <a:t>Sistemas de Pergunta-Resposta</a:t>
            </a:r>
            <a:endParaRPr lang="pt-BR" smtClean="0">
              <a:solidFill>
                <a:srgbClr val="990099"/>
              </a:solidFill>
            </a:endParaRPr>
          </a:p>
        </p:txBody>
      </p:sp>
      <p:sp>
        <p:nvSpPr>
          <p:cNvPr id="153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Sistemas para domínio específico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Mais simples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Podem usar uma base de pares previamente armazenados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Sistemas livres de domínio na Web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Em geral, extraem a resposta a partir de texto livre</a:t>
            </a:r>
            <a:endParaRPr lang="pt-BR" sz="2200" smtClean="0">
              <a:solidFill>
                <a:srgbClr val="990099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Exemplo: Sistema Pergunte!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Uma interface em Português para pergunta-resposta na Web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Mestrado de Juliano Rabelo,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63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D5A092-0807-4ACC-B817-08CD4468A6AD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Sistemas de Pergunta-Resposta</a:t>
            </a:r>
            <a:br>
              <a:rPr lang="pt-BR" smtClean="0"/>
            </a:br>
            <a:r>
              <a:rPr lang="pt-BR" sz="3200" smtClean="0"/>
              <a:t>Arquitetura Genérica</a:t>
            </a:r>
            <a:endParaRPr lang="pt-BR" smtClean="0"/>
          </a:p>
        </p:txBody>
      </p:sp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8020000" cy="480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1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C6DC028-E183-48FD-B33C-03A34F413F17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512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00100"/>
          </a:xfrm>
        </p:spPr>
        <p:txBody>
          <a:bodyPr/>
          <a:lstStyle/>
          <a:p>
            <a:pPr eaLnBrk="1" hangingPunct="1"/>
            <a:r>
              <a:rPr lang="pt-BR" smtClean="0"/>
              <a:t>Roteiro</a:t>
            </a:r>
          </a:p>
        </p:txBody>
      </p:sp>
      <p:sp>
        <p:nvSpPr>
          <p:cNvPr id="512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pt-BR" dirty="0" smtClean="0"/>
              <a:t>Áreas de pesquisa e desenvolvimento relacionadas</a:t>
            </a:r>
          </a:p>
          <a:p>
            <a:pPr eaLnBrk="1" hangingPunct="1"/>
            <a:r>
              <a:rPr lang="pt-BR" dirty="0" smtClean="0"/>
              <a:t>Exemplos de projetos para a disciplina</a:t>
            </a:r>
          </a:p>
          <a:p>
            <a:pPr lvl="1" eaLnBrk="1" hangingPunct="1"/>
            <a:r>
              <a:rPr lang="pt-BR" dirty="0" smtClean="0"/>
              <a:t>Aplicações, serviços na Web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741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CC2E05-A684-42FA-9723-7FC8A2139484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7772400" cy="735012"/>
          </a:xfrm>
        </p:spPr>
        <p:txBody>
          <a:bodyPr/>
          <a:lstStyle/>
          <a:p>
            <a:pPr eaLnBrk="1" hangingPunct="1"/>
            <a:r>
              <a:rPr lang="pt-BR" smtClean="0"/>
              <a:t>Sistemas de Pergunta-Resposta</a:t>
            </a:r>
            <a:endParaRPr lang="pt-BR" sz="2800" smtClean="0"/>
          </a:p>
        </p:txBody>
      </p:sp>
      <p:sp>
        <p:nvSpPr>
          <p:cNvPr id="17413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1698625"/>
          </a:xfrm>
        </p:spPr>
        <p:txBody>
          <a:bodyPr/>
          <a:lstStyle/>
          <a:p>
            <a:pPr eaLnBrk="1" hangingPunct="1"/>
            <a:r>
              <a:rPr lang="pt-PT" sz="2400" i="1" smtClean="0"/>
              <a:t>Q &amp; A:</a:t>
            </a:r>
            <a:r>
              <a:rPr lang="pt-PT" sz="2400" smtClean="0"/>
              <a:t> sistema de pergunta-resposta</a:t>
            </a:r>
            <a:r>
              <a:rPr lang="pt-BR" sz="2400" smtClean="0"/>
              <a:t>(2007-1)</a:t>
            </a:r>
            <a:endParaRPr lang="pt-PT" sz="2400" smtClean="0"/>
          </a:p>
          <a:p>
            <a:pPr lvl="1" eaLnBrk="1" hangingPunct="1"/>
            <a:r>
              <a:rPr lang="pt-BR" sz="2000" smtClean="0"/>
              <a:t>Restrito a perguntas do tipo “Quem”, “Onde” e “Quando” </a:t>
            </a:r>
          </a:p>
          <a:p>
            <a:pPr lvl="1" eaLnBrk="1" hangingPunct="1"/>
            <a:r>
              <a:rPr lang="pt-BR" sz="2000" smtClean="0"/>
              <a:t>Utiliza uma base de dados local  </a:t>
            </a:r>
          </a:p>
        </p:txBody>
      </p:sp>
      <p:pic>
        <p:nvPicPr>
          <p:cNvPr id="17414" name="Picture 7" descr="q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90850"/>
            <a:ext cx="3600450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8" descr="q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924175"/>
            <a:ext cx="357505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28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3811FC2-0ACA-4B99-8373-77B3014DC518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0"/>
            <a:ext cx="7772400" cy="620713"/>
          </a:xfrm>
        </p:spPr>
        <p:txBody>
          <a:bodyPr/>
          <a:lstStyle/>
          <a:p>
            <a:pPr eaLnBrk="1" hangingPunct="1"/>
            <a:r>
              <a:rPr lang="pt-BR" sz="3200" smtClean="0"/>
              <a:t>Sistemas de Extração de Informação</a:t>
            </a:r>
          </a:p>
        </p:txBody>
      </p:sp>
      <p:sp>
        <p:nvSpPr>
          <p:cNvPr id="10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0813" cy="2057400"/>
          </a:xfrm>
        </p:spPr>
        <p:txBody>
          <a:bodyPr/>
          <a:lstStyle/>
          <a:p>
            <a:pPr eaLnBrk="1" hangingPunct="1"/>
            <a:r>
              <a:rPr lang="pt-BR" sz="2400" smtClean="0"/>
              <a:t>Sistemas capazes de extrair de documentos relevantes apenas a </a:t>
            </a:r>
            <a:r>
              <a:rPr lang="pt-BR" sz="2400" smtClean="0">
                <a:solidFill>
                  <a:srgbClr val="800080"/>
                </a:solidFill>
              </a:rPr>
              <a:t>informação requerida</a:t>
            </a:r>
          </a:p>
          <a:p>
            <a:pPr eaLnBrk="1" hangingPunct="1"/>
            <a:r>
              <a:rPr lang="pt-BR" sz="2400" smtClean="0"/>
              <a:t>A informação extraída pode ser apresentada ao usuário e/ou armazenada em BDs ou BCs.</a:t>
            </a:r>
          </a:p>
        </p:txBody>
      </p:sp>
      <p:grpSp>
        <p:nvGrpSpPr>
          <p:cNvPr id="1031" name="Group 4"/>
          <p:cNvGrpSpPr>
            <a:grpSpLocks/>
          </p:cNvGrpSpPr>
          <p:nvPr/>
        </p:nvGrpSpPr>
        <p:grpSpPr bwMode="auto">
          <a:xfrm>
            <a:off x="1146175" y="4733925"/>
            <a:ext cx="914400" cy="1225550"/>
            <a:chOff x="1029" y="2981"/>
            <a:chExt cx="576" cy="772"/>
          </a:xfrm>
        </p:grpSpPr>
        <p:sp>
          <p:nvSpPr>
            <p:cNvPr id="300037" name="Rectangle 5"/>
            <p:cNvSpPr>
              <a:spLocks noChangeArrowheads="1"/>
            </p:cNvSpPr>
            <p:nvPr/>
          </p:nvSpPr>
          <p:spPr bwMode="auto">
            <a:xfrm>
              <a:off x="1029" y="2981"/>
              <a:ext cx="576" cy="7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58" name="Line 6"/>
            <p:cNvSpPr>
              <a:spLocks noChangeShapeType="1"/>
            </p:cNvSpPr>
            <p:nvPr/>
          </p:nvSpPr>
          <p:spPr bwMode="auto">
            <a:xfrm>
              <a:off x="1125" y="3129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9" name="Line 7"/>
            <p:cNvSpPr>
              <a:spLocks noChangeShapeType="1"/>
            </p:cNvSpPr>
            <p:nvPr/>
          </p:nvSpPr>
          <p:spPr bwMode="auto">
            <a:xfrm>
              <a:off x="1125" y="3225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0" name="Line 8"/>
            <p:cNvSpPr>
              <a:spLocks noChangeShapeType="1"/>
            </p:cNvSpPr>
            <p:nvPr/>
          </p:nvSpPr>
          <p:spPr bwMode="auto">
            <a:xfrm>
              <a:off x="1125" y="3321"/>
              <a:ext cx="3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1" name="Line 9"/>
            <p:cNvSpPr>
              <a:spLocks noChangeShapeType="1"/>
            </p:cNvSpPr>
            <p:nvPr/>
          </p:nvSpPr>
          <p:spPr bwMode="auto">
            <a:xfrm>
              <a:off x="1125" y="3417"/>
              <a:ext cx="384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2" name="Line 10"/>
            <p:cNvSpPr>
              <a:spLocks noChangeShapeType="1"/>
            </p:cNvSpPr>
            <p:nvPr/>
          </p:nvSpPr>
          <p:spPr bwMode="auto">
            <a:xfrm>
              <a:off x="1125" y="3513"/>
              <a:ext cx="38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63" name="Line 11"/>
            <p:cNvSpPr>
              <a:spLocks noChangeShapeType="1"/>
            </p:cNvSpPr>
            <p:nvPr/>
          </p:nvSpPr>
          <p:spPr bwMode="auto">
            <a:xfrm>
              <a:off x="1125" y="3609"/>
              <a:ext cx="384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32" name="AutoShape 12"/>
          <p:cNvSpPr>
            <a:spLocks noChangeArrowheads="1"/>
          </p:cNvSpPr>
          <p:nvPr/>
        </p:nvSpPr>
        <p:spPr bwMode="auto">
          <a:xfrm>
            <a:off x="2160588" y="5030788"/>
            <a:ext cx="477837" cy="5286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D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0045" name="Rectangle 13"/>
          <p:cNvSpPr>
            <a:spLocks noChangeArrowheads="1"/>
          </p:cNvSpPr>
          <p:nvPr/>
        </p:nvSpPr>
        <p:spPr bwMode="auto">
          <a:xfrm>
            <a:off x="2714625" y="5045075"/>
            <a:ext cx="1703388" cy="498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DF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34" name="Text Box 14"/>
          <p:cNvSpPr txBox="1">
            <a:spLocks noChangeArrowheads="1"/>
          </p:cNvSpPr>
          <p:nvPr/>
        </p:nvSpPr>
        <p:spPr bwMode="auto">
          <a:xfrm>
            <a:off x="2673350" y="5081588"/>
            <a:ext cx="1766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sz="2000">
                <a:solidFill>
                  <a:srgbClr val="003399"/>
                </a:solidFill>
              </a:rPr>
              <a:t>Sistema de EI</a:t>
            </a:r>
            <a:endParaRPr lang="pt-BR" sz="2000"/>
          </a:p>
        </p:txBody>
      </p:sp>
      <p:grpSp>
        <p:nvGrpSpPr>
          <p:cNvPr id="1035" name="Group 15"/>
          <p:cNvGrpSpPr>
            <a:grpSpLocks/>
          </p:cNvGrpSpPr>
          <p:nvPr/>
        </p:nvGrpSpPr>
        <p:grpSpPr bwMode="auto">
          <a:xfrm>
            <a:off x="6980238" y="5826125"/>
            <a:ext cx="530225" cy="488950"/>
            <a:chOff x="4632" y="3708"/>
            <a:chExt cx="334" cy="308"/>
          </a:xfrm>
        </p:grpSpPr>
        <p:sp>
          <p:nvSpPr>
            <p:cNvPr id="1055" name="AutoShape 16"/>
            <p:cNvSpPr>
              <a:spLocks noChangeArrowheads="1"/>
            </p:cNvSpPr>
            <p:nvPr/>
          </p:nvSpPr>
          <p:spPr bwMode="auto">
            <a:xfrm>
              <a:off x="4632" y="3708"/>
              <a:ext cx="334" cy="304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6" name="Text Box 17"/>
            <p:cNvSpPr txBox="1">
              <a:spLocks noChangeArrowheads="1"/>
            </p:cNvSpPr>
            <p:nvPr/>
          </p:nvSpPr>
          <p:spPr bwMode="auto">
            <a:xfrm>
              <a:off x="4643" y="3766"/>
              <a:ext cx="3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BD</a:t>
              </a:r>
              <a:endParaRPr lang="pt-BR" sz="2000"/>
            </a:p>
          </p:txBody>
        </p:sp>
      </p:grpSp>
      <p:sp>
        <p:nvSpPr>
          <p:cNvPr id="1036" name="AutoShape 18"/>
          <p:cNvSpPr>
            <a:spLocks noChangeArrowheads="1"/>
          </p:cNvSpPr>
          <p:nvPr/>
        </p:nvSpPr>
        <p:spPr bwMode="auto">
          <a:xfrm>
            <a:off x="4535488" y="5059363"/>
            <a:ext cx="477837" cy="5286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D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0051" name="Rectangle 19"/>
          <p:cNvSpPr>
            <a:spLocks noChangeArrowheads="1"/>
          </p:cNvSpPr>
          <p:nvPr/>
        </p:nvSpPr>
        <p:spPr bwMode="auto">
          <a:xfrm>
            <a:off x="7004050" y="5129213"/>
            <a:ext cx="438150" cy="558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38" name="Line 20"/>
          <p:cNvSpPr>
            <a:spLocks noChangeShapeType="1"/>
          </p:cNvSpPr>
          <p:nvPr/>
        </p:nvSpPr>
        <p:spPr bwMode="auto">
          <a:xfrm>
            <a:off x="7064375" y="5411788"/>
            <a:ext cx="3175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39" name="Line 21"/>
          <p:cNvSpPr>
            <a:spLocks noChangeShapeType="1"/>
          </p:cNvSpPr>
          <p:nvPr/>
        </p:nvSpPr>
        <p:spPr bwMode="auto">
          <a:xfrm>
            <a:off x="7064375" y="5557838"/>
            <a:ext cx="3175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0054" name="Rectangle 22"/>
          <p:cNvSpPr>
            <a:spLocks noChangeArrowheads="1"/>
          </p:cNvSpPr>
          <p:nvPr/>
        </p:nvSpPr>
        <p:spPr bwMode="auto">
          <a:xfrm>
            <a:off x="5146675" y="4814888"/>
            <a:ext cx="942975" cy="12255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41" name="Text Box 23"/>
          <p:cNvSpPr txBox="1">
            <a:spLocks noChangeArrowheads="1"/>
          </p:cNvSpPr>
          <p:nvPr/>
        </p:nvSpPr>
        <p:spPr bwMode="auto">
          <a:xfrm>
            <a:off x="5148263" y="4862513"/>
            <a:ext cx="8715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t-BR" sz="1400">
                <a:solidFill>
                  <a:srgbClr val="003399"/>
                </a:solidFill>
              </a:rPr>
              <a:t>Nome:</a:t>
            </a:r>
          </a:p>
          <a:p>
            <a:pPr eaLnBrk="0" hangingPunct="0"/>
            <a:r>
              <a:rPr lang="pt-BR" sz="1400">
                <a:solidFill>
                  <a:srgbClr val="003399"/>
                </a:solidFill>
              </a:rPr>
              <a:t>End.:</a:t>
            </a:r>
          </a:p>
          <a:p>
            <a:pPr eaLnBrk="0" hangingPunct="0"/>
            <a:r>
              <a:rPr lang="pt-BR" sz="1400">
                <a:solidFill>
                  <a:srgbClr val="003399"/>
                </a:solidFill>
              </a:rPr>
              <a:t>Fone:</a:t>
            </a:r>
          </a:p>
          <a:p>
            <a:pPr eaLnBrk="0" hangingPunct="0"/>
            <a:r>
              <a:rPr lang="pt-BR" sz="1400">
                <a:solidFill>
                  <a:srgbClr val="003399"/>
                </a:solidFill>
              </a:rPr>
              <a:t>Fax:</a:t>
            </a:r>
          </a:p>
          <a:p>
            <a:pPr eaLnBrk="0" hangingPunct="0"/>
            <a:r>
              <a:rPr lang="pt-BR" sz="1400">
                <a:solidFill>
                  <a:srgbClr val="003399"/>
                </a:solidFill>
              </a:rPr>
              <a:t>Preços:</a:t>
            </a:r>
            <a:endParaRPr lang="pt-BR" sz="1400"/>
          </a:p>
        </p:txBody>
      </p:sp>
      <p:sp>
        <p:nvSpPr>
          <p:cNvPr id="1042" name="Text Box 24"/>
          <p:cNvSpPr txBox="1">
            <a:spLocks noChangeArrowheads="1"/>
          </p:cNvSpPr>
          <p:nvPr/>
        </p:nvSpPr>
        <p:spPr bwMode="auto">
          <a:xfrm>
            <a:off x="4730750" y="4359275"/>
            <a:ext cx="1766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sz="2000" i="1">
                <a:solidFill>
                  <a:srgbClr val="003399"/>
                </a:solidFill>
              </a:rPr>
              <a:t>Template</a:t>
            </a:r>
            <a:endParaRPr lang="pt-BR" sz="2000" i="1"/>
          </a:p>
        </p:txBody>
      </p:sp>
      <p:sp>
        <p:nvSpPr>
          <p:cNvPr id="1043" name="Line 25"/>
          <p:cNvSpPr>
            <a:spLocks noChangeShapeType="1"/>
          </p:cNvSpPr>
          <p:nvPr/>
        </p:nvSpPr>
        <p:spPr bwMode="auto">
          <a:xfrm flipV="1">
            <a:off x="5803900" y="5459413"/>
            <a:ext cx="209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44" name="Line 26"/>
          <p:cNvSpPr>
            <a:spLocks noChangeShapeType="1"/>
          </p:cNvSpPr>
          <p:nvPr/>
        </p:nvSpPr>
        <p:spPr bwMode="auto">
          <a:xfrm flipV="1">
            <a:off x="5803900" y="5678488"/>
            <a:ext cx="200025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45" name="AutoShape 27"/>
          <p:cNvSpPr>
            <a:spLocks noChangeArrowheads="1"/>
          </p:cNvSpPr>
          <p:nvPr/>
        </p:nvSpPr>
        <p:spPr bwMode="auto">
          <a:xfrm>
            <a:off x="7446963" y="6026150"/>
            <a:ext cx="530225" cy="4826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46" name="Text Box 28"/>
          <p:cNvSpPr txBox="1">
            <a:spLocks noChangeArrowheads="1"/>
          </p:cNvSpPr>
          <p:nvPr/>
        </p:nvSpPr>
        <p:spPr bwMode="auto">
          <a:xfrm>
            <a:off x="7499350" y="6100763"/>
            <a:ext cx="485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3399"/>
                </a:solidFill>
              </a:rPr>
              <a:t>BC</a:t>
            </a:r>
            <a:endParaRPr lang="pt-BR" sz="2000"/>
          </a:p>
        </p:txBody>
      </p:sp>
      <p:sp>
        <p:nvSpPr>
          <p:cNvPr id="1047" name="AutoShape 29"/>
          <p:cNvSpPr>
            <a:spLocks noChangeArrowheads="1"/>
          </p:cNvSpPr>
          <p:nvPr/>
        </p:nvSpPr>
        <p:spPr bwMode="auto">
          <a:xfrm>
            <a:off x="6211888" y="5330825"/>
            <a:ext cx="723900" cy="95250"/>
          </a:xfrm>
          <a:prstGeom prst="rightArrow">
            <a:avLst>
              <a:gd name="adj1" fmla="val 50000"/>
              <a:gd name="adj2" fmla="val 190000"/>
            </a:avLst>
          </a:prstGeom>
          <a:solidFill>
            <a:srgbClr val="FFFFD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48" name="AutoShape 30"/>
          <p:cNvSpPr>
            <a:spLocks noChangeArrowheads="1"/>
          </p:cNvSpPr>
          <p:nvPr/>
        </p:nvSpPr>
        <p:spPr bwMode="auto">
          <a:xfrm rot="1143027">
            <a:off x="6208713" y="5664200"/>
            <a:ext cx="723900" cy="95250"/>
          </a:xfrm>
          <a:prstGeom prst="rightArrow">
            <a:avLst>
              <a:gd name="adj1" fmla="val 50000"/>
              <a:gd name="adj2" fmla="val 190000"/>
            </a:avLst>
          </a:prstGeom>
          <a:solidFill>
            <a:srgbClr val="FFFFD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49" name="AutoShape 31"/>
          <p:cNvSpPr>
            <a:spLocks noChangeArrowheads="1"/>
          </p:cNvSpPr>
          <p:nvPr/>
        </p:nvSpPr>
        <p:spPr bwMode="auto">
          <a:xfrm rot="20456973" flipV="1">
            <a:off x="6208713" y="4987925"/>
            <a:ext cx="723900" cy="95250"/>
          </a:xfrm>
          <a:prstGeom prst="rightArrow">
            <a:avLst>
              <a:gd name="adj1" fmla="val 50000"/>
              <a:gd name="adj2" fmla="val 190000"/>
            </a:avLst>
          </a:prstGeom>
          <a:solidFill>
            <a:srgbClr val="FFFFD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50" name="Line 32"/>
          <p:cNvSpPr>
            <a:spLocks noChangeShapeType="1"/>
          </p:cNvSpPr>
          <p:nvPr/>
        </p:nvSpPr>
        <p:spPr bwMode="auto">
          <a:xfrm>
            <a:off x="7064375" y="5259388"/>
            <a:ext cx="3175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51" name="Line 33"/>
          <p:cNvSpPr>
            <a:spLocks noChangeShapeType="1"/>
          </p:cNvSpPr>
          <p:nvPr/>
        </p:nvSpPr>
        <p:spPr bwMode="auto">
          <a:xfrm flipV="1">
            <a:off x="5803900" y="5888038"/>
            <a:ext cx="2095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52" name="Line 34"/>
          <p:cNvSpPr>
            <a:spLocks noChangeShapeType="1"/>
          </p:cNvSpPr>
          <p:nvPr/>
        </p:nvSpPr>
        <p:spPr bwMode="auto">
          <a:xfrm flipV="1">
            <a:off x="5803900" y="5249863"/>
            <a:ext cx="209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53" name="Line 35"/>
          <p:cNvSpPr>
            <a:spLocks noChangeShapeType="1"/>
          </p:cNvSpPr>
          <p:nvPr/>
        </p:nvSpPr>
        <p:spPr bwMode="auto">
          <a:xfrm flipV="1">
            <a:off x="5803900" y="5030788"/>
            <a:ext cx="2095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026" name="Object 36"/>
          <p:cNvGraphicFramePr>
            <a:graphicFrameLocks noChangeAspect="1"/>
          </p:cNvGraphicFramePr>
          <p:nvPr/>
        </p:nvGraphicFramePr>
        <p:xfrm>
          <a:off x="6977063" y="4294188"/>
          <a:ext cx="693737" cy="725487"/>
        </p:xfrm>
        <a:graphic>
          <a:graphicData uri="http://schemas.openxmlformats.org/presentationml/2006/ole">
            <p:oleObj spid="_x0000_s1026" name="Clip" r:id="rId3" imgW="3597120" imgH="3390840" progId="">
              <p:embed/>
            </p:oleObj>
          </a:graphicData>
        </a:graphic>
      </p:graphicFrame>
      <p:sp>
        <p:nvSpPr>
          <p:cNvPr id="1054" name="Text Box 37"/>
          <p:cNvSpPr txBox="1">
            <a:spLocks noChangeArrowheads="1"/>
          </p:cNvSpPr>
          <p:nvPr/>
        </p:nvSpPr>
        <p:spPr bwMode="auto">
          <a:xfrm>
            <a:off x="457200" y="42672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sz="2000" i="1">
                <a:solidFill>
                  <a:srgbClr val="003399"/>
                </a:solidFill>
              </a:rPr>
              <a:t>Página de Hotel</a:t>
            </a:r>
            <a:endParaRPr lang="pt-BR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560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649E14-C0D2-485B-BBF8-A5F58BEC4ECF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76250"/>
            <a:ext cx="7772400" cy="647700"/>
          </a:xfrm>
        </p:spPr>
        <p:txBody>
          <a:bodyPr/>
          <a:lstStyle/>
          <a:p>
            <a:pPr eaLnBrk="1" hangingPunct="1"/>
            <a:r>
              <a:rPr lang="pt-BR" sz="3200" smtClean="0"/>
              <a:t>Sistemas de Extração </a:t>
            </a:r>
            <a:r>
              <a:rPr lang="pt-BR" smtClean="0"/>
              <a:t>de</a:t>
            </a:r>
            <a:r>
              <a:rPr lang="pt-BR" sz="3200" smtClean="0"/>
              <a:t> Informação </a:t>
            </a:r>
            <a:endParaRPr lang="pt-BR" sz="3200" smtClean="0">
              <a:solidFill>
                <a:srgbClr val="990099"/>
              </a:solidFill>
            </a:endParaRPr>
          </a:p>
        </p:txBody>
      </p:sp>
      <p:sp>
        <p:nvSpPr>
          <p:cNvPr id="2560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2259013"/>
          </a:xfrm>
        </p:spPr>
        <p:txBody>
          <a:bodyPr/>
          <a:lstStyle/>
          <a:p>
            <a:pPr eaLnBrk="1" hangingPunct="1"/>
            <a:r>
              <a:rPr lang="pt-BR" sz="2400" smtClean="0"/>
              <a:t>ProdExt: Um Wrapper para extração de referências bibliográficas a partir de páginas eletrônicas</a:t>
            </a:r>
          </a:p>
          <a:p>
            <a:pPr lvl="1" eaLnBrk="1" hangingPunct="1"/>
            <a:r>
              <a:rPr lang="pt-BR" sz="2200" smtClean="0"/>
              <a:t>Mestrado de Carla Nunes, 2000</a:t>
            </a:r>
          </a:p>
          <a:p>
            <a:pPr eaLnBrk="1" hangingPunct="1"/>
            <a:r>
              <a:rPr lang="pt-BR" sz="2400" smtClean="0"/>
              <a:t>Abordagem utilizada</a:t>
            </a:r>
          </a:p>
          <a:p>
            <a:pPr lvl="1" eaLnBrk="1" hangingPunct="1"/>
            <a:r>
              <a:rPr lang="pt-BR" sz="2200" smtClean="0"/>
              <a:t>Construção manual de base de regras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3756025"/>
            <a:ext cx="8023225" cy="2949575"/>
            <a:chOff x="701" y="2352"/>
            <a:chExt cx="5054" cy="1858"/>
          </a:xfrm>
        </p:grpSpPr>
        <p:sp>
          <p:nvSpPr>
            <p:cNvPr id="304133" name="Rectangle 5"/>
            <p:cNvSpPr>
              <a:spLocks noChangeArrowheads="1"/>
            </p:cNvSpPr>
            <p:nvPr/>
          </p:nvSpPr>
          <p:spPr bwMode="auto">
            <a:xfrm>
              <a:off x="706" y="2352"/>
              <a:ext cx="4751" cy="80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04134" name="Rectangle 6"/>
            <p:cNvSpPr>
              <a:spLocks noChangeArrowheads="1"/>
            </p:cNvSpPr>
            <p:nvPr/>
          </p:nvSpPr>
          <p:spPr bwMode="auto">
            <a:xfrm>
              <a:off x="701" y="3210"/>
              <a:ext cx="4760" cy="10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5609" name="Text Box 7"/>
            <p:cNvSpPr txBox="1">
              <a:spLocks noChangeArrowheads="1"/>
            </p:cNvSpPr>
            <p:nvPr/>
          </p:nvSpPr>
          <p:spPr bwMode="auto">
            <a:xfrm>
              <a:off x="728" y="3191"/>
              <a:ext cx="5027" cy="101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Autor: A.V.Garcia and A. Haeberer</a:t>
              </a:r>
            </a:p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Título: An Architecture for Semantically Based Code Migration</a:t>
              </a:r>
            </a:p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Veículo: In Proc. of the II Brazilian Symp. on Progr. Languages</a:t>
              </a:r>
            </a:p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Páginas: pp 179-192		Data: Sept/1997</a:t>
              </a:r>
            </a:p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Local: Campinas, Brasil</a:t>
              </a:r>
            </a:p>
          </p:txBody>
        </p:sp>
        <p:sp>
          <p:nvSpPr>
            <p:cNvPr id="25610" name="Text Box 8"/>
            <p:cNvSpPr txBox="1">
              <a:spLocks noChangeArrowheads="1"/>
            </p:cNvSpPr>
            <p:nvPr/>
          </p:nvSpPr>
          <p:spPr bwMode="auto">
            <a:xfrm>
              <a:off x="766" y="2411"/>
              <a:ext cx="4723" cy="63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pt-BR" sz="2000">
                  <a:solidFill>
                    <a:srgbClr val="003399"/>
                  </a:solidFill>
                </a:rPr>
                <a:t>A.V.Garcia and A. Haeberer. An Architecture for Semantically Based Code Migration. In Proc. of the II Brazilian Symposium on Progr. Languages, pp 179-192, Sept/1997, Campinas, Brasil.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66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CF6DAB-2DE4-44B2-8D8D-9A778FE40D47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25513"/>
          </a:xfrm>
        </p:spPr>
        <p:txBody>
          <a:bodyPr/>
          <a:lstStyle/>
          <a:p>
            <a:pPr eaLnBrk="1" hangingPunct="1"/>
            <a:r>
              <a:rPr lang="pt-BR" sz="3200" smtClean="0"/>
              <a:t>Sistemas de </a:t>
            </a:r>
            <a:r>
              <a:rPr lang="pt-BR" smtClean="0"/>
              <a:t>Extração</a:t>
            </a:r>
            <a:r>
              <a:rPr lang="pt-BR" sz="3200" smtClean="0"/>
              <a:t> de Informação </a:t>
            </a:r>
          </a:p>
        </p:txBody>
      </p:sp>
      <p:sp>
        <p:nvSpPr>
          <p:cNvPr id="266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62125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Extração de anúncios de vendas de carro do JC Online (2008-1) </a:t>
            </a:r>
          </a:p>
          <a:p>
            <a:pPr lvl="1" eaLnBrk="1" hangingPunct="1"/>
            <a:r>
              <a:rPr lang="pt-BR" sz="2200" smtClean="0"/>
              <a:t>Os templates gerados forma indexados pelo Lucene, para facilitar a consulta do usuário.</a:t>
            </a:r>
          </a:p>
          <a:p>
            <a:pPr eaLnBrk="1" hangingPunct="1"/>
            <a:endParaRPr lang="pt-BR" smtClean="0"/>
          </a:p>
        </p:txBody>
      </p:sp>
      <p:pic>
        <p:nvPicPr>
          <p:cNvPr id="26630" name="Picture 4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3" y="3975100"/>
            <a:ext cx="7794625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765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576C74-2EC1-4FED-8C03-2031785F0C03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865187"/>
          </a:xfrm>
        </p:spPr>
        <p:txBody>
          <a:bodyPr/>
          <a:lstStyle/>
          <a:p>
            <a:pPr eaLnBrk="1" hangingPunct="1"/>
            <a:r>
              <a:rPr lang="en-US" smtClean="0"/>
              <a:t>Mineração de Opiniões</a:t>
            </a:r>
          </a:p>
        </p:txBody>
      </p:sp>
      <p:sp>
        <p:nvSpPr>
          <p:cNvPr id="276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5010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Análise de Sentimentos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i="1" smtClean="0"/>
              <a:t>Sentiment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Objetivo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Prover tratamento automático de opiniões/sentimentos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Trata a subjetividade do texto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Opiniões são extraídas a partir 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Sites de opiniões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Sites de lojas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Blogs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Foruns…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867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6DF43F9-FACA-44B2-8F37-02C085907FA6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7772400" cy="936625"/>
          </a:xfrm>
        </p:spPr>
        <p:txBody>
          <a:bodyPr/>
          <a:lstStyle/>
          <a:p>
            <a:pPr eaLnBrk="1" hangingPunct="1"/>
            <a:r>
              <a:rPr lang="en-US" smtClean="0"/>
              <a:t>Mineração de Opiniões</a:t>
            </a:r>
          </a:p>
        </p:txBody>
      </p:sp>
      <p:sp>
        <p:nvSpPr>
          <p:cNvPr id="286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3500" smtClean="0">
                <a:latin typeface="Arial" pitchFamily="34" charset="0"/>
              </a:rPr>
              <a:t> </a:t>
            </a:r>
            <a:r>
              <a:rPr lang="pt-BR" sz="2400" smtClean="0">
                <a:latin typeface="Arial" pitchFamily="34" charset="0"/>
              </a:rPr>
              <a:t>Desafio </a:t>
            </a:r>
          </a:p>
          <a:p>
            <a:pPr lvl="1" eaLnBrk="1" hangingPunct="1"/>
            <a:r>
              <a:rPr lang="pt-BR" sz="2200" smtClean="0">
                <a:latin typeface="Arial" pitchFamily="34" charset="0"/>
              </a:rPr>
              <a:t>identificar trechos dos textos que expressam sentimentos/opiniões</a:t>
            </a:r>
          </a:p>
          <a:p>
            <a:pPr lvl="1" eaLnBrk="1" hangingPunct="1"/>
            <a:r>
              <a:rPr lang="pt-BR" sz="2200" smtClean="0">
                <a:latin typeface="Arial" pitchFamily="34" charset="0"/>
              </a:rPr>
              <a:t>indicar se uma opinião é positiva (favorável) ou negativa (desfavorável)  em relação ao item sendo abordado</a:t>
            </a:r>
          </a:p>
          <a:p>
            <a:pPr eaLnBrk="1" hangingPunct="1"/>
            <a:r>
              <a:rPr lang="en-US" sz="2400" smtClean="0">
                <a:latin typeface="Arial" pitchFamily="34" charset="0"/>
              </a:rPr>
              <a:t>Utiliza técnicas de RI e de processamento de linguagem natural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Rodapé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9699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AEBA33-85AD-4E3B-888E-DBF81016E4F2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782638"/>
          </a:xfrm>
        </p:spPr>
        <p:txBody>
          <a:bodyPr/>
          <a:lstStyle/>
          <a:p>
            <a:pPr eaLnBrk="1" hangingPunct="1"/>
            <a:r>
              <a:rPr lang="en-US" smtClean="0"/>
              <a:t>Mineração de Opiniões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428625" y="1500188"/>
            <a:ext cx="7858125" cy="5008562"/>
            <a:chOff x="270" y="945"/>
            <a:chExt cx="4950" cy="3155"/>
          </a:xfrm>
        </p:grpSpPr>
        <p:sp>
          <p:nvSpPr>
            <p:cNvPr id="5" name="Cilindro 4"/>
            <p:cNvSpPr/>
            <p:nvPr/>
          </p:nvSpPr>
          <p:spPr>
            <a:xfrm>
              <a:off x="450" y="2250"/>
              <a:ext cx="855" cy="720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dirty="0">
                  <a:solidFill>
                    <a:schemeClr val="tx1"/>
                  </a:solidFill>
                </a:rPr>
                <a:t>Base de Textos</a:t>
              </a:r>
              <a:endParaRPr lang="pt-BR" dirty="0">
                <a:solidFill>
                  <a:schemeClr val="tx1"/>
                </a:solidFill>
              </a:endParaRPr>
            </a:p>
          </p:txBody>
        </p:sp>
        <p:sp>
          <p:nvSpPr>
            <p:cNvPr id="6" name="Rosto feliz 5"/>
            <p:cNvSpPr/>
            <p:nvPr/>
          </p:nvSpPr>
          <p:spPr>
            <a:xfrm>
              <a:off x="270" y="1800"/>
              <a:ext cx="225" cy="225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7" name="Rosto feliz 6"/>
            <p:cNvSpPr/>
            <p:nvPr/>
          </p:nvSpPr>
          <p:spPr>
            <a:xfrm>
              <a:off x="630" y="1665"/>
              <a:ext cx="225" cy="225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8" name="Rosto feliz 7"/>
            <p:cNvSpPr/>
            <p:nvPr/>
          </p:nvSpPr>
          <p:spPr>
            <a:xfrm>
              <a:off x="1035" y="1755"/>
              <a:ext cx="225" cy="225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cxnSp>
          <p:nvCxnSpPr>
            <p:cNvPr id="10" name="Conector de seta reta 9"/>
            <p:cNvCxnSpPr/>
            <p:nvPr/>
          </p:nvCxnSpPr>
          <p:spPr>
            <a:xfrm>
              <a:off x="450" y="2070"/>
              <a:ext cx="180" cy="1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rot="16200000" flipH="1">
              <a:off x="675" y="2025"/>
              <a:ext cx="225" cy="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13"/>
            <p:cNvCxnSpPr/>
            <p:nvPr/>
          </p:nvCxnSpPr>
          <p:spPr>
            <a:xfrm rot="5400000">
              <a:off x="1058" y="2092"/>
              <a:ext cx="180" cy="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15"/>
            <p:cNvSpPr/>
            <p:nvPr/>
          </p:nvSpPr>
          <p:spPr>
            <a:xfrm>
              <a:off x="2070" y="2340"/>
              <a:ext cx="1170" cy="4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dirty="0">
                  <a:solidFill>
                    <a:schemeClr val="tx1"/>
                  </a:solidFill>
                </a:rPr>
                <a:t>Engenho de Busca</a:t>
              </a:r>
            </a:p>
          </p:txBody>
        </p:sp>
        <p:sp>
          <p:nvSpPr>
            <p:cNvPr id="29710" name="CaixaDeTexto 16"/>
            <p:cNvSpPr txBox="1">
              <a:spLocks noChangeArrowheads="1"/>
            </p:cNvSpPr>
            <p:nvPr/>
          </p:nvSpPr>
          <p:spPr bwMode="auto">
            <a:xfrm>
              <a:off x="450" y="1168"/>
              <a:ext cx="108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Autores dos comentários</a:t>
              </a:r>
            </a:p>
          </p:txBody>
        </p:sp>
        <p:sp>
          <p:nvSpPr>
            <p:cNvPr id="29711" name="CaixaDeTexto 17"/>
            <p:cNvSpPr txBox="1">
              <a:spLocks noChangeArrowheads="1"/>
            </p:cNvSpPr>
            <p:nvPr/>
          </p:nvSpPr>
          <p:spPr bwMode="auto">
            <a:xfrm>
              <a:off x="3825" y="945"/>
              <a:ext cx="76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Usuário final</a:t>
              </a:r>
            </a:p>
          </p:txBody>
        </p:sp>
        <p:cxnSp>
          <p:nvCxnSpPr>
            <p:cNvPr id="20" name="Conector de seta reta 19"/>
            <p:cNvCxnSpPr/>
            <p:nvPr/>
          </p:nvCxnSpPr>
          <p:spPr>
            <a:xfrm>
              <a:off x="1350" y="2609"/>
              <a:ext cx="67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tângulo 23"/>
            <p:cNvSpPr/>
            <p:nvPr/>
          </p:nvSpPr>
          <p:spPr>
            <a:xfrm>
              <a:off x="2025" y="3330"/>
              <a:ext cx="1215" cy="4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dirty="0">
                  <a:solidFill>
                    <a:srgbClr val="FF0000"/>
                  </a:solidFill>
                </a:rPr>
                <a:t>Extração</a:t>
              </a:r>
            </a:p>
            <a:p>
              <a:pPr algn="ctr">
                <a:defRPr/>
              </a:pPr>
              <a:r>
                <a:rPr lang="pt-BR" sz="2000" dirty="0">
                  <a:solidFill>
                    <a:srgbClr val="FF0000"/>
                  </a:solidFill>
                </a:rPr>
                <a:t>de Opiniões</a:t>
              </a:r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3690" y="3330"/>
              <a:ext cx="1215" cy="4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dirty="0">
                  <a:solidFill>
                    <a:srgbClr val="FF0000"/>
                  </a:solidFill>
                </a:rPr>
                <a:t>Classificação de Sentimento</a:t>
              </a:r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3645" y="2340"/>
              <a:ext cx="1215" cy="4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dirty="0">
                  <a:solidFill>
                    <a:srgbClr val="FF0000"/>
                  </a:solidFill>
                </a:rPr>
                <a:t>Sumarização</a:t>
              </a:r>
            </a:p>
          </p:txBody>
        </p:sp>
        <p:sp>
          <p:nvSpPr>
            <p:cNvPr id="27" name="Retângulo 26"/>
            <p:cNvSpPr/>
            <p:nvPr/>
          </p:nvSpPr>
          <p:spPr>
            <a:xfrm>
              <a:off x="2160" y="1575"/>
              <a:ext cx="2565" cy="27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2000" dirty="0">
                  <a:solidFill>
                    <a:schemeClr val="tx1"/>
                  </a:solidFill>
                </a:rPr>
                <a:t>Interface</a:t>
              </a:r>
            </a:p>
          </p:txBody>
        </p:sp>
        <p:sp>
          <p:nvSpPr>
            <p:cNvPr id="31" name="Rosto feliz 30"/>
            <p:cNvSpPr/>
            <p:nvPr/>
          </p:nvSpPr>
          <p:spPr>
            <a:xfrm>
              <a:off x="3510" y="945"/>
              <a:ext cx="225" cy="225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cxnSp>
          <p:nvCxnSpPr>
            <p:cNvPr id="32" name="Conector de seta reta 31"/>
            <p:cNvCxnSpPr/>
            <p:nvPr/>
          </p:nvCxnSpPr>
          <p:spPr>
            <a:xfrm rot="5400000">
              <a:off x="2317" y="2092"/>
              <a:ext cx="496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19" name="CaixaDeTexto 33"/>
            <p:cNvSpPr txBox="1">
              <a:spLocks noChangeArrowheads="1"/>
            </p:cNvSpPr>
            <p:nvPr/>
          </p:nvSpPr>
          <p:spPr bwMode="auto">
            <a:xfrm>
              <a:off x="1890" y="1845"/>
              <a:ext cx="63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Consulta</a:t>
              </a:r>
            </a:p>
            <a:p>
              <a:r>
                <a:rPr lang="pt-BR" sz="1800">
                  <a:latin typeface="Times New Roman" pitchFamily="18" charset="0"/>
                </a:rPr>
                <a:t>(Objeto)</a:t>
              </a:r>
              <a:endParaRPr lang="pt-BR">
                <a:latin typeface="Times New Roman" pitchFamily="18" charset="0"/>
              </a:endParaRPr>
            </a:p>
          </p:txBody>
        </p:sp>
        <p:sp>
          <p:nvSpPr>
            <p:cNvPr id="29720" name="CaixaDeTexto 34"/>
            <p:cNvSpPr txBox="1">
              <a:spLocks noChangeArrowheads="1"/>
            </p:cNvSpPr>
            <p:nvPr/>
          </p:nvSpPr>
          <p:spPr bwMode="auto">
            <a:xfrm>
              <a:off x="1339" y="2377"/>
              <a:ext cx="5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Textos</a:t>
              </a:r>
              <a:endParaRPr lang="pt-BR">
                <a:latin typeface="Times New Roman" pitchFamily="18" charset="0"/>
              </a:endParaRPr>
            </a:p>
          </p:txBody>
        </p:sp>
        <p:sp>
          <p:nvSpPr>
            <p:cNvPr id="29721" name="CaixaDeTexto 35"/>
            <p:cNvSpPr txBox="1">
              <a:spLocks noChangeArrowheads="1"/>
            </p:cNvSpPr>
            <p:nvPr/>
          </p:nvSpPr>
          <p:spPr bwMode="auto">
            <a:xfrm>
              <a:off x="1755" y="2872"/>
              <a:ext cx="90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Textos  retornados</a:t>
              </a:r>
            </a:p>
          </p:txBody>
        </p:sp>
        <p:cxnSp>
          <p:nvCxnSpPr>
            <p:cNvPr id="37" name="Conector de seta reta 36"/>
            <p:cNvCxnSpPr/>
            <p:nvPr/>
          </p:nvCxnSpPr>
          <p:spPr>
            <a:xfrm rot="5400000">
              <a:off x="2341" y="3061"/>
              <a:ext cx="44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 rot="5400000">
              <a:off x="2385" y="3968"/>
              <a:ext cx="27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/>
            <p:nvPr/>
          </p:nvCxnSpPr>
          <p:spPr>
            <a:xfrm rot="10800000" flipV="1">
              <a:off x="2520" y="4095"/>
              <a:ext cx="189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de seta reta 49"/>
            <p:cNvCxnSpPr/>
            <p:nvPr/>
          </p:nvCxnSpPr>
          <p:spPr>
            <a:xfrm rot="5400000" flipH="1" flipV="1">
              <a:off x="4275" y="3968"/>
              <a:ext cx="27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26" name="CaixaDeTexto 53"/>
            <p:cNvSpPr txBox="1">
              <a:spLocks noChangeArrowheads="1"/>
            </p:cNvSpPr>
            <p:nvPr/>
          </p:nvSpPr>
          <p:spPr bwMode="auto">
            <a:xfrm>
              <a:off x="3143" y="3862"/>
              <a:ext cx="64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Opiniões</a:t>
              </a:r>
              <a:endParaRPr lang="pt-BR">
                <a:latin typeface="Times New Roman" pitchFamily="18" charset="0"/>
              </a:endParaRPr>
            </a:p>
          </p:txBody>
        </p:sp>
        <p:cxnSp>
          <p:nvCxnSpPr>
            <p:cNvPr id="55" name="Conector de seta reta 54"/>
            <p:cNvCxnSpPr/>
            <p:nvPr/>
          </p:nvCxnSpPr>
          <p:spPr>
            <a:xfrm rot="5400000" flipH="1" flipV="1">
              <a:off x="4163" y="3090"/>
              <a:ext cx="49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28" name="CaixaDeTexto 57"/>
            <p:cNvSpPr txBox="1">
              <a:spLocks noChangeArrowheads="1"/>
            </p:cNvSpPr>
            <p:nvPr/>
          </p:nvSpPr>
          <p:spPr bwMode="auto">
            <a:xfrm>
              <a:off x="4460" y="2880"/>
              <a:ext cx="76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Opiniões +</a:t>
              </a:r>
            </a:p>
            <a:p>
              <a:r>
                <a:rPr lang="pt-BR" sz="1800">
                  <a:latin typeface="Times New Roman" pitchFamily="18" charset="0"/>
                </a:rPr>
                <a:t>sentimento</a:t>
              </a:r>
              <a:endParaRPr lang="pt-BR">
                <a:latin typeface="Times New Roman" pitchFamily="18" charset="0"/>
              </a:endParaRPr>
            </a:p>
          </p:txBody>
        </p:sp>
        <p:cxnSp>
          <p:nvCxnSpPr>
            <p:cNvPr id="59" name="Conector de seta reta 58"/>
            <p:cNvCxnSpPr/>
            <p:nvPr/>
          </p:nvCxnSpPr>
          <p:spPr>
            <a:xfrm rot="5400000" flipH="1" flipV="1">
              <a:off x="4163" y="2092"/>
              <a:ext cx="49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730" name="CaixaDeTexto 59"/>
            <p:cNvSpPr txBox="1">
              <a:spLocks noChangeArrowheads="1"/>
            </p:cNvSpPr>
            <p:nvPr/>
          </p:nvSpPr>
          <p:spPr bwMode="auto">
            <a:xfrm>
              <a:off x="4455" y="1890"/>
              <a:ext cx="60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>
                  <a:latin typeface="Times New Roman" pitchFamily="18" charset="0"/>
                </a:rPr>
                <a:t>Sumário</a:t>
              </a:r>
              <a:endParaRPr lang="pt-BR">
                <a:latin typeface="Times New Roman" pitchFamily="18" charset="0"/>
              </a:endParaRPr>
            </a:p>
          </p:txBody>
        </p:sp>
        <p:cxnSp>
          <p:nvCxnSpPr>
            <p:cNvPr id="62" name="Conector de seta reta 61"/>
            <p:cNvCxnSpPr/>
            <p:nvPr/>
          </p:nvCxnSpPr>
          <p:spPr>
            <a:xfrm rot="5400000">
              <a:off x="3290" y="1390"/>
              <a:ext cx="351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>
          <a:xfrm>
            <a:off x="609600" y="115888"/>
            <a:ext cx="7772400" cy="1143000"/>
          </a:xfrm>
        </p:spPr>
        <p:txBody>
          <a:bodyPr/>
          <a:lstStyle/>
          <a:p>
            <a:r>
              <a:rPr lang="en-US" smtClean="0"/>
              <a:t>Mineração de Opiniões</a:t>
            </a:r>
            <a:endParaRPr lang="pt-BR" smtClean="0"/>
          </a:p>
        </p:txBody>
      </p:sp>
      <p:sp>
        <p:nvSpPr>
          <p:cNvPr id="30723" name="Espaço Reservado para Conteúdo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60413" y="1762125"/>
            <a:ext cx="7772400" cy="4114800"/>
          </a:xfrm>
        </p:spPr>
        <p:txBody>
          <a:bodyPr/>
          <a:lstStyle/>
          <a:p>
            <a:r>
              <a:rPr lang="pt-BR" sz="2400" smtClean="0"/>
              <a:t>Mineração de opiniões no Twitter</a:t>
            </a:r>
          </a:p>
          <a:p>
            <a:pPr lvl="1"/>
            <a:r>
              <a:rPr lang="pt-BR" sz="2200" smtClean="0"/>
              <a:t>Monitorando “marcas”</a:t>
            </a:r>
          </a:p>
          <a:p>
            <a:r>
              <a:rPr lang="pt-BR" sz="2400" smtClean="0"/>
              <a:t>Análise de sentimentos em </a:t>
            </a:r>
          </a:p>
          <a:p>
            <a:pPr lvl="1"/>
            <a:r>
              <a:rPr lang="pt-BR" sz="2200" smtClean="0"/>
              <a:t>Discursos políticos</a:t>
            </a:r>
          </a:p>
          <a:p>
            <a:pPr lvl="1"/>
            <a:r>
              <a:rPr lang="pt-BR" sz="2200" smtClean="0"/>
              <a:t>Fóruns de debate</a:t>
            </a:r>
          </a:p>
          <a:p>
            <a:pPr lvl="1"/>
            <a:r>
              <a:rPr lang="pt-BR" sz="2200" smtClean="0"/>
              <a:t>Etc...</a:t>
            </a:r>
          </a:p>
          <a:p>
            <a:endParaRPr lang="pt-BR" sz="2400" smtClean="0"/>
          </a:p>
        </p:txBody>
      </p:sp>
      <p:sp>
        <p:nvSpPr>
          <p:cNvPr id="30724" name="Espaço Reservado para Rodapé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0725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CD7F53-6E4A-4DD1-9F37-41FDB56D7BE9}" type="slidenum">
              <a:rPr lang="pt-BR" smtClean="0"/>
              <a:pPr/>
              <a:t>27</a:t>
            </a:fld>
            <a:endParaRPr lang="pt-BR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17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72F48B2-F205-49D5-B440-42F286E84E55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9100"/>
            <a:ext cx="7772400" cy="876300"/>
          </a:xfrm>
        </p:spPr>
        <p:txBody>
          <a:bodyPr/>
          <a:lstStyle/>
          <a:p>
            <a:pPr eaLnBrk="1" hangingPunct="1"/>
            <a:r>
              <a:rPr lang="pt-BR" smtClean="0"/>
              <a:t>Sistemas de Personalização</a:t>
            </a:r>
          </a:p>
        </p:txBody>
      </p:sp>
      <p:sp>
        <p:nvSpPr>
          <p:cNvPr id="317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66875"/>
            <a:ext cx="7772400" cy="4657725"/>
          </a:xfrm>
        </p:spPr>
        <p:txBody>
          <a:bodyPr/>
          <a:lstStyle/>
          <a:p>
            <a:pPr eaLnBrk="1" hangingPunct="1"/>
            <a:r>
              <a:rPr lang="pt-BR" sz="2400" smtClean="0"/>
              <a:t>São sistemas que buscam adaptar-se às preferências e necessidade individuais de cada usuário</a:t>
            </a:r>
          </a:p>
          <a:p>
            <a:pPr lvl="1" eaLnBrk="1" hangingPunct="1"/>
            <a:r>
              <a:rPr lang="pt-BR" sz="2200" smtClean="0"/>
              <a:t>Utilizam </a:t>
            </a:r>
            <a:r>
              <a:rPr lang="pt-BR" sz="2200" i="1" smtClean="0"/>
              <a:t>profiles</a:t>
            </a:r>
          </a:p>
          <a:p>
            <a:pPr eaLnBrk="1" hangingPunct="1"/>
            <a:r>
              <a:rPr lang="pt-BR" sz="2400" smtClean="0"/>
              <a:t>Sistemas de personalização incluem:</a:t>
            </a:r>
          </a:p>
          <a:p>
            <a:pPr lvl="1" eaLnBrk="1" hangingPunct="1"/>
            <a:r>
              <a:rPr lang="pt-BR" sz="2200" smtClean="0"/>
              <a:t>Recomendação</a:t>
            </a:r>
          </a:p>
          <a:p>
            <a:pPr lvl="1" eaLnBrk="1" hangingPunct="1"/>
            <a:r>
              <a:rPr lang="pt-BR" sz="2200" smtClean="0"/>
              <a:t>Filtragem</a:t>
            </a:r>
          </a:p>
          <a:p>
            <a:pPr lvl="1" eaLnBrk="1" hangingPunct="1"/>
            <a:r>
              <a:rPr lang="pt-BR" sz="2200" smtClean="0"/>
              <a:t>Predição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277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884AEA-A5E7-4236-86C5-0D78A4393506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Sistemas de Recomendação</a:t>
            </a:r>
          </a:p>
        </p:txBody>
      </p:sp>
      <p:sp>
        <p:nvSpPr>
          <p:cNvPr id="327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pPr eaLnBrk="1" hangingPunct="1"/>
            <a:r>
              <a:rPr lang="pt-BR" sz="2400" smtClean="0"/>
              <a:t>Recomendam itens para usuários com base em suas preferências</a:t>
            </a:r>
          </a:p>
          <a:p>
            <a:pPr lvl="1" eaLnBrk="1" hangingPunct="1"/>
            <a:r>
              <a:rPr lang="pt-BR" sz="2200" smtClean="0"/>
              <a:t>livros, filmes, CDs, páginas web, mensagens de newsgroup</a:t>
            </a:r>
          </a:p>
          <a:p>
            <a:pPr eaLnBrk="1" hangingPunct="1"/>
            <a:r>
              <a:rPr lang="pt-BR" sz="2400" smtClean="0"/>
              <a:t>Exemplos de sistemas</a:t>
            </a:r>
          </a:p>
          <a:p>
            <a:pPr lvl="1" eaLnBrk="1" hangingPunct="1"/>
            <a:r>
              <a:rPr lang="pt-BR" sz="2200" smtClean="0"/>
              <a:t>Lojas virtuais oferecem esse serviço para aumentar as vendas</a:t>
            </a:r>
          </a:p>
          <a:p>
            <a:pPr lvl="2" eaLnBrk="1" hangingPunct="1"/>
            <a:r>
              <a:rPr lang="pt-BR" sz="2000" smtClean="0"/>
              <a:t>e.g. Amazon, CDNow</a:t>
            </a:r>
          </a:p>
          <a:p>
            <a:pPr eaLnBrk="1" hangingPunct="1"/>
            <a:r>
              <a:rPr lang="pt-BR" sz="2400" smtClean="0"/>
              <a:t>Existem duas abordagens básicas par recomendação:</a:t>
            </a:r>
          </a:p>
          <a:p>
            <a:pPr lvl="1" eaLnBrk="1" hangingPunct="1"/>
            <a:r>
              <a:rPr lang="pt-BR" sz="2200" smtClean="0"/>
              <a:t>Filtragem colaborativa (um tipo de filtragem social)</a:t>
            </a:r>
          </a:p>
          <a:p>
            <a:pPr lvl="1" eaLnBrk="1" hangingPunct="1"/>
            <a:r>
              <a:rPr lang="pt-BR" sz="2200" smtClean="0"/>
              <a:t>Recomendação baseada em conteúdo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1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7BCFB-F69E-42F3-AFA6-430009E03666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7772400" cy="898525"/>
          </a:xfrm>
        </p:spPr>
        <p:txBody>
          <a:bodyPr/>
          <a:lstStyle/>
          <a:p>
            <a:pPr eaLnBrk="1" hangingPunct="1"/>
            <a:r>
              <a:rPr lang="pt-BR" smtClean="0"/>
              <a:t>Tarefa típica de RI</a:t>
            </a:r>
          </a:p>
        </p:txBody>
      </p:sp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Dados</a:t>
            </a:r>
          </a:p>
          <a:p>
            <a:pPr lvl="1" eaLnBrk="1" hangingPunct="1"/>
            <a:r>
              <a:rPr lang="en-US" smtClean="0"/>
              <a:t>Um corpus de documentos (itens de dados) &amp;</a:t>
            </a:r>
          </a:p>
          <a:p>
            <a:pPr lvl="1" eaLnBrk="1" hangingPunct="1"/>
            <a:r>
              <a:rPr lang="en-US" smtClean="0"/>
              <a:t>Uma consulta do usuário 	</a:t>
            </a:r>
          </a:p>
          <a:p>
            <a:pPr lvl="2" eaLnBrk="1" hangingPunct="1"/>
            <a:r>
              <a:rPr lang="en-US" smtClean="0"/>
              <a:t>geralmente representada por palavras-chave</a:t>
            </a:r>
          </a:p>
          <a:p>
            <a:pPr eaLnBrk="1" hangingPunct="1"/>
            <a:r>
              <a:rPr lang="en-US" smtClean="0"/>
              <a:t>Encontrar </a:t>
            </a:r>
          </a:p>
          <a:p>
            <a:pPr lvl="1" eaLnBrk="1" hangingPunct="1"/>
            <a:r>
              <a:rPr lang="en-US" smtClean="0"/>
              <a:t>Um conjunto ordenados de documentos que são relevantes para a consulta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379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D3D3BD6-02A6-4A89-BB46-C0692C1403A6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Sistema de Recomendação</a:t>
            </a:r>
            <a:br>
              <a:rPr lang="pt-BR" smtClean="0"/>
            </a:br>
            <a:endParaRPr lang="en-US" sz="2800" smtClean="0"/>
          </a:p>
        </p:txBody>
      </p:sp>
      <p:sp>
        <p:nvSpPr>
          <p:cNvPr id="337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495800"/>
          </a:xfrm>
        </p:spPr>
        <p:txBody>
          <a:bodyPr/>
          <a:lstStyle/>
          <a:p>
            <a:pPr eaLnBrk="1" hangingPunct="1"/>
            <a:r>
              <a:rPr lang="pt-BR" sz="2400" b="1" smtClean="0"/>
              <a:t>ACoReS</a:t>
            </a:r>
            <a:r>
              <a:rPr lang="pt-BR" sz="2400" smtClean="0"/>
              <a:t>: </a:t>
            </a:r>
            <a:r>
              <a:rPr lang="pt-BR" sz="2400" b="1" smtClean="0"/>
              <a:t>A</a:t>
            </a:r>
            <a:r>
              <a:rPr lang="pt-BR" sz="2400" smtClean="0"/>
              <a:t>madeus </a:t>
            </a:r>
            <a:r>
              <a:rPr lang="pt-BR" sz="2400" b="1" smtClean="0"/>
              <a:t>Co</a:t>
            </a:r>
            <a:r>
              <a:rPr lang="pt-BR" sz="2400" smtClean="0"/>
              <a:t>urse </a:t>
            </a:r>
            <a:r>
              <a:rPr lang="pt-BR" sz="2400" b="1" smtClean="0"/>
              <a:t>Re</a:t>
            </a:r>
            <a:r>
              <a:rPr lang="pt-BR" sz="2400" smtClean="0"/>
              <a:t>commendation </a:t>
            </a:r>
            <a:r>
              <a:rPr lang="pt-BR" sz="2400" b="1" smtClean="0"/>
              <a:t>S</a:t>
            </a:r>
            <a:r>
              <a:rPr lang="pt-BR" sz="2400" smtClean="0"/>
              <a:t>ystem (2007-1)</a:t>
            </a:r>
          </a:p>
          <a:p>
            <a:pPr lvl="1" eaLnBrk="1" hangingPunct="1"/>
            <a:r>
              <a:rPr lang="pt-BR" sz="2200" smtClean="0"/>
              <a:t>indica cursos aos usuários </a:t>
            </a:r>
          </a:p>
          <a:p>
            <a:pPr lvl="1" eaLnBrk="1" hangingPunct="1"/>
            <a:r>
              <a:rPr lang="pt-BR" sz="2200" smtClean="0"/>
              <a:t>com base na identificação de padrões de comportamento desses usuários em relação ao sistema</a:t>
            </a:r>
          </a:p>
          <a:p>
            <a:pPr lvl="2" eaLnBrk="1" hangingPunct="1"/>
            <a:r>
              <a:rPr lang="pt-BR" sz="2000" smtClean="0"/>
              <a:t>Observa o histórico de cursos nos quais os alunos  se matricularam</a:t>
            </a:r>
          </a:p>
          <a:p>
            <a:r>
              <a:rPr lang="pt-BR" sz="2400" smtClean="0"/>
              <a:t>Recomendação de Tweets de promoção</a:t>
            </a:r>
          </a:p>
          <a:p>
            <a:pPr lvl="1"/>
            <a:r>
              <a:rPr lang="pt-BR" sz="2200" smtClean="0"/>
              <a:t>Engloba um classificador de tipos de promoção </a:t>
            </a:r>
          </a:p>
          <a:p>
            <a:pPr lvl="2"/>
            <a:r>
              <a:rPr lang="pt-BR" sz="2000" smtClean="0"/>
              <a:t>E.g., retweets</a:t>
            </a:r>
          </a:p>
          <a:p>
            <a:pPr lvl="1"/>
            <a:r>
              <a:rPr lang="pt-BR" sz="2200" smtClean="0"/>
              <a:t>E de tipos de itens em promoção</a:t>
            </a:r>
          </a:p>
          <a:p>
            <a:pPr lvl="2" eaLnBrk="1" hangingPunct="1"/>
            <a:endParaRPr lang="pt-BR" sz="20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782638"/>
          </a:xfrm>
        </p:spPr>
        <p:txBody>
          <a:bodyPr/>
          <a:lstStyle/>
          <a:p>
            <a:r>
              <a:rPr lang="pt-BR" smtClean="0"/>
              <a:t>Clipagem Digital</a:t>
            </a:r>
          </a:p>
        </p:txBody>
      </p:sp>
      <p:sp>
        <p:nvSpPr>
          <p:cNvPr id="3789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514475"/>
            <a:ext cx="7772400" cy="4733925"/>
          </a:xfrm>
        </p:spPr>
        <p:txBody>
          <a:bodyPr/>
          <a:lstStyle/>
          <a:p>
            <a:pPr>
              <a:defRPr/>
            </a:pPr>
            <a:r>
              <a:rPr lang="pt-BR" sz="2400" dirty="0" err="1" smtClean="0"/>
              <a:t>Clipagem</a:t>
            </a:r>
            <a:r>
              <a:rPr lang="pt-BR" sz="2400" dirty="0" smtClean="0"/>
              <a:t>/</a:t>
            </a:r>
            <a:r>
              <a:rPr lang="pt-BR" sz="2400" i="1" dirty="0" smtClean="0"/>
              <a:t>clipping</a:t>
            </a:r>
            <a:r>
              <a:rPr lang="pt-BR" sz="2400" dirty="0" smtClean="0"/>
              <a:t> </a:t>
            </a:r>
            <a:r>
              <a:rPr lang="pt-BR" sz="2400" smtClean="0"/>
              <a:t>digital (</a:t>
            </a:r>
            <a:r>
              <a:rPr lang="pt-BR" sz="2400" dirty="0" smtClean="0"/>
              <a:t>2010)</a:t>
            </a:r>
          </a:p>
          <a:p>
            <a:pPr lvl="1">
              <a:defRPr/>
            </a:pPr>
            <a:r>
              <a:rPr lang="pt-BR" sz="2200" dirty="0" smtClean="0">
                <a:ea typeface="+mn-ea"/>
                <a:cs typeface="+mn-cs"/>
              </a:rPr>
              <a:t>processo de selecionar </a:t>
            </a:r>
            <a:r>
              <a:rPr lang="pt-BR" sz="2200" dirty="0" smtClean="0">
                <a:solidFill>
                  <a:srgbClr val="800080"/>
                </a:solidFill>
                <a:ea typeface="+mn-ea"/>
                <a:cs typeface="+mn-cs"/>
              </a:rPr>
              <a:t>notícias atuais </a:t>
            </a:r>
            <a:r>
              <a:rPr lang="pt-BR" sz="2200" dirty="0" smtClean="0">
                <a:ea typeface="+mn-ea"/>
                <a:cs typeface="+mn-cs"/>
              </a:rPr>
              <a:t>em meios de informação, como jornais, revistas e sites e </a:t>
            </a:r>
          </a:p>
          <a:p>
            <a:pPr lvl="1">
              <a:defRPr/>
            </a:pPr>
            <a:r>
              <a:rPr lang="pt-BR" sz="2200" dirty="0" smtClean="0">
                <a:solidFill>
                  <a:srgbClr val="800080"/>
                </a:solidFill>
                <a:ea typeface="+mn-ea"/>
                <a:cs typeface="+mn-cs"/>
              </a:rPr>
              <a:t>validadas</a:t>
            </a:r>
            <a:r>
              <a:rPr lang="pt-BR" sz="2200" dirty="0" smtClean="0">
                <a:ea typeface="+mn-ea"/>
                <a:cs typeface="+mn-cs"/>
              </a:rPr>
              <a:t> como verdadeiras</a:t>
            </a:r>
          </a:p>
          <a:p>
            <a:pPr lvl="2">
              <a:defRPr/>
            </a:pPr>
            <a:r>
              <a:rPr lang="pt-BR" sz="2000" dirty="0" smtClean="0">
                <a:ea typeface="+mn-ea"/>
                <a:cs typeface="+mn-cs"/>
              </a:rPr>
              <a:t>verificando redundância </a:t>
            </a:r>
          </a:p>
          <a:p>
            <a:pPr lvl="1">
              <a:defRPr/>
            </a:pPr>
            <a:r>
              <a:rPr lang="pt-BR" sz="2200" dirty="0" smtClean="0">
                <a:solidFill>
                  <a:srgbClr val="800080"/>
                </a:solidFill>
                <a:ea typeface="+mn-ea"/>
                <a:cs typeface="+mn-cs"/>
              </a:rPr>
              <a:t>relevantes para o </a:t>
            </a:r>
            <a:r>
              <a:rPr lang="pt-BR" sz="2200" dirty="0" smtClean="0">
                <a:ea typeface="+mn-ea"/>
                <a:cs typeface="+mn-cs"/>
              </a:rPr>
              <a:t>usuário do sistema</a:t>
            </a:r>
          </a:p>
          <a:p>
            <a:pPr lvl="1">
              <a:defRPr/>
            </a:pPr>
            <a:r>
              <a:rPr lang="pt-BR" sz="2200" dirty="0" smtClean="0">
                <a:ea typeface="+mn-ea"/>
                <a:cs typeface="+mn-cs"/>
              </a:rPr>
              <a:t>resultando em um conjunto de recortes sobre temas de interesse desse usuário</a:t>
            </a:r>
          </a:p>
          <a:p>
            <a:pPr>
              <a:defRPr/>
            </a:pPr>
            <a:r>
              <a:rPr lang="pt-BR" sz="2400" dirty="0" smtClean="0"/>
              <a:t>O sistema projetado parte de notícias em sites de jornais pré-selecionados</a:t>
            </a:r>
          </a:p>
          <a:p>
            <a:pPr lvl="1">
              <a:defRPr/>
            </a:pPr>
            <a:r>
              <a:rPr lang="pt-BR" sz="2200" dirty="0" smtClean="0"/>
              <a:t>Para então verificar a veracidade das notícias</a:t>
            </a:r>
          </a:p>
        </p:txBody>
      </p:sp>
      <p:sp>
        <p:nvSpPr>
          <p:cNvPr id="3482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482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C574A0F-1DEB-46CE-9FD8-C5E32E8E1A3C}" type="slidenum">
              <a:rPr lang="pt-BR" smtClean="0"/>
              <a:pPr/>
              <a:t>31</a:t>
            </a:fld>
            <a:endParaRPr lang="pt-BR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584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59BABD-1B08-44C2-9B3B-B4A9E7451A61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00100"/>
          </a:xfrm>
        </p:spPr>
        <p:txBody>
          <a:bodyPr/>
          <a:lstStyle/>
          <a:p>
            <a:pPr eaLnBrk="1" hangingPunct="1"/>
            <a:r>
              <a:rPr lang="pt-BR" smtClean="0"/>
              <a:t>Integração de Informação</a:t>
            </a:r>
          </a:p>
        </p:txBody>
      </p:sp>
      <p:sp>
        <p:nvSpPr>
          <p:cNvPr id="358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/>
            <a:r>
              <a:rPr lang="pt-BR" sz="2400" smtClean="0"/>
              <a:t>Pergunta-resposta + Extração de informação</a:t>
            </a:r>
          </a:p>
          <a:p>
            <a:pPr eaLnBrk="1" hangingPunct="1"/>
            <a:r>
              <a:rPr lang="pt-BR" sz="2400" smtClean="0"/>
              <a:t>Objetivo</a:t>
            </a:r>
          </a:p>
          <a:p>
            <a:pPr lvl="1" eaLnBrk="1" hangingPunct="1"/>
            <a:r>
              <a:rPr lang="pt-BR" sz="2200" smtClean="0"/>
              <a:t>Integrar automaticamente diversos Web sites</a:t>
            </a:r>
          </a:p>
          <a:p>
            <a:pPr lvl="1" eaLnBrk="1" hangingPunct="1"/>
            <a:r>
              <a:rPr lang="pt-BR" sz="2200" smtClean="0"/>
              <a:t>para responder a determinadas perguntas do usuário cuja resposta não está disponível em um site único</a:t>
            </a:r>
          </a:p>
          <a:p>
            <a:pPr eaLnBrk="1" hangingPunct="1"/>
            <a:r>
              <a:rPr lang="pt-BR" sz="2400" smtClean="0"/>
              <a:t>Para cada site selecionado, um </a:t>
            </a:r>
            <a:r>
              <a:rPr lang="pt-BR" sz="2400" i="1" smtClean="0"/>
              <a:t>wrapper</a:t>
            </a:r>
            <a:r>
              <a:rPr lang="pt-BR" sz="2400" smtClean="0"/>
              <a:t> é construído </a:t>
            </a:r>
          </a:p>
          <a:p>
            <a:pPr eaLnBrk="1" hangingPunct="1"/>
            <a:r>
              <a:rPr lang="pt-BR" sz="2400" smtClean="0"/>
              <a:t>Os dados extraídos de cada site podem ser tratados como tabelas de bancos de dados</a:t>
            </a:r>
          </a:p>
          <a:p>
            <a:pPr lvl="1" eaLnBrk="1" hangingPunct="1"/>
            <a:r>
              <a:rPr lang="pt-BR" sz="2200" smtClean="0"/>
              <a:t>que podem ser consultadas usando-se uma query language (e.g. SQL).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686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3A4224-E6DE-482F-9FCA-9CFE02793878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00100"/>
          </a:xfrm>
        </p:spPr>
        <p:txBody>
          <a:bodyPr/>
          <a:lstStyle/>
          <a:p>
            <a:pPr eaLnBrk="1" hangingPunct="1"/>
            <a:r>
              <a:rPr lang="pt-BR" sz="3200" smtClean="0"/>
              <a:t>Integração de Informação</a:t>
            </a:r>
            <a:br>
              <a:rPr lang="pt-BR" sz="3200" smtClean="0"/>
            </a:br>
            <a:r>
              <a:rPr lang="pt-BR" sz="2800" smtClean="0"/>
              <a:t>Exemplo (2007-1)</a:t>
            </a:r>
          </a:p>
        </p:txBody>
      </p:sp>
      <p:sp>
        <p:nvSpPr>
          <p:cNvPr id="3686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9750" y="1736725"/>
            <a:ext cx="3162300" cy="4572000"/>
          </a:xfrm>
        </p:spPr>
        <p:txBody>
          <a:bodyPr/>
          <a:lstStyle/>
          <a:p>
            <a:pPr eaLnBrk="1" hangingPunct="1"/>
            <a:r>
              <a:rPr lang="pt-BR" sz="2400" b="1" smtClean="0"/>
              <a:t>LOGO:</a:t>
            </a:r>
            <a:r>
              <a:rPr lang="pt-BR" sz="2400" smtClean="0"/>
              <a:t> Sistema Integrado para Busca de Passagens Aéreas </a:t>
            </a:r>
            <a:r>
              <a:rPr lang="pt-BR" sz="2400" i="1" smtClean="0"/>
              <a:t>OnLine</a:t>
            </a:r>
          </a:p>
          <a:p>
            <a:pPr lvl="1" eaLnBrk="1" hangingPunct="1"/>
            <a:r>
              <a:rPr lang="pt-BR" sz="2000" smtClean="0"/>
              <a:t>Extração de informação +</a:t>
            </a:r>
          </a:p>
          <a:p>
            <a:pPr lvl="1" eaLnBrk="1" hangingPunct="1"/>
            <a:r>
              <a:rPr lang="pt-BR" sz="2000" smtClean="0"/>
              <a:t>Integração de informação </a:t>
            </a:r>
          </a:p>
        </p:txBody>
      </p:sp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1989138"/>
            <a:ext cx="51181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789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FCEA81-0529-49D1-90EA-2599F4D2C8BB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76300"/>
          </a:xfrm>
        </p:spPr>
        <p:txBody>
          <a:bodyPr/>
          <a:lstStyle/>
          <a:p>
            <a:pPr eaLnBrk="1" hangingPunct="1"/>
            <a:r>
              <a:rPr lang="en-GB" smtClean="0">
                <a:cs typeface="Times New Roman" pitchFamily="18" charset="0"/>
              </a:rPr>
              <a:t>RI Heterogênea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378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/>
            <a:r>
              <a:rPr lang="pt-BR" smtClean="0"/>
              <a:t>Sistemas de Recuperação multi-língua</a:t>
            </a:r>
          </a:p>
          <a:p>
            <a:pPr lvl="1" eaLnBrk="1" hangingPunct="1"/>
            <a:r>
              <a:rPr lang="en-GB" smtClean="0">
                <a:cs typeface="Times New Roman" pitchFamily="18" charset="0"/>
              </a:rPr>
              <a:t>Recebem a entrada em uma língua e devolvem a saída em outra língua </a:t>
            </a:r>
          </a:p>
          <a:p>
            <a:pPr eaLnBrk="1" hangingPunct="1"/>
            <a:r>
              <a:rPr lang="en-GB" smtClean="0">
                <a:cs typeface="Times New Roman" pitchFamily="18" charset="0"/>
              </a:rPr>
              <a:t>Busca de partituras musicais ou cifras</a:t>
            </a:r>
          </a:p>
          <a:p>
            <a:pPr eaLnBrk="1" hangingPunct="1"/>
            <a:r>
              <a:rPr lang="en-GB" smtClean="0">
                <a:cs typeface="Times New Roman" pitchFamily="18" charset="0"/>
              </a:rPr>
              <a:t>Busca de padrões de exames médicos </a:t>
            </a:r>
          </a:p>
          <a:p>
            <a:pPr lvl="1" eaLnBrk="1" hangingPunct="1"/>
            <a:r>
              <a:rPr lang="en-GB" smtClean="0">
                <a:cs typeface="Times New Roman" pitchFamily="18" charset="0"/>
              </a:rPr>
              <a:t>Eletrocardiogramas, …</a:t>
            </a: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38915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609600" y="1773238"/>
            <a:ext cx="7772400" cy="4114800"/>
          </a:xfrm>
        </p:spPr>
        <p:txBody>
          <a:bodyPr/>
          <a:lstStyle/>
          <a:p>
            <a:pPr eaLnBrk="1" hangingPunct="1"/>
            <a:r>
              <a:rPr lang="pt-BR" smtClean="0"/>
              <a:t>Ver cronograma...</a:t>
            </a:r>
          </a:p>
        </p:txBody>
      </p:sp>
      <p:sp>
        <p:nvSpPr>
          <p:cNvPr id="3891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891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FFE9AD-4FB5-4EFE-8C9E-E2EEB65351CA}" type="slidenum">
              <a:rPr lang="pt-BR" smtClean="0"/>
              <a:pPr/>
              <a:t>35</a:t>
            </a:fld>
            <a:endParaRPr lang="pt-B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17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DF104D-17AD-4C32-8FC7-0D67EC8FD921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77044"/>
            <a:ext cx="7772400" cy="647700"/>
          </a:xfrm>
        </p:spPr>
        <p:txBody>
          <a:bodyPr/>
          <a:lstStyle/>
          <a:p>
            <a:pPr eaLnBrk="1" hangingPunct="1"/>
            <a:r>
              <a:rPr lang="pt-BR" dirty="0" smtClean="0"/>
              <a:t>Algumas Áreas relacionadas a RI</a:t>
            </a:r>
          </a:p>
        </p:txBody>
      </p:sp>
      <p:sp>
        <p:nvSpPr>
          <p:cNvPr id="71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Ciência da informação</a:t>
            </a:r>
          </a:p>
          <a:p>
            <a:pPr lvl="1" eaLnBrk="1" hangingPunct="1"/>
            <a:r>
              <a:rPr lang="pt-BR" sz="2200" dirty="0" smtClean="0"/>
              <a:t>Bibliotecas digitais</a:t>
            </a:r>
          </a:p>
          <a:p>
            <a:pPr lvl="1" eaLnBrk="1" hangingPunct="1"/>
            <a:r>
              <a:rPr lang="pt-BR" sz="2200" dirty="0" smtClean="0"/>
              <a:t>Tudo começou com automação de bibliotecas!</a:t>
            </a:r>
          </a:p>
          <a:p>
            <a:pPr eaLnBrk="1" hangingPunct="1"/>
            <a:r>
              <a:rPr lang="pt-BR" sz="2400" dirty="0" smtClean="0"/>
              <a:t>Bancos de dados</a:t>
            </a:r>
          </a:p>
          <a:p>
            <a:pPr lvl="1" eaLnBrk="1" hangingPunct="1"/>
            <a:r>
              <a:rPr lang="pt-BR" sz="2200" dirty="0" smtClean="0"/>
              <a:t>Para armazenar os dados a serem recuperados</a:t>
            </a:r>
          </a:p>
          <a:p>
            <a:pPr eaLnBrk="1" hangingPunct="1"/>
            <a:r>
              <a:rPr lang="pt-BR" sz="2400" dirty="0" smtClean="0"/>
              <a:t>Inteligência artificial</a:t>
            </a:r>
          </a:p>
          <a:p>
            <a:pPr lvl="1" eaLnBrk="1" hangingPunct="1"/>
            <a:r>
              <a:rPr lang="pt-BR" sz="2200" dirty="0" smtClean="0"/>
              <a:t>A seguir...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Inteligência artificial</a:t>
            </a:r>
            <a:br>
              <a:rPr lang="pt-BR" smtClean="0"/>
            </a:br>
            <a:r>
              <a:rPr lang="pt-BR" smtClean="0"/>
              <a:t>Sistemas inteligentes de RI</a:t>
            </a:r>
            <a:endParaRPr lang="pt-BR" dirty="0" smtClean="0"/>
          </a:p>
        </p:txBody>
      </p:sp>
      <p:sp>
        <p:nvSpPr>
          <p:cNvPr id="71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86482"/>
            <a:ext cx="7772400" cy="4938862"/>
          </a:xfrm>
        </p:spPr>
        <p:txBody>
          <a:bodyPr/>
          <a:lstStyle/>
          <a:p>
            <a:r>
              <a:rPr lang="pt-BR" sz="2400" dirty="0" smtClean="0"/>
              <a:t>Ontologias</a:t>
            </a:r>
          </a:p>
          <a:p>
            <a:pPr lvl="1"/>
            <a:r>
              <a:rPr lang="pt-BR" sz="2200" dirty="0" smtClean="0"/>
              <a:t>Para organizar documentos em hierarquias</a:t>
            </a:r>
          </a:p>
          <a:p>
            <a:r>
              <a:rPr lang="pt-BR" sz="2400" dirty="0" smtClean="0"/>
              <a:t>Processamento de linguagem natural</a:t>
            </a:r>
          </a:p>
          <a:p>
            <a:pPr lvl="1"/>
            <a:r>
              <a:rPr lang="pt-BR" sz="2200" dirty="0" smtClean="0"/>
              <a:t>Métodos de pré-processamento de documentos</a:t>
            </a:r>
          </a:p>
          <a:p>
            <a:pPr lvl="2"/>
            <a:r>
              <a:rPr lang="pt-BR" sz="2000" dirty="0" smtClean="0"/>
              <a:t>Análise léxica, </a:t>
            </a:r>
            <a:r>
              <a:rPr lang="pt-BR" sz="2000" dirty="0" err="1" smtClean="0"/>
              <a:t>Stemming</a:t>
            </a:r>
            <a:r>
              <a:rPr lang="pt-BR" sz="2000" dirty="0" smtClean="0"/>
              <a:t>, identificação de grupos nominais, uso de tesauros ...</a:t>
            </a:r>
          </a:p>
          <a:p>
            <a:pPr lvl="1"/>
            <a:r>
              <a:rPr lang="pt-BR" sz="2200" dirty="0" smtClean="0"/>
              <a:t>Sistemas Pergunta-resposta, </a:t>
            </a:r>
            <a:r>
              <a:rPr lang="pt-BR" sz="2200" dirty="0" err="1" smtClean="0"/>
              <a:t>xtração</a:t>
            </a:r>
            <a:r>
              <a:rPr lang="pt-BR" sz="2200" dirty="0" smtClean="0"/>
              <a:t> de informação, mineração de texto ...</a:t>
            </a:r>
          </a:p>
          <a:p>
            <a:r>
              <a:rPr lang="pt-BR" sz="2400" dirty="0" smtClean="0"/>
              <a:t>Aprendizagem de máquina</a:t>
            </a:r>
          </a:p>
          <a:p>
            <a:pPr lvl="1"/>
            <a:r>
              <a:rPr lang="pt-BR" sz="2200" dirty="0" smtClean="0"/>
              <a:t>Classificação e agrupamento de documentos, criação e manutenção de perfis de usuários, extração de informação, mineração de texto ... </a:t>
            </a:r>
          </a:p>
        </p:txBody>
      </p:sp>
      <p:sp>
        <p:nvSpPr>
          <p:cNvPr id="717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DF104D-17AD-4C32-8FC7-0D67EC8FD921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21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7E7927-0EDB-4DCE-9F26-65079AD155AC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4813"/>
            <a:ext cx="7772400" cy="750887"/>
          </a:xfrm>
        </p:spPr>
        <p:txBody>
          <a:bodyPr/>
          <a:lstStyle/>
          <a:p>
            <a:pPr eaLnBrk="1" hangingPunct="1"/>
            <a:r>
              <a:rPr lang="pt-BR" smtClean="0"/>
              <a:t>Exemplos de Sistemas de RI</a:t>
            </a:r>
            <a:endParaRPr lang="en-US" smtClean="0"/>
          </a:p>
        </p:txBody>
      </p:sp>
      <p:sp>
        <p:nvSpPr>
          <p:cNvPr id="92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7088" y="1484313"/>
            <a:ext cx="7772400" cy="5343525"/>
          </a:xfrm>
        </p:spPr>
        <p:txBody>
          <a:bodyPr/>
          <a:lstStyle/>
          <a:p>
            <a:pPr eaLnBrk="1" hangingPunct="1"/>
            <a:r>
              <a:rPr lang="pt-BR" sz="2400" dirty="0" smtClean="0"/>
              <a:t>Sistemas de Busca</a:t>
            </a:r>
          </a:p>
          <a:p>
            <a:pPr lvl="1" eaLnBrk="1" hangingPunct="1"/>
            <a:r>
              <a:rPr lang="pt-BR" sz="2200" dirty="0" smtClean="0"/>
              <a:t>Sistemas de Automação de Bibliotecas </a:t>
            </a:r>
          </a:p>
          <a:p>
            <a:pPr lvl="1" eaLnBrk="1" hangingPunct="1"/>
            <a:r>
              <a:rPr lang="pt-BR" sz="2200" dirty="0" smtClean="0"/>
              <a:t>Sistemas de Gerenciamento de Documentos</a:t>
            </a:r>
          </a:p>
          <a:p>
            <a:pPr lvl="1" eaLnBrk="1" hangingPunct="1"/>
            <a:r>
              <a:rPr lang="pt-BR" sz="2200" dirty="0" smtClean="0"/>
              <a:t>Engenhos de Busca na Web </a:t>
            </a:r>
          </a:p>
          <a:p>
            <a:pPr lvl="1" eaLnBrk="1" hangingPunct="1"/>
            <a:r>
              <a:rPr lang="pt-BR" sz="2200" dirty="0" smtClean="0"/>
              <a:t>Sistemas de </a:t>
            </a:r>
            <a:r>
              <a:rPr lang="pt-BR" sz="2200" dirty="0" err="1" smtClean="0"/>
              <a:t>Meta-busca</a:t>
            </a:r>
            <a:endParaRPr lang="pt-BR" sz="2200" dirty="0" smtClean="0"/>
          </a:p>
          <a:p>
            <a:pPr eaLnBrk="1" hangingPunct="1"/>
            <a:r>
              <a:rPr lang="pt-BR" sz="2400" dirty="0" smtClean="0"/>
              <a:t>Sistemas de Pergunta-resposta </a:t>
            </a:r>
          </a:p>
          <a:p>
            <a:pPr eaLnBrk="1" hangingPunct="1"/>
            <a:r>
              <a:rPr lang="pt-BR" sz="2400" dirty="0" smtClean="0"/>
              <a:t>Sistemas de Extração de Informação </a:t>
            </a:r>
          </a:p>
          <a:p>
            <a:pPr eaLnBrk="1" hangingPunct="1"/>
            <a:r>
              <a:rPr lang="pt-BR" sz="2400" dirty="0" smtClean="0"/>
              <a:t>Sistemas de Mineração de dados/informação</a:t>
            </a:r>
          </a:p>
          <a:p>
            <a:pPr eaLnBrk="1" hangingPunct="1"/>
            <a:r>
              <a:rPr lang="pt-BR" sz="2400" dirty="0" smtClean="0"/>
              <a:t>Sistemas de Recomendação </a:t>
            </a:r>
          </a:p>
          <a:p>
            <a:pPr eaLnBrk="1" hangingPunct="1"/>
            <a:r>
              <a:rPr lang="en-GB" sz="2400" dirty="0" smtClean="0">
                <a:cs typeface="Times New Roman" pitchFamily="18" charset="0"/>
              </a:rPr>
              <a:t>RI </a:t>
            </a:r>
            <a:r>
              <a:rPr lang="en-GB" sz="2400" dirty="0" err="1" smtClean="0">
                <a:cs typeface="Times New Roman" pitchFamily="18" charset="0"/>
              </a:rPr>
              <a:t>Heterogênea</a:t>
            </a:r>
            <a:endParaRPr lang="en-US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/>
              <a:t>Antes de tudo...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44824"/>
            <a:ext cx="7772400" cy="4104455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rgbClr val="660066"/>
                </a:solidFill>
              </a:rPr>
              <a:t>Classificação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660066"/>
                </a:solidFill>
              </a:rPr>
              <a:t>Agrupamento</a:t>
            </a:r>
            <a:r>
              <a:rPr lang="pt-BR" i="1" dirty="0" smtClean="0"/>
              <a:t> </a:t>
            </a:r>
            <a:r>
              <a:rPr lang="pt-BR" dirty="0" smtClean="0"/>
              <a:t>de documentos</a:t>
            </a:r>
          </a:p>
          <a:p>
            <a:pPr lvl="1" eaLnBrk="1" hangingPunct="1"/>
            <a:r>
              <a:rPr lang="pt-BR" dirty="0" smtClean="0"/>
              <a:t>Quase todas as aplicações de RI textual incluem um passo/módulo de classificação ou de agrupamento de documentos</a:t>
            </a:r>
          </a:p>
          <a:p>
            <a:pPr eaLnBrk="1" hangingPunct="1"/>
            <a:r>
              <a:rPr lang="pt-BR" dirty="0" smtClean="0"/>
              <a:t>Contudo...</a:t>
            </a:r>
          </a:p>
          <a:p>
            <a:pPr lvl="1" eaLnBrk="1" hangingPunct="1"/>
            <a:r>
              <a:rPr lang="pt-BR" dirty="0" smtClean="0"/>
              <a:t>Essas são tarefas realizadas com técnicas de Inteligência Artificial</a:t>
            </a:r>
          </a:p>
          <a:p>
            <a:pPr lvl="2" eaLnBrk="1" hangingPunct="1"/>
            <a:r>
              <a:rPr lang="pt-BR" dirty="0" smtClean="0"/>
              <a:t>Aprendizagem de máquina</a:t>
            </a:r>
          </a:p>
          <a:p>
            <a:pPr lvl="2" eaLnBrk="1" hangingPunct="1"/>
            <a:r>
              <a:rPr lang="pt-BR" dirty="0" smtClean="0"/>
              <a:t>Sistemas baseados em conhecimento explícito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9488F3-9D50-4B02-AE61-4DBA7C70F58B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253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1FF406-4D37-4533-98A3-DD1220D2B2AA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Classificação e Agrupamento</a:t>
            </a:r>
            <a:r>
              <a:rPr lang="pt-BR" i="1" dirty="0" smtClean="0"/>
              <a:t> </a:t>
            </a:r>
            <a:endParaRPr lang="en-US" dirty="0" smtClean="0"/>
          </a:p>
        </p:txBody>
      </p:sp>
      <p:sp>
        <p:nvSpPr>
          <p:cNvPr id="2253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43211"/>
            <a:ext cx="7772400" cy="4306069"/>
          </a:xfrm>
        </p:spPr>
        <p:txBody>
          <a:bodyPr/>
          <a:lstStyle/>
          <a:p>
            <a:pPr eaLnBrk="1" hangingPunct="1"/>
            <a:r>
              <a:rPr lang="pt-BR" dirty="0" smtClean="0"/>
              <a:t>Classificação - Objetivo</a:t>
            </a:r>
          </a:p>
          <a:p>
            <a:pPr lvl="1" eaLnBrk="1" hangingPunct="1"/>
            <a:r>
              <a:rPr lang="pt-BR" dirty="0" smtClean="0"/>
              <a:t>Classificar documentos de acordo com um conjunto ou hierarquia de categorias previamente definidas</a:t>
            </a:r>
          </a:p>
          <a:p>
            <a:pPr eaLnBrk="1" hangingPunct="1"/>
            <a:r>
              <a:rPr lang="pt-BR" dirty="0" smtClean="0"/>
              <a:t>Agrupamento</a:t>
            </a:r>
            <a:r>
              <a:rPr lang="pt-BR" i="1" dirty="0" smtClean="0"/>
              <a:t> (</a:t>
            </a:r>
            <a:r>
              <a:rPr lang="pt-BR" i="1" dirty="0" err="1" smtClean="0"/>
              <a:t>Clustering</a:t>
            </a:r>
            <a:r>
              <a:rPr lang="pt-BR" i="1" dirty="0" smtClean="0"/>
              <a:t>)</a:t>
            </a:r>
            <a:r>
              <a:rPr lang="pt-BR" dirty="0" smtClean="0"/>
              <a:t> – Objetivo</a:t>
            </a:r>
          </a:p>
          <a:p>
            <a:pPr lvl="1" eaLnBrk="1" hangingPunct="1"/>
            <a:r>
              <a:rPr lang="pt-BR" dirty="0" smtClean="0"/>
              <a:t>Agrupar documentos semelhantes em classes não conhecidas a priori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355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7EF2901-B2BE-4BD9-A953-BB24FCDC47DE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5760"/>
            <a:ext cx="77724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Classificação de documentos</a:t>
            </a:r>
            <a:endParaRPr lang="en-US" dirty="0" smtClean="0"/>
          </a:p>
        </p:txBody>
      </p:sp>
      <p:sp>
        <p:nvSpPr>
          <p:cNvPr id="2355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90675"/>
            <a:ext cx="7772400" cy="4810125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Algumas aplicações:</a:t>
            </a:r>
          </a:p>
          <a:p>
            <a:pPr lvl="1" eaLnBrk="1" hangingPunct="1"/>
            <a:r>
              <a:rPr lang="pt-BR" sz="2200" dirty="0" smtClean="0"/>
              <a:t>Alimentar hierarquias de classes, como a do Yahoo, para facilitar a busca</a:t>
            </a:r>
          </a:p>
          <a:p>
            <a:pPr lvl="1" eaLnBrk="1" hangingPunct="1"/>
            <a:r>
              <a:rPr lang="pt-BR" sz="2200" dirty="0" smtClean="0"/>
              <a:t>Sistemas de Recomendação </a:t>
            </a:r>
          </a:p>
          <a:p>
            <a:pPr lvl="1" eaLnBrk="1" hangingPunct="1"/>
            <a:r>
              <a:rPr lang="pt-BR" sz="2200" dirty="0" smtClean="0"/>
              <a:t>Criação de repositórios de domínio específico</a:t>
            </a:r>
          </a:p>
          <a:p>
            <a:pPr lvl="1" eaLnBrk="1" hangingPunct="1"/>
            <a:r>
              <a:rPr lang="pt-BR" sz="2200" dirty="0" smtClean="0"/>
              <a:t>Distribuição de Notícias </a:t>
            </a:r>
          </a:p>
          <a:p>
            <a:pPr lvl="2" eaLnBrk="1" hangingPunct="1"/>
            <a:r>
              <a:rPr lang="pt-BR" sz="2000" dirty="0" smtClean="0"/>
              <a:t>Jornal personalizado</a:t>
            </a:r>
          </a:p>
          <a:p>
            <a:pPr lvl="1" eaLnBrk="1" hangingPunct="1"/>
            <a:r>
              <a:rPr lang="pt-BR" sz="2200" dirty="0" smtClean="0"/>
              <a:t>Mensagem de Email e Newsgroups</a:t>
            </a:r>
          </a:p>
          <a:p>
            <a:pPr lvl="2" eaLnBrk="1" hangingPunct="1"/>
            <a:r>
              <a:rPr lang="pt-BR" sz="2000" dirty="0" smtClean="0"/>
              <a:t>Filtragem de spam</a:t>
            </a:r>
          </a:p>
          <a:p>
            <a:pPr lvl="2" eaLnBrk="1" hangingPunct="1"/>
            <a:r>
              <a:rPr lang="pt-BR" sz="2000" i="1" dirty="0" err="1" smtClean="0"/>
              <a:t>Routing</a:t>
            </a:r>
            <a:endParaRPr lang="pt-BR" sz="2000" i="1" dirty="0" smtClean="0"/>
          </a:p>
          <a:p>
            <a:pPr lvl="2" eaLnBrk="1" hangingPunct="1"/>
            <a:r>
              <a:rPr lang="pt-BR" sz="2000" dirty="0" smtClean="0"/>
              <a:t>Atribuição de prioridades </a:t>
            </a:r>
          </a:p>
          <a:p>
            <a:pPr lvl="2" eaLnBrk="1" hangingPunct="1"/>
            <a:r>
              <a:rPr lang="pt-BR" sz="2000" dirty="0" smtClean="0"/>
              <a:t>Seleção de </a:t>
            </a:r>
            <a:r>
              <a:rPr lang="pt-BR" sz="2000" i="1" dirty="0" smtClean="0"/>
              <a:t>folders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3471</TotalTime>
  <Words>1444</Words>
  <Application>Microsoft Office PowerPoint</Application>
  <PresentationFormat>Apresentação na tela (4:3)</PresentationFormat>
  <Paragraphs>325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7" baseType="lpstr">
      <vt:lpstr>Plano grafico</vt:lpstr>
      <vt:lpstr>Clip</vt:lpstr>
      <vt:lpstr>Exemplos de projetos</vt:lpstr>
      <vt:lpstr>Roteiro</vt:lpstr>
      <vt:lpstr>Tarefa típica de RI</vt:lpstr>
      <vt:lpstr>Algumas Áreas relacionadas a RI</vt:lpstr>
      <vt:lpstr>Inteligência artificial Sistemas inteligentes de RI</vt:lpstr>
      <vt:lpstr>Exemplos de Sistemas de RI</vt:lpstr>
      <vt:lpstr>Antes de tudo...</vt:lpstr>
      <vt:lpstr>Classificação e Agrupamento </vt:lpstr>
      <vt:lpstr>Classificação de documentos</vt:lpstr>
      <vt:lpstr>Agrupamento de documentos</vt:lpstr>
      <vt:lpstr>Clustering de documentos Exemplo 2007-1</vt:lpstr>
      <vt:lpstr>Clustering de documentos Exemplo 2007-1  Agrupa perguntas de vestibular sobre um mesmo tema</vt:lpstr>
      <vt:lpstr>Sistemas de Busca </vt:lpstr>
      <vt:lpstr>Sistemas de Busca</vt:lpstr>
      <vt:lpstr>Sistemas de Busca</vt:lpstr>
      <vt:lpstr>Sistemas de Busca</vt:lpstr>
      <vt:lpstr>Sistemas de Pergunta-Resposta</vt:lpstr>
      <vt:lpstr>Sistemas de Pergunta-Resposta</vt:lpstr>
      <vt:lpstr>Sistemas de Pergunta-Resposta Arquitetura Genérica</vt:lpstr>
      <vt:lpstr>Sistemas de Pergunta-Resposta</vt:lpstr>
      <vt:lpstr>Sistemas de Extração de Informação</vt:lpstr>
      <vt:lpstr>Sistemas de Extração de Informação </vt:lpstr>
      <vt:lpstr>Sistemas de Extração de Informação </vt:lpstr>
      <vt:lpstr>Mineração de Opiniões</vt:lpstr>
      <vt:lpstr>Mineração de Opiniões</vt:lpstr>
      <vt:lpstr>Mineração de Opiniões</vt:lpstr>
      <vt:lpstr>Mineração de Opiniões</vt:lpstr>
      <vt:lpstr>Sistemas de Personalização</vt:lpstr>
      <vt:lpstr>Sistemas de Recomendação</vt:lpstr>
      <vt:lpstr>Sistema de Recomendação </vt:lpstr>
      <vt:lpstr>Clipagem Digital</vt:lpstr>
      <vt:lpstr>Integração de Informação</vt:lpstr>
      <vt:lpstr>Integração de Informação Exemplo (2007-1)</vt:lpstr>
      <vt:lpstr>RI Heterogênea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503</cp:revision>
  <cp:lastPrinted>2001-04-02T12:42:59Z</cp:lastPrinted>
  <dcterms:created xsi:type="dcterms:W3CDTF">2000-11-15T23:57:53Z</dcterms:created>
  <dcterms:modified xsi:type="dcterms:W3CDTF">2017-04-17T14:15:22Z</dcterms:modified>
</cp:coreProperties>
</file>