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40"/>
  </p:notesMasterIdLst>
  <p:handoutMasterIdLst>
    <p:handoutMasterId r:id="rId41"/>
  </p:handoutMasterIdLst>
  <p:sldIdLst>
    <p:sldId id="386" r:id="rId2"/>
    <p:sldId id="518" r:id="rId3"/>
    <p:sldId id="519" r:id="rId4"/>
    <p:sldId id="520" r:id="rId5"/>
    <p:sldId id="567" r:id="rId6"/>
    <p:sldId id="522" r:id="rId7"/>
    <p:sldId id="569" r:id="rId8"/>
    <p:sldId id="524" r:id="rId9"/>
    <p:sldId id="526" r:id="rId10"/>
    <p:sldId id="525" r:id="rId11"/>
    <p:sldId id="528" r:id="rId12"/>
    <p:sldId id="571" r:id="rId13"/>
    <p:sldId id="573" r:id="rId14"/>
    <p:sldId id="574" r:id="rId15"/>
    <p:sldId id="529" r:id="rId16"/>
    <p:sldId id="572" r:id="rId17"/>
    <p:sldId id="575" r:id="rId18"/>
    <p:sldId id="581" r:id="rId19"/>
    <p:sldId id="578" r:id="rId20"/>
    <p:sldId id="532" r:id="rId21"/>
    <p:sldId id="533" r:id="rId22"/>
    <p:sldId id="547" r:id="rId23"/>
    <p:sldId id="548" r:id="rId24"/>
    <p:sldId id="549" r:id="rId25"/>
    <p:sldId id="552" r:id="rId26"/>
    <p:sldId id="582" r:id="rId27"/>
    <p:sldId id="553" r:id="rId28"/>
    <p:sldId id="554" r:id="rId29"/>
    <p:sldId id="555" r:id="rId30"/>
    <p:sldId id="556" r:id="rId31"/>
    <p:sldId id="557" r:id="rId32"/>
    <p:sldId id="558" r:id="rId33"/>
    <p:sldId id="560" r:id="rId34"/>
    <p:sldId id="561" r:id="rId35"/>
    <p:sldId id="562" r:id="rId36"/>
    <p:sldId id="563" r:id="rId37"/>
    <p:sldId id="565" r:id="rId38"/>
    <p:sldId id="570" r:id="rId39"/>
  </p:sldIdLst>
  <p:sldSz cx="9144000" cy="6858000" type="screen4x3"/>
  <p:notesSz cx="6985000" cy="10121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800000"/>
    <a:srgbClr val="660033"/>
    <a:srgbClr val="800080"/>
    <a:srgbClr val="23238D"/>
    <a:srgbClr val="00A076"/>
    <a:srgbClr val="99FFE4"/>
    <a:srgbClr val="DDDDD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2" autoAdjust="0"/>
  </p:normalViewPr>
  <p:slideViewPr>
    <p:cSldViewPr snapToObjects="1">
      <p:cViewPr>
        <p:scale>
          <a:sx n="60" d="100"/>
          <a:sy n="60" d="100"/>
        </p:scale>
        <p:origin x="-1860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0" d="100"/>
          <a:sy n="40" d="100"/>
        </p:scale>
        <p:origin x="-1488" y="-96"/>
      </p:cViewPr>
      <p:guideLst>
        <p:guide orient="horz" pos="3188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87528" y="0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t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823142"/>
            <a:ext cx="197472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defTabSz="977900">
              <a:defRPr sz="13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484625" y="9823142"/>
            <a:ext cx="500375" cy="298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7749" tIns="48875" rIns="97749" bIns="48875" numCol="1" anchor="b" anchorCtr="0" compatLnSpc="1">
            <a:prstTxWarp prst="textNoShape">
              <a:avLst/>
            </a:prstTxWarp>
            <a:spAutoFit/>
          </a:bodyPr>
          <a:lstStyle>
            <a:lvl1pPr algn="r" defTabSz="977900">
              <a:defRPr sz="1300"/>
            </a:lvl1pPr>
          </a:lstStyle>
          <a:p>
            <a:pPr>
              <a:defRPr/>
            </a:pPr>
            <a:fld id="{43B2D129-367C-490A-99DB-A212D966AC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8224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36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58825"/>
            <a:ext cx="5060950" cy="379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808538"/>
            <a:ext cx="5121275" cy="455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615488"/>
            <a:ext cx="302736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9615488"/>
            <a:ext cx="302736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49" tIns="48875" rIns="97749" bIns="48875" numCol="1" anchor="b" anchorCtr="0" compatLnSpc="1">
            <a:prstTxWarp prst="textNoShape">
              <a:avLst/>
            </a:prstTxWarp>
          </a:bodyPr>
          <a:lstStyle>
            <a:lvl1pPr algn="r" defTabSz="97790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3B1572-4061-49A7-9084-B349963753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9575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82180-251D-4680-8392-9D6EFB7BB4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403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Shape 254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0" name="Shape 260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sldNum" idx="12"/>
          </p:nvPr>
        </p:nvSpPr>
        <p:spPr>
          <a:xfrm>
            <a:off x="3957638" y="9615488"/>
            <a:ext cx="3027362" cy="5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Shape 405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2" name="Shape 412"/>
          <p:cNvSpPr txBox="1">
            <a:spLocks noGrp="1"/>
          </p:cNvSpPr>
          <p:nvPr>
            <p:ph type="sldNum" idx="12"/>
          </p:nvPr>
        </p:nvSpPr>
        <p:spPr>
          <a:xfrm>
            <a:off x="3957638" y="9615488"/>
            <a:ext cx="3027362" cy="5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24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Shape 43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40" name="Shape 440"/>
          <p:cNvSpPr txBox="1">
            <a:spLocks noGrp="1"/>
          </p:cNvSpPr>
          <p:nvPr>
            <p:ph type="sldNum" idx="12"/>
          </p:nvPr>
        </p:nvSpPr>
        <p:spPr>
          <a:xfrm>
            <a:off x="3957638" y="9615488"/>
            <a:ext cx="3027362" cy="5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27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Shape 45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4" name="Shape 464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Shape 48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18" name="Shape 218"/>
          <p:cNvSpPr txBox="1">
            <a:spLocks noGrp="1"/>
          </p:cNvSpPr>
          <p:nvPr>
            <p:ph type="sldNum" idx="12"/>
          </p:nvPr>
        </p:nvSpPr>
        <p:spPr>
          <a:xfrm>
            <a:off x="3957638" y="9615488"/>
            <a:ext cx="3027362" cy="5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sz="13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Shape 488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Shape 494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13" name="Shape 513"/>
          <p:cNvSpPr txBox="1">
            <a:spLocks noGrp="1"/>
          </p:cNvSpPr>
          <p:nvPr>
            <p:ph type="sldNum" idx="12"/>
          </p:nvPr>
        </p:nvSpPr>
        <p:spPr>
          <a:xfrm>
            <a:off x="3957638" y="9615488"/>
            <a:ext cx="3027362" cy="506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725" tIns="48875" rIns="97725" bIns="4887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3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37</a:t>
            </a:fld>
            <a:endParaRPr sz="13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Shape 239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body" idx="1"/>
          </p:nvPr>
        </p:nvSpPr>
        <p:spPr>
          <a:xfrm>
            <a:off x="931863" y="4808538"/>
            <a:ext cx="5121275" cy="4554537"/>
          </a:xfrm>
          <a:prstGeom prst="rect">
            <a:avLst/>
          </a:prstGeom>
        </p:spPr>
        <p:txBody>
          <a:bodyPr spcFirstLastPara="1" wrap="square" lIns="97725" tIns="48875" rIns="97725" bIns="488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Shape 247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58825"/>
            <a:ext cx="5060950" cy="37957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1065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11066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pt-BR" dirty="0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3B6C-79AA-44C5-8356-D6257619D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64093-1A17-4890-AFFA-D04D953130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10350" y="342900"/>
            <a:ext cx="2000250" cy="52863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342900"/>
            <a:ext cx="5848350" cy="52863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35182-6820-45BE-9E3F-14D25BEF98D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7D341-5D17-4D92-BFFE-874ED14BBB8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4F548-DD7F-4C3E-BE4B-258E727D74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00600" y="15144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18309-08B2-497D-8F3B-56BE419944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9628B-D46C-40AC-A6CF-310C9E47C6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6F5F-4FFF-4443-8895-3CB4DD81386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043D4-E3BB-4553-9400-73BB8458A7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89260-60E1-43F2-BAAC-CFAE72FDFF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4A4D-E9CE-4BAA-ACD4-C8C12E57048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957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  <p:grpSp>
            <p:nvGrpSpPr>
              <p:cNvPr id="1039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95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5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  <p:sp>
              <p:nvSpPr>
                <p:cNvPr id="1096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pt-BR"/>
                </a:p>
              </p:txBody>
            </p:sp>
          </p:grpSp>
        </p:grpSp>
        <p:sp>
          <p:nvSpPr>
            <p:cNvPr id="10962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sp>
          <p:nvSpPr>
            <p:cNvPr id="10962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pt-BR"/>
            </a:p>
          </p:txBody>
        </p:sp>
        <p:grpSp>
          <p:nvGrpSpPr>
            <p:cNvPr id="1034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962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2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  <p:sp>
            <p:nvSpPr>
              <p:cNvPr id="10963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429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5144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</a:p>
        </p:txBody>
      </p:sp>
      <p:sp>
        <p:nvSpPr>
          <p:cNvPr id="10963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00" y="6248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pt-BR"/>
              <a:t>CIn-UFPE</a:t>
            </a:r>
          </a:p>
        </p:txBody>
      </p:sp>
      <p:sp>
        <p:nvSpPr>
          <p:cNvPr id="10963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76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0155CB-FB78-44FC-8058-CB3BE608D1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ts val="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NHR6IQJGZ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intl/pt-BR/web/ajaxcrawling/index.html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netlivestats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heshmore.com/how-much-data-does-google-handl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884312"/>
          </a:xfrm>
        </p:spPr>
        <p:txBody>
          <a:bodyPr/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pt-BR" dirty="0" smtClean="0"/>
              <a:t>Recuperação Inteligente de Informação</a:t>
            </a:r>
            <a:endParaRPr lang="en-US" altLang="zh-TW" dirty="0" smtClean="0"/>
          </a:p>
        </p:txBody>
      </p:sp>
      <p:sp>
        <p:nvSpPr>
          <p:cNvPr id="3076" name="Rectangle 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82292" y="3717032"/>
            <a:ext cx="6400800" cy="1345506"/>
          </a:xfrm>
        </p:spPr>
        <p:txBody>
          <a:bodyPr/>
          <a:lstStyle/>
          <a:p>
            <a:pPr lvl="0" algn="r"/>
            <a:r>
              <a:rPr lang="pt-BR" dirty="0" smtClean="0">
                <a:sym typeface="Tahoma"/>
              </a:rPr>
              <a:t>Sistemas de RI na Web</a:t>
            </a:r>
          </a:p>
          <a:p>
            <a:endParaRPr lang="pt-BR" dirty="0" smtClean="0"/>
          </a:p>
        </p:txBody>
      </p:sp>
      <p:sp>
        <p:nvSpPr>
          <p:cNvPr id="307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733256"/>
            <a:ext cx="3175992" cy="972344"/>
          </a:xfrm>
        </p:spPr>
        <p:txBody>
          <a:bodyPr/>
          <a:lstStyle/>
          <a:p>
            <a:r>
              <a:rPr lang="pt-BR" sz="2000" dirty="0" smtClean="0">
                <a:sym typeface="Monotype Sorts"/>
              </a:rPr>
              <a:t>Flávia Barros &amp; </a:t>
            </a:r>
          </a:p>
          <a:p>
            <a:r>
              <a:rPr lang="pt-BR" sz="2000" dirty="0" smtClean="0">
                <a:sym typeface="Monotype Sorts"/>
              </a:rPr>
              <a:t>Ricardo Prudêncio</a:t>
            </a:r>
          </a:p>
          <a:p>
            <a:endParaRPr lang="pt-BR" dirty="0" smtClean="0">
              <a:sym typeface="Monotype Sorts"/>
            </a:endParaRPr>
          </a:p>
        </p:txBody>
      </p:sp>
      <p:sp>
        <p:nvSpPr>
          <p:cNvPr id="3074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E84FFF66-6659-4D44-8754-176FBCB2D173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838200" y="1844823"/>
            <a:ext cx="7772400" cy="3784451"/>
          </a:xfrm>
        </p:spPr>
        <p:txBody>
          <a:bodyPr/>
          <a:lstStyle/>
          <a:p>
            <a:r>
              <a:rPr lang="pt-BR" dirty="0"/>
              <a:t>O </a:t>
            </a:r>
            <a:r>
              <a:rPr lang="pt-BR" dirty="0" err="1"/>
              <a:t>Facebook</a:t>
            </a:r>
            <a:r>
              <a:rPr lang="pt-BR" dirty="0"/>
              <a:t> é a principal rede utilizada pelas empresas brasileiras (97,6%)</a:t>
            </a:r>
          </a:p>
          <a:p>
            <a:pPr lvl="1"/>
            <a:r>
              <a:rPr lang="pt-BR" dirty="0"/>
              <a:t>Seguido pelo </a:t>
            </a:r>
            <a:r>
              <a:rPr lang="pt-BR" dirty="0" err="1"/>
              <a:t>Instagram</a:t>
            </a:r>
            <a:r>
              <a:rPr lang="pt-BR" dirty="0"/>
              <a:t> (63,3%)</a:t>
            </a:r>
          </a:p>
          <a:p>
            <a:pPr lvl="2"/>
            <a:r>
              <a:rPr lang="pt-BR" dirty="0" smtClean="0"/>
              <a:t>Social </a:t>
            </a:r>
            <a:r>
              <a:rPr lang="pt-BR" dirty="0"/>
              <a:t>Media </a:t>
            </a:r>
            <a:r>
              <a:rPr lang="pt-BR" dirty="0" err="1"/>
              <a:t>Trends</a:t>
            </a:r>
            <a:r>
              <a:rPr lang="pt-BR" dirty="0"/>
              <a:t>, </a:t>
            </a:r>
            <a:r>
              <a:rPr lang="pt-BR" dirty="0" smtClean="0"/>
              <a:t>2017</a:t>
            </a:r>
            <a:endParaRPr lang="pt-BR" dirty="0"/>
          </a:p>
          <a:p>
            <a:pPr lvl="1"/>
            <a:r>
              <a:rPr lang="pt-BR" dirty="0" smtClean="0">
                <a:sym typeface="Tahoma"/>
              </a:rPr>
              <a:t>Dados oriundos de</a:t>
            </a:r>
          </a:p>
          <a:p>
            <a:pPr lvl="2"/>
            <a:r>
              <a:rPr lang="pt-BR" dirty="0" smtClean="0"/>
              <a:t>https://inteligencia.rockcontent.com/estatisticas-de-redes-sociais/</a:t>
            </a:r>
          </a:p>
        </p:txBody>
      </p:sp>
      <p:pic>
        <p:nvPicPr>
          <p:cNvPr id="251" name="Shape 251" descr="http://2.bp.blogspot.com/_mMQAcgv8ytY/TOggzg87TGI/AAAAAAAAAbo/YXrEVC2MNVQ/s1600/facebook-ver-fotos-trancadas.jp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915816" y="188640"/>
            <a:ext cx="2973820" cy="1245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5544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Desafios da Web</a:t>
            </a:r>
            <a:endParaRPr lang="pt-BR" dirty="0">
              <a:sym typeface="Tahoma"/>
            </a:endParaRPr>
          </a:p>
        </p:txBody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755576" y="1658491"/>
            <a:ext cx="7910264" cy="4722837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Gigantesco banco de dados com estrutura indefinida</a:t>
            </a:r>
            <a:endParaRPr lang="pt-BR" sz="26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Dados voláteis</a:t>
            </a:r>
            <a:endParaRPr lang="pt-BR" sz="2400" dirty="0" smtClean="0"/>
          </a:p>
          <a:p>
            <a:pPr lvl="1">
              <a:spcBef>
                <a:spcPts val="600"/>
              </a:spcBef>
            </a:pPr>
            <a:r>
              <a:rPr lang="pt-BR" sz="2400" dirty="0" smtClean="0">
                <a:sym typeface="Tahoma"/>
              </a:rPr>
              <a:t>Mudam muito rápido</a:t>
            </a:r>
            <a:endParaRPr lang="pt-BR" sz="24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Formatos variados</a:t>
            </a:r>
            <a:endParaRPr lang="pt-BR" sz="2600" dirty="0" smtClean="0"/>
          </a:p>
          <a:p>
            <a:pPr lvl="1">
              <a:spcBef>
                <a:spcPts val="600"/>
              </a:spcBef>
            </a:pPr>
            <a:r>
              <a:rPr lang="pt-BR" sz="2400" dirty="0" smtClean="0">
                <a:sym typeface="Tahoma"/>
              </a:rPr>
              <a:t>Multimídia, linguagem</a:t>
            </a:r>
            <a:endParaRPr lang="pt-BR" sz="24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Acesso aos conteúdos produzidos em redes sociais</a:t>
            </a:r>
            <a:endParaRPr lang="pt-BR" sz="26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Páginas estáticas e dinâmicas</a:t>
            </a:r>
            <a:endParaRPr lang="pt-BR" sz="26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Tahoma"/>
              </a:rPr>
              <a:t>Informações redundantes e não estruturadas</a:t>
            </a:r>
            <a:endParaRPr lang="pt-BR" sz="2600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504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7584" y="1700808"/>
            <a:ext cx="7772400" cy="1143000"/>
          </a:xfrm>
        </p:spPr>
        <p:txBody>
          <a:bodyPr/>
          <a:lstStyle/>
          <a:p>
            <a:r>
              <a:rPr lang="pt-BR" dirty="0" smtClean="0"/>
              <a:t>Engenhos de Busca na Web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15431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 smtClean="0">
                <a:sym typeface="Tahoma"/>
              </a:rPr>
              <a:t>Breve Histórico</a:t>
            </a:r>
            <a:br>
              <a:rPr lang="pt-BR" dirty="0" smtClean="0">
                <a:sym typeface="Tahoma"/>
              </a:rPr>
            </a:br>
            <a:r>
              <a:rPr lang="pt-BR" sz="3200" dirty="0" smtClean="0">
                <a:sym typeface="Tahoma"/>
              </a:rPr>
              <a:t>Evolução dos Engenhos de busca</a:t>
            </a:r>
            <a:endParaRPr lang="pt-BR" sz="3200" dirty="0">
              <a:sym typeface="Tahoma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838200" y="1762472"/>
            <a:ext cx="7772400" cy="4114800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1990 – </a:t>
            </a:r>
            <a:r>
              <a:rPr lang="pt-BR" sz="2600" dirty="0" err="1" smtClean="0">
                <a:sym typeface="Tahoma"/>
              </a:rPr>
              <a:t>Archie</a:t>
            </a:r>
            <a:r>
              <a:rPr lang="pt-BR" sz="2600" dirty="0" smtClean="0">
                <a:sym typeface="Tahoma"/>
              </a:rPr>
              <a:t> </a:t>
            </a:r>
          </a:p>
          <a:p>
            <a:pPr lvl="1"/>
            <a:r>
              <a:rPr lang="pt-BR" sz="2400" dirty="0" smtClean="0">
                <a:sym typeface="Tahoma"/>
              </a:rPr>
              <a:t>indexava os diretórios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Tahoma"/>
              </a:rPr>
              <a:t> 1993 - W3Catalog</a:t>
            </a:r>
            <a:endParaRPr lang="pt-BR" sz="2600" dirty="0" smtClean="0"/>
          </a:p>
          <a:p>
            <a:pPr lvl="1"/>
            <a:r>
              <a:rPr lang="pt-BR" dirty="0" smtClean="0">
                <a:sym typeface="Tahoma"/>
              </a:rPr>
              <a:t>indexava o conteúdos das páginas </a:t>
            </a:r>
          </a:p>
          <a:p>
            <a:pPr lvl="1"/>
            <a:r>
              <a:rPr lang="pt-BR" dirty="0" smtClean="0">
                <a:sym typeface="Tahoma"/>
              </a:rPr>
              <a:t>coleta manual</a:t>
            </a:r>
            <a:endParaRPr lang="pt-BR" dirty="0" smtClean="0"/>
          </a:p>
          <a:p>
            <a:pPr lvl="0"/>
            <a:r>
              <a:rPr lang="pt-BR" sz="2600" dirty="0" smtClean="0">
                <a:sym typeface="Tahoma"/>
              </a:rPr>
              <a:t> 1993 – </a:t>
            </a:r>
            <a:r>
              <a:rPr lang="pt-BR" sz="2600" dirty="0" err="1" smtClean="0">
                <a:sym typeface="Tahoma"/>
              </a:rPr>
              <a:t>Wandex</a:t>
            </a:r>
            <a:r>
              <a:rPr lang="pt-BR" sz="2600" dirty="0" smtClean="0">
                <a:sym typeface="Tahoma"/>
              </a:rPr>
              <a:t> </a:t>
            </a:r>
          </a:p>
          <a:p>
            <a:pPr lvl="1"/>
            <a:r>
              <a:rPr lang="pt-BR" sz="2400" dirty="0" smtClean="0">
                <a:sym typeface="Tahoma"/>
              </a:rPr>
              <a:t>Primeiro Web </a:t>
            </a:r>
            <a:r>
              <a:rPr lang="pt-BR" sz="2400" dirty="0" err="1" smtClean="0">
                <a:sym typeface="Tahoma"/>
              </a:rPr>
              <a:t>crawler</a:t>
            </a:r>
            <a:endParaRPr lang="pt-BR" sz="2400" dirty="0" smtClean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7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609083" y="342900"/>
            <a:ext cx="7772400" cy="114300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Breve Histórico</a:t>
            </a:r>
            <a:br>
              <a:rPr lang="pt-BR" dirty="0" smtClean="0">
                <a:sym typeface="Tahoma"/>
              </a:rPr>
            </a:br>
            <a:r>
              <a:rPr lang="pt-BR" sz="3200" dirty="0" smtClean="0">
                <a:sym typeface="Tahoma"/>
              </a:rPr>
              <a:t>Evolução dos engenhos de busca</a:t>
            </a:r>
            <a:endParaRPr lang="pt-BR" sz="3200" dirty="0">
              <a:sym typeface="Tahoma"/>
            </a:endParaRP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838200" y="1844823"/>
            <a:ext cx="7772400" cy="3784451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1994 – </a:t>
            </a:r>
            <a:r>
              <a:rPr lang="pt-BR" sz="2600" dirty="0" err="1" smtClean="0">
                <a:sym typeface="Tahoma"/>
              </a:rPr>
              <a:t>WebCrawler</a:t>
            </a:r>
            <a:r>
              <a:rPr lang="pt-BR" sz="2600" dirty="0" smtClean="0">
                <a:sym typeface="Tahoma"/>
              </a:rPr>
              <a:t> </a:t>
            </a:r>
          </a:p>
          <a:p>
            <a:pPr lvl="1"/>
            <a:r>
              <a:rPr lang="pt-BR" sz="2400" dirty="0" smtClean="0">
                <a:sym typeface="Tahoma"/>
              </a:rPr>
              <a:t>Primeiro </a:t>
            </a:r>
            <a:r>
              <a:rPr lang="pt-BR" sz="2400" dirty="0" err="1" smtClean="0">
                <a:sym typeface="Tahoma"/>
              </a:rPr>
              <a:t>full</a:t>
            </a:r>
            <a:r>
              <a:rPr lang="pt-BR" sz="2400" dirty="0" smtClean="0">
                <a:sym typeface="Tahoma"/>
              </a:rPr>
              <a:t> </a:t>
            </a:r>
            <a:r>
              <a:rPr lang="pt-BR" sz="2400" dirty="0" err="1" smtClean="0">
                <a:sym typeface="Tahoma"/>
              </a:rPr>
              <a:t>text</a:t>
            </a:r>
            <a:endParaRPr lang="pt-BR" sz="2400" dirty="0" smtClean="0">
              <a:sym typeface="Tahoma"/>
            </a:endParaRPr>
          </a:p>
          <a:p>
            <a:pPr lvl="0"/>
            <a:r>
              <a:rPr lang="pt-BR" sz="2600" dirty="0" smtClean="0">
                <a:sym typeface="Tahoma"/>
              </a:rPr>
              <a:t> </a:t>
            </a:r>
            <a:r>
              <a:rPr lang="pt-BR" sz="2600" dirty="0">
                <a:sym typeface="Tahoma"/>
              </a:rPr>
              <a:t>D</a:t>
            </a:r>
            <a:r>
              <a:rPr lang="pt-BR" sz="2600" dirty="0" smtClean="0">
                <a:sym typeface="Tahoma"/>
              </a:rPr>
              <a:t>epois... </a:t>
            </a:r>
          </a:p>
          <a:p>
            <a:pPr lvl="1"/>
            <a:r>
              <a:rPr lang="pt-BR" sz="2400" dirty="0" err="1" smtClean="0">
                <a:sym typeface="Tahoma"/>
              </a:rPr>
              <a:t>AltaVista</a:t>
            </a:r>
            <a:r>
              <a:rPr lang="pt-BR" sz="2400" dirty="0" smtClean="0">
                <a:sym typeface="Tahoma"/>
              </a:rPr>
              <a:t>, Yahoo!</a:t>
            </a:r>
          </a:p>
          <a:p>
            <a:pPr lvl="1"/>
            <a:r>
              <a:rPr lang="pt-BR" sz="2400" dirty="0" smtClean="0">
                <a:sym typeface="Tahoma"/>
              </a:rPr>
              <a:t>No Brasil: Cadê, </a:t>
            </a:r>
            <a:r>
              <a:rPr lang="pt-BR" sz="2400" dirty="0" err="1" smtClean="0">
                <a:sym typeface="Tahoma"/>
              </a:rPr>
              <a:t>Radix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Tahoma"/>
              </a:rPr>
              <a:t> 1998 – Google</a:t>
            </a:r>
            <a:endParaRPr lang="pt-BR" sz="2600" dirty="0" smtClean="0"/>
          </a:p>
          <a:p>
            <a:pPr lvl="1"/>
            <a:r>
              <a:rPr lang="pt-BR" dirty="0" err="1" smtClean="0">
                <a:sym typeface="Tahoma"/>
              </a:rPr>
              <a:t>PageRank</a:t>
            </a:r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07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 smtClean="0">
                <a:sym typeface="Tahoma"/>
              </a:rPr>
              <a:t>Arquitetura simplificada de Engenhos de Busca na Web</a:t>
            </a:r>
            <a:endParaRPr lang="pt-BR" dirty="0">
              <a:sym typeface="Tahoma"/>
            </a:endParaRPr>
          </a:p>
        </p:txBody>
      </p:sp>
      <p:pic>
        <p:nvPicPr>
          <p:cNvPr id="264" name="Shape 26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860550" y="1916113"/>
            <a:ext cx="5422900" cy="37861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/>
          <p:cNvSpPr txBox="1"/>
          <p:nvPr/>
        </p:nvSpPr>
        <p:spPr>
          <a:xfrm>
            <a:off x="827584" y="6165304"/>
            <a:ext cx="6808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800000"/>
                </a:solidFill>
              </a:rPr>
              <a:t>Desculpem... perdi a referência bibliográfica desta figura...</a:t>
            </a:r>
            <a:endParaRPr lang="pt-BR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64326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781844"/>
          </a:xfrm>
        </p:spPr>
        <p:txBody>
          <a:bodyPr/>
          <a:lstStyle/>
          <a:p>
            <a:r>
              <a:rPr lang="pt-BR" dirty="0" smtClean="0"/>
              <a:t>Figura mais conhecida </a:t>
            </a:r>
            <a:r>
              <a:rPr lang="pt-BR" dirty="0" smtClean="0">
                <a:sym typeface="Wingdings" panose="05000000000000000000" pitchFamily="2" charset="2"/>
              </a:rPr>
              <a:t>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16</a:t>
            </a:fld>
            <a:endParaRPr lang="pt-BR"/>
          </a:p>
        </p:txBody>
      </p:sp>
      <p:grpSp>
        <p:nvGrpSpPr>
          <p:cNvPr id="6" name="Group 97"/>
          <p:cNvGrpSpPr>
            <a:grpSpLocks/>
          </p:cNvGrpSpPr>
          <p:nvPr/>
        </p:nvGrpSpPr>
        <p:grpSpPr bwMode="auto">
          <a:xfrm>
            <a:off x="338138" y="1287463"/>
            <a:ext cx="8413750" cy="5037137"/>
            <a:chOff x="213" y="574"/>
            <a:chExt cx="5300" cy="3173"/>
          </a:xfrm>
        </p:grpSpPr>
        <p:pic>
          <p:nvPicPr>
            <p:cNvPr id="7" name="Picture 81" descr="D:\efas\ias\WEB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3" y="2978"/>
              <a:ext cx="727" cy="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19"/>
            <p:cNvSpPr>
              <a:spLocks noChangeArrowheads="1"/>
            </p:cNvSpPr>
            <p:nvPr/>
          </p:nvSpPr>
          <p:spPr bwMode="auto">
            <a:xfrm>
              <a:off x="248" y="3405"/>
              <a:ext cx="558" cy="3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pt-BR" b="1">
                  <a:solidFill>
                    <a:srgbClr val="0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Web</a:t>
              </a:r>
            </a:p>
          </p:txBody>
        </p:sp>
        <p:grpSp>
          <p:nvGrpSpPr>
            <p:cNvPr id="9" name="Group 96"/>
            <p:cNvGrpSpPr>
              <a:grpSpLocks/>
            </p:cNvGrpSpPr>
            <p:nvPr/>
          </p:nvGrpSpPr>
          <p:grpSpPr bwMode="auto">
            <a:xfrm>
              <a:off x="443" y="574"/>
              <a:ext cx="5070" cy="3122"/>
              <a:chOff x="443" y="574"/>
              <a:chExt cx="5070" cy="3122"/>
            </a:xfrm>
          </p:grpSpPr>
          <p:sp>
            <p:nvSpPr>
              <p:cNvPr id="10" name="Rectangle 68"/>
              <p:cNvSpPr>
                <a:spLocks noChangeArrowheads="1"/>
              </p:cNvSpPr>
              <p:nvPr/>
            </p:nvSpPr>
            <p:spPr bwMode="auto">
              <a:xfrm>
                <a:off x="2133" y="2344"/>
                <a:ext cx="3228" cy="1280"/>
              </a:xfrm>
              <a:prstGeom prst="rect">
                <a:avLst/>
              </a:prstGeom>
              <a:solidFill>
                <a:srgbClr val="CCFFCC">
                  <a:alpha val="50195"/>
                </a:srgbClr>
              </a:solidFill>
              <a:ln w="1270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11" name="Rectangle 5"/>
              <p:cNvSpPr>
                <a:spLocks noChangeArrowheads="1"/>
              </p:cNvSpPr>
              <p:nvPr/>
            </p:nvSpPr>
            <p:spPr bwMode="auto">
              <a:xfrm>
                <a:off x="1282" y="1264"/>
                <a:ext cx="677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Consulta</a:t>
                </a:r>
              </a:p>
            </p:txBody>
          </p:sp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1282" y="1743"/>
                <a:ext cx="705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Resposta</a:t>
                </a:r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2133" y="873"/>
                <a:ext cx="3228" cy="1408"/>
              </a:xfrm>
              <a:prstGeom prst="rect">
                <a:avLst/>
              </a:prstGeom>
              <a:solidFill>
                <a:schemeClr val="folHlink">
                  <a:alpha val="50195"/>
                </a:schemeClr>
              </a:solidFill>
              <a:ln w="12700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4348" y="1832"/>
                <a:ext cx="832" cy="585"/>
                <a:chOff x="4387" y="1063"/>
                <a:chExt cx="832" cy="585"/>
              </a:xfrm>
            </p:grpSpPr>
            <p:sp>
              <p:nvSpPr>
                <p:cNvPr id="59" name="AutoShape 11"/>
                <p:cNvSpPr>
                  <a:spLocks noChangeArrowheads="1"/>
                </p:cNvSpPr>
                <p:nvPr/>
              </p:nvSpPr>
              <p:spPr bwMode="auto">
                <a:xfrm>
                  <a:off x="4387" y="1093"/>
                  <a:ext cx="832" cy="555"/>
                </a:xfrm>
                <a:prstGeom prst="roundRect">
                  <a:avLst>
                    <a:gd name="adj" fmla="val 12477"/>
                  </a:avLst>
                </a:prstGeom>
                <a:solidFill>
                  <a:srgbClr val="66CCFF"/>
                </a:solidFill>
                <a:ln w="127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  <p:sp>
              <p:nvSpPr>
                <p:cNvPr id="60" name="Oval 12"/>
                <p:cNvSpPr>
                  <a:spLocks noChangeArrowheads="1"/>
                </p:cNvSpPr>
                <p:nvPr/>
              </p:nvSpPr>
              <p:spPr bwMode="auto">
                <a:xfrm>
                  <a:off x="4387" y="1063"/>
                  <a:ext cx="832" cy="171"/>
                </a:xfrm>
                <a:prstGeom prst="ellipse">
                  <a:avLst/>
                </a:prstGeom>
                <a:solidFill>
                  <a:srgbClr val="66CCFF"/>
                </a:solidFill>
                <a:ln w="127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  <p:sp>
              <p:nvSpPr>
                <p:cNvPr id="61" name="Rectangle 13"/>
                <p:cNvSpPr>
                  <a:spLocks noChangeArrowheads="1"/>
                </p:cNvSpPr>
                <p:nvPr/>
              </p:nvSpPr>
              <p:spPr bwMode="auto">
                <a:xfrm>
                  <a:off x="4433" y="1203"/>
                  <a:ext cx="740" cy="4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altLang="pt-BR" sz="2000" b="1">
                      <a:solidFill>
                        <a:srgbClr val="000099"/>
                      </a:solidFill>
                    </a:rPr>
                    <a:t>Base de</a:t>
                  </a:r>
                </a:p>
                <a:p>
                  <a:pPr algn="ctr" eaLnBrk="0" hangingPunct="0"/>
                  <a:r>
                    <a:rPr lang="pt-BR" altLang="pt-BR" sz="2000" b="1">
                      <a:solidFill>
                        <a:srgbClr val="000099"/>
                      </a:solidFill>
                    </a:rPr>
                    <a:t>Índices</a:t>
                  </a:r>
                </a:p>
              </p:txBody>
            </p:sp>
          </p:grpSp>
          <p:sp>
            <p:nvSpPr>
              <p:cNvPr id="15" name="Rectangle 14"/>
              <p:cNvSpPr>
                <a:spLocks noChangeArrowheads="1"/>
              </p:cNvSpPr>
              <p:nvPr/>
            </p:nvSpPr>
            <p:spPr bwMode="auto">
              <a:xfrm>
                <a:off x="4224" y="574"/>
                <a:ext cx="1289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Engenho de Busca</a:t>
                </a: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/>
            </p:nvSpPr>
            <p:spPr bwMode="auto">
              <a:xfrm>
                <a:off x="478" y="827"/>
                <a:ext cx="728" cy="2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2000" b="1">
                    <a:solidFill>
                      <a:srgbClr val="000099"/>
                    </a:solidFill>
                  </a:rPr>
                  <a:t>Usuário</a:t>
                </a:r>
                <a:endParaRPr lang="pt-BR" altLang="pt-BR" sz="20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7" name="Rectangle 25"/>
              <p:cNvSpPr>
                <a:spLocks noChangeArrowheads="1"/>
              </p:cNvSpPr>
              <p:nvPr/>
            </p:nvSpPr>
            <p:spPr bwMode="auto">
              <a:xfrm>
                <a:off x="1282" y="2978"/>
                <a:ext cx="684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800" b="1" dirty="0" err="1" smtClean="0">
                    <a:solidFill>
                      <a:srgbClr val="000099"/>
                    </a:solidFill>
                  </a:rPr>
                  <a:t>Crawler</a:t>
                </a:r>
                <a:endParaRPr lang="pt-BR" altLang="pt-BR" sz="1800" b="1" dirty="0">
                  <a:solidFill>
                    <a:srgbClr val="000099"/>
                  </a:solidFill>
                </a:endParaRPr>
              </a:p>
            </p:txBody>
          </p:sp>
          <p:sp>
            <p:nvSpPr>
              <p:cNvPr id="18" name="Rectangle 26"/>
              <p:cNvSpPr>
                <a:spLocks noChangeArrowheads="1"/>
              </p:cNvSpPr>
              <p:nvPr/>
            </p:nvSpPr>
            <p:spPr bwMode="auto">
              <a:xfrm>
                <a:off x="3220" y="2507"/>
                <a:ext cx="80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Indexador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19" name="Rectangle 27"/>
              <p:cNvSpPr>
                <a:spLocks noChangeArrowheads="1"/>
              </p:cNvSpPr>
              <p:nvPr/>
            </p:nvSpPr>
            <p:spPr bwMode="auto">
              <a:xfrm>
                <a:off x="3128" y="3107"/>
                <a:ext cx="1178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0" name="Line 28"/>
              <p:cNvSpPr>
                <a:spLocks noChangeShapeType="1"/>
              </p:cNvSpPr>
              <p:nvPr/>
            </p:nvSpPr>
            <p:spPr bwMode="auto">
              <a:xfrm>
                <a:off x="1215" y="1477"/>
                <a:ext cx="1774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1" name="Line 29"/>
              <p:cNvSpPr>
                <a:spLocks noChangeShapeType="1"/>
              </p:cNvSpPr>
              <p:nvPr/>
            </p:nvSpPr>
            <p:spPr bwMode="auto">
              <a:xfrm flipH="1">
                <a:off x="1215" y="1972"/>
                <a:ext cx="1389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2" name="Line 30"/>
              <p:cNvSpPr>
                <a:spLocks noChangeShapeType="1"/>
              </p:cNvSpPr>
              <p:nvPr/>
            </p:nvSpPr>
            <p:spPr bwMode="auto">
              <a:xfrm>
                <a:off x="4803" y="1369"/>
                <a:ext cx="0" cy="463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/>
            </p:nvSpPr>
            <p:spPr bwMode="auto">
              <a:xfrm>
                <a:off x="2042" y="805"/>
                <a:ext cx="3430" cy="2891"/>
              </a:xfrm>
              <a:prstGeom prst="rect">
                <a:avLst/>
              </a:prstGeom>
              <a:noFill/>
              <a:ln w="38100">
                <a:solidFill>
                  <a:srgbClr val="000099"/>
                </a:solidFill>
                <a:prstDash val="sysDot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24" name="Line 35"/>
              <p:cNvSpPr>
                <a:spLocks noChangeShapeType="1"/>
              </p:cNvSpPr>
              <p:nvPr/>
            </p:nvSpPr>
            <p:spPr bwMode="auto">
              <a:xfrm flipH="1">
                <a:off x="940" y="3354"/>
                <a:ext cx="1267" cy="0"/>
              </a:xfrm>
              <a:prstGeom prst="line">
                <a:avLst/>
              </a:prstGeom>
              <a:noFill/>
              <a:ln w="76200">
                <a:solidFill>
                  <a:srgbClr val="000099"/>
                </a:solidFill>
                <a:round/>
                <a:headEnd type="arrow" w="med" len="med"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5" name="Line 36"/>
              <p:cNvSpPr>
                <a:spLocks noChangeShapeType="1"/>
              </p:cNvSpPr>
              <p:nvPr/>
            </p:nvSpPr>
            <p:spPr bwMode="auto">
              <a:xfrm>
                <a:off x="806" y="1081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26" name="Rectangle 38"/>
              <p:cNvSpPr>
                <a:spLocks noChangeArrowheads="1"/>
              </p:cNvSpPr>
              <p:nvPr/>
            </p:nvSpPr>
            <p:spPr bwMode="auto">
              <a:xfrm>
                <a:off x="3757" y="2900"/>
                <a:ext cx="1308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200" b="1">
                    <a:solidFill>
                      <a:srgbClr val="000099"/>
                    </a:solidFill>
                  </a:rPr>
                  <a:t>Representação dos Docs</a:t>
                </a:r>
                <a:endParaRPr lang="pt-BR" altLang="pt-BR" sz="12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7" name="Rectangle 39"/>
              <p:cNvSpPr>
                <a:spLocks noChangeArrowheads="1"/>
              </p:cNvSpPr>
              <p:nvPr/>
            </p:nvSpPr>
            <p:spPr bwMode="auto">
              <a:xfrm>
                <a:off x="2133" y="871"/>
                <a:ext cx="162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>
                    <a:solidFill>
                      <a:schemeClr val="tx2"/>
                    </a:solidFill>
                  </a:rPr>
                  <a:t>Servidor de Consultas</a:t>
                </a:r>
              </a:p>
            </p:txBody>
          </p:sp>
          <p:sp>
            <p:nvSpPr>
              <p:cNvPr id="28" name="Rectangle 40"/>
              <p:cNvSpPr>
                <a:spLocks noChangeArrowheads="1"/>
              </p:cNvSpPr>
              <p:nvPr/>
            </p:nvSpPr>
            <p:spPr bwMode="auto">
              <a:xfrm>
                <a:off x="899" y="3414"/>
                <a:ext cx="1308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Aquisição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29" name="Rectangle 41"/>
              <p:cNvSpPr>
                <a:spLocks noChangeArrowheads="1"/>
              </p:cNvSpPr>
              <p:nvPr/>
            </p:nvSpPr>
            <p:spPr bwMode="auto">
              <a:xfrm>
                <a:off x="3114" y="3207"/>
                <a:ext cx="123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Pré-Processador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30" name="AutoShape 42"/>
              <p:cNvSpPr>
                <a:spLocks noChangeArrowheads="1"/>
              </p:cNvSpPr>
              <p:nvPr/>
            </p:nvSpPr>
            <p:spPr bwMode="auto">
              <a:xfrm>
                <a:off x="2219" y="3048"/>
                <a:ext cx="538" cy="528"/>
              </a:xfrm>
              <a:prstGeom prst="flowChartMultidocumen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lnSpc>
                    <a:spcPct val="200000"/>
                  </a:lnSpc>
                </a:pPr>
                <a:r>
                  <a:rPr lang="pt-BR" altLang="pt-BR" sz="1600" b="1"/>
                  <a:t>Docs</a:t>
                </a:r>
              </a:p>
            </p:txBody>
          </p:sp>
          <p:sp>
            <p:nvSpPr>
              <p:cNvPr id="31" name="Line 43"/>
              <p:cNvSpPr>
                <a:spLocks noChangeShapeType="1"/>
              </p:cNvSpPr>
              <p:nvPr/>
            </p:nvSpPr>
            <p:spPr bwMode="auto">
              <a:xfrm>
                <a:off x="2757" y="3296"/>
                <a:ext cx="350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2" name="Line 45"/>
              <p:cNvSpPr>
                <a:spLocks noChangeShapeType="1"/>
              </p:cNvSpPr>
              <p:nvPr/>
            </p:nvSpPr>
            <p:spPr bwMode="auto">
              <a:xfrm flipH="1">
                <a:off x="3734" y="2819"/>
                <a:ext cx="0" cy="28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 type="arrow" w="med" len="med"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3" name="Rectangle 46"/>
              <p:cNvSpPr>
                <a:spLocks noChangeArrowheads="1"/>
              </p:cNvSpPr>
              <p:nvPr/>
            </p:nvSpPr>
            <p:spPr bwMode="auto">
              <a:xfrm>
                <a:off x="3107" y="2406"/>
                <a:ext cx="1035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grpSp>
            <p:nvGrpSpPr>
              <p:cNvPr id="34" name="Group 51"/>
              <p:cNvGrpSpPr>
                <a:grpSpLocks/>
              </p:cNvGrpSpPr>
              <p:nvPr/>
            </p:nvGrpSpPr>
            <p:grpSpPr bwMode="auto">
              <a:xfrm>
                <a:off x="4139" y="2435"/>
                <a:ext cx="661" cy="177"/>
                <a:chOff x="3622" y="1993"/>
                <a:chExt cx="520" cy="288"/>
              </a:xfrm>
            </p:grpSpPr>
            <p:sp>
              <p:nvSpPr>
                <p:cNvPr id="57" name="Line 49"/>
                <p:cNvSpPr>
                  <a:spLocks noChangeShapeType="1"/>
                </p:cNvSpPr>
                <p:nvPr/>
              </p:nvSpPr>
              <p:spPr bwMode="auto">
                <a:xfrm>
                  <a:off x="4142" y="1993"/>
                  <a:ext cx="0" cy="288"/>
                </a:xfrm>
                <a:prstGeom prst="line">
                  <a:avLst/>
                </a:prstGeom>
                <a:noFill/>
                <a:ln w="38100">
                  <a:solidFill>
                    <a:srgbClr val="000099"/>
                  </a:solidFill>
                  <a:round/>
                  <a:headEnd type="arrow" w="med" len="med"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3622" y="2281"/>
                  <a:ext cx="520" cy="0"/>
                </a:xfrm>
                <a:prstGeom prst="line">
                  <a:avLst/>
                </a:prstGeom>
                <a:noFill/>
                <a:ln w="38100">
                  <a:solidFill>
                    <a:srgbClr val="0000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35" name="Group 56"/>
              <p:cNvGrpSpPr>
                <a:grpSpLocks/>
              </p:cNvGrpSpPr>
              <p:nvPr/>
            </p:nvGrpSpPr>
            <p:grpSpPr bwMode="auto">
              <a:xfrm>
                <a:off x="2989" y="1163"/>
                <a:ext cx="1035" cy="412"/>
                <a:chOff x="2699" y="1257"/>
                <a:chExt cx="1035" cy="412"/>
              </a:xfrm>
            </p:grpSpPr>
            <p:sp>
              <p:nvSpPr>
                <p:cNvPr id="55" name="Rectangle 52"/>
                <p:cNvSpPr>
                  <a:spLocks noChangeArrowheads="1"/>
                </p:cNvSpPr>
                <p:nvPr/>
              </p:nvSpPr>
              <p:spPr bwMode="auto">
                <a:xfrm>
                  <a:off x="2699" y="1358"/>
                  <a:ext cx="1035" cy="21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90488" tIns="44450" rIns="90488" bIns="44450">
                  <a:spAutoFit/>
                </a:bodyPr>
                <a:lstStyle/>
                <a:p>
                  <a:pPr algn="ctr" eaLnBrk="0" hangingPunct="0"/>
                  <a:r>
                    <a:rPr lang="pt-BR" altLang="pt-BR" sz="1600" b="1">
                      <a:solidFill>
                        <a:srgbClr val="000099"/>
                      </a:solidFill>
                    </a:rPr>
                    <a:t>Recuperador</a:t>
                  </a:r>
                  <a:endParaRPr lang="pt-BR" altLang="pt-BR" sz="1600" b="1">
                    <a:solidFill>
                      <a:srgbClr val="000099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56" name="Rectangle 53"/>
                <p:cNvSpPr>
                  <a:spLocks noChangeArrowheads="1"/>
                </p:cNvSpPr>
                <p:nvPr/>
              </p:nvSpPr>
              <p:spPr bwMode="auto">
                <a:xfrm>
                  <a:off x="2699" y="1257"/>
                  <a:ext cx="1035" cy="412"/>
                </a:xfrm>
                <a:prstGeom prst="rect">
                  <a:avLst/>
                </a:prstGeom>
                <a:noFill/>
                <a:ln w="9525">
                  <a:solidFill>
                    <a:srgbClr val="0000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 altLang="pt-BR"/>
                </a:p>
              </p:txBody>
            </p:sp>
          </p:grpSp>
          <p:sp>
            <p:nvSpPr>
              <p:cNvPr id="36" name="Rectangle 54"/>
              <p:cNvSpPr>
                <a:spLocks noChangeArrowheads="1"/>
              </p:cNvSpPr>
              <p:nvPr/>
            </p:nvSpPr>
            <p:spPr bwMode="auto">
              <a:xfrm>
                <a:off x="2740" y="1868"/>
                <a:ext cx="80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000099"/>
                    </a:solidFill>
                  </a:rPr>
                  <a:t>Ordenador</a:t>
                </a:r>
                <a:endParaRPr lang="pt-BR" altLang="pt-BR" sz="1600" b="1">
                  <a:solidFill>
                    <a:srgbClr val="000099"/>
                  </a:solidFill>
                  <a:latin typeface="Arial" pitchFamily="34" charset="0"/>
                </a:endParaRPr>
              </a:p>
            </p:txBody>
          </p:sp>
          <p:sp>
            <p:nvSpPr>
              <p:cNvPr id="37" name="Rectangle 55"/>
              <p:cNvSpPr>
                <a:spLocks noChangeArrowheads="1"/>
              </p:cNvSpPr>
              <p:nvPr/>
            </p:nvSpPr>
            <p:spPr bwMode="auto">
              <a:xfrm>
                <a:off x="2604" y="1766"/>
                <a:ext cx="1035" cy="412"/>
              </a:xfrm>
              <a:prstGeom prst="rect">
                <a:avLst/>
              </a:prstGeom>
              <a:noFill/>
              <a:ln w="9525">
                <a:solidFill>
                  <a:srgbClr val="000099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BR" altLang="pt-BR"/>
              </a:p>
            </p:txBody>
          </p:sp>
          <p:sp>
            <p:nvSpPr>
              <p:cNvPr id="38" name="Line 57"/>
              <p:cNvSpPr>
                <a:spLocks noChangeShapeType="1"/>
              </p:cNvSpPr>
              <p:nvPr/>
            </p:nvSpPr>
            <p:spPr bwMode="auto">
              <a:xfrm>
                <a:off x="4024" y="1369"/>
                <a:ext cx="779" cy="0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 type="arrow" w="med" len="med"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39" name="Line 58"/>
              <p:cNvSpPr>
                <a:spLocks noChangeShapeType="1"/>
              </p:cNvSpPr>
              <p:nvPr/>
            </p:nvSpPr>
            <p:spPr bwMode="auto">
              <a:xfrm flipH="1">
                <a:off x="3891" y="1575"/>
                <a:ext cx="0" cy="398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0" name="Line 59"/>
              <p:cNvSpPr>
                <a:spLocks noChangeShapeType="1"/>
              </p:cNvSpPr>
              <p:nvPr/>
            </p:nvSpPr>
            <p:spPr bwMode="auto">
              <a:xfrm flipH="1">
                <a:off x="3639" y="1972"/>
                <a:ext cx="252" cy="1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arrow" w="med" len="med"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41" name="Rectangle 61"/>
              <p:cNvSpPr>
                <a:spLocks noChangeArrowheads="1"/>
              </p:cNvSpPr>
              <p:nvPr/>
            </p:nvSpPr>
            <p:spPr bwMode="auto">
              <a:xfrm>
                <a:off x="4530" y="1159"/>
                <a:ext cx="494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42" name="Rectangle 62"/>
              <p:cNvSpPr>
                <a:spLocks noChangeArrowheads="1"/>
              </p:cNvSpPr>
              <p:nvPr/>
            </p:nvSpPr>
            <p:spPr bwMode="auto">
              <a:xfrm>
                <a:off x="2386" y="1264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1</a:t>
                </a:r>
              </a:p>
            </p:txBody>
          </p:sp>
          <p:sp>
            <p:nvSpPr>
              <p:cNvPr id="43" name="Rectangle 63"/>
              <p:cNvSpPr>
                <a:spLocks noChangeArrowheads="1"/>
              </p:cNvSpPr>
              <p:nvPr/>
            </p:nvSpPr>
            <p:spPr bwMode="auto">
              <a:xfrm>
                <a:off x="3840" y="1766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3</a:t>
                </a:r>
              </a:p>
            </p:txBody>
          </p:sp>
          <p:sp>
            <p:nvSpPr>
              <p:cNvPr id="44" name="Rectangle 64"/>
              <p:cNvSpPr>
                <a:spLocks noChangeArrowheads="1"/>
              </p:cNvSpPr>
              <p:nvPr/>
            </p:nvSpPr>
            <p:spPr bwMode="auto">
              <a:xfrm>
                <a:off x="2207" y="1757"/>
                <a:ext cx="302" cy="2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algn="ctr" eaLnBrk="0" hangingPunct="0"/>
                <a:r>
                  <a:rPr lang="pt-BR" altLang="pt-BR" sz="1600" b="1">
                    <a:solidFill>
                      <a:srgbClr val="FF3300"/>
                    </a:solidFill>
                  </a:rPr>
                  <a:t>4</a:t>
                </a:r>
              </a:p>
            </p:txBody>
          </p:sp>
          <p:sp>
            <p:nvSpPr>
              <p:cNvPr id="45" name="Rectangle 69"/>
              <p:cNvSpPr>
                <a:spLocks noChangeArrowheads="1"/>
              </p:cNvSpPr>
              <p:nvPr/>
            </p:nvSpPr>
            <p:spPr bwMode="auto">
              <a:xfrm>
                <a:off x="2133" y="2344"/>
                <a:ext cx="856" cy="3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90488" tIns="44450" rIns="90488" bIns="44450">
                <a:spAutoFit/>
              </a:bodyPr>
              <a:lstStyle/>
              <a:p>
                <a:pPr eaLnBrk="0" hangingPunct="0"/>
                <a:r>
                  <a:rPr lang="pt-BR" altLang="pt-BR" sz="1600" b="1" dirty="0">
                    <a:solidFill>
                      <a:schemeClr val="tx2"/>
                    </a:solidFill>
                  </a:rPr>
                  <a:t>Motor de</a:t>
                </a:r>
              </a:p>
              <a:p>
                <a:pPr eaLnBrk="0" hangingPunct="0"/>
                <a:r>
                  <a:rPr lang="pt-BR" altLang="pt-BR" sz="1600" b="1" dirty="0">
                    <a:solidFill>
                      <a:schemeClr val="tx2"/>
                    </a:solidFill>
                  </a:rPr>
                  <a:t>Indexação</a:t>
                </a:r>
              </a:p>
            </p:txBody>
          </p:sp>
          <p:grpSp>
            <p:nvGrpSpPr>
              <p:cNvPr id="46" name="Group 77"/>
              <p:cNvGrpSpPr>
                <a:grpSpLocks/>
              </p:cNvGrpSpPr>
              <p:nvPr/>
            </p:nvGrpSpPr>
            <p:grpSpPr bwMode="auto">
              <a:xfrm>
                <a:off x="443" y="1397"/>
                <a:ext cx="772" cy="781"/>
                <a:chOff x="443" y="1397"/>
                <a:chExt cx="772" cy="781"/>
              </a:xfrm>
            </p:grpSpPr>
            <p:sp>
              <p:nvSpPr>
                <p:cNvPr id="48" name="Rectangle 4"/>
                <p:cNvSpPr>
                  <a:spLocks noChangeArrowheads="1"/>
                </p:cNvSpPr>
                <p:nvPr/>
              </p:nvSpPr>
              <p:spPr bwMode="auto">
                <a:xfrm>
                  <a:off x="443" y="1397"/>
                  <a:ext cx="772" cy="781"/>
                </a:xfrm>
                <a:prstGeom prst="rect">
                  <a:avLst/>
                </a:prstGeom>
                <a:solidFill>
                  <a:srgbClr val="66CC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0" hangingPunct="0"/>
                  <a:r>
                    <a:rPr lang="pt-BR" altLang="pt-BR" sz="2000" b="1" dirty="0">
                      <a:solidFill>
                        <a:srgbClr val="000099"/>
                      </a:solidFill>
                    </a:rPr>
                    <a:t>Browser</a:t>
                  </a:r>
                  <a:endParaRPr lang="pt-BR" altLang="pt-BR" dirty="0">
                    <a:solidFill>
                      <a:srgbClr val="000099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9" name="Rectangle 70"/>
                <p:cNvSpPr>
                  <a:spLocks noChangeArrowheads="1"/>
                </p:cNvSpPr>
                <p:nvPr/>
              </p:nvSpPr>
              <p:spPr bwMode="auto">
                <a:xfrm>
                  <a:off x="443" y="1397"/>
                  <a:ext cx="660" cy="99"/>
                </a:xfrm>
                <a:prstGeom prst="rect">
                  <a:avLst/>
                </a:prstGeom>
                <a:solidFill>
                  <a:srgbClr val="23238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 altLang="pt-BR"/>
                </a:p>
              </p:txBody>
            </p:sp>
            <p:grpSp>
              <p:nvGrpSpPr>
                <p:cNvPr id="50" name="Group 76"/>
                <p:cNvGrpSpPr>
                  <a:grpSpLocks/>
                </p:cNvGrpSpPr>
                <p:nvPr/>
              </p:nvGrpSpPr>
              <p:grpSpPr bwMode="auto">
                <a:xfrm>
                  <a:off x="1108" y="1397"/>
                  <a:ext cx="100" cy="97"/>
                  <a:chOff x="1108" y="1397"/>
                  <a:chExt cx="100" cy="97"/>
                </a:xfrm>
              </p:grpSpPr>
              <p:sp>
                <p:nvSpPr>
                  <p:cNvPr id="51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108" y="1397"/>
                    <a:ext cx="100" cy="97"/>
                  </a:xfrm>
                  <a:prstGeom prst="rect">
                    <a:avLst/>
                  </a:prstGeom>
                  <a:solidFill>
                    <a:srgbClr val="DDDDDD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pt-BR" altLang="pt-BR"/>
                  </a:p>
                </p:txBody>
              </p:sp>
              <p:grpSp>
                <p:nvGrpSpPr>
                  <p:cNvPr id="52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1132" y="1421"/>
                    <a:ext cx="58" cy="56"/>
                    <a:chOff x="802" y="3860"/>
                    <a:chExt cx="58" cy="56"/>
                  </a:xfrm>
                </p:grpSpPr>
                <p:sp>
                  <p:nvSpPr>
                    <p:cNvPr id="53" name="Line 7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06" y="3860"/>
                      <a:ext cx="54" cy="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pt-BR"/>
                    </a:p>
                  </p:txBody>
                </p:sp>
                <p:sp>
                  <p:nvSpPr>
                    <p:cNvPr id="54" name="Line 7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802" y="3860"/>
                      <a:ext cx="54" cy="56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endParaRPr lang="pt-BR"/>
                    </a:p>
                  </p:txBody>
                </p:sp>
              </p:grpSp>
            </p:grpSp>
          </p:grpSp>
          <p:pic>
            <p:nvPicPr>
              <p:cNvPr id="47" name="Picture 80" descr="D:\efas\ias\spider.gif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71" y="2972"/>
                <a:ext cx="511" cy="3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xmlns="" val="1305866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smtClean="0">
                <a:sym typeface="Tahoma"/>
              </a:rPr>
              <a:t>Web </a:t>
            </a:r>
            <a:r>
              <a:rPr lang="pt-BR" dirty="0" err="1" smtClean="0">
                <a:sym typeface="Tahoma"/>
              </a:rPr>
              <a:t>Crawlers</a:t>
            </a:r>
            <a:endParaRPr lang="pt-BR" dirty="0">
              <a:sym typeface="Tahom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44823"/>
            <a:ext cx="7772400" cy="4392489"/>
          </a:xfrm>
        </p:spPr>
        <p:txBody>
          <a:bodyPr/>
          <a:lstStyle/>
          <a:p>
            <a:pPr lvl="0"/>
            <a:r>
              <a:rPr lang="pt-BR" sz="2600" dirty="0" err="1" smtClean="0">
                <a:sym typeface="Calibri"/>
              </a:rPr>
              <a:t>Spider</a:t>
            </a:r>
            <a:r>
              <a:rPr lang="pt-BR" sz="2600" dirty="0" smtClean="0">
                <a:sym typeface="Calibri"/>
              </a:rPr>
              <a:t>, </a:t>
            </a:r>
            <a:r>
              <a:rPr lang="pt-BR" sz="2600" dirty="0" err="1" smtClean="0">
                <a:sym typeface="Calibri"/>
              </a:rPr>
              <a:t>bot</a:t>
            </a:r>
            <a:r>
              <a:rPr lang="pt-BR" sz="2600" dirty="0" smtClean="0">
                <a:sym typeface="Calibri"/>
              </a:rPr>
              <a:t>, </a:t>
            </a:r>
            <a:r>
              <a:rPr lang="pt-BR" sz="2600" dirty="0" err="1" smtClean="0">
                <a:sym typeface="Tahoma"/>
              </a:rPr>
              <a:t>wanderer</a:t>
            </a:r>
            <a:endParaRPr lang="pt-BR" sz="2600" dirty="0" smtClean="0">
              <a:sym typeface="Calibri"/>
            </a:endParaRPr>
          </a:p>
          <a:p>
            <a:pPr lvl="0"/>
            <a:r>
              <a:rPr lang="pt-BR" sz="2600" dirty="0" smtClean="0">
                <a:sym typeface="Calibri"/>
              </a:rPr>
              <a:t>Programas que navegam pela Internet de forma sistemática e automatizada </a:t>
            </a:r>
          </a:p>
          <a:p>
            <a:pPr lvl="1"/>
            <a:r>
              <a:rPr lang="pt-BR" dirty="0" smtClean="0">
                <a:sym typeface="Tahoma"/>
              </a:rPr>
              <a:t>Enviam requisições servidores Web remotos</a:t>
            </a:r>
          </a:p>
          <a:p>
            <a:pPr lvl="1"/>
            <a:r>
              <a:rPr lang="pt-BR" dirty="0" smtClean="0">
                <a:sym typeface="Tahoma"/>
              </a:rPr>
              <a:t>Buscam páginas para serem indexadas</a:t>
            </a:r>
            <a:endParaRPr lang="pt-BR" dirty="0" smtClean="0"/>
          </a:p>
          <a:p>
            <a:pPr lvl="0"/>
            <a:r>
              <a:rPr lang="pt-BR" sz="2600" dirty="0" smtClean="0">
                <a:sym typeface="Calibri"/>
              </a:rPr>
              <a:t>Copiam as páginas visitadas para posterior processamento</a:t>
            </a:r>
          </a:p>
          <a:p>
            <a:pPr lvl="1"/>
            <a:r>
              <a:rPr lang="pt-BR" dirty="0">
                <a:sym typeface="Calibri"/>
              </a:rPr>
              <a:t>I</a:t>
            </a:r>
            <a:r>
              <a:rPr lang="pt-BR" dirty="0" smtClean="0">
                <a:sym typeface="Calibri"/>
              </a:rPr>
              <a:t>ndexação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0042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r>
              <a:rPr lang="pt-BR" dirty="0" smtClean="0">
                <a:sym typeface="Tahoma"/>
              </a:rPr>
              <a:t>Web </a:t>
            </a:r>
            <a:r>
              <a:rPr lang="pt-BR" dirty="0" err="1" smtClean="0">
                <a:sym typeface="Tahoma"/>
              </a:rPr>
              <a:t>Crawlers</a:t>
            </a:r>
            <a:endParaRPr lang="pt-BR" dirty="0">
              <a:sym typeface="Tahom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14474"/>
            <a:ext cx="7772400" cy="4722837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pt-BR" sz="2600" dirty="0" smtClean="0">
                <a:sym typeface="Calibri"/>
              </a:rPr>
              <a:t>Obedecem a políticas de busca preestabelecidas</a:t>
            </a:r>
            <a:endParaRPr lang="pt-BR" sz="26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Calibri"/>
              </a:rPr>
              <a:t>Política de Seleção</a:t>
            </a:r>
            <a:endParaRPr lang="pt-BR" sz="2600" dirty="0" smtClean="0"/>
          </a:p>
          <a:p>
            <a:pPr lvl="1">
              <a:spcBef>
                <a:spcPts val="600"/>
              </a:spcBef>
            </a:pPr>
            <a:r>
              <a:rPr lang="pt-BR" sz="2400" dirty="0" smtClean="0">
                <a:sym typeface="Calibri"/>
              </a:rPr>
              <a:t>Decide quais as páginas terão download realizado</a:t>
            </a:r>
            <a:endParaRPr lang="pt-BR" sz="2400" dirty="0" smtClean="0"/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Calibri"/>
              </a:rPr>
              <a:t>Política de Revisitação</a:t>
            </a:r>
            <a:endParaRPr lang="pt-BR" sz="2600" dirty="0" smtClean="0"/>
          </a:p>
          <a:p>
            <a:pPr lvl="1">
              <a:spcBef>
                <a:spcPts val="600"/>
              </a:spcBef>
            </a:pPr>
            <a:r>
              <a:rPr lang="pt-BR" sz="2400" dirty="0" smtClean="0">
                <a:sym typeface="Calibri"/>
              </a:rPr>
              <a:t>Decide quando verificar se mudanças ocorreram nas páginas já visitadas</a:t>
            </a:r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Calibri"/>
              </a:rPr>
              <a:t>Política de Cordialidade</a:t>
            </a:r>
          </a:p>
          <a:p>
            <a:pPr lvl="1">
              <a:spcBef>
                <a:spcPts val="600"/>
              </a:spcBef>
            </a:pPr>
            <a:r>
              <a:rPr lang="pt-BR" sz="2400" dirty="0" smtClean="0">
                <a:sym typeface="Calibri"/>
              </a:rPr>
              <a:t>Deve-se evitar o </a:t>
            </a:r>
            <a:r>
              <a:rPr lang="pt-BR" sz="2400" dirty="0" err="1" smtClean="0">
                <a:sym typeface="Calibri"/>
              </a:rPr>
              <a:t>overloading</a:t>
            </a:r>
            <a:r>
              <a:rPr lang="pt-BR" sz="2400" dirty="0" smtClean="0">
                <a:sym typeface="Calibri"/>
              </a:rPr>
              <a:t>  de websites</a:t>
            </a:r>
          </a:p>
          <a:p>
            <a:pPr lvl="0">
              <a:spcBef>
                <a:spcPts val="600"/>
              </a:spcBef>
            </a:pPr>
            <a:r>
              <a:rPr lang="pt-BR" sz="2600" dirty="0" smtClean="0">
                <a:sym typeface="Calibri"/>
              </a:rPr>
              <a:t>Política de Paralelização</a:t>
            </a:r>
            <a:endParaRPr lang="pt-BR" sz="2600" dirty="0" smtClean="0"/>
          </a:p>
          <a:p>
            <a:pPr lvl="1">
              <a:spcBef>
                <a:spcPts val="600"/>
              </a:spcBef>
            </a:pPr>
            <a:r>
              <a:rPr lang="pt-BR" sz="2400" dirty="0">
                <a:sym typeface="Calibri"/>
              </a:rPr>
              <a:t>C</a:t>
            </a:r>
            <a:r>
              <a:rPr lang="pt-BR" sz="2400" dirty="0" smtClean="0">
                <a:sym typeface="Calibri"/>
              </a:rPr>
              <a:t>oordena web </a:t>
            </a:r>
            <a:r>
              <a:rPr lang="pt-BR" sz="2400" dirty="0" err="1" smtClean="0">
                <a:sym typeface="Calibri"/>
              </a:rPr>
              <a:t>crawlers</a:t>
            </a:r>
            <a:r>
              <a:rPr lang="pt-BR" sz="2400" dirty="0" smtClean="0">
                <a:sym typeface="Calibri"/>
              </a:rPr>
              <a:t> distribuídos</a:t>
            </a:r>
            <a:endParaRPr 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19792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pPr lvl="0"/>
            <a:r>
              <a:rPr lang="pt-BR" dirty="0">
                <a:sym typeface="Tahoma"/>
              </a:rPr>
              <a:t>Web </a:t>
            </a:r>
            <a:r>
              <a:rPr lang="pt-BR" dirty="0" err="1" smtClean="0">
                <a:sym typeface="Tahoma"/>
              </a:rPr>
              <a:t>Crawlers</a:t>
            </a:r>
            <a:endParaRPr lang="pt-BR" dirty="0">
              <a:sym typeface="Tahoma"/>
            </a:endParaRPr>
          </a:p>
        </p:txBody>
      </p:sp>
      <p:pic>
        <p:nvPicPr>
          <p:cNvPr id="369" name="Shape 369" descr="WebCrawler-architecture.pn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619672" y="2060848"/>
            <a:ext cx="5701870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6798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Roteiro</a:t>
            </a:r>
            <a:endParaRPr lang="pt-BR" dirty="0">
              <a:sym typeface="Tahoma"/>
            </a:endParaRP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838200" y="1772815"/>
            <a:ext cx="7772400" cy="3856459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Introdução</a:t>
            </a:r>
            <a:endParaRPr lang="pt-BR" dirty="0" smtClean="0"/>
          </a:p>
          <a:p>
            <a:pPr lvl="0"/>
            <a:r>
              <a:rPr lang="pt-BR" dirty="0" smtClean="0">
                <a:sym typeface="Tahoma"/>
              </a:rPr>
              <a:t>Engenhos de Busca na Web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Arquitetura</a:t>
            </a:r>
          </a:p>
          <a:p>
            <a:pPr lvl="1"/>
            <a:r>
              <a:rPr lang="pt-BR" dirty="0" err="1" smtClean="0">
                <a:sym typeface="Tahoma"/>
              </a:rPr>
              <a:t>PageRank</a:t>
            </a:r>
            <a:endParaRPr lang="pt-BR" dirty="0" smtClean="0">
              <a:sym typeface="Tahoma"/>
            </a:endParaRPr>
          </a:p>
          <a:p>
            <a:pPr lvl="0"/>
            <a:r>
              <a:rPr lang="pt-BR" dirty="0" err="1" smtClean="0">
                <a:sym typeface="Tahoma"/>
              </a:rPr>
              <a:t>Surfaceweb</a:t>
            </a:r>
            <a:endParaRPr lang="pt-BR" dirty="0" smtClean="0">
              <a:sym typeface="Tahoma"/>
            </a:endParaRPr>
          </a:p>
          <a:p>
            <a:pPr lvl="0"/>
            <a:r>
              <a:rPr lang="pt-BR" dirty="0" err="1" smtClean="0">
                <a:sym typeface="Tahoma"/>
              </a:rPr>
              <a:t>DeepWeb</a:t>
            </a:r>
            <a:endParaRPr lang="pt-BR" dirty="0" smtClean="0">
              <a:sym typeface="Tahoma"/>
            </a:endParaRPr>
          </a:p>
          <a:p>
            <a:pPr lvl="0"/>
            <a:r>
              <a:rPr lang="pt-BR" dirty="0" smtClean="0">
                <a:sym typeface="Tahoma"/>
              </a:rPr>
              <a:t>Conclusão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68151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Indexação</a:t>
            </a:r>
            <a:endParaRPr lang="pt-BR" dirty="0">
              <a:sym typeface="Tahoma"/>
            </a:endParaRP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838200" y="1844823"/>
            <a:ext cx="7772400" cy="3784451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Indexer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Cada página baixada é processada localmente</a:t>
            </a:r>
            <a:endParaRPr lang="pt-BR" sz="2400" dirty="0" smtClean="0"/>
          </a:p>
          <a:p>
            <a:pPr lvl="1"/>
            <a:r>
              <a:rPr lang="pt-BR" sz="2400" dirty="0" smtClean="0">
                <a:sym typeface="Tahoma"/>
              </a:rPr>
              <a:t>A informação indexada é salva e a página pode ser descartada</a:t>
            </a:r>
            <a:endParaRPr lang="pt-BR" sz="2400" dirty="0" smtClean="0"/>
          </a:p>
          <a:p>
            <a:pPr lvl="2"/>
            <a:r>
              <a:rPr lang="pt-BR" dirty="0" err="1" smtClean="0">
                <a:sym typeface="Tahoma"/>
              </a:rPr>
              <a:t>Obs</a:t>
            </a:r>
            <a:r>
              <a:rPr lang="pt-BR" dirty="0" smtClean="0">
                <a:sym typeface="Tahoma"/>
              </a:rPr>
              <a:t>: alguns sites de busca mantêm cópias locais das páginas mais populares</a:t>
            </a:r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839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609600" y="414908"/>
            <a:ext cx="7772400" cy="853852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Indexação</a:t>
            </a:r>
            <a:endParaRPr lang="pt-BR" dirty="0">
              <a:sym typeface="Tahoma"/>
            </a:endParaRPr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Indexer</a:t>
            </a:r>
            <a:endParaRPr lang="pt-BR" dirty="0" smtClean="0">
              <a:sym typeface="Tahoma"/>
            </a:endParaRPr>
          </a:p>
          <a:p>
            <a:pPr lvl="1"/>
            <a:r>
              <a:rPr lang="pt-BR" dirty="0" smtClean="0">
                <a:sym typeface="Tahoma"/>
              </a:rPr>
              <a:t>Processamento de Texto</a:t>
            </a:r>
            <a:endParaRPr lang="pt-BR" dirty="0" smtClean="0"/>
          </a:p>
          <a:p>
            <a:pPr lvl="2"/>
            <a:r>
              <a:rPr lang="pt-BR" dirty="0" smtClean="0">
                <a:sym typeface="Tahoma"/>
              </a:rPr>
              <a:t>Aula 2</a:t>
            </a:r>
          </a:p>
          <a:p>
            <a:pPr lvl="2"/>
            <a:r>
              <a:rPr lang="pt-BR" dirty="0" smtClean="0">
                <a:sym typeface="Tahoma"/>
              </a:rPr>
              <a:t>Pode incluir reconhecimento de idioma, análise da estrutura do documento, ...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Indexação</a:t>
            </a:r>
          </a:p>
          <a:p>
            <a:pPr lvl="2"/>
            <a:r>
              <a:rPr lang="pt-BR" dirty="0">
                <a:sym typeface="Tahoma"/>
              </a:rPr>
              <a:t>Criação da base de índices </a:t>
            </a:r>
            <a:r>
              <a:rPr lang="pt-BR" dirty="0" smtClean="0">
                <a:sym typeface="Tahoma"/>
              </a:rPr>
              <a:t>invertidos</a:t>
            </a:r>
            <a:endParaRPr lang="pt-BR" dirty="0">
              <a:sym typeface="Tahoma"/>
            </a:endParaRPr>
          </a:p>
          <a:p>
            <a:pPr lvl="2"/>
            <a:r>
              <a:rPr lang="pt-BR" dirty="0">
                <a:sym typeface="Tahoma"/>
              </a:rPr>
              <a:t>Indexação </a:t>
            </a:r>
            <a:r>
              <a:rPr lang="pt-BR" dirty="0" err="1">
                <a:sym typeface="Tahoma"/>
              </a:rPr>
              <a:t>full-text</a:t>
            </a:r>
            <a:endParaRPr lang="pt-BR" dirty="0">
              <a:sym typeface="Tahoma"/>
            </a:endParaRPr>
          </a:p>
          <a:p>
            <a:pPr lvl="2"/>
            <a:r>
              <a:rPr lang="pt-BR" dirty="0" smtClean="0">
                <a:sym typeface="Tahoma"/>
              </a:rPr>
              <a:t>Indexação com Metadados (</a:t>
            </a:r>
            <a:r>
              <a:rPr lang="pt-BR" dirty="0" err="1" smtClean="0">
                <a:sym typeface="Tahoma"/>
              </a:rPr>
              <a:t>tags</a:t>
            </a:r>
            <a:r>
              <a:rPr lang="pt-BR" dirty="0" smtClean="0">
                <a:sym typeface="Tahoma"/>
              </a:rPr>
              <a:t>)</a:t>
            </a:r>
          </a:p>
          <a:p>
            <a:pPr lvl="0"/>
            <a:endParaRPr lang="pt-BR" dirty="0" smtClean="0">
              <a:sym typeface="Tahoma"/>
            </a:endParaRP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81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pt-BR" dirty="0" smtClean="0">
                <a:sym typeface="Tahoma"/>
              </a:rPr>
              <a:t>Voltando ao Google...</a:t>
            </a:r>
            <a:br>
              <a:rPr lang="pt-BR" dirty="0" smtClean="0">
                <a:sym typeface="Tahoma"/>
              </a:rPr>
            </a:br>
            <a:r>
              <a:rPr lang="pt-BR" dirty="0" smtClean="0">
                <a:sym typeface="Tahoma"/>
              </a:rPr>
              <a:t>Page </a:t>
            </a:r>
            <a:r>
              <a:rPr lang="pt-BR" dirty="0" err="1" smtClean="0">
                <a:sym typeface="Tahoma"/>
              </a:rPr>
              <a:t>Rank</a:t>
            </a:r>
            <a:endParaRPr lang="pt-BR" dirty="0">
              <a:sym typeface="Tahoma"/>
            </a:endParaRPr>
          </a:p>
        </p:txBody>
      </p:sp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838199" y="1772815"/>
            <a:ext cx="7766249" cy="3856459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Algoritmo que atribui pesos a páginas Web </a:t>
            </a:r>
            <a:r>
              <a:rPr lang="pt-BR" sz="2600" dirty="0" err="1" smtClean="0">
                <a:sym typeface="Tahoma"/>
              </a:rPr>
              <a:t>hiperligadas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Mede a importância das páginas indexadas</a:t>
            </a:r>
            <a:endParaRPr lang="pt-BR" sz="2400" dirty="0">
              <a:sym typeface="Tahoma"/>
            </a:endParaRPr>
          </a:p>
        </p:txBody>
      </p:sp>
      <p:pic>
        <p:nvPicPr>
          <p:cNvPr id="402" name="Shape 402" descr="PageRanks-Example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936820" y="3712145"/>
            <a:ext cx="3449638" cy="2776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46170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Shape 407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Page </a:t>
            </a:r>
            <a:r>
              <a:rPr lang="pt-BR" dirty="0" err="1" smtClean="0">
                <a:sym typeface="Tahoma"/>
              </a:rPr>
              <a:t>Rank</a:t>
            </a:r>
            <a:endParaRPr lang="pt-BR" dirty="0">
              <a:sym typeface="Tahoma"/>
            </a:endParaRPr>
          </a:p>
        </p:txBody>
      </p:sp>
      <p:sp>
        <p:nvSpPr>
          <p:cNvPr id="408" name="Shape 408"/>
          <p:cNvSpPr txBox="1">
            <a:spLocks noGrp="1"/>
          </p:cNvSpPr>
          <p:nvPr>
            <p:ph type="body" idx="1"/>
          </p:nvPr>
        </p:nvSpPr>
        <p:spPr>
          <a:xfrm>
            <a:off x="838200" y="1700807"/>
            <a:ext cx="7772400" cy="3928467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O nome “</a:t>
            </a:r>
            <a:r>
              <a:rPr lang="pt-BR" sz="2600" dirty="0" err="1" smtClean="0">
                <a:sym typeface="Tahoma"/>
              </a:rPr>
              <a:t>PageRank</a:t>
            </a:r>
            <a:r>
              <a:rPr lang="pt-BR" sz="2600" dirty="0" smtClean="0">
                <a:sym typeface="Tahoma"/>
              </a:rPr>
              <a:t>” é uma marca comercial da Google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A patente é atribuída à Universidade de Stanford (Larry Page)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Tahoma"/>
              </a:rPr>
              <a:t>Google tem direitos sobre a licença exclusiva da patente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Comprada pelo equivalente a US$ 336 milhões em ações em 2005</a:t>
            </a:r>
            <a:endParaRPr lang="pt-BR" sz="2400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335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>
                <a:sym typeface="Tahoma"/>
              </a:rPr>
              <a:t>Page </a:t>
            </a:r>
            <a:r>
              <a:rPr lang="pt-BR" dirty="0" err="1" smtClean="0">
                <a:sym typeface="Tahoma"/>
              </a:rPr>
              <a:t>Rank</a:t>
            </a:r>
            <a:endParaRPr lang="pt-BR" sz="3200" dirty="0">
              <a:sym typeface="Tahoma"/>
            </a:endParaRPr>
          </a:p>
        </p:txBody>
      </p:sp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838200" y="1772815"/>
            <a:ext cx="7772400" cy="4248473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Mede a importância de uma página (</a:t>
            </a:r>
            <a:r>
              <a:rPr lang="pt-BR" sz="2600" dirty="0" err="1" smtClean="0">
                <a:sym typeface="Tahoma"/>
              </a:rPr>
              <a:t>authority</a:t>
            </a:r>
            <a:r>
              <a:rPr lang="pt-BR" sz="2600" dirty="0" smtClean="0">
                <a:sym typeface="Tahoma"/>
              </a:rPr>
              <a:t>) a partir da </a:t>
            </a:r>
            <a:r>
              <a:rPr lang="pt-BR" sz="2600" dirty="0" smtClean="0">
                <a:solidFill>
                  <a:srgbClr val="800000"/>
                </a:solidFill>
                <a:sym typeface="Tahoma"/>
              </a:rPr>
              <a:t>quantidade</a:t>
            </a:r>
            <a:r>
              <a:rPr lang="pt-BR" sz="2600" dirty="0" smtClean="0">
                <a:sym typeface="Tahoma"/>
              </a:rPr>
              <a:t> e </a:t>
            </a:r>
            <a:r>
              <a:rPr lang="pt-BR" sz="2600" dirty="0" smtClean="0">
                <a:solidFill>
                  <a:srgbClr val="800000"/>
                </a:solidFill>
                <a:sym typeface="Tahoma"/>
              </a:rPr>
              <a:t>qualidade</a:t>
            </a:r>
            <a:r>
              <a:rPr lang="pt-BR" sz="2600" dirty="0" smtClean="0">
                <a:sym typeface="Tahoma"/>
              </a:rPr>
              <a:t> das páginas que apontam para ela</a:t>
            </a:r>
          </a:p>
          <a:p>
            <a:pPr lvl="0"/>
            <a:r>
              <a:rPr lang="pt-BR" sz="2600" dirty="0" smtClean="0">
                <a:sym typeface="Tahoma"/>
              </a:rPr>
              <a:t>Uma página Web é importante quando é apontada por outras páginas importantes</a:t>
            </a:r>
            <a:endParaRPr lang="pt-BR" dirty="0" smtClean="0"/>
          </a:p>
          <a:p>
            <a:pPr lvl="1"/>
            <a:r>
              <a:rPr lang="pt-BR" sz="2400" dirty="0" smtClean="0">
                <a:sym typeface="Calibri"/>
              </a:rPr>
              <a:t>Cada link entre páginas é como um voto</a:t>
            </a:r>
            <a:endParaRPr lang="pt-BR" sz="2400" dirty="0" smtClean="0"/>
          </a:p>
          <a:p>
            <a:pPr lvl="1"/>
            <a:r>
              <a:rPr lang="pt-BR" sz="2400" dirty="0" smtClean="0">
                <a:sym typeface="Calibri"/>
              </a:rPr>
              <a:t>Se há um link da página A para a B, então B recebe um voto</a:t>
            </a:r>
            <a:endParaRPr lang="pt-BR" sz="2400" dirty="0" smtClean="0"/>
          </a:p>
          <a:p>
            <a:pPr lvl="1"/>
            <a:r>
              <a:rPr lang="pt-BR" sz="2400" dirty="0" smtClean="0">
                <a:sym typeface="Calibri"/>
              </a:rPr>
              <a:t>Votos dados por páginas importantes pesam mais</a:t>
            </a:r>
          </a:p>
          <a:p>
            <a:pPr lvl="1"/>
            <a:endParaRPr lang="pt-BR" dirty="0" smtClean="0">
              <a:sym typeface="Tahoma"/>
            </a:endParaRPr>
          </a:p>
          <a:p>
            <a:pPr lvl="0"/>
            <a:endParaRPr lang="pt-BR" dirty="0" smtClean="0">
              <a:sym typeface="Tahoma"/>
            </a:endParaRP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7426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Google – </a:t>
            </a:r>
            <a:r>
              <a:rPr lang="pt-BR" dirty="0" err="1" smtClean="0">
                <a:sym typeface="Tahoma"/>
              </a:rPr>
              <a:t>How</a:t>
            </a:r>
            <a:r>
              <a:rPr lang="pt-BR" dirty="0" smtClean="0">
                <a:sym typeface="Tahoma"/>
              </a:rPr>
              <a:t> search works</a:t>
            </a:r>
            <a:endParaRPr lang="pt-BR" dirty="0">
              <a:sym typeface="Tahoma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204863"/>
            <a:ext cx="7772400" cy="3424411"/>
          </a:xfrm>
        </p:spPr>
        <p:txBody>
          <a:bodyPr/>
          <a:lstStyle/>
          <a:p>
            <a:pPr lvl="0"/>
            <a:r>
              <a:rPr lang="pt-BR" dirty="0" smtClean="0">
                <a:ea typeface="Tahoma"/>
                <a:cs typeface="Tahoma"/>
                <a:sym typeface="Tahoma"/>
              </a:rPr>
              <a:t>Ver vídeo no </a:t>
            </a:r>
            <a:r>
              <a:rPr lang="pt-BR" dirty="0" err="1" smtClean="0">
                <a:ea typeface="Tahoma"/>
                <a:cs typeface="Tahoma"/>
                <a:sym typeface="Tahoma"/>
              </a:rPr>
              <a:t>YouTube</a:t>
            </a:r>
            <a:r>
              <a:rPr lang="pt-BR" dirty="0" smtClean="0">
                <a:ea typeface="Tahoma"/>
                <a:cs typeface="Tahoma"/>
                <a:sym typeface="Tahoma"/>
              </a:rPr>
              <a:t>  - rapidinho </a:t>
            </a:r>
            <a:r>
              <a:rPr lang="pt-BR" dirty="0" smtClean="0">
                <a:ea typeface="Tahoma"/>
                <a:cs typeface="Tahoma"/>
                <a:sym typeface="Wingdings" pitchFamily="2" charset="2"/>
              </a:rPr>
              <a:t></a:t>
            </a:r>
            <a:endParaRPr lang="pt-BR" dirty="0" smtClean="0">
              <a:ea typeface="Tahoma"/>
              <a:cs typeface="Tahoma"/>
              <a:sym typeface="Tahoma"/>
            </a:endParaRPr>
          </a:p>
          <a:p>
            <a:pPr lvl="1"/>
            <a:r>
              <a:rPr lang="pt-BR" u="sng" dirty="0" smtClean="0">
                <a:solidFill>
                  <a:schemeClr val="hlink"/>
                </a:solidFill>
                <a:ea typeface="Tahoma"/>
                <a:cs typeface="Tahoma"/>
                <a:sym typeface="Tahoma"/>
                <a:hlinkClick r:id="rId3"/>
              </a:rPr>
              <a:t>http</a:t>
            </a:r>
            <a:r>
              <a:rPr lang="pt-BR" u="sng" dirty="0">
                <a:solidFill>
                  <a:schemeClr val="hlink"/>
                </a:solidFill>
                <a:ea typeface="Tahoma"/>
                <a:cs typeface="Tahoma"/>
                <a:sym typeface="Tahoma"/>
                <a:hlinkClick r:id="rId3"/>
              </a:rPr>
              <a:t>://www.youtube.com/watch?v=BNHR6IQJGZs</a:t>
            </a:r>
            <a:r>
              <a:rPr lang="pt-BR" u="sng" dirty="0">
                <a:solidFill>
                  <a:schemeClr val="dk1"/>
                </a:solidFill>
                <a:ea typeface="Tahoma"/>
                <a:cs typeface="Tahoma"/>
                <a:sym typeface="Tahoma"/>
                <a:hlinkClick r:id="rId3"/>
              </a:rPr>
              <a:t> </a:t>
            </a:r>
            <a:endParaRPr lang="pt-BR" u="sng" dirty="0">
              <a:solidFill>
                <a:schemeClr val="dk1"/>
              </a:solidFill>
              <a:ea typeface="Tahoma"/>
              <a:cs typeface="Tahoma"/>
              <a:sym typeface="Tahoma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98913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Surface</a:t>
            </a:r>
            <a:r>
              <a:rPr lang="pt-BR" dirty="0" smtClean="0"/>
              <a:t> e </a:t>
            </a:r>
            <a:r>
              <a:rPr lang="pt-BR" dirty="0" err="1" smtClean="0"/>
              <a:t>Deep</a:t>
            </a:r>
            <a:r>
              <a:rPr lang="pt-BR" dirty="0" smtClean="0"/>
              <a:t> Web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42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SurfaceWeb</a:t>
            </a:r>
            <a:endParaRPr lang="pt-BR" dirty="0">
              <a:sym typeface="Tahoma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body" idx="1"/>
          </p:nvPr>
        </p:nvSpPr>
        <p:spPr>
          <a:xfrm>
            <a:off x="838200" y="1700807"/>
            <a:ext cx="7772400" cy="4176465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Subconjunto da Web cujo conteúdo pode ser indexado por motores de busca convencionais</a:t>
            </a:r>
          </a:p>
          <a:p>
            <a:pPr lvl="0"/>
            <a:r>
              <a:rPr lang="pt-BR" sz="2600" dirty="0" smtClean="0">
                <a:sym typeface="Tahoma"/>
              </a:rPr>
              <a:t>Nem todo recurso está ao alcance dos Web </a:t>
            </a:r>
            <a:r>
              <a:rPr lang="pt-BR" sz="2600" dirty="0" err="1" smtClean="0">
                <a:sym typeface="Tahoma"/>
              </a:rPr>
              <a:t>crawlers</a:t>
            </a:r>
            <a:r>
              <a:rPr lang="pt-BR" sz="2600" dirty="0" smtClean="0">
                <a:sym typeface="Tahoma"/>
              </a:rPr>
              <a:t>, seja devido</a:t>
            </a:r>
            <a:endParaRPr lang="pt-BR" sz="2600" dirty="0" smtClean="0"/>
          </a:p>
          <a:p>
            <a:pPr lvl="1"/>
            <a:r>
              <a:rPr lang="pt-BR" dirty="0" smtClean="0">
                <a:sym typeface="Tahoma"/>
              </a:rPr>
              <a:t>ao protocolo robots.txt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por ser gerado dinamicamente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restrição por senha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entre outros</a:t>
            </a: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76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robots.txt</a:t>
            </a:r>
            <a:endParaRPr lang="pt-BR" dirty="0">
              <a:sym typeface="Tahoma"/>
            </a:endParaRPr>
          </a:p>
        </p:txBody>
      </p:sp>
      <p:sp>
        <p:nvSpPr>
          <p:cNvPr id="449" name="Shape 449"/>
          <p:cNvSpPr txBox="1">
            <a:spLocks noGrp="1"/>
          </p:cNvSpPr>
          <p:nvPr>
            <p:ph type="body" idx="1"/>
          </p:nvPr>
        </p:nvSpPr>
        <p:spPr>
          <a:xfrm>
            <a:off x="838200" y="1514474"/>
            <a:ext cx="7772400" cy="4866853"/>
          </a:xfrm>
        </p:spPr>
        <p:txBody>
          <a:bodyPr/>
          <a:lstStyle/>
          <a:p>
            <a:pPr lvl="0"/>
            <a:r>
              <a:rPr lang="pt-BR" sz="2600" dirty="0" err="1" smtClean="0">
                <a:sym typeface="Calibri"/>
              </a:rPr>
              <a:t>Robots</a:t>
            </a:r>
            <a:r>
              <a:rPr lang="pt-BR" sz="2600" dirty="0" smtClean="0">
                <a:sym typeface="Calibri"/>
              </a:rPr>
              <a:t> </a:t>
            </a:r>
            <a:r>
              <a:rPr lang="pt-BR" sz="2600" dirty="0" err="1">
                <a:sym typeface="Calibri"/>
              </a:rPr>
              <a:t>Exclusion</a:t>
            </a:r>
            <a:r>
              <a:rPr lang="pt-BR" sz="2600" dirty="0">
                <a:sym typeface="Calibri"/>
              </a:rPr>
              <a:t> </a:t>
            </a:r>
            <a:r>
              <a:rPr lang="pt-BR" sz="2600" dirty="0" err="1" smtClean="0">
                <a:sym typeface="Calibri"/>
              </a:rPr>
              <a:t>Protocol</a:t>
            </a:r>
            <a:endParaRPr lang="pt-BR" sz="2600" dirty="0" smtClean="0">
              <a:sym typeface="Calibri"/>
            </a:endParaRPr>
          </a:p>
          <a:p>
            <a:pPr lvl="1"/>
            <a:r>
              <a:rPr lang="pt-BR" dirty="0" smtClean="0">
                <a:sym typeface="Calibri"/>
              </a:rPr>
              <a:t>Protocolo </a:t>
            </a:r>
            <a:r>
              <a:rPr lang="pt-BR" dirty="0" smtClean="0">
                <a:sym typeface="Tahoma"/>
              </a:rPr>
              <a:t>criado em 1994 para orientar </a:t>
            </a:r>
            <a:r>
              <a:rPr lang="pt-BR" dirty="0" err="1" smtClean="0">
                <a:sym typeface="Tahoma"/>
              </a:rPr>
              <a:t>crawlers</a:t>
            </a:r>
            <a:r>
              <a:rPr lang="pt-BR" dirty="0" smtClean="0">
                <a:sym typeface="Tahoma"/>
              </a:rPr>
              <a:t> em sua navegação num determinado website</a:t>
            </a:r>
          </a:p>
          <a:p>
            <a:pPr lvl="0"/>
            <a:r>
              <a:rPr lang="pt-BR" sz="2600" dirty="0" smtClean="0">
                <a:sym typeface="Calibri"/>
              </a:rPr>
              <a:t>É uma convenção</a:t>
            </a:r>
          </a:p>
          <a:p>
            <a:pPr lvl="1">
              <a:spcBef>
                <a:spcPts val="0"/>
              </a:spcBef>
            </a:pPr>
            <a:r>
              <a:rPr lang="pt-BR" dirty="0" smtClean="0">
                <a:sym typeface="Calibri"/>
              </a:rPr>
              <a:t>um arquivo robots.txt localizado no diretório raiz de um domínio representa um pedido a determinados </a:t>
            </a:r>
            <a:r>
              <a:rPr lang="pt-BR" dirty="0" err="1" smtClean="0">
                <a:sym typeface="Calibri"/>
              </a:rPr>
              <a:t>bots</a:t>
            </a:r>
            <a:r>
              <a:rPr lang="pt-BR" dirty="0" smtClean="0">
                <a:sym typeface="Calibri"/>
              </a:rPr>
              <a:t> para que ignorem algum recursos</a:t>
            </a:r>
          </a:p>
          <a:p>
            <a:pPr lvl="2"/>
            <a:r>
              <a:rPr lang="pt-BR" dirty="0" smtClean="0">
                <a:sym typeface="Calibri"/>
              </a:rPr>
              <a:t>seja por privacidade ou para que o website obtenha uma classificação mais precisa.</a:t>
            </a:r>
            <a:endParaRPr lang="pt-BR" dirty="0" smtClean="0"/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70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Deepweb</a:t>
            </a:r>
            <a:endParaRPr lang="pt-BR" dirty="0">
              <a:sym typeface="Tahoma"/>
            </a:endParaRPr>
          </a:p>
        </p:txBody>
      </p:sp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838200" y="1772815"/>
            <a:ext cx="7772400" cy="3960441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Subconjunto da Web que não faz parte da </a:t>
            </a:r>
            <a:r>
              <a:rPr lang="pt-BR" sz="2600" dirty="0" err="1" smtClean="0">
                <a:sym typeface="Tahoma"/>
              </a:rPr>
              <a:t>Surfaceweb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Motores de busca tradicionais não conseguem enxergar esse conteúdo</a:t>
            </a:r>
          </a:p>
          <a:p>
            <a:pPr lvl="1"/>
            <a:r>
              <a:rPr lang="pt-BR" sz="2400" dirty="0" smtClean="0">
                <a:sym typeface="Tahoma"/>
              </a:rPr>
              <a:t>que, em sua maioria, é criado dinamicamente como resultado de uma query.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Tahoma"/>
              </a:rPr>
              <a:t>Entre outras causas</a:t>
            </a:r>
          </a:p>
          <a:p>
            <a:pPr lvl="1"/>
            <a:r>
              <a:rPr lang="pt-BR" sz="2400" dirty="0" smtClean="0">
                <a:sym typeface="Tahoma"/>
              </a:rPr>
              <a:t>más práticas também podem tornar um site invisível</a:t>
            </a:r>
            <a:endParaRPr lang="pt-BR" sz="2400" dirty="0" smtClean="0"/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94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Evolução da Web</a:t>
            </a:r>
            <a:endParaRPr lang="pt-BR" dirty="0">
              <a:sym typeface="Tahoma"/>
            </a:endParaRP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>
                <a:sym typeface="Tahoma"/>
              </a:rPr>
              <a:t>1969 - ARPANET (Telnet, FTP, e-mail, ...)</a:t>
            </a:r>
            <a:endParaRPr lang="pt-BR" smtClean="0"/>
          </a:p>
          <a:p>
            <a:pPr lvl="0"/>
            <a:r>
              <a:rPr lang="pt-BR" smtClean="0">
                <a:sym typeface="Tahoma"/>
              </a:rPr>
              <a:t>1989 – Nasce a Web (Tim Berners-Lee)</a:t>
            </a:r>
            <a:endParaRPr lang="pt-BR" smtClean="0"/>
          </a:p>
          <a:p>
            <a:pPr lvl="0"/>
            <a:r>
              <a:rPr lang="pt-BR" smtClean="0">
                <a:sym typeface="Tahoma"/>
              </a:rPr>
              <a:t>1990...</a:t>
            </a:r>
            <a:endParaRPr lang="pt-BR" smtClean="0"/>
          </a:p>
          <a:p>
            <a:pPr lvl="1"/>
            <a:r>
              <a:rPr lang="pt-BR" smtClean="0">
                <a:sym typeface="Tahoma"/>
              </a:rPr>
              <a:t>1º Browser</a:t>
            </a:r>
            <a:endParaRPr lang="pt-BR" smtClean="0"/>
          </a:p>
          <a:p>
            <a:pPr lvl="1"/>
            <a:r>
              <a:rPr lang="pt-BR" smtClean="0">
                <a:sym typeface="Tahoma"/>
              </a:rPr>
              <a:t>HTTP</a:t>
            </a:r>
            <a:endParaRPr lang="pt-BR" smtClean="0"/>
          </a:p>
          <a:p>
            <a:pPr lvl="1"/>
            <a:r>
              <a:rPr lang="pt-BR" smtClean="0">
                <a:sym typeface="Tahoma"/>
              </a:rPr>
              <a:t>HTML</a:t>
            </a:r>
            <a:endParaRPr lang="pt-BR">
              <a:sym typeface="Tahoma"/>
            </a:endParaRPr>
          </a:p>
        </p:txBody>
      </p:sp>
      <p:pic>
        <p:nvPicPr>
          <p:cNvPr id="222" name="Shape 222" descr="http://sites.google.com/site/historiasobreossitesdebusca/evolucao-da-internet/09-15_firstwebpage.png?attredirects=0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3571875" y="3429000"/>
            <a:ext cx="4381500" cy="3074988"/>
          </a:xfrm>
          <a:prstGeom prst="rect">
            <a:avLst/>
          </a:prstGeom>
          <a:noFill/>
          <a:ln>
            <a:noFill/>
          </a:ln>
          <a:effectLst>
            <a:outerShdw blurRad="190500" algn="tl" rotWithShape="0">
              <a:srgbClr val="000000">
                <a:alpha val="69803"/>
              </a:srgbClr>
            </a:outerShdw>
          </a:effectLst>
        </p:spPr>
      </p:pic>
      <p:pic>
        <p:nvPicPr>
          <p:cNvPr id="223" name="Shape 223" descr="[mosaic_screenshot.jpg]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3668985" y="3500438"/>
            <a:ext cx="4143375" cy="3106737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76497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DeepWeb</a:t>
            </a:r>
            <a:endParaRPr lang="pt-BR" dirty="0">
              <a:sym typeface="Tahoma"/>
            </a:endParaRPr>
          </a:p>
        </p:txBody>
      </p:sp>
      <p:sp>
        <p:nvSpPr>
          <p:cNvPr id="461" name="Shape 461"/>
          <p:cNvSpPr txBox="1">
            <a:spLocks noGrp="1"/>
          </p:cNvSpPr>
          <p:nvPr>
            <p:ph type="body" idx="1"/>
          </p:nvPr>
        </p:nvSpPr>
        <p:spPr>
          <a:xfrm>
            <a:off x="838200" y="1690464"/>
            <a:ext cx="7772400" cy="4114800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Em 2001, quando a Internet era composta de aproximadamente 3M de domínios</a:t>
            </a:r>
          </a:p>
          <a:p>
            <a:pPr lvl="1"/>
            <a:r>
              <a:rPr lang="pt-BR" sz="2400" dirty="0" smtClean="0">
                <a:sym typeface="Tahoma"/>
              </a:rPr>
              <a:t>a estimativa era de que a </a:t>
            </a:r>
            <a:r>
              <a:rPr lang="pt-BR" sz="2400" dirty="0" err="1" smtClean="0">
                <a:sym typeface="Tahoma"/>
              </a:rPr>
              <a:t>DeepWeb</a:t>
            </a:r>
            <a:r>
              <a:rPr lang="pt-BR" sz="2400" dirty="0" smtClean="0">
                <a:sym typeface="Tahoma"/>
              </a:rPr>
              <a:t> era entre 400 e 500 vezes maior do que a </a:t>
            </a:r>
            <a:r>
              <a:rPr lang="pt-BR" sz="2400" dirty="0" err="1" smtClean="0">
                <a:sym typeface="Tahoma"/>
              </a:rPr>
              <a:t>SurfaceWeb</a:t>
            </a:r>
            <a:endParaRPr lang="pt-BR" sz="2400" dirty="0" smtClean="0">
              <a:sym typeface="Calibri"/>
            </a:endParaRPr>
          </a:p>
          <a:p>
            <a:pPr lvl="0"/>
            <a:r>
              <a:rPr lang="pt-BR" sz="2600" dirty="0" smtClean="0">
                <a:sym typeface="Calibri"/>
              </a:rPr>
              <a:t>Isso motivou empresas e pesquisadores a tentar criar formas de navegar naquele enorme oceano </a:t>
            </a:r>
          </a:p>
          <a:p>
            <a:pPr lvl="1"/>
            <a:r>
              <a:rPr lang="pt-BR" sz="2400" dirty="0" smtClean="0">
                <a:sym typeface="Calibri"/>
              </a:rPr>
              <a:t>e trazer o que é relevante à superfície.</a:t>
            </a:r>
            <a:endParaRPr lang="pt-BR" sz="2400" dirty="0" smtClean="0"/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67686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err="1" smtClean="0">
                <a:sym typeface="Tahoma"/>
              </a:rPr>
              <a:t>Sitemap</a:t>
            </a:r>
            <a:endParaRPr lang="pt-BR" dirty="0">
              <a:sym typeface="Tahoma"/>
            </a:endParaRPr>
          </a:p>
        </p:txBody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838200" y="1732781"/>
            <a:ext cx="7772400" cy="4288507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Protocolo usado pelo administrador de um Website para informar a motores de busca todas as </a:t>
            </a:r>
            <a:r>
              <a:rPr lang="pt-BR" sz="2600" dirty="0" err="1" smtClean="0">
                <a:sym typeface="Tahoma"/>
              </a:rPr>
              <a:t>URLs</a:t>
            </a:r>
            <a:r>
              <a:rPr lang="pt-BR" sz="2600" dirty="0" smtClean="0">
                <a:sym typeface="Tahoma"/>
              </a:rPr>
              <a:t> disponíveis no domínio</a:t>
            </a:r>
          </a:p>
          <a:p>
            <a:pPr lvl="1"/>
            <a:r>
              <a:rPr lang="pt-BR" sz="2400" dirty="0" smtClean="0">
                <a:sym typeface="Tahoma"/>
              </a:rPr>
              <a:t>como também a importância relativa entre essas </a:t>
            </a:r>
            <a:r>
              <a:rPr lang="pt-BR" sz="2400" dirty="0" err="1" smtClean="0">
                <a:sym typeface="Tahoma"/>
              </a:rPr>
              <a:t>URLs</a:t>
            </a:r>
            <a:r>
              <a:rPr lang="pt-BR" sz="2400" dirty="0" smtClean="0">
                <a:sym typeface="Tahoma"/>
              </a:rPr>
              <a:t>.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Calibri"/>
              </a:rPr>
              <a:t>Dessa maneira, podem ser incluídas </a:t>
            </a:r>
            <a:r>
              <a:rPr lang="pt-BR" sz="2600" dirty="0" err="1" smtClean="0">
                <a:sym typeface="Calibri"/>
              </a:rPr>
              <a:t>URLs</a:t>
            </a:r>
            <a:r>
              <a:rPr lang="pt-BR" sz="2600" dirty="0" smtClean="0">
                <a:sym typeface="Calibri"/>
              </a:rPr>
              <a:t> contendo queries relevantes</a:t>
            </a:r>
          </a:p>
          <a:p>
            <a:pPr lvl="1"/>
            <a:r>
              <a:rPr lang="pt-BR" sz="2400" dirty="0" smtClean="0">
                <a:sym typeface="Calibri"/>
              </a:rPr>
              <a:t>para que seu conteúdo seja indexado e se torne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Calibri"/>
              </a:rPr>
              <a:t>Criado pela Google em 2005.</a:t>
            </a: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0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Explorando a </a:t>
            </a:r>
            <a:r>
              <a:rPr lang="pt-BR" dirty="0" err="1" smtClean="0">
                <a:sym typeface="Tahoma"/>
              </a:rPr>
              <a:t>DeepWeb</a:t>
            </a:r>
            <a:endParaRPr lang="pt-BR" dirty="0">
              <a:sym typeface="Tahoma"/>
            </a:endParaRPr>
          </a:p>
        </p:txBody>
      </p:sp>
      <p:sp>
        <p:nvSpPr>
          <p:cNvPr id="473" name="Shape 473"/>
          <p:cNvSpPr txBox="1">
            <a:spLocks noGrp="1"/>
          </p:cNvSpPr>
          <p:nvPr>
            <p:ph type="body" idx="1"/>
          </p:nvPr>
        </p:nvSpPr>
        <p:spPr>
          <a:xfrm>
            <a:off x="838200" y="1844825"/>
            <a:ext cx="7772400" cy="3784450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A melhor maneira automatizada de navegar na </a:t>
            </a:r>
            <a:r>
              <a:rPr lang="pt-BR" sz="2600" dirty="0" err="1" smtClean="0">
                <a:sym typeface="Tahoma"/>
              </a:rPr>
              <a:t>DeepWeb</a:t>
            </a:r>
            <a:r>
              <a:rPr lang="pt-BR" sz="2600" dirty="0" smtClean="0">
                <a:sym typeface="Tahoma"/>
              </a:rPr>
              <a:t> ainda é matéria de pesquisa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Calibri"/>
              </a:rPr>
              <a:t>A principal questão é como gerar queries relevantes para os diversos tipos de formulários e dados (textuais ou orientados a entidade)</a:t>
            </a:r>
          </a:p>
          <a:p>
            <a:pPr lvl="1"/>
            <a:r>
              <a:rPr lang="pt-BR" sz="2400" dirty="0" smtClean="0">
                <a:sym typeface="Tahoma"/>
              </a:rPr>
              <a:t>O </a:t>
            </a:r>
            <a:r>
              <a:rPr lang="pt-BR" sz="2400" dirty="0">
                <a:sym typeface="Tahoma"/>
              </a:rPr>
              <a:t>principal </a:t>
            </a:r>
            <a:r>
              <a:rPr lang="pt-BR" sz="2400" dirty="0" smtClean="0">
                <a:sym typeface="Tahoma"/>
              </a:rPr>
              <a:t>objetivo da geração </a:t>
            </a:r>
            <a:r>
              <a:rPr lang="pt-BR" sz="2400" dirty="0">
                <a:sym typeface="Tahoma"/>
              </a:rPr>
              <a:t>automática de </a:t>
            </a:r>
            <a:r>
              <a:rPr lang="pt-BR" sz="2400" dirty="0" smtClean="0">
                <a:sym typeface="Tahoma"/>
              </a:rPr>
              <a:t>queries é </a:t>
            </a:r>
            <a:r>
              <a:rPr lang="pt-BR" sz="2400" dirty="0">
                <a:sym typeface="Tahoma"/>
              </a:rPr>
              <a:t>minimizar a quantidade de </a:t>
            </a:r>
            <a:r>
              <a:rPr lang="pt-BR" sz="2400" dirty="0" err="1">
                <a:sym typeface="Tahoma"/>
              </a:rPr>
              <a:t>URLs</a:t>
            </a:r>
            <a:r>
              <a:rPr lang="pt-BR" sz="2400" dirty="0">
                <a:sym typeface="Tahoma"/>
              </a:rPr>
              <a:t> e maximizar o conteúdo </a:t>
            </a:r>
            <a:r>
              <a:rPr lang="pt-BR" sz="2400" dirty="0" smtClean="0">
                <a:sym typeface="Tahoma"/>
              </a:rPr>
              <a:t>recuperado</a:t>
            </a:r>
            <a:endParaRPr lang="pt-BR" sz="2400" dirty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3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O </a:t>
            </a:r>
            <a:r>
              <a:rPr lang="pt-BR" dirty="0" err="1" smtClean="0">
                <a:sym typeface="Tahoma"/>
              </a:rPr>
              <a:t>Deepweb</a:t>
            </a:r>
            <a:r>
              <a:rPr lang="pt-BR" dirty="0" smtClean="0">
                <a:sym typeface="Tahoma"/>
              </a:rPr>
              <a:t> </a:t>
            </a:r>
            <a:r>
              <a:rPr lang="pt-BR" dirty="0" err="1" smtClean="0">
                <a:sym typeface="Tahoma"/>
              </a:rPr>
              <a:t>Crawler</a:t>
            </a:r>
            <a:r>
              <a:rPr lang="pt-BR" dirty="0" smtClean="0">
                <a:sym typeface="Tahoma"/>
              </a:rPr>
              <a:t> da Google</a:t>
            </a:r>
            <a:endParaRPr lang="pt-BR" dirty="0">
              <a:sym typeface="Tahoma"/>
            </a:endParaRPr>
          </a:p>
        </p:txBody>
      </p:sp>
      <p:sp>
        <p:nvSpPr>
          <p:cNvPr id="485" name="Shape 485"/>
          <p:cNvSpPr txBox="1">
            <a:spLocks noGrp="1"/>
          </p:cNvSpPr>
          <p:nvPr>
            <p:ph type="body" idx="1"/>
          </p:nvPr>
        </p:nvSpPr>
        <p:spPr>
          <a:xfrm>
            <a:off x="838200" y="1916831"/>
            <a:ext cx="7772400" cy="3712443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Outra maneira de incorporar conteúdo relevante ao índice da Google.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Calibri"/>
              </a:rPr>
              <a:t>Mesmo com </a:t>
            </a:r>
            <a:r>
              <a:rPr lang="pt-BR" sz="2400" dirty="0" err="1" smtClean="0">
                <a:sym typeface="Calibri"/>
              </a:rPr>
              <a:t>Sitemap</a:t>
            </a:r>
            <a:r>
              <a:rPr lang="pt-BR" sz="2400" dirty="0" smtClean="0">
                <a:sym typeface="Calibri"/>
              </a:rPr>
              <a:t>, ainda há muito que se pode aproveitar da </a:t>
            </a:r>
            <a:r>
              <a:rPr lang="pt-BR" sz="2400" dirty="0" err="1" smtClean="0">
                <a:sym typeface="Calibri"/>
              </a:rPr>
              <a:t>DeepWeb</a:t>
            </a:r>
            <a:r>
              <a:rPr lang="pt-BR" sz="2400" dirty="0" smtClean="0">
                <a:sym typeface="Calibri"/>
              </a:rPr>
              <a:t>.</a:t>
            </a:r>
            <a:endParaRPr lang="pt-BR" sz="2400" dirty="0" smtClean="0"/>
          </a:p>
          <a:p>
            <a:pPr lvl="0"/>
            <a:r>
              <a:rPr lang="pt-BR" sz="2600" dirty="0" smtClean="0">
                <a:sym typeface="Calibri"/>
              </a:rPr>
              <a:t>O módulo cobre 1.000 das 35.000 pesquisas por segundo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Calibri"/>
              </a:rPr>
              <a:t>Porém o volume inexplorado ainda é muito grande.</a:t>
            </a:r>
            <a:endParaRPr lang="pt-BR" sz="2400" dirty="0" smtClean="0"/>
          </a:p>
          <a:p>
            <a:pPr lvl="0"/>
            <a:endParaRPr lang="pt-BR" dirty="0" smtClean="0">
              <a:sym typeface="Calibri"/>
            </a:endParaRPr>
          </a:p>
          <a:p>
            <a:pPr lvl="0"/>
            <a:endParaRPr lang="pt-BR" dirty="0" smtClean="0">
              <a:sym typeface="Calibri"/>
            </a:endParaRPr>
          </a:p>
          <a:p>
            <a:pPr lvl="0"/>
            <a:endParaRPr lang="pt-BR" dirty="0" smtClean="0">
              <a:sym typeface="Calibri"/>
            </a:endParaRP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542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Shape 490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The </a:t>
            </a:r>
            <a:r>
              <a:rPr lang="pt-BR" dirty="0" err="1" smtClean="0">
                <a:sym typeface="Tahoma"/>
              </a:rPr>
              <a:t>Onion</a:t>
            </a:r>
            <a:r>
              <a:rPr lang="pt-BR" dirty="0" smtClean="0">
                <a:sym typeface="Tahoma"/>
              </a:rPr>
              <a:t> </a:t>
            </a:r>
            <a:r>
              <a:rPr lang="pt-BR" dirty="0" err="1" smtClean="0">
                <a:sym typeface="Tahoma"/>
              </a:rPr>
              <a:t>Router</a:t>
            </a:r>
            <a:r>
              <a:rPr lang="pt-BR" dirty="0" smtClean="0">
                <a:sym typeface="Tahoma"/>
              </a:rPr>
              <a:t> (</a:t>
            </a:r>
            <a:r>
              <a:rPr lang="pt-BR" dirty="0" err="1" smtClean="0">
                <a:sym typeface="Tahoma"/>
              </a:rPr>
              <a:t>Tor</a:t>
            </a:r>
            <a:r>
              <a:rPr lang="pt-BR" dirty="0" smtClean="0">
                <a:sym typeface="Tahoma"/>
              </a:rPr>
              <a:t>)</a:t>
            </a:r>
            <a:endParaRPr lang="pt-BR" dirty="0">
              <a:sym typeface="Tahoma"/>
            </a:endParaRPr>
          </a:p>
        </p:txBody>
      </p:sp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838200" y="1772815"/>
            <a:ext cx="7772400" cy="3856459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Software que provê anonimato na Internet</a:t>
            </a:r>
          </a:p>
          <a:p>
            <a:pPr lvl="0"/>
            <a:r>
              <a:rPr lang="pt-BR" sz="2600" dirty="0">
                <a:sym typeface="Calibri"/>
              </a:rPr>
              <a:t>Foi criado com o intuito de proteger a </a:t>
            </a:r>
            <a:r>
              <a:rPr lang="pt-BR" sz="2600" dirty="0" smtClean="0">
                <a:sym typeface="Calibri"/>
              </a:rPr>
              <a:t>privacidade</a:t>
            </a:r>
          </a:p>
          <a:p>
            <a:pPr lvl="1"/>
            <a:r>
              <a:rPr lang="pt-BR" sz="2400" dirty="0" smtClean="0">
                <a:sym typeface="Calibri"/>
              </a:rPr>
              <a:t>Redireciona o tráfego para uma rede voluntária espalhada pelo mundo </a:t>
            </a:r>
          </a:p>
          <a:p>
            <a:pPr lvl="1"/>
            <a:r>
              <a:rPr lang="pt-BR" sz="2400" dirty="0" smtClean="0">
                <a:sym typeface="Calibri"/>
              </a:rPr>
              <a:t>para mascarar a posição de um determinado usuário</a:t>
            </a:r>
          </a:p>
          <a:p>
            <a:pPr marL="0" lvl="0" indent="0">
              <a:buNone/>
            </a:pPr>
            <a:endParaRPr lang="pt-BR" dirty="0" smtClean="0"/>
          </a:p>
          <a:p>
            <a:pPr lvl="0"/>
            <a:endParaRPr lang="pt-BR" dirty="0" smtClean="0">
              <a:sym typeface="Calibri"/>
            </a:endParaRPr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2818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The </a:t>
            </a:r>
            <a:r>
              <a:rPr lang="pt-BR" dirty="0" err="1" smtClean="0">
                <a:sym typeface="Tahoma"/>
              </a:rPr>
              <a:t>Onion</a:t>
            </a:r>
            <a:r>
              <a:rPr lang="pt-BR" dirty="0" smtClean="0">
                <a:sym typeface="Tahoma"/>
              </a:rPr>
              <a:t> </a:t>
            </a:r>
            <a:r>
              <a:rPr lang="pt-BR" dirty="0" err="1" smtClean="0">
                <a:sym typeface="Tahoma"/>
              </a:rPr>
              <a:t>Router</a:t>
            </a:r>
            <a:r>
              <a:rPr lang="pt-BR" dirty="0" smtClean="0">
                <a:sym typeface="Tahoma"/>
              </a:rPr>
              <a:t> (</a:t>
            </a:r>
            <a:r>
              <a:rPr lang="pt-BR" dirty="0" err="1" smtClean="0">
                <a:sym typeface="Tahoma"/>
              </a:rPr>
              <a:t>Tor</a:t>
            </a:r>
            <a:r>
              <a:rPr lang="pt-BR" dirty="0" smtClean="0">
                <a:sym typeface="Tahoma"/>
              </a:rPr>
              <a:t>)</a:t>
            </a:r>
            <a:endParaRPr lang="pt-BR" dirty="0">
              <a:sym typeface="Tahoma"/>
            </a:endParaRPr>
          </a:p>
        </p:txBody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838200" y="1844823"/>
            <a:ext cx="7772400" cy="3784451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As mensagens são criptografadas inúmeras vezes, em cada ponto da rede</a:t>
            </a:r>
          </a:p>
          <a:p>
            <a:pPr lvl="0"/>
            <a:r>
              <a:rPr lang="pt-BR" sz="2600" dirty="0" smtClean="0">
                <a:sym typeface="Calibri"/>
              </a:rPr>
              <a:t>Cada membro da rede (</a:t>
            </a:r>
            <a:r>
              <a:rPr lang="pt-BR" sz="2600" dirty="0" err="1" smtClean="0">
                <a:sym typeface="Calibri"/>
              </a:rPr>
              <a:t>onion</a:t>
            </a:r>
            <a:r>
              <a:rPr lang="pt-BR" sz="2600" dirty="0" smtClean="0">
                <a:sym typeface="Calibri"/>
              </a:rPr>
              <a:t> </a:t>
            </a:r>
            <a:r>
              <a:rPr lang="pt-BR" sz="2600" dirty="0" err="1" smtClean="0">
                <a:sym typeface="Calibri"/>
              </a:rPr>
              <a:t>router</a:t>
            </a:r>
            <a:r>
              <a:rPr lang="pt-BR" sz="2600" dirty="0" smtClean="0">
                <a:sym typeface="Calibri"/>
              </a:rPr>
              <a:t>) decifra apenas uma camada para obter as instruções de roteamento</a:t>
            </a:r>
          </a:p>
          <a:p>
            <a:pPr lvl="1"/>
            <a:r>
              <a:rPr lang="pt-BR" sz="2400" dirty="0" smtClean="0">
                <a:sym typeface="Calibri"/>
              </a:rPr>
              <a:t>A seguir envia o restante do pacote para o próximo membro da rede.</a:t>
            </a:r>
            <a:endParaRPr lang="pt-BR" sz="2400" dirty="0" smtClean="0"/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5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The </a:t>
            </a:r>
            <a:r>
              <a:rPr lang="pt-BR" dirty="0" err="1" smtClean="0">
                <a:sym typeface="Tahoma"/>
              </a:rPr>
              <a:t>Onion</a:t>
            </a:r>
            <a:r>
              <a:rPr lang="pt-BR" dirty="0" smtClean="0">
                <a:sym typeface="Tahoma"/>
              </a:rPr>
              <a:t> </a:t>
            </a:r>
            <a:r>
              <a:rPr lang="pt-BR" dirty="0" err="1" smtClean="0">
                <a:sym typeface="Tahoma"/>
              </a:rPr>
              <a:t>Router</a:t>
            </a:r>
            <a:r>
              <a:rPr lang="pt-BR" dirty="0" smtClean="0">
                <a:sym typeface="Tahoma"/>
              </a:rPr>
              <a:t> (</a:t>
            </a:r>
            <a:r>
              <a:rPr lang="pt-BR" dirty="0" err="1" smtClean="0">
                <a:sym typeface="Tahoma"/>
              </a:rPr>
              <a:t>Tor</a:t>
            </a:r>
            <a:r>
              <a:rPr lang="pt-BR" dirty="0" smtClean="0">
                <a:sym typeface="Tahoma"/>
              </a:rPr>
              <a:t>)</a:t>
            </a:r>
            <a:endParaRPr lang="pt-BR" dirty="0">
              <a:sym typeface="Tahoma"/>
            </a:endParaRP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838200" y="1772815"/>
            <a:ext cx="7772400" cy="3856459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Pode ser usado também por servidores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Calibri"/>
              </a:rPr>
              <a:t>Servidores que só se comunicam através de </a:t>
            </a:r>
            <a:r>
              <a:rPr lang="pt-BR" sz="2600" dirty="0" err="1" smtClean="0">
                <a:sym typeface="Calibri"/>
              </a:rPr>
              <a:t>Tor</a:t>
            </a:r>
            <a:r>
              <a:rPr lang="pt-BR" sz="2600" dirty="0" smtClean="0">
                <a:sym typeface="Calibri"/>
              </a:rPr>
              <a:t> são denominados serviços escondidos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Calibri"/>
              </a:rPr>
              <a:t>Serviços e websites que utilizam </a:t>
            </a:r>
            <a:r>
              <a:rPr lang="pt-BR" sz="2600" dirty="0" err="1" smtClean="0">
                <a:sym typeface="Calibri"/>
              </a:rPr>
              <a:t>Tor</a:t>
            </a:r>
            <a:r>
              <a:rPr lang="pt-BR" sz="2600" dirty="0" smtClean="0">
                <a:sym typeface="Calibri"/>
              </a:rPr>
              <a:t> não podem ser indexados por motores de busca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Calibri"/>
              </a:rPr>
              <a:t>Infelizmente, é amplamente utilizado por criminosos de toda sorte</a:t>
            </a:r>
            <a:endParaRPr lang="pt-BR" sz="2600" dirty="0" smtClean="0"/>
          </a:p>
          <a:p>
            <a:pPr lvl="0"/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50319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Shape 515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25860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Desafios</a:t>
            </a:r>
            <a:endParaRPr lang="pt-BR" dirty="0">
              <a:sym typeface="Tahoma"/>
            </a:endParaRPr>
          </a:p>
        </p:txBody>
      </p:sp>
      <p:sp>
        <p:nvSpPr>
          <p:cNvPr id="516" name="Shape 516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Mapear e indexar toda a Web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Tahoma"/>
              </a:rPr>
              <a:t>SEO: </a:t>
            </a:r>
            <a:r>
              <a:rPr lang="pt-BR" sz="2600" dirty="0" err="1" smtClean="0">
                <a:sym typeface="Tahoma"/>
              </a:rPr>
              <a:t>Search</a:t>
            </a:r>
            <a:r>
              <a:rPr lang="pt-BR" sz="2600" dirty="0" smtClean="0">
                <a:sym typeface="Tahoma"/>
              </a:rPr>
              <a:t> </a:t>
            </a:r>
            <a:r>
              <a:rPr lang="pt-BR" sz="2600" dirty="0" err="1" smtClean="0">
                <a:sym typeface="Tahoma"/>
              </a:rPr>
              <a:t>Engine</a:t>
            </a:r>
            <a:r>
              <a:rPr lang="pt-BR" sz="2600" dirty="0" smtClean="0">
                <a:sym typeface="Tahoma"/>
              </a:rPr>
              <a:t> </a:t>
            </a:r>
            <a:r>
              <a:rPr lang="pt-BR" sz="2600" dirty="0" err="1" smtClean="0">
                <a:sym typeface="Tahoma"/>
              </a:rPr>
              <a:t>Optimization</a:t>
            </a:r>
            <a:endParaRPr lang="pt-BR" sz="2600" dirty="0" smtClean="0"/>
          </a:p>
          <a:p>
            <a:pPr lvl="0"/>
            <a:r>
              <a:rPr lang="pt-BR" sz="2600" dirty="0" smtClean="0">
                <a:sym typeface="Tahoma"/>
              </a:rPr>
              <a:t>Rastrear e indexar aplicações Web </a:t>
            </a:r>
            <a:r>
              <a:rPr lang="pt-BR" dirty="0" smtClean="0">
                <a:sym typeface="Tahoma"/>
              </a:rPr>
              <a:t>2.0</a:t>
            </a:r>
            <a:endParaRPr lang="pt-BR" dirty="0" smtClean="0"/>
          </a:p>
          <a:p>
            <a:pPr lvl="1"/>
            <a:r>
              <a:rPr lang="pt-BR" sz="2400" dirty="0" err="1" smtClean="0">
                <a:sym typeface="Tahoma"/>
              </a:rPr>
              <a:t>Making</a:t>
            </a:r>
            <a:r>
              <a:rPr lang="pt-BR" sz="2400" dirty="0" smtClean="0">
                <a:sym typeface="Tahoma"/>
              </a:rPr>
              <a:t> AJAX </a:t>
            </a:r>
            <a:r>
              <a:rPr lang="pt-BR" sz="2400" dirty="0" err="1" smtClean="0">
                <a:sym typeface="Tahoma"/>
              </a:rPr>
              <a:t>Applications</a:t>
            </a:r>
            <a:r>
              <a:rPr lang="pt-BR" sz="2400" dirty="0" smtClean="0">
                <a:sym typeface="Tahoma"/>
              </a:rPr>
              <a:t> </a:t>
            </a:r>
            <a:r>
              <a:rPr lang="pt-BR" sz="2400" dirty="0" err="1" smtClean="0">
                <a:sym typeface="Tahoma"/>
              </a:rPr>
              <a:t>Crawlable</a:t>
            </a:r>
            <a:endParaRPr lang="pt-BR" sz="2400" dirty="0" smtClean="0">
              <a:sym typeface="Tahoma"/>
            </a:endParaRPr>
          </a:p>
          <a:p>
            <a:pPr lvl="2"/>
            <a:r>
              <a:rPr lang="pt-BR" sz="2000" dirty="0" smtClean="0">
                <a:sym typeface="Tahoma"/>
                <a:hlinkClick r:id="rId3"/>
              </a:rPr>
              <a:t>http://code.google.com/intl/pt-BR/web/ajaxcrawling/index.html</a:t>
            </a:r>
            <a:endParaRPr lang="pt-BR" sz="2000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1893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r>
              <a:rPr lang="pt-BR" dirty="0" smtClean="0"/>
              <a:t>Próxima aula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88839"/>
            <a:ext cx="7772400" cy="3640435"/>
          </a:xfrm>
        </p:spPr>
        <p:txBody>
          <a:bodyPr/>
          <a:lstStyle/>
          <a:p>
            <a:r>
              <a:rPr lang="pt-BR" dirty="0" smtClean="0"/>
              <a:t>Mineração de Texto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38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2810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997868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Web</a:t>
            </a:r>
            <a:endParaRPr lang="pt-BR" dirty="0">
              <a:sym typeface="Tahoma"/>
            </a:endParaRP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38200" y="1700807"/>
            <a:ext cx="7772400" cy="4104457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Pode ser vista como uma imensa base de dados</a:t>
            </a:r>
            <a:endParaRPr lang="pt-BR" sz="2600" dirty="0" smtClean="0"/>
          </a:p>
          <a:p>
            <a:pPr lvl="1"/>
            <a:r>
              <a:rPr lang="pt-BR" sz="2400" dirty="0" smtClean="0">
                <a:sym typeface="Tahoma"/>
              </a:rPr>
              <a:t>Não estruturada e ubíqua</a:t>
            </a:r>
          </a:p>
          <a:p>
            <a:r>
              <a:rPr lang="pt-BR" sz="2600" dirty="0"/>
              <a:t>Dados do site </a:t>
            </a:r>
            <a:r>
              <a:rPr lang="pt-BR" sz="2600" u="sng" dirty="0"/>
              <a:t>Internet Live </a:t>
            </a:r>
            <a:r>
              <a:rPr lang="pt-BR" sz="2600" u="sng" dirty="0" err="1"/>
              <a:t>Stats</a:t>
            </a:r>
            <a:r>
              <a:rPr lang="pt-BR" sz="2600" u="sng" dirty="0"/>
              <a:t> </a:t>
            </a:r>
            <a:r>
              <a:rPr lang="pt-BR" sz="2600" dirty="0"/>
              <a:t>em 21/08/2019</a:t>
            </a:r>
          </a:p>
          <a:p>
            <a:pPr lvl="1"/>
            <a:r>
              <a:rPr lang="pt-BR" sz="2400" dirty="0" smtClean="0"/>
              <a:t>Número de usuário no mundo = 4.314.320.884</a:t>
            </a:r>
          </a:p>
          <a:p>
            <a:pPr lvl="1"/>
            <a:r>
              <a:rPr lang="pt-BR" sz="2400" dirty="0" smtClean="0"/>
              <a:t>Número de Websites = 1.708.870.898</a:t>
            </a:r>
          </a:p>
          <a:p>
            <a:pPr lvl="1"/>
            <a:r>
              <a:rPr lang="pt-BR" sz="2400" dirty="0" smtClean="0"/>
              <a:t>Tráfego da Internet = 4.024.044.394 GB</a:t>
            </a:r>
          </a:p>
          <a:p>
            <a:pPr lvl="1"/>
            <a:r>
              <a:rPr lang="pt-BR" sz="2400" dirty="0" smtClean="0"/>
              <a:t>E muito mais...</a:t>
            </a:r>
          </a:p>
          <a:p>
            <a:pPr lvl="2"/>
            <a:r>
              <a:rPr lang="pt-BR" sz="2200" dirty="0">
                <a:hlinkClick r:id="rId3"/>
              </a:rPr>
              <a:t>https://www.internetlivestats.com/</a:t>
            </a:r>
            <a:endParaRPr lang="pt-BR" sz="2200" dirty="0"/>
          </a:p>
          <a:p>
            <a:pPr lvl="1"/>
            <a:endParaRPr lang="pt-BR" sz="2400" dirty="0" smtClean="0"/>
          </a:p>
          <a:p>
            <a:endParaRPr lang="pt-BR" sz="2400" dirty="0"/>
          </a:p>
          <a:p>
            <a:pPr lvl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5155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title"/>
          </p:nvPr>
        </p:nvSpPr>
        <p:spPr>
          <a:xfrm>
            <a:off x="609600" y="342900"/>
            <a:ext cx="7772400" cy="853852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Sistemas Web</a:t>
            </a:r>
            <a:endParaRPr lang="pt-BR" dirty="0">
              <a:sym typeface="Tahoma"/>
            </a:endParaRPr>
          </a:p>
        </p:txBody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838200" y="1700807"/>
            <a:ext cx="7772400" cy="3928467"/>
          </a:xfrm>
        </p:spPr>
        <p:txBody>
          <a:bodyPr/>
          <a:lstStyle/>
          <a:p>
            <a:pPr lvl="0"/>
            <a:r>
              <a:rPr lang="pt-BR" dirty="0" smtClean="0">
                <a:sym typeface="Tahoma"/>
              </a:rPr>
              <a:t>Esses cenário demanda ferramentas para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Gerenciar esse repositório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Filtrar informações</a:t>
            </a:r>
            <a:endParaRPr lang="pt-BR" dirty="0" smtClean="0"/>
          </a:p>
          <a:p>
            <a:pPr lvl="1"/>
            <a:r>
              <a:rPr lang="pt-BR" dirty="0" smtClean="0">
                <a:sym typeface="Tahoma"/>
              </a:rPr>
              <a:t>Buscar informação disponível</a:t>
            </a:r>
            <a:endParaRPr lang="pt-BR" dirty="0" smtClean="0"/>
          </a:p>
          <a:p>
            <a:pPr lvl="2"/>
            <a:r>
              <a:rPr lang="pt-BR" dirty="0" smtClean="0">
                <a:sym typeface="Tahoma"/>
              </a:rPr>
              <a:t>Engenhos de busca</a:t>
            </a:r>
            <a:endParaRPr lang="pt-BR" dirty="0" smtClean="0"/>
          </a:p>
          <a:p>
            <a:pPr lvl="2"/>
            <a:r>
              <a:rPr lang="pt-BR" dirty="0" smtClean="0">
                <a:sym typeface="Tahoma"/>
              </a:rPr>
              <a:t>Diretórios de Sites</a:t>
            </a:r>
            <a:endParaRPr lang="pt-BR" dirty="0" smtClean="0"/>
          </a:p>
          <a:p>
            <a:pPr lvl="2"/>
            <a:r>
              <a:rPr lang="pt-BR" dirty="0" smtClean="0">
                <a:sym typeface="Tahoma"/>
              </a:rPr>
              <a:t>Exploração de Hyperlinks</a:t>
            </a:r>
            <a:endParaRPr lang="pt-BR" dirty="0"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32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838200" y="1700807"/>
            <a:ext cx="7772400" cy="4680521"/>
          </a:xfrm>
        </p:spPr>
        <p:txBody>
          <a:bodyPr/>
          <a:lstStyle/>
          <a:p>
            <a:pPr lvl="0"/>
            <a:r>
              <a:rPr lang="pt-BR" sz="2600" dirty="0" smtClean="0">
                <a:sym typeface="Tahoma"/>
              </a:rPr>
              <a:t>Maior e mais usado engenho de busca na Web</a:t>
            </a:r>
          </a:p>
          <a:p>
            <a:r>
              <a:rPr lang="pt-BR" sz="2600" dirty="0" smtClean="0"/>
              <a:t>Dados do </a:t>
            </a:r>
            <a:r>
              <a:rPr lang="pt-BR" sz="2600" u="sng" dirty="0" smtClean="0"/>
              <a:t>Internet </a:t>
            </a:r>
            <a:r>
              <a:rPr lang="pt-BR" sz="2600" u="sng" dirty="0"/>
              <a:t>Live </a:t>
            </a:r>
            <a:r>
              <a:rPr lang="pt-BR" sz="2600" u="sng" dirty="0" err="1"/>
              <a:t>Stats</a:t>
            </a:r>
            <a:r>
              <a:rPr lang="pt-BR" sz="2600" u="sng" dirty="0"/>
              <a:t> </a:t>
            </a:r>
            <a:r>
              <a:rPr lang="pt-BR" sz="2600" dirty="0"/>
              <a:t>em 21/08/2019</a:t>
            </a:r>
          </a:p>
          <a:p>
            <a:pPr lvl="1"/>
            <a:r>
              <a:rPr lang="pt-BR" sz="2400" dirty="0"/>
              <a:t>Usuário ativos </a:t>
            </a:r>
            <a:r>
              <a:rPr lang="pt-BR" sz="2400" dirty="0" smtClean="0"/>
              <a:t>no </a:t>
            </a:r>
            <a:r>
              <a:rPr lang="pt-BR" sz="2400" dirty="0"/>
              <a:t>Google+ = 734.860.549</a:t>
            </a:r>
          </a:p>
          <a:p>
            <a:pPr lvl="1"/>
            <a:r>
              <a:rPr lang="pt-BR" sz="2400" dirty="0"/>
              <a:t>Buscas </a:t>
            </a:r>
            <a:r>
              <a:rPr lang="pt-BR" sz="2400" dirty="0" smtClean="0"/>
              <a:t>nessa data = 3.971.419.639</a:t>
            </a:r>
          </a:p>
          <a:p>
            <a:pPr lvl="0"/>
            <a:r>
              <a:rPr lang="pt-BR" sz="2600" dirty="0">
                <a:sym typeface="Tahoma"/>
              </a:rPr>
              <a:t>Dados do site Impacta.com.br de 2016</a:t>
            </a:r>
          </a:p>
          <a:p>
            <a:pPr lvl="1"/>
            <a:r>
              <a:rPr lang="pt-BR" sz="2400" dirty="0" smtClean="0"/>
              <a:t>Para </a:t>
            </a:r>
            <a:r>
              <a:rPr lang="pt-BR" sz="2400" dirty="0"/>
              <a:t>cada </a:t>
            </a:r>
            <a:r>
              <a:rPr lang="pt-BR" sz="2400" dirty="0" smtClean="0"/>
              <a:t>busca, </a:t>
            </a:r>
            <a:r>
              <a:rPr lang="pt-BR" sz="2400" dirty="0"/>
              <a:t>o Google analisa até 200 fatores diferentes para </a:t>
            </a:r>
            <a:r>
              <a:rPr lang="pt-BR" sz="2400" dirty="0" smtClean="0"/>
              <a:t>entregar </a:t>
            </a:r>
            <a:r>
              <a:rPr lang="pt-BR" sz="2400" dirty="0"/>
              <a:t>o melhor </a:t>
            </a:r>
            <a:r>
              <a:rPr lang="pt-BR" sz="2400" dirty="0" smtClean="0"/>
              <a:t>ranking</a:t>
            </a:r>
          </a:p>
          <a:p>
            <a:pPr lvl="1"/>
            <a:r>
              <a:rPr lang="pt-BR" sz="2400" dirty="0" smtClean="0"/>
              <a:t>Em </a:t>
            </a:r>
            <a:r>
              <a:rPr lang="pt-BR" sz="2400" dirty="0"/>
              <a:t>um tempo médio de 1/8 de </a:t>
            </a:r>
            <a:r>
              <a:rPr lang="pt-BR" sz="2400" dirty="0" smtClean="0"/>
              <a:t>segundo</a:t>
            </a:r>
          </a:p>
          <a:p>
            <a:pPr lvl="1"/>
            <a:r>
              <a:rPr lang="pt-BR" sz="2000" dirty="0"/>
              <a:t>https://www.impacta.com.br/blog/2016/03/28/9-fatos-que-mostram-o-tamanho-das-buscas-no-google/</a:t>
            </a:r>
            <a:endParaRPr lang="pt-BR" sz="2000" dirty="0">
              <a:sym typeface="Tahoma"/>
            </a:endParaRPr>
          </a:p>
          <a:p>
            <a:pPr marL="457200" lvl="1" indent="0">
              <a:buNone/>
            </a:pPr>
            <a:endParaRPr lang="pt-BR" dirty="0"/>
          </a:p>
          <a:p>
            <a:pPr lvl="1"/>
            <a:endParaRPr lang="pt-BR" dirty="0" smtClean="0"/>
          </a:p>
        </p:txBody>
      </p:sp>
      <p:pic>
        <p:nvPicPr>
          <p:cNvPr id="7" name="Shape 236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475768" y="188640"/>
            <a:ext cx="2672296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77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88839"/>
            <a:ext cx="7772400" cy="4536505"/>
          </a:xfrm>
        </p:spPr>
        <p:txBody>
          <a:bodyPr/>
          <a:lstStyle/>
          <a:p>
            <a:r>
              <a:rPr lang="pt-BR" sz="2600" dirty="0"/>
              <a:t>Segundo o site </a:t>
            </a:r>
            <a:r>
              <a:rPr lang="pt-BR" sz="2600" dirty="0" err="1"/>
              <a:t>HESHMore</a:t>
            </a:r>
            <a:r>
              <a:rPr lang="pt-BR" sz="2600" dirty="0"/>
              <a:t> em 06/06/2017</a:t>
            </a:r>
            <a:endParaRPr lang="pt-BR" sz="2600" dirty="0">
              <a:hlinkClick r:id="rId2"/>
            </a:endParaRPr>
          </a:p>
          <a:p>
            <a:pPr lvl="1"/>
            <a:r>
              <a:rPr lang="en-US" sz="2400" dirty="0"/>
              <a:t>Google </a:t>
            </a:r>
            <a:r>
              <a:rPr lang="en-US" sz="2400" dirty="0" err="1"/>
              <a:t>processa</a:t>
            </a:r>
            <a:r>
              <a:rPr lang="en-US" sz="2400" dirty="0"/>
              <a:t> </a:t>
            </a:r>
            <a:r>
              <a:rPr lang="en-US" sz="2400" dirty="0" err="1"/>
              <a:t>em</a:t>
            </a:r>
            <a:r>
              <a:rPr lang="en-US" sz="2400" dirty="0"/>
              <a:t> </a:t>
            </a:r>
            <a:r>
              <a:rPr lang="en-US" sz="2400" dirty="0" err="1"/>
              <a:t>torno</a:t>
            </a:r>
            <a:r>
              <a:rPr lang="en-US" sz="2400" dirty="0"/>
              <a:t> de 20 petabytes de dados </a:t>
            </a:r>
            <a:r>
              <a:rPr lang="en-US" sz="2400" dirty="0" err="1"/>
              <a:t>por</a:t>
            </a:r>
            <a:r>
              <a:rPr lang="en-US" sz="2400" dirty="0"/>
              <a:t> </a:t>
            </a:r>
            <a:r>
              <a:rPr lang="en-US" sz="2400" dirty="0" err="1"/>
              <a:t>dia</a:t>
            </a:r>
            <a:endParaRPr lang="en-US" sz="2400" dirty="0"/>
          </a:p>
          <a:p>
            <a:pPr lvl="2"/>
            <a:r>
              <a:rPr lang="pt-BR" sz="2200" dirty="0"/>
              <a:t>1 </a:t>
            </a:r>
            <a:r>
              <a:rPr lang="pt-BR" sz="2200" dirty="0" err="1"/>
              <a:t>Petabyte</a:t>
            </a:r>
            <a:r>
              <a:rPr lang="pt-BR" sz="2200" dirty="0"/>
              <a:t>(PB) = 1024 </a:t>
            </a:r>
            <a:r>
              <a:rPr lang="pt-BR" sz="2200" dirty="0" err="1"/>
              <a:t>Terabytes</a:t>
            </a:r>
            <a:r>
              <a:rPr lang="pt-BR" sz="2200" dirty="0"/>
              <a:t>(TB) </a:t>
            </a:r>
            <a:endParaRPr lang="en-US" sz="2200" dirty="0"/>
          </a:p>
          <a:p>
            <a:pPr lvl="1"/>
            <a:r>
              <a:rPr lang="pt-BR" sz="2000" dirty="0">
                <a:hlinkClick r:id="rId2"/>
              </a:rPr>
              <a:t>https://www.heshmore.com/how-much-data-does-google-handle</a:t>
            </a:r>
            <a:r>
              <a:rPr lang="pt-BR" sz="2000" dirty="0" smtClean="0">
                <a:hlinkClick r:id="rId2"/>
              </a:rPr>
              <a:t>/</a:t>
            </a:r>
            <a:endParaRPr lang="pt-BR" sz="2000" dirty="0" smtClean="0"/>
          </a:p>
          <a:p>
            <a:pPr lvl="0"/>
            <a:r>
              <a:rPr lang="pt-BR" sz="2600" dirty="0"/>
              <a:t>Curiosidade – impacto do Google na Intern</a:t>
            </a:r>
            <a:r>
              <a:rPr lang="pt-BR" dirty="0"/>
              <a:t>et</a:t>
            </a:r>
          </a:p>
          <a:p>
            <a:pPr lvl="1"/>
            <a:r>
              <a:rPr lang="pt-BR" sz="2400" dirty="0"/>
              <a:t>Em 2013, quando o site ficou fora do ar por </a:t>
            </a:r>
            <a:r>
              <a:rPr lang="pt-BR" sz="2400" dirty="0" smtClean="0"/>
              <a:t>5 </a:t>
            </a:r>
            <a:r>
              <a:rPr lang="pt-BR" sz="2400" dirty="0"/>
              <a:t>minutos, o tráfego global na </a:t>
            </a:r>
            <a:r>
              <a:rPr lang="pt-BR" sz="2400" dirty="0" smtClean="0"/>
              <a:t>Internet </a:t>
            </a:r>
            <a:r>
              <a:rPr lang="pt-BR" sz="2400" dirty="0"/>
              <a:t>caiu 40</a:t>
            </a:r>
            <a:r>
              <a:rPr lang="pt-BR" sz="2400" dirty="0" smtClean="0"/>
              <a:t>%</a:t>
            </a:r>
            <a:endParaRPr lang="pt-BR" sz="2400" dirty="0"/>
          </a:p>
          <a:p>
            <a:pPr lvl="1"/>
            <a:r>
              <a:rPr lang="pt-BR" sz="2000" dirty="0"/>
              <a:t>https://www.impacta.com.br/blog/2016/03/28/9-fatos-que-mostram-o-tamanho-das-buscas-no-google/</a:t>
            </a:r>
            <a:endParaRPr lang="pt-BR" sz="2000" dirty="0">
              <a:sym typeface="Tahoma"/>
            </a:endParaRPr>
          </a:p>
          <a:p>
            <a:pPr lvl="1"/>
            <a:endParaRPr lang="pt-BR" sz="2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CIn-UFPE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177D341-5D17-4D92-BFFE-874ED14BBB86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6" name="Shape 236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475768" y="188640"/>
            <a:ext cx="2672296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5570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838200" y="1730499"/>
            <a:ext cx="7772400" cy="4290789"/>
          </a:xfrm>
        </p:spPr>
        <p:txBody>
          <a:bodyPr/>
          <a:lstStyle/>
          <a:p>
            <a:r>
              <a:rPr lang="pt-BR" sz="2600" dirty="0" smtClean="0"/>
              <a:t>Dados no site </a:t>
            </a:r>
            <a:r>
              <a:rPr lang="pt-BR" sz="2600" u="sng" dirty="0" err="1"/>
              <a:t>YouTube</a:t>
            </a:r>
            <a:r>
              <a:rPr lang="pt-BR" sz="2600" u="sng" dirty="0"/>
              <a:t> para a imprensa</a:t>
            </a:r>
          </a:p>
          <a:p>
            <a:pPr lvl="1"/>
            <a:r>
              <a:rPr lang="pt-BR" dirty="0"/>
              <a:t>1,9 bilhão de usuários </a:t>
            </a:r>
            <a:r>
              <a:rPr lang="pt-BR" dirty="0" smtClean="0"/>
              <a:t>(quase </a:t>
            </a:r>
            <a:r>
              <a:rPr lang="pt-BR" dirty="0"/>
              <a:t>1/3 da </a:t>
            </a:r>
            <a:r>
              <a:rPr lang="pt-BR" dirty="0" smtClean="0"/>
              <a:t>Internet)</a:t>
            </a:r>
            <a:endParaRPr lang="pt-BR" dirty="0"/>
          </a:p>
          <a:p>
            <a:pPr lvl="1"/>
            <a:r>
              <a:rPr lang="pt-BR" dirty="0" smtClean="0"/>
              <a:t>80 idiomas diferentes</a:t>
            </a:r>
          </a:p>
          <a:p>
            <a:pPr lvl="1"/>
            <a:r>
              <a:rPr lang="pt-BR" dirty="0" smtClean="0"/>
              <a:t>Canais faturam alto</a:t>
            </a:r>
          </a:p>
          <a:p>
            <a:pPr lvl="1"/>
            <a:r>
              <a:rPr lang="pt-BR" sz="2200" dirty="0" smtClean="0"/>
              <a:t>https://www.youtube.com/intl/pt-BR/yt/about/press/</a:t>
            </a:r>
          </a:p>
          <a:p>
            <a:pPr lvl="0"/>
            <a:r>
              <a:rPr lang="pt-BR" sz="2600" dirty="0" smtClean="0"/>
              <a:t>Brasil é o 2º. </a:t>
            </a:r>
            <a:r>
              <a:rPr lang="pt-BR" sz="2600" dirty="0" smtClean="0">
                <a:sym typeface="Tahoma"/>
              </a:rPr>
              <a:t>país no mundo em uso do </a:t>
            </a:r>
            <a:r>
              <a:rPr lang="pt-BR" sz="2600" dirty="0" err="1" smtClean="0">
                <a:sym typeface="Tahoma"/>
              </a:rPr>
              <a:t>YouTube</a:t>
            </a:r>
            <a:endParaRPr lang="pt-BR" sz="2600" dirty="0" smtClean="0">
              <a:sym typeface="Tahoma"/>
            </a:endParaRPr>
          </a:p>
          <a:p>
            <a:r>
              <a:rPr lang="pt-BR" sz="2600" dirty="0" smtClean="0"/>
              <a:t>Acessado por 95% população brasileira online</a:t>
            </a:r>
          </a:p>
          <a:p>
            <a:pPr lvl="1"/>
            <a:r>
              <a:rPr lang="pt-BR" sz="2400" dirty="0" smtClean="0"/>
              <a:t>https://www.tecmundo.com.br/internet/119776-youtube-insights-brasil.htm</a:t>
            </a:r>
          </a:p>
          <a:p>
            <a:pPr lvl="0"/>
            <a:endParaRPr lang="pt-BR" dirty="0">
              <a:sym typeface="Tahoma"/>
            </a:endParaRPr>
          </a:p>
        </p:txBody>
      </p:sp>
      <p:pic>
        <p:nvPicPr>
          <p:cNvPr id="243" name="Shape 24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987824" y="260648"/>
            <a:ext cx="2866448" cy="122150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 txBox="1"/>
          <p:nvPr/>
        </p:nvSpPr>
        <p:spPr>
          <a:xfrm>
            <a:off x="250825" y="6308725"/>
            <a:ext cx="2098675" cy="388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17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838200" y="1514474"/>
            <a:ext cx="7772400" cy="4722837"/>
          </a:xfrm>
        </p:spPr>
        <p:txBody>
          <a:bodyPr/>
          <a:lstStyle/>
          <a:p>
            <a:pPr lvl="0"/>
            <a:r>
              <a:rPr lang="pt-BR" sz="2600" dirty="0" smtClean="0"/>
              <a:t>Maior rede social do mundo</a:t>
            </a:r>
          </a:p>
          <a:p>
            <a:pPr lvl="1"/>
            <a:r>
              <a:rPr lang="pt-BR" sz="2400" dirty="0" smtClean="0">
                <a:sym typeface="Tahoma"/>
              </a:rPr>
              <a:t>Mais de 2 bilhões de usuários</a:t>
            </a:r>
          </a:p>
          <a:p>
            <a:pPr lvl="1"/>
            <a:r>
              <a:rPr lang="pt-BR" sz="2400" dirty="0" smtClean="0">
                <a:sym typeface="Tahoma"/>
              </a:rPr>
              <a:t>Nos EUA, só perde para </a:t>
            </a:r>
            <a:r>
              <a:rPr lang="pt-BR" sz="2400" dirty="0" err="1" smtClean="0">
                <a:sym typeface="Tahoma"/>
              </a:rPr>
              <a:t>YouTube</a:t>
            </a:r>
            <a:endParaRPr lang="pt-BR" sz="2400" dirty="0" smtClean="0">
              <a:sym typeface="Tahoma"/>
            </a:endParaRPr>
          </a:p>
          <a:p>
            <a:pPr lvl="1"/>
            <a:r>
              <a:rPr lang="pt-BR" sz="2000" dirty="0" smtClean="0"/>
              <a:t>https://sproutsocial.com/insights/facebook-stats-for-marketers/</a:t>
            </a:r>
          </a:p>
          <a:p>
            <a:r>
              <a:rPr lang="pt-BR" sz="2600" dirty="0" smtClean="0"/>
              <a:t>22% da população mundial usa o </a:t>
            </a:r>
            <a:r>
              <a:rPr lang="pt-BR" sz="2600" dirty="0" err="1" smtClean="0"/>
              <a:t>Facebook</a:t>
            </a:r>
            <a:endParaRPr lang="pt-BR" sz="2600" dirty="0" smtClean="0"/>
          </a:p>
          <a:p>
            <a:pPr lvl="1"/>
            <a:r>
              <a:rPr lang="pt-BR" sz="2400" dirty="0" err="1" smtClean="0"/>
              <a:t>Statista</a:t>
            </a:r>
            <a:r>
              <a:rPr lang="pt-BR" sz="2400" dirty="0" smtClean="0"/>
              <a:t>, 2016</a:t>
            </a:r>
            <a:endParaRPr lang="pt-BR" sz="2400" dirty="0" smtClean="0">
              <a:sym typeface="Tahoma"/>
            </a:endParaRPr>
          </a:p>
          <a:p>
            <a:r>
              <a:rPr lang="pt-BR" sz="2600" dirty="0" smtClean="0"/>
              <a:t>Em 2016, Brasil era o 3º país em número de usuário </a:t>
            </a:r>
          </a:p>
          <a:p>
            <a:pPr lvl="1"/>
            <a:r>
              <a:rPr lang="pt-BR" sz="2000" dirty="0" smtClean="0"/>
              <a:t>http://www.allanperon.com.br/facebook-marketing/</a:t>
            </a:r>
          </a:p>
        </p:txBody>
      </p:sp>
      <p:pic>
        <p:nvPicPr>
          <p:cNvPr id="251" name="Shape 251" descr="http://2.bp.blogspot.com/_mMQAcgv8ytY/TOggzg87TGI/AAAAAAAAAbo/YXrEVC2MNVQ/s1600/facebook-ver-fotos-trancadas.jpg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2822316" y="188640"/>
            <a:ext cx="2973820" cy="1245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5333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4346</TotalTime>
  <Words>1282</Words>
  <Application>Microsoft Office PowerPoint</Application>
  <PresentationFormat>Apresentação na tela (4:3)</PresentationFormat>
  <Paragraphs>256</Paragraphs>
  <Slides>38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39" baseType="lpstr">
      <vt:lpstr>Plano grafico</vt:lpstr>
      <vt:lpstr> Recuperação Inteligente de Informação</vt:lpstr>
      <vt:lpstr>Roteiro</vt:lpstr>
      <vt:lpstr>Evolução da Web</vt:lpstr>
      <vt:lpstr>Web</vt:lpstr>
      <vt:lpstr>Sistemas Web</vt:lpstr>
      <vt:lpstr>Slide 6</vt:lpstr>
      <vt:lpstr>Slide 7</vt:lpstr>
      <vt:lpstr>Slide 8</vt:lpstr>
      <vt:lpstr>Slide 9</vt:lpstr>
      <vt:lpstr>Slide 10</vt:lpstr>
      <vt:lpstr>Desafios da Web</vt:lpstr>
      <vt:lpstr>Engenhos de Busca na Web</vt:lpstr>
      <vt:lpstr>Breve Histórico Evolução dos Engenhos de busca</vt:lpstr>
      <vt:lpstr>Breve Histórico Evolução dos engenhos de busca</vt:lpstr>
      <vt:lpstr>Arquitetura simplificada de Engenhos de Busca na Web</vt:lpstr>
      <vt:lpstr>Figura mais conhecida </vt:lpstr>
      <vt:lpstr>Web Crawlers</vt:lpstr>
      <vt:lpstr>Web Crawlers</vt:lpstr>
      <vt:lpstr>Web Crawlers</vt:lpstr>
      <vt:lpstr>Indexação</vt:lpstr>
      <vt:lpstr>Indexação</vt:lpstr>
      <vt:lpstr>Voltando ao Google... Page Rank</vt:lpstr>
      <vt:lpstr>Page Rank</vt:lpstr>
      <vt:lpstr>Page Rank</vt:lpstr>
      <vt:lpstr>Google – How search works</vt:lpstr>
      <vt:lpstr>Surface e Deep Web</vt:lpstr>
      <vt:lpstr>SurfaceWeb</vt:lpstr>
      <vt:lpstr>robots.txt</vt:lpstr>
      <vt:lpstr>Deepweb</vt:lpstr>
      <vt:lpstr>DeepWeb</vt:lpstr>
      <vt:lpstr>Sitemap</vt:lpstr>
      <vt:lpstr>Explorando a DeepWeb</vt:lpstr>
      <vt:lpstr>O Deepweb Crawler da Google</vt:lpstr>
      <vt:lpstr>The Onion Router (Tor)</vt:lpstr>
      <vt:lpstr>The Onion Router (Tor)</vt:lpstr>
      <vt:lpstr>The Onion Router (Tor)</vt:lpstr>
      <vt:lpstr>Desafios</vt:lpstr>
      <vt:lpstr>Próxima aula</vt:lpstr>
    </vt:vector>
  </TitlesOfParts>
  <Company>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fbf2</dc:creator>
  <cp:lastModifiedBy>fab</cp:lastModifiedBy>
  <cp:revision>719</cp:revision>
  <cp:lastPrinted>2019-08-19T21:51:22Z</cp:lastPrinted>
  <dcterms:created xsi:type="dcterms:W3CDTF">2000-11-15T23:57:53Z</dcterms:created>
  <dcterms:modified xsi:type="dcterms:W3CDTF">2019-09-09T10:39:28Z</dcterms:modified>
</cp:coreProperties>
</file>