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328" r:id="rId2"/>
    <p:sldId id="329" r:id="rId3"/>
    <p:sldId id="327" r:id="rId4"/>
    <p:sldId id="330" r:id="rId5"/>
    <p:sldId id="339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4" r:id="rId30"/>
    <p:sldId id="382" r:id="rId31"/>
    <p:sldId id="383" r:id="rId32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0066"/>
    <a:srgbClr val="800080"/>
    <a:srgbClr val="23238D"/>
    <a:srgbClr val="00A076"/>
    <a:srgbClr val="800000"/>
    <a:srgbClr val="99FFE4"/>
    <a:srgbClr val="DDDDDD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0747" autoAdjust="0"/>
  </p:normalViewPr>
  <p:slideViewPr>
    <p:cSldViewPr snapToObjects="1">
      <p:cViewPr>
        <p:scale>
          <a:sx n="60" d="100"/>
          <a:sy n="60" d="100"/>
        </p:scale>
        <p:origin x="-191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197472" cy="29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17728" y="1"/>
            <a:ext cx="197472" cy="29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2442"/>
            <a:ext cx="197472" cy="29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14825" y="9302442"/>
            <a:ext cx="500375" cy="29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fld id="{678EB764-4E20-4949-A350-AC8C1ED1DE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800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475" cy="4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726" y="0"/>
            <a:ext cx="3170474" cy="4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915" y="4561173"/>
            <a:ext cx="5363372" cy="432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40"/>
            <a:ext cx="3170475" cy="4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726" y="9120840"/>
            <a:ext cx="3170474" cy="4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47E6D3B-41C6-4933-B420-D38B08CBB6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5325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F4701-99B0-494B-A5FA-741EBB0A5167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 txBox="1">
            <a:spLocks noGrp="1"/>
          </p:cNvSpPr>
          <p:nvPr>
            <p:ph type="body" idx="1"/>
          </p:nvPr>
        </p:nvSpPr>
        <p:spPr>
          <a:xfrm>
            <a:off x="791738" y="4817266"/>
            <a:ext cx="6333528" cy="45635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3988" y="771525"/>
            <a:ext cx="5068887" cy="3802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:notes"/>
          <p:cNvSpPr txBox="1">
            <a:spLocks noGrp="1"/>
          </p:cNvSpPr>
          <p:nvPr>
            <p:ph type="body" idx="1"/>
          </p:nvPr>
        </p:nvSpPr>
        <p:spPr>
          <a:xfrm>
            <a:off x="791738" y="4817266"/>
            <a:ext cx="6333528" cy="45635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3988" y="771525"/>
            <a:ext cx="5068887" cy="3802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1065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1066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0E75-5803-4B72-86F4-46D85383BE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983B-9E25-4A82-819A-FDB4D72A31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42900"/>
            <a:ext cx="2000250" cy="52863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42900"/>
            <a:ext cx="5848350" cy="52863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78AA-9683-4362-B7BD-4C8D426A61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342900"/>
            <a:ext cx="7772400" cy="925860"/>
          </a:xfrm>
        </p:spPr>
        <p:txBody>
          <a:bodyPr/>
          <a:lstStyle/>
          <a:p>
            <a:r>
              <a:rPr lang="pt-BR" dirty="0" smtClean="0"/>
              <a:t>Clique para editar o estilo do 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23A5-BCE6-4B79-8A5B-CF66237D4D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B99B-BE39-4FFF-ADEC-FA96BE61B8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B91BC-41D7-4DF3-9A8E-5E72E04F47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0CCD-96B0-462C-8BB4-6C18494AC9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661D-3C6A-4C76-9C84-F069A99E23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780F-07E2-4822-9E59-AD13FCEDBA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F7704-C80A-4D3E-833B-528B66D030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CCC7-F725-4AD7-AB20-A25A2E3E86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3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32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3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4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5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144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963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7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2AD8A4-D4ED-4381-9DE2-B525EAC8B8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usercontent.com/translate_c?depth=1&amp;hl=en&amp;prev=search&amp;rurl=translate.google.com&amp;sl=pt-BR&amp;sp=nmt4&amp;u=https://pt.m.wikipedia.org/wiki/Python&amp;xid=17259,15700022,15700043,15700186,15700190,15700256,15700259,15700262,15700265&amp;usg=ALkJrhicXyLBnueg4bJ4C8onfa4xnjut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mtClean="0"/>
              <a:t>Recuperação de Informação</a:t>
            </a:r>
            <a:endParaRPr lang="pt-BR" altLang="pt-BR" dirty="0" smtClean="0"/>
          </a:p>
        </p:txBody>
      </p:sp>
      <p:sp>
        <p:nvSpPr>
          <p:cNvPr id="307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699592" y="3789040"/>
            <a:ext cx="6400800" cy="1273498"/>
          </a:xfrm>
        </p:spPr>
        <p:txBody>
          <a:bodyPr/>
          <a:lstStyle/>
          <a:p>
            <a:pPr lvl="0" algn="r"/>
            <a:r>
              <a:rPr lang="pt-BR" dirty="0" smtClean="0">
                <a:sym typeface="Tahoma"/>
              </a:rPr>
              <a:t>Ferramentas de RI</a:t>
            </a:r>
            <a:endParaRPr lang="pt-BR" dirty="0" smtClean="0">
              <a:sym typeface="Arial"/>
            </a:endParaRPr>
          </a:p>
          <a:p>
            <a:pPr lvl="0" algn="r"/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</a:t>
            </a:r>
            <a:r>
              <a:rPr lang="pt-BR" dirty="0" err="1" smtClean="0">
                <a:sym typeface="Tahoma"/>
              </a:rPr>
              <a:t>Lucene</a:t>
            </a:r>
            <a:endParaRPr lang="pt-BR" dirty="0" smtClean="0">
              <a:sym typeface="Arial"/>
            </a:endParaRPr>
          </a:p>
          <a:p>
            <a:endParaRPr lang="pt-BR" altLang="pt-BR" dirty="0" smtClean="0"/>
          </a:p>
        </p:txBody>
      </p:sp>
      <p:sp>
        <p:nvSpPr>
          <p:cNvPr id="307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7225" y="5517232"/>
            <a:ext cx="4824536" cy="1116360"/>
          </a:xfrm>
        </p:spPr>
        <p:txBody>
          <a:bodyPr/>
          <a:lstStyle/>
          <a:p>
            <a:endParaRPr lang="pt-BR" altLang="pt-BR" dirty="0" smtClean="0"/>
          </a:p>
        </p:txBody>
      </p:sp>
      <p:sp>
        <p:nvSpPr>
          <p:cNvPr id="307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9B5576C-0574-4A1D-98EA-CA97DC5E62F0}" type="slidenum">
              <a:rPr lang="pt-BR" altLang="pt-BR" smtClean="0"/>
              <a:pPr/>
              <a:t>1</a:t>
            </a:fld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Consultas por campos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772815"/>
            <a:ext cx="7772400" cy="4320481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Buscas feitas por campos específicos do documento</a:t>
            </a:r>
          </a:p>
          <a:p>
            <a:pPr lvl="1"/>
            <a:r>
              <a:rPr lang="pt-BR" dirty="0" smtClean="0">
                <a:sym typeface="Tahoma"/>
              </a:rPr>
              <a:t>Usando meta dados</a:t>
            </a:r>
          </a:p>
          <a:p>
            <a:pPr lvl="1"/>
            <a:r>
              <a:rPr lang="pt-BR" dirty="0" smtClean="0">
                <a:sym typeface="Tahoma"/>
              </a:rPr>
              <a:t>Exemplo</a:t>
            </a:r>
          </a:p>
          <a:p>
            <a:pPr marL="857250" lvl="2" indent="0">
              <a:buNone/>
            </a:pPr>
            <a:r>
              <a:rPr lang="pt-BR" sz="2200" dirty="0" err="1" smtClean="0">
                <a:sym typeface="Tahoma"/>
              </a:rPr>
              <a:t>Class</a:t>
            </a:r>
            <a:r>
              <a:rPr lang="pt-BR" sz="2200" dirty="0" smtClean="0">
                <a:sym typeface="Tahoma"/>
              </a:rPr>
              <a:t>: “Recuperação de Informação”</a:t>
            </a:r>
          </a:p>
          <a:p>
            <a:pPr marL="800100" lvl="2" indent="0">
              <a:buNone/>
            </a:pPr>
            <a:r>
              <a:rPr lang="pt-BR" sz="2200" dirty="0" smtClean="0">
                <a:sym typeface="Tahoma"/>
              </a:rPr>
              <a:t> 	     AND</a:t>
            </a:r>
          </a:p>
          <a:p>
            <a:pPr marL="857250" lvl="2" indent="0">
              <a:buNone/>
            </a:pPr>
            <a:r>
              <a:rPr lang="pt-BR" sz="2200" dirty="0" err="1" smtClean="0">
                <a:sym typeface="Tahoma"/>
              </a:rPr>
              <a:t>Teacher</a:t>
            </a:r>
            <a:r>
              <a:rPr lang="pt-BR" sz="2200" dirty="0" smtClean="0">
                <a:sym typeface="Tahoma"/>
              </a:rPr>
              <a:t>: “Flavia”</a:t>
            </a:r>
          </a:p>
          <a:p>
            <a:pPr lvl="0"/>
            <a:endParaRPr lang="pt-BR" dirty="0" smtClean="0">
              <a:sym typeface="Tahoma"/>
            </a:endParaRPr>
          </a:p>
          <a:p>
            <a:pPr lvl="0"/>
            <a:r>
              <a:rPr lang="pt-BR" dirty="0" smtClean="0">
                <a:sym typeface="Tahoma"/>
              </a:rPr>
              <a:t>Obs.: As consultas são processadas com o mesmo analisador usado na indexação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798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44823"/>
            <a:ext cx="7772400" cy="4104457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É um servidor de pesquisa de alto desempenho baseado no </a:t>
            </a:r>
            <a:r>
              <a:rPr lang="pt-BR" dirty="0" err="1" smtClean="0">
                <a:sym typeface="Tahoma"/>
              </a:rPr>
              <a:t>Lucene</a:t>
            </a:r>
            <a:endParaRPr lang="pt-BR" dirty="0" smtClean="0">
              <a:sym typeface="Tahoma"/>
            </a:endParaRPr>
          </a:p>
          <a:p>
            <a:r>
              <a:rPr lang="pt-BR" dirty="0" smtClean="0">
                <a:sym typeface="Tahoma"/>
              </a:rPr>
              <a:t>Tem como principais recursos:</a:t>
            </a:r>
          </a:p>
          <a:p>
            <a:pPr lvl="1"/>
            <a:r>
              <a:rPr lang="pt-BR" dirty="0" smtClean="0">
                <a:sym typeface="Tahoma"/>
              </a:rPr>
              <a:t>pesquisa de texto completo</a:t>
            </a:r>
          </a:p>
          <a:p>
            <a:pPr lvl="1"/>
            <a:r>
              <a:rPr lang="pt-BR" dirty="0" smtClean="0">
                <a:sym typeface="Tahoma"/>
              </a:rPr>
              <a:t>replicação e fragmentação de índice</a:t>
            </a:r>
          </a:p>
          <a:p>
            <a:pPr lvl="1"/>
            <a:r>
              <a:rPr lang="pt-BR" dirty="0" smtClean="0">
                <a:sym typeface="Tahoma"/>
              </a:rPr>
              <a:t>resumo e visibilidade de resultados</a:t>
            </a:r>
          </a:p>
          <a:p>
            <a:pPr lvl="0"/>
            <a:r>
              <a:rPr lang="pt-BR" dirty="0" smtClean="0">
                <a:sym typeface="Tahoma"/>
              </a:rPr>
              <a:t>É um aplicativo da Web </a:t>
            </a:r>
          </a:p>
          <a:p>
            <a:pPr lvl="1"/>
            <a:r>
              <a:rPr lang="pt-BR" dirty="0" smtClean="0">
                <a:sym typeface="Tahoma"/>
              </a:rPr>
              <a:t>Mais moderno, mais flexível, mais fácil de usar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323A5-BCE6-4B79-8A5B-CF66237D4DF7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5" name="Google Shape;364;p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3275856" y="343080"/>
            <a:ext cx="1793600" cy="78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73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ym typeface="Tahoma"/>
              </a:rPr>
              <a:t>Solr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44823"/>
            <a:ext cx="7772400" cy="3784451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Oferece mais recursos, além do que o </a:t>
            </a:r>
            <a:r>
              <a:rPr lang="pt-BR" dirty="0" err="1" smtClean="0">
                <a:sym typeface="Tahoma"/>
              </a:rPr>
              <a:t>Lucene</a:t>
            </a:r>
            <a:r>
              <a:rPr lang="pt-BR" dirty="0" smtClean="0">
                <a:sym typeface="Tahoma"/>
              </a:rPr>
              <a:t> oferece </a:t>
            </a:r>
          </a:p>
          <a:p>
            <a:pPr lvl="1"/>
            <a:r>
              <a:rPr lang="pt-BR" dirty="0" err="1" smtClean="0">
                <a:sym typeface="Tahoma"/>
              </a:rPr>
              <a:t>APIs</a:t>
            </a:r>
            <a:r>
              <a:rPr lang="pt-BR" dirty="0" smtClean="0">
                <a:sym typeface="Tahoma"/>
              </a:rPr>
              <a:t> XML/HTTP e JSON</a:t>
            </a:r>
          </a:p>
          <a:p>
            <a:pPr lvl="0"/>
            <a:r>
              <a:rPr lang="pt-BR" dirty="0" smtClean="0">
                <a:sym typeface="Tahoma"/>
              </a:rPr>
              <a:t>Pode ser instalado e usado por não-programadores</a:t>
            </a:r>
          </a:p>
          <a:p>
            <a:pPr lvl="0"/>
            <a:r>
              <a:rPr lang="pt-BR" dirty="0" smtClean="0">
                <a:sym typeface="Tahoma"/>
              </a:rPr>
              <a:t>Endereço eletrônico:</a:t>
            </a:r>
          </a:p>
          <a:p>
            <a:pPr lvl="1"/>
            <a:r>
              <a:rPr lang="pt-BR" dirty="0" smtClean="0">
                <a:sym typeface="Tahoma"/>
              </a:rPr>
              <a:t>http://lucene.apache.org/solr/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501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- Pré-Instalação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44823"/>
            <a:ext cx="7772400" cy="3784451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Caso o maquina não possua o JRE:</a:t>
            </a:r>
          </a:p>
          <a:p>
            <a:pPr lvl="1"/>
            <a:r>
              <a:rPr lang="pt-BR" dirty="0" smtClean="0"/>
              <a:t>https://www.oracle.com/technetwork/pt/java/javase/downloads/jre8-downloads-2133155.html</a:t>
            </a:r>
            <a:endParaRPr lang="pt-BR" dirty="0" smtClean="0">
              <a:sym typeface="Tahoma"/>
            </a:endParaRPr>
          </a:p>
          <a:p>
            <a:pPr lvl="0"/>
            <a:endParaRPr lang="pt-BR" dirty="0" smtClean="0">
              <a:sym typeface="Tahoma"/>
            </a:endParaRPr>
          </a:p>
          <a:p>
            <a:pPr lvl="0"/>
            <a:r>
              <a:rPr lang="pt-BR" dirty="0" smtClean="0">
                <a:sym typeface="Tahoma"/>
              </a:rPr>
              <a:t>Ambiente Java configurado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802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- Instalação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514474"/>
            <a:ext cx="7772400" cy="4938861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Download do arquivo .zip em:</a:t>
            </a:r>
          </a:p>
          <a:p>
            <a:pPr lvl="1"/>
            <a:r>
              <a:rPr lang="pt-BR" dirty="0" smtClean="0"/>
              <a:t>https://archive.apache.org/dist/lucene/solr/</a:t>
            </a:r>
            <a:r>
              <a:rPr lang="pt-BR" dirty="0" smtClean="0">
                <a:sym typeface="Tahoma"/>
              </a:rPr>
              <a:t> </a:t>
            </a:r>
          </a:p>
          <a:p>
            <a:pPr lvl="0"/>
            <a:r>
              <a:rPr lang="pt-BR" dirty="0" smtClean="0">
                <a:sym typeface="Tahoma"/>
              </a:rPr>
              <a:t>Baixe a versão 7.3.1 </a:t>
            </a:r>
          </a:p>
          <a:p>
            <a:pPr lvl="0"/>
            <a:r>
              <a:rPr lang="pt-BR" dirty="0" smtClean="0">
                <a:sym typeface="Tahoma"/>
              </a:rPr>
              <a:t>Descompacte o arquivo no diretório principal</a:t>
            </a:r>
          </a:p>
          <a:p>
            <a:pPr lvl="0"/>
            <a:r>
              <a:rPr lang="pt-BR" dirty="0" smtClean="0">
                <a:sym typeface="Tahoma"/>
              </a:rPr>
              <a:t>Renomeie a pasta para “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”</a:t>
            </a:r>
          </a:p>
          <a:p>
            <a:pPr lvl="0"/>
            <a:r>
              <a:rPr lang="pt-BR" dirty="0" smtClean="0">
                <a:sym typeface="Tahoma"/>
              </a:rPr>
              <a:t>No CMD digite: </a:t>
            </a:r>
            <a:r>
              <a:rPr lang="pt-BR" dirty="0" err="1" smtClean="0">
                <a:sym typeface="Tahoma"/>
              </a:rPr>
              <a:t>cd</a:t>
            </a:r>
            <a:r>
              <a:rPr lang="pt-BR" dirty="0" smtClean="0">
                <a:sym typeface="Tahoma"/>
              </a:rPr>
              <a:t>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/bin</a:t>
            </a:r>
          </a:p>
          <a:p>
            <a:pPr lvl="0"/>
            <a:r>
              <a:rPr lang="pt-BR" dirty="0" smtClean="0">
                <a:sym typeface="Tahoma"/>
              </a:rPr>
              <a:t>Para dar início ao serviço, digite: “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start”</a:t>
            </a:r>
          </a:p>
          <a:p>
            <a:pPr lvl="1"/>
            <a:r>
              <a:rPr lang="pt-BR" dirty="0" smtClean="0">
                <a:sym typeface="Tahoma"/>
              </a:rPr>
              <a:t>Verifique se o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está realmente ativo: “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status”</a:t>
            </a:r>
          </a:p>
          <a:p>
            <a:pPr lvl="1"/>
            <a:r>
              <a:rPr lang="pt-BR" dirty="0" smtClean="0">
                <a:sym typeface="Tahoma"/>
              </a:rPr>
              <a:t>Mudar a porta, ex.: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start -p 7574</a:t>
            </a:r>
          </a:p>
          <a:p>
            <a:pPr lvl="1"/>
            <a:r>
              <a:rPr lang="pt-BR" dirty="0" smtClean="0">
                <a:sym typeface="Tahoma"/>
              </a:rPr>
              <a:t>Stop serviço do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: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stop -p 8983</a:t>
            </a:r>
            <a:endParaRPr lang="pt-BR" dirty="0">
              <a:sym typeface="Tahoma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3592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/>
              <a:t/>
            </a:r>
            <a:br>
              <a:rPr lang="pt-BR" smtClean="0"/>
            </a:br>
            <a:r>
              <a:rPr lang="pt-BR" smtClean="0">
                <a:sym typeface="Tahoma"/>
              </a:rPr>
              <a:t>Abrindo Solr no Browser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772815"/>
            <a:ext cx="7772400" cy="1368153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Digite na barra de endereço do navegador</a:t>
            </a:r>
          </a:p>
          <a:p>
            <a:pPr lvl="1"/>
            <a:r>
              <a:rPr lang="pt-BR" dirty="0" smtClean="0">
                <a:sym typeface="Tahoma"/>
              </a:rPr>
              <a:t>“http://localhost:8983”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3" name="Google Shape;386;p1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09480" y="3173760"/>
            <a:ext cx="7884000" cy="32392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359352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Solr - Core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700807"/>
            <a:ext cx="7772400" cy="3928467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Criando o primeiro “core” no </a:t>
            </a:r>
            <a:r>
              <a:rPr lang="pt-BR" dirty="0" err="1" smtClean="0">
                <a:sym typeface="Tahoma"/>
              </a:rPr>
              <a:t>solr</a:t>
            </a:r>
            <a:endParaRPr lang="pt-BR" dirty="0" smtClean="0">
              <a:sym typeface="Tahoma"/>
            </a:endParaRPr>
          </a:p>
          <a:p>
            <a:pPr lvl="1"/>
            <a:r>
              <a:rPr lang="pt-BR" dirty="0" smtClean="0">
                <a:sym typeface="Tahoma"/>
              </a:rPr>
              <a:t>Ainda dentro do diretório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/bin digite:</a:t>
            </a:r>
          </a:p>
          <a:p>
            <a:pPr lvl="1"/>
            <a:r>
              <a:rPr lang="pt-BR" dirty="0" smtClean="0">
                <a:sym typeface="Tahoma"/>
              </a:rPr>
              <a:t>Linux ou Mac: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</a:t>
            </a:r>
            <a:r>
              <a:rPr lang="pt-BR" dirty="0" err="1" smtClean="0">
                <a:sym typeface="Tahoma"/>
              </a:rPr>
              <a:t>create</a:t>
            </a:r>
            <a:r>
              <a:rPr lang="pt-BR" dirty="0" smtClean="0">
                <a:sym typeface="Tahoma"/>
              </a:rPr>
              <a:t> –c &lt;nome do core&gt;</a:t>
            </a:r>
          </a:p>
          <a:p>
            <a:pPr lvl="1"/>
            <a:r>
              <a:rPr lang="pt-BR" dirty="0" smtClean="0">
                <a:sym typeface="Tahoma"/>
              </a:rPr>
              <a:t>Windows: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</a:t>
            </a:r>
            <a:r>
              <a:rPr lang="pt-BR" dirty="0" err="1" smtClean="0">
                <a:sym typeface="Tahoma"/>
              </a:rPr>
              <a:t>create_core</a:t>
            </a:r>
            <a:r>
              <a:rPr lang="pt-BR" dirty="0" smtClean="0">
                <a:sym typeface="Tahoma"/>
              </a:rPr>
              <a:t> –c &lt;nome do core&gt;</a:t>
            </a:r>
          </a:p>
          <a:p>
            <a:pPr lvl="0"/>
            <a:endParaRPr lang="pt-BR" dirty="0" smtClean="0">
              <a:sym typeface="Tahoma"/>
            </a:endParaRPr>
          </a:p>
          <a:p>
            <a:pPr lvl="1"/>
            <a:r>
              <a:rPr lang="pt-BR" dirty="0" smtClean="0">
                <a:sym typeface="Tahoma"/>
              </a:rPr>
              <a:t>Excluir um core: </a:t>
            </a:r>
          </a:p>
          <a:p>
            <a:pPr lvl="0"/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delete –c &lt;nome do core&gt; 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711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err="1">
                <a:solidFill>
                  <a:srgbClr val="660066"/>
                </a:solidFill>
                <a:ea typeface="Tahoma"/>
                <a:cs typeface="Tahoma"/>
                <a:sym typeface="Tahoma"/>
              </a:rPr>
              <a:t>Solr</a:t>
            </a:r>
            <a:r>
              <a:rPr lang="pt-BR" dirty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 - </a:t>
            </a:r>
            <a:r>
              <a:rPr lang="pt-BR" dirty="0" smtClean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Core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55576" y="1586483"/>
            <a:ext cx="7772400" cy="1554485"/>
          </a:xfrm>
        </p:spPr>
        <p:txBody>
          <a:bodyPr/>
          <a:lstStyle/>
          <a:p>
            <a:pPr lvl="0"/>
            <a:r>
              <a:rPr lang="pt-BR" dirty="0">
                <a:ea typeface="Tahoma"/>
                <a:cs typeface="Tahoma"/>
                <a:sym typeface="Tahoma"/>
              </a:rPr>
              <a:t>Verificando a criação do core no browser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6" name="Google Shape;401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30775" y="2258051"/>
            <a:ext cx="7986651" cy="428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319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– Indexação com Metadados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658491"/>
            <a:ext cx="7772400" cy="4362797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Acessar arquivo de configuração do core:</a:t>
            </a:r>
          </a:p>
          <a:p>
            <a:pPr lvl="1"/>
            <a:r>
              <a:rPr lang="pt-BR" dirty="0" smtClean="0">
                <a:sym typeface="Tahoma"/>
              </a:rPr>
              <a:t>Editar o arquivo “managed-schema.xml”</a:t>
            </a:r>
          </a:p>
          <a:p>
            <a:pPr lvl="1"/>
            <a:r>
              <a:rPr lang="pt-BR" dirty="0" smtClean="0">
                <a:sym typeface="Tahoma"/>
              </a:rPr>
              <a:t>Path/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/server/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/&lt;nome do core&gt;/</a:t>
            </a:r>
            <a:r>
              <a:rPr lang="pt-BR" dirty="0" err="1" smtClean="0">
                <a:sym typeface="Tahoma"/>
              </a:rPr>
              <a:t>conf</a:t>
            </a:r>
            <a:r>
              <a:rPr lang="pt-BR" dirty="0" smtClean="0">
                <a:sym typeface="Tahoma"/>
              </a:rPr>
              <a:t>/managed-schema.xml</a:t>
            </a:r>
          </a:p>
          <a:p>
            <a:pPr lvl="1"/>
            <a:r>
              <a:rPr lang="pt-BR" dirty="0" smtClean="0">
                <a:sym typeface="Tahoma"/>
              </a:rPr>
              <a:t>Usar um editor de texto </a:t>
            </a:r>
          </a:p>
          <a:p>
            <a:pPr lvl="2"/>
            <a:r>
              <a:rPr lang="pt-BR" sz="2200" dirty="0" err="1" smtClean="0">
                <a:sym typeface="Tahoma"/>
              </a:rPr>
              <a:t>ex</a:t>
            </a:r>
            <a:r>
              <a:rPr lang="pt-BR" sz="2200" dirty="0" smtClean="0">
                <a:sym typeface="Tahoma"/>
              </a:rPr>
              <a:t>: </a:t>
            </a:r>
            <a:r>
              <a:rPr lang="pt-BR" sz="2200" dirty="0" err="1" smtClean="0">
                <a:sym typeface="Tahoma"/>
              </a:rPr>
              <a:t>notepad</a:t>
            </a:r>
            <a:r>
              <a:rPr lang="pt-BR" sz="2200" dirty="0" smtClean="0">
                <a:sym typeface="Tahoma"/>
              </a:rPr>
              <a:t>++</a:t>
            </a:r>
          </a:p>
          <a:p>
            <a:pPr lvl="0">
              <a:spcBef>
                <a:spcPts val="1800"/>
              </a:spcBef>
            </a:pPr>
            <a:r>
              <a:rPr lang="pt-BR" dirty="0" smtClean="0">
                <a:sym typeface="Tahoma"/>
              </a:rPr>
              <a:t>Obs.: Após qualquer mudança no arquivo de configuração, será necessário reiniciar o serviço</a:t>
            </a:r>
          </a:p>
          <a:p>
            <a:pPr lvl="1"/>
            <a:r>
              <a:rPr lang="pt-BR" dirty="0" smtClean="0">
                <a:sym typeface="Tahoma"/>
              </a:rPr>
              <a:t>“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</a:t>
            </a:r>
            <a:r>
              <a:rPr lang="pt-BR" dirty="0" err="1" smtClean="0">
                <a:sym typeface="Tahoma"/>
              </a:rPr>
              <a:t>restart</a:t>
            </a:r>
            <a:r>
              <a:rPr lang="pt-BR" dirty="0" smtClean="0">
                <a:sym typeface="Tahoma"/>
              </a:rPr>
              <a:t>”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248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25860"/>
          </a:xfrm>
        </p:spPr>
        <p:txBody>
          <a:bodyPr/>
          <a:lstStyle/>
          <a:p>
            <a:pPr lvl="0"/>
            <a:r>
              <a:rPr lang="pt-BR" dirty="0" err="1">
                <a:solidFill>
                  <a:srgbClr val="660066"/>
                </a:solidFill>
                <a:ea typeface="Tahoma"/>
                <a:cs typeface="Tahoma"/>
                <a:sym typeface="Tahoma"/>
              </a:rPr>
              <a:t>Solr</a:t>
            </a:r>
            <a:r>
              <a:rPr lang="pt-BR" dirty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 – Indexação com Metadados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3200" dirty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Definir os campos </a:t>
            </a:r>
            <a:r>
              <a:rPr lang="pt-BR" sz="3200" dirty="0" smtClean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necessários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19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52400" y="1633963"/>
            <a:ext cx="8915401" cy="4963389"/>
            <a:chOff x="152400" y="1564332"/>
            <a:chExt cx="8915401" cy="4963389"/>
          </a:xfrm>
          <a:solidFill>
            <a:schemeClr val="bg1"/>
          </a:solidFill>
        </p:grpSpPr>
        <p:pic>
          <p:nvPicPr>
            <p:cNvPr id="7" name="Google Shape;415;p18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228600" y="2005790"/>
              <a:ext cx="8839201" cy="161053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" name="Google Shape;416;p18"/>
            <p:cNvSpPr txBox="1"/>
            <p:nvPr/>
          </p:nvSpPr>
          <p:spPr>
            <a:xfrm>
              <a:off x="564150" y="1564332"/>
              <a:ext cx="2027400" cy="35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dirty="0">
                  <a:solidFill>
                    <a:srgbClr val="000000"/>
                  </a:solidFill>
                </a:rPr>
                <a:t>Antes</a:t>
              </a:r>
              <a:endParaRPr sz="2400" dirty="0">
                <a:solidFill>
                  <a:srgbClr val="000000"/>
                </a:solidFill>
              </a:endParaRPr>
            </a:p>
          </p:txBody>
        </p:sp>
        <p:pic>
          <p:nvPicPr>
            <p:cNvPr id="9" name="Google Shape;417;p18"/>
            <p:cNvPicPr preferRelativeResize="0"/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152400" y="4339147"/>
              <a:ext cx="8839199" cy="218857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0" name="Google Shape;418;p18"/>
            <p:cNvSpPr txBox="1"/>
            <p:nvPr/>
          </p:nvSpPr>
          <p:spPr>
            <a:xfrm>
              <a:off x="640350" y="3837425"/>
              <a:ext cx="2027400" cy="35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dirty="0">
                  <a:solidFill>
                    <a:srgbClr val="000000"/>
                  </a:solidFill>
                </a:rPr>
                <a:t>Depois</a:t>
              </a:r>
              <a:endParaRPr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077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53458" y="3653925"/>
            <a:ext cx="7237081" cy="25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04650" y="1621300"/>
            <a:ext cx="2939448" cy="14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921295" y="656390"/>
            <a:ext cx="3811320" cy="58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02557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err="1">
                <a:solidFill>
                  <a:srgbClr val="660066"/>
                </a:solidFill>
                <a:ea typeface="Tahoma"/>
                <a:cs typeface="Tahoma"/>
                <a:sym typeface="Tahoma"/>
              </a:rPr>
              <a:t>Solr</a:t>
            </a:r>
            <a:r>
              <a:rPr lang="pt-BR" dirty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 – Indexação com Metadados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800" dirty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Definir pré-processamento (indexação e query</a:t>
            </a:r>
            <a:r>
              <a:rPr lang="pt-BR" sz="2800" dirty="0" smtClean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)</a:t>
            </a:r>
            <a:endParaRPr 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20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79512" y="1780600"/>
            <a:ext cx="8839201" cy="3736632"/>
            <a:chOff x="228600" y="1780600"/>
            <a:chExt cx="8839201" cy="3736632"/>
          </a:xfrm>
        </p:grpSpPr>
        <p:pic>
          <p:nvPicPr>
            <p:cNvPr id="7" name="Google Shape;425;p19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228600" y="2783749"/>
              <a:ext cx="8839201" cy="2733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26;p19"/>
            <p:cNvSpPr txBox="1"/>
            <p:nvPr/>
          </p:nvSpPr>
          <p:spPr>
            <a:xfrm>
              <a:off x="687575" y="1780600"/>
              <a:ext cx="1815900" cy="6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dirty="0">
                  <a:solidFill>
                    <a:srgbClr val="000000"/>
                  </a:solidFill>
                </a:rPr>
                <a:t>Antes</a:t>
              </a:r>
              <a:endParaRPr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37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486916"/>
            <a:ext cx="7772400" cy="925860"/>
          </a:xfrm>
        </p:spPr>
        <p:txBody>
          <a:bodyPr/>
          <a:lstStyle/>
          <a:p>
            <a:pPr lvl="0"/>
            <a:r>
              <a:rPr lang="pt-BR" dirty="0" err="1">
                <a:solidFill>
                  <a:srgbClr val="660066"/>
                </a:solidFill>
                <a:ea typeface="Tahoma"/>
                <a:cs typeface="Tahoma"/>
                <a:sym typeface="Tahoma"/>
              </a:rPr>
              <a:t>Solr</a:t>
            </a:r>
            <a:r>
              <a:rPr lang="pt-BR" dirty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 – Indexação com Metadados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2800" dirty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Definir pré-processamento (indexação e query</a:t>
            </a:r>
            <a:r>
              <a:rPr lang="pt-BR" sz="2800" dirty="0" smtClean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)</a:t>
            </a:r>
            <a:endParaRPr 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21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251520" y="1926124"/>
            <a:ext cx="8661724" cy="3735124"/>
            <a:chOff x="381000" y="1710100"/>
            <a:chExt cx="8661724" cy="3735124"/>
          </a:xfrm>
        </p:grpSpPr>
        <p:sp>
          <p:nvSpPr>
            <p:cNvPr id="7" name="Google Shape;433;p20"/>
            <p:cNvSpPr txBox="1"/>
            <p:nvPr/>
          </p:nvSpPr>
          <p:spPr>
            <a:xfrm>
              <a:off x="828600" y="1710100"/>
              <a:ext cx="1780500" cy="6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000000"/>
                  </a:solidFill>
                </a:rPr>
                <a:t>Depois</a:t>
              </a:r>
              <a:endParaRPr sz="2400">
                <a:solidFill>
                  <a:srgbClr val="000000"/>
                </a:solidFill>
              </a:endParaRPr>
            </a:p>
          </p:txBody>
        </p:sp>
        <p:pic>
          <p:nvPicPr>
            <p:cNvPr id="8" name="Google Shape;434;p20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381000" y="2688774"/>
              <a:ext cx="8661724" cy="27564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54093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Solr - Indexação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514474"/>
            <a:ext cx="7772400" cy="5010869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Com o core devidamente criado e configurado, o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permite a indexação de documentos do tipo</a:t>
            </a:r>
          </a:p>
          <a:p>
            <a:pPr lvl="1"/>
            <a:r>
              <a:rPr lang="pt-BR" dirty="0" smtClean="0">
                <a:sym typeface="Tahoma"/>
              </a:rPr>
              <a:t>.</a:t>
            </a:r>
            <a:r>
              <a:rPr lang="pt-BR" dirty="0" err="1" smtClean="0">
                <a:sym typeface="Tahoma"/>
              </a:rPr>
              <a:t>json</a:t>
            </a:r>
            <a:r>
              <a:rPr lang="pt-BR" dirty="0" smtClean="0">
                <a:sym typeface="Tahoma"/>
              </a:rPr>
              <a:t>, .</a:t>
            </a:r>
            <a:r>
              <a:rPr lang="pt-BR" dirty="0" err="1" smtClean="0">
                <a:sym typeface="Tahoma"/>
              </a:rPr>
              <a:t>xml</a:t>
            </a:r>
            <a:r>
              <a:rPr lang="pt-BR" dirty="0" smtClean="0">
                <a:sym typeface="Tahoma"/>
              </a:rPr>
              <a:t>, </a:t>
            </a:r>
            <a:r>
              <a:rPr lang="pt-BR" dirty="0" err="1" smtClean="0">
                <a:sym typeface="Tahoma"/>
              </a:rPr>
              <a:t>pdf</a:t>
            </a:r>
            <a:r>
              <a:rPr lang="pt-BR" dirty="0" smtClean="0">
                <a:sym typeface="Tahoma"/>
              </a:rPr>
              <a:t>, .</a:t>
            </a:r>
            <a:r>
              <a:rPr lang="pt-BR" dirty="0" err="1" smtClean="0">
                <a:sym typeface="Tahoma"/>
              </a:rPr>
              <a:t>csv</a:t>
            </a:r>
            <a:r>
              <a:rPr lang="pt-BR" dirty="0" smtClean="0">
                <a:sym typeface="Tahoma"/>
              </a:rPr>
              <a:t>, </a:t>
            </a:r>
            <a:r>
              <a:rPr lang="pt-BR" dirty="0" err="1" smtClean="0">
                <a:sym typeface="Tahoma"/>
              </a:rPr>
              <a:t>etc</a:t>
            </a:r>
            <a:endParaRPr lang="pt-BR" dirty="0" smtClean="0">
              <a:sym typeface="Tahoma"/>
            </a:endParaRPr>
          </a:p>
          <a:p>
            <a:pPr lvl="0"/>
            <a:r>
              <a:rPr lang="pt-BR" dirty="0" smtClean="0">
                <a:sym typeface="Tahoma"/>
              </a:rPr>
              <a:t>Indexação no Windows:</a:t>
            </a:r>
          </a:p>
          <a:p>
            <a:pPr lvl="1"/>
            <a:r>
              <a:rPr lang="pt-BR" dirty="0" smtClean="0">
                <a:sym typeface="Tahoma"/>
              </a:rPr>
              <a:t>“</a:t>
            </a:r>
            <a:r>
              <a:rPr lang="pt-BR" dirty="0" err="1" smtClean="0">
                <a:sym typeface="Tahoma"/>
              </a:rPr>
              <a:t>java</a:t>
            </a:r>
            <a:r>
              <a:rPr lang="pt-BR" dirty="0" smtClean="0">
                <a:sym typeface="Tahoma"/>
              </a:rPr>
              <a:t> –</a:t>
            </a:r>
            <a:r>
              <a:rPr lang="pt-BR" dirty="0" err="1" smtClean="0">
                <a:sym typeface="Tahoma"/>
              </a:rPr>
              <a:t>jar</a:t>
            </a:r>
            <a:r>
              <a:rPr lang="pt-BR" dirty="0" smtClean="0">
                <a:sym typeface="Tahoma"/>
              </a:rPr>
              <a:t> –</a:t>
            </a:r>
            <a:r>
              <a:rPr lang="pt-BR" dirty="0" err="1" smtClean="0">
                <a:sym typeface="Tahoma"/>
              </a:rPr>
              <a:t>Dc</a:t>
            </a:r>
            <a:r>
              <a:rPr lang="pt-BR" dirty="0" smtClean="0">
                <a:sym typeface="Tahoma"/>
              </a:rPr>
              <a:t>=&lt;nome do core&gt; -</a:t>
            </a:r>
            <a:r>
              <a:rPr lang="pt-BR" dirty="0" err="1" smtClean="0">
                <a:sym typeface="Tahoma"/>
              </a:rPr>
              <a:t>Dauto</a:t>
            </a:r>
            <a:r>
              <a:rPr lang="pt-BR" dirty="0" smtClean="0">
                <a:sym typeface="Tahoma"/>
              </a:rPr>
              <a:t> path/&lt;diretório&gt;/post.jar path/&lt;diretório&gt;/*”</a:t>
            </a:r>
          </a:p>
          <a:p>
            <a:pPr lvl="1"/>
            <a:r>
              <a:rPr lang="pt-BR" dirty="0" smtClean="0">
                <a:sym typeface="Tahoma"/>
              </a:rPr>
              <a:t>“</a:t>
            </a:r>
            <a:r>
              <a:rPr lang="pt-BR" dirty="0" err="1" smtClean="0">
                <a:sym typeface="Tahoma"/>
              </a:rPr>
              <a:t>java</a:t>
            </a:r>
            <a:r>
              <a:rPr lang="pt-BR" dirty="0" smtClean="0">
                <a:sym typeface="Tahoma"/>
              </a:rPr>
              <a:t> –</a:t>
            </a:r>
            <a:r>
              <a:rPr lang="pt-BR" dirty="0" err="1" smtClean="0">
                <a:sym typeface="Tahoma"/>
              </a:rPr>
              <a:t>jar</a:t>
            </a:r>
            <a:r>
              <a:rPr lang="pt-BR" dirty="0" smtClean="0">
                <a:sym typeface="Tahoma"/>
              </a:rPr>
              <a:t> –</a:t>
            </a:r>
            <a:r>
              <a:rPr lang="pt-BR" dirty="0" err="1" smtClean="0">
                <a:sym typeface="Tahoma"/>
              </a:rPr>
              <a:t>Dc</a:t>
            </a:r>
            <a:r>
              <a:rPr lang="pt-BR" dirty="0" smtClean="0">
                <a:sym typeface="Tahoma"/>
              </a:rPr>
              <a:t>=&lt;nome do core&gt; -</a:t>
            </a:r>
            <a:r>
              <a:rPr lang="pt-BR" dirty="0" err="1" smtClean="0">
                <a:sym typeface="Tahoma"/>
              </a:rPr>
              <a:t>Dauto</a:t>
            </a:r>
            <a:r>
              <a:rPr lang="pt-BR" dirty="0" smtClean="0">
                <a:sym typeface="Tahoma"/>
              </a:rPr>
              <a:t> path/&lt;diretório&gt;/post.jar path/&lt;diretório&gt;/&lt;nome do arquivo&gt;.&lt;extensão&gt;</a:t>
            </a:r>
          </a:p>
          <a:p>
            <a:pPr lvl="0"/>
            <a:r>
              <a:rPr lang="pt-BR" dirty="0" smtClean="0">
                <a:sym typeface="Tahoma"/>
              </a:rPr>
              <a:t>Indexação no Linux ou Mac:</a:t>
            </a:r>
          </a:p>
          <a:p>
            <a:pPr lvl="1"/>
            <a:r>
              <a:rPr lang="pt-BR" dirty="0" smtClean="0">
                <a:sym typeface="Tahoma"/>
              </a:rPr>
              <a:t>“post –c &lt;nome do core&gt; path/&lt;diretório&gt;/&lt;nome do arquivo&gt;.&lt;extensão&gt;</a:t>
            </a:r>
            <a:endParaRPr lang="pt-BR" dirty="0">
              <a:sym typeface="Tahoma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489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err="1">
                <a:solidFill>
                  <a:srgbClr val="660066"/>
                </a:solidFill>
                <a:ea typeface="Tahoma"/>
                <a:cs typeface="Tahoma"/>
                <a:sym typeface="Tahoma"/>
              </a:rPr>
              <a:t>Solr</a:t>
            </a:r>
            <a:r>
              <a:rPr lang="pt-BR" dirty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 - </a:t>
            </a:r>
            <a:r>
              <a:rPr lang="pt-BR" dirty="0" smtClean="0">
                <a:solidFill>
                  <a:srgbClr val="660066"/>
                </a:solidFill>
                <a:ea typeface="Tahoma"/>
                <a:cs typeface="Tahoma"/>
                <a:sym typeface="Tahoma"/>
              </a:rPr>
              <a:t>Indexação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6" name="Google Shape;448;p16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43640" y="1556640"/>
            <a:ext cx="6840360" cy="51033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280084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Solr – Indexação com Metadados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55576" y="1730499"/>
            <a:ext cx="7772400" cy="762397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Análise do pré-processamento usando o browser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8" name="Google Shape;459;p2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7504" y="2667974"/>
            <a:ext cx="8839198" cy="2993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602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Solr – Indexação com Metadados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55576" y="1730499"/>
            <a:ext cx="7772400" cy="690389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Exemplo de indexação de metadados com Python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8" name="Google Shape;467;p22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95640" y="2356560"/>
            <a:ext cx="8424720" cy="43124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143369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Solr – Indexação com Metadados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55576" y="1658491"/>
            <a:ext cx="7772400" cy="690389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Via browser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8" name="Google Shape;475;p2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48600" y="2205405"/>
            <a:ext cx="695325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158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Solr - Buscas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2060848"/>
            <a:ext cx="7772400" cy="4114800"/>
          </a:xfrm>
        </p:spPr>
        <p:txBody>
          <a:bodyPr/>
          <a:lstStyle/>
          <a:p>
            <a:r>
              <a:rPr lang="pt-BR" dirty="0" smtClean="0">
                <a:sym typeface="Tahoma"/>
              </a:rPr>
              <a:t>As buscas são realizadas da mesma forma para Linux, Mac ou Windows</a:t>
            </a:r>
          </a:p>
          <a:p>
            <a:pPr lvl="0"/>
            <a:r>
              <a:rPr lang="pt-BR" dirty="0" smtClean="0">
                <a:sym typeface="Tahoma"/>
              </a:rPr>
              <a:t>A busca pode ser feita via CMD ou através do browser</a:t>
            </a:r>
          </a:p>
          <a:p>
            <a:pPr lvl="1"/>
            <a:r>
              <a:rPr lang="pt-BR" dirty="0" err="1" smtClean="0">
                <a:sym typeface="Tahoma"/>
              </a:rPr>
              <a:t>curl</a:t>
            </a:r>
            <a:r>
              <a:rPr lang="pt-BR" dirty="0" smtClean="0">
                <a:sym typeface="Tahoma"/>
              </a:rPr>
              <a:t> http://localhost:8983/solr/&lt;nome do core&gt;/</a:t>
            </a:r>
            <a:r>
              <a:rPr lang="pt-BR" dirty="0" err="1" smtClean="0">
                <a:sym typeface="Tahoma"/>
              </a:rPr>
              <a:t>select?q</a:t>
            </a:r>
            <a:r>
              <a:rPr lang="pt-BR" dirty="0" smtClean="0">
                <a:sym typeface="Tahoma"/>
              </a:rPr>
              <a:t>=&lt;query&gt;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7483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 - Buscas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2060847"/>
            <a:ext cx="7772400" cy="3568427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Busca usando um campo específico</a:t>
            </a:r>
          </a:p>
          <a:p>
            <a:pPr lvl="1"/>
            <a:r>
              <a:rPr lang="pt-BR" dirty="0" err="1" smtClean="0">
                <a:sym typeface="Tahoma"/>
              </a:rPr>
              <a:t>curl</a:t>
            </a:r>
            <a:r>
              <a:rPr lang="pt-BR" dirty="0" smtClean="0">
                <a:sym typeface="Tahoma"/>
              </a:rPr>
              <a:t> http://localhost:8983/solr/&lt;nome do core&gt;/</a:t>
            </a:r>
            <a:r>
              <a:rPr lang="pt-BR" dirty="0" err="1" smtClean="0">
                <a:sym typeface="Tahoma"/>
              </a:rPr>
              <a:t>select?q</a:t>
            </a:r>
            <a:r>
              <a:rPr lang="pt-BR" dirty="0" smtClean="0">
                <a:sym typeface="Tahoma"/>
              </a:rPr>
              <a:t>=&lt;campo&gt;:&lt;query&gt;</a:t>
            </a:r>
          </a:p>
          <a:p>
            <a:pPr lvl="0">
              <a:spcBef>
                <a:spcPts val="1800"/>
              </a:spcBef>
            </a:pPr>
            <a:r>
              <a:rPr lang="pt-BR" dirty="0" smtClean="0">
                <a:sym typeface="Tahoma"/>
              </a:rPr>
              <a:t>Busca por frases</a:t>
            </a:r>
          </a:p>
          <a:p>
            <a:pPr lvl="1"/>
            <a:r>
              <a:rPr lang="pt-BR" dirty="0" err="1" smtClean="0">
                <a:sym typeface="Tahoma"/>
              </a:rPr>
              <a:t>curl</a:t>
            </a:r>
            <a:r>
              <a:rPr lang="pt-BR" dirty="0" smtClean="0">
                <a:sym typeface="Tahoma"/>
              </a:rPr>
              <a:t> http://localhost:8983/solr/&lt;nome do core&gt;/</a:t>
            </a:r>
            <a:r>
              <a:rPr lang="pt-BR" dirty="0" err="1" smtClean="0">
                <a:sym typeface="Tahoma"/>
              </a:rPr>
              <a:t>select?q</a:t>
            </a:r>
            <a:r>
              <a:rPr lang="pt-BR" dirty="0" smtClean="0">
                <a:sym typeface="Tahoma"/>
              </a:rPr>
              <a:t>=\”&lt;frase&gt;\"</a:t>
            </a:r>
          </a:p>
          <a:p>
            <a:pPr lvl="0"/>
            <a:endParaRPr lang="pt-BR" dirty="0">
              <a:sym typeface="Tahoma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9987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Solr - Buscas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34480"/>
            <a:ext cx="7772400" cy="4114800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Combinação de pesquisa</a:t>
            </a:r>
          </a:p>
          <a:p>
            <a:pPr lvl="1"/>
            <a:r>
              <a:rPr lang="pt-BR" dirty="0" err="1" smtClean="0">
                <a:sym typeface="Tahoma"/>
              </a:rPr>
              <a:t>curl</a:t>
            </a:r>
            <a:r>
              <a:rPr lang="pt-BR" dirty="0" smtClean="0">
                <a:sym typeface="Tahoma"/>
              </a:rPr>
              <a:t> http://localhost:8983/solr/&lt;nome do core&gt;/</a:t>
            </a:r>
            <a:r>
              <a:rPr lang="pt-BR" dirty="0" err="1" smtClean="0">
                <a:sym typeface="Tahoma"/>
              </a:rPr>
              <a:t>select?q</a:t>
            </a:r>
            <a:r>
              <a:rPr lang="pt-BR" dirty="0" smtClean="0">
                <a:sym typeface="Tahoma"/>
              </a:rPr>
              <a:t>=%2B&lt;query&gt;%20%2B&lt;query&gt;</a:t>
            </a:r>
          </a:p>
          <a:p>
            <a:pPr lvl="0">
              <a:spcBef>
                <a:spcPts val="2400"/>
              </a:spcBef>
            </a:pPr>
            <a:r>
              <a:rPr lang="pt-BR" dirty="0" smtClean="0">
                <a:sym typeface="Tahoma"/>
              </a:rPr>
              <a:t>Combinação de pesquisa</a:t>
            </a:r>
          </a:p>
          <a:p>
            <a:pPr lvl="1"/>
            <a:r>
              <a:rPr lang="pt-BR" dirty="0" smtClean="0">
                <a:sym typeface="Tahoma"/>
              </a:rPr>
              <a:t>Para pesquisas que contêm o termo x e não contêm o termo y</a:t>
            </a:r>
          </a:p>
          <a:p>
            <a:pPr lvl="1"/>
            <a:r>
              <a:rPr lang="pt-BR" dirty="0" err="1" smtClean="0">
                <a:sym typeface="Tahoma"/>
              </a:rPr>
              <a:t>curl</a:t>
            </a:r>
            <a:r>
              <a:rPr lang="pt-BR" dirty="0" smtClean="0">
                <a:sym typeface="Tahoma"/>
              </a:rPr>
              <a:t> http://localhost:8983/solr/&lt;nome do core&gt;/</a:t>
            </a:r>
            <a:r>
              <a:rPr lang="pt-BR" dirty="0" err="1" smtClean="0">
                <a:sym typeface="Tahoma"/>
              </a:rPr>
              <a:t>select?q</a:t>
            </a:r>
            <a:r>
              <a:rPr lang="pt-BR" dirty="0" smtClean="0">
                <a:sym typeface="Tahoma"/>
              </a:rPr>
              <a:t>=%2B&lt;query&gt;+-&lt;query&gt;</a:t>
            </a:r>
            <a:endParaRPr lang="pt-BR" dirty="0">
              <a:sym typeface="Tahom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323A5-BCE6-4B79-8A5B-CF66237D4DF7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717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6415085-A806-458F-B207-74E701A049BA}" type="slidenum">
              <a:rPr lang="pt-BR" altLang="pt-BR" smtClean="0"/>
              <a:pPr/>
              <a:t>3</a:t>
            </a:fld>
            <a:endParaRPr lang="pt-BR" altLang="pt-BR" smtClean="0"/>
          </a:p>
        </p:txBody>
      </p:sp>
      <p:sp>
        <p:nvSpPr>
          <p:cNvPr id="410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800100"/>
          </a:xfrm>
        </p:spPr>
        <p:txBody>
          <a:bodyPr/>
          <a:lstStyle/>
          <a:p>
            <a:pPr eaLnBrk="1" hangingPunct="1"/>
            <a:r>
              <a:rPr lang="pt-BR" altLang="pt-BR" smtClean="0"/>
              <a:t>Roteiro</a:t>
            </a:r>
          </a:p>
        </p:txBody>
      </p:sp>
      <p:sp>
        <p:nvSpPr>
          <p:cNvPr id="410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5576" y="1690464"/>
            <a:ext cx="7772400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Apresentação inicial</a:t>
            </a:r>
          </a:p>
          <a:p>
            <a:pPr eaLnBrk="1" hangingPunct="1"/>
            <a:r>
              <a:rPr lang="pt-BR" altLang="pt-BR" dirty="0" smtClean="0"/>
              <a:t>Características</a:t>
            </a:r>
          </a:p>
          <a:p>
            <a:pPr eaLnBrk="1" hangingPunct="1"/>
            <a:r>
              <a:rPr lang="pt-BR" altLang="pt-BR" dirty="0" smtClean="0"/>
              <a:t>Indexação</a:t>
            </a:r>
          </a:p>
          <a:p>
            <a:pPr eaLnBrk="1" hangingPunct="1"/>
            <a:r>
              <a:rPr lang="pt-BR" altLang="pt-BR" dirty="0" smtClean="0"/>
              <a:t>Consultas</a:t>
            </a:r>
          </a:p>
          <a:p>
            <a:pPr eaLnBrk="1" hangingPunct="1"/>
            <a:r>
              <a:rPr lang="pt-BR" altLang="pt-BR" dirty="0" smtClean="0"/>
              <a:t>Instalação</a:t>
            </a:r>
          </a:p>
          <a:p>
            <a:pPr eaLnBrk="1" hangingPunct="1"/>
            <a:r>
              <a:rPr lang="pt-BR" altLang="pt-BR" dirty="0" smtClean="0"/>
              <a:t>Exemplos</a:t>
            </a:r>
          </a:p>
          <a:p>
            <a:pPr eaLnBrk="1" hangingPunct="1"/>
            <a:r>
              <a:rPr lang="pt-BR" altLang="pt-BR" dirty="0" smtClean="0"/>
              <a:t>Conclusão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Solr - Buscas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55576" y="1658491"/>
            <a:ext cx="7772400" cy="762397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Exemplo de método de busca no Python</a:t>
            </a:r>
            <a:endParaRPr lang="pt-BR" dirty="0">
              <a:sym typeface="Tahoma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8" name="Google Shape;504;p2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39640" y="2855160"/>
            <a:ext cx="8066520" cy="33098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3049911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ym typeface="Tahoma"/>
              </a:rPr>
              <a:t>Solr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844823"/>
            <a:ext cx="7772400" cy="3784451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Para mais informações sobre o uso do </a:t>
            </a:r>
            <a:r>
              <a:rPr lang="pt-BR" dirty="0" err="1" smtClean="0">
                <a:sym typeface="Tahoma"/>
              </a:rPr>
              <a:t>Solr</a:t>
            </a:r>
            <a:r>
              <a:rPr lang="pt-BR" dirty="0" smtClean="0">
                <a:sym typeface="Tahoma"/>
              </a:rPr>
              <a:t>, ver:</a:t>
            </a:r>
          </a:p>
          <a:p>
            <a:pPr lvl="1"/>
            <a:r>
              <a:rPr lang="pt-BR" dirty="0" smtClean="0">
                <a:sym typeface="Tahoma"/>
              </a:rPr>
              <a:t>https://examples.javacodegeeks.com/enterprise-java/apache-solr/apache-solr-tutorial-beginners/</a:t>
            </a:r>
          </a:p>
          <a:p>
            <a:pPr lvl="1"/>
            <a:r>
              <a:rPr lang="pt-BR" dirty="0" smtClean="0">
                <a:sym typeface="Tahoma"/>
              </a:rPr>
              <a:t>https://lucene.apache.org/solr/guide/7_3/solr-tutorial.html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195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927775" y="5306925"/>
            <a:ext cx="2692899" cy="9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9600" y="548680"/>
            <a:ext cx="7772400" cy="648072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O que é o </a:t>
            </a:r>
            <a:r>
              <a:rPr lang="pt-BR" dirty="0" err="1" smtClean="0">
                <a:sym typeface="Tahoma"/>
              </a:rPr>
              <a:t>Lucene</a:t>
            </a:r>
            <a:r>
              <a:rPr lang="pt-BR" dirty="0" smtClean="0">
                <a:sym typeface="Tahoma"/>
              </a:rPr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040" y="1645962"/>
            <a:ext cx="7772400" cy="4114800"/>
          </a:xfrm>
        </p:spPr>
        <p:txBody>
          <a:bodyPr/>
          <a:lstStyle/>
          <a:p>
            <a:pPr lvl="0"/>
            <a:r>
              <a:rPr lang="pt-BR" dirty="0" smtClean="0"/>
              <a:t>“O Apache </a:t>
            </a:r>
            <a:r>
              <a:rPr lang="pt-BR" dirty="0" err="1" smtClean="0"/>
              <a:t>Lucene</a:t>
            </a:r>
            <a:r>
              <a:rPr lang="pt-BR" dirty="0" smtClean="0"/>
              <a:t> é uma tecnologia adequada para quase todas as aplicações que necessitam de buscas em textos, especialmente as </a:t>
            </a:r>
            <a:r>
              <a:rPr lang="pt-BR" dirty="0" err="1" smtClean="0"/>
              <a:t>multiplataformas</a:t>
            </a:r>
            <a:r>
              <a:rPr lang="pt-BR" dirty="0" smtClean="0"/>
              <a:t>”.</a:t>
            </a:r>
          </a:p>
          <a:p>
            <a:pPr lvl="1"/>
            <a:r>
              <a:rPr lang="pt-BR" dirty="0" smtClean="0"/>
              <a:t>Open </a:t>
            </a:r>
            <a:r>
              <a:rPr lang="pt-BR" dirty="0" err="1" smtClean="0"/>
              <a:t>Source</a:t>
            </a:r>
            <a:endParaRPr lang="pt-BR" dirty="0" smtClean="0"/>
          </a:p>
          <a:p>
            <a:pPr lvl="1"/>
            <a:r>
              <a:rPr lang="pt-BR" dirty="0" smtClean="0"/>
              <a:t>Escrita em </a:t>
            </a:r>
            <a:r>
              <a:rPr lang="pt-BR" dirty="0" err="1" smtClean="0"/>
              <a:t>java</a:t>
            </a:r>
            <a:endParaRPr lang="pt-BR" dirty="0" smtClean="0"/>
          </a:p>
          <a:p>
            <a:pPr lvl="1"/>
            <a:r>
              <a:rPr lang="pt-BR" dirty="0" smtClean="0"/>
              <a:t>Implementações em outras linguagens</a:t>
            </a:r>
          </a:p>
          <a:p>
            <a:pPr lvl="2"/>
            <a:r>
              <a:rPr lang="pt-BR" dirty="0" smtClean="0"/>
              <a:t>C++, </a:t>
            </a:r>
            <a:r>
              <a:rPr lang="pt-BR" dirty="0" err="1" smtClean="0"/>
              <a:t>.Net</a:t>
            </a:r>
            <a:r>
              <a:rPr lang="pt-BR" dirty="0" smtClean="0"/>
              <a:t>, Python,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0"/>
            <a:endParaRPr lang="pt-BR" dirty="0" smtClean="0"/>
          </a:p>
          <a:p>
            <a:pPr lvl="0"/>
            <a:r>
              <a:rPr lang="pt-BR" dirty="0" smtClean="0">
                <a:sym typeface="Tahoma"/>
              </a:rPr>
              <a:t>Endereço eletrônico:</a:t>
            </a:r>
          </a:p>
          <a:p>
            <a:pPr lvl="1"/>
            <a:r>
              <a:rPr lang="pt-BR" dirty="0" smtClean="0"/>
              <a:t>https://lucene.apache.org/</a:t>
            </a:r>
            <a:endParaRPr lang="pt-BR" dirty="0" smtClean="0">
              <a:sym typeface="Tahoma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3023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997868"/>
          </a:xfrm>
        </p:spPr>
        <p:txBody>
          <a:bodyPr/>
          <a:lstStyle/>
          <a:p>
            <a:r>
              <a:rPr lang="pt-BR" dirty="0" smtClean="0">
                <a:sym typeface="Tahoma"/>
              </a:rPr>
              <a:t>Características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75456" y="1618456"/>
            <a:ext cx="8001000" cy="4114800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Indexação </a:t>
            </a:r>
            <a:r>
              <a:rPr lang="pt-BR" dirty="0" err="1" smtClean="0">
                <a:sym typeface="Tahoma"/>
              </a:rPr>
              <a:t>escalonável</a:t>
            </a:r>
            <a:r>
              <a:rPr lang="pt-BR" dirty="0" smtClean="0">
                <a:sym typeface="Tahoma"/>
              </a:rPr>
              <a:t> de alto desempenho</a:t>
            </a:r>
          </a:p>
          <a:p>
            <a:pPr lvl="1"/>
            <a:r>
              <a:rPr lang="pt-BR" dirty="0" smtClean="0">
                <a:sym typeface="Tahoma"/>
              </a:rPr>
              <a:t>Mais de 150 GB / hora em hardware moderno</a:t>
            </a:r>
          </a:p>
          <a:p>
            <a:pPr lvl="1"/>
            <a:r>
              <a:rPr lang="pt-BR" dirty="0" smtClean="0">
                <a:sym typeface="Tahoma"/>
              </a:rPr>
              <a:t>Pouca memória RAM requerida (1 MB)</a:t>
            </a:r>
          </a:p>
          <a:p>
            <a:pPr lvl="1"/>
            <a:r>
              <a:rPr lang="pt-BR" dirty="0" smtClean="0">
                <a:sym typeface="Tahoma"/>
              </a:rPr>
              <a:t>Indexa conteúdo do documento e metadados (opcional)</a:t>
            </a:r>
          </a:p>
          <a:p>
            <a:pPr lvl="0"/>
            <a:r>
              <a:rPr lang="pt-BR" dirty="0" smtClean="0">
                <a:sym typeface="Tahoma"/>
              </a:rPr>
              <a:t>Algoritmos de pesquisa poderosos, precisos e eficientes</a:t>
            </a:r>
          </a:p>
          <a:p>
            <a:pPr lvl="1"/>
            <a:r>
              <a:rPr lang="pt-BR" dirty="0" smtClean="0">
                <a:sym typeface="Tahoma"/>
              </a:rPr>
              <a:t>Buscas flexíveis</a:t>
            </a:r>
          </a:p>
          <a:p>
            <a:pPr lvl="1"/>
            <a:r>
              <a:rPr lang="pt-BR" dirty="0" smtClean="0">
                <a:sym typeface="Tahoma"/>
              </a:rPr>
              <a:t>Pesquisa em campos específicos (metadados)</a:t>
            </a:r>
          </a:p>
          <a:p>
            <a:pPr lvl="2"/>
            <a:r>
              <a:rPr lang="pt-BR" dirty="0" smtClean="0">
                <a:sym typeface="Tahoma"/>
              </a:rPr>
              <a:t>Por exemplo, título, autor, assunto...</a:t>
            </a:r>
          </a:p>
          <a:p>
            <a:pPr lvl="1"/>
            <a:r>
              <a:rPr lang="pt-BR" dirty="0" smtClean="0">
                <a:sym typeface="Tahoma"/>
              </a:rPr>
              <a:t>Ordenação dos resultados</a:t>
            </a:r>
          </a:p>
          <a:p>
            <a:pPr lvl="1"/>
            <a:r>
              <a:rPr lang="pt-BR" dirty="0" smtClean="0">
                <a:sym typeface="Tahoma"/>
              </a:rPr>
              <a:t>Atualizações incrementais rápidas e replicação de índices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20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997868"/>
          </a:xfrm>
        </p:spPr>
        <p:txBody>
          <a:bodyPr/>
          <a:lstStyle/>
          <a:p>
            <a:r>
              <a:rPr lang="pt-BR" dirty="0" smtClean="0">
                <a:sym typeface="Tahoma"/>
              </a:rPr>
              <a:t>Características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44823"/>
            <a:ext cx="7772400" cy="3784451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Solução de plataforma cruzada</a:t>
            </a:r>
          </a:p>
          <a:p>
            <a:pPr lvl="1"/>
            <a:r>
              <a:rPr lang="pt-BR" dirty="0" smtClean="0">
                <a:sym typeface="Tahoma"/>
              </a:rPr>
              <a:t>Oferece uma extensão para outras linguagens acessarem o Java do </a:t>
            </a:r>
            <a:r>
              <a:rPr lang="pt-BR" dirty="0" err="1" smtClean="0">
                <a:sym typeface="Tahoma"/>
              </a:rPr>
              <a:t>Lucene</a:t>
            </a:r>
            <a:r>
              <a:rPr lang="pt-BR" dirty="0" smtClean="0">
                <a:sym typeface="Tahoma"/>
              </a:rPr>
              <a:t>, exemplo:</a:t>
            </a:r>
          </a:p>
          <a:p>
            <a:pPr lvl="2"/>
            <a:r>
              <a:rPr lang="pt-BR" sz="2200" dirty="0" smtClean="0">
                <a:sym typeface="Tahoma"/>
              </a:rPr>
              <a:t>Lucene4C – C</a:t>
            </a:r>
          </a:p>
          <a:p>
            <a:pPr lvl="2"/>
            <a:r>
              <a:rPr lang="pt-BR" sz="2200" dirty="0" err="1" smtClean="0">
                <a:sym typeface="Tahoma"/>
              </a:rPr>
              <a:t>CLucene</a:t>
            </a:r>
            <a:r>
              <a:rPr lang="pt-BR" sz="2200" dirty="0" smtClean="0">
                <a:sym typeface="Tahoma"/>
              </a:rPr>
              <a:t> – C++</a:t>
            </a:r>
          </a:p>
          <a:p>
            <a:pPr lvl="2"/>
            <a:r>
              <a:rPr lang="pt-BR" sz="2200" dirty="0" smtClean="0">
                <a:sym typeface="Tahoma"/>
              </a:rPr>
              <a:t>Pylucene - Python</a:t>
            </a:r>
            <a:endParaRPr lang="pt-BR" sz="2200" dirty="0" smtClean="0">
              <a:sym typeface="Tahoma"/>
              <a:hlinkClick r:id="rId2"/>
            </a:endParaRP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414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925860"/>
          </a:xfrm>
        </p:spPr>
        <p:txBody>
          <a:bodyPr/>
          <a:lstStyle/>
          <a:p>
            <a:r>
              <a:rPr lang="pt-BR" dirty="0" smtClean="0">
                <a:sym typeface="Tahoma"/>
              </a:rPr>
              <a:t>Indexação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514474"/>
            <a:ext cx="7772400" cy="4794845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Documentos de entrada</a:t>
            </a:r>
          </a:p>
          <a:p>
            <a:pPr lvl="1"/>
            <a:r>
              <a:rPr lang="pt-BR" dirty="0" err="1" smtClean="0">
                <a:sym typeface="Tahoma"/>
              </a:rPr>
              <a:t>txt</a:t>
            </a:r>
            <a:r>
              <a:rPr lang="pt-BR" dirty="0" smtClean="0">
                <a:sym typeface="Tahoma"/>
              </a:rPr>
              <a:t>, Word, XML, PDF, metadados de arquivos multimídia, etc.</a:t>
            </a:r>
          </a:p>
          <a:p>
            <a:pPr lvl="1"/>
            <a:r>
              <a:rPr lang="pt-BR" dirty="0" smtClean="0">
                <a:sym typeface="Tahoma"/>
              </a:rPr>
              <a:t>Cria uma representação em XML</a:t>
            </a:r>
          </a:p>
          <a:p>
            <a:pPr lvl="0"/>
            <a:r>
              <a:rPr lang="pt-BR" dirty="0" smtClean="0">
                <a:sym typeface="Tahoma"/>
              </a:rPr>
              <a:t>Possui um analisador robusto para Inglês</a:t>
            </a:r>
          </a:p>
          <a:p>
            <a:pPr lvl="1"/>
            <a:r>
              <a:rPr lang="pt-BR" dirty="0" smtClean="0">
                <a:sym typeface="Tahoma"/>
              </a:rPr>
              <a:t>Eliminação de stopwords</a:t>
            </a:r>
          </a:p>
          <a:p>
            <a:pPr lvl="1"/>
            <a:r>
              <a:rPr lang="pt-BR" dirty="0" err="1" smtClean="0">
                <a:sym typeface="Tahoma"/>
              </a:rPr>
              <a:t>Stemming</a:t>
            </a:r>
            <a:endParaRPr lang="pt-BR" dirty="0" smtClean="0">
              <a:sym typeface="Tahoma"/>
            </a:endParaRPr>
          </a:p>
          <a:p>
            <a:pPr lvl="0"/>
            <a:r>
              <a:rPr lang="pt-BR" dirty="0" smtClean="0">
                <a:sym typeface="Tahoma"/>
              </a:rPr>
              <a:t>Dá suporte à criação de novos analisadores</a:t>
            </a:r>
          </a:p>
          <a:p>
            <a:pPr lvl="1"/>
            <a:r>
              <a:rPr lang="pt-BR" dirty="0" smtClean="0">
                <a:sym typeface="Tahoma"/>
              </a:rPr>
              <a:t>Nova lista de stopwords</a:t>
            </a:r>
          </a:p>
          <a:p>
            <a:pPr lvl="1"/>
            <a:r>
              <a:rPr lang="pt-BR" dirty="0" smtClean="0">
                <a:sym typeface="Tahoma"/>
              </a:rPr>
              <a:t>dicionário de sinônimos</a:t>
            </a:r>
          </a:p>
          <a:p>
            <a:pPr lvl="1"/>
            <a:r>
              <a:rPr lang="pt-BR" dirty="0" smtClean="0">
                <a:sym typeface="Tahoma"/>
              </a:rPr>
              <a:t>algoritmo de </a:t>
            </a:r>
            <a:r>
              <a:rPr lang="pt-BR" dirty="0" err="1" smtClean="0">
                <a:sym typeface="Tahoma"/>
              </a:rPr>
              <a:t>stemming</a:t>
            </a:r>
            <a:r>
              <a:rPr lang="pt-BR" dirty="0" smtClean="0">
                <a:sym typeface="Tahoma"/>
              </a:rPr>
              <a:t>, etc.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732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ym typeface="Tahoma"/>
              </a:rPr>
              <a:t>Indexação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618456"/>
            <a:ext cx="7772400" cy="4114800"/>
          </a:xfrm>
        </p:spPr>
        <p:txBody>
          <a:bodyPr/>
          <a:lstStyle/>
          <a:p>
            <a:pPr lvl="0"/>
            <a:r>
              <a:rPr lang="pt-BR" dirty="0" smtClean="0">
                <a:sym typeface="Tahoma"/>
              </a:rPr>
              <a:t>Indexação baseada em índices invertidos</a:t>
            </a:r>
          </a:p>
          <a:p>
            <a:pPr lvl="1"/>
            <a:r>
              <a:rPr lang="pt-BR" dirty="0" smtClean="0">
                <a:sym typeface="Tahoma"/>
              </a:rPr>
              <a:t>Termos indexam os documentos </a:t>
            </a:r>
          </a:p>
          <a:p>
            <a:pPr lvl="0"/>
            <a:r>
              <a:rPr lang="pt-BR" dirty="0" smtClean="0">
                <a:sym typeface="Tahoma"/>
              </a:rPr>
              <a:t>Flexibilidade na escolha da Função de ranking </a:t>
            </a:r>
          </a:p>
          <a:p>
            <a:pPr lvl="1"/>
            <a:r>
              <a:rPr lang="pt-BR" dirty="0" smtClean="0">
                <a:sym typeface="Tahoma"/>
              </a:rPr>
              <a:t>TF-IDF com cosseno</a:t>
            </a:r>
          </a:p>
          <a:p>
            <a:pPr lvl="1"/>
            <a:r>
              <a:rPr lang="pt-BR" dirty="0" smtClean="0">
                <a:sym typeface="Tahoma"/>
              </a:rPr>
              <a:t>Algoritmo BM25</a:t>
            </a:r>
          </a:p>
          <a:p>
            <a:pPr lvl="1"/>
            <a:r>
              <a:rPr lang="pt-BR" dirty="0" smtClean="0">
                <a:sym typeface="Tahoma"/>
              </a:rPr>
              <a:t>Utiliza os algoritmos BM11 e BM15</a:t>
            </a:r>
          </a:p>
          <a:p>
            <a:pPr lvl="1"/>
            <a:r>
              <a:rPr lang="pt-BR" dirty="0" smtClean="0">
                <a:sym typeface="Tahoma"/>
              </a:rPr>
              <a:t>Entre outras possibilidades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587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mtClean="0">
                <a:sym typeface="Tahoma"/>
              </a:rPr>
              <a:t>Consultas flexíveis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916831"/>
            <a:ext cx="7772400" cy="3712443"/>
          </a:xfrm>
        </p:spPr>
        <p:txBody>
          <a:bodyPr/>
          <a:lstStyle/>
          <a:p>
            <a:pPr lvl="0"/>
            <a:r>
              <a:rPr lang="pt-BR" smtClean="0">
                <a:sym typeface="Tahoma"/>
              </a:rPr>
              <a:t>Termos entre aspas</a:t>
            </a:r>
          </a:p>
          <a:p>
            <a:pPr lvl="1"/>
            <a:r>
              <a:rPr lang="pt-BR" smtClean="0">
                <a:sym typeface="Tahoma"/>
              </a:rPr>
              <a:t>“WEB Mining”</a:t>
            </a:r>
          </a:p>
          <a:p>
            <a:pPr lvl="0"/>
            <a:r>
              <a:rPr lang="pt-BR" smtClean="0">
                <a:sym typeface="Tahoma"/>
              </a:rPr>
              <a:t>WildCards</a:t>
            </a:r>
          </a:p>
          <a:p>
            <a:pPr lvl="1"/>
            <a:r>
              <a:rPr lang="pt-BR" smtClean="0">
                <a:sym typeface="Tahoma"/>
              </a:rPr>
              <a:t>Min*</a:t>
            </a:r>
          </a:p>
          <a:p>
            <a:pPr lvl="0"/>
            <a:r>
              <a:rPr lang="pt-BR" smtClean="0">
                <a:sym typeface="Tahoma"/>
              </a:rPr>
              <a:t>Intervalos</a:t>
            </a:r>
          </a:p>
          <a:p>
            <a:pPr lvl="1"/>
            <a:r>
              <a:rPr lang="pt-BR" smtClean="0">
                <a:sym typeface="Tahoma"/>
              </a:rPr>
              <a:t>[2010-2012]</a:t>
            </a:r>
          </a:p>
          <a:p>
            <a:pPr lvl="0"/>
            <a:r>
              <a:rPr lang="pt-BR" smtClean="0">
                <a:sym typeface="Tahoma"/>
              </a:rPr>
              <a:t>Expressões booleanas</a:t>
            </a:r>
          </a:p>
          <a:p>
            <a:pPr lvl="0"/>
            <a:endParaRPr lang="pt-BR" smtClean="0">
              <a:sym typeface="Tahoma"/>
            </a:endParaRP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F780F-07E2-4822-9E59-AD13FCEDBAD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05468085"/>
      </p:ext>
    </p:extLst>
  </p:cSld>
  <p:clrMapOvr>
    <a:masterClrMapping/>
  </p:clrMapOvr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apresentação\Plano grafico.pot</Template>
  <TotalTime>2958</TotalTime>
  <Words>949</Words>
  <Application>Microsoft Office PowerPoint</Application>
  <PresentationFormat>Apresentação na tela (4:3)</PresentationFormat>
  <Paragraphs>196</Paragraphs>
  <Slides>31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Plano grafico</vt:lpstr>
      <vt:lpstr>Recuperação de Informação</vt:lpstr>
      <vt:lpstr>Slide 2</vt:lpstr>
      <vt:lpstr>Roteiro</vt:lpstr>
      <vt:lpstr>O que é o Lucene?</vt:lpstr>
      <vt:lpstr>Características</vt:lpstr>
      <vt:lpstr>Características</vt:lpstr>
      <vt:lpstr>Indexação</vt:lpstr>
      <vt:lpstr>Indexação</vt:lpstr>
      <vt:lpstr>Consultas flexíveis</vt:lpstr>
      <vt:lpstr>Consultas por campos</vt:lpstr>
      <vt:lpstr>Slide 11</vt:lpstr>
      <vt:lpstr>Solr</vt:lpstr>
      <vt:lpstr>Solr - Pré-Instalação</vt:lpstr>
      <vt:lpstr>Solr - Instalação</vt:lpstr>
      <vt:lpstr> Abrindo Solr no Browser</vt:lpstr>
      <vt:lpstr>Solr - Core</vt:lpstr>
      <vt:lpstr>Solr - Core</vt:lpstr>
      <vt:lpstr>Solr – Indexação com Metadados</vt:lpstr>
      <vt:lpstr>Solr – Indexação com Metadados Definir os campos necessários</vt:lpstr>
      <vt:lpstr>Solr – Indexação com Metadados Definir pré-processamento (indexação e query)</vt:lpstr>
      <vt:lpstr>Solr – Indexação com Metadados Definir pré-processamento (indexação e query)</vt:lpstr>
      <vt:lpstr>Solr - Indexação</vt:lpstr>
      <vt:lpstr>Solr - Indexação</vt:lpstr>
      <vt:lpstr>Solr – Indexação com Metadados</vt:lpstr>
      <vt:lpstr>Solr – Indexação com Metadados</vt:lpstr>
      <vt:lpstr>Solr – Indexação com Metadados</vt:lpstr>
      <vt:lpstr>Solr - Buscas</vt:lpstr>
      <vt:lpstr>Solr - Buscas</vt:lpstr>
      <vt:lpstr>Solr - Buscas</vt:lpstr>
      <vt:lpstr>Solr - Buscas</vt:lpstr>
      <vt:lpstr>Solr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fbf2</dc:creator>
  <cp:lastModifiedBy>fab</cp:lastModifiedBy>
  <cp:revision>423</cp:revision>
  <cp:lastPrinted>2001-04-02T12:42:59Z</cp:lastPrinted>
  <dcterms:created xsi:type="dcterms:W3CDTF">2000-11-15T23:57:53Z</dcterms:created>
  <dcterms:modified xsi:type="dcterms:W3CDTF">2019-08-29T12:47:50Z</dcterms:modified>
</cp:coreProperties>
</file>