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3"/>
  </p:notesMasterIdLst>
  <p:handoutMasterIdLst>
    <p:handoutMasterId r:id="rId34"/>
  </p:handoutMasterIdLst>
  <p:sldIdLst>
    <p:sldId id="386" r:id="rId2"/>
    <p:sldId id="346" r:id="rId3"/>
    <p:sldId id="509" r:id="rId4"/>
    <p:sldId id="510" r:id="rId5"/>
    <p:sldId id="511" r:id="rId6"/>
    <p:sldId id="513" r:id="rId7"/>
    <p:sldId id="514" r:id="rId8"/>
    <p:sldId id="512" r:id="rId9"/>
    <p:sldId id="456" r:id="rId10"/>
    <p:sldId id="372" r:id="rId11"/>
    <p:sldId id="454" r:id="rId12"/>
    <p:sldId id="515" r:id="rId13"/>
    <p:sldId id="516" r:id="rId14"/>
    <p:sldId id="457" r:id="rId15"/>
    <p:sldId id="507" r:id="rId16"/>
    <p:sldId id="455" r:id="rId17"/>
    <p:sldId id="493" r:id="rId18"/>
    <p:sldId id="458" r:id="rId19"/>
    <p:sldId id="478" r:id="rId20"/>
    <p:sldId id="481" r:id="rId21"/>
    <p:sldId id="485" r:id="rId22"/>
    <p:sldId id="495" r:id="rId23"/>
    <p:sldId id="503" r:id="rId24"/>
    <p:sldId id="501" r:id="rId25"/>
    <p:sldId id="502" r:id="rId26"/>
    <p:sldId id="388" r:id="rId27"/>
    <p:sldId id="390" r:id="rId28"/>
    <p:sldId id="496" r:id="rId29"/>
    <p:sldId id="497" r:id="rId30"/>
    <p:sldId id="422" r:id="rId31"/>
    <p:sldId id="517" r:id="rId32"/>
  </p:sldIdLst>
  <p:sldSz cx="9144000" cy="6858000" type="screen4x3"/>
  <p:notesSz cx="6985000" cy="101219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660033"/>
    <a:srgbClr val="800080"/>
    <a:srgbClr val="800000"/>
    <a:srgbClr val="23238D"/>
    <a:srgbClr val="00A076"/>
    <a:srgbClr val="99FFE4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Objects="1">
      <p:cViewPr>
        <p:scale>
          <a:sx n="60" d="100"/>
          <a:sy n="60" d="100"/>
        </p:scale>
        <p:origin x="-1842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0" d="100"/>
          <a:sy n="40" d="100"/>
        </p:scale>
        <p:origin x="-1488" y="-96"/>
      </p:cViewPr>
      <p:guideLst>
        <p:guide orient="horz" pos="3188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97472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87528" y="0"/>
            <a:ext cx="197472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823142"/>
            <a:ext cx="197472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4625" y="9823142"/>
            <a:ext cx="500375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fld id="{43B2D129-367C-490A-99DB-A212D966AC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8224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3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58825"/>
            <a:ext cx="5060950" cy="379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808538"/>
            <a:ext cx="5121275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615488"/>
            <a:ext cx="302736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9615488"/>
            <a:ext cx="30273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3B1572-4061-49A7-9084-B349963753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9575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82180-251D-4680-8392-9D6EFB7BB4B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403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3B1572-4061-49A7-9084-B349963753DC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4716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106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106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E3B6C-79AA-44C5-8356-D6257619D4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4093-1A17-4890-AFFA-D04D953130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42900"/>
            <a:ext cx="2000250" cy="52863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42900"/>
            <a:ext cx="5848350" cy="52863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35182-6820-45BE-9E3F-14D25BEF98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7D341-5D17-4D92-BFFE-874ED14BBB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4F548-DD7F-4C3E-BE4B-258E727D74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18309-08B2-497D-8F3B-56BE419944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9628B-D46C-40AC-A6CF-310C9E47C6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6F5F-4FFF-4443-8895-3CB4DD8138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043D4-E3BB-4553-9400-73BB8458A7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89260-60E1-43F2-BAAC-CFAE72FDFF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4A4D-E9CE-4BAA-ACD4-C8C12E5704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957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03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95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962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962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34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962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2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3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144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1096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1096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76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0155CB-FB78-44FC-8058-CB3BE608D1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6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ts val="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.google.com/natural-languag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babelnet.org/guid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guateca.pt/ferramentas.html" TargetMode="External"/><Relationship Id="rId2" Type="http://schemas.openxmlformats.org/officeDocument/2006/relationships/hyperlink" Target="https://sites.google.com/site/renatocorrea/temas-de-interesse/processamento-de-linguagem-natura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lc.icmc.usp.br/nilc/projects/unitex-pb/web/dicionarios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umpus-search.or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956320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pt-BR" dirty="0" smtClean="0"/>
              <a:t>Recuperação de Informação</a:t>
            </a:r>
            <a:endParaRPr lang="en-US" altLang="zh-TW" dirty="0" smtClean="0"/>
          </a:p>
        </p:txBody>
      </p:sp>
      <p:sp>
        <p:nvSpPr>
          <p:cNvPr id="307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325816" cy="235131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 smtClean="0">
                <a:sym typeface="Monotype Sorts"/>
              </a:rPr>
              <a:t>Processamento de Linguagem Natural (de leve)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 smtClean="0"/>
              <a:t>Ferramentas de suporte a Preparação/pré-processamento dos documentos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 smtClean="0"/>
              <a:t>Ferramentas para criação de bases de índices</a:t>
            </a:r>
          </a:p>
          <a:p>
            <a:endParaRPr lang="pt-BR" dirty="0" smtClean="0"/>
          </a:p>
        </p:txBody>
      </p:sp>
      <p:sp>
        <p:nvSpPr>
          <p:cNvPr id="3077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877272"/>
            <a:ext cx="2895600" cy="828328"/>
          </a:xfrm>
        </p:spPr>
        <p:txBody>
          <a:bodyPr/>
          <a:lstStyle/>
          <a:p>
            <a:r>
              <a:rPr lang="pt-BR" sz="1800" dirty="0" smtClean="0">
                <a:sym typeface="Monotype Sorts"/>
              </a:rPr>
              <a:t>Flávia </a:t>
            </a:r>
            <a:r>
              <a:rPr lang="pt-BR" sz="1800" dirty="0" smtClean="0">
                <a:sym typeface="Monotype Sorts"/>
              </a:rPr>
              <a:t>Barros &amp; </a:t>
            </a:r>
          </a:p>
          <a:p>
            <a:r>
              <a:rPr lang="pt-BR" sz="1800" dirty="0" smtClean="0">
                <a:sym typeface="Monotype Sorts"/>
              </a:rPr>
              <a:t>Ricardo Prudêncio</a:t>
            </a:r>
            <a:endParaRPr lang="pt-BR" sz="1800" dirty="0" smtClean="0">
              <a:sym typeface="Monotype Sorts"/>
            </a:endParaRPr>
          </a:p>
          <a:p>
            <a:endParaRPr lang="pt-BR" dirty="0" smtClean="0">
              <a:sym typeface="Monotype Sorts"/>
            </a:endParaRPr>
          </a:p>
        </p:txBody>
      </p:sp>
      <p:sp>
        <p:nvSpPr>
          <p:cNvPr id="3074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84FFF66-6659-4D44-8754-176FBCB2D17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Preparação/pré-processamento dos documentos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2816"/>
            <a:ext cx="7772400" cy="447558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pt-BR" sz="2400" dirty="0" smtClean="0"/>
              <a:t>Análise léxica/</a:t>
            </a:r>
            <a:r>
              <a:rPr lang="pt-BR" sz="2400" dirty="0" err="1" smtClean="0"/>
              <a:t>tokenização</a:t>
            </a:r>
            <a:endParaRPr lang="pt-BR" sz="2400" dirty="0" smtClean="0"/>
          </a:p>
          <a:p>
            <a:pPr>
              <a:spcBef>
                <a:spcPts val="600"/>
              </a:spcBef>
            </a:pPr>
            <a:r>
              <a:rPr lang="pt-BR" sz="2400" dirty="0" smtClean="0"/>
              <a:t>Eliminação de </a:t>
            </a:r>
            <a:r>
              <a:rPr lang="pt-BR" sz="2400" dirty="0" err="1" smtClean="0"/>
              <a:t>stopwords</a:t>
            </a:r>
            <a:endParaRPr lang="pt-BR" sz="2400" dirty="0" smtClean="0"/>
          </a:p>
          <a:p>
            <a:pPr>
              <a:spcBef>
                <a:spcPts val="600"/>
              </a:spcBef>
            </a:pPr>
            <a:r>
              <a:rPr lang="pt-BR" sz="2400" dirty="0" smtClean="0"/>
              <a:t>Operação de </a:t>
            </a:r>
            <a:r>
              <a:rPr lang="pt-BR" sz="2400" i="1" dirty="0" err="1" smtClean="0"/>
              <a:t>stemming</a:t>
            </a:r>
            <a:r>
              <a:rPr lang="pt-BR" sz="2400" i="1" dirty="0" smtClean="0"/>
              <a:t> - </a:t>
            </a:r>
            <a:r>
              <a:rPr lang="pt-BR" sz="2400" dirty="0" smtClean="0"/>
              <a:t>lematização</a:t>
            </a:r>
          </a:p>
          <a:p>
            <a:pPr lvl="1">
              <a:spcBef>
                <a:spcPts val="600"/>
              </a:spcBef>
            </a:pPr>
            <a:r>
              <a:rPr lang="pt-BR" sz="2400" dirty="0" smtClean="0"/>
              <a:t>Redução da palavra ao seu “radical”/</a:t>
            </a:r>
            <a:r>
              <a:rPr lang="pt-BR" sz="2400" dirty="0" err="1" smtClean="0"/>
              <a:t>stem</a:t>
            </a:r>
            <a:endParaRPr lang="pt-BR" sz="2400" dirty="0" smtClean="0"/>
          </a:p>
          <a:p>
            <a:pPr>
              <a:spcBef>
                <a:spcPts val="600"/>
              </a:spcBef>
            </a:pPr>
            <a:r>
              <a:rPr lang="pt-BR" sz="2400" dirty="0" smtClean="0"/>
              <a:t>Uso de </a:t>
            </a:r>
            <a:r>
              <a:rPr lang="pt-BR" sz="2400" i="1" dirty="0" err="1" smtClean="0"/>
              <a:t>n-grams</a:t>
            </a:r>
            <a:endParaRPr lang="pt-BR" sz="2400" i="1" dirty="0" smtClean="0"/>
          </a:p>
          <a:p>
            <a:pPr>
              <a:spcBef>
                <a:spcPts val="600"/>
              </a:spcBef>
            </a:pPr>
            <a:r>
              <a:rPr lang="pt-BR" sz="2400" dirty="0" smtClean="0"/>
              <a:t>Identificação de grupos nominais</a:t>
            </a:r>
          </a:p>
          <a:p>
            <a:pPr>
              <a:spcBef>
                <a:spcPts val="600"/>
              </a:spcBef>
            </a:pPr>
            <a:r>
              <a:rPr lang="pt-BR" sz="2400" dirty="0" smtClean="0"/>
              <a:t>Identificação de entidades nomeadas</a:t>
            </a:r>
          </a:p>
          <a:p>
            <a:pPr>
              <a:spcBef>
                <a:spcPts val="600"/>
              </a:spcBef>
            </a:pPr>
            <a:r>
              <a:rPr lang="pt-BR" sz="2400" dirty="0" smtClean="0"/>
              <a:t>Uso de tesauros e léxicos de domínios específicos</a:t>
            </a:r>
          </a:p>
        </p:txBody>
      </p:sp>
      <p:sp>
        <p:nvSpPr>
          <p:cNvPr id="1229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0FED5-01E1-4385-8375-45D035709A41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 que dão suporte a pré-processamento e análise de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4392488"/>
          </a:xfrm>
        </p:spPr>
        <p:txBody>
          <a:bodyPr/>
          <a:lstStyle/>
          <a:p>
            <a:r>
              <a:rPr lang="pt-BR" sz="2400" dirty="0" err="1" smtClean="0"/>
              <a:t>Cloud</a:t>
            </a:r>
            <a:r>
              <a:rPr lang="pt-BR" sz="2400" dirty="0" smtClean="0"/>
              <a:t> Natural </a:t>
            </a:r>
            <a:r>
              <a:rPr lang="pt-BR" sz="2400" dirty="0" err="1" smtClean="0"/>
              <a:t>Language</a:t>
            </a:r>
            <a:r>
              <a:rPr lang="pt-BR" sz="2400" dirty="0" smtClean="0"/>
              <a:t> </a:t>
            </a:r>
            <a:r>
              <a:rPr lang="pt-BR" sz="2400" dirty="0" err="1" smtClean="0"/>
              <a:t>Api</a:t>
            </a:r>
            <a:endParaRPr lang="pt-BR" sz="2400" dirty="0" smtClean="0"/>
          </a:p>
          <a:p>
            <a:r>
              <a:rPr lang="pt-BR" sz="2400" dirty="0" smtClean="0"/>
              <a:t>Stanford </a:t>
            </a:r>
            <a:r>
              <a:rPr lang="pt-BR" sz="2400" dirty="0" err="1" smtClean="0"/>
              <a:t>CoreNLP</a:t>
            </a:r>
            <a:endParaRPr lang="pt-BR" sz="2400" dirty="0" smtClean="0"/>
          </a:p>
          <a:p>
            <a:r>
              <a:rPr lang="pt-BR" sz="2400" dirty="0" smtClean="0"/>
              <a:t>NLTK - Natural </a:t>
            </a:r>
            <a:r>
              <a:rPr lang="pt-BR" sz="2400" dirty="0" err="1" smtClean="0"/>
              <a:t>Language</a:t>
            </a:r>
            <a:r>
              <a:rPr lang="pt-BR" sz="2400" dirty="0" smtClean="0"/>
              <a:t> Toolkit</a:t>
            </a:r>
          </a:p>
          <a:p>
            <a:r>
              <a:rPr lang="pt-BR" sz="2400" dirty="0"/>
              <a:t>GATE</a:t>
            </a:r>
          </a:p>
          <a:p>
            <a:r>
              <a:rPr lang="pt-BR" sz="2400" dirty="0" err="1" smtClean="0"/>
              <a:t>Azure</a:t>
            </a:r>
            <a:endParaRPr lang="pt-BR" sz="2400" dirty="0" smtClean="0"/>
          </a:p>
          <a:p>
            <a:r>
              <a:rPr lang="pt-BR" sz="2400" dirty="0" smtClean="0"/>
              <a:t>Tesauros</a:t>
            </a:r>
          </a:p>
          <a:p>
            <a:pPr lvl="1"/>
            <a:r>
              <a:rPr lang="pt-BR" sz="2200" dirty="0" err="1" smtClean="0"/>
              <a:t>WordNet</a:t>
            </a:r>
            <a:endParaRPr lang="pt-BR" sz="2200" dirty="0" smtClean="0"/>
          </a:p>
          <a:p>
            <a:pPr lvl="1"/>
            <a:r>
              <a:rPr lang="pt-BR" sz="2200" dirty="0" err="1" smtClean="0"/>
              <a:t>BabelNet</a:t>
            </a:r>
            <a:endParaRPr lang="pt-BR" sz="2200" dirty="0" smtClean="0"/>
          </a:p>
          <a:p>
            <a:r>
              <a:rPr lang="pt-BR" sz="2400" dirty="0" smtClean="0"/>
              <a:t>Algumas ferramentas para Português</a:t>
            </a:r>
          </a:p>
          <a:p>
            <a:pPr lvl="1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r>
              <a:rPr lang="pt-BR" dirty="0" err="1" smtClean="0"/>
              <a:t>Cloud</a:t>
            </a:r>
            <a:r>
              <a:rPr lang="pt-BR" dirty="0" smtClean="0"/>
              <a:t> Natural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Api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44823"/>
            <a:ext cx="7772400" cy="3784451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https://cloud.google.com/natural-language/</a:t>
            </a:r>
            <a:endParaRPr lang="en-US" dirty="0" smtClean="0"/>
          </a:p>
          <a:p>
            <a:r>
              <a:rPr lang="pt-BR" dirty="0" smtClean="0"/>
              <a:t>Versão gratuita online</a:t>
            </a:r>
          </a:p>
          <a:p>
            <a:r>
              <a:rPr lang="pt-BR" dirty="0" smtClean="0"/>
              <a:t>Versão paga para download</a:t>
            </a:r>
          </a:p>
          <a:p>
            <a:r>
              <a:rPr lang="pt-BR" dirty="0" smtClean="0"/>
              <a:t>Muito interessante. Vale a pena testar!</a:t>
            </a:r>
          </a:p>
          <a:p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35476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r>
              <a:rPr lang="pt-BR" dirty="0" err="1" smtClean="0"/>
              <a:t>Cloud</a:t>
            </a:r>
            <a:r>
              <a:rPr lang="pt-BR" dirty="0" smtClean="0"/>
              <a:t> Natural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Api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72815"/>
            <a:ext cx="7772400" cy="4536505"/>
          </a:xfrm>
        </p:spPr>
        <p:txBody>
          <a:bodyPr/>
          <a:lstStyle/>
          <a:p>
            <a:r>
              <a:rPr lang="pt-BR" dirty="0" smtClean="0"/>
              <a:t>Oferece</a:t>
            </a:r>
          </a:p>
          <a:p>
            <a:pPr lvl="1"/>
            <a:r>
              <a:rPr lang="pt-BR" dirty="0" smtClean="0"/>
              <a:t>Suporte para vários idiomas</a:t>
            </a:r>
          </a:p>
          <a:p>
            <a:pPr lvl="1"/>
            <a:r>
              <a:rPr lang="pt-BR" dirty="0" smtClean="0"/>
              <a:t>Reconhecimento de entidades</a:t>
            </a:r>
          </a:p>
          <a:p>
            <a:pPr lvl="2"/>
            <a:r>
              <a:rPr lang="pt-BR" dirty="0" smtClean="0"/>
              <a:t>Pessoas, lugares, objetos, eventos, …</a:t>
            </a:r>
          </a:p>
          <a:p>
            <a:pPr lvl="1"/>
            <a:r>
              <a:rPr lang="pt-BR" dirty="0" smtClean="0"/>
              <a:t>Análise morfossintática e sintática</a:t>
            </a:r>
          </a:p>
          <a:p>
            <a:pPr lvl="1"/>
            <a:r>
              <a:rPr lang="pt-BR" dirty="0" smtClean="0"/>
              <a:t>Classificação do texto em categorias pré-existentes</a:t>
            </a:r>
          </a:p>
          <a:p>
            <a:pPr lvl="2"/>
            <a:r>
              <a:rPr lang="pt-BR" dirty="0" smtClean="0"/>
              <a:t>Não ficou claro quais são as opções…</a:t>
            </a:r>
          </a:p>
          <a:p>
            <a:pPr lvl="1"/>
            <a:r>
              <a:rPr lang="pt-BR" dirty="0" smtClean="0"/>
              <a:t>Análise de sentimento</a:t>
            </a:r>
          </a:p>
          <a:p>
            <a:pPr lvl="1"/>
            <a:r>
              <a:rPr lang="pt-BR" dirty="0" smtClean="0"/>
              <a:t>Tradução automática &amp; mais…</a:t>
            </a:r>
          </a:p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35105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781844"/>
          </a:xfrm>
        </p:spPr>
        <p:txBody>
          <a:bodyPr/>
          <a:lstStyle/>
          <a:p>
            <a:r>
              <a:rPr lang="pt-BR" dirty="0" smtClean="0"/>
              <a:t>Stanford </a:t>
            </a:r>
            <a:r>
              <a:rPr lang="pt-BR" dirty="0" err="1" smtClean="0"/>
              <a:t>CoreNLP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18456"/>
            <a:ext cx="7772400" cy="4834880"/>
          </a:xfrm>
        </p:spPr>
        <p:txBody>
          <a:bodyPr/>
          <a:lstStyle/>
          <a:p>
            <a:r>
              <a:rPr lang="pt-BR" sz="2400" dirty="0" smtClean="0"/>
              <a:t>http://stanfordnlp.github.io/CoreNLP/</a:t>
            </a:r>
          </a:p>
          <a:p>
            <a:r>
              <a:rPr lang="pt-BR" sz="2400" dirty="0" smtClean="0"/>
              <a:t>Oferece ferramentas para Processamento de Linguagem Natural </a:t>
            </a:r>
          </a:p>
          <a:p>
            <a:pPr lvl="1"/>
            <a:r>
              <a:rPr lang="pt-BR" sz="2200" dirty="0" err="1" smtClean="0"/>
              <a:t>Tokenização</a:t>
            </a:r>
            <a:r>
              <a:rPr lang="pt-BR" sz="2200" dirty="0" smtClean="0"/>
              <a:t> (análise léxica)</a:t>
            </a:r>
          </a:p>
          <a:p>
            <a:pPr lvl="1"/>
            <a:r>
              <a:rPr lang="pt-BR" sz="2200" dirty="0" smtClean="0"/>
              <a:t>Separação de sentenças</a:t>
            </a:r>
          </a:p>
          <a:p>
            <a:pPr lvl="1"/>
            <a:r>
              <a:rPr lang="pt-BR" sz="2200" dirty="0" err="1" smtClean="0"/>
              <a:t>Stemming</a:t>
            </a:r>
            <a:r>
              <a:rPr lang="pt-BR" sz="2200" dirty="0" smtClean="0"/>
              <a:t> (lematização)</a:t>
            </a:r>
          </a:p>
          <a:p>
            <a:pPr lvl="1"/>
            <a:r>
              <a:rPr lang="pt-BR" sz="2200" dirty="0" err="1" smtClean="0"/>
              <a:t>POS-tagging</a:t>
            </a:r>
            <a:r>
              <a:rPr lang="pt-BR" sz="2200" dirty="0" smtClean="0"/>
              <a:t> (etiquetagem de classe gramatical)</a:t>
            </a:r>
          </a:p>
          <a:p>
            <a:pPr lvl="1"/>
            <a:r>
              <a:rPr lang="pt-BR" sz="2200" dirty="0" err="1" smtClean="0"/>
              <a:t>Parsing</a:t>
            </a:r>
            <a:r>
              <a:rPr lang="pt-BR" sz="2200" dirty="0" smtClean="0"/>
              <a:t> sintático</a:t>
            </a:r>
          </a:p>
          <a:p>
            <a:pPr lvl="1"/>
            <a:r>
              <a:rPr lang="pt-BR" sz="2200" dirty="0" smtClean="0"/>
              <a:t>Resolução de correferência (uso de pronomes)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781844"/>
          </a:xfrm>
        </p:spPr>
        <p:txBody>
          <a:bodyPr/>
          <a:lstStyle/>
          <a:p>
            <a:r>
              <a:rPr lang="pt-BR" dirty="0" smtClean="0"/>
              <a:t>Stanford </a:t>
            </a:r>
            <a:r>
              <a:rPr lang="pt-BR" dirty="0" err="1" smtClean="0"/>
              <a:t>CoreNLP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18456"/>
            <a:ext cx="7772400" cy="4834880"/>
          </a:xfrm>
        </p:spPr>
        <p:txBody>
          <a:bodyPr/>
          <a:lstStyle/>
          <a:p>
            <a:r>
              <a:rPr lang="pt-BR" sz="2400" dirty="0" smtClean="0"/>
              <a:t>Oferece ferramentas para Processamento de Linguagem Natural </a:t>
            </a:r>
          </a:p>
          <a:p>
            <a:pPr lvl="1">
              <a:spcBef>
                <a:spcPts val="1200"/>
              </a:spcBef>
            </a:pPr>
            <a:r>
              <a:rPr lang="pt-BR" sz="2200" dirty="0"/>
              <a:t>Reconhecimento de entidades </a:t>
            </a:r>
            <a:r>
              <a:rPr lang="pt-BR" sz="2200" dirty="0" smtClean="0"/>
              <a:t>nomeadas</a:t>
            </a:r>
          </a:p>
          <a:p>
            <a:pPr lvl="1">
              <a:spcBef>
                <a:spcPts val="1200"/>
              </a:spcBef>
            </a:pPr>
            <a:r>
              <a:rPr lang="pt-BR" sz="2200" dirty="0" err="1" smtClean="0"/>
              <a:t>Tokens</a:t>
            </a:r>
            <a:r>
              <a:rPr lang="pt-BR" sz="2200" dirty="0" smtClean="0"/>
              <a:t> </a:t>
            </a:r>
            <a:r>
              <a:rPr lang="pt-BR" sz="2200" dirty="0" err="1" smtClean="0"/>
              <a:t>Regex</a:t>
            </a:r>
            <a:r>
              <a:rPr lang="pt-BR" sz="2200" dirty="0" smtClean="0"/>
              <a:t> (para extração de informação)</a:t>
            </a:r>
          </a:p>
          <a:p>
            <a:pPr lvl="2">
              <a:spcBef>
                <a:spcPts val="1200"/>
              </a:spcBef>
            </a:pPr>
            <a:r>
              <a:rPr lang="pt-BR" sz="2000" dirty="0" smtClean="0"/>
              <a:t>Framework para definir expressões regulares</a:t>
            </a:r>
            <a:endParaRPr lang="pt-BR" sz="2000" dirty="0"/>
          </a:p>
          <a:p>
            <a:pPr lvl="1"/>
            <a:r>
              <a:rPr lang="pt-BR" sz="2200" dirty="0"/>
              <a:t>Extração de Informação aberta</a:t>
            </a:r>
          </a:p>
          <a:p>
            <a:pPr lvl="2">
              <a:spcBef>
                <a:spcPts val="600"/>
              </a:spcBef>
            </a:pPr>
            <a:r>
              <a:rPr lang="pt-BR" sz="2000" dirty="0"/>
              <a:t>Independente de domínio</a:t>
            </a:r>
          </a:p>
          <a:p>
            <a:pPr lvl="1"/>
            <a:r>
              <a:rPr lang="pt-BR" sz="2200" dirty="0" smtClean="0"/>
              <a:t>Análise de sentimento</a:t>
            </a:r>
          </a:p>
          <a:p>
            <a:pPr lvl="1"/>
            <a:r>
              <a:rPr lang="pt-BR" sz="2200" dirty="0" smtClean="0"/>
              <a:t>E mais....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5961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7772400" cy="1143000"/>
          </a:xfrm>
        </p:spPr>
        <p:txBody>
          <a:bodyPr/>
          <a:lstStyle/>
          <a:p>
            <a:r>
              <a:rPr lang="pt-BR" dirty="0" smtClean="0"/>
              <a:t>NLTK</a:t>
            </a:r>
            <a:br>
              <a:rPr lang="pt-BR" dirty="0" smtClean="0"/>
            </a:br>
            <a:r>
              <a:rPr lang="pt-BR" sz="3200" dirty="0" smtClean="0"/>
              <a:t>Natural </a:t>
            </a:r>
            <a:r>
              <a:rPr lang="pt-BR" sz="3200" dirty="0" err="1" smtClean="0"/>
              <a:t>Language</a:t>
            </a:r>
            <a:r>
              <a:rPr lang="pt-BR" sz="3200" dirty="0" smtClean="0"/>
              <a:t> Toolkit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58491"/>
            <a:ext cx="7772400" cy="4506813"/>
          </a:xfrm>
        </p:spPr>
        <p:txBody>
          <a:bodyPr/>
          <a:lstStyle/>
          <a:p>
            <a:r>
              <a:rPr lang="pt-BR" sz="2400" dirty="0" smtClean="0"/>
              <a:t>http://www.nltk.org/</a:t>
            </a:r>
          </a:p>
          <a:p>
            <a:r>
              <a:rPr lang="pt-BR" sz="2400" dirty="0" smtClean="0"/>
              <a:t>Plataforma para construção de programas em </a:t>
            </a:r>
            <a:r>
              <a:rPr lang="pt-BR" sz="2400" dirty="0" err="1" smtClean="0"/>
              <a:t>Python</a:t>
            </a:r>
            <a:r>
              <a:rPr lang="pt-BR" sz="2400" dirty="0" smtClean="0"/>
              <a:t> para Processamento de Linguagem Natural</a:t>
            </a:r>
          </a:p>
          <a:p>
            <a:r>
              <a:rPr lang="pt-BR" sz="2400" dirty="0" smtClean="0"/>
              <a:t>Oferece bibliotecas para </a:t>
            </a:r>
          </a:p>
          <a:p>
            <a:pPr lvl="1"/>
            <a:r>
              <a:rPr lang="pt-BR" sz="2400" dirty="0" err="1" smtClean="0"/>
              <a:t>Tokenização</a:t>
            </a:r>
            <a:r>
              <a:rPr lang="pt-BR" sz="2400" dirty="0" smtClean="0"/>
              <a:t> (análise léxica)</a:t>
            </a:r>
          </a:p>
          <a:p>
            <a:pPr lvl="1"/>
            <a:r>
              <a:rPr lang="pt-BR" sz="2400" dirty="0" err="1" smtClean="0"/>
              <a:t>Stemming</a:t>
            </a:r>
            <a:r>
              <a:rPr lang="pt-BR" sz="2400" dirty="0" smtClean="0"/>
              <a:t> (lematização)</a:t>
            </a:r>
          </a:p>
          <a:p>
            <a:pPr lvl="1"/>
            <a:r>
              <a:rPr lang="pt-BR" sz="2400" dirty="0" err="1" smtClean="0"/>
              <a:t>POS-tagging</a:t>
            </a:r>
            <a:r>
              <a:rPr lang="pt-BR" sz="2400" dirty="0" smtClean="0"/>
              <a:t> (etiquetagem de classe gramatical)</a:t>
            </a:r>
          </a:p>
          <a:p>
            <a:pPr lvl="1"/>
            <a:r>
              <a:rPr lang="pt-BR" sz="2400" dirty="0" err="1" smtClean="0"/>
              <a:t>Parsing</a:t>
            </a:r>
            <a:r>
              <a:rPr lang="pt-BR" sz="2400" dirty="0" smtClean="0"/>
              <a:t> sintático</a:t>
            </a:r>
          </a:p>
          <a:p>
            <a:pPr lvl="1"/>
            <a:r>
              <a:rPr lang="pt-BR" sz="2400" dirty="0" smtClean="0"/>
              <a:t>Raciocínio semântico</a:t>
            </a:r>
          </a:p>
          <a:p>
            <a:pPr lvl="1"/>
            <a:r>
              <a:rPr lang="pt-BR" sz="2400" dirty="0" smtClean="0"/>
              <a:t>Classificação de texto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r>
              <a:rPr lang="pt-BR" dirty="0" err="1" smtClean="0"/>
              <a:t>Azure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18456"/>
            <a:ext cx="7772400" cy="4762872"/>
          </a:xfrm>
        </p:spPr>
        <p:txBody>
          <a:bodyPr/>
          <a:lstStyle/>
          <a:p>
            <a:r>
              <a:rPr lang="pt-BR" sz="2400" dirty="0" smtClean="0"/>
              <a:t>https://azure.microsoft.com/pt-br/services/cognitive-services/text-analytics/</a:t>
            </a:r>
          </a:p>
          <a:p>
            <a:r>
              <a:rPr lang="pt-BR" sz="2400" dirty="0" smtClean="0"/>
              <a:t>Ferramenta paga da </a:t>
            </a:r>
            <a:r>
              <a:rPr lang="pt-BR" sz="2400" dirty="0"/>
              <a:t>M</a:t>
            </a:r>
            <a:r>
              <a:rPr lang="pt-BR" sz="2400" dirty="0" smtClean="0"/>
              <a:t>icrosoft</a:t>
            </a:r>
          </a:p>
          <a:p>
            <a:r>
              <a:rPr lang="pt-BR" sz="2400" dirty="0" smtClean="0"/>
              <a:t>Detecção </a:t>
            </a:r>
            <a:r>
              <a:rPr lang="pt-BR" sz="2400" dirty="0"/>
              <a:t>de idioma</a:t>
            </a:r>
          </a:p>
          <a:p>
            <a:pPr lvl="1"/>
            <a:r>
              <a:rPr lang="pt-BR" sz="2200" dirty="0"/>
              <a:t>Determina em que idioma um texto está escrito </a:t>
            </a:r>
            <a:r>
              <a:rPr lang="pt-BR" sz="2200" dirty="0" smtClean="0"/>
              <a:t>dentre 120 idiomas</a:t>
            </a:r>
            <a:endParaRPr lang="pt-BR" dirty="0"/>
          </a:p>
          <a:p>
            <a:r>
              <a:rPr lang="pt-BR" sz="2400" dirty="0"/>
              <a:t>Análise de sentimento</a:t>
            </a:r>
          </a:p>
          <a:p>
            <a:r>
              <a:rPr lang="pt-BR" sz="2400" dirty="0" smtClean="0"/>
              <a:t>Detecção </a:t>
            </a:r>
            <a:r>
              <a:rPr lang="pt-BR" sz="2400" dirty="0"/>
              <a:t>de tópico</a:t>
            </a:r>
          </a:p>
          <a:p>
            <a:pPr lvl="1"/>
            <a:r>
              <a:rPr lang="pt-BR" sz="2200" dirty="0"/>
              <a:t>Encontra e extrai tópicos de artigos no idioma inglês </a:t>
            </a:r>
          </a:p>
          <a:p>
            <a:pPr lvl="2"/>
            <a:r>
              <a:rPr lang="pt-BR" sz="2000" dirty="0"/>
              <a:t>para identificar as principais questões ou sugestões que os clientes mencionam com frequência.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7772400" cy="1143000"/>
          </a:xfrm>
        </p:spPr>
        <p:txBody>
          <a:bodyPr/>
          <a:lstStyle/>
          <a:p>
            <a:r>
              <a:rPr lang="pt-BR" dirty="0" smtClean="0"/>
              <a:t>GATE</a:t>
            </a:r>
            <a:br>
              <a:rPr lang="pt-BR" dirty="0" smtClean="0"/>
            </a:br>
            <a:r>
              <a:rPr lang="pt-BR" sz="2800" dirty="0" smtClean="0"/>
              <a:t>General </a:t>
            </a:r>
            <a:r>
              <a:rPr lang="pt-BR" sz="2800" dirty="0" err="1" smtClean="0"/>
              <a:t>Architecture</a:t>
            </a:r>
            <a:r>
              <a:rPr lang="pt-BR" sz="2800" dirty="0" smtClean="0"/>
              <a:t> for </a:t>
            </a:r>
            <a:r>
              <a:rPr lang="pt-BR" sz="2800" dirty="0" err="1" smtClean="0"/>
              <a:t>Text</a:t>
            </a:r>
            <a:r>
              <a:rPr lang="pt-BR" sz="2800" dirty="0" smtClean="0"/>
              <a:t> </a:t>
            </a:r>
            <a:r>
              <a:rPr lang="pt-BR" sz="2800" dirty="0" err="1" smtClean="0"/>
              <a:t>Engineering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464"/>
            <a:ext cx="7772400" cy="4114800"/>
          </a:xfrm>
        </p:spPr>
        <p:txBody>
          <a:bodyPr/>
          <a:lstStyle/>
          <a:p>
            <a:r>
              <a:rPr lang="pt-BR" sz="2400" dirty="0" smtClean="0"/>
              <a:t>https://gate.ac.uk/</a:t>
            </a:r>
          </a:p>
          <a:p>
            <a:r>
              <a:rPr lang="pt-BR" sz="2400" dirty="0" smtClean="0"/>
              <a:t>Software open </a:t>
            </a:r>
            <a:r>
              <a:rPr lang="pt-BR" sz="2400" dirty="0" err="1" smtClean="0"/>
              <a:t>source</a:t>
            </a:r>
            <a:endParaRPr lang="pt-BR" sz="2400" dirty="0" smtClean="0"/>
          </a:p>
          <a:p>
            <a:r>
              <a:rPr lang="pt-BR" sz="2400" dirty="0"/>
              <a:t>Tem um escopo muito abrangente</a:t>
            </a:r>
          </a:p>
          <a:p>
            <a:r>
              <a:rPr lang="pt-BR" sz="2400" dirty="0"/>
              <a:t>Diversos componentes para tarefas simples</a:t>
            </a:r>
          </a:p>
          <a:p>
            <a:pPr lvl="1"/>
            <a:r>
              <a:rPr lang="pt-BR" sz="2200" dirty="0"/>
              <a:t>É tanta coisa... </a:t>
            </a:r>
          </a:p>
          <a:p>
            <a:pPr lvl="1"/>
            <a:r>
              <a:rPr lang="pt-BR" sz="2200" dirty="0"/>
              <a:t>https://gate.ac.uk/gate/doc/plugins.html</a:t>
            </a:r>
          </a:p>
          <a:p>
            <a:pPr lvl="1"/>
            <a:r>
              <a:rPr lang="pt-BR" sz="2200" dirty="0"/>
              <a:t>Integração com implementações de aprendizagem de máquina (</a:t>
            </a:r>
            <a:r>
              <a:rPr lang="pt-BR" sz="2200" dirty="0" err="1"/>
              <a:t>Weka</a:t>
            </a:r>
            <a:r>
              <a:rPr lang="pt-BR" sz="2200" dirty="0"/>
              <a:t>)</a:t>
            </a:r>
          </a:p>
          <a:p>
            <a:pPr marL="0" indent="0">
              <a:buNone/>
            </a:pPr>
            <a:endParaRPr lang="pt-BR" sz="2400" dirty="0" smtClean="0"/>
          </a:p>
          <a:p>
            <a:pPr lvl="1"/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r>
              <a:rPr lang="pt-BR" dirty="0"/>
              <a:t>GATE </a:t>
            </a:r>
            <a:r>
              <a:rPr lang="pt-BR" dirty="0" smtClean="0"/>
              <a:t>Family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18456"/>
            <a:ext cx="7772400" cy="4762872"/>
          </a:xfrm>
        </p:spPr>
        <p:txBody>
          <a:bodyPr/>
          <a:lstStyle/>
          <a:p>
            <a:r>
              <a:rPr lang="pt-BR" sz="2600" dirty="0" smtClean="0"/>
              <a:t>GATE </a:t>
            </a:r>
            <a:r>
              <a:rPr lang="pt-BR" sz="2600" dirty="0" err="1" smtClean="0"/>
              <a:t>Developer</a:t>
            </a:r>
            <a:endParaRPr lang="pt-BR" sz="2600" dirty="0" smtClean="0"/>
          </a:p>
          <a:p>
            <a:r>
              <a:rPr lang="pt-BR" sz="2600" dirty="0"/>
              <a:t>GATE </a:t>
            </a:r>
            <a:r>
              <a:rPr lang="pt-BR" sz="2600" dirty="0" err="1" smtClean="0"/>
              <a:t>Mímir</a:t>
            </a:r>
            <a:endParaRPr lang="pt-BR" sz="2600" dirty="0"/>
          </a:p>
          <a:p>
            <a:r>
              <a:rPr lang="pt-BR" sz="2600" dirty="0" smtClean="0"/>
              <a:t>GATE </a:t>
            </a:r>
            <a:r>
              <a:rPr lang="pt-BR" sz="2600" dirty="0" err="1" smtClean="0"/>
              <a:t>Teamware</a:t>
            </a:r>
            <a:endParaRPr lang="pt-BR" sz="2600" dirty="0" smtClean="0"/>
          </a:p>
          <a:p>
            <a:r>
              <a:rPr lang="pt-BR" sz="2600" dirty="0" smtClean="0"/>
              <a:t>Módulo de análise de sentimentos</a:t>
            </a:r>
          </a:p>
          <a:p>
            <a:r>
              <a:rPr lang="pt-BR" sz="2600" dirty="0" smtClean="0"/>
              <a:t>GATE </a:t>
            </a:r>
            <a:r>
              <a:rPr lang="pt-BR" sz="2600" dirty="0" err="1" smtClean="0"/>
              <a:t>Embedded</a:t>
            </a:r>
            <a:endParaRPr lang="pt-BR" sz="2600" dirty="0" smtClean="0"/>
          </a:p>
          <a:p>
            <a:r>
              <a:rPr lang="pt-BR" sz="2600" dirty="0" smtClean="0"/>
              <a:t>ANNIE</a:t>
            </a:r>
          </a:p>
          <a:p>
            <a:pPr lvl="1">
              <a:spcBef>
                <a:spcPts val="0"/>
              </a:spcBef>
            </a:pPr>
            <a:r>
              <a:rPr lang="pt-BR" sz="2400" dirty="0" smtClean="0"/>
              <a:t>Extração de informação</a:t>
            </a:r>
          </a:p>
          <a:p>
            <a:r>
              <a:rPr lang="pt-BR" sz="2600" dirty="0" smtClean="0"/>
              <a:t>JAPE</a:t>
            </a:r>
          </a:p>
          <a:p>
            <a:r>
              <a:rPr lang="pt-BR" sz="2600" dirty="0" smtClean="0"/>
              <a:t>GATE </a:t>
            </a:r>
            <a:r>
              <a:rPr lang="pt-BR" sz="2600" dirty="0" err="1"/>
              <a:t>Cloud</a:t>
            </a:r>
            <a:endParaRPr lang="pt-BR" sz="2600" dirty="0"/>
          </a:p>
          <a:p>
            <a:endParaRPr lang="pt-BR" sz="2600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41813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EF1F50B-BFF5-4DCC-9328-745A0FBD372B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eaLnBrk="1" hangingPunct="1"/>
            <a:r>
              <a:rPr lang="pt-BR" smtClean="0"/>
              <a:t>Roteiro</a:t>
            </a:r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/>
            <a:r>
              <a:rPr lang="pt-BR" dirty="0" smtClean="0">
                <a:sym typeface="Monotype Sorts"/>
              </a:rPr>
              <a:t>Processamento de Linguagem Natural</a:t>
            </a:r>
          </a:p>
          <a:p>
            <a:pPr lvl="1" eaLnBrk="1" hangingPunct="1"/>
            <a:r>
              <a:rPr lang="pt-BR" dirty="0" smtClean="0">
                <a:sym typeface="Monotype Sorts"/>
              </a:rPr>
              <a:t>Visão geral</a:t>
            </a:r>
          </a:p>
          <a:p>
            <a:pPr eaLnBrk="1" hangingPunct="1"/>
            <a:r>
              <a:rPr lang="pt-BR" dirty="0" smtClean="0">
                <a:sym typeface="Monotype Sorts"/>
              </a:rPr>
              <a:t>Ferramentas para PLN </a:t>
            </a:r>
          </a:p>
          <a:p>
            <a:pPr lvl="1" eaLnBrk="1" hangingPunct="1"/>
            <a:r>
              <a:rPr lang="pt-BR" dirty="0" smtClean="0"/>
              <a:t>Preparação (pré-processamento) dos documentos</a:t>
            </a:r>
          </a:p>
          <a:p>
            <a:pPr eaLnBrk="1" hangingPunct="1"/>
            <a:r>
              <a:rPr lang="pt-BR" dirty="0"/>
              <a:t>Ferramentas para criação de bases de índices</a:t>
            </a:r>
            <a:endParaRPr lang="pt-BR" dirty="0" smtClean="0"/>
          </a:p>
          <a:p>
            <a:pPr lvl="1" eaLnBrk="1" hangingPunct="1">
              <a:buFont typeface="Wingdings" pitchFamily="2" charset="2"/>
              <a:buNone/>
            </a:pPr>
            <a:endParaRPr lang="pt-BR" dirty="0" smtClean="0"/>
          </a:p>
          <a:p>
            <a:pPr lvl="1"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853852"/>
          </a:xfrm>
        </p:spPr>
        <p:txBody>
          <a:bodyPr/>
          <a:lstStyle/>
          <a:p>
            <a:r>
              <a:rPr lang="pt-BR" dirty="0" err="1" smtClean="0"/>
              <a:t>Developer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58491"/>
            <a:ext cx="7772400" cy="4722837"/>
          </a:xfrm>
        </p:spPr>
        <p:txBody>
          <a:bodyPr/>
          <a:lstStyle/>
          <a:p>
            <a:r>
              <a:rPr lang="pt-BR" sz="2600" dirty="0" smtClean="0"/>
              <a:t>GUI do GATE</a:t>
            </a:r>
          </a:p>
          <a:p>
            <a:r>
              <a:rPr lang="pt-BR" sz="2600" dirty="0" smtClean="0"/>
              <a:t>Oferece recursos para criação e manipulação automática de anotações</a:t>
            </a:r>
          </a:p>
          <a:p>
            <a:r>
              <a:rPr lang="pt-BR" sz="2600" dirty="0" smtClean="0"/>
              <a:t>Anotações são como </a:t>
            </a:r>
            <a:r>
              <a:rPr lang="pt-BR" sz="2600" dirty="0" err="1" smtClean="0"/>
              <a:t>Tags</a:t>
            </a:r>
            <a:endParaRPr lang="pt-BR" sz="2600" dirty="0" smtClean="0"/>
          </a:p>
          <a:p>
            <a:pPr lvl="1"/>
            <a:r>
              <a:rPr lang="pt-BR" sz="2400" dirty="0" smtClean="0"/>
              <a:t>consideradas como metadados</a:t>
            </a:r>
          </a:p>
          <a:p>
            <a:pPr lvl="1"/>
            <a:r>
              <a:rPr lang="pt-BR" sz="2400" dirty="0" smtClean="0"/>
              <a:t>comentários, explanações, informação associada a um documento ou a parte dele</a:t>
            </a:r>
          </a:p>
          <a:p>
            <a:r>
              <a:rPr lang="pt-BR" sz="2600" dirty="0" smtClean="0"/>
              <a:t>Muito importante para ANNIE</a:t>
            </a:r>
          </a:p>
          <a:p>
            <a:pPr lvl="1"/>
            <a:r>
              <a:rPr lang="pt-BR" sz="2400" dirty="0" smtClean="0"/>
              <a:t>módulo de extração de informação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42276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853852"/>
          </a:xfrm>
        </p:spPr>
        <p:txBody>
          <a:bodyPr/>
          <a:lstStyle/>
          <a:p>
            <a:r>
              <a:rPr lang="pt-BR" dirty="0" smtClean="0"/>
              <a:t>GATE </a:t>
            </a:r>
            <a:r>
              <a:rPr lang="pt-BR" dirty="0" err="1" smtClean="0"/>
              <a:t>Cloud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58491"/>
            <a:ext cx="7772400" cy="4506813"/>
          </a:xfrm>
        </p:spPr>
        <p:txBody>
          <a:bodyPr/>
          <a:lstStyle/>
          <a:p>
            <a:r>
              <a:rPr lang="pt-BR" sz="2600" dirty="0" err="1" smtClean="0"/>
              <a:t>Cloud</a:t>
            </a:r>
            <a:r>
              <a:rPr lang="pt-BR" sz="2600" dirty="0" smtClean="0"/>
              <a:t> computing</a:t>
            </a:r>
          </a:p>
          <a:p>
            <a:pPr lvl="1"/>
            <a:r>
              <a:rPr lang="pt-BR" sz="2400" dirty="0" smtClean="0"/>
              <a:t>Serviço pago – aluguel de servidores</a:t>
            </a:r>
          </a:p>
          <a:p>
            <a:r>
              <a:rPr lang="pt-BR" sz="2600" dirty="0" smtClean="0"/>
              <a:t>Funcionalidades</a:t>
            </a:r>
          </a:p>
          <a:p>
            <a:pPr lvl="1"/>
            <a:r>
              <a:rPr lang="pt-BR" sz="2400" dirty="0" smtClean="0"/>
              <a:t>Mineração de texto</a:t>
            </a:r>
            <a:r>
              <a:rPr lang="pt-BR" sz="2400" dirty="0"/>
              <a:t>, </a:t>
            </a:r>
            <a:r>
              <a:rPr lang="pt-BR" sz="2400" dirty="0" smtClean="0"/>
              <a:t>mineração </a:t>
            </a:r>
            <a:r>
              <a:rPr lang="pt-BR" sz="2400" dirty="0"/>
              <a:t>da </a:t>
            </a:r>
            <a:r>
              <a:rPr lang="pt-BR" sz="2400" dirty="0" smtClean="0"/>
              <a:t>Web e mineração de opinião</a:t>
            </a:r>
          </a:p>
          <a:p>
            <a:pPr lvl="1"/>
            <a:r>
              <a:rPr lang="pt-BR" sz="2400" dirty="0" smtClean="0"/>
              <a:t>Indexação e buscas </a:t>
            </a:r>
          </a:p>
          <a:p>
            <a:pPr lvl="2"/>
            <a:r>
              <a:rPr lang="pt-BR" sz="2200" dirty="0" smtClean="0"/>
              <a:t>booleana, estruturada ou texto completo</a:t>
            </a:r>
          </a:p>
          <a:p>
            <a:pPr lvl="1"/>
            <a:r>
              <a:rPr lang="pt-BR" sz="2400" dirty="0" smtClean="0"/>
              <a:t>Extração de informação e anotação semântica</a:t>
            </a:r>
          </a:p>
          <a:p>
            <a:pPr lvl="1"/>
            <a:r>
              <a:rPr lang="pt-BR" sz="2400" dirty="0" smtClean="0"/>
              <a:t>Análise de sentimentos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72471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853852"/>
          </a:xfrm>
        </p:spPr>
        <p:txBody>
          <a:bodyPr/>
          <a:lstStyle/>
          <a:p>
            <a:r>
              <a:rPr lang="pt-BR" dirty="0" smtClean="0"/>
              <a:t>GATE </a:t>
            </a:r>
            <a:r>
              <a:rPr lang="pt-BR" dirty="0" err="1" smtClean="0"/>
              <a:t>Teamware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464"/>
            <a:ext cx="7772400" cy="4114800"/>
          </a:xfrm>
        </p:spPr>
        <p:txBody>
          <a:bodyPr/>
          <a:lstStyle/>
          <a:p>
            <a:r>
              <a:rPr lang="pt-BR" sz="2600" dirty="0"/>
              <a:t>Plataforma </a:t>
            </a:r>
            <a:r>
              <a:rPr lang="pt-BR" sz="2600" dirty="0" smtClean="0"/>
              <a:t>Web Colaborativa</a:t>
            </a:r>
            <a:endParaRPr lang="pt-BR" sz="2600" dirty="0"/>
          </a:p>
          <a:p>
            <a:r>
              <a:rPr lang="pt-BR" sz="2600" dirty="0" smtClean="0"/>
              <a:t>Ferramentas de gerenciamento </a:t>
            </a:r>
            <a:r>
              <a:rPr lang="pt-BR" sz="2600" dirty="0"/>
              <a:t>de anotações</a:t>
            </a:r>
          </a:p>
          <a:p>
            <a:pPr lvl="1"/>
            <a:r>
              <a:rPr lang="pt-BR" dirty="0"/>
              <a:t>Permite anotações automáticas</a:t>
            </a:r>
          </a:p>
          <a:p>
            <a:r>
              <a:rPr lang="pt-BR" sz="2600" dirty="0" smtClean="0"/>
              <a:t>Carregamento de corpus de documentos</a:t>
            </a:r>
          </a:p>
          <a:p>
            <a:r>
              <a:rPr lang="pt-BR" sz="2600" dirty="0" smtClean="0"/>
              <a:t>Criação de </a:t>
            </a:r>
            <a:r>
              <a:rPr lang="pt-BR" sz="2600" dirty="0" err="1" smtClean="0"/>
              <a:t>templates</a:t>
            </a:r>
            <a:endParaRPr lang="pt-BR" sz="2600" dirty="0" smtClean="0"/>
          </a:p>
          <a:p>
            <a:pPr lvl="1"/>
            <a:r>
              <a:rPr lang="pt-BR" sz="2400" dirty="0" smtClean="0"/>
              <a:t>Inicia projetos a partir de </a:t>
            </a:r>
            <a:r>
              <a:rPr lang="pt-BR" sz="2400" dirty="0" err="1" smtClean="0"/>
              <a:t>templates</a:t>
            </a:r>
            <a:endParaRPr lang="pt-BR" sz="2400" dirty="0" smtClean="0"/>
          </a:p>
          <a:p>
            <a:r>
              <a:rPr lang="pt-BR" sz="2600" dirty="0" smtClean="0"/>
              <a:t>Relatórios do status do projeto, estatísticas</a:t>
            </a:r>
          </a:p>
          <a:p>
            <a:pPr>
              <a:buNone/>
            </a:pPr>
            <a:endParaRPr lang="pt-BR" sz="2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7772400" cy="952500"/>
          </a:xfrm>
        </p:spPr>
        <p:txBody>
          <a:bodyPr/>
          <a:lstStyle/>
          <a:p>
            <a:r>
              <a:rPr lang="pt-BR" dirty="0" smtClean="0"/>
              <a:t>Tesauros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18456"/>
            <a:ext cx="7772400" cy="4114800"/>
          </a:xfrm>
        </p:spPr>
        <p:txBody>
          <a:bodyPr/>
          <a:lstStyle/>
          <a:p>
            <a:r>
              <a:rPr lang="pt-BR" sz="2600" dirty="0" err="1" smtClean="0"/>
              <a:t>WordNet</a:t>
            </a:r>
            <a:endParaRPr lang="pt-BR" sz="2600" dirty="0" smtClean="0"/>
          </a:p>
          <a:p>
            <a:pPr lvl="1"/>
            <a:r>
              <a:rPr lang="pt-BR" sz="2400" dirty="0" smtClean="0"/>
              <a:t>Já vimos na aula de processamento de texto</a:t>
            </a:r>
          </a:p>
          <a:p>
            <a:pPr lvl="1"/>
            <a:r>
              <a:rPr lang="pt-BR" sz="2400" dirty="0" smtClean="0"/>
              <a:t>https://wordnet.princeton.edu/</a:t>
            </a:r>
          </a:p>
          <a:p>
            <a:r>
              <a:rPr lang="pt-BR" sz="2600" dirty="0" err="1" smtClean="0"/>
              <a:t>BabelNet</a:t>
            </a:r>
            <a:endParaRPr lang="pt-BR" sz="2600" dirty="0" smtClean="0"/>
          </a:p>
          <a:p>
            <a:pPr lvl="1"/>
            <a:r>
              <a:rPr lang="pt-BR" sz="2400" dirty="0" smtClean="0">
                <a:hlinkClick r:id="rId2"/>
              </a:rPr>
              <a:t>http://babelnet.org/guide</a:t>
            </a:r>
            <a:endParaRPr lang="pt-BR" sz="2400" dirty="0" smtClean="0"/>
          </a:p>
          <a:p>
            <a:pPr lvl="1"/>
            <a:r>
              <a:rPr lang="pt-BR" sz="2400" dirty="0" smtClean="0"/>
              <a:t>Oferece tradução automática também...</a:t>
            </a:r>
          </a:p>
          <a:p>
            <a:pPr lvl="2"/>
            <a:r>
              <a:rPr lang="pt-BR" sz="2000" dirty="0" smtClean="0"/>
              <a:t>http://babelnet.org/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r>
              <a:rPr lang="pt-BR" dirty="0" smtClean="0"/>
              <a:t>Ferramentas para Português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18456"/>
            <a:ext cx="7772400" cy="4114800"/>
          </a:xfrm>
        </p:spPr>
        <p:txBody>
          <a:bodyPr/>
          <a:lstStyle/>
          <a:p>
            <a:r>
              <a:rPr lang="pt-BR" sz="2600" dirty="0" smtClean="0"/>
              <a:t>Ver links gerais </a:t>
            </a:r>
          </a:p>
          <a:p>
            <a:pPr lvl="1"/>
            <a:r>
              <a:rPr lang="pt-BR" sz="2400" dirty="0" smtClean="0">
                <a:hlinkClick r:id="rId2"/>
              </a:rPr>
              <a:t>https://sites.google.com/site/renatocorrea/temas-de-interesse/processamento-de-linguagem-natural</a:t>
            </a:r>
            <a:endParaRPr lang="pt-BR" sz="2400" dirty="0" smtClean="0"/>
          </a:p>
          <a:p>
            <a:pPr lvl="1"/>
            <a:r>
              <a:rPr lang="pt-BR" sz="2400" dirty="0" smtClean="0">
                <a:hlinkClick r:id="rId3"/>
              </a:rPr>
              <a:t>http://www.linguateca.pt/ferramentas.html</a:t>
            </a:r>
            <a:endParaRPr lang="pt-BR" sz="2400" dirty="0" smtClean="0"/>
          </a:p>
          <a:p>
            <a:r>
              <a:rPr lang="pt-BR" sz="2600" dirty="0" smtClean="0"/>
              <a:t>Para Análise de sentimento</a:t>
            </a:r>
          </a:p>
          <a:p>
            <a:pPr lvl="1"/>
            <a:r>
              <a:rPr lang="pt-BR" sz="2400" dirty="0" smtClean="0"/>
              <a:t>http://ontolp.inf.pucrs.br/Recursos/downloads-OpLexicon.</a:t>
            </a:r>
            <a:r>
              <a:rPr lang="pt-BR" sz="2400" dirty="0" err="1" smtClean="0"/>
              <a:t>php</a:t>
            </a:r>
            <a:endParaRPr lang="pt-BR" sz="2400" dirty="0" smtClean="0"/>
          </a:p>
          <a:p>
            <a:pPr lvl="1"/>
            <a:r>
              <a:rPr lang="pt-BR" sz="2400" dirty="0" err="1" smtClean="0"/>
              <a:t>SentiLex-PT</a:t>
            </a:r>
            <a:r>
              <a:rPr lang="pt-BR" sz="2400" dirty="0" smtClean="0"/>
              <a:t> 02 – Portugal</a:t>
            </a:r>
            <a:endParaRPr lang="pt-BR" dirty="0" smtClean="0"/>
          </a:p>
          <a:p>
            <a:pPr lvl="2"/>
            <a:r>
              <a:rPr lang="pt-BR" dirty="0" smtClean="0"/>
              <a:t>http://dmir.inesc-id.pt/project/SentiLex-PT_02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r>
              <a:rPr lang="pt-BR" dirty="0" smtClean="0"/>
              <a:t>Ferramentas para Português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47403"/>
            <a:ext cx="7772400" cy="4733925"/>
          </a:xfrm>
        </p:spPr>
        <p:txBody>
          <a:bodyPr/>
          <a:lstStyle/>
          <a:p>
            <a:r>
              <a:rPr lang="pt-BR" sz="2600" dirty="0" smtClean="0"/>
              <a:t>Ferramentas para uso na Web</a:t>
            </a:r>
          </a:p>
          <a:p>
            <a:pPr lvl="1"/>
            <a:r>
              <a:rPr lang="pt-BR" sz="2400" dirty="0" smtClean="0"/>
              <a:t>http://www.nilc.icmc.usp.br/nilc/projects/unitex-pb/web/webtools.html</a:t>
            </a:r>
          </a:p>
          <a:p>
            <a:r>
              <a:rPr lang="pt-BR" sz="2600" dirty="0" smtClean="0"/>
              <a:t>Dicionários para download</a:t>
            </a:r>
          </a:p>
          <a:p>
            <a:pPr lvl="1"/>
            <a:r>
              <a:rPr lang="pt-BR" sz="2400" dirty="0" smtClean="0">
                <a:hlinkClick r:id="rId2"/>
              </a:rPr>
              <a:t>http://www.nilc.icmc.usp.br/nilc/projects/unitex-pb/web/dicionarios.html</a:t>
            </a:r>
            <a:endParaRPr lang="pt-BR" sz="2400" dirty="0" smtClean="0"/>
          </a:p>
          <a:p>
            <a:r>
              <a:rPr lang="pt-BR" sz="2600" dirty="0" smtClean="0"/>
              <a:t>Gramáticas para resolução de ambiguidades</a:t>
            </a:r>
          </a:p>
          <a:p>
            <a:pPr lvl="1"/>
            <a:r>
              <a:rPr lang="pt-BR" sz="2400" dirty="0" smtClean="0"/>
              <a:t>http://www.nilc.icmc.usp.br/nilc/projects/unitex-pb/web/gramaticas.html</a:t>
            </a:r>
            <a:endParaRPr lang="pt-BR" sz="2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Ferramentas para criação de bases de índices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E3B6C-79AA-44C5-8356-D6257619D42B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r>
              <a:rPr lang="pt-BR" dirty="0" smtClean="0"/>
              <a:t>Algumas ferramentas de RI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16832"/>
            <a:ext cx="7772400" cy="3712442"/>
          </a:xfrm>
        </p:spPr>
        <p:txBody>
          <a:bodyPr/>
          <a:lstStyle/>
          <a:p>
            <a:r>
              <a:rPr lang="pt-BR" dirty="0" smtClean="0"/>
              <a:t>GATE - </a:t>
            </a:r>
            <a:r>
              <a:rPr lang="pt-BR" dirty="0" err="1" smtClean="0"/>
              <a:t>Mimir</a:t>
            </a:r>
            <a:endParaRPr lang="pt-BR" dirty="0" smtClean="0"/>
          </a:p>
          <a:p>
            <a:r>
              <a:rPr lang="pt-BR" dirty="0" err="1" smtClean="0"/>
              <a:t>Wumpus</a:t>
            </a:r>
            <a:endParaRPr lang="pt-BR" dirty="0" smtClean="0"/>
          </a:p>
          <a:p>
            <a:r>
              <a:rPr lang="pt-BR" dirty="0" err="1" smtClean="0"/>
              <a:t>Lucene</a:t>
            </a:r>
            <a:r>
              <a:rPr lang="pt-BR" dirty="0" smtClean="0"/>
              <a:t>/</a:t>
            </a:r>
            <a:r>
              <a:rPr lang="pt-BR" dirty="0" err="1" smtClean="0"/>
              <a:t>Solr</a:t>
            </a:r>
            <a:endParaRPr lang="pt-BR" dirty="0" smtClean="0"/>
          </a:p>
          <a:p>
            <a:pPr lvl="1"/>
            <a:r>
              <a:rPr lang="pt-BR" dirty="0" smtClean="0"/>
              <a:t>Slides separados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0915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76672"/>
            <a:ext cx="7772400" cy="782960"/>
          </a:xfrm>
        </p:spPr>
        <p:txBody>
          <a:bodyPr/>
          <a:lstStyle/>
          <a:p>
            <a:r>
              <a:rPr lang="pt-BR" dirty="0" smtClean="0"/>
              <a:t>GATE - </a:t>
            </a:r>
            <a:r>
              <a:rPr lang="pt-BR" dirty="0" err="1" smtClean="0"/>
              <a:t>Mímir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824536"/>
          </a:xfrm>
        </p:spPr>
        <p:txBody>
          <a:bodyPr/>
          <a:lstStyle/>
          <a:p>
            <a:r>
              <a:rPr lang="en-US" sz="2600" dirty="0" err="1" smtClean="0"/>
              <a:t>Mímir</a:t>
            </a:r>
            <a:endParaRPr lang="en-US" sz="2600" dirty="0" smtClean="0"/>
          </a:p>
          <a:p>
            <a:pPr lvl="1"/>
            <a:r>
              <a:rPr lang="en-US" sz="2400" dirty="0" err="1" smtClean="0"/>
              <a:t>Multiparadigm</a:t>
            </a:r>
            <a:r>
              <a:rPr lang="en-US" sz="2400" dirty="0" smtClean="0"/>
              <a:t> Indexing and Retrieval</a:t>
            </a:r>
          </a:p>
          <a:p>
            <a:pPr lvl="1"/>
            <a:r>
              <a:rPr lang="en-US" sz="2400" dirty="0"/>
              <a:t>https://gate.ac.uk/mimir/</a:t>
            </a:r>
            <a:endParaRPr lang="en-US" sz="2400" dirty="0" smtClean="0"/>
          </a:p>
          <a:p>
            <a:r>
              <a:rPr lang="pt-BR" sz="2600" dirty="0" smtClean="0"/>
              <a:t>É um gerenciador de índices e repositórios</a:t>
            </a:r>
          </a:p>
          <a:p>
            <a:pPr lvl="1"/>
            <a:r>
              <a:rPr lang="pt-BR" sz="2400" dirty="0" smtClean="0"/>
              <a:t>Indexa o texto de documentos e as anotações semânticas</a:t>
            </a:r>
          </a:p>
          <a:p>
            <a:pPr lvl="1"/>
            <a:r>
              <a:rPr lang="pt-BR" sz="2400" dirty="0" smtClean="0"/>
              <a:t>Pode considerar metadados dos documentos</a:t>
            </a:r>
          </a:p>
          <a:p>
            <a:pPr lvl="1"/>
            <a:r>
              <a:rPr lang="pt-BR" sz="2400" dirty="0" smtClean="0"/>
              <a:t>Indexa também ontologias </a:t>
            </a:r>
          </a:p>
          <a:p>
            <a:pPr lvl="2"/>
            <a:r>
              <a:rPr lang="pt-BR" sz="2000" dirty="0" smtClean="0"/>
              <a:t>Estrutura!</a:t>
            </a:r>
          </a:p>
          <a:p>
            <a:pPr lvl="1"/>
            <a:r>
              <a:rPr lang="pt-BR" sz="2400" dirty="0" smtClean="0"/>
              <a:t>Interface Web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5388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r>
              <a:rPr lang="pt-BR" dirty="0" err="1"/>
              <a:t>Mímir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58491"/>
            <a:ext cx="7772400" cy="4578821"/>
          </a:xfrm>
        </p:spPr>
        <p:txBody>
          <a:bodyPr/>
          <a:lstStyle/>
          <a:p>
            <a:r>
              <a:rPr lang="pt-BR" sz="2600" dirty="0" smtClean="0"/>
              <a:t>Permite consultas complexas </a:t>
            </a:r>
          </a:p>
          <a:p>
            <a:pPr lvl="1"/>
            <a:r>
              <a:rPr lang="pt-BR" sz="2400" dirty="0" smtClean="0"/>
              <a:t>operadores &amp;, |, In, Over, +</a:t>
            </a:r>
          </a:p>
          <a:p>
            <a:r>
              <a:rPr lang="pt-BR" sz="2600" dirty="0" smtClean="0"/>
              <a:t>Oferece queries especiais</a:t>
            </a:r>
          </a:p>
          <a:p>
            <a:pPr lvl="1"/>
            <a:r>
              <a:rPr lang="pt-BR" sz="2400" dirty="0" smtClean="0"/>
              <a:t>Ex.: retornar a quantidade de documentos ou o título dos documentos (metadados</a:t>
            </a:r>
            <a:r>
              <a:rPr lang="pt-BR" dirty="0" smtClean="0"/>
              <a:t>)</a:t>
            </a:r>
          </a:p>
          <a:p>
            <a:r>
              <a:rPr lang="pt-BR" sz="2600" dirty="0" smtClean="0"/>
              <a:t>Possui diversos algoritmos já implementados para ordenar os documentos </a:t>
            </a:r>
          </a:p>
          <a:p>
            <a:pPr lvl="1"/>
            <a:r>
              <a:rPr lang="pt-BR" sz="2400" dirty="0" smtClean="0"/>
              <a:t>pode usar TF-IDF, etc.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51844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/>
              <a:t>Processamento</a:t>
            </a:r>
            <a:r>
              <a:rPr lang="en-US" sz="3200" dirty="0"/>
              <a:t> de </a:t>
            </a:r>
            <a:r>
              <a:rPr lang="en-US" sz="3200" dirty="0" err="1"/>
              <a:t>Linguagem</a:t>
            </a:r>
            <a:r>
              <a:rPr lang="en-US" sz="3200" dirty="0"/>
              <a:t> Natural </a:t>
            </a:r>
            <a:r>
              <a:rPr lang="en-US" sz="3200" dirty="0" smtClean="0"/>
              <a:t>(PLN)</a:t>
            </a:r>
            <a:endParaRPr lang="en-U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, </a:t>
            </a:r>
            <a:r>
              <a:rPr lang="en-US" dirty="0" err="1" smtClean="0"/>
              <a:t>bem</a:t>
            </a:r>
            <a:r>
              <a:rPr lang="en-US" dirty="0" smtClean="0"/>
              <a:t> de </a:t>
            </a:r>
            <a:r>
              <a:rPr lang="en-US" dirty="0" err="1" smtClean="0"/>
              <a:t>leve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E3B6C-79AA-44C5-8356-D6257619D42B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54080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32781"/>
            <a:ext cx="7772400" cy="4360515"/>
          </a:xfrm>
        </p:spPr>
        <p:txBody>
          <a:bodyPr/>
          <a:lstStyle/>
          <a:p>
            <a:r>
              <a:rPr lang="pt-BR" sz="2600" dirty="0" smtClean="0">
                <a:hlinkClick r:id="rId2"/>
              </a:rPr>
              <a:t>http://www.wumpus-search.org/</a:t>
            </a:r>
            <a:endParaRPr lang="pt-BR" sz="2600" dirty="0" smtClean="0"/>
          </a:p>
          <a:p>
            <a:r>
              <a:rPr lang="pt-BR" sz="2600" dirty="0" smtClean="0"/>
              <a:t>Open </a:t>
            </a:r>
            <a:r>
              <a:rPr lang="pt-BR" sz="2600" dirty="0" err="1" smtClean="0"/>
              <a:t>Source</a:t>
            </a:r>
            <a:endParaRPr lang="pt-BR" sz="2600" dirty="0" smtClean="0"/>
          </a:p>
          <a:p>
            <a:r>
              <a:rPr lang="pt-BR" sz="2600" dirty="0" smtClean="0"/>
              <a:t>Implementado em C++</a:t>
            </a:r>
          </a:p>
          <a:p>
            <a:r>
              <a:rPr lang="pt-BR" sz="2600" dirty="0" smtClean="0"/>
              <a:t>Disponível para Linux</a:t>
            </a:r>
          </a:p>
          <a:p>
            <a:r>
              <a:rPr lang="pt-BR" sz="2600" dirty="0" smtClean="0"/>
              <a:t>Escalável</a:t>
            </a:r>
          </a:p>
          <a:p>
            <a:pPr lvl="1"/>
            <a:r>
              <a:rPr lang="pt-BR" dirty="0" smtClean="0"/>
              <a:t>Indexa centenas de GB de documentos</a:t>
            </a:r>
          </a:p>
          <a:p>
            <a:pPr>
              <a:spcBef>
                <a:spcPts val="300"/>
              </a:spcBef>
            </a:pPr>
            <a:r>
              <a:rPr lang="pt-BR" sz="2600" dirty="0"/>
              <a:t>Suporte a vários usuários</a:t>
            </a:r>
          </a:p>
          <a:p>
            <a:pPr lvl="1">
              <a:spcBef>
                <a:spcPts val="300"/>
              </a:spcBef>
            </a:pPr>
            <a:r>
              <a:rPr lang="pt-BR" sz="2400" dirty="0"/>
              <a:t>Acesso local e remoto (interface we</a:t>
            </a:r>
            <a:r>
              <a:rPr lang="pt-BR" dirty="0"/>
              <a:t>b)</a:t>
            </a:r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  <p:pic>
        <p:nvPicPr>
          <p:cNvPr id="3074" name="Picture 2" descr="C:\Users\Tullio\Desktop\Slides\wumpus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3600400" cy="149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220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853852"/>
          </a:xfrm>
        </p:spPr>
        <p:txBody>
          <a:bodyPr/>
          <a:lstStyle/>
          <a:p>
            <a:r>
              <a:rPr lang="pt-BR" dirty="0" smtClean="0"/>
              <a:t>Próxima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60849"/>
            <a:ext cx="7772400" cy="3568426"/>
          </a:xfrm>
        </p:spPr>
        <p:txBody>
          <a:bodyPr/>
          <a:lstStyle/>
          <a:p>
            <a:r>
              <a:rPr lang="pt-BR" dirty="0" smtClean="0"/>
              <a:t>Sistemas de RI na Web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491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Conector reto 26"/>
          <p:cNvCxnSpPr/>
          <p:nvPr/>
        </p:nvCxnSpPr>
        <p:spPr>
          <a:xfrm>
            <a:off x="4697270" y="5373216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4697270" y="4509120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4697270" y="3645024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716016" y="2780928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14908"/>
            <a:ext cx="7772400" cy="493812"/>
          </a:xfrm>
        </p:spPr>
        <p:txBody>
          <a:bodyPr/>
          <a:lstStyle/>
          <a:p>
            <a:r>
              <a:rPr lang="en-US" sz="3200" dirty="0" err="1" smtClean="0"/>
              <a:t>Etapas</a:t>
            </a:r>
            <a:r>
              <a:rPr lang="en-US" sz="3200" dirty="0" smtClean="0"/>
              <a:t> do PLN</a:t>
            </a:r>
            <a:endParaRPr lang="en-US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9E6F5F-4FFF-4443-8895-3CB4DD813866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3275856" y="1484784"/>
            <a:ext cx="3338236" cy="5040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>
              <a:solidFill>
                <a:srgbClr val="000000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1619672" y="2132856"/>
            <a:ext cx="1152128" cy="720080"/>
            <a:chOff x="1187624" y="1484784"/>
            <a:chExt cx="1152128" cy="720080"/>
          </a:xfrm>
          <a:noFill/>
        </p:grpSpPr>
        <p:sp>
          <p:nvSpPr>
            <p:cNvPr id="45" name="Retângulo de cantos arredondados 44"/>
            <p:cNvSpPr/>
            <p:nvPr/>
          </p:nvSpPr>
          <p:spPr>
            <a:xfrm>
              <a:off x="1187624" y="1484784"/>
              <a:ext cx="1152128" cy="72008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1403648" y="1650286"/>
              <a:ext cx="748923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rgbClr val="000000"/>
                  </a:solidFill>
                </a:rPr>
                <a:t>Léxico</a:t>
              </a:r>
              <a:endParaRPr lang="pt-BR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6480898" y="4005064"/>
            <a:ext cx="1296144" cy="720080"/>
            <a:chOff x="1187624" y="2636912"/>
            <a:chExt cx="1296144" cy="720080"/>
          </a:xfrm>
          <a:noFill/>
        </p:grpSpPr>
        <p:sp>
          <p:nvSpPr>
            <p:cNvPr id="43" name="Retângulo de cantos arredondados 42"/>
            <p:cNvSpPr/>
            <p:nvPr/>
          </p:nvSpPr>
          <p:spPr>
            <a:xfrm>
              <a:off x="1187624" y="2636912"/>
              <a:ext cx="1152128" cy="72008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1259632" y="2708920"/>
              <a:ext cx="122413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>
                  <a:solidFill>
                    <a:srgbClr val="000000"/>
                  </a:solidFill>
                </a:rPr>
                <a:t>Modelo do </a:t>
              </a:r>
            </a:p>
            <a:p>
              <a:r>
                <a:rPr lang="pt-BR" sz="1600" dirty="0" smtClean="0">
                  <a:solidFill>
                    <a:srgbClr val="000000"/>
                  </a:solidFill>
                </a:rPr>
                <a:t>Domínio</a:t>
              </a:r>
              <a:endParaRPr lang="pt-BR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1619672" y="4797152"/>
            <a:ext cx="1224136" cy="720080"/>
            <a:chOff x="1187624" y="3645024"/>
            <a:chExt cx="1224136" cy="720080"/>
          </a:xfrm>
          <a:noFill/>
        </p:grpSpPr>
        <p:sp>
          <p:nvSpPr>
            <p:cNvPr id="41" name="CaixaDeTexto 40"/>
            <p:cNvSpPr txBox="1"/>
            <p:nvPr/>
          </p:nvSpPr>
          <p:spPr>
            <a:xfrm>
              <a:off x="1187624" y="3708321"/>
              <a:ext cx="122413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>
                  <a:solidFill>
                    <a:srgbClr val="000000"/>
                  </a:solidFill>
                </a:rPr>
                <a:t>Modelo do </a:t>
              </a:r>
            </a:p>
            <a:p>
              <a:r>
                <a:rPr lang="pt-BR" sz="1600" dirty="0" smtClean="0">
                  <a:solidFill>
                    <a:srgbClr val="000000"/>
                  </a:solidFill>
                </a:rPr>
                <a:t>Discurso</a:t>
              </a:r>
              <a:endParaRPr lang="pt-BR" sz="1600" dirty="0">
                <a:solidFill>
                  <a:srgbClr val="000000"/>
                </a:solidFill>
              </a:endParaRPr>
            </a:p>
          </p:txBody>
        </p:sp>
        <p:sp>
          <p:nvSpPr>
            <p:cNvPr id="42" name="Retângulo de cantos arredondados 41"/>
            <p:cNvSpPr/>
            <p:nvPr/>
          </p:nvSpPr>
          <p:spPr>
            <a:xfrm>
              <a:off x="1187624" y="3645024"/>
              <a:ext cx="1152128" cy="72008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619672" y="5733256"/>
            <a:ext cx="1224136" cy="720080"/>
            <a:chOff x="1187624" y="4509120"/>
            <a:chExt cx="1224136" cy="720080"/>
          </a:xfrm>
          <a:noFill/>
        </p:grpSpPr>
        <p:sp>
          <p:nvSpPr>
            <p:cNvPr id="39" name="CaixaDeTexto 38"/>
            <p:cNvSpPr txBox="1"/>
            <p:nvPr/>
          </p:nvSpPr>
          <p:spPr>
            <a:xfrm>
              <a:off x="1187624" y="4572417"/>
              <a:ext cx="122413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>
                  <a:solidFill>
                    <a:srgbClr val="000000"/>
                  </a:solidFill>
                </a:rPr>
                <a:t>Modelo do </a:t>
              </a:r>
            </a:p>
            <a:p>
              <a:r>
                <a:rPr lang="pt-BR" sz="1600" dirty="0" smtClean="0">
                  <a:solidFill>
                    <a:srgbClr val="000000"/>
                  </a:solidFill>
                </a:rPr>
                <a:t>Usuário</a:t>
              </a:r>
              <a:endParaRPr lang="pt-BR" sz="1600" dirty="0">
                <a:solidFill>
                  <a:srgbClr val="000000"/>
                </a:solidFill>
              </a:endParaRPr>
            </a:p>
          </p:txBody>
        </p:sp>
        <p:sp>
          <p:nvSpPr>
            <p:cNvPr id="40" name="Retângulo de cantos arredondados 39"/>
            <p:cNvSpPr/>
            <p:nvPr/>
          </p:nvSpPr>
          <p:spPr>
            <a:xfrm>
              <a:off x="1187624" y="4509120"/>
              <a:ext cx="1152128" cy="72008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6787914" y="2492896"/>
            <a:ext cx="1168462" cy="720080"/>
            <a:chOff x="1187624" y="5301208"/>
            <a:chExt cx="1168462" cy="720080"/>
          </a:xfrm>
          <a:noFill/>
        </p:grpSpPr>
        <p:sp>
          <p:nvSpPr>
            <p:cNvPr id="37" name="Retângulo de cantos arredondados 36"/>
            <p:cNvSpPr/>
            <p:nvPr/>
          </p:nvSpPr>
          <p:spPr>
            <a:xfrm>
              <a:off x="1187624" y="5301208"/>
              <a:ext cx="1152128" cy="720080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1259632" y="5517232"/>
              <a:ext cx="1096454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rgbClr val="000000"/>
                  </a:solidFill>
                </a:rPr>
                <a:t>Gramática</a:t>
              </a:r>
              <a:endParaRPr lang="pt-BR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2" name="Conector de seta reta 11"/>
          <p:cNvCxnSpPr>
            <a:stCxn id="45" idx="3"/>
            <a:endCxn id="19" idx="1"/>
          </p:cNvCxnSpPr>
          <p:nvPr/>
        </p:nvCxnSpPr>
        <p:spPr>
          <a:xfrm flipV="1">
            <a:off x="2771800" y="1756847"/>
            <a:ext cx="540746" cy="736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45" idx="3"/>
            <a:endCxn id="15" idx="1"/>
          </p:cNvCxnSpPr>
          <p:nvPr/>
        </p:nvCxnSpPr>
        <p:spPr>
          <a:xfrm>
            <a:off x="2771800" y="2492896"/>
            <a:ext cx="577437" cy="90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42" idx="3"/>
            <a:endCxn id="17" idx="1"/>
          </p:cNvCxnSpPr>
          <p:nvPr/>
        </p:nvCxnSpPr>
        <p:spPr>
          <a:xfrm>
            <a:off x="2771800" y="5157192"/>
            <a:ext cx="577436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3349237" y="3140968"/>
            <a:ext cx="3044740" cy="5040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>
              <a:solidFill>
                <a:srgbClr val="00000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349236" y="4077072"/>
            <a:ext cx="2754678" cy="5040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>
              <a:solidFill>
                <a:srgbClr val="000000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349236" y="4941168"/>
            <a:ext cx="2754678" cy="5040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>
              <a:solidFill>
                <a:srgbClr val="000000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349236" y="5877272"/>
            <a:ext cx="3239592" cy="5040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>
              <a:solidFill>
                <a:srgbClr val="000000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312546" y="1556792"/>
            <a:ext cx="327628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rgbClr val="000000"/>
                </a:solidFill>
              </a:rPr>
              <a:t>Processamento Morfológico</a:t>
            </a:r>
            <a:endParaRPr lang="pt-BR" sz="2000" dirty="0">
              <a:solidFill>
                <a:srgbClr val="00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525067" y="3212976"/>
            <a:ext cx="2940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rgbClr val="000000"/>
                </a:solidFill>
              </a:rPr>
              <a:t>Processamento Sintático</a:t>
            </a:r>
            <a:endParaRPr lang="pt-BR" sz="2000" dirty="0">
              <a:solidFill>
                <a:srgbClr val="00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525067" y="4149080"/>
            <a:ext cx="2232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rgbClr val="000000"/>
                </a:solidFill>
              </a:rPr>
              <a:t>Análise Semântica</a:t>
            </a:r>
            <a:endParaRPr lang="pt-BR" sz="2000" dirty="0">
              <a:solidFill>
                <a:srgbClr val="0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583677" y="5013176"/>
            <a:ext cx="2379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rgbClr val="000000"/>
                </a:solidFill>
              </a:rPr>
              <a:t>Análise do Discurso</a:t>
            </a:r>
            <a:endParaRPr lang="pt-BR" sz="2000" dirty="0">
              <a:solidFill>
                <a:srgbClr val="0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384554" y="5949280"/>
            <a:ext cx="3229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rgbClr val="000000"/>
                </a:solidFill>
              </a:rPr>
              <a:t>Processamento Pragmático</a:t>
            </a:r>
            <a:endParaRPr lang="pt-BR" sz="2000" dirty="0">
              <a:solidFill>
                <a:srgbClr val="000000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4697270" y="1988840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H="1">
            <a:off x="6393977" y="2992306"/>
            <a:ext cx="410271" cy="5087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stCxn id="43" idx="1"/>
            <a:endCxn id="16" idx="3"/>
          </p:cNvCxnSpPr>
          <p:nvPr/>
        </p:nvCxnSpPr>
        <p:spPr>
          <a:xfrm flipH="1" flipV="1">
            <a:off x="6103914" y="4329100"/>
            <a:ext cx="376984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1055754" y="2295701"/>
            <a:ext cx="0" cy="346567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323528" y="1556792"/>
            <a:ext cx="1458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Interpretação</a:t>
            </a:r>
          </a:p>
          <a:p>
            <a:pPr algn="ctr"/>
            <a:r>
              <a:rPr lang="pt-BR" dirty="0">
                <a:solidFill>
                  <a:srgbClr val="FF0000"/>
                </a:solidFill>
              </a:rPr>
              <a:t>d</a:t>
            </a:r>
            <a:r>
              <a:rPr lang="pt-BR" dirty="0" smtClean="0">
                <a:solidFill>
                  <a:srgbClr val="FF0000"/>
                </a:solidFill>
              </a:rPr>
              <a:t>e texto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7519541" y="5590981"/>
            <a:ext cx="1444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Geração</a:t>
            </a:r>
          </a:p>
          <a:p>
            <a:pPr algn="ctr"/>
            <a:r>
              <a:rPr lang="pt-BR" dirty="0">
                <a:solidFill>
                  <a:srgbClr val="FF0000"/>
                </a:solidFill>
              </a:rPr>
              <a:t>d</a:t>
            </a:r>
            <a:r>
              <a:rPr lang="pt-BR" dirty="0" smtClean="0">
                <a:solidFill>
                  <a:srgbClr val="FF0000"/>
                </a:solidFill>
              </a:rPr>
              <a:t>e texto 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 flipV="1">
            <a:off x="8100392" y="1988840"/>
            <a:ext cx="0" cy="346567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>
            <a:off x="2771800" y="6165304"/>
            <a:ext cx="577436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ângulo 47"/>
          <p:cNvSpPr/>
          <p:nvPr/>
        </p:nvSpPr>
        <p:spPr>
          <a:xfrm>
            <a:off x="3275856" y="2348880"/>
            <a:ext cx="3016550" cy="5040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 smtClean="0">
                <a:solidFill>
                  <a:srgbClr val="000000"/>
                </a:solidFill>
              </a:rPr>
              <a:t>   Proc. Morfossintático</a:t>
            </a:r>
            <a:endParaRPr lang="pt-BR" sz="2000" dirty="0">
              <a:solidFill>
                <a:srgbClr val="000000"/>
              </a:solidFill>
            </a:endParaRPr>
          </a:p>
        </p:txBody>
      </p:sp>
      <p:cxnSp>
        <p:nvCxnSpPr>
          <p:cNvPr id="54" name="Conector de seta reta 53"/>
          <p:cNvCxnSpPr>
            <a:stCxn id="37" idx="1"/>
            <a:endCxn id="48" idx="3"/>
          </p:cNvCxnSpPr>
          <p:nvPr/>
        </p:nvCxnSpPr>
        <p:spPr bwMode="auto">
          <a:xfrm flipH="1" flipV="1">
            <a:off x="6292406" y="2600908"/>
            <a:ext cx="495508" cy="2520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Conector de seta reta 55"/>
          <p:cNvCxnSpPr>
            <a:stCxn id="45" idx="3"/>
            <a:endCxn id="48" idx="1"/>
          </p:cNvCxnSpPr>
          <p:nvPr/>
        </p:nvCxnSpPr>
        <p:spPr bwMode="auto">
          <a:xfrm>
            <a:off x="2771800" y="2492896"/>
            <a:ext cx="504056" cy="1080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Conector reto 58"/>
          <p:cNvCxnSpPr/>
          <p:nvPr/>
        </p:nvCxnSpPr>
        <p:spPr bwMode="auto">
          <a:xfrm>
            <a:off x="2025852" y="908720"/>
            <a:ext cx="477839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2680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r>
              <a:rPr lang="pt-BR" dirty="0" smtClean="0"/>
              <a:t>Bases de dados/conhecimento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72815"/>
            <a:ext cx="7772400" cy="385645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t-BR" sz="2600" dirty="0" smtClean="0"/>
              <a:t>Léxico</a:t>
            </a:r>
          </a:p>
          <a:p>
            <a:pPr lvl="1">
              <a:spcBef>
                <a:spcPts val="0"/>
              </a:spcBef>
            </a:pPr>
            <a:r>
              <a:rPr lang="pt-BR" sz="2400" dirty="0" smtClean="0"/>
              <a:t>Lista de palavras usadas pelo sistema</a:t>
            </a:r>
          </a:p>
          <a:p>
            <a:pPr lvl="1">
              <a:spcBef>
                <a:spcPts val="0"/>
              </a:spcBef>
            </a:pPr>
            <a:r>
              <a:rPr lang="pt-BR" sz="2400" dirty="0" smtClean="0"/>
              <a:t>com a classe gramatical, gênero da palavra,...</a:t>
            </a:r>
          </a:p>
          <a:p>
            <a:pPr>
              <a:spcBef>
                <a:spcPts val="1200"/>
              </a:spcBef>
            </a:pPr>
            <a:r>
              <a:rPr lang="pt-BR" sz="2600" dirty="0" smtClean="0"/>
              <a:t>Gramática</a:t>
            </a:r>
          </a:p>
          <a:p>
            <a:pPr lvl="1">
              <a:spcBef>
                <a:spcPts val="0"/>
              </a:spcBef>
            </a:pPr>
            <a:r>
              <a:rPr lang="pt-BR" sz="2400" dirty="0" smtClean="0"/>
              <a:t>Regras que definem as cadeias de palavras válidas em uma língua</a:t>
            </a:r>
          </a:p>
          <a:p>
            <a:pPr lvl="1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49CA5F-4026-474A-8A62-1FE682D780B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7772400" cy="1143000"/>
          </a:xfrm>
        </p:spPr>
        <p:txBody>
          <a:bodyPr/>
          <a:lstStyle/>
          <a:p>
            <a:r>
              <a:rPr lang="pt-BR" dirty="0" smtClean="0"/>
              <a:t>Bases de dados/conhecimento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464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t-BR" sz="2600" dirty="0" smtClean="0"/>
              <a:t>Modelo do domínio</a:t>
            </a:r>
          </a:p>
          <a:p>
            <a:pPr lvl="1">
              <a:spcBef>
                <a:spcPts val="0"/>
              </a:spcBef>
            </a:pPr>
            <a:r>
              <a:rPr lang="pt-BR" sz="2400" dirty="0" smtClean="0"/>
              <a:t>Conhecimento a respeito das entidades do domínio, suas relações e outras características</a:t>
            </a:r>
          </a:p>
          <a:p>
            <a:pPr>
              <a:spcBef>
                <a:spcPts val="1200"/>
              </a:spcBef>
            </a:pPr>
            <a:r>
              <a:rPr lang="pt-BR" sz="2600" dirty="0" smtClean="0"/>
              <a:t>Modelo do discurso</a:t>
            </a:r>
          </a:p>
          <a:p>
            <a:pPr lvl="1">
              <a:spcBef>
                <a:spcPts val="0"/>
              </a:spcBef>
            </a:pPr>
            <a:r>
              <a:rPr lang="pt-BR" sz="2400" dirty="0" smtClean="0"/>
              <a:t>Conhecimento sobre frases já processadas pelo sistema</a:t>
            </a:r>
          </a:p>
          <a:p>
            <a:pPr>
              <a:spcBef>
                <a:spcPts val="1200"/>
              </a:spcBef>
            </a:pPr>
            <a:r>
              <a:rPr lang="pt-BR" sz="2600" dirty="0" smtClean="0"/>
              <a:t>Modelo do usuário</a:t>
            </a:r>
          </a:p>
          <a:p>
            <a:pPr lvl="1"/>
            <a:r>
              <a:rPr lang="pt-BR" sz="2400" dirty="0" smtClean="0"/>
              <a:t>Conhecimento a respeito do usuário do sistema</a:t>
            </a:r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49CA5F-4026-474A-8A62-1FE682D780B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271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853852"/>
          </a:xfrm>
        </p:spPr>
        <p:txBody>
          <a:bodyPr/>
          <a:lstStyle/>
          <a:p>
            <a:r>
              <a:rPr lang="pt-BR" dirty="0" smtClean="0"/>
              <a:t>Etapas de processamento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586483"/>
            <a:ext cx="7772400" cy="4794845"/>
          </a:xfrm>
        </p:spPr>
        <p:txBody>
          <a:bodyPr/>
          <a:lstStyle/>
          <a:p>
            <a:r>
              <a:rPr lang="pt-BR" sz="2600" dirty="0" smtClean="0"/>
              <a:t>Processamento morfológico</a:t>
            </a:r>
          </a:p>
          <a:p>
            <a:pPr lvl="1"/>
            <a:r>
              <a:rPr lang="pt-BR" sz="2400" dirty="0" smtClean="0"/>
              <a:t>Corrige erros de digitação e trata variações </a:t>
            </a:r>
            <a:r>
              <a:rPr lang="pt-BR" sz="2400" dirty="0"/>
              <a:t>de </a:t>
            </a:r>
            <a:r>
              <a:rPr lang="pt-BR" sz="2400" dirty="0" smtClean="0"/>
              <a:t>escrita</a:t>
            </a:r>
          </a:p>
          <a:p>
            <a:pPr lvl="1">
              <a:spcBef>
                <a:spcPts val="0"/>
              </a:spcBef>
            </a:pPr>
            <a:r>
              <a:rPr lang="pt-BR" sz="2400" dirty="0" smtClean="0"/>
              <a:t>Utiliza </a:t>
            </a:r>
            <a:r>
              <a:rPr lang="pt-BR" sz="2400" dirty="0"/>
              <a:t>o </a:t>
            </a:r>
            <a:r>
              <a:rPr lang="pt-BR" sz="2400" dirty="0" smtClean="0"/>
              <a:t>Léxico</a:t>
            </a:r>
          </a:p>
          <a:p>
            <a:pPr>
              <a:spcBef>
                <a:spcPts val="1200"/>
              </a:spcBef>
            </a:pPr>
            <a:r>
              <a:rPr lang="pt-BR" sz="2600" dirty="0"/>
              <a:t>Processamento </a:t>
            </a:r>
            <a:r>
              <a:rPr lang="pt-BR" sz="2600" dirty="0" smtClean="0"/>
              <a:t>morfossintático</a:t>
            </a:r>
            <a:endParaRPr lang="pt-BR" sz="2600" dirty="0"/>
          </a:p>
          <a:p>
            <a:pPr lvl="1">
              <a:spcBef>
                <a:spcPts val="0"/>
              </a:spcBef>
            </a:pPr>
            <a:r>
              <a:rPr lang="pt-BR" sz="2400" dirty="0" smtClean="0"/>
              <a:t>POS-</a:t>
            </a:r>
            <a:r>
              <a:rPr lang="pt-BR" sz="2400" dirty="0" err="1" smtClean="0"/>
              <a:t>tagging</a:t>
            </a:r>
            <a:endParaRPr lang="pt-BR" sz="2400" dirty="0"/>
          </a:p>
          <a:p>
            <a:r>
              <a:rPr lang="pt-BR" sz="2600" dirty="0" smtClean="0"/>
              <a:t>Processamento sintático</a:t>
            </a:r>
          </a:p>
          <a:p>
            <a:pPr lvl="1"/>
            <a:r>
              <a:rPr lang="pt-BR" sz="2400" dirty="0" smtClean="0"/>
              <a:t>Utiliza a Gramática para determinar a estrutura das frases</a:t>
            </a:r>
          </a:p>
          <a:p>
            <a:pPr lvl="1"/>
            <a:r>
              <a:rPr lang="pt-BR" sz="2400" dirty="0" err="1" smtClean="0"/>
              <a:t>Parsing</a:t>
            </a:r>
            <a:r>
              <a:rPr lang="pt-BR" sz="2400" dirty="0" smtClean="0"/>
              <a:t> sintático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>
          <a:xfrm>
            <a:off x="7010400" y="76200"/>
            <a:ext cx="1905000" cy="457200"/>
          </a:xfrm>
        </p:spPr>
        <p:txBody>
          <a:bodyPr/>
          <a:lstStyle/>
          <a:p>
            <a:fld id="{B349CA5F-4026-474A-8A62-1FE682D780B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60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853852"/>
          </a:xfrm>
        </p:spPr>
        <p:txBody>
          <a:bodyPr/>
          <a:lstStyle/>
          <a:p>
            <a:r>
              <a:rPr lang="pt-BR" dirty="0" smtClean="0"/>
              <a:t>Etapas de processamento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18456"/>
            <a:ext cx="7772400" cy="4114800"/>
          </a:xfrm>
        </p:spPr>
        <p:txBody>
          <a:bodyPr/>
          <a:lstStyle/>
          <a:p>
            <a:r>
              <a:rPr lang="pt-BR" sz="2600" dirty="0"/>
              <a:t>Análise semântica </a:t>
            </a:r>
          </a:p>
          <a:p>
            <a:pPr lvl="1"/>
            <a:r>
              <a:rPr lang="pt-BR" sz="2400" dirty="0"/>
              <a:t>Utiliza o modelo do domínio para determinar o significado das frases</a:t>
            </a:r>
          </a:p>
          <a:p>
            <a:r>
              <a:rPr lang="pt-BR" sz="2600" dirty="0" smtClean="0"/>
              <a:t>Análise do discurso</a:t>
            </a:r>
          </a:p>
          <a:p>
            <a:pPr lvl="1"/>
            <a:r>
              <a:rPr lang="pt-BR" sz="2400" dirty="0" smtClean="0"/>
              <a:t>Estuda a produção de sequências estruturadas de frases </a:t>
            </a:r>
          </a:p>
          <a:p>
            <a:r>
              <a:rPr lang="pt-BR" sz="2600" dirty="0" smtClean="0"/>
              <a:t>Processamento pragmático</a:t>
            </a:r>
          </a:p>
          <a:p>
            <a:pPr lvl="1"/>
            <a:r>
              <a:rPr lang="pt-BR" sz="2400" dirty="0" smtClean="0"/>
              <a:t>Estuda o uso da língua na interação social</a:t>
            </a:r>
            <a:endParaRPr lang="pt-BR" sz="2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>
          <a:xfrm>
            <a:off x="7010400" y="76200"/>
            <a:ext cx="1905000" cy="457200"/>
          </a:xfrm>
        </p:spPr>
        <p:txBody>
          <a:bodyPr/>
          <a:lstStyle/>
          <a:p>
            <a:fld id="{B349CA5F-4026-474A-8A62-1FE682D780B8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83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/>
            <a:r>
              <a:rPr lang="pt-BR" dirty="0" smtClean="0"/>
              <a:t>Preparação /</a:t>
            </a:r>
            <a:br>
              <a:rPr lang="pt-BR" dirty="0" smtClean="0"/>
            </a:br>
            <a:r>
              <a:rPr lang="pt-BR" dirty="0" smtClean="0"/>
              <a:t>pré-processamento dos documentos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Ferramentas</a:t>
            </a:r>
            <a:r>
              <a:rPr lang="en-US" dirty="0" smtClean="0"/>
              <a:t> para PLN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4139</TotalTime>
  <Words>982</Words>
  <Application>Microsoft Office PowerPoint</Application>
  <PresentationFormat>Apresentação na tela (4:3)</PresentationFormat>
  <Paragraphs>262</Paragraphs>
  <Slides>31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Plano grafico</vt:lpstr>
      <vt:lpstr> Recuperação de Informação</vt:lpstr>
      <vt:lpstr>Roteiro</vt:lpstr>
      <vt:lpstr>Processamento de Linguagem Natural (PLN)</vt:lpstr>
      <vt:lpstr>Etapas do PLN</vt:lpstr>
      <vt:lpstr>Bases de dados/conhecimento</vt:lpstr>
      <vt:lpstr>Bases de dados/conhecimento</vt:lpstr>
      <vt:lpstr>Etapas de processamento</vt:lpstr>
      <vt:lpstr>Etapas de processamento</vt:lpstr>
      <vt:lpstr>Preparação / pré-processamento dos documentos</vt:lpstr>
      <vt:lpstr>Preparação/pré-processamento dos documentos</vt:lpstr>
      <vt:lpstr>Ferramentas que dão suporte a pré-processamento e análise de texto</vt:lpstr>
      <vt:lpstr>Cloud Natural Language Api</vt:lpstr>
      <vt:lpstr>Cloud Natural Language Api</vt:lpstr>
      <vt:lpstr>Stanford CoreNLP</vt:lpstr>
      <vt:lpstr>Stanford CoreNLP</vt:lpstr>
      <vt:lpstr>NLTK Natural Language Toolkit</vt:lpstr>
      <vt:lpstr>Azure</vt:lpstr>
      <vt:lpstr>GATE General Architecture for Text Engineering</vt:lpstr>
      <vt:lpstr>GATE Family</vt:lpstr>
      <vt:lpstr>Developer</vt:lpstr>
      <vt:lpstr>GATE Cloud</vt:lpstr>
      <vt:lpstr>GATE Teamware</vt:lpstr>
      <vt:lpstr>Tesauros</vt:lpstr>
      <vt:lpstr>Ferramentas para Português</vt:lpstr>
      <vt:lpstr>Ferramentas para Português</vt:lpstr>
      <vt:lpstr>Ferramentas para criação de bases de índices</vt:lpstr>
      <vt:lpstr>Algumas ferramentas de RI</vt:lpstr>
      <vt:lpstr>GATE - Mímir</vt:lpstr>
      <vt:lpstr>Mímir</vt:lpstr>
      <vt:lpstr>Slide 30</vt:lpstr>
      <vt:lpstr>Próxima aula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fbf2</dc:creator>
  <cp:lastModifiedBy>fab</cp:lastModifiedBy>
  <cp:revision>666</cp:revision>
  <cp:lastPrinted>2019-08-19T21:51:22Z</cp:lastPrinted>
  <dcterms:created xsi:type="dcterms:W3CDTF">2000-11-15T23:57:53Z</dcterms:created>
  <dcterms:modified xsi:type="dcterms:W3CDTF">2019-08-29T12:49:54Z</dcterms:modified>
</cp:coreProperties>
</file>