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1" r:id="rId1"/>
  </p:sldMasterIdLst>
  <p:notesMasterIdLst>
    <p:notesMasterId r:id="rId33"/>
  </p:notesMasterIdLst>
  <p:handoutMasterIdLst>
    <p:handoutMasterId r:id="rId34"/>
  </p:handoutMasterIdLst>
  <p:sldIdLst>
    <p:sldId id="386" r:id="rId2"/>
    <p:sldId id="346" r:id="rId3"/>
    <p:sldId id="509" r:id="rId4"/>
    <p:sldId id="510" r:id="rId5"/>
    <p:sldId id="511" r:id="rId6"/>
    <p:sldId id="513" r:id="rId7"/>
    <p:sldId id="514" r:id="rId8"/>
    <p:sldId id="512" r:id="rId9"/>
    <p:sldId id="456" r:id="rId10"/>
    <p:sldId id="372" r:id="rId11"/>
    <p:sldId id="454" r:id="rId12"/>
    <p:sldId id="515" r:id="rId13"/>
    <p:sldId id="516" r:id="rId14"/>
    <p:sldId id="457" r:id="rId15"/>
    <p:sldId id="507" r:id="rId16"/>
    <p:sldId id="455" r:id="rId17"/>
    <p:sldId id="493" r:id="rId18"/>
    <p:sldId id="458" r:id="rId19"/>
    <p:sldId id="478" r:id="rId20"/>
    <p:sldId id="481" r:id="rId21"/>
    <p:sldId id="485" r:id="rId22"/>
    <p:sldId id="495" r:id="rId23"/>
    <p:sldId id="503" r:id="rId24"/>
    <p:sldId id="501" r:id="rId25"/>
    <p:sldId id="502" r:id="rId26"/>
    <p:sldId id="388" r:id="rId27"/>
    <p:sldId id="390" r:id="rId28"/>
    <p:sldId id="496" r:id="rId29"/>
    <p:sldId id="497" r:id="rId30"/>
    <p:sldId id="422" r:id="rId31"/>
    <p:sldId id="517" r:id="rId32"/>
  </p:sldIdLst>
  <p:sldSz cx="9144000" cy="6858000" type="screen4x3"/>
  <p:notesSz cx="6985000" cy="101219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0000"/>
    <a:srgbClr val="660033"/>
    <a:srgbClr val="800080"/>
    <a:srgbClr val="800000"/>
    <a:srgbClr val="23238D"/>
    <a:srgbClr val="00A076"/>
    <a:srgbClr val="99FFE4"/>
    <a:srgbClr val="DDDDDD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62" autoAdjust="0"/>
  </p:normalViewPr>
  <p:slideViewPr>
    <p:cSldViewPr snapToObjects="1">
      <p:cViewPr>
        <p:scale>
          <a:sx n="60" d="100"/>
          <a:sy n="60" d="100"/>
        </p:scale>
        <p:origin x="-1842" y="-65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 snapToObjects="1">
      <p:cViewPr varScale="1">
        <p:scale>
          <a:sx n="40" d="100"/>
          <a:sy n="40" d="100"/>
        </p:scale>
        <p:origin x="-1488" y="-96"/>
      </p:cViewPr>
      <p:guideLst>
        <p:guide orient="horz" pos="3188"/>
        <p:guide pos="220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197472" cy="2987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7749" tIns="48875" rIns="97749" bIns="48875" numCol="1" anchor="t" anchorCtr="0" compatLnSpc="1">
            <a:prstTxWarp prst="textNoShape">
              <a:avLst/>
            </a:prstTxWarp>
            <a:spAutoFit/>
          </a:bodyPr>
          <a:lstStyle>
            <a:lvl1pPr defTabSz="977900">
              <a:defRPr sz="13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198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787528" y="0"/>
            <a:ext cx="197472" cy="2987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7749" tIns="48875" rIns="97749" bIns="48875" numCol="1" anchor="t" anchorCtr="0" compatLnSpc="1">
            <a:prstTxWarp prst="textNoShape">
              <a:avLst/>
            </a:prstTxWarp>
            <a:spAutoFit/>
          </a:bodyPr>
          <a:lstStyle>
            <a:lvl1pPr algn="r" defTabSz="977900">
              <a:defRPr sz="13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198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823142"/>
            <a:ext cx="197472" cy="2987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7749" tIns="48875" rIns="97749" bIns="48875" numCol="1" anchor="b" anchorCtr="0" compatLnSpc="1">
            <a:prstTxWarp prst="textNoShape">
              <a:avLst/>
            </a:prstTxWarp>
            <a:spAutoFit/>
          </a:bodyPr>
          <a:lstStyle>
            <a:lvl1pPr defTabSz="977900">
              <a:defRPr sz="13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198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6484625" y="9823142"/>
            <a:ext cx="500375" cy="2987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7749" tIns="48875" rIns="97749" bIns="48875" numCol="1" anchor="b" anchorCtr="0" compatLnSpc="1">
            <a:prstTxWarp prst="textNoShape">
              <a:avLst/>
            </a:prstTxWarp>
            <a:spAutoFit/>
          </a:bodyPr>
          <a:lstStyle>
            <a:lvl1pPr algn="r" defTabSz="977900">
              <a:defRPr sz="1300"/>
            </a:lvl1pPr>
          </a:lstStyle>
          <a:p>
            <a:pPr>
              <a:defRPr/>
            </a:pPr>
            <a:fld id="{43B2D129-367C-490A-99DB-A212D966ACEB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41822451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3027363" cy="506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749" tIns="48875" rIns="97749" bIns="48875" numCol="1" anchor="t" anchorCtr="0" compatLnSpc="1">
            <a:prstTxWarp prst="textNoShape">
              <a:avLst/>
            </a:prstTxWarp>
          </a:bodyPr>
          <a:lstStyle>
            <a:lvl1pPr defTabSz="977900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57638" y="0"/>
            <a:ext cx="3027362" cy="506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749" tIns="48875" rIns="97749" bIns="48875" numCol="1" anchor="t" anchorCtr="0" compatLnSpc="1">
            <a:prstTxWarp prst="textNoShape">
              <a:avLst/>
            </a:prstTxWarp>
          </a:bodyPr>
          <a:lstStyle>
            <a:lvl1pPr algn="r" defTabSz="977900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30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62025" y="758825"/>
            <a:ext cx="5060950" cy="379571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1863" y="4808538"/>
            <a:ext cx="5121275" cy="4554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749" tIns="48875" rIns="97749" bIns="4887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615488"/>
            <a:ext cx="3027363" cy="506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749" tIns="48875" rIns="97749" bIns="48875" numCol="1" anchor="b" anchorCtr="0" compatLnSpc="1">
            <a:prstTxWarp prst="textNoShape">
              <a:avLst/>
            </a:prstTxWarp>
          </a:bodyPr>
          <a:lstStyle>
            <a:lvl1pPr defTabSz="977900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57638" y="9615488"/>
            <a:ext cx="3027362" cy="506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749" tIns="48875" rIns="97749" bIns="48875" numCol="1" anchor="b" anchorCtr="0" compatLnSpc="1">
            <a:prstTxWarp prst="textNoShape">
              <a:avLst/>
            </a:prstTxWarp>
          </a:bodyPr>
          <a:lstStyle>
            <a:lvl1pPr algn="r" defTabSz="977900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fld id="{823B1572-4061-49A7-9084-B349963753DC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346957579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4982180-251D-4680-8392-9D6EFB7BB4B2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44035" name="Rectangle 2050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6" name="Rectangle 2051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pt-BR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23B1572-4061-49A7-9084-B349963753DC}" type="slidenum">
              <a:rPr lang="pt-BR" smtClean="0"/>
              <a:pPr>
                <a:defRPr/>
              </a:pPr>
              <a:t>4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4471625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0" y="0"/>
              <a:ext cx="5760" cy="4320"/>
              <a:chOff x="0" y="0"/>
              <a:chExt cx="5760" cy="4320"/>
            </a:xfrm>
          </p:grpSpPr>
          <p:sp>
            <p:nvSpPr>
              <p:cNvPr id="15" name="Rectangle 4"/>
              <p:cNvSpPr>
                <a:spLocks noChangeArrowheads="1"/>
              </p:cNvSpPr>
              <p:nvPr/>
            </p:nvSpPr>
            <p:spPr bwMode="ltGray">
              <a:xfrm>
                <a:off x="2112" y="0"/>
                <a:ext cx="3648" cy="96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/>
              </a:p>
            </p:txBody>
          </p:sp>
          <p:grpSp>
            <p:nvGrpSpPr>
              <p:cNvPr id="16" name="Group 5"/>
              <p:cNvGrpSpPr>
                <a:grpSpLocks/>
              </p:cNvGrpSpPr>
              <p:nvPr userDrawn="1"/>
            </p:nvGrpSpPr>
            <p:grpSpPr bwMode="auto">
              <a:xfrm>
                <a:off x="0" y="0"/>
                <a:ext cx="5760" cy="4320"/>
                <a:chOff x="0" y="0"/>
                <a:chExt cx="5760" cy="4320"/>
              </a:xfrm>
            </p:grpSpPr>
            <p:sp>
              <p:nvSpPr>
                <p:cNvPr id="18" name="Line 6"/>
                <p:cNvSpPr>
                  <a:spLocks noChangeShapeType="1"/>
                </p:cNvSpPr>
                <p:nvPr/>
              </p:nvSpPr>
              <p:spPr bwMode="white">
                <a:xfrm>
                  <a:off x="0" y="19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9" name="Line 7"/>
                <p:cNvSpPr>
                  <a:spLocks noChangeShapeType="1"/>
                </p:cNvSpPr>
                <p:nvPr/>
              </p:nvSpPr>
              <p:spPr bwMode="white">
                <a:xfrm>
                  <a:off x="0" y="38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20" name="Line 8"/>
                <p:cNvSpPr>
                  <a:spLocks noChangeShapeType="1"/>
                </p:cNvSpPr>
                <p:nvPr/>
              </p:nvSpPr>
              <p:spPr bwMode="white">
                <a:xfrm>
                  <a:off x="0" y="57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21" name="Line 9"/>
                <p:cNvSpPr>
                  <a:spLocks noChangeShapeType="1"/>
                </p:cNvSpPr>
                <p:nvPr/>
              </p:nvSpPr>
              <p:spPr bwMode="white">
                <a:xfrm>
                  <a:off x="0" y="76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22" name="Line 10"/>
                <p:cNvSpPr>
                  <a:spLocks noChangeShapeType="1"/>
                </p:cNvSpPr>
                <p:nvPr/>
              </p:nvSpPr>
              <p:spPr bwMode="white">
                <a:xfrm>
                  <a:off x="0" y="96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23" name="Line 11"/>
                <p:cNvSpPr>
                  <a:spLocks noChangeShapeType="1"/>
                </p:cNvSpPr>
                <p:nvPr/>
              </p:nvSpPr>
              <p:spPr bwMode="white">
                <a:xfrm>
                  <a:off x="0" y="115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24" name="Line 12"/>
                <p:cNvSpPr>
                  <a:spLocks noChangeShapeType="1"/>
                </p:cNvSpPr>
                <p:nvPr/>
              </p:nvSpPr>
              <p:spPr bwMode="white">
                <a:xfrm>
                  <a:off x="0" y="134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25" name="Line 13"/>
                <p:cNvSpPr>
                  <a:spLocks noChangeShapeType="1"/>
                </p:cNvSpPr>
                <p:nvPr/>
              </p:nvSpPr>
              <p:spPr bwMode="white">
                <a:xfrm>
                  <a:off x="0" y="153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26" name="Line 14"/>
                <p:cNvSpPr>
                  <a:spLocks noChangeShapeType="1"/>
                </p:cNvSpPr>
                <p:nvPr/>
              </p:nvSpPr>
              <p:spPr bwMode="white">
                <a:xfrm>
                  <a:off x="0" y="172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27" name="Line 15"/>
                <p:cNvSpPr>
                  <a:spLocks noChangeShapeType="1"/>
                </p:cNvSpPr>
                <p:nvPr/>
              </p:nvSpPr>
              <p:spPr bwMode="white">
                <a:xfrm>
                  <a:off x="0" y="192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28" name="Line 16"/>
                <p:cNvSpPr>
                  <a:spLocks noChangeShapeType="1"/>
                </p:cNvSpPr>
                <p:nvPr/>
              </p:nvSpPr>
              <p:spPr bwMode="white">
                <a:xfrm>
                  <a:off x="0" y="211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29" name="Line 17"/>
                <p:cNvSpPr>
                  <a:spLocks noChangeShapeType="1"/>
                </p:cNvSpPr>
                <p:nvPr/>
              </p:nvSpPr>
              <p:spPr bwMode="white">
                <a:xfrm>
                  <a:off x="0" y="230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30" name="Line 18"/>
                <p:cNvSpPr>
                  <a:spLocks noChangeShapeType="1"/>
                </p:cNvSpPr>
                <p:nvPr/>
              </p:nvSpPr>
              <p:spPr bwMode="white">
                <a:xfrm>
                  <a:off x="0" y="249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31" name="Line 19"/>
                <p:cNvSpPr>
                  <a:spLocks noChangeShapeType="1"/>
                </p:cNvSpPr>
                <p:nvPr/>
              </p:nvSpPr>
              <p:spPr bwMode="white">
                <a:xfrm>
                  <a:off x="0" y="268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32" name="Line 20"/>
                <p:cNvSpPr>
                  <a:spLocks noChangeShapeType="1"/>
                </p:cNvSpPr>
                <p:nvPr/>
              </p:nvSpPr>
              <p:spPr bwMode="white">
                <a:xfrm>
                  <a:off x="0" y="288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33" name="Line 21"/>
                <p:cNvSpPr>
                  <a:spLocks noChangeShapeType="1"/>
                </p:cNvSpPr>
                <p:nvPr/>
              </p:nvSpPr>
              <p:spPr bwMode="white">
                <a:xfrm>
                  <a:off x="0" y="307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34" name="Line 22"/>
                <p:cNvSpPr>
                  <a:spLocks noChangeShapeType="1"/>
                </p:cNvSpPr>
                <p:nvPr/>
              </p:nvSpPr>
              <p:spPr bwMode="white">
                <a:xfrm>
                  <a:off x="0" y="326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35" name="Line 23"/>
                <p:cNvSpPr>
                  <a:spLocks noChangeShapeType="1"/>
                </p:cNvSpPr>
                <p:nvPr/>
              </p:nvSpPr>
              <p:spPr bwMode="white">
                <a:xfrm>
                  <a:off x="0" y="345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36" name="Line 24"/>
                <p:cNvSpPr>
                  <a:spLocks noChangeShapeType="1"/>
                </p:cNvSpPr>
                <p:nvPr/>
              </p:nvSpPr>
              <p:spPr bwMode="white">
                <a:xfrm>
                  <a:off x="0" y="364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37" name="Line 25"/>
                <p:cNvSpPr>
                  <a:spLocks noChangeShapeType="1"/>
                </p:cNvSpPr>
                <p:nvPr/>
              </p:nvSpPr>
              <p:spPr bwMode="white">
                <a:xfrm>
                  <a:off x="0" y="384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38" name="Line 26"/>
                <p:cNvSpPr>
                  <a:spLocks noChangeShapeType="1"/>
                </p:cNvSpPr>
                <p:nvPr/>
              </p:nvSpPr>
              <p:spPr bwMode="white">
                <a:xfrm>
                  <a:off x="0" y="403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39" name="Line 27"/>
                <p:cNvSpPr>
                  <a:spLocks noChangeShapeType="1"/>
                </p:cNvSpPr>
                <p:nvPr/>
              </p:nvSpPr>
              <p:spPr bwMode="white">
                <a:xfrm>
                  <a:off x="0" y="422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40" name="Line 28"/>
                <p:cNvSpPr>
                  <a:spLocks noChangeShapeType="1"/>
                </p:cNvSpPr>
                <p:nvPr/>
              </p:nvSpPr>
              <p:spPr bwMode="white">
                <a:xfrm>
                  <a:off x="19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41" name="Line 29"/>
                <p:cNvSpPr>
                  <a:spLocks noChangeShapeType="1"/>
                </p:cNvSpPr>
                <p:nvPr/>
              </p:nvSpPr>
              <p:spPr bwMode="white">
                <a:xfrm>
                  <a:off x="38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42" name="Line 30"/>
                <p:cNvSpPr>
                  <a:spLocks noChangeShapeType="1"/>
                </p:cNvSpPr>
                <p:nvPr/>
              </p:nvSpPr>
              <p:spPr bwMode="white">
                <a:xfrm>
                  <a:off x="57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43" name="Line 31"/>
                <p:cNvSpPr>
                  <a:spLocks noChangeShapeType="1"/>
                </p:cNvSpPr>
                <p:nvPr/>
              </p:nvSpPr>
              <p:spPr bwMode="white">
                <a:xfrm>
                  <a:off x="76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44" name="Line 32"/>
                <p:cNvSpPr>
                  <a:spLocks noChangeShapeType="1"/>
                </p:cNvSpPr>
                <p:nvPr/>
              </p:nvSpPr>
              <p:spPr bwMode="white">
                <a:xfrm>
                  <a:off x="96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45" name="Line 33"/>
                <p:cNvSpPr>
                  <a:spLocks noChangeShapeType="1"/>
                </p:cNvSpPr>
                <p:nvPr/>
              </p:nvSpPr>
              <p:spPr bwMode="white">
                <a:xfrm>
                  <a:off x="115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46" name="Line 34"/>
                <p:cNvSpPr>
                  <a:spLocks noChangeShapeType="1"/>
                </p:cNvSpPr>
                <p:nvPr/>
              </p:nvSpPr>
              <p:spPr bwMode="white">
                <a:xfrm>
                  <a:off x="134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47" name="Line 35"/>
                <p:cNvSpPr>
                  <a:spLocks noChangeShapeType="1"/>
                </p:cNvSpPr>
                <p:nvPr/>
              </p:nvSpPr>
              <p:spPr bwMode="white">
                <a:xfrm>
                  <a:off x="153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48" name="Line 36"/>
                <p:cNvSpPr>
                  <a:spLocks noChangeShapeType="1"/>
                </p:cNvSpPr>
                <p:nvPr/>
              </p:nvSpPr>
              <p:spPr bwMode="white">
                <a:xfrm>
                  <a:off x="172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49" name="Line 37"/>
                <p:cNvSpPr>
                  <a:spLocks noChangeShapeType="1"/>
                </p:cNvSpPr>
                <p:nvPr/>
              </p:nvSpPr>
              <p:spPr bwMode="white">
                <a:xfrm>
                  <a:off x="192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50" name="Line 38"/>
                <p:cNvSpPr>
                  <a:spLocks noChangeShapeType="1"/>
                </p:cNvSpPr>
                <p:nvPr/>
              </p:nvSpPr>
              <p:spPr bwMode="white">
                <a:xfrm>
                  <a:off x="211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51" name="Line 39"/>
                <p:cNvSpPr>
                  <a:spLocks noChangeShapeType="1"/>
                </p:cNvSpPr>
                <p:nvPr/>
              </p:nvSpPr>
              <p:spPr bwMode="white">
                <a:xfrm>
                  <a:off x="230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52" name="Line 40"/>
                <p:cNvSpPr>
                  <a:spLocks noChangeShapeType="1"/>
                </p:cNvSpPr>
                <p:nvPr/>
              </p:nvSpPr>
              <p:spPr bwMode="white">
                <a:xfrm>
                  <a:off x="249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53" name="Line 41"/>
                <p:cNvSpPr>
                  <a:spLocks noChangeShapeType="1"/>
                </p:cNvSpPr>
                <p:nvPr/>
              </p:nvSpPr>
              <p:spPr bwMode="white">
                <a:xfrm>
                  <a:off x="268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54" name="Line 42"/>
                <p:cNvSpPr>
                  <a:spLocks noChangeShapeType="1"/>
                </p:cNvSpPr>
                <p:nvPr/>
              </p:nvSpPr>
              <p:spPr bwMode="white">
                <a:xfrm>
                  <a:off x="288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55" name="Line 43"/>
                <p:cNvSpPr>
                  <a:spLocks noChangeShapeType="1"/>
                </p:cNvSpPr>
                <p:nvPr/>
              </p:nvSpPr>
              <p:spPr bwMode="white">
                <a:xfrm>
                  <a:off x="307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56" name="Line 44"/>
                <p:cNvSpPr>
                  <a:spLocks noChangeShapeType="1"/>
                </p:cNvSpPr>
                <p:nvPr/>
              </p:nvSpPr>
              <p:spPr bwMode="white">
                <a:xfrm>
                  <a:off x="326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57" name="Line 45"/>
                <p:cNvSpPr>
                  <a:spLocks noChangeShapeType="1"/>
                </p:cNvSpPr>
                <p:nvPr/>
              </p:nvSpPr>
              <p:spPr bwMode="white">
                <a:xfrm>
                  <a:off x="345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58" name="Line 46"/>
                <p:cNvSpPr>
                  <a:spLocks noChangeShapeType="1"/>
                </p:cNvSpPr>
                <p:nvPr/>
              </p:nvSpPr>
              <p:spPr bwMode="white">
                <a:xfrm>
                  <a:off x="364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59" name="Line 47"/>
                <p:cNvSpPr>
                  <a:spLocks noChangeShapeType="1"/>
                </p:cNvSpPr>
                <p:nvPr/>
              </p:nvSpPr>
              <p:spPr bwMode="white">
                <a:xfrm>
                  <a:off x="384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60" name="Line 48"/>
                <p:cNvSpPr>
                  <a:spLocks noChangeShapeType="1"/>
                </p:cNvSpPr>
                <p:nvPr/>
              </p:nvSpPr>
              <p:spPr bwMode="white">
                <a:xfrm>
                  <a:off x="403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61" name="Line 49"/>
                <p:cNvSpPr>
                  <a:spLocks noChangeShapeType="1"/>
                </p:cNvSpPr>
                <p:nvPr/>
              </p:nvSpPr>
              <p:spPr bwMode="white">
                <a:xfrm>
                  <a:off x="422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62" name="Line 50"/>
                <p:cNvSpPr>
                  <a:spLocks noChangeShapeType="1"/>
                </p:cNvSpPr>
                <p:nvPr/>
              </p:nvSpPr>
              <p:spPr bwMode="white">
                <a:xfrm>
                  <a:off x="441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63" name="Line 51"/>
                <p:cNvSpPr>
                  <a:spLocks noChangeShapeType="1"/>
                </p:cNvSpPr>
                <p:nvPr/>
              </p:nvSpPr>
              <p:spPr bwMode="white">
                <a:xfrm>
                  <a:off x="460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64" name="Line 52"/>
                <p:cNvSpPr>
                  <a:spLocks noChangeShapeType="1"/>
                </p:cNvSpPr>
                <p:nvPr/>
              </p:nvSpPr>
              <p:spPr bwMode="white">
                <a:xfrm>
                  <a:off x="480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65" name="Line 53"/>
                <p:cNvSpPr>
                  <a:spLocks noChangeShapeType="1"/>
                </p:cNvSpPr>
                <p:nvPr/>
              </p:nvSpPr>
              <p:spPr bwMode="white">
                <a:xfrm>
                  <a:off x="499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66" name="Line 54"/>
                <p:cNvSpPr>
                  <a:spLocks noChangeShapeType="1"/>
                </p:cNvSpPr>
                <p:nvPr/>
              </p:nvSpPr>
              <p:spPr bwMode="white">
                <a:xfrm>
                  <a:off x="518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67" name="Line 55"/>
                <p:cNvSpPr>
                  <a:spLocks noChangeShapeType="1"/>
                </p:cNvSpPr>
                <p:nvPr/>
              </p:nvSpPr>
              <p:spPr bwMode="white">
                <a:xfrm>
                  <a:off x="537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68" name="Line 56"/>
                <p:cNvSpPr>
                  <a:spLocks noChangeShapeType="1"/>
                </p:cNvSpPr>
                <p:nvPr/>
              </p:nvSpPr>
              <p:spPr bwMode="white">
                <a:xfrm>
                  <a:off x="556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</p:grpSp>
          <p:sp>
            <p:nvSpPr>
              <p:cNvPr id="17" name="Line 57"/>
              <p:cNvSpPr>
                <a:spLocks noChangeShapeType="1"/>
              </p:cNvSpPr>
              <p:nvPr/>
            </p:nvSpPr>
            <p:spPr bwMode="ltGray">
              <a:xfrm>
                <a:off x="5568" y="0"/>
                <a:ext cx="0" cy="1488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/>
              </a:p>
            </p:txBody>
          </p:sp>
        </p:grpSp>
        <p:grpSp>
          <p:nvGrpSpPr>
            <p:cNvPr id="6" name="Group 58"/>
            <p:cNvGrpSpPr>
              <a:grpSpLocks/>
            </p:cNvGrpSpPr>
            <p:nvPr userDrawn="1"/>
          </p:nvGrpSpPr>
          <p:grpSpPr bwMode="auto">
            <a:xfrm>
              <a:off x="3" y="559"/>
              <a:ext cx="4192" cy="1796"/>
              <a:chOff x="3" y="559"/>
              <a:chExt cx="4192" cy="1796"/>
            </a:xfrm>
          </p:grpSpPr>
          <p:sp>
            <p:nvSpPr>
              <p:cNvPr id="11" name="Line 59"/>
              <p:cNvSpPr>
                <a:spLocks noChangeShapeType="1"/>
              </p:cNvSpPr>
              <p:nvPr/>
            </p:nvSpPr>
            <p:spPr bwMode="ltGray">
              <a:xfrm>
                <a:off x="506" y="559"/>
                <a:ext cx="0" cy="1796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/>
              </a:p>
            </p:txBody>
          </p:sp>
          <p:sp>
            <p:nvSpPr>
              <p:cNvPr id="12" name="Line 60"/>
              <p:cNvSpPr>
                <a:spLocks noChangeShapeType="1"/>
              </p:cNvSpPr>
              <p:nvPr/>
            </p:nvSpPr>
            <p:spPr bwMode="ltGray">
              <a:xfrm flipH="1" flipV="1">
                <a:off x="3" y="1924"/>
                <a:ext cx="3211" cy="1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/>
              </a:p>
            </p:txBody>
          </p:sp>
          <p:sp>
            <p:nvSpPr>
              <p:cNvPr id="13" name="Line 61"/>
              <p:cNvSpPr>
                <a:spLocks noChangeShapeType="1"/>
              </p:cNvSpPr>
              <p:nvPr/>
            </p:nvSpPr>
            <p:spPr bwMode="ltGray">
              <a:xfrm flipH="1" flipV="1">
                <a:off x="384" y="938"/>
                <a:ext cx="3811" cy="1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/>
              </a:p>
            </p:txBody>
          </p:sp>
          <p:sp>
            <p:nvSpPr>
              <p:cNvPr id="14" name="Arc 62"/>
              <p:cNvSpPr>
                <a:spLocks/>
              </p:cNvSpPr>
              <p:nvPr/>
            </p:nvSpPr>
            <p:spPr bwMode="ltGray">
              <a:xfrm rot="16200000" flipH="1">
                <a:off x="426" y="860"/>
                <a:ext cx="156" cy="157"/>
              </a:xfrm>
              <a:custGeom>
                <a:avLst/>
                <a:gdLst>
                  <a:gd name="G0" fmla="+- 21595 0 0"/>
                  <a:gd name="G1" fmla="+- 21600 0 0"/>
                  <a:gd name="G2" fmla="+- 21600 0 0"/>
                  <a:gd name="T0" fmla="*/ 21114 w 43195"/>
                  <a:gd name="T1" fmla="*/ 5 h 43200"/>
                  <a:gd name="T2" fmla="*/ 0 w 43195"/>
                  <a:gd name="T3" fmla="*/ 22056 h 43200"/>
                  <a:gd name="T4" fmla="*/ 21595 w 43195"/>
                  <a:gd name="T5" fmla="*/ 21600 h 43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3195" h="43200" fill="none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</a:path>
                  <a:path w="43195" h="43200" stroke="0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  <a:lnTo>
                      <a:pt x="21595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/>
              </a:p>
            </p:txBody>
          </p:sp>
        </p:grpSp>
        <p:grpSp>
          <p:nvGrpSpPr>
            <p:cNvPr id="7" name="Group 63"/>
            <p:cNvGrpSpPr>
              <a:grpSpLocks/>
            </p:cNvGrpSpPr>
            <p:nvPr userDrawn="1"/>
          </p:nvGrpSpPr>
          <p:grpSpPr bwMode="auto">
            <a:xfrm>
              <a:off x="1480" y="1952"/>
              <a:ext cx="3808" cy="1812"/>
              <a:chOff x="1480" y="1952"/>
              <a:chExt cx="3808" cy="1812"/>
            </a:xfrm>
          </p:grpSpPr>
          <p:sp>
            <p:nvSpPr>
              <p:cNvPr id="8" name="Line 64"/>
              <p:cNvSpPr>
                <a:spLocks noChangeShapeType="1"/>
              </p:cNvSpPr>
              <p:nvPr/>
            </p:nvSpPr>
            <p:spPr bwMode="ltGray">
              <a:xfrm flipV="1">
                <a:off x="1480" y="3442"/>
                <a:ext cx="3808" cy="0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/>
              </a:p>
            </p:txBody>
          </p:sp>
          <p:sp>
            <p:nvSpPr>
              <p:cNvPr id="9" name="Line 65"/>
              <p:cNvSpPr>
                <a:spLocks noChangeShapeType="1"/>
              </p:cNvSpPr>
              <p:nvPr/>
            </p:nvSpPr>
            <p:spPr bwMode="ltGray">
              <a:xfrm flipH="1">
                <a:off x="5172" y="1952"/>
                <a:ext cx="0" cy="1812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/>
              </a:p>
            </p:txBody>
          </p:sp>
          <p:sp>
            <p:nvSpPr>
              <p:cNvPr id="10" name="Arc 66"/>
              <p:cNvSpPr>
                <a:spLocks/>
              </p:cNvSpPr>
              <p:nvPr/>
            </p:nvSpPr>
            <p:spPr bwMode="ltGray">
              <a:xfrm rot="5400000">
                <a:off x="5097" y="3347"/>
                <a:ext cx="156" cy="157"/>
              </a:xfrm>
              <a:custGeom>
                <a:avLst/>
                <a:gdLst>
                  <a:gd name="G0" fmla="+- 21595 0 0"/>
                  <a:gd name="G1" fmla="+- 21600 0 0"/>
                  <a:gd name="G2" fmla="+- 21600 0 0"/>
                  <a:gd name="T0" fmla="*/ 21114 w 43195"/>
                  <a:gd name="T1" fmla="*/ 5 h 43200"/>
                  <a:gd name="T2" fmla="*/ 0 w 43195"/>
                  <a:gd name="T3" fmla="*/ 22056 h 43200"/>
                  <a:gd name="T4" fmla="*/ 21595 w 43195"/>
                  <a:gd name="T5" fmla="*/ 21600 h 43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3195" h="43200" fill="none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</a:path>
                  <a:path w="43195" h="43200" stroke="0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  <a:lnTo>
                      <a:pt x="21595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/>
              </a:p>
            </p:txBody>
          </p:sp>
        </p:grpSp>
      </p:grpSp>
      <p:sp>
        <p:nvSpPr>
          <p:cNvPr id="110659" name="Rectangle 67"/>
          <p:cNvSpPr>
            <a:spLocks noGrp="1" noChangeArrowheads="1"/>
          </p:cNvSpPr>
          <p:nvPr>
            <p:ph type="ctrTitle"/>
          </p:nvPr>
        </p:nvSpPr>
        <p:spPr>
          <a:xfrm>
            <a:off x="990600" y="17526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110660" name="Rectangle 68" descr="Rectangle: Click to edit Master text styles&#10;Second level&#10;Third level&#10;Fourth level&#10;Fifth level"/>
          <p:cNvSpPr>
            <a:spLocks noGrp="1" noChangeArrowheads="1"/>
          </p:cNvSpPr>
          <p:nvPr>
            <p:ph type="subTitle" idx="1"/>
          </p:nvPr>
        </p:nvSpPr>
        <p:spPr>
          <a:xfrm>
            <a:off x="990600" y="3309938"/>
            <a:ext cx="6400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>
                <a:solidFill>
                  <a:srgbClr val="000000"/>
                </a:solidFill>
              </a:defRPr>
            </a:lvl1pPr>
          </a:lstStyle>
          <a:p>
            <a:r>
              <a:rPr lang="pt-BR" dirty="0"/>
              <a:t>Clique para editar o estilo do subtítulo mestre</a:t>
            </a:r>
          </a:p>
        </p:txBody>
      </p:sp>
      <p:sp>
        <p:nvSpPr>
          <p:cNvPr id="69" name="Rectangle 69"/>
          <p:cNvSpPr>
            <a:spLocks noGrp="1" noChangeArrowheads="1"/>
          </p:cNvSpPr>
          <p:nvPr>
            <p:ph type="dt" sz="quarter" idx="10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0" name="Rectangle 70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/>
              <a:t>CIn-UFPE</a:t>
            </a:r>
          </a:p>
        </p:txBody>
      </p:sp>
      <p:sp>
        <p:nvSpPr>
          <p:cNvPr id="71" name="Rectangle 71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EE3B6C-79AA-44C5-8356-D6257619D42B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6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/>
              <a:t>CIn-UFPE</a:t>
            </a:r>
          </a:p>
        </p:txBody>
      </p:sp>
      <p:sp>
        <p:nvSpPr>
          <p:cNvPr id="5" name="Rectangle 6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164093-1A17-4890-AFFA-D04D95313088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10350" y="342900"/>
            <a:ext cx="2000250" cy="528637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09600" y="342900"/>
            <a:ext cx="5848350" cy="528637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6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/>
              <a:t>CIn-UFPE</a:t>
            </a:r>
          </a:p>
        </p:txBody>
      </p:sp>
      <p:sp>
        <p:nvSpPr>
          <p:cNvPr id="5" name="Rectangle 6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435182-6820-45BE-9E3F-14D25BEF98D8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6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/>
              <a:t>CIn-UFPE</a:t>
            </a:r>
          </a:p>
        </p:txBody>
      </p:sp>
      <p:sp>
        <p:nvSpPr>
          <p:cNvPr id="5" name="Rectangle 6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77D341-5D17-4D92-BFFE-874ED14BBB8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Rectangle 6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/>
              <a:t>CIn-UFPE</a:t>
            </a:r>
          </a:p>
        </p:txBody>
      </p:sp>
      <p:sp>
        <p:nvSpPr>
          <p:cNvPr id="5" name="Rectangle 6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04F548-DD7F-4C3E-BE4B-258E727D743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514475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800600" y="1514475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Rectangle 6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/>
              <a:t>CIn-UFPE</a:t>
            </a:r>
          </a:p>
        </p:txBody>
      </p:sp>
      <p:sp>
        <p:nvSpPr>
          <p:cNvPr id="6" name="Rectangle 6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518309-08B2-497D-8F3B-56BE419944BD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Rectangle 6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/>
              <a:t>CIn-UFPE</a:t>
            </a:r>
          </a:p>
        </p:txBody>
      </p:sp>
      <p:sp>
        <p:nvSpPr>
          <p:cNvPr id="8" name="Rectangle 6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39628B-D46C-40AC-A6CF-310C9E47C663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Rectangle 6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/>
              <a:t>CIn-UFPE</a:t>
            </a:r>
          </a:p>
        </p:txBody>
      </p:sp>
      <p:sp>
        <p:nvSpPr>
          <p:cNvPr id="4" name="Rectangle 6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9E6F5F-4FFF-4443-8895-3CB4DD81386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/>
              <a:t>CIn-UFPE</a:t>
            </a:r>
          </a:p>
        </p:txBody>
      </p:sp>
      <p:sp>
        <p:nvSpPr>
          <p:cNvPr id="3" name="Rectangle 6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2043D4-E3BB-4553-9400-73BB8458A70D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Rectangle 6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/>
              <a:t>CIn-UFPE</a:t>
            </a:r>
          </a:p>
        </p:txBody>
      </p:sp>
      <p:sp>
        <p:nvSpPr>
          <p:cNvPr id="6" name="Rectangle 6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A89260-60E1-43F2-BAAC-CFAE72FDFF1C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 smtClean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Rectangle 6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/>
              <a:t>CIn-UFPE</a:t>
            </a:r>
          </a:p>
        </p:txBody>
      </p:sp>
      <p:sp>
        <p:nvSpPr>
          <p:cNvPr id="6" name="Rectangle 6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6E4A4D-E9CE-4BAA-ACD4-C8C12E570480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grpSp>
          <p:nvGrpSpPr>
            <p:cNvPr id="1031" name="Group 3"/>
            <p:cNvGrpSpPr>
              <a:grpSpLocks/>
            </p:cNvGrpSpPr>
            <p:nvPr/>
          </p:nvGrpSpPr>
          <p:grpSpPr bwMode="auto">
            <a:xfrm>
              <a:off x="0" y="0"/>
              <a:ext cx="5760" cy="4320"/>
              <a:chOff x="0" y="0"/>
              <a:chExt cx="5760" cy="4320"/>
            </a:xfrm>
          </p:grpSpPr>
          <p:grpSp>
            <p:nvGrpSpPr>
              <p:cNvPr id="1038" name="Group 4"/>
              <p:cNvGrpSpPr>
                <a:grpSpLocks/>
              </p:cNvGrpSpPr>
              <p:nvPr/>
            </p:nvGrpSpPr>
            <p:grpSpPr bwMode="auto">
              <a:xfrm>
                <a:off x="0" y="192"/>
                <a:ext cx="5760" cy="4032"/>
                <a:chOff x="0" y="192"/>
                <a:chExt cx="5760" cy="4032"/>
              </a:xfrm>
            </p:grpSpPr>
            <p:sp>
              <p:nvSpPr>
                <p:cNvPr id="109573" name="Line 5"/>
                <p:cNvSpPr>
                  <a:spLocks noChangeShapeType="1"/>
                </p:cNvSpPr>
                <p:nvPr/>
              </p:nvSpPr>
              <p:spPr bwMode="white">
                <a:xfrm>
                  <a:off x="0" y="19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9574" name="Line 6"/>
                <p:cNvSpPr>
                  <a:spLocks noChangeShapeType="1"/>
                </p:cNvSpPr>
                <p:nvPr/>
              </p:nvSpPr>
              <p:spPr bwMode="white">
                <a:xfrm>
                  <a:off x="0" y="38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9575" name="Line 7"/>
                <p:cNvSpPr>
                  <a:spLocks noChangeShapeType="1"/>
                </p:cNvSpPr>
                <p:nvPr/>
              </p:nvSpPr>
              <p:spPr bwMode="white">
                <a:xfrm>
                  <a:off x="0" y="57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9576" name="Line 8"/>
                <p:cNvSpPr>
                  <a:spLocks noChangeShapeType="1"/>
                </p:cNvSpPr>
                <p:nvPr/>
              </p:nvSpPr>
              <p:spPr bwMode="white">
                <a:xfrm>
                  <a:off x="0" y="76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9577" name="Line 9"/>
                <p:cNvSpPr>
                  <a:spLocks noChangeShapeType="1"/>
                </p:cNvSpPr>
                <p:nvPr/>
              </p:nvSpPr>
              <p:spPr bwMode="white">
                <a:xfrm>
                  <a:off x="0" y="96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9578" name="Line 10"/>
                <p:cNvSpPr>
                  <a:spLocks noChangeShapeType="1"/>
                </p:cNvSpPr>
                <p:nvPr/>
              </p:nvSpPr>
              <p:spPr bwMode="white">
                <a:xfrm>
                  <a:off x="0" y="115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9579" name="Line 11"/>
                <p:cNvSpPr>
                  <a:spLocks noChangeShapeType="1"/>
                </p:cNvSpPr>
                <p:nvPr/>
              </p:nvSpPr>
              <p:spPr bwMode="white">
                <a:xfrm>
                  <a:off x="0" y="134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9580" name="Line 12"/>
                <p:cNvSpPr>
                  <a:spLocks noChangeShapeType="1"/>
                </p:cNvSpPr>
                <p:nvPr/>
              </p:nvSpPr>
              <p:spPr bwMode="white">
                <a:xfrm>
                  <a:off x="0" y="153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9581" name="Line 13"/>
                <p:cNvSpPr>
                  <a:spLocks noChangeShapeType="1"/>
                </p:cNvSpPr>
                <p:nvPr/>
              </p:nvSpPr>
              <p:spPr bwMode="white">
                <a:xfrm>
                  <a:off x="0" y="172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9582" name="Line 14"/>
                <p:cNvSpPr>
                  <a:spLocks noChangeShapeType="1"/>
                </p:cNvSpPr>
                <p:nvPr/>
              </p:nvSpPr>
              <p:spPr bwMode="white">
                <a:xfrm>
                  <a:off x="0" y="192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9583" name="Line 15"/>
                <p:cNvSpPr>
                  <a:spLocks noChangeShapeType="1"/>
                </p:cNvSpPr>
                <p:nvPr/>
              </p:nvSpPr>
              <p:spPr bwMode="white">
                <a:xfrm>
                  <a:off x="0" y="211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9584" name="Line 16"/>
                <p:cNvSpPr>
                  <a:spLocks noChangeShapeType="1"/>
                </p:cNvSpPr>
                <p:nvPr/>
              </p:nvSpPr>
              <p:spPr bwMode="white">
                <a:xfrm>
                  <a:off x="0" y="230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9585" name="Line 17"/>
                <p:cNvSpPr>
                  <a:spLocks noChangeShapeType="1"/>
                </p:cNvSpPr>
                <p:nvPr/>
              </p:nvSpPr>
              <p:spPr bwMode="white">
                <a:xfrm>
                  <a:off x="0" y="249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9586" name="Line 18"/>
                <p:cNvSpPr>
                  <a:spLocks noChangeShapeType="1"/>
                </p:cNvSpPr>
                <p:nvPr/>
              </p:nvSpPr>
              <p:spPr bwMode="white">
                <a:xfrm>
                  <a:off x="0" y="268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9587" name="Line 19"/>
                <p:cNvSpPr>
                  <a:spLocks noChangeShapeType="1"/>
                </p:cNvSpPr>
                <p:nvPr/>
              </p:nvSpPr>
              <p:spPr bwMode="white">
                <a:xfrm>
                  <a:off x="0" y="288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9588" name="Line 20"/>
                <p:cNvSpPr>
                  <a:spLocks noChangeShapeType="1"/>
                </p:cNvSpPr>
                <p:nvPr/>
              </p:nvSpPr>
              <p:spPr bwMode="white">
                <a:xfrm>
                  <a:off x="0" y="307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9589" name="Line 21"/>
                <p:cNvSpPr>
                  <a:spLocks noChangeShapeType="1"/>
                </p:cNvSpPr>
                <p:nvPr/>
              </p:nvSpPr>
              <p:spPr bwMode="white">
                <a:xfrm>
                  <a:off x="0" y="326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9590" name="Line 22"/>
                <p:cNvSpPr>
                  <a:spLocks noChangeShapeType="1"/>
                </p:cNvSpPr>
                <p:nvPr/>
              </p:nvSpPr>
              <p:spPr bwMode="white">
                <a:xfrm>
                  <a:off x="0" y="345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9591" name="Line 23"/>
                <p:cNvSpPr>
                  <a:spLocks noChangeShapeType="1"/>
                </p:cNvSpPr>
                <p:nvPr/>
              </p:nvSpPr>
              <p:spPr bwMode="white">
                <a:xfrm>
                  <a:off x="0" y="364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9592" name="Line 24"/>
                <p:cNvSpPr>
                  <a:spLocks noChangeShapeType="1"/>
                </p:cNvSpPr>
                <p:nvPr/>
              </p:nvSpPr>
              <p:spPr bwMode="white">
                <a:xfrm>
                  <a:off x="0" y="384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9593" name="Line 25"/>
                <p:cNvSpPr>
                  <a:spLocks noChangeShapeType="1"/>
                </p:cNvSpPr>
                <p:nvPr/>
              </p:nvSpPr>
              <p:spPr bwMode="white">
                <a:xfrm>
                  <a:off x="0" y="403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9594" name="Line 26"/>
                <p:cNvSpPr>
                  <a:spLocks noChangeShapeType="1"/>
                </p:cNvSpPr>
                <p:nvPr/>
              </p:nvSpPr>
              <p:spPr bwMode="white">
                <a:xfrm>
                  <a:off x="0" y="422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</p:grpSp>
          <p:grpSp>
            <p:nvGrpSpPr>
              <p:cNvPr id="1039" name="Group 27"/>
              <p:cNvGrpSpPr>
                <a:grpSpLocks/>
              </p:cNvGrpSpPr>
              <p:nvPr/>
            </p:nvGrpSpPr>
            <p:grpSpPr bwMode="auto">
              <a:xfrm>
                <a:off x="192" y="0"/>
                <a:ext cx="5376" cy="4320"/>
                <a:chOff x="192" y="0"/>
                <a:chExt cx="5376" cy="4320"/>
              </a:xfrm>
            </p:grpSpPr>
            <p:sp>
              <p:nvSpPr>
                <p:cNvPr id="109596" name="Line 28"/>
                <p:cNvSpPr>
                  <a:spLocks noChangeShapeType="1"/>
                </p:cNvSpPr>
                <p:nvPr/>
              </p:nvSpPr>
              <p:spPr bwMode="white">
                <a:xfrm>
                  <a:off x="19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9597" name="Line 29"/>
                <p:cNvSpPr>
                  <a:spLocks noChangeShapeType="1"/>
                </p:cNvSpPr>
                <p:nvPr/>
              </p:nvSpPr>
              <p:spPr bwMode="white">
                <a:xfrm>
                  <a:off x="38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9598" name="Line 30"/>
                <p:cNvSpPr>
                  <a:spLocks noChangeShapeType="1"/>
                </p:cNvSpPr>
                <p:nvPr/>
              </p:nvSpPr>
              <p:spPr bwMode="white">
                <a:xfrm>
                  <a:off x="57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9599" name="Line 31"/>
                <p:cNvSpPr>
                  <a:spLocks noChangeShapeType="1"/>
                </p:cNvSpPr>
                <p:nvPr/>
              </p:nvSpPr>
              <p:spPr bwMode="white">
                <a:xfrm>
                  <a:off x="76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9600" name="Line 32"/>
                <p:cNvSpPr>
                  <a:spLocks noChangeShapeType="1"/>
                </p:cNvSpPr>
                <p:nvPr/>
              </p:nvSpPr>
              <p:spPr bwMode="white">
                <a:xfrm>
                  <a:off x="96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9601" name="Line 33"/>
                <p:cNvSpPr>
                  <a:spLocks noChangeShapeType="1"/>
                </p:cNvSpPr>
                <p:nvPr/>
              </p:nvSpPr>
              <p:spPr bwMode="white">
                <a:xfrm>
                  <a:off x="115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9602" name="Line 34"/>
                <p:cNvSpPr>
                  <a:spLocks noChangeShapeType="1"/>
                </p:cNvSpPr>
                <p:nvPr/>
              </p:nvSpPr>
              <p:spPr bwMode="white">
                <a:xfrm>
                  <a:off x="134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9603" name="Line 35"/>
                <p:cNvSpPr>
                  <a:spLocks noChangeShapeType="1"/>
                </p:cNvSpPr>
                <p:nvPr/>
              </p:nvSpPr>
              <p:spPr bwMode="white">
                <a:xfrm>
                  <a:off x="153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9604" name="Line 36"/>
                <p:cNvSpPr>
                  <a:spLocks noChangeShapeType="1"/>
                </p:cNvSpPr>
                <p:nvPr/>
              </p:nvSpPr>
              <p:spPr bwMode="white">
                <a:xfrm>
                  <a:off x="172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9605" name="Line 37"/>
                <p:cNvSpPr>
                  <a:spLocks noChangeShapeType="1"/>
                </p:cNvSpPr>
                <p:nvPr/>
              </p:nvSpPr>
              <p:spPr bwMode="white">
                <a:xfrm>
                  <a:off x="192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9606" name="Line 38"/>
                <p:cNvSpPr>
                  <a:spLocks noChangeShapeType="1"/>
                </p:cNvSpPr>
                <p:nvPr/>
              </p:nvSpPr>
              <p:spPr bwMode="white">
                <a:xfrm>
                  <a:off x="211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9607" name="Line 39"/>
                <p:cNvSpPr>
                  <a:spLocks noChangeShapeType="1"/>
                </p:cNvSpPr>
                <p:nvPr/>
              </p:nvSpPr>
              <p:spPr bwMode="white">
                <a:xfrm>
                  <a:off x="230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9608" name="Line 40"/>
                <p:cNvSpPr>
                  <a:spLocks noChangeShapeType="1"/>
                </p:cNvSpPr>
                <p:nvPr/>
              </p:nvSpPr>
              <p:spPr bwMode="white">
                <a:xfrm>
                  <a:off x="249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9609" name="Line 41"/>
                <p:cNvSpPr>
                  <a:spLocks noChangeShapeType="1"/>
                </p:cNvSpPr>
                <p:nvPr/>
              </p:nvSpPr>
              <p:spPr bwMode="white">
                <a:xfrm>
                  <a:off x="268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9610" name="Line 42"/>
                <p:cNvSpPr>
                  <a:spLocks noChangeShapeType="1"/>
                </p:cNvSpPr>
                <p:nvPr/>
              </p:nvSpPr>
              <p:spPr bwMode="white">
                <a:xfrm>
                  <a:off x="288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9611" name="Line 43"/>
                <p:cNvSpPr>
                  <a:spLocks noChangeShapeType="1"/>
                </p:cNvSpPr>
                <p:nvPr/>
              </p:nvSpPr>
              <p:spPr bwMode="white">
                <a:xfrm>
                  <a:off x="307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9612" name="Line 44"/>
                <p:cNvSpPr>
                  <a:spLocks noChangeShapeType="1"/>
                </p:cNvSpPr>
                <p:nvPr/>
              </p:nvSpPr>
              <p:spPr bwMode="white">
                <a:xfrm>
                  <a:off x="326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9613" name="Line 45"/>
                <p:cNvSpPr>
                  <a:spLocks noChangeShapeType="1"/>
                </p:cNvSpPr>
                <p:nvPr/>
              </p:nvSpPr>
              <p:spPr bwMode="white">
                <a:xfrm>
                  <a:off x="345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9614" name="Line 46"/>
                <p:cNvSpPr>
                  <a:spLocks noChangeShapeType="1"/>
                </p:cNvSpPr>
                <p:nvPr/>
              </p:nvSpPr>
              <p:spPr bwMode="white">
                <a:xfrm>
                  <a:off x="364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9615" name="Line 47"/>
                <p:cNvSpPr>
                  <a:spLocks noChangeShapeType="1"/>
                </p:cNvSpPr>
                <p:nvPr/>
              </p:nvSpPr>
              <p:spPr bwMode="white">
                <a:xfrm>
                  <a:off x="384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9616" name="Line 48"/>
                <p:cNvSpPr>
                  <a:spLocks noChangeShapeType="1"/>
                </p:cNvSpPr>
                <p:nvPr/>
              </p:nvSpPr>
              <p:spPr bwMode="white">
                <a:xfrm>
                  <a:off x="403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9617" name="Line 49"/>
                <p:cNvSpPr>
                  <a:spLocks noChangeShapeType="1"/>
                </p:cNvSpPr>
                <p:nvPr/>
              </p:nvSpPr>
              <p:spPr bwMode="white">
                <a:xfrm>
                  <a:off x="422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9618" name="Line 50"/>
                <p:cNvSpPr>
                  <a:spLocks noChangeShapeType="1"/>
                </p:cNvSpPr>
                <p:nvPr/>
              </p:nvSpPr>
              <p:spPr bwMode="white">
                <a:xfrm>
                  <a:off x="441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9619" name="Line 51"/>
                <p:cNvSpPr>
                  <a:spLocks noChangeShapeType="1"/>
                </p:cNvSpPr>
                <p:nvPr/>
              </p:nvSpPr>
              <p:spPr bwMode="white">
                <a:xfrm>
                  <a:off x="460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9620" name="Line 52"/>
                <p:cNvSpPr>
                  <a:spLocks noChangeShapeType="1"/>
                </p:cNvSpPr>
                <p:nvPr/>
              </p:nvSpPr>
              <p:spPr bwMode="white">
                <a:xfrm>
                  <a:off x="480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9621" name="Line 53"/>
                <p:cNvSpPr>
                  <a:spLocks noChangeShapeType="1"/>
                </p:cNvSpPr>
                <p:nvPr/>
              </p:nvSpPr>
              <p:spPr bwMode="white">
                <a:xfrm>
                  <a:off x="499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9622" name="Line 54"/>
                <p:cNvSpPr>
                  <a:spLocks noChangeShapeType="1"/>
                </p:cNvSpPr>
                <p:nvPr/>
              </p:nvSpPr>
              <p:spPr bwMode="white">
                <a:xfrm>
                  <a:off x="518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9623" name="Line 55"/>
                <p:cNvSpPr>
                  <a:spLocks noChangeShapeType="1"/>
                </p:cNvSpPr>
                <p:nvPr/>
              </p:nvSpPr>
              <p:spPr bwMode="white">
                <a:xfrm>
                  <a:off x="537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9624" name="Line 56"/>
                <p:cNvSpPr>
                  <a:spLocks noChangeShapeType="1"/>
                </p:cNvSpPr>
                <p:nvPr/>
              </p:nvSpPr>
              <p:spPr bwMode="white">
                <a:xfrm>
                  <a:off x="556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</p:grpSp>
        </p:grpSp>
        <p:sp>
          <p:nvSpPr>
            <p:cNvPr id="109625" name="Rectangle 57" descr="60%"/>
            <p:cNvSpPr>
              <a:spLocks noChangeArrowheads="1"/>
            </p:cNvSpPr>
            <p:nvPr/>
          </p:nvSpPr>
          <p:spPr bwMode="ltGray">
            <a:xfrm>
              <a:off x="2112" y="0"/>
              <a:ext cx="3648" cy="96"/>
            </a:xfrm>
            <a:prstGeom prst="rect">
              <a:avLst/>
            </a:prstGeom>
            <a:pattFill prst="pct60">
              <a:fgClr>
                <a:schemeClr val="folHlink"/>
              </a:fgClr>
              <a:bgClr>
                <a:schemeClr val="bg1"/>
              </a:bgClr>
            </a:patt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pt-BR"/>
            </a:p>
          </p:txBody>
        </p:sp>
        <p:sp>
          <p:nvSpPr>
            <p:cNvPr id="109626" name="Line 58"/>
            <p:cNvSpPr>
              <a:spLocks noChangeShapeType="1"/>
            </p:cNvSpPr>
            <p:nvPr/>
          </p:nvSpPr>
          <p:spPr bwMode="ltGray">
            <a:xfrm>
              <a:off x="5568" y="0"/>
              <a:ext cx="0" cy="1488"/>
            </a:xfrm>
            <a:prstGeom prst="line">
              <a:avLst/>
            </a:prstGeom>
            <a:noFill/>
            <a:ln w="9525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pt-BR"/>
            </a:p>
          </p:txBody>
        </p:sp>
        <p:grpSp>
          <p:nvGrpSpPr>
            <p:cNvPr id="1034" name="Group 59"/>
            <p:cNvGrpSpPr>
              <a:grpSpLocks/>
            </p:cNvGrpSpPr>
            <p:nvPr/>
          </p:nvGrpSpPr>
          <p:grpSpPr bwMode="auto">
            <a:xfrm>
              <a:off x="261" y="892"/>
              <a:ext cx="1124" cy="1464"/>
              <a:chOff x="96" y="916"/>
              <a:chExt cx="2208" cy="2876"/>
            </a:xfrm>
          </p:grpSpPr>
          <p:sp>
            <p:nvSpPr>
              <p:cNvPr id="109628" name="Line 60"/>
              <p:cNvSpPr>
                <a:spLocks noChangeShapeType="1"/>
              </p:cNvSpPr>
              <p:nvPr/>
            </p:nvSpPr>
            <p:spPr bwMode="ltGray">
              <a:xfrm flipH="1">
                <a:off x="96" y="1038"/>
                <a:ext cx="2208" cy="0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/>
              </a:p>
            </p:txBody>
          </p:sp>
          <p:sp>
            <p:nvSpPr>
              <p:cNvPr id="109629" name="Line 61"/>
              <p:cNvSpPr>
                <a:spLocks noChangeShapeType="1"/>
              </p:cNvSpPr>
              <p:nvPr/>
            </p:nvSpPr>
            <p:spPr bwMode="ltGray">
              <a:xfrm>
                <a:off x="336" y="920"/>
                <a:ext cx="0" cy="2872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/>
              </a:p>
            </p:txBody>
          </p:sp>
          <p:sp>
            <p:nvSpPr>
              <p:cNvPr id="109630" name="Arc 62"/>
              <p:cNvSpPr>
                <a:spLocks/>
              </p:cNvSpPr>
              <p:nvPr/>
            </p:nvSpPr>
            <p:spPr bwMode="ltGray">
              <a:xfrm flipH="1">
                <a:off x="218" y="916"/>
                <a:ext cx="238" cy="240"/>
              </a:xfrm>
              <a:custGeom>
                <a:avLst/>
                <a:gdLst>
                  <a:gd name="G0" fmla="+- 21595 0 0"/>
                  <a:gd name="G1" fmla="+- 21600 0 0"/>
                  <a:gd name="G2" fmla="+- 21600 0 0"/>
                  <a:gd name="T0" fmla="*/ 21114 w 43195"/>
                  <a:gd name="T1" fmla="*/ 5 h 43200"/>
                  <a:gd name="T2" fmla="*/ 0 w 43195"/>
                  <a:gd name="T3" fmla="*/ 22056 h 43200"/>
                  <a:gd name="T4" fmla="*/ 21595 w 43195"/>
                  <a:gd name="T5" fmla="*/ 21600 h 43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3195" h="43200" fill="none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</a:path>
                  <a:path w="43195" h="43200" stroke="0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  <a:lnTo>
                      <a:pt x="21595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/>
              </a:p>
            </p:txBody>
          </p:sp>
        </p:grpSp>
      </p:grpSp>
      <p:sp>
        <p:nvSpPr>
          <p:cNvPr id="1027" name="Rectangle 63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3429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do título mestre</a:t>
            </a:r>
          </a:p>
        </p:txBody>
      </p:sp>
      <p:sp>
        <p:nvSpPr>
          <p:cNvPr id="1028" name="Rectangle 64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514475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dirty="0" smtClean="0"/>
              <a:t>Clique para editar os estilos do texto mestre</a:t>
            </a:r>
          </a:p>
          <a:p>
            <a:pPr lvl="1"/>
            <a:r>
              <a:rPr lang="pt-BR" dirty="0" smtClean="0"/>
              <a:t>Segundo nível</a:t>
            </a:r>
          </a:p>
          <a:p>
            <a:pPr lvl="2"/>
            <a:r>
              <a:rPr lang="pt-BR" dirty="0" smtClean="0"/>
              <a:t>Terceiro nível</a:t>
            </a:r>
          </a:p>
          <a:p>
            <a:pPr lvl="3"/>
            <a:r>
              <a:rPr lang="pt-BR" dirty="0" smtClean="0"/>
              <a:t>Quarto nível</a:t>
            </a:r>
          </a:p>
          <a:p>
            <a:pPr lvl="4"/>
            <a:r>
              <a:rPr lang="pt-BR" dirty="0" smtClean="0"/>
              <a:t>Quinto nível</a:t>
            </a:r>
          </a:p>
        </p:txBody>
      </p:sp>
      <p:sp>
        <p:nvSpPr>
          <p:cNvPr id="109634" name="Rectangle 6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620000" y="6248400"/>
            <a:ext cx="1447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r>
              <a:rPr lang="pt-BR"/>
              <a:t>CIn-UFPE</a:t>
            </a:r>
          </a:p>
        </p:txBody>
      </p:sp>
      <p:sp>
        <p:nvSpPr>
          <p:cNvPr id="109635" name="Rectangle 6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762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280155CB-FB78-44FC-8058-CB3BE608D1EB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6" r:id="rId1"/>
    <p:sldLayoutId id="2147483796" r:id="rId2"/>
    <p:sldLayoutId id="2147483797" r:id="rId3"/>
    <p:sldLayoutId id="2147483798" r:id="rId4"/>
    <p:sldLayoutId id="2147483799" r:id="rId5"/>
    <p:sldLayoutId id="2147483800" r:id="rId6"/>
    <p:sldLayoutId id="2147483801" r:id="rId7"/>
    <p:sldLayoutId id="2147483802" r:id="rId8"/>
    <p:sldLayoutId id="2147483803" r:id="rId9"/>
    <p:sldLayoutId id="2147483804" r:id="rId10"/>
    <p:sldLayoutId id="2147483805" r:id="rId11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40000"/>
        </a:spcBef>
        <a:spcAft>
          <a:spcPct val="0"/>
        </a:spcAft>
        <a:buClr>
          <a:schemeClr val="hlink"/>
        </a:buClr>
        <a:buSzPct val="110000"/>
        <a:buFont typeface="Wingdings" pitchFamily="2" charset="2"/>
        <a:buBlip>
          <a:blip r:embed="rId13"/>
        </a:buBlip>
        <a:defRPr sz="28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0000"/>
        <a:buFont typeface="Wingdings" pitchFamily="2" charset="2"/>
        <a:buChar char="n"/>
        <a:defRPr sz="2600">
          <a:solidFill>
            <a:srgbClr val="000000"/>
          </a:solidFill>
          <a:latin typeface="+mn-lt"/>
        </a:defRPr>
      </a:lvl2pPr>
      <a:lvl3pPr marL="1143000" indent="-228600" algn="l" rtl="0" eaLnBrk="0" fontAlgn="base" hangingPunct="0">
        <a:spcBef>
          <a:spcPts val="0"/>
        </a:spcBef>
        <a:spcAft>
          <a:spcPct val="0"/>
        </a:spcAft>
        <a:buClr>
          <a:schemeClr val="hlink"/>
        </a:buClr>
        <a:buSzPct val="95000"/>
        <a:buFont typeface="Wingdings" pitchFamily="2" charset="2"/>
        <a:buChar char="w"/>
        <a:defRPr sz="2400">
          <a:solidFill>
            <a:srgbClr val="000000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n"/>
        <a:defRPr sz="2000">
          <a:solidFill>
            <a:srgbClr val="000000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rgbClr val="000000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cloud.google.com/natural-language/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hyperlink" Target="http://babelnet.org/guide" TargetMode="Externa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linguateca.pt/ferramentas.html" TargetMode="External"/><Relationship Id="rId2" Type="http://schemas.openxmlformats.org/officeDocument/2006/relationships/hyperlink" Target="https://sites.google.com/site/renatocorrea/temas-de-interesse/processamento-de-linguagem-natural" TargetMode="Externa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nilc.icmc.usp.br/nilc/projects/unitex-pb/web/dicionarios.html" TargetMode="Externa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wumpus-search.org/" TargetMode="Externa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5"/>
          <p:cNvSpPr>
            <a:spLocks noGrp="1" noChangeArrowheads="1"/>
          </p:cNvSpPr>
          <p:nvPr>
            <p:ph type="ctrTitle"/>
          </p:nvPr>
        </p:nvSpPr>
        <p:spPr>
          <a:xfrm>
            <a:off x="990600" y="1752600"/>
            <a:ext cx="7772400" cy="956320"/>
          </a:xfrm>
        </p:spPr>
        <p:txBody>
          <a:bodyPr/>
          <a:lstStyle/>
          <a:p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pt-BR" dirty="0" smtClean="0"/>
              <a:t>Recuperação de Informação</a:t>
            </a:r>
            <a:endParaRPr lang="en-US" altLang="zh-TW" dirty="0" smtClean="0"/>
          </a:p>
        </p:txBody>
      </p:sp>
      <p:sp>
        <p:nvSpPr>
          <p:cNvPr id="3076" name="Rectangle 6" descr="Rectangle: Click to edit Master text styles&#10;Second level&#10;Third level&#10;Fourth level&#10;Fifth level"/>
          <p:cNvSpPr>
            <a:spLocks noGrp="1" noChangeArrowheads="1"/>
          </p:cNvSpPr>
          <p:nvPr>
            <p:ph type="subTitle" idx="1"/>
          </p:nvPr>
        </p:nvSpPr>
        <p:spPr>
          <a:xfrm>
            <a:off x="990600" y="3309938"/>
            <a:ext cx="7325816" cy="2351310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pt-BR" sz="2400" dirty="0" smtClean="0">
                <a:sym typeface="Monotype Sorts"/>
              </a:rPr>
              <a:t>Processamento de Linguagem Natural (de leve)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pt-BR" sz="2400" dirty="0" smtClean="0"/>
              <a:t>Ferramentas de suporte a Preparação/pré-processamento dos documentos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pt-BR" sz="2400" dirty="0" smtClean="0"/>
              <a:t>Ferramentas para criação de bases de índices</a:t>
            </a:r>
          </a:p>
          <a:p>
            <a:endParaRPr lang="pt-BR" dirty="0" smtClean="0"/>
          </a:p>
        </p:txBody>
      </p:sp>
      <p:sp>
        <p:nvSpPr>
          <p:cNvPr id="3077" name="Rectangle 70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5877272"/>
            <a:ext cx="2895600" cy="828328"/>
          </a:xfrm>
        </p:spPr>
        <p:txBody>
          <a:bodyPr/>
          <a:lstStyle/>
          <a:p>
            <a:r>
              <a:rPr lang="pt-BR" sz="1800" dirty="0" smtClean="0">
                <a:sym typeface="Monotype Sorts"/>
              </a:rPr>
              <a:t>Flávia </a:t>
            </a:r>
            <a:r>
              <a:rPr lang="pt-BR" sz="1800" dirty="0" smtClean="0">
                <a:sym typeface="Monotype Sorts"/>
              </a:rPr>
              <a:t>Barros &amp; </a:t>
            </a:r>
          </a:p>
          <a:p>
            <a:r>
              <a:rPr lang="pt-BR" sz="1800" dirty="0" smtClean="0">
                <a:sym typeface="Monotype Sorts"/>
              </a:rPr>
              <a:t>Ricardo Prudêncio</a:t>
            </a:r>
            <a:endParaRPr lang="pt-BR" sz="1800" dirty="0" smtClean="0">
              <a:sym typeface="Monotype Sorts"/>
            </a:endParaRPr>
          </a:p>
          <a:p>
            <a:endParaRPr lang="pt-BR" dirty="0" smtClean="0">
              <a:sym typeface="Monotype Sorts"/>
            </a:endParaRPr>
          </a:p>
        </p:txBody>
      </p:sp>
      <p:sp>
        <p:nvSpPr>
          <p:cNvPr id="3074" name="Rectangle 109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fld id="{E84FFF66-6659-4D44-8754-176FBCB2D173}" type="slidenum">
              <a:rPr lang="en-US" smtClean="0"/>
              <a:pPr/>
              <a:t>1</a:t>
            </a:fld>
            <a:endParaRPr lang="en-US" smtClean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Preparação/pré-processamento dos documentos</a:t>
            </a:r>
          </a:p>
        </p:txBody>
      </p:sp>
      <p:sp>
        <p:nvSpPr>
          <p:cNvPr id="12293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838200" y="1772816"/>
            <a:ext cx="7772400" cy="4475584"/>
          </a:xfrm>
        </p:spPr>
        <p:txBody>
          <a:bodyPr/>
          <a:lstStyle/>
          <a:p>
            <a:pPr>
              <a:spcBef>
                <a:spcPts val="600"/>
              </a:spcBef>
            </a:pPr>
            <a:r>
              <a:rPr lang="pt-BR" sz="2400" dirty="0" smtClean="0"/>
              <a:t>Análise léxica/</a:t>
            </a:r>
            <a:r>
              <a:rPr lang="pt-BR" sz="2400" dirty="0" err="1" smtClean="0"/>
              <a:t>tokenização</a:t>
            </a:r>
            <a:endParaRPr lang="pt-BR" sz="2400" dirty="0" smtClean="0"/>
          </a:p>
          <a:p>
            <a:pPr>
              <a:spcBef>
                <a:spcPts val="600"/>
              </a:spcBef>
            </a:pPr>
            <a:r>
              <a:rPr lang="pt-BR" sz="2400" dirty="0" smtClean="0"/>
              <a:t>Eliminação de </a:t>
            </a:r>
            <a:r>
              <a:rPr lang="pt-BR" sz="2400" dirty="0" err="1" smtClean="0"/>
              <a:t>stopwords</a:t>
            </a:r>
            <a:endParaRPr lang="pt-BR" sz="2400" dirty="0" smtClean="0"/>
          </a:p>
          <a:p>
            <a:pPr>
              <a:spcBef>
                <a:spcPts val="600"/>
              </a:spcBef>
            </a:pPr>
            <a:r>
              <a:rPr lang="pt-BR" sz="2400" dirty="0" smtClean="0"/>
              <a:t>Operação de </a:t>
            </a:r>
            <a:r>
              <a:rPr lang="pt-BR" sz="2400" i="1" dirty="0" err="1" smtClean="0"/>
              <a:t>stemming</a:t>
            </a:r>
            <a:r>
              <a:rPr lang="pt-BR" sz="2400" i="1" dirty="0" smtClean="0"/>
              <a:t> - </a:t>
            </a:r>
            <a:r>
              <a:rPr lang="pt-BR" sz="2400" dirty="0" smtClean="0"/>
              <a:t>lematização</a:t>
            </a:r>
          </a:p>
          <a:p>
            <a:pPr lvl="1">
              <a:spcBef>
                <a:spcPts val="600"/>
              </a:spcBef>
            </a:pPr>
            <a:r>
              <a:rPr lang="pt-BR" sz="2400" dirty="0" smtClean="0"/>
              <a:t>Redução da palavra ao seu “radical”/</a:t>
            </a:r>
            <a:r>
              <a:rPr lang="pt-BR" sz="2400" dirty="0" err="1" smtClean="0"/>
              <a:t>stem</a:t>
            </a:r>
            <a:endParaRPr lang="pt-BR" sz="2400" dirty="0" smtClean="0"/>
          </a:p>
          <a:p>
            <a:pPr>
              <a:spcBef>
                <a:spcPts val="600"/>
              </a:spcBef>
            </a:pPr>
            <a:r>
              <a:rPr lang="pt-BR" sz="2400" dirty="0" smtClean="0"/>
              <a:t>Uso de </a:t>
            </a:r>
            <a:r>
              <a:rPr lang="pt-BR" sz="2400" i="1" dirty="0" err="1" smtClean="0"/>
              <a:t>n-grams</a:t>
            </a:r>
            <a:endParaRPr lang="pt-BR" sz="2400" i="1" dirty="0" smtClean="0"/>
          </a:p>
          <a:p>
            <a:pPr>
              <a:spcBef>
                <a:spcPts val="600"/>
              </a:spcBef>
            </a:pPr>
            <a:r>
              <a:rPr lang="pt-BR" sz="2400" dirty="0" smtClean="0"/>
              <a:t>Identificação de grupos nominais</a:t>
            </a:r>
          </a:p>
          <a:p>
            <a:pPr>
              <a:spcBef>
                <a:spcPts val="600"/>
              </a:spcBef>
            </a:pPr>
            <a:r>
              <a:rPr lang="pt-BR" sz="2400" dirty="0" smtClean="0"/>
              <a:t>Identificação de entidades nomeadas</a:t>
            </a:r>
          </a:p>
          <a:p>
            <a:pPr>
              <a:spcBef>
                <a:spcPts val="600"/>
              </a:spcBef>
            </a:pPr>
            <a:r>
              <a:rPr lang="pt-BR" sz="2400" dirty="0" smtClean="0"/>
              <a:t>Uso de tesauros e léxicos de domínios específicos</a:t>
            </a:r>
          </a:p>
        </p:txBody>
      </p:sp>
      <p:sp>
        <p:nvSpPr>
          <p:cNvPr id="12291" name="Espaço Reservado para Número de Slid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D0FED5-01E1-4385-8375-45D035709A41}" type="slidenum">
              <a:rPr lang="pt-BR" smtClean="0"/>
              <a:pPr/>
              <a:t>10</a:t>
            </a:fld>
            <a:endParaRPr lang="pt-BR" smtClean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Ferramentas que dão suporte a pré-processamento e análise de texto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755576" y="1700808"/>
            <a:ext cx="7772400" cy="4392488"/>
          </a:xfrm>
        </p:spPr>
        <p:txBody>
          <a:bodyPr/>
          <a:lstStyle/>
          <a:p>
            <a:r>
              <a:rPr lang="pt-BR" sz="2400" dirty="0" err="1" smtClean="0"/>
              <a:t>Cloud</a:t>
            </a:r>
            <a:r>
              <a:rPr lang="pt-BR" sz="2400" dirty="0" smtClean="0"/>
              <a:t> Natural </a:t>
            </a:r>
            <a:r>
              <a:rPr lang="pt-BR" sz="2400" dirty="0" err="1" smtClean="0"/>
              <a:t>Language</a:t>
            </a:r>
            <a:r>
              <a:rPr lang="pt-BR" sz="2400" dirty="0" smtClean="0"/>
              <a:t> </a:t>
            </a:r>
            <a:r>
              <a:rPr lang="pt-BR" sz="2400" dirty="0" err="1" smtClean="0"/>
              <a:t>Api</a:t>
            </a:r>
            <a:endParaRPr lang="pt-BR" sz="2400" dirty="0" smtClean="0"/>
          </a:p>
          <a:p>
            <a:r>
              <a:rPr lang="pt-BR" sz="2400" dirty="0" smtClean="0"/>
              <a:t>Stanford </a:t>
            </a:r>
            <a:r>
              <a:rPr lang="pt-BR" sz="2400" dirty="0" err="1" smtClean="0"/>
              <a:t>CoreNLP</a:t>
            </a:r>
            <a:endParaRPr lang="pt-BR" sz="2400" dirty="0" smtClean="0"/>
          </a:p>
          <a:p>
            <a:r>
              <a:rPr lang="pt-BR" sz="2400" dirty="0" smtClean="0"/>
              <a:t>NLTK - Natural </a:t>
            </a:r>
            <a:r>
              <a:rPr lang="pt-BR" sz="2400" dirty="0" err="1" smtClean="0"/>
              <a:t>Language</a:t>
            </a:r>
            <a:r>
              <a:rPr lang="pt-BR" sz="2400" dirty="0" smtClean="0"/>
              <a:t> Toolkit</a:t>
            </a:r>
          </a:p>
          <a:p>
            <a:r>
              <a:rPr lang="pt-BR" sz="2400" dirty="0"/>
              <a:t>GATE</a:t>
            </a:r>
          </a:p>
          <a:p>
            <a:r>
              <a:rPr lang="pt-BR" sz="2400" dirty="0" err="1" smtClean="0"/>
              <a:t>Azure</a:t>
            </a:r>
            <a:endParaRPr lang="pt-BR" sz="2400" dirty="0" smtClean="0"/>
          </a:p>
          <a:p>
            <a:r>
              <a:rPr lang="pt-BR" sz="2400" dirty="0" smtClean="0"/>
              <a:t>Tesauros</a:t>
            </a:r>
          </a:p>
          <a:p>
            <a:pPr lvl="1"/>
            <a:r>
              <a:rPr lang="pt-BR" sz="2200" dirty="0" err="1" smtClean="0"/>
              <a:t>WordNet</a:t>
            </a:r>
            <a:endParaRPr lang="pt-BR" sz="2200" dirty="0" smtClean="0"/>
          </a:p>
          <a:p>
            <a:pPr lvl="1"/>
            <a:r>
              <a:rPr lang="pt-BR" sz="2200" dirty="0" err="1" smtClean="0"/>
              <a:t>BabelNet</a:t>
            </a:r>
            <a:endParaRPr lang="pt-BR" sz="2200" dirty="0" smtClean="0"/>
          </a:p>
          <a:p>
            <a:r>
              <a:rPr lang="pt-BR" sz="2400" dirty="0" smtClean="0"/>
              <a:t>Algumas ferramentas para Português</a:t>
            </a:r>
          </a:p>
          <a:p>
            <a:pPr lvl="1"/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177D341-5D17-4D92-BFFE-874ED14BBB86}" type="slidenum">
              <a:rPr lang="pt-BR" smtClean="0"/>
              <a:pPr/>
              <a:t>11</a:t>
            </a:fld>
            <a:endParaRPr lang="pt-BR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600" y="342900"/>
            <a:ext cx="7772400" cy="997868"/>
          </a:xfrm>
        </p:spPr>
        <p:txBody>
          <a:bodyPr/>
          <a:lstStyle/>
          <a:p>
            <a:r>
              <a:rPr lang="pt-BR" dirty="0" err="1" smtClean="0"/>
              <a:t>Cloud</a:t>
            </a:r>
            <a:r>
              <a:rPr lang="pt-BR" dirty="0" smtClean="0"/>
              <a:t> Natural </a:t>
            </a:r>
            <a:r>
              <a:rPr lang="pt-BR" dirty="0" err="1" smtClean="0"/>
              <a:t>Language</a:t>
            </a:r>
            <a:r>
              <a:rPr lang="pt-BR" dirty="0" smtClean="0"/>
              <a:t> </a:t>
            </a:r>
            <a:r>
              <a:rPr lang="pt-BR" dirty="0" err="1" smtClean="0"/>
              <a:t>Api</a:t>
            </a:r>
            <a:endParaRPr lang="en-US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1844823"/>
            <a:ext cx="7772400" cy="3784451"/>
          </a:xfrm>
        </p:spPr>
        <p:txBody>
          <a:bodyPr/>
          <a:lstStyle/>
          <a:p>
            <a:r>
              <a:rPr lang="en-US" dirty="0" smtClean="0">
                <a:hlinkClick r:id="rId2"/>
              </a:rPr>
              <a:t>https://cloud.google.com/natural-language/</a:t>
            </a:r>
            <a:endParaRPr lang="en-US" dirty="0" smtClean="0"/>
          </a:p>
          <a:p>
            <a:r>
              <a:rPr lang="pt-BR" dirty="0" smtClean="0"/>
              <a:t>Versão gratuita online</a:t>
            </a:r>
          </a:p>
          <a:p>
            <a:r>
              <a:rPr lang="pt-BR" dirty="0" smtClean="0"/>
              <a:t>Versão paga para download</a:t>
            </a:r>
          </a:p>
          <a:p>
            <a:r>
              <a:rPr lang="pt-BR" dirty="0" smtClean="0"/>
              <a:t>Muito interessante. Vale a pena testar!</a:t>
            </a:r>
          </a:p>
          <a:p>
            <a:endParaRPr lang="pt-BR" dirty="0" smtClean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177D341-5D17-4D92-BFFE-874ED14BBB86}" type="slidenum">
              <a:rPr lang="pt-BR" smtClean="0"/>
              <a:pPr/>
              <a:t>12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213547670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600" y="342900"/>
            <a:ext cx="7772400" cy="925860"/>
          </a:xfrm>
        </p:spPr>
        <p:txBody>
          <a:bodyPr/>
          <a:lstStyle/>
          <a:p>
            <a:r>
              <a:rPr lang="pt-BR" dirty="0" err="1" smtClean="0"/>
              <a:t>Cloud</a:t>
            </a:r>
            <a:r>
              <a:rPr lang="pt-BR" dirty="0" smtClean="0"/>
              <a:t> Natural </a:t>
            </a:r>
            <a:r>
              <a:rPr lang="pt-BR" dirty="0" err="1" smtClean="0"/>
              <a:t>Language</a:t>
            </a:r>
            <a:r>
              <a:rPr lang="pt-BR" dirty="0" smtClean="0"/>
              <a:t> </a:t>
            </a:r>
            <a:r>
              <a:rPr lang="pt-BR" dirty="0" err="1" smtClean="0"/>
              <a:t>Api</a:t>
            </a:r>
            <a:endParaRPr lang="en-US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1772815"/>
            <a:ext cx="7772400" cy="4536505"/>
          </a:xfrm>
        </p:spPr>
        <p:txBody>
          <a:bodyPr/>
          <a:lstStyle/>
          <a:p>
            <a:r>
              <a:rPr lang="pt-BR" dirty="0" smtClean="0"/>
              <a:t>Oferece</a:t>
            </a:r>
          </a:p>
          <a:p>
            <a:pPr lvl="1"/>
            <a:r>
              <a:rPr lang="pt-BR" dirty="0" smtClean="0"/>
              <a:t>Suporte para vários idiomas</a:t>
            </a:r>
          </a:p>
          <a:p>
            <a:pPr lvl="1"/>
            <a:r>
              <a:rPr lang="pt-BR" dirty="0" smtClean="0"/>
              <a:t>Reconhecimento de entidades</a:t>
            </a:r>
          </a:p>
          <a:p>
            <a:pPr lvl="2"/>
            <a:r>
              <a:rPr lang="pt-BR" dirty="0" smtClean="0"/>
              <a:t>Pessoas, lugares, objetos, eventos, …</a:t>
            </a:r>
          </a:p>
          <a:p>
            <a:pPr lvl="1"/>
            <a:r>
              <a:rPr lang="pt-BR" dirty="0" smtClean="0"/>
              <a:t>Análise morfossintática e sintática</a:t>
            </a:r>
          </a:p>
          <a:p>
            <a:pPr lvl="1"/>
            <a:r>
              <a:rPr lang="pt-BR" dirty="0" smtClean="0"/>
              <a:t>Classificação do texto em categorias pré-existentes</a:t>
            </a:r>
          </a:p>
          <a:p>
            <a:pPr lvl="2"/>
            <a:r>
              <a:rPr lang="pt-BR" dirty="0" smtClean="0"/>
              <a:t>Não ficou claro quais são as opções…</a:t>
            </a:r>
          </a:p>
          <a:p>
            <a:pPr lvl="1"/>
            <a:r>
              <a:rPr lang="pt-BR" dirty="0" smtClean="0"/>
              <a:t>Análise de sentimento</a:t>
            </a:r>
          </a:p>
          <a:p>
            <a:pPr lvl="1"/>
            <a:r>
              <a:rPr lang="pt-BR" dirty="0" smtClean="0"/>
              <a:t>Tradução automática &amp; mais…</a:t>
            </a:r>
          </a:p>
          <a:p>
            <a:endParaRPr lang="en-US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177D341-5D17-4D92-BFFE-874ED14BBB86}" type="slidenum">
              <a:rPr lang="pt-BR" smtClean="0"/>
              <a:pPr/>
              <a:t>13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283510552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600" y="342900"/>
            <a:ext cx="7772400" cy="781844"/>
          </a:xfrm>
        </p:spPr>
        <p:txBody>
          <a:bodyPr/>
          <a:lstStyle/>
          <a:p>
            <a:r>
              <a:rPr lang="pt-BR" dirty="0" smtClean="0"/>
              <a:t>Stanford </a:t>
            </a:r>
            <a:r>
              <a:rPr lang="pt-BR" dirty="0" err="1" smtClean="0"/>
              <a:t>CoreNLP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83568" y="1618456"/>
            <a:ext cx="7772400" cy="4834880"/>
          </a:xfrm>
        </p:spPr>
        <p:txBody>
          <a:bodyPr/>
          <a:lstStyle/>
          <a:p>
            <a:r>
              <a:rPr lang="pt-BR" sz="2400" dirty="0" smtClean="0"/>
              <a:t>http://stanfordnlp.github.io/CoreNLP/</a:t>
            </a:r>
          </a:p>
          <a:p>
            <a:r>
              <a:rPr lang="pt-BR" sz="2400" dirty="0" smtClean="0"/>
              <a:t>Oferece ferramentas para Processamento de Linguagem Natural </a:t>
            </a:r>
          </a:p>
          <a:p>
            <a:pPr lvl="1"/>
            <a:r>
              <a:rPr lang="pt-BR" sz="2200" dirty="0" err="1" smtClean="0"/>
              <a:t>Tokenização</a:t>
            </a:r>
            <a:r>
              <a:rPr lang="pt-BR" sz="2200" dirty="0" smtClean="0"/>
              <a:t> (análise léxica)</a:t>
            </a:r>
          </a:p>
          <a:p>
            <a:pPr lvl="1"/>
            <a:r>
              <a:rPr lang="pt-BR" sz="2200" dirty="0" smtClean="0"/>
              <a:t>Separação de sentenças</a:t>
            </a:r>
          </a:p>
          <a:p>
            <a:pPr lvl="1"/>
            <a:r>
              <a:rPr lang="pt-BR" sz="2200" dirty="0" err="1" smtClean="0"/>
              <a:t>Stemming</a:t>
            </a:r>
            <a:r>
              <a:rPr lang="pt-BR" sz="2200" dirty="0" smtClean="0"/>
              <a:t> (lematização)</a:t>
            </a:r>
          </a:p>
          <a:p>
            <a:pPr lvl="1"/>
            <a:r>
              <a:rPr lang="pt-BR" sz="2200" dirty="0" err="1" smtClean="0"/>
              <a:t>POS-tagging</a:t>
            </a:r>
            <a:r>
              <a:rPr lang="pt-BR" sz="2200" dirty="0" smtClean="0"/>
              <a:t> (etiquetagem de classe gramatical)</a:t>
            </a:r>
          </a:p>
          <a:p>
            <a:pPr lvl="1"/>
            <a:r>
              <a:rPr lang="pt-BR" sz="2200" dirty="0" err="1" smtClean="0"/>
              <a:t>Parsing</a:t>
            </a:r>
            <a:r>
              <a:rPr lang="pt-BR" sz="2200" dirty="0" smtClean="0"/>
              <a:t> sintático</a:t>
            </a:r>
          </a:p>
          <a:p>
            <a:pPr lvl="1"/>
            <a:r>
              <a:rPr lang="pt-BR" sz="2200" dirty="0" smtClean="0"/>
              <a:t>Resolução de correferência (uso de pronomes)</a:t>
            </a:r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177D341-5D17-4D92-BFFE-874ED14BBB86}" type="slidenum">
              <a:rPr lang="pt-BR" smtClean="0"/>
              <a:pPr/>
              <a:t>14</a:t>
            </a:fld>
            <a:endParaRPr lang="pt-BR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600" y="342900"/>
            <a:ext cx="7772400" cy="781844"/>
          </a:xfrm>
        </p:spPr>
        <p:txBody>
          <a:bodyPr/>
          <a:lstStyle/>
          <a:p>
            <a:r>
              <a:rPr lang="pt-BR" dirty="0" smtClean="0"/>
              <a:t>Stanford </a:t>
            </a:r>
            <a:r>
              <a:rPr lang="pt-BR" dirty="0" err="1" smtClean="0"/>
              <a:t>CoreNLP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83568" y="1618456"/>
            <a:ext cx="7772400" cy="4834880"/>
          </a:xfrm>
        </p:spPr>
        <p:txBody>
          <a:bodyPr/>
          <a:lstStyle/>
          <a:p>
            <a:r>
              <a:rPr lang="pt-BR" sz="2400" dirty="0" smtClean="0"/>
              <a:t>Oferece ferramentas para Processamento de Linguagem Natural </a:t>
            </a:r>
          </a:p>
          <a:p>
            <a:pPr lvl="1">
              <a:spcBef>
                <a:spcPts val="1200"/>
              </a:spcBef>
            </a:pPr>
            <a:r>
              <a:rPr lang="pt-BR" sz="2200" dirty="0"/>
              <a:t>Reconhecimento de entidades </a:t>
            </a:r>
            <a:r>
              <a:rPr lang="pt-BR" sz="2200" dirty="0" smtClean="0"/>
              <a:t>nomeadas</a:t>
            </a:r>
          </a:p>
          <a:p>
            <a:pPr lvl="1">
              <a:spcBef>
                <a:spcPts val="1200"/>
              </a:spcBef>
            </a:pPr>
            <a:r>
              <a:rPr lang="pt-BR" sz="2200" dirty="0" err="1" smtClean="0"/>
              <a:t>Tokens</a:t>
            </a:r>
            <a:r>
              <a:rPr lang="pt-BR" sz="2200" dirty="0" smtClean="0"/>
              <a:t> </a:t>
            </a:r>
            <a:r>
              <a:rPr lang="pt-BR" sz="2200" dirty="0" err="1" smtClean="0"/>
              <a:t>Regex</a:t>
            </a:r>
            <a:r>
              <a:rPr lang="pt-BR" sz="2200" dirty="0" smtClean="0"/>
              <a:t> (para extração de informação)</a:t>
            </a:r>
          </a:p>
          <a:p>
            <a:pPr lvl="2">
              <a:spcBef>
                <a:spcPts val="1200"/>
              </a:spcBef>
            </a:pPr>
            <a:r>
              <a:rPr lang="pt-BR" sz="2000" dirty="0" smtClean="0"/>
              <a:t>Framework para definir expressões regulares</a:t>
            </a:r>
            <a:endParaRPr lang="pt-BR" sz="2000" dirty="0"/>
          </a:p>
          <a:p>
            <a:pPr lvl="1"/>
            <a:r>
              <a:rPr lang="pt-BR" sz="2200" dirty="0"/>
              <a:t>Extração de Informação aberta</a:t>
            </a:r>
          </a:p>
          <a:p>
            <a:pPr lvl="2">
              <a:spcBef>
                <a:spcPts val="600"/>
              </a:spcBef>
            </a:pPr>
            <a:r>
              <a:rPr lang="pt-BR" sz="2000" dirty="0"/>
              <a:t>Independente de domínio</a:t>
            </a:r>
          </a:p>
          <a:p>
            <a:pPr lvl="1"/>
            <a:r>
              <a:rPr lang="pt-BR" sz="2200" dirty="0" smtClean="0"/>
              <a:t>Análise de sentimento</a:t>
            </a:r>
          </a:p>
          <a:p>
            <a:pPr lvl="1"/>
            <a:r>
              <a:rPr lang="pt-BR" sz="2200" dirty="0" smtClean="0"/>
              <a:t>E mais....</a:t>
            </a:r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177D341-5D17-4D92-BFFE-874ED14BBB86}" type="slidenum">
              <a:rPr lang="pt-BR" smtClean="0"/>
              <a:pPr/>
              <a:t>15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39596183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600" y="188640"/>
            <a:ext cx="7772400" cy="1143000"/>
          </a:xfrm>
        </p:spPr>
        <p:txBody>
          <a:bodyPr/>
          <a:lstStyle/>
          <a:p>
            <a:r>
              <a:rPr lang="pt-BR" dirty="0" smtClean="0"/>
              <a:t>NLTK</a:t>
            </a:r>
            <a:br>
              <a:rPr lang="pt-BR" dirty="0" smtClean="0"/>
            </a:br>
            <a:r>
              <a:rPr lang="pt-BR" sz="3200" dirty="0" smtClean="0"/>
              <a:t>Natural </a:t>
            </a:r>
            <a:r>
              <a:rPr lang="pt-BR" sz="3200" dirty="0" err="1" smtClean="0"/>
              <a:t>Language</a:t>
            </a:r>
            <a:r>
              <a:rPr lang="pt-BR" sz="3200" dirty="0" smtClean="0"/>
              <a:t> Toolkit</a:t>
            </a:r>
            <a:endParaRPr lang="pt-BR" sz="32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755576" y="1658491"/>
            <a:ext cx="7772400" cy="4506813"/>
          </a:xfrm>
        </p:spPr>
        <p:txBody>
          <a:bodyPr/>
          <a:lstStyle/>
          <a:p>
            <a:r>
              <a:rPr lang="pt-BR" sz="2400" dirty="0" smtClean="0"/>
              <a:t>http://www.nltk.org/</a:t>
            </a:r>
          </a:p>
          <a:p>
            <a:r>
              <a:rPr lang="pt-BR" sz="2400" dirty="0" smtClean="0"/>
              <a:t>Plataforma para construção de programas em </a:t>
            </a:r>
            <a:r>
              <a:rPr lang="pt-BR" sz="2400" dirty="0" err="1" smtClean="0"/>
              <a:t>Python</a:t>
            </a:r>
            <a:r>
              <a:rPr lang="pt-BR" sz="2400" dirty="0" smtClean="0"/>
              <a:t> para Processamento de Linguagem Natural</a:t>
            </a:r>
          </a:p>
          <a:p>
            <a:r>
              <a:rPr lang="pt-BR" sz="2400" dirty="0" smtClean="0"/>
              <a:t>Oferece bibliotecas para </a:t>
            </a:r>
          </a:p>
          <a:p>
            <a:pPr lvl="1"/>
            <a:r>
              <a:rPr lang="pt-BR" sz="2400" dirty="0" err="1" smtClean="0"/>
              <a:t>Tokenização</a:t>
            </a:r>
            <a:r>
              <a:rPr lang="pt-BR" sz="2400" dirty="0" smtClean="0"/>
              <a:t> (análise léxica)</a:t>
            </a:r>
          </a:p>
          <a:p>
            <a:pPr lvl="1"/>
            <a:r>
              <a:rPr lang="pt-BR" sz="2400" dirty="0" err="1" smtClean="0"/>
              <a:t>Stemming</a:t>
            </a:r>
            <a:r>
              <a:rPr lang="pt-BR" sz="2400" dirty="0" smtClean="0"/>
              <a:t> (lematização)</a:t>
            </a:r>
          </a:p>
          <a:p>
            <a:pPr lvl="1"/>
            <a:r>
              <a:rPr lang="pt-BR" sz="2400" dirty="0" err="1" smtClean="0"/>
              <a:t>POS-tagging</a:t>
            </a:r>
            <a:r>
              <a:rPr lang="pt-BR" sz="2400" dirty="0" smtClean="0"/>
              <a:t> (etiquetagem de classe gramatical)</a:t>
            </a:r>
          </a:p>
          <a:p>
            <a:pPr lvl="1"/>
            <a:r>
              <a:rPr lang="pt-BR" sz="2400" dirty="0" err="1" smtClean="0"/>
              <a:t>Parsing</a:t>
            </a:r>
            <a:r>
              <a:rPr lang="pt-BR" sz="2400" dirty="0" smtClean="0"/>
              <a:t> sintático</a:t>
            </a:r>
          </a:p>
          <a:p>
            <a:pPr lvl="1"/>
            <a:r>
              <a:rPr lang="pt-BR" sz="2400" dirty="0" smtClean="0"/>
              <a:t>Raciocínio semântico</a:t>
            </a:r>
          </a:p>
          <a:p>
            <a:pPr lvl="1"/>
            <a:r>
              <a:rPr lang="pt-BR" sz="2400" dirty="0" smtClean="0"/>
              <a:t>Classificação de texto</a:t>
            </a:r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177D341-5D17-4D92-BFFE-874ED14BBB86}" type="slidenum">
              <a:rPr lang="pt-BR" smtClean="0"/>
              <a:pPr/>
              <a:t>16</a:t>
            </a:fld>
            <a:endParaRPr lang="pt-BR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600" y="342900"/>
            <a:ext cx="7772400" cy="925860"/>
          </a:xfrm>
        </p:spPr>
        <p:txBody>
          <a:bodyPr/>
          <a:lstStyle/>
          <a:p>
            <a:r>
              <a:rPr lang="pt-BR" dirty="0" err="1" smtClean="0"/>
              <a:t>Azure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755576" y="1618456"/>
            <a:ext cx="7772400" cy="4762872"/>
          </a:xfrm>
        </p:spPr>
        <p:txBody>
          <a:bodyPr/>
          <a:lstStyle/>
          <a:p>
            <a:r>
              <a:rPr lang="pt-BR" sz="2400" dirty="0" smtClean="0"/>
              <a:t>https://azure.microsoft.com/pt-br/services/cognitive-services/text-analytics/</a:t>
            </a:r>
          </a:p>
          <a:p>
            <a:r>
              <a:rPr lang="pt-BR" sz="2400" dirty="0" smtClean="0"/>
              <a:t>Ferramenta paga da </a:t>
            </a:r>
            <a:r>
              <a:rPr lang="pt-BR" sz="2400" dirty="0"/>
              <a:t>M</a:t>
            </a:r>
            <a:r>
              <a:rPr lang="pt-BR" sz="2400" dirty="0" smtClean="0"/>
              <a:t>icrosoft</a:t>
            </a:r>
          </a:p>
          <a:p>
            <a:r>
              <a:rPr lang="pt-BR" sz="2400" dirty="0" smtClean="0"/>
              <a:t>Detecção </a:t>
            </a:r>
            <a:r>
              <a:rPr lang="pt-BR" sz="2400" dirty="0"/>
              <a:t>de idioma</a:t>
            </a:r>
          </a:p>
          <a:p>
            <a:pPr lvl="1"/>
            <a:r>
              <a:rPr lang="pt-BR" sz="2200" dirty="0"/>
              <a:t>Determina em que idioma um texto está escrito </a:t>
            </a:r>
            <a:r>
              <a:rPr lang="pt-BR" sz="2200" dirty="0" smtClean="0"/>
              <a:t>dentre 120 idiomas</a:t>
            </a:r>
            <a:endParaRPr lang="pt-BR" dirty="0"/>
          </a:p>
          <a:p>
            <a:r>
              <a:rPr lang="pt-BR" sz="2400" dirty="0"/>
              <a:t>Análise de sentimento</a:t>
            </a:r>
          </a:p>
          <a:p>
            <a:r>
              <a:rPr lang="pt-BR" sz="2400" dirty="0" smtClean="0"/>
              <a:t>Detecção </a:t>
            </a:r>
            <a:r>
              <a:rPr lang="pt-BR" sz="2400" dirty="0"/>
              <a:t>de tópico</a:t>
            </a:r>
          </a:p>
          <a:p>
            <a:pPr lvl="1"/>
            <a:r>
              <a:rPr lang="pt-BR" sz="2200" dirty="0"/>
              <a:t>Encontra e extrai tópicos de artigos no idioma inglês </a:t>
            </a:r>
          </a:p>
          <a:p>
            <a:pPr lvl="2"/>
            <a:r>
              <a:rPr lang="pt-BR" sz="2000" dirty="0"/>
              <a:t>para identificar as principais questões ou sugestões que os clientes mencionam com frequência.</a:t>
            </a:r>
          </a:p>
          <a:p>
            <a:pPr lvl="1"/>
            <a:endParaRPr lang="pt-BR" dirty="0" smtClean="0"/>
          </a:p>
          <a:p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177D341-5D17-4D92-BFFE-874ED14BBB86}" type="slidenum">
              <a:rPr lang="pt-BR" smtClean="0"/>
              <a:pPr/>
              <a:t>17</a:t>
            </a:fld>
            <a:endParaRPr lang="pt-BR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600" y="260648"/>
            <a:ext cx="7772400" cy="1143000"/>
          </a:xfrm>
        </p:spPr>
        <p:txBody>
          <a:bodyPr/>
          <a:lstStyle/>
          <a:p>
            <a:r>
              <a:rPr lang="pt-BR" dirty="0" smtClean="0"/>
              <a:t>GATE</a:t>
            </a:r>
            <a:br>
              <a:rPr lang="pt-BR" dirty="0" smtClean="0"/>
            </a:br>
            <a:r>
              <a:rPr lang="pt-BR" sz="2800" dirty="0" smtClean="0"/>
              <a:t>General </a:t>
            </a:r>
            <a:r>
              <a:rPr lang="pt-BR" sz="2800" dirty="0" err="1" smtClean="0"/>
              <a:t>Architecture</a:t>
            </a:r>
            <a:r>
              <a:rPr lang="pt-BR" sz="2800" dirty="0" smtClean="0"/>
              <a:t> for </a:t>
            </a:r>
            <a:r>
              <a:rPr lang="pt-BR" sz="2800" dirty="0" err="1" smtClean="0"/>
              <a:t>Text</a:t>
            </a:r>
            <a:r>
              <a:rPr lang="pt-BR" sz="2800" dirty="0" smtClean="0"/>
              <a:t> </a:t>
            </a:r>
            <a:r>
              <a:rPr lang="pt-BR" sz="2800" dirty="0" err="1" smtClean="0"/>
              <a:t>Engineering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1690464"/>
            <a:ext cx="7772400" cy="4114800"/>
          </a:xfrm>
        </p:spPr>
        <p:txBody>
          <a:bodyPr/>
          <a:lstStyle/>
          <a:p>
            <a:r>
              <a:rPr lang="pt-BR" sz="2400" dirty="0" smtClean="0"/>
              <a:t>https://gate.ac.uk/</a:t>
            </a:r>
          </a:p>
          <a:p>
            <a:r>
              <a:rPr lang="pt-BR" sz="2400" dirty="0" smtClean="0"/>
              <a:t>Software open </a:t>
            </a:r>
            <a:r>
              <a:rPr lang="pt-BR" sz="2400" dirty="0" err="1" smtClean="0"/>
              <a:t>source</a:t>
            </a:r>
            <a:endParaRPr lang="pt-BR" sz="2400" dirty="0" smtClean="0"/>
          </a:p>
          <a:p>
            <a:r>
              <a:rPr lang="pt-BR" sz="2400" dirty="0"/>
              <a:t>Tem um escopo muito abrangente</a:t>
            </a:r>
          </a:p>
          <a:p>
            <a:r>
              <a:rPr lang="pt-BR" sz="2400" dirty="0"/>
              <a:t>Diversos componentes para tarefas simples</a:t>
            </a:r>
          </a:p>
          <a:p>
            <a:pPr lvl="1"/>
            <a:r>
              <a:rPr lang="pt-BR" sz="2200" dirty="0"/>
              <a:t>É tanta coisa... </a:t>
            </a:r>
          </a:p>
          <a:p>
            <a:pPr lvl="1"/>
            <a:r>
              <a:rPr lang="pt-BR" sz="2200" dirty="0"/>
              <a:t>https://gate.ac.uk/gate/doc/plugins.html</a:t>
            </a:r>
          </a:p>
          <a:p>
            <a:pPr lvl="1"/>
            <a:r>
              <a:rPr lang="pt-BR" sz="2200" dirty="0"/>
              <a:t>Integração com implementações de aprendizagem de máquina (</a:t>
            </a:r>
            <a:r>
              <a:rPr lang="pt-BR" sz="2200" dirty="0" err="1"/>
              <a:t>Weka</a:t>
            </a:r>
            <a:r>
              <a:rPr lang="pt-BR" sz="2200" dirty="0"/>
              <a:t>)</a:t>
            </a:r>
          </a:p>
          <a:p>
            <a:pPr marL="0" indent="0">
              <a:buNone/>
            </a:pPr>
            <a:endParaRPr lang="pt-BR" sz="2400" dirty="0" smtClean="0"/>
          </a:p>
          <a:p>
            <a:pPr lvl="1"/>
            <a:endParaRPr lang="pt-BR" dirty="0" smtClean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177D341-5D17-4D92-BFFE-874ED14BBB86}" type="slidenum">
              <a:rPr lang="pt-BR" smtClean="0"/>
              <a:pPr/>
              <a:t>18</a:t>
            </a:fld>
            <a:endParaRPr lang="pt-BR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600" y="342900"/>
            <a:ext cx="7772400" cy="997868"/>
          </a:xfrm>
        </p:spPr>
        <p:txBody>
          <a:bodyPr/>
          <a:lstStyle/>
          <a:p>
            <a:r>
              <a:rPr lang="pt-BR" dirty="0"/>
              <a:t>GATE </a:t>
            </a:r>
            <a:r>
              <a:rPr lang="pt-BR" dirty="0" smtClean="0"/>
              <a:t>Family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1618456"/>
            <a:ext cx="7772400" cy="4762872"/>
          </a:xfrm>
        </p:spPr>
        <p:txBody>
          <a:bodyPr/>
          <a:lstStyle/>
          <a:p>
            <a:r>
              <a:rPr lang="pt-BR" sz="2600" dirty="0" smtClean="0"/>
              <a:t>GATE </a:t>
            </a:r>
            <a:r>
              <a:rPr lang="pt-BR" sz="2600" dirty="0" err="1" smtClean="0"/>
              <a:t>Developer</a:t>
            </a:r>
            <a:endParaRPr lang="pt-BR" sz="2600" dirty="0" smtClean="0"/>
          </a:p>
          <a:p>
            <a:r>
              <a:rPr lang="pt-BR" sz="2600" dirty="0"/>
              <a:t>GATE </a:t>
            </a:r>
            <a:r>
              <a:rPr lang="pt-BR" sz="2600" dirty="0" err="1" smtClean="0"/>
              <a:t>Mímir</a:t>
            </a:r>
            <a:endParaRPr lang="pt-BR" sz="2600" dirty="0"/>
          </a:p>
          <a:p>
            <a:r>
              <a:rPr lang="pt-BR" sz="2600" dirty="0" smtClean="0"/>
              <a:t>GATE </a:t>
            </a:r>
            <a:r>
              <a:rPr lang="pt-BR" sz="2600" dirty="0" err="1" smtClean="0"/>
              <a:t>Teamware</a:t>
            </a:r>
            <a:endParaRPr lang="pt-BR" sz="2600" dirty="0" smtClean="0"/>
          </a:p>
          <a:p>
            <a:r>
              <a:rPr lang="pt-BR" sz="2600" dirty="0" smtClean="0"/>
              <a:t>Módulo de análise de sentimentos</a:t>
            </a:r>
          </a:p>
          <a:p>
            <a:r>
              <a:rPr lang="pt-BR" sz="2600" dirty="0" smtClean="0"/>
              <a:t>GATE </a:t>
            </a:r>
            <a:r>
              <a:rPr lang="pt-BR" sz="2600" dirty="0" err="1" smtClean="0"/>
              <a:t>Embedded</a:t>
            </a:r>
            <a:endParaRPr lang="pt-BR" sz="2600" dirty="0" smtClean="0"/>
          </a:p>
          <a:p>
            <a:r>
              <a:rPr lang="pt-BR" sz="2600" dirty="0" smtClean="0"/>
              <a:t>ANNIE</a:t>
            </a:r>
          </a:p>
          <a:p>
            <a:pPr lvl="1">
              <a:spcBef>
                <a:spcPts val="0"/>
              </a:spcBef>
            </a:pPr>
            <a:r>
              <a:rPr lang="pt-BR" sz="2400" dirty="0" smtClean="0"/>
              <a:t>Extração de informação</a:t>
            </a:r>
          </a:p>
          <a:p>
            <a:r>
              <a:rPr lang="pt-BR" sz="2600" dirty="0" smtClean="0"/>
              <a:t>JAPE</a:t>
            </a:r>
          </a:p>
          <a:p>
            <a:r>
              <a:rPr lang="pt-BR" sz="2600" dirty="0" smtClean="0"/>
              <a:t>GATE </a:t>
            </a:r>
            <a:r>
              <a:rPr lang="pt-BR" sz="2600" dirty="0" err="1"/>
              <a:t>Cloud</a:t>
            </a:r>
            <a:endParaRPr lang="pt-BR" sz="2600" dirty="0"/>
          </a:p>
          <a:p>
            <a:endParaRPr lang="pt-BR" sz="2600" dirty="0" smtClean="0"/>
          </a:p>
          <a:p>
            <a:endParaRPr lang="pt-BR" dirty="0" smtClean="0"/>
          </a:p>
        </p:txBody>
      </p:sp>
    </p:spTree>
    <p:extLst>
      <p:ext uri="{BB962C8B-B14F-4D97-AF65-F5344CB8AC3E}">
        <p14:creationId xmlns:p14="http://schemas.microsoft.com/office/powerpoint/2010/main" xmlns="" val="4181369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Espaço Reservado para Número de Slide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FEF1F50B-BFF5-4DCC-9328-745A0FBD372B}" type="slidenum">
              <a:rPr lang="pt-BR" smtClean="0"/>
              <a:pPr/>
              <a:t>2</a:t>
            </a:fld>
            <a:endParaRPr lang="pt-BR" smtClean="0"/>
          </a:p>
        </p:txBody>
      </p:sp>
      <p:sp>
        <p:nvSpPr>
          <p:cNvPr id="4100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81000"/>
            <a:ext cx="7772400" cy="762000"/>
          </a:xfrm>
        </p:spPr>
        <p:txBody>
          <a:bodyPr/>
          <a:lstStyle/>
          <a:p>
            <a:pPr eaLnBrk="1" hangingPunct="1"/>
            <a:r>
              <a:rPr lang="pt-BR" smtClean="0"/>
              <a:t>Roteiro</a:t>
            </a:r>
          </a:p>
        </p:txBody>
      </p:sp>
      <p:sp>
        <p:nvSpPr>
          <p:cNvPr id="4101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838200" y="1600200"/>
            <a:ext cx="7772400" cy="4114800"/>
          </a:xfrm>
        </p:spPr>
        <p:txBody>
          <a:bodyPr/>
          <a:lstStyle/>
          <a:p>
            <a:pPr eaLnBrk="1" hangingPunct="1"/>
            <a:r>
              <a:rPr lang="pt-BR" dirty="0" smtClean="0">
                <a:sym typeface="Monotype Sorts"/>
              </a:rPr>
              <a:t>Processamento de Linguagem Natural</a:t>
            </a:r>
          </a:p>
          <a:p>
            <a:pPr lvl="1" eaLnBrk="1" hangingPunct="1"/>
            <a:r>
              <a:rPr lang="pt-BR" dirty="0" smtClean="0">
                <a:sym typeface="Monotype Sorts"/>
              </a:rPr>
              <a:t>Visão geral</a:t>
            </a:r>
          </a:p>
          <a:p>
            <a:pPr eaLnBrk="1" hangingPunct="1"/>
            <a:r>
              <a:rPr lang="pt-BR" dirty="0" smtClean="0">
                <a:sym typeface="Monotype Sorts"/>
              </a:rPr>
              <a:t>Ferramentas para PLN </a:t>
            </a:r>
          </a:p>
          <a:p>
            <a:pPr lvl="1" eaLnBrk="1" hangingPunct="1"/>
            <a:r>
              <a:rPr lang="pt-BR" dirty="0" smtClean="0"/>
              <a:t>Preparação (pré-processamento) dos documentos</a:t>
            </a:r>
          </a:p>
          <a:p>
            <a:pPr eaLnBrk="1" hangingPunct="1"/>
            <a:r>
              <a:rPr lang="pt-BR" dirty="0"/>
              <a:t>Ferramentas para criação de bases de índices</a:t>
            </a:r>
            <a:endParaRPr lang="pt-BR" dirty="0" smtClean="0"/>
          </a:p>
          <a:p>
            <a:pPr lvl="1" eaLnBrk="1" hangingPunct="1">
              <a:buFont typeface="Wingdings" pitchFamily="2" charset="2"/>
              <a:buNone/>
            </a:pPr>
            <a:endParaRPr lang="pt-BR" dirty="0" smtClean="0"/>
          </a:p>
          <a:p>
            <a:pPr lvl="1" eaLnBrk="1" hangingPunct="1"/>
            <a:endParaRPr lang="pt-B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600" y="342900"/>
            <a:ext cx="7772400" cy="853852"/>
          </a:xfrm>
        </p:spPr>
        <p:txBody>
          <a:bodyPr/>
          <a:lstStyle/>
          <a:p>
            <a:r>
              <a:rPr lang="pt-BR" dirty="0" err="1" smtClean="0"/>
              <a:t>Developer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1658491"/>
            <a:ext cx="7772400" cy="4722837"/>
          </a:xfrm>
        </p:spPr>
        <p:txBody>
          <a:bodyPr/>
          <a:lstStyle/>
          <a:p>
            <a:r>
              <a:rPr lang="pt-BR" sz="2600" dirty="0" smtClean="0"/>
              <a:t>GUI do GATE</a:t>
            </a:r>
          </a:p>
          <a:p>
            <a:r>
              <a:rPr lang="pt-BR" sz="2600" dirty="0" smtClean="0"/>
              <a:t>Oferece recursos para criação e manipulação automática de anotações</a:t>
            </a:r>
          </a:p>
          <a:p>
            <a:r>
              <a:rPr lang="pt-BR" sz="2600" dirty="0" smtClean="0"/>
              <a:t>Anotações são como </a:t>
            </a:r>
            <a:r>
              <a:rPr lang="pt-BR" sz="2600" dirty="0" err="1" smtClean="0"/>
              <a:t>Tags</a:t>
            </a:r>
            <a:endParaRPr lang="pt-BR" sz="2600" dirty="0" smtClean="0"/>
          </a:p>
          <a:p>
            <a:pPr lvl="1"/>
            <a:r>
              <a:rPr lang="pt-BR" sz="2400" dirty="0" smtClean="0"/>
              <a:t>consideradas como metadados</a:t>
            </a:r>
          </a:p>
          <a:p>
            <a:pPr lvl="1"/>
            <a:r>
              <a:rPr lang="pt-BR" sz="2400" dirty="0" smtClean="0"/>
              <a:t>comentários, explanações, informação associada a um documento ou a parte dele</a:t>
            </a:r>
          </a:p>
          <a:p>
            <a:r>
              <a:rPr lang="pt-BR" sz="2600" dirty="0" smtClean="0"/>
              <a:t>Muito importante para ANNIE</a:t>
            </a:r>
          </a:p>
          <a:p>
            <a:pPr lvl="1"/>
            <a:r>
              <a:rPr lang="pt-BR" sz="2400" dirty="0" smtClean="0"/>
              <a:t>módulo de extração de informação</a:t>
            </a:r>
          </a:p>
          <a:p>
            <a:endParaRPr lang="pt-BR" dirty="0" smtClean="0"/>
          </a:p>
          <a:p>
            <a:endParaRPr lang="pt-BR" dirty="0" smtClean="0"/>
          </a:p>
        </p:txBody>
      </p:sp>
    </p:spTree>
    <p:extLst>
      <p:ext uri="{BB962C8B-B14F-4D97-AF65-F5344CB8AC3E}">
        <p14:creationId xmlns:p14="http://schemas.microsoft.com/office/powerpoint/2010/main" xmlns="" val="4227694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600" y="342900"/>
            <a:ext cx="7772400" cy="853852"/>
          </a:xfrm>
        </p:spPr>
        <p:txBody>
          <a:bodyPr/>
          <a:lstStyle/>
          <a:p>
            <a:r>
              <a:rPr lang="pt-BR" dirty="0" smtClean="0"/>
              <a:t>GATE </a:t>
            </a:r>
            <a:r>
              <a:rPr lang="pt-BR" dirty="0" err="1" smtClean="0"/>
              <a:t>Cloud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1658491"/>
            <a:ext cx="7772400" cy="4506813"/>
          </a:xfrm>
        </p:spPr>
        <p:txBody>
          <a:bodyPr/>
          <a:lstStyle/>
          <a:p>
            <a:r>
              <a:rPr lang="pt-BR" sz="2600" dirty="0" err="1" smtClean="0"/>
              <a:t>Cloud</a:t>
            </a:r>
            <a:r>
              <a:rPr lang="pt-BR" sz="2600" dirty="0" smtClean="0"/>
              <a:t> computing</a:t>
            </a:r>
          </a:p>
          <a:p>
            <a:pPr lvl="1"/>
            <a:r>
              <a:rPr lang="pt-BR" sz="2400" dirty="0" smtClean="0"/>
              <a:t>Serviço pago – aluguel de servidores</a:t>
            </a:r>
          </a:p>
          <a:p>
            <a:r>
              <a:rPr lang="pt-BR" sz="2600" dirty="0" smtClean="0"/>
              <a:t>Funcionalidades</a:t>
            </a:r>
          </a:p>
          <a:p>
            <a:pPr lvl="1"/>
            <a:r>
              <a:rPr lang="pt-BR" sz="2400" dirty="0" smtClean="0"/>
              <a:t>Mineração de texto</a:t>
            </a:r>
            <a:r>
              <a:rPr lang="pt-BR" sz="2400" dirty="0"/>
              <a:t>, </a:t>
            </a:r>
            <a:r>
              <a:rPr lang="pt-BR" sz="2400" dirty="0" smtClean="0"/>
              <a:t>mineração </a:t>
            </a:r>
            <a:r>
              <a:rPr lang="pt-BR" sz="2400" dirty="0"/>
              <a:t>da </a:t>
            </a:r>
            <a:r>
              <a:rPr lang="pt-BR" sz="2400" dirty="0" smtClean="0"/>
              <a:t>Web e mineração de opinião</a:t>
            </a:r>
          </a:p>
          <a:p>
            <a:pPr lvl="1"/>
            <a:r>
              <a:rPr lang="pt-BR" sz="2400" dirty="0" smtClean="0"/>
              <a:t>Indexação e buscas </a:t>
            </a:r>
          </a:p>
          <a:p>
            <a:pPr lvl="2"/>
            <a:r>
              <a:rPr lang="pt-BR" sz="2200" dirty="0" smtClean="0"/>
              <a:t>booleana, estruturada ou texto completo</a:t>
            </a:r>
          </a:p>
          <a:p>
            <a:pPr lvl="1"/>
            <a:r>
              <a:rPr lang="pt-BR" sz="2400" dirty="0" smtClean="0"/>
              <a:t>Extração de informação e anotação semântica</a:t>
            </a:r>
          </a:p>
          <a:p>
            <a:pPr lvl="1"/>
            <a:r>
              <a:rPr lang="pt-BR" sz="2400" dirty="0" smtClean="0"/>
              <a:t>Análise de sentimentos</a:t>
            </a:r>
            <a:endParaRPr lang="pt-BR" dirty="0" smtClean="0"/>
          </a:p>
        </p:txBody>
      </p:sp>
    </p:spTree>
    <p:extLst>
      <p:ext uri="{BB962C8B-B14F-4D97-AF65-F5344CB8AC3E}">
        <p14:creationId xmlns:p14="http://schemas.microsoft.com/office/powerpoint/2010/main" xmlns="" val="2724717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600" y="342900"/>
            <a:ext cx="7772400" cy="853852"/>
          </a:xfrm>
        </p:spPr>
        <p:txBody>
          <a:bodyPr/>
          <a:lstStyle/>
          <a:p>
            <a:r>
              <a:rPr lang="pt-BR" dirty="0" smtClean="0"/>
              <a:t>GATE </a:t>
            </a:r>
            <a:r>
              <a:rPr lang="pt-BR" dirty="0" err="1" smtClean="0"/>
              <a:t>Teamware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1690464"/>
            <a:ext cx="7772400" cy="4114800"/>
          </a:xfrm>
        </p:spPr>
        <p:txBody>
          <a:bodyPr/>
          <a:lstStyle/>
          <a:p>
            <a:r>
              <a:rPr lang="pt-BR" sz="2600" dirty="0"/>
              <a:t>Plataforma </a:t>
            </a:r>
            <a:r>
              <a:rPr lang="pt-BR" sz="2600" dirty="0" smtClean="0"/>
              <a:t>Web Colaborativa</a:t>
            </a:r>
            <a:endParaRPr lang="pt-BR" sz="2600" dirty="0"/>
          </a:p>
          <a:p>
            <a:r>
              <a:rPr lang="pt-BR" sz="2600" dirty="0" smtClean="0"/>
              <a:t>Ferramentas de gerenciamento </a:t>
            </a:r>
            <a:r>
              <a:rPr lang="pt-BR" sz="2600" dirty="0"/>
              <a:t>de anotações</a:t>
            </a:r>
          </a:p>
          <a:p>
            <a:pPr lvl="1"/>
            <a:r>
              <a:rPr lang="pt-BR" dirty="0"/>
              <a:t>Permite anotações automáticas</a:t>
            </a:r>
          </a:p>
          <a:p>
            <a:r>
              <a:rPr lang="pt-BR" sz="2600" dirty="0" smtClean="0"/>
              <a:t>Carregamento de corpus de documentos</a:t>
            </a:r>
          </a:p>
          <a:p>
            <a:r>
              <a:rPr lang="pt-BR" sz="2600" dirty="0" smtClean="0"/>
              <a:t>Criação de </a:t>
            </a:r>
            <a:r>
              <a:rPr lang="pt-BR" sz="2600" dirty="0" err="1" smtClean="0"/>
              <a:t>templates</a:t>
            </a:r>
            <a:endParaRPr lang="pt-BR" sz="2600" dirty="0" smtClean="0"/>
          </a:p>
          <a:p>
            <a:pPr lvl="1"/>
            <a:r>
              <a:rPr lang="pt-BR" sz="2400" dirty="0" smtClean="0"/>
              <a:t>Inicia projetos a partir de </a:t>
            </a:r>
            <a:r>
              <a:rPr lang="pt-BR" sz="2400" dirty="0" err="1" smtClean="0"/>
              <a:t>templates</a:t>
            </a:r>
            <a:endParaRPr lang="pt-BR" sz="2400" dirty="0" smtClean="0"/>
          </a:p>
          <a:p>
            <a:r>
              <a:rPr lang="pt-BR" sz="2600" dirty="0" smtClean="0"/>
              <a:t>Relatórios do status do projeto, estatísticas</a:t>
            </a:r>
          </a:p>
          <a:p>
            <a:pPr>
              <a:buNone/>
            </a:pPr>
            <a:endParaRPr lang="pt-BR" sz="2600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177D341-5D17-4D92-BFFE-874ED14BBB86}" type="slidenum">
              <a:rPr lang="pt-BR" smtClean="0"/>
              <a:pPr>
                <a:defRPr/>
              </a:pPr>
              <a:t>22</a:t>
            </a:fld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600" y="404664"/>
            <a:ext cx="7772400" cy="952500"/>
          </a:xfrm>
        </p:spPr>
        <p:txBody>
          <a:bodyPr/>
          <a:lstStyle/>
          <a:p>
            <a:r>
              <a:rPr lang="pt-BR" dirty="0" smtClean="0"/>
              <a:t>Tesauros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755576" y="1618456"/>
            <a:ext cx="7772400" cy="4114800"/>
          </a:xfrm>
        </p:spPr>
        <p:txBody>
          <a:bodyPr/>
          <a:lstStyle/>
          <a:p>
            <a:r>
              <a:rPr lang="pt-BR" sz="2600" dirty="0" err="1" smtClean="0"/>
              <a:t>WordNet</a:t>
            </a:r>
            <a:endParaRPr lang="pt-BR" sz="2600" dirty="0" smtClean="0"/>
          </a:p>
          <a:p>
            <a:pPr lvl="1"/>
            <a:r>
              <a:rPr lang="pt-BR" sz="2400" dirty="0" smtClean="0"/>
              <a:t>Já vimos na aula de processamento de texto</a:t>
            </a:r>
          </a:p>
          <a:p>
            <a:pPr lvl="1"/>
            <a:r>
              <a:rPr lang="pt-BR" sz="2400" dirty="0" smtClean="0"/>
              <a:t>https://wordnet.princeton.edu/</a:t>
            </a:r>
          </a:p>
          <a:p>
            <a:r>
              <a:rPr lang="pt-BR" sz="2600" dirty="0" err="1" smtClean="0"/>
              <a:t>BabelNet</a:t>
            </a:r>
            <a:endParaRPr lang="pt-BR" sz="2600" dirty="0" smtClean="0"/>
          </a:p>
          <a:p>
            <a:pPr lvl="1"/>
            <a:r>
              <a:rPr lang="pt-BR" sz="2400" dirty="0" smtClean="0">
                <a:hlinkClick r:id="rId2"/>
              </a:rPr>
              <a:t>http://babelnet.org/guide</a:t>
            </a:r>
            <a:endParaRPr lang="pt-BR" sz="2400" dirty="0" smtClean="0"/>
          </a:p>
          <a:p>
            <a:pPr lvl="1"/>
            <a:r>
              <a:rPr lang="pt-BR" sz="2400" dirty="0" smtClean="0"/>
              <a:t>Oferece tradução automática também...</a:t>
            </a:r>
          </a:p>
          <a:p>
            <a:pPr lvl="2"/>
            <a:r>
              <a:rPr lang="pt-BR" sz="2000" dirty="0" smtClean="0"/>
              <a:t>http://babelnet.org/</a:t>
            </a:r>
          </a:p>
          <a:p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177D341-5D17-4D92-BFFE-874ED14BBB86}" type="slidenum">
              <a:rPr lang="pt-BR" smtClean="0"/>
              <a:pPr>
                <a:defRPr/>
              </a:pPr>
              <a:t>23</a:t>
            </a:fld>
            <a:endParaRPr lang="pt-BR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600" y="342900"/>
            <a:ext cx="7772400" cy="997868"/>
          </a:xfrm>
        </p:spPr>
        <p:txBody>
          <a:bodyPr/>
          <a:lstStyle/>
          <a:p>
            <a:r>
              <a:rPr lang="pt-BR" dirty="0" smtClean="0"/>
              <a:t>Ferramentas para Português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755576" y="1618456"/>
            <a:ext cx="7772400" cy="4114800"/>
          </a:xfrm>
        </p:spPr>
        <p:txBody>
          <a:bodyPr/>
          <a:lstStyle/>
          <a:p>
            <a:r>
              <a:rPr lang="pt-BR" sz="2600" dirty="0" smtClean="0"/>
              <a:t>Ver links gerais </a:t>
            </a:r>
          </a:p>
          <a:p>
            <a:pPr lvl="1"/>
            <a:r>
              <a:rPr lang="pt-BR" sz="2400" dirty="0" smtClean="0">
                <a:hlinkClick r:id="rId2"/>
              </a:rPr>
              <a:t>https://sites.google.com/site/renatocorrea/temas-de-interesse/processamento-de-linguagem-natural</a:t>
            </a:r>
            <a:endParaRPr lang="pt-BR" sz="2400" dirty="0" smtClean="0"/>
          </a:p>
          <a:p>
            <a:pPr lvl="1"/>
            <a:r>
              <a:rPr lang="pt-BR" sz="2400" dirty="0" smtClean="0">
                <a:hlinkClick r:id="rId3"/>
              </a:rPr>
              <a:t>http://www.linguateca.pt/ferramentas.html</a:t>
            </a:r>
            <a:endParaRPr lang="pt-BR" sz="2400" dirty="0" smtClean="0"/>
          </a:p>
          <a:p>
            <a:r>
              <a:rPr lang="pt-BR" sz="2600" dirty="0" smtClean="0"/>
              <a:t>Para Análise de sentimento</a:t>
            </a:r>
          </a:p>
          <a:p>
            <a:pPr lvl="1"/>
            <a:r>
              <a:rPr lang="pt-BR" sz="2400" dirty="0" smtClean="0"/>
              <a:t>http://ontolp.inf.pucrs.br/Recursos/downloads-OpLexicon.</a:t>
            </a:r>
            <a:r>
              <a:rPr lang="pt-BR" sz="2400" dirty="0" err="1" smtClean="0"/>
              <a:t>php</a:t>
            </a:r>
            <a:endParaRPr lang="pt-BR" sz="2400" dirty="0" smtClean="0"/>
          </a:p>
          <a:p>
            <a:pPr lvl="1"/>
            <a:r>
              <a:rPr lang="pt-BR" sz="2400" dirty="0" err="1" smtClean="0"/>
              <a:t>SentiLex-PT</a:t>
            </a:r>
            <a:r>
              <a:rPr lang="pt-BR" sz="2400" dirty="0" smtClean="0"/>
              <a:t> 02 – Portugal</a:t>
            </a:r>
            <a:endParaRPr lang="pt-BR" dirty="0" smtClean="0"/>
          </a:p>
          <a:p>
            <a:pPr lvl="2"/>
            <a:r>
              <a:rPr lang="pt-BR" dirty="0" smtClean="0"/>
              <a:t>http://dmir.inesc-id.pt/project/SentiLex-PT_02</a:t>
            </a:r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177D341-5D17-4D92-BFFE-874ED14BBB86}" type="slidenum">
              <a:rPr lang="pt-BR" smtClean="0"/>
              <a:pPr/>
              <a:t>24</a:t>
            </a:fld>
            <a:endParaRPr lang="pt-BR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600" y="342900"/>
            <a:ext cx="7772400" cy="925860"/>
          </a:xfrm>
        </p:spPr>
        <p:txBody>
          <a:bodyPr/>
          <a:lstStyle/>
          <a:p>
            <a:r>
              <a:rPr lang="pt-BR" dirty="0" smtClean="0"/>
              <a:t>Ferramentas para Português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755576" y="1647403"/>
            <a:ext cx="7772400" cy="4733925"/>
          </a:xfrm>
        </p:spPr>
        <p:txBody>
          <a:bodyPr/>
          <a:lstStyle/>
          <a:p>
            <a:r>
              <a:rPr lang="pt-BR" sz="2600" dirty="0" smtClean="0"/>
              <a:t>Ferramentas para uso na Web</a:t>
            </a:r>
          </a:p>
          <a:p>
            <a:pPr lvl="1"/>
            <a:r>
              <a:rPr lang="pt-BR" sz="2400" dirty="0" smtClean="0"/>
              <a:t>http://www.nilc.icmc.usp.br/nilc/projects/unitex-pb/web/webtools.html</a:t>
            </a:r>
          </a:p>
          <a:p>
            <a:r>
              <a:rPr lang="pt-BR" sz="2600" dirty="0" smtClean="0"/>
              <a:t>Dicionários para download</a:t>
            </a:r>
          </a:p>
          <a:p>
            <a:pPr lvl="1"/>
            <a:r>
              <a:rPr lang="pt-BR" sz="2400" dirty="0" smtClean="0">
                <a:hlinkClick r:id="rId2"/>
              </a:rPr>
              <a:t>http://www.nilc.icmc.usp.br/nilc/projects/unitex-pb/web/dicionarios.html</a:t>
            </a:r>
            <a:endParaRPr lang="pt-BR" sz="2400" dirty="0" smtClean="0"/>
          </a:p>
          <a:p>
            <a:r>
              <a:rPr lang="pt-BR" sz="2600" dirty="0" smtClean="0"/>
              <a:t>Gramáticas para resolução de ambiguidades</a:t>
            </a:r>
          </a:p>
          <a:p>
            <a:pPr lvl="1"/>
            <a:r>
              <a:rPr lang="pt-BR" sz="2400" dirty="0" smtClean="0"/>
              <a:t>http://www.nilc.icmc.usp.br/nilc/projects/unitex-pb/web/gramaticas.html</a:t>
            </a:r>
            <a:endParaRPr lang="pt-BR" sz="2400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177D341-5D17-4D92-BFFE-874ED14BBB86}" type="slidenum">
              <a:rPr lang="pt-BR" smtClean="0"/>
              <a:pPr>
                <a:defRPr/>
              </a:pPr>
              <a:t>25</a:t>
            </a:fld>
            <a:endParaRPr lang="pt-BR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 smtClean="0"/>
              <a:t>Ferramentas para criação de bases de índices</a:t>
            </a:r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DEE3B6C-79AA-44C5-8356-D6257619D42B}" type="slidenum">
              <a:rPr lang="pt-BR" smtClean="0"/>
              <a:pPr>
                <a:defRPr/>
              </a:pPr>
              <a:t>26</a:t>
            </a:fld>
            <a:endParaRPr lang="pt-BR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600" y="342900"/>
            <a:ext cx="7772400" cy="925860"/>
          </a:xfrm>
        </p:spPr>
        <p:txBody>
          <a:bodyPr/>
          <a:lstStyle/>
          <a:p>
            <a:r>
              <a:rPr lang="pt-BR" dirty="0" smtClean="0"/>
              <a:t>Algumas ferramentas de RI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1916832"/>
            <a:ext cx="7772400" cy="3712442"/>
          </a:xfrm>
        </p:spPr>
        <p:txBody>
          <a:bodyPr/>
          <a:lstStyle/>
          <a:p>
            <a:r>
              <a:rPr lang="pt-BR" dirty="0" smtClean="0"/>
              <a:t>GATE - </a:t>
            </a:r>
            <a:r>
              <a:rPr lang="pt-BR" dirty="0" err="1" smtClean="0"/>
              <a:t>Mimir</a:t>
            </a:r>
            <a:endParaRPr lang="pt-BR" dirty="0" smtClean="0"/>
          </a:p>
          <a:p>
            <a:r>
              <a:rPr lang="pt-BR" dirty="0" err="1" smtClean="0"/>
              <a:t>Wumpus</a:t>
            </a:r>
            <a:endParaRPr lang="pt-BR" dirty="0" smtClean="0"/>
          </a:p>
          <a:p>
            <a:r>
              <a:rPr lang="pt-BR" dirty="0" err="1" smtClean="0"/>
              <a:t>Lucene</a:t>
            </a:r>
            <a:r>
              <a:rPr lang="pt-BR" dirty="0" smtClean="0"/>
              <a:t>/</a:t>
            </a:r>
            <a:r>
              <a:rPr lang="pt-BR" dirty="0" err="1" smtClean="0"/>
              <a:t>Solr</a:t>
            </a:r>
            <a:endParaRPr lang="pt-BR" dirty="0" smtClean="0"/>
          </a:p>
          <a:p>
            <a:pPr lvl="1"/>
            <a:r>
              <a:rPr lang="pt-BR" dirty="0" smtClean="0"/>
              <a:t>Slides separados</a:t>
            </a:r>
          </a:p>
          <a:p>
            <a:endParaRPr lang="pt-BR" dirty="0" smtClean="0"/>
          </a:p>
          <a:p>
            <a:pPr marL="0" indent="0">
              <a:buNone/>
            </a:pPr>
            <a:endParaRPr lang="pt-BR" dirty="0" smtClean="0"/>
          </a:p>
        </p:txBody>
      </p:sp>
    </p:spTree>
    <p:extLst>
      <p:ext uri="{BB962C8B-B14F-4D97-AF65-F5344CB8AC3E}">
        <p14:creationId xmlns:p14="http://schemas.microsoft.com/office/powerpoint/2010/main" xmlns="" val="1091588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600" y="476672"/>
            <a:ext cx="7772400" cy="782960"/>
          </a:xfrm>
        </p:spPr>
        <p:txBody>
          <a:bodyPr/>
          <a:lstStyle/>
          <a:p>
            <a:r>
              <a:rPr lang="pt-BR" dirty="0" smtClean="0"/>
              <a:t>GATE - </a:t>
            </a:r>
            <a:r>
              <a:rPr lang="pt-BR" dirty="0" err="1" smtClean="0"/>
              <a:t>Mímir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83568" y="1628800"/>
            <a:ext cx="7772400" cy="4824536"/>
          </a:xfrm>
        </p:spPr>
        <p:txBody>
          <a:bodyPr/>
          <a:lstStyle/>
          <a:p>
            <a:r>
              <a:rPr lang="en-US" sz="2600" dirty="0" err="1" smtClean="0"/>
              <a:t>Mímir</a:t>
            </a:r>
            <a:endParaRPr lang="en-US" sz="2600" dirty="0" smtClean="0"/>
          </a:p>
          <a:p>
            <a:pPr lvl="1"/>
            <a:r>
              <a:rPr lang="en-US" sz="2400" dirty="0" err="1" smtClean="0"/>
              <a:t>Multiparadigm</a:t>
            </a:r>
            <a:r>
              <a:rPr lang="en-US" sz="2400" dirty="0" smtClean="0"/>
              <a:t> Indexing and Retrieval</a:t>
            </a:r>
          </a:p>
          <a:p>
            <a:pPr lvl="1"/>
            <a:r>
              <a:rPr lang="en-US" sz="2400" dirty="0"/>
              <a:t>https://gate.ac.uk/mimir/</a:t>
            </a:r>
            <a:endParaRPr lang="en-US" sz="2400" dirty="0" smtClean="0"/>
          </a:p>
          <a:p>
            <a:r>
              <a:rPr lang="pt-BR" sz="2600" dirty="0" smtClean="0"/>
              <a:t>É um gerenciador de índices e repositórios</a:t>
            </a:r>
          </a:p>
          <a:p>
            <a:pPr lvl="1"/>
            <a:r>
              <a:rPr lang="pt-BR" sz="2400" dirty="0" smtClean="0"/>
              <a:t>Indexa o texto de documentos e as anotações semânticas</a:t>
            </a:r>
          </a:p>
          <a:p>
            <a:pPr lvl="1"/>
            <a:r>
              <a:rPr lang="pt-BR" sz="2400" dirty="0" smtClean="0"/>
              <a:t>Pode considerar metadados dos documentos</a:t>
            </a:r>
          </a:p>
          <a:p>
            <a:pPr lvl="1"/>
            <a:r>
              <a:rPr lang="pt-BR" sz="2400" dirty="0" smtClean="0"/>
              <a:t>Indexa também ontologias </a:t>
            </a:r>
          </a:p>
          <a:p>
            <a:pPr lvl="2"/>
            <a:r>
              <a:rPr lang="pt-BR" sz="2000" dirty="0" smtClean="0"/>
              <a:t>Estrutura!</a:t>
            </a:r>
          </a:p>
          <a:p>
            <a:pPr lvl="1"/>
            <a:r>
              <a:rPr lang="pt-BR" sz="2400" dirty="0" smtClean="0"/>
              <a:t>Interface Web</a:t>
            </a:r>
          </a:p>
          <a:p>
            <a:endParaRPr lang="pt-BR" dirty="0" smtClean="0"/>
          </a:p>
        </p:txBody>
      </p:sp>
    </p:spTree>
    <p:extLst>
      <p:ext uri="{BB962C8B-B14F-4D97-AF65-F5344CB8AC3E}">
        <p14:creationId xmlns:p14="http://schemas.microsoft.com/office/powerpoint/2010/main" xmlns="" val="538854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600" y="342900"/>
            <a:ext cx="7772400" cy="997868"/>
          </a:xfrm>
        </p:spPr>
        <p:txBody>
          <a:bodyPr/>
          <a:lstStyle/>
          <a:p>
            <a:r>
              <a:rPr lang="pt-BR" dirty="0" err="1"/>
              <a:t>Mímir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1658491"/>
            <a:ext cx="7772400" cy="4578821"/>
          </a:xfrm>
        </p:spPr>
        <p:txBody>
          <a:bodyPr/>
          <a:lstStyle/>
          <a:p>
            <a:r>
              <a:rPr lang="pt-BR" sz="2600" dirty="0" smtClean="0"/>
              <a:t>Permite consultas complexas </a:t>
            </a:r>
          </a:p>
          <a:p>
            <a:pPr lvl="1"/>
            <a:r>
              <a:rPr lang="pt-BR" sz="2400" dirty="0" smtClean="0"/>
              <a:t>operadores &amp;, |, In, Over, +</a:t>
            </a:r>
          </a:p>
          <a:p>
            <a:r>
              <a:rPr lang="pt-BR" sz="2600" dirty="0" smtClean="0"/>
              <a:t>Oferece queries especiais</a:t>
            </a:r>
          </a:p>
          <a:p>
            <a:pPr lvl="1"/>
            <a:r>
              <a:rPr lang="pt-BR" sz="2400" dirty="0" smtClean="0"/>
              <a:t>Ex.: retornar a quantidade de documentos ou o título dos documentos (metadados</a:t>
            </a:r>
            <a:r>
              <a:rPr lang="pt-BR" dirty="0" smtClean="0"/>
              <a:t>)</a:t>
            </a:r>
          </a:p>
          <a:p>
            <a:r>
              <a:rPr lang="pt-BR" sz="2600" dirty="0" smtClean="0"/>
              <a:t>Possui diversos algoritmos já implementados para ordenar os documentos </a:t>
            </a:r>
          </a:p>
          <a:p>
            <a:pPr lvl="1"/>
            <a:r>
              <a:rPr lang="pt-BR" sz="2400" dirty="0" smtClean="0"/>
              <a:t>pode usar TF-IDF, etc.</a:t>
            </a:r>
          </a:p>
          <a:p>
            <a:endParaRPr lang="pt-BR" dirty="0" smtClean="0"/>
          </a:p>
        </p:txBody>
      </p:sp>
    </p:spTree>
    <p:extLst>
      <p:ext uri="{BB962C8B-B14F-4D97-AF65-F5344CB8AC3E}">
        <p14:creationId xmlns:p14="http://schemas.microsoft.com/office/powerpoint/2010/main" xmlns="" val="1518441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3200" dirty="0" err="1"/>
              <a:t>Processamento</a:t>
            </a:r>
            <a:r>
              <a:rPr lang="en-US" sz="3200" dirty="0"/>
              <a:t> de </a:t>
            </a:r>
            <a:r>
              <a:rPr lang="en-US" sz="3200" dirty="0" err="1"/>
              <a:t>Linguagem</a:t>
            </a:r>
            <a:r>
              <a:rPr lang="en-US" sz="3200" dirty="0"/>
              <a:t> Natural </a:t>
            </a:r>
            <a:r>
              <a:rPr lang="en-US" sz="3200" dirty="0" smtClean="0"/>
              <a:t>(PLN)</a:t>
            </a:r>
            <a:endParaRPr lang="en-US" sz="32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Visão</a:t>
            </a:r>
            <a:r>
              <a:rPr lang="en-US" dirty="0" smtClean="0"/>
              <a:t> </a:t>
            </a:r>
            <a:r>
              <a:rPr lang="en-US" dirty="0" err="1" smtClean="0"/>
              <a:t>geral</a:t>
            </a:r>
            <a:r>
              <a:rPr lang="en-US" dirty="0" smtClean="0"/>
              <a:t>, </a:t>
            </a:r>
            <a:r>
              <a:rPr lang="en-US" dirty="0" err="1" smtClean="0"/>
              <a:t>bem</a:t>
            </a:r>
            <a:r>
              <a:rPr lang="en-US" dirty="0" smtClean="0"/>
              <a:t> de </a:t>
            </a:r>
            <a:r>
              <a:rPr lang="en-US" dirty="0" err="1" smtClean="0"/>
              <a:t>leve</a:t>
            </a:r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CIn-UFPE</a:t>
            </a:r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DEE3B6C-79AA-44C5-8356-D6257619D42B}" type="slidenum">
              <a:rPr lang="pt-BR" smtClean="0"/>
              <a:pPr>
                <a:defRPr/>
              </a:pPr>
              <a:t>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345408064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1732781"/>
            <a:ext cx="7772400" cy="4360515"/>
          </a:xfrm>
        </p:spPr>
        <p:txBody>
          <a:bodyPr/>
          <a:lstStyle/>
          <a:p>
            <a:r>
              <a:rPr lang="pt-BR" sz="2600" dirty="0" smtClean="0">
                <a:hlinkClick r:id="rId2"/>
              </a:rPr>
              <a:t>http://www.wumpus-search.org/</a:t>
            </a:r>
            <a:endParaRPr lang="pt-BR" sz="2600" dirty="0" smtClean="0"/>
          </a:p>
          <a:p>
            <a:r>
              <a:rPr lang="pt-BR" sz="2600" dirty="0" smtClean="0"/>
              <a:t>Open </a:t>
            </a:r>
            <a:r>
              <a:rPr lang="pt-BR" sz="2600" dirty="0" err="1" smtClean="0"/>
              <a:t>Source</a:t>
            </a:r>
            <a:endParaRPr lang="pt-BR" sz="2600" dirty="0" smtClean="0"/>
          </a:p>
          <a:p>
            <a:r>
              <a:rPr lang="pt-BR" sz="2600" dirty="0" smtClean="0"/>
              <a:t>Implementado em C++</a:t>
            </a:r>
          </a:p>
          <a:p>
            <a:r>
              <a:rPr lang="pt-BR" sz="2600" dirty="0" smtClean="0"/>
              <a:t>Disponível para Linux</a:t>
            </a:r>
          </a:p>
          <a:p>
            <a:r>
              <a:rPr lang="pt-BR" sz="2600" dirty="0" smtClean="0"/>
              <a:t>Escalável</a:t>
            </a:r>
          </a:p>
          <a:p>
            <a:pPr lvl="1"/>
            <a:r>
              <a:rPr lang="pt-BR" dirty="0" smtClean="0"/>
              <a:t>Indexa centenas de GB de documentos</a:t>
            </a:r>
          </a:p>
          <a:p>
            <a:pPr>
              <a:spcBef>
                <a:spcPts val="300"/>
              </a:spcBef>
            </a:pPr>
            <a:r>
              <a:rPr lang="pt-BR" sz="2600" dirty="0"/>
              <a:t>Suporte a vários usuários</a:t>
            </a:r>
          </a:p>
          <a:p>
            <a:pPr lvl="1">
              <a:spcBef>
                <a:spcPts val="300"/>
              </a:spcBef>
            </a:pPr>
            <a:r>
              <a:rPr lang="pt-BR" sz="2400" dirty="0"/>
              <a:t>Acesso local e remoto (interface we</a:t>
            </a:r>
            <a:r>
              <a:rPr lang="pt-BR" dirty="0"/>
              <a:t>b)</a:t>
            </a:r>
          </a:p>
          <a:p>
            <a:pPr lvl="1"/>
            <a:endParaRPr lang="pt-BR" dirty="0" smtClean="0"/>
          </a:p>
          <a:p>
            <a:endParaRPr lang="pt-BR" dirty="0" smtClean="0"/>
          </a:p>
        </p:txBody>
      </p:sp>
      <p:pic>
        <p:nvPicPr>
          <p:cNvPr id="3074" name="Picture 2" descr="C:\Users\Tullio\Desktop\Slides\wumpus logo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55576" y="116632"/>
            <a:ext cx="3600400" cy="14950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422052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600" y="342900"/>
            <a:ext cx="7772400" cy="853852"/>
          </a:xfrm>
        </p:spPr>
        <p:txBody>
          <a:bodyPr/>
          <a:lstStyle/>
          <a:p>
            <a:r>
              <a:rPr lang="pt-BR" dirty="0" smtClean="0"/>
              <a:t>Próxima aula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2060849"/>
            <a:ext cx="7772400" cy="3568426"/>
          </a:xfrm>
        </p:spPr>
        <p:txBody>
          <a:bodyPr/>
          <a:lstStyle/>
          <a:p>
            <a:r>
              <a:rPr lang="pt-BR" dirty="0" smtClean="0"/>
              <a:t>Sistemas de RI na Web</a:t>
            </a:r>
            <a:endParaRPr lang="pt-BR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CIn-UFPE</a:t>
            </a:r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177D341-5D17-4D92-BFFE-874ED14BBB86}" type="slidenum">
              <a:rPr lang="pt-BR" smtClean="0"/>
              <a:pPr>
                <a:defRPr/>
              </a:pPr>
              <a:t>31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32549180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7" name="Conector reto 26"/>
          <p:cNvCxnSpPr/>
          <p:nvPr/>
        </p:nvCxnSpPr>
        <p:spPr>
          <a:xfrm>
            <a:off x="4697270" y="5373216"/>
            <a:ext cx="0" cy="50405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ector reto 25"/>
          <p:cNvCxnSpPr/>
          <p:nvPr/>
        </p:nvCxnSpPr>
        <p:spPr>
          <a:xfrm>
            <a:off x="4697270" y="4509120"/>
            <a:ext cx="0" cy="50405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ector reto 24"/>
          <p:cNvCxnSpPr/>
          <p:nvPr/>
        </p:nvCxnSpPr>
        <p:spPr>
          <a:xfrm>
            <a:off x="4697270" y="3645024"/>
            <a:ext cx="0" cy="50405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Conector reto 56"/>
          <p:cNvCxnSpPr/>
          <p:nvPr/>
        </p:nvCxnSpPr>
        <p:spPr>
          <a:xfrm>
            <a:off x="4716016" y="2780928"/>
            <a:ext cx="0" cy="50405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600" y="414908"/>
            <a:ext cx="7772400" cy="493812"/>
          </a:xfrm>
        </p:spPr>
        <p:txBody>
          <a:bodyPr/>
          <a:lstStyle/>
          <a:p>
            <a:r>
              <a:rPr lang="en-US" sz="3200" dirty="0" err="1" smtClean="0"/>
              <a:t>Etapas</a:t>
            </a:r>
            <a:r>
              <a:rPr lang="en-US" sz="3200" dirty="0" smtClean="0"/>
              <a:t> do PLN</a:t>
            </a:r>
            <a:endParaRPr lang="en-US" sz="3200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69E6F5F-4FFF-4443-8895-3CB4DD813866}" type="slidenum">
              <a:rPr lang="pt-BR" smtClean="0"/>
              <a:pPr>
                <a:defRPr/>
              </a:pPr>
              <a:t>4</a:t>
            </a:fld>
            <a:endParaRPr lang="pt-BR"/>
          </a:p>
        </p:txBody>
      </p:sp>
      <p:sp>
        <p:nvSpPr>
          <p:cNvPr id="6" name="Retângulo 5"/>
          <p:cNvSpPr/>
          <p:nvPr/>
        </p:nvSpPr>
        <p:spPr>
          <a:xfrm>
            <a:off x="3275856" y="1484784"/>
            <a:ext cx="3338236" cy="504056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2000">
              <a:solidFill>
                <a:srgbClr val="000000"/>
              </a:solidFill>
            </a:endParaRPr>
          </a:p>
        </p:txBody>
      </p:sp>
      <p:grpSp>
        <p:nvGrpSpPr>
          <p:cNvPr id="7" name="Grupo 6"/>
          <p:cNvGrpSpPr/>
          <p:nvPr/>
        </p:nvGrpSpPr>
        <p:grpSpPr>
          <a:xfrm>
            <a:off x="1619672" y="2132856"/>
            <a:ext cx="1152128" cy="720080"/>
            <a:chOff x="1187624" y="1484784"/>
            <a:chExt cx="1152128" cy="720080"/>
          </a:xfrm>
          <a:noFill/>
        </p:grpSpPr>
        <p:sp>
          <p:nvSpPr>
            <p:cNvPr id="45" name="Retângulo de cantos arredondados 44"/>
            <p:cNvSpPr/>
            <p:nvPr/>
          </p:nvSpPr>
          <p:spPr>
            <a:xfrm>
              <a:off x="1187624" y="1484784"/>
              <a:ext cx="1152128" cy="720080"/>
            </a:xfrm>
            <a:prstGeom prst="round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>
                <a:solidFill>
                  <a:srgbClr val="000000"/>
                </a:solidFill>
              </a:endParaRPr>
            </a:p>
          </p:txBody>
        </p:sp>
        <p:sp>
          <p:nvSpPr>
            <p:cNvPr id="46" name="CaixaDeTexto 45"/>
            <p:cNvSpPr txBox="1"/>
            <p:nvPr/>
          </p:nvSpPr>
          <p:spPr>
            <a:xfrm>
              <a:off x="1403648" y="1650286"/>
              <a:ext cx="748923" cy="338554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r>
                <a:rPr lang="pt-BR" sz="1600" dirty="0" smtClean="0">
                  <a:solidFill>
                    <a:srgbClr val="000000"/>
                  </a:solidFill>
                </a:rPr>
                <a:t>Léxico</a:t>
              </a:r>
              <a:endParaRPr lang="pt-BR" dirty="0">
                <a:solidFill>
                  <a:srgbClr val="000000"/>
                </a:solidFill>
              </a:endParaRPr>
            </a:p>
          </p:txBody>
        </p:sp>
      </p:grpSp>
      <p:grpSp>
        <p:nvGrpSpPr>
          <p:cNvPr id="8" name="Grupo 7"/>
          <p:cNvGrpSpPr/>
          <p:nvPr/>
        </p:nvGrpSpPr>
        <p:grpSpPr>
          <a:xfrm>
            <a:off x="6480898" y="4005064"/>
            <a:ext cx="1296144" cy="720080"/>
            <a:chOff x="1187624" y="2636912"/>
            <a:chExt cx="1296144" cy="720080"/>
          </a:xfrm>
          <a:noFill/>
        </p:grpSpPr>
        <p:sp>
          <p:nvSpPr>
            <p:cNvPr id="43" name="Retângulo de cantos arredondados 42"/>
            <p:cNvSpPr/>
            <p:nvPr/>
          </p:nvSpPr>
          <p:spPr>
            <a:xfrm>
              <a:off x="1187624" y="2636912"/>
              <a:ext cx="1152128" cy="720080"/>
            </a:xfrm>
            <a:prstGeom prst="round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>
                <a:solidFill>
                  <a:srgbClr val="000000"/>
                </a:solidFill>
              </a:endParaRPr>
            </a:p>
          </p:txBody>
        </p:sp>
        <p:sp>
          <p:nvSpPr>
            <p:cNvPr id="44" name="CaixaDeTexto 43"/>
            <p:cNvSpPr txBox="1"/>
            <p:nvPr/>
          </p:nvSpPr>
          <p:spPr>
            <a:xfrm>
              <a:off x="1259632" y="2708920"/>
              <a:ext cx="1224136" cy="584775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r>
                <a:rPr lang="pt-BR" sz="1600" dirty="0" smtClean="0">
                  <a:solidFill>
                    <a:srgbClr val="000000"/>
                  </a:solidFill>
                </a:rPr>
                <a:t>Modelo do </a:t>
              </a:r>
            </a:p>
            <a:p>
              <a:r>
                <a:rPr lang="pt-BR" sz="1600" dirty="0" smtClean="0">
                  <a:solidFill>
                    <a:srgbClr val="000000"/>
                  </a:solidFill>
                </a:rPr>
                <a:t>Domínio</a:t>
              </a:r>
              <a:endParaRPr lang="pt-BR" sz="1600" dirty="0">
                <a:solidFill>
                  <a:srgbClr val="000000"/>
                </a:solidFill>
              </a:endParaRPr>
            </a:p>
          </p:txBody>
        </p:sp>
      </p:grpSp>
      <p:grpSp>
        <p:nvGrpSpPr>
          <p:cNvPr id="9" name="Grupo 8"/>
          <p:cNvGrpSpPr/>
          <p:nvPr/>
        </p:nvGrpSpPr>
        <p:grpSpPr>
          <a:xfrm>
            <a:off x="1619672" y="4797152"/>
            <a:ext cx="1224136" cy="720080"/>
            <a:chOff x="1187624" y="3645024"/>
            <a:chExt cx="1224136" cy="720080"/>
          </a:xfrm>
          <a:noFill/>
        </p:grpSpPr>
        <p:sp>
          <p:nvSpPr>
            <p:cNvPr id="41" name="CaixaDeTexto 40"/>
            <p:cNvSpPr txBox="1"/>
            <p:nvPr/>
          </p:nvSpPr>
          <p:spPr>
            <a:xfrm>
              <a:off x="1187624" y="3708321"/>
              <a:ext cx="1224136" cy="584775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r>
                <a:rPr lang="pt-BR" sz="1600" dirty="0" smtClean="0">
                  <a:solidFill>
                    <a:srgbClr val="000000"/>
                  </a:solidFill>
                </a:rPr>
                <a:t>Modelo do </a:t>
              </a:r>
            </a:p>
            <a:p>
              <a:r>
                <a:rPr lang="pt-BR" sz="1600" dirty="0" smtClean="0">
                  <a:solidFill>
                    <a:srgbClr val="000000"/>
                  </a:solidFill>
                </a:rPr>
                <a:t>Discurso</a:t>
              </a:r>
              <a:endParaRPr lang="pt-BR" sz="1600" dirty="0">
                <a:solidFill>
                  <a:srgbClr val="000000"/>
                </a:solidFill>
              </a:endParaRPr>
            </a:p>
          </p:txBody>
        </p:sp>
        <p:sp>
          <p:nvSpPr>
            <p:cNvPr id="42" name="Retângulo de cantos arredondados 41"/>
            <p:cNvSpPr/>
            <p:nvPr/>
          </p:nvSpPr>
          <p:spPr>
            <a:xfrm>
              <a:off x="1187624" y="3645024"/>
              <a:ext cx="1152128" cy="720080"/>
            </a:xfrm>
            <a:prstGeom prst="round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>
                <a:solidFill>
                  <a:srgbClr val="000000"/>
                </a:solidFill>
              </a:endParaRPr>
            </a:p>
          </p:txBody>
        </p:sp>
      </p:grpSp>
      <p:grpSp>
        <p:nvGrpSpPr>
          <p:cNvPr id="10" name="Grupo 9"/>
          <p:cNvGrpSpPr/>
          <p:nvPr/>
        </p:nvGrpSpPr>
        <p:grpSpPr>
          <a:xfrm>
            <a:off x="1619672" y="5733256"/>
            <a:ext cx="1224136" cy="720080"/>
            <a:chOff x="1187624" y="4509120"/>
            <a:chExt cx="1224136" cy="720080"/>
          </a:xfrm>
          <a:noFill/>
        </p:grpSpPr>
        <p:sp>
          <p:nvSpPr>
            <p:cNvPr id="39" name="CaixaDeTexto 38"/>
            <p:cNvSpPr txBox="1"/>
            <p:nvPr/>
          </p:nvSpPr>
          <p:spPr>
            <a:xfrm>
              <a:off x="1187624" y="4572417"/>
              <a:ext cx="1224136" cy="584775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r>
                <a:rPr lang="pt-BR" sz="1600" dirty="0" smtClean="0">
                  <a:solidFill>
                    <a:srgbClr val="000000"/>
                  </a:solidFill>
                </a:rPr>
                <a:t>Modelo do </a:t>
              </a:r>
            </a:p>
            <a:p>
              <a:r>
                <a:rPr lang="pt-BR" sz="1600" dirty="0" smtClean="0">
                  <a:solidFill>
                    <a:srgbClr val="000000"/>
                  </a:solidFill>
                </a:rPr>
                <a:t>Usuário</a:t>
              </a:r>
              <a:endParaRPr lang="pt-BR" sz="1600" dirty="0">
                <a:solidFill>
                  <a:srgbClr val="000000"/>
                </a:solidFill>
              </a:endParaRPr>
            </a:p>
          </p:txBody>
        </p:sp>
        <p:sp>
          <p:nvSpPr>
            <p:cNvPr id="40" name="Retângulo de cantos arredondados 39"/>
            <p:cNvSpPr/>
            <p:nvPr/>
          </p:nvSpPr>
          <p:spPr>
            <a:xfrm>
              <a:off x="1187624" y="4509120"/>
              <a:ext cx="1152128" cy="720080"/>
            </a:xfrm>
            <a:prstGeom prst="round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>
                <a:solidFill>
                  <a:srgbClr val="000000"/>
                </a:solidFill>
              </a:endParaRPr>
            </a:p>
          </p:txBody>
        </p:sp>
      </p:grpSp>
      <p:grpSp>
        <p:nvGrpSpPr>
          <p:cNvPr id="11" name="Grupo 10"/>
          <p:cNvGrpSpPr/>
          <p:nvPr/>
        </p:nvGrpSpPr>
        <p:grpSpPr>
          <a:xfrm>
            <a:off x="6787914" y="2492896"/>
            <a:ext cx="1168462" cy="720080"/>
            <a:chOff x="1187624" y="5301208"/>
            <a:chExt cx="1168462" cy="720080"/>
          </a:xfrm>
          <a:noFill/>
        </p:grpSpPr>
        <p:sp>
          <p:nvSpPr>
            <p:cNvPr id="37" name="Retângulo de cantos arredondados 36"/>
            <p:cNvSpPr/>
            <p:nvPr/>
          </p:nvSpPr>
          <p:spPr>
            <a:xfrm>
              <a:off x="1187624" y="5301208"/>
              <a:ext cx="1152128" cy="720080"/>
            </a:xfrm>
            <a:prstGeom prst="round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>
                <a:solidFill>
                  <a:srgbClr val="000000"/>
                </a:solidFill>
              </a:endParaRPr>
            </a:p>
          </p:txBody>
        </p:sp>
        <p:sp>
          <p:nvSpPr>
            <p:cNvPr id="38" name="CaixaDeTexto 37"/>
            <p:cNvSpPr txBox="1"/>
            <p:nvPr/>
          </p:nvSpPr>
          <p:spPr>
            <a:xfrm>
              <a:off x="1259632" y="5517232"/>
              <a:ext cx="1096454" cy="338554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r>
                <a:rPr lang="pt-BR" sz="1600" dirty="0" smtClean="0">
                  <a:solidFill>
                    <a:srgbClr val="000000"/>
                  </a:solidFill>
                </a:rPr>
                <a:t>Gramática</a:t>
              </a:r>
              <a:endParaRPr lang="pt-BR" dirty="0">
                <a:solidFill>
                  <a:srgbClr val="000000"/>
                </a:solidFill>
              </a:endParaRPr>
            </a:p>
          </p:txBody>
        </p:sp>
      </p:grpSp>
      <p:cxnSp>
        <p:nvCxnSpPr>
          <p:cNvPr id="12" name="Conector de seta reta 11"/>
          <p:cNvCxnSpPr>
            <a:stCxn id="45" idx="3"/>
            <a:endCxn id="19" idx="1"/>
          </p:cNvCxnSpPr>
          <p:nvPr/>
        </p:nvCxnSpPr>
        <p:spPr>
          <a:xfrm flipV="1">
            <a:off x="2771800" y="1756847"/>
            <a:ext cx="540746" cy="736049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ector de seta reta 12"/>
          <p:cNvCxnSpPr>
            <a:stCxn id="45" idx="3"/>
            <a:endCxn id="15" idx="1"/>
          </p:cNvCxnSpPr>
          <p:nvPr/>
        </p:nvCxnSpPr>
        <p:spPr>
          <a:xfrm>
            <a:off x="2771800" y="2492896"/>
            <a:ext cx="577437" cy="9001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ector de seta reta 13"/>
          <p:cNvCxnSpPr>
            <a:stCxn id="42" idx="3"/>
            <a:endCxn id="17" idx="1"/>
          </p:cNvCxnSpPr>
          <p:nvPr/>
        </p:nvCxnSpPr>
        <p:spPr>
          <a:xfrm>
            <a:off x="2771800" y="5157192"/>
            <a:ext cx="577436" cy="3600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tângulo 14"/>
          <p:cNvSpPr/>
          <p:nvPr/>
        </p:nvSpPr>
        <p:spPr>
          <a:xfrm>
            <a:off x="3349237" y="3140968"/>
            <a:ext cx="3044740" cy="504056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2000">
              <a:solidFill>
                <a:srgbClr val="000000"/>
              </a:solidFill>
            </a:endParaRPr>
          </a:p>
        </p:txBody>
      </p:sp>
      <p:sp>
        <p:nvSpPr>
          <p:cNvPr id="16" name="Retângulo 15"/>
          <p:cNvSpPr/>
          <p:nvPr/>
        </p:nvSpPr>
        <p:spPr>
          <a:xfrm>
            <a:off x="3349236" y="4077072"/>
            <a:ext cx="2754678" cy="504056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2000">
              <a:solidFill>
                <a:srgbClr val="000000"/>
              </a:solidFill>
            </a:endParaRPr>
          </a:p>
        </p:txBody>
      </p:sp>
      <p:sp>
        <p:nvSpPr>
          <p:cNvPr id="17" name="Retângulo 16"/>
          <p:cNvSpPr/>
          <p:nvPr/>
        </p:nvSpPr>
        <p:spPr>
          <a:xfrm>
            <a:off x="3349236" y="4941168"/>
            <a:ext cx="2754678" cy="504056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2000">
              <a:solidFill>
                <a:srgbClr val="000000"/>
              </a:solidFill>
            </a:endParaRPr>
          </a:p>
        </p:txBody>
      </p:sp>
      <p:sp>
        <p:nvSpPr>
          <p:cNvPr id="18" name="Retângulo 17"/>
          <p:cNvSpPr/>
          <p:nvPr/>
        </p:nvSpPr>
        <p:spPr>
          <a:xfrm>
            <a:off x="3349236" y="5877272"/>
            <a:ext cx="3239592" cy="504056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2000">
              <a:solidFill>
                <a:srgbClr val="000000"/>
              </a:solidFill>
            </a:endParaRPr>
          </a:p>
        </p:txBody>
      </p:sp>
      <p:sp>
        <p:nvSpPr>
          <p:cNvPr id="19" name="CaixaDeTexto 18"/>
          <p:cNvSpPr txBox="1"/>
          <p:nvPr/>
        </p:nvSpPr>
        <p:spPr>
          <a:xfrm>
            <a:off x="3312546" y="1556792"/>
            <a:ext cx="3276282" cy="40011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pt-BR" sz="2000" dirty="0" smtClean="0">
                <a:solidFill>
                  <a:srgbClr val="000000"/>
                </a:solidFill>
              </a:rPr>
              <a:t>Processamento Morfológico</a:t>
            </a:r>
            <a:endParaRPr lang="pt-BR" sz="2000" dirty="0">
              <a:solidFill>
                <a:srgbClr val="000000"/>
              </a:solidFill>
            </a:endParaRPr>
          </a:p>
        </p:txBody>
      </p:sp>
      <p:sp>
        <p:nvSpPr>
          <p:cNvPr id="20" name="CaixaDeTexto 19"/>
          <p:cNvSpPr txBox="1"/>
          <p:nvPr/>
        </p:nvSpPr>
        <p:spPr>
          <a:xfrm>
            <a:off x="3525067" y="3212976"/>
            <a:ext cx="294054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000" dirty="0" smtClean="0">
                <a:solidFill>
                  <a:srgbClr val="000000"/>
                </a:solidFill>
              </a:rPr>
              <a:t>Processamento Sintático</a:t>
            </a:r>
            <a:endParaRPr lang="pt-BR" sz="2000" dirty="0">
              <a:solidFill>
                <a:srgbClr val="000000"/>
              </a:solidFill>
            </a:endParaRPr>
          </a:p>
        </p:txBody>
      </p:sp>
      <p:sp>
        <p:nvSpPr>
          <p:cNvPr id="21" name="CaixaDeTexto 20"/>
          <p:cNvSpPr txBox="1"/>
          <p:nvPr/>
        </p:nvSpPr>
        <p:spPr>
          <a:xfrm>
            <a:off x="3525067" y="4149080"/>
            <a:ext cx="223247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000" dirty="0" smtClean="0">
                <a:solidFill>
                  <a:srgbClr val="000000"/>
                </a:solidFill>
              </a:rPr>
              <a:t>Análise Semântica</a:t>
            </a:r>
            <a:endParaRPr lang="pt-BR" sz="2000" dirty="0">
              <a:solidFill>
                <a:srgbClr val="000000"/>
              </a:solidFill>
            </a:endParaRPr>
          </a:p>
        </p:txBody>
      </p:sp>
      <p:sp>
        <p:nvSpPr>
          <p:cNvPr id="22" name="CaixaDeTexto 21"/>
          <p:cNvSpPr txBox="1"/>
          <p:nvPr/>
        </p:nvSpPr>
        <p:spPr>
          <a:xfrm>
            <a:off x="3583677" y="5013176"/>
            <a:ext cx="23794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000" dirty="0" smtClean="0">
                <a:solidFill>
                  <a:srgbClr val="000000"/>
                </a:solidFill>
              </a:rPr>
              <a:t>Análise do Discurso</a:t>
            </a:r>
            <a:endParaRPr lang="pt-BR" sz="2000" dirty="0">
              <a:solidFill>
                <a:srgbClr val="000000"/>
              </a:solidFill>
            </a:endParaRPr>
          </a:p>
        </p:txBody>
      </p:sp>
      <p:sp>
        <p:nvSpPr>
          <p:cNvPr id="23" name="CaixaDeTexto 22"/>
          <p:cNvSpPr txBox="1"/>
          <p:nvPr/>
        </p:nvSpPr>
        <p:spPr>
          <a:xfrm>
            <a:off x="3384554" y="5949280"/>
            <a:ext cx="322953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000" dirty="0" smtClean="0">
                <a:solidFill>
                  <a:srgbClr val="000000"/>
                </a:solidFill>
              </a:rPr>
              <a:t>Processamento Pragmático</a:t>
            </a:r>
            <a:endParaRPr lang="pt-BR" sz="2000" dirty="0">
              <a:solidFill>
                <a:srgbClr val="000000"/>
              </a:solidFill>
            </a:endParaRPr>
          </a:p>
        </p:txBody>
      </p:sp>
      <p:cxnSp>
        <p:nvCxnSpPr>
          <p:cNvPr id="24" name="Conector reto 23"/>
          <p:cNvCxnSpPr/>
          <p:nvPr/>
        </p:nvCxnSpPr>
        <p:spPr>
          <a:xfrm>
            <a:off x="4697270" y="1988840"/>
            <a:ext cx="0" cy="50405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ector de seta reta 27"/>
          <p:cNvCxnSpPr/>
          <p:nvPr/>
        </p:nvCxnSpPr>
        <p:spPr>
          <a:xfrm flipH="1">
            <a:off x="6393977" y="2992306"/>
            <a:ext cx="410271" cy="50870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ector de seta reta 28"/>
          <p:cNvCxnSpPr>
            <a:stCxn id="43" idx="1"/>
            <a:endCxn id="16" idx="3"/>
          </p:cNvCxnSpPr>
          <p:nvPr/>
        </p:nvCxnSpPr>
        <p:spPr>
          <a:xfrm flipH="1" flipV="1">
            <a:off x="6103914" y="4329100"/>
            <a:ext cx="376984" cy="3600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onector de seta reta 29"/>
          <p:cNvCxnSpPr/>
          <p:nvPr/>
        </p:nvCxnSpPr>
        <p:spPr>
          <a:xfrm>
            <a:off x="1055754" y="2295701"/>
            <a:ext cx="0" cy="3465676"/>
          </a:xfrm>
          <a:prstGeom prst="straightConnector1">
            <a:avLst/>
          </a:prstGeom>
          <a:ln w="28575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CaixaDeTexto 30"/>
          <p:cNvSpPr txBox="1"/>
          <p:nvPr/>
        </p:nvSpPr>
        <p:spPr>
          <a:xfrm>
            <a:off x="323528" y="1556792"/>
            <a:ext cx="145828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>
                <a:solidFill>
                  <a:srgbClr val="FF0000"/>
                </a:solidFill>
              </a:rPr>
              <a:t>Interpretação</a:t>
            </a:r>
          </a:p>
          <a:p>
            <a:pPr algn="ctr"/>
            <a:r>
              <a:rPr lang="pt-BR" dirty="0">
                <a:solidFill>
                  <a:srgbClr val="FF0000"/>
                </a:solidFill>
              </a:rPr>
              <a:t>d</a:t>
            </a:r>
            <a:r>
              <a:rPr lang="pt-BR" dirty="0" smtClean="0">
                <a:solidFill>
                  <a:srgbClr val="FF0000"/>
                </a:solidFill>
              </a:rPr>
              <a:t>e texto </a:t>
            </a:r>
            <a:endParaRPr lang="pt-BR" dirty="0">
              <a:solidFill>
                <a:srgbClr val="FF0000"/>
              </a:solidFill>
            </a:endParaRPr>
          </a:p>
        </p:txBody>
      </p:sp>
      <p:sp>
        <p:nvSpPr>
          <p:cNvPr id="32" name="CaixaDeTexto 31"/>
          <p:cNvSpPr txBox="1"/>
          <p:nvPr/>
        </p:nvSpPr>
        <p:spPr>
          <a:xfrm>
            <a:off x="7519541" y="5590981"/>
            <a:ext cx="144494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>
                <a:solidFill>
                  <a:srgbClr val="FF0000"/>
                </a:solidFill>
              </a:rPr>
              <a:t>Geração</a:t>
            </a:r>
          </a:p>
          <a:p>
            <a:pPr algn="ctr"/>
            <a:r>
              <a:rPr lang="pt-BR" dirty="0">
                <a:solidFill>
                  <a:srgbClr val="FF0000"/>
                </a:solidFill>
              </a:rPr>
              <a:t>d</a:t>
            </a:r>
            <a:r>
              <a:rPr lang="pt-BR" dirty="0" smtClean="0">
                <a:solidFill>
                  <a:srgbClr val="FF0000"/>
                </a:solidFill>
              </a:rPr>
              <a:t>e texto </a:t>
            </a:r>
            <a:endParaRPr lang="pt-BR" dirty="0">
              <a:solidFill>
                <a:srgbClr val="FF0000"/>
              </a:solidFill>
            </a:endParaRPr>
          </a:p>
        </p:txBody>
      </p:sp>
      <p:cxnSp>
        <p:nvCxnSpPr>
          <p:cNvPr id="33" name="Conector de seta reta 32"/>
          <p:cNvCxnSpPr/>
          <p:nvPr/>
        </p:nvCxnSpPr>
        <p:spPr>
          <a:xfrm flipV="1">
            <a:off x="8100392" y="1988840"/>
            <a:ext cx="0" cy="3465676"/>
          </a:xfrm>
          <a:prstGeom prst="straightConnector1">
            <a:avLst/>
          </a:prstGeom>
          <a:ln w="28575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Conector de seta reta 35"/>
          <p:cNvCxnSpPr/>
          <p:nvPr/>
        </p:nvCxnSpPr>
        <p:spPr>
          <a:xfrm>
            <a:off x="2771800" y="6165304"/>
            <a:ext cx="577436" cy="3600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Retângulo 47"/>
          <p:cNvSpPr/>
          <p:nvPr/>
        </p:nvSpPr>
        <p:spPr>
          <a:xfrm>
            <a:off x="3275856" y="2348880"/>
            <a:ext cx="3016550" cy="504056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BR" sz="2000" dirty="0" smtClean="0">
                <a:solidFill>
                  <a:srgbClr val="000000"/>
                </a:solidFill>
              </a:rPr>
              <a:t>   Proc. Morfossintático</a:t>
            </a:r>
            <a:endParaRPr lang="pt-BR" sz="2000" dirty="0">
              <a:solidFill>
                <a:srgbClr val="000000"/>
              </a:solidFill>
            </a:endParaRPr>
          </a:p>
        </p:txBody>
      </p:sp>
      <p:cxnSp>
        <p:nvCxnSpPr>
          <p:cNvPr id="54" name="Conector de seta reta 53"/>
          <p:cNvCxnSpPr>
            <a:stCxn id="37" idx="1"/>
            <a:endCxn id="48" idx="3"/>
          </p:cNvCxnSpPr>
          <p:nvPr/>
        </p:nvCxnSpPr>
        <p:spPr bwMode="auto">
          <a:xfrm flipH="1" flipV="1">
            <a:off x="6292406" y="2600908"/>
            <a:ext cx="495508" cy="25202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56" name="Conector de seta reta 55"/>
          <p:cNvCxnSpPr>
            <a:stCxn id="45" idx="3"/>
            <a:endCxn id="48" idx="1"/>
          </p:cNvCxnSpPr>
          <p:nvPr/>
        </p:nvCxnSpPr>
        <p:spPr bwMode="auto">
          <a:xfrm>
            <a:off x="2771800" y="2492896"/>
            <a:ext cx="504056" cy="108012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59" name="Conector reto 58"/>
          <p:cNvCxnSpPr/>
          <p:nvPr/>
        </p:nvCxnSpPr>
        <p:spPr bwMode="auto">
          <a:xfrm>
            <a:off x="2025852" y="908720"/>
            <a:ext cx="4778396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xmlns="" val="3268009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600" y="342900"/>
            <a:ext cx="7772400" cy="997868"/>
          </a:xfrm>
        </p:spPr>
        <p:txBody>
          <a:bodyPr/>
          <a:lstStyle/>
          <a:p>
            <a:r>
              <a:rPr lang="pt-BR" dirty="0" smtClean="0"/>
              <a:t>Bases de dados/conhecimento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1772815"/>
            <a:ext cx="7772400" cy="3856459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pt-BR" sz="2600" dirty="0" smtClean="0"/>
              <a:t>Léxico</a:t>
            </a:r>
          </a:p>
          <a:p>
            <a:pPr lvl="1">
              <a:spcBef>
                <a:spcPts val="0"/>
              </a:spcBef>
            </a:pPr>
            <a:r>
              <a:rPr lang="pt-BR" sz="2400" dirty="0" smtClean="0"/>
              <a:t>Lista de palavras usadas pelo sistema</a:t>
            </a:r>
          </a:p>
          <a:p>
            <a:pPr lvl="1">
              <a:spcBef>
                <a:spcPts val="0"/>
              </a:spcBef>
            </a:pPr>
            <a:r>
              <a:rPr lang="pt-BR" sz="2400" dirty="0" smtClean="0"/>
              <a:t>com a classe gramatical, gênero da palavra,...</a:t>
            </a:r>
          </a:p>
          <a:p>
            <a:pPr>
              <a:spcBef>
                <a:spcPts val="1200"/>
              </a:spcBef>
            </a:pPr>
            <a:r>
              <a:rPr lang="pt-BR" sz="2600" dirty="0" smtClean="0"/>
              <a:t>Gramática</a:t>
            </a:r>
          </a:p>
          <a:p>
            <a:pPr lvl="1">
              <a:spcBef>
                <a:spcPts val="0"/>
              </a:spcBef>
            </a:pPr>
            <a:r>
              <a:rPr lang="pt-BR" sz="2400" dirty="0" smtClean="0"/>
              <a:t>Regras que definem as cadeias de palavras válidas em uma língua</a:t>
            </a:r>
          </a:p>
          <a:p>
            <a:pPr lvl="1"/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4294967295"/>
          </p:nvPr>
        </p:nvSpPr>
        <p:spPr>
          <a:xfrm>
            <a:off x="70104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349CA5F-4026-474A-8A62-1FE682D780B8}" type="slidenum">
              <a:rPr lang="pt-BR" smtClean="0"/>
              <a:pPr/>
              <a:t>5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18620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600" y="188640"/>
            <a:ext cx="7772400" cy="1143000"/>
          </a:xfrm>
        </p:spPr>
        <p:txBody>
          <a:bodyPr/>
          <a:lstStyle/>
          <a:p>
            <a:r>
              <a:rPr lang="pt-BR" dirty="0" smtClean="0"/>
              <a:t>Bases de dados/conhecimento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1690464"/>
            <a:ext cx="7772400" cy="4114800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pt-BR" sz="2600" dirty="0" smtClean="0"/>
              <a:t>Modelo do domínio</a:t>
            </a:r>
          </a:p>
          <a:p>
            <a:pPr lvl="1">
              <a:spcBef>
                <a:spcPts val="0"/>
              </a:spcBef>
            </a:pPr>
            <a:r>
              <a:rPr lang="pt-BR" sz="2400" dirty="0" smtClean="0"/>
              <a:t>Conhecimento a respeito das entidades do domínio, suas relações e outras características</a:t>
            </a:r>
          </a:p>
          <a:p>
            <a:pPr>
              <a:spcBef>
                <a:spcPts val="1200"/>
              </a:spcBef>
            </a:pPr>
            <a:r>
              <a:rPr lang="pt-BR" sz="2600" dirty="0" smtClean="0"/>
              <a:t>Modelo do discurso</a:t>
            </a:r>
          </a:p>
          <a:p>
            <a:pPr lvl="1">
              <a:spcBef>
                <a:spcPts val="0"/>
              </a:spcBef>
            </a:pPr>
            <a:r>
              <a:rPr lang="pt-BR" sz="2400" dirty="0" smtClean="0"/>
              <a:t>Conhecimento sobre frases já processadas pelo sistema</a:t>
            </a:r>
          </a:p>
          <a:p>
            <a:pPr>
              <a:spcBef>
                <a:spcPts val="1200"/>
              </a:spcBef>
            </a:pPr>
            <a:r>
              <a:rPr lang="pt-BR" sz="2600" dirty="0" smtClean="0"/>
              <a:t>Modelo do usuário</a:t>
            </a:r>
          </a:p>
          <a:p>
            <a:pPr lvl="1"/>
            <a:r>
              <a:rPr lang="pt-BR" sz="2400" dirty="0" smtClean="0"/>
              <a:t>Conhecimento a respeito do usuário do sistema</a:t>
            </a:r>
          </a:p>
          <a:p>
            <a:endParaRPr lang="pt-BR" dirty="0" smtClean="0"/>
          </a:p>
          <a:p>
            <a:pPr lvl="1"/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4294967295"/>
          </p:nvPr>
        </p:nvSpPr>
        <p:spPr>
          <a:xfrm>
            <a:off x="70104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349CA5F-4026-474A-8A62-1FE682D780B8}" type="slidenum">
              <a:rPr lang="pt-BR" smtClean="0"/>
              <a:pPr/>
              <a:t>6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2827170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600" y="342900"/>
            <a:ext cx="7772400" cy="853852"/>
          </a:xfrm>
        </p:spPr>
        <p:txBody>
          <a:bodyPr/>
          <a:lstStyle/>
          <a:p>
            <a:r>
              <a:rPr lang="pt-BR" dirty="0" smtClean="0"/>
              <a:t>Etapas de processamento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755576" y="1586483"/>
            <a:ext cx="7772400" cy="4794845"/>
          </a:xfrm>
        </p:spPr>
        <p:txBody>
          <a:bodyPr/>
          <a:lstStyle/>
          <a:p>
            <a:r>
              <a:rPr lang="pt-BR" sz="2600" dirty="0" smtClean="0"/>
              <a:t>Processamento morfológico</a:t>
            </a:r>
          </a:p>
          <a:p>
            <a:pPr lvl="1"/>
            <a:r>
              <a:rPr lang="pt-BR" sz="2400" dirty="0" smtClean="0"/>
              <a:t>Corrige erros de digitação e trata variações </a:t>
            </a:r>
            <a:r>
              <a:rPr lang="pt-BR" sz="2400" dirty="0"/>
              <a:t>de </a:t>
            </a:r>
            <a:r>
              <a:rPr lang="pt-BR" sz="2400" dirty="0" smtClean="0"/>
              <a:t>escrita</a:t>
            </a:r>
          </a:p>
          <a:p>
            <a:pPr lvl="1">
              <a:spcBef>
                <a:spcPts val="0"/>
              </a:spcBef>
            </a:pPr>
            <a:r>
              <a:rPr lang="pt-BR" sz="2400" dirty="0" smtClean="0"/>
              <a:t>Utiliza </a:t>
            </a:r>
            <a:r>
              <a:rPr lang="pt-BR" sz="2400" dirty="0"/>
              <a:t>o </a:t>
            </a:r>
            <a:r>
              <a:rPr lang="pt-BR" sz="2400" dirty="0" smtClean="0"/>
              <a:t>Léxico</a:t>
            </a:r>
          </a:p>
          <a:p>
            <a:pPr>
              <a:spcBef>
                <a:spcPts val="1200"/>
              </a:spcBef>
            </a:pPr>
            <a:r>
              <a:rPr lang="pt-BR" sz="2600" dirty="0"/>
              <a:t>Processamento </a:t>
            </a:r>
            <a:r>
              <a:rPr lang="pt-BR" sz="2600" dirty="0" smtClean="0"/>
              <a:t>morfossintático</a:t>
            </a:r>
            <a:endParaRPr lang="pt-BR" sz="2600" dirty="0"/>
          </a:p>
          <a:p>
            <a:pPr lvl="1">
              <a:spcBef>
                <a:spcPts val="0"/>
              </a:spcBef>
            </a:pPr>
            <a:r>
              <a:rPr lang="pt-BR" sz="2400" dirty="0" smtClean="0"/>
              <a:t>POS-</a:t>
            </a:r>
            <a:r>
              <a:rPr lang="pt-BR" sz="2400" dirty="0" err="1" smtClean="0"/>
              <a:t>tagging</a:t>
            </a:r>
            <a:endParaRPr lang="pt-BR" sz="2400" dirty="0"/>
          </a:p>
          <a:p>
            <a:r>
              <a:rPr lang="pt-BR" sz="2600" dirty="0" smtClean="0"/>
              <a:t>Processamento sintático</a:t>
            </a:r>
          </a:p>
          <a:p>
            <a:pPr lvl="1"/>
            <a:r>
              <a:rPr lang="pt-BR" sz="2400" dirty="0" smtClean="0"/>
              <a:t>Utiliza a Gramática para determinar a estrutura das frases</a:t>
            </a:r>
          </a:p>
          <a:p>
            <a:pPr lvl="1"/>
            <a:r>
              <a:rPr lang="pt-BR" sz="2400" dirty="0" err="1" smtClean="0"/>
              <a:t>Parsing</a:t>
            </a:r>
            <a:r>
              <a:rPr lang="pt-BR" sz="2400" dirty="0" smtClean="0"/>
              <a:t> sintático</a:t>
            </a:r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1"/>
          </p:nvPr>
        </p:nvSpPr>
        <p:spPr>
          <a:xfrm>
            <a:off x="7010400" y="76200"/>
            <a:ext cx="1905000" cy="457200"/>
          </a:xfrm>
        </p:spPr>
        <p:txBody>
          <a:bodyPr/>
          <a:lstStyle/>
          <a:p>
            <a:fld id="{B349CA5F-4026-474A-8A62-1FE682D780B8}" type="slidenum">
              <a:rPr lang="pt-BR" smtClean="0"/>
              <a:pPr/>
              <a:t>7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3636064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600" y="342900"/>
            <a:ext cx="7772400" cy="853852"/>
          </a:xfrm>
        </p:spPr>
        <p:txBody>
          <a:bodyPr/>
          <a:lstStyle/>
          <a:p>
            <a:r>
              <a:rPr lang="pt-BR" dirty="0" smtClean="0"/>
              <a:t>Etapas de processamento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755576" y="1618456"/>
            <a:ext cx="7772400" cy="4114800"/>
          </a:xfrm>
        </p:spPr>
        <p:txBody>
          <a:bodyPr/>
          <a:lstStyle/>
          <a:p>
            <a:r>
              <a:rPr lang="pt-BR" sz="2600" dirty="0"/>
              <a:t>Análise semântica </a:t>
            </a:r>
          </a:p>
          <a:p>
            <a:pPr lvl="1"/>
            <a:r>
              <a:rPr lang="pt-BR" sz="2400" dirty="0"/>
              <a:t>Utiliza o modelo do domínio para determinar o significado das frases</a:t>
            </a:r>
          </a:p>
          <a:p>
            <a:r>
              <a:rPr lang="pt-BR" sz="2600" dirty="0" smtClean="0"/>
              <a:t>Análise do discurso</a:t>
            </a:r>
          </a:p>
          <a:p>
            <a:pPr lvl="1"/>
            <a:r>
              <a:rPr lang="pt-BR" sz="2400" dirty="0" smtClean="0"/>
              <a:t>Estuda a produção de sequências estruturadas de frases </a:t>
            </a:r>
          </a:p>
          <a:p>
            <a:r>
              <a:rPr lang="pt-BR" sz="2600" dirty="0" smtClean="0"/>
              <a:t>Processamento pragmático</a:t>
            </a:r>
          </a:p>
          <a:p>
            <a:pPr lvl="1"/>
            <a:r>
              <a:rPr lang="pt-BR" sz="2400" dirty="0" smtClean="0"/>
              <a:t>Estuda o uso da língua na interação social</a:t>
            </a:r>
            <a:endParaRPr lang="pt-BR" sz="2400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1"/>
          </p:nvPr>
        </p:nvSpPr>
        <p:spPr>
          <a:xfrm>
            <a:off x="7010400" y="76200"/>
            <a:ext cx="1905000" cy="457200"/>
          </a:xfrm>
        </p:spPr>
        <p:txBody>
          <a:bodyPr/>
          <a:lstStyle/>
          <a:p>
            <a:fld id="{B349CA5F-4026-474A-8A62-1FE682D780B8}" type="slidenum">
              <a:rPr lang="pt-BR" smtClean="0"/>
              <a:pPr/>
              <a:t>8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358339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lvl="1"/>
            <a:r>
              <a:rPr lang="pt-BR" dirty="0" smtClean="0"/>
              <a:t>Preparação /</a:t>
            </a:r>
            <a:br>
              <a:rPr lang="pt-BR" dirty="0" smtClean="0"/>
            </a:br>
            <a:r>
              <a:rPr lang="pt-BR" dirty="0" smtClean="0"/>
              <a:t>pré-processamento dos documentos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Ferramentas</a:t>
            </a:r>
            <a:r>
              <a:rPr lang="en-US" dirty="0" smtClean="0"/>
              <a:t> para PLN</a:t>
            </a:r>
            <a:endParaRPr lang="en-US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177D341-5D17-4D92-BFFE-874ED14BBB86}" type="slidenum">
              <a:rPr lang="pt-BR" smtClean="0"/>
              <a:pPr>
                <a:defRPr/>
              </a:pPr>
              <a:t>9</a:t>
            </a:fld>
            <a:endParaRPr lang="pt-BR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lano grafico">
  <a:themeElements>
    <a:clrScheme name="Plano grafico 2">
      <a:dk1>
        <a:srgbClr val="40458C"/>
      </a:dk1>
      <a:lt1>
        <a:srgbClr val="FFFFFF"/>
      </a:lt1>
      <a:dk2>
        <a:srgbClr val="660066"/>
      </a:dk2>
      <a:lt2>
        <a:srgbClr val="B7C1EB"/>
      </a:lt2>
      <a:accent1>
        <a:srgbClr val="ECD882"/>
      </a:accent1>
      <a:accent2>
        <a:srgbClr val="B2B2B2"/>
      </a:accent2>
      <a:accent3>
        <a:srgbClr val="FFFFFF"/>
      </a:accent3>
      <a:accent4>
        <a:srgbClr val="353A77"/>
      </a:accent4>
      <a:accent5>
        <a:srgbClr val="F4E9C1"/>
      </a:accent5>
      <a:accent6>
        <a:srgbClr val="A1A1A1"/>
      </a:accent6>
      <a:hlink>
        <a:srgbClr val="6F89F7"/>
      </a:hlink>
      <a:folHlink>
        <a:srgbClr val="CFDBFD"/>
      </a:folHlink>
    </a:clrScheme>
    <a:fontScheme name="Plano grafico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Plano grafico 1">
        <a:dk1>
          <a:srgbClr val="000000"/>
        </a:dk1>
        <a:lt1>
          <a:srgbClr val="FFFFFF"/>
        </a:lt1>
        <a:dk2>
          <a:srgbClr val="40458C"/>
        </a:dk2>
        <a:lt2>
          <a:srgbClr val="FFFFCC"/>
        </a:lt2>
        <a:accent1>
          <a:srgbClr val="8D8DB3"/>
        </a:accent1>
        <a:accent2>
          <a:srgbClr val="B2B2B2"/>
        </a:accent2>
        <a:accent3>
          <a:srgbClr val="AFB0C5"/>
        </a:accent3>
        <a:accent4>
          <a:srgbClr val="DADADA"/>
        </a:accent4>
        <a:accent5>
          <a:srgbClr val="C5C5D6"/>
        </a:accent5>
        <a:accent6>
          <a:srgbClr val="A1A1A1"/>
        </a:accent6>
        <a:hlink>
          <a:srgbClr val="6F89F7"/>
        </a:hlink>
        <a:folHlink>
          <a:srgbClr val="4F56A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lano grafico 2">
        <a:dk1>
          <a:srgbClr val="40458C"/>
        </a:dk1>
        <a:lt1>
          <a:srgbClr val="FFFFFF"/>
        </a:lt1>
        <a:dk2>
          <a:srgbClr val="660066"/>
        </a:dk2>
        <a:lt2>
          <a:srgbClr val="B7C1EB"/>
        </a:lt2>
        <a:accent1>
          <a:srgbClr val="ECD882"/>
        </a:accent1>
        <a:accent2>
          <a:srgbClr val="B2B2B2"/>
        </a:accent2>
        <a:accent3>
          <a:srgbClr val="FFFFFF"/>
        </a:accent3>
        <a:accent4>
          <a:srgbClr val="353A77"/>
        </a:accent4>
        <a:accent5>
          <a:srgbClr val="F4E9C1"/>
        </a:accent5>
        <a:accent6>
          <a:srgbClr val="A1A1A1"/>
        </a:accent6>
        <a:hlink>
          <a:srgbClr val="6F89F7"/>
        </a:hlink>
        <a:folHlink>
          <a:srgbClr val="CFDBF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lano grafico 3">
        <a:dk1>
          <a:srgbClr val="000000"/>
        </a:dk1>
        <a:lt1>
          <a:srgbClr val="FFFFFF"/>
        </a:lt1>
        <a:dk2>
          <a:srgbClr val="4D4D4D"/>
        </a:dk2>
        <a:lt2>
          <a:srgbClr val="B2B2B2"/>
        </a:lt2>
        <a:accent1>
          <a:srgbClr val="969696"/>
        </a:accent1>
        <a:accent2>
          <a:srgbClr val="EAEAEA"/>
        </a:accent2>
        <a:accent3>
          <a:srgbClr val="FFFFFF"/>
        </a:accent3>
        <a:accent4>
          <a:srgbClr val="000000"/>
        </a:accent4>
        <a:accent5>
          <a:srgbClr val="C9C9C9"/>
        </a:accent5>
        <a:accent6>
          <a:srgbClr val="D4D4D4"/>
        </a:accent6>
        <a:hlink>
          <a:srgbClr val="777777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lano grafico 4">
        <a:dk1>
          <a:srgbClr val="333300"/>
        </a:dk1>
        <a:lt1>
          <a:srgbClr val="FFFFFF"/>
        </a:lt1>
        <a:dk2>
          <a:srgbClr val="663300"/>
        </a:dk2>
        <a:lt2>
          <a:srgbClr val="B2B2B2"/>
        </a:lt2>
        <a:accent1>
          <a:srgbClr val="DDC6A7"/>
        </a:accent1>
        <a:accent2>
          <a:srgbClr val="D9C167"/>
        </a:accent2>
        <a:accent3>
          <a:srgbClr val="FFFFFF"/>
        </a:accent3>
        <a:accent4>
          <a:srgbClr val="2A2A00"/>
        </a:accent4>
        <a:accent5>
          <a:srgbClr val="EBDFD0"/>
        </a:accent5>
        <a:accent6>
          <a:srgbClr val="C4AF5D"/>
        </a:accent6>
        <a:hlink>
          <a:srgbClr val="8A7A66"/>
        </a:hlink>
        <a:folHlink>
          <a:srgbClr val="C0AE9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lano grafico 5">
        <a:dk1>
          <a:srgbClr val="000000"/>
        </a:dk1>
        <a:lt1>
          <a:srgbClr val="FFFFFF"/>
        </a:lt1>
        <a:dk2>
          <a:srgbClr val="003366"/>
        </a:dk2>
        <a:lt2>
          <a:srgbClr val="CCFFCC"/>
        </a:lt2>
        <a:accent1>
          <a:srgbClr val="006699"/>
        </a:accent1>
        <a:accent2>
          <a:srgbClr val="009999"/>
        </a:accent2>
        <a:accent3>
          <a:srgbClr val="AAADB8"/>
        </a:accent3>
        <a:accent4>
          <a:srgbClr val="DADADA"/>
        </a:accent4>
        <a:accent5>
          <a:srgbClr val="AAB8CA"/>
        </a:accent5>
        <a:accent6>
          <a:srgbClr val="008A8A"/>
        </a:accent6>
        <a:hlink>
          <a:srgbClr val="0099CC"/>
        </a:hlink>
        <a:folHlink>
          <a:srgbClr val="00458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lano grafico 6">
        <a:dk1>
          <a:srgbClr val="000000"/>
        </a:dk1>
        <a:lt1>
          <a:srgbClr val="FFFFFF"/>
        </a:lt1>
        <a:dk2>
          <a:srgbClr val="004A48"/>
        </a:dk2>
        <a:lt2>
          <a:srgbClr val="33CCCC"/>
        </a:lt2>
        <a:accent1>
          <a:srgbClr val="006699"/>
        </a:accent1>
        <a:accent2>
          <a:srgbClr val="009999"/>
        </a:accent2>
        <a:accent3>
          <a:srgbClr val="AAB1B1"/>
        </a:accent3>
        <a:accent4>
          <a:srgbClr val="DADADA"/>
        </a:accent4>
        <a:accent5>
          <a:srgbClr val="AAB8CA"/>
        </a:accent5>
        <a:accent6>
          <a:srgbClr val="008A8A"/>
        </a:accent6>
        <a:hlink>
          <a:srgbClr val="00CC99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lano grafico 7">
        <a:dk1>
          <a:srgbClr val="000000"/>
        </a:dk1>
        <a:lt1>
          <a:srgbClr val="FFFFFF"/>
        </a:lt1>
        <a:dk2>
          <a:srgbClr val="333300"/>
        </a:dk2>
        <a:lt2>
          <a:srgbClr val="FFFFCC"/>
        </a:lt2>
        <a:accent1>
          <a:srgbClr val="CC9900"/>
        </a:accent1>
        <a:accent2>
          <a:srgbClr val="CC6600"/>
        </a:accent2>
        <a:accent3>
          <a:srgbClr val="ADAD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808000"/>
        </a:hlink>
        <a:folHlink>
          <a:srgbClr val="525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lano grafico 8">
        <a:dk1>
          <a:srgbClr val="003D62"/>
        </a:dk1>
        <a:lt1>
          <a:srgbClr val="FFFFFF"/>
        </a:lt1>
        <a:dk2>
          <a:srgbClr val="006699"/>
        </a:dk2>
        <a:lt2>
          <a:srgbClr val="C8D1DA"/>
        </a:lt2>
        <a:accent1>
          <a:srgbClr val="9AC0EA"/>
        </a:accent1>
        <a:accent2>
          <a:srgbClr val="80C3C8"/>
        </a:accent2>
        <a:accent3>
          <a:srgbClr val="FFFFFF"/>
        </a:accent3>
        <a:accent4>
          <a:srgbClr val="003353"/>
        </a:accent4>
        <a:accent5>
          <a:srgbClr val="CADCF3"/>
        </a:accent5>
        <a:accent6>
          <a:srgbClr val="73B0B5"/>
        </a:accent6>
        <a:hlink>
          <a:srgbClr val="81ABCB"/>
        </a:hlink>
        <a:folHlink>
          <a:srgbClr val="B6CBD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Office\Templates\Estruturas de apresentação\Plano grafico.pot</Template>
  <TotalTime>4139</TotalTime>
  <Words>982</Words>
  <Application>Microsoft Office PowerPoint</Application>
  <PresentationFormat>Apresentação na tela (4:3)</PresentationFormat>
  <Paragraphs>262</Paragraphs>
  <Slides>31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31</vt:i4>
      </vt:variant>
    </vt:vector>
  </HeadingPairs>
  <TitlesOfParts>
    <vt:vector size="32" baseType="lpstr">
      <vt:lpstr>Plano grafico</vt:lpstr>
      <vt:lpstr> Recuperação de Informação</vt:lpstr>
      <vt:lpstr>Roteiro</vt:lpstr>
      <vt:lpstr>Processamento de Linguagem Natural (PLN)</vt:lpstr>
      <vt:lpstr>Etapas do PLN</vt:lpstr>
      <vt:lpstr>Bases de dados/conhecimento</vt:lpstr>
      <vt:lpstr>Bases de dados/conhecimento</vt:lpstr>
      <vt:lpstr>Etapas de processamento</vt:lpstr>
      <vt:lpstr>Etapas de processamento</vt:lpstr>
      <vt:lpstr>Preparação / pré-processamento dos documentos</vt:lpstr>
      <vt:lpstr>Preparação/pré-processamento dos documentos</vt:lpstr>
      <vt:lpstr>Ferramentas que dão suporte a pré-processamento e análise de texto</vt:lpstr>
      <vt:lpstr>Cloud Natural Language Api</vt:lpstr>
      <vt:lpstr>Cloud Natural Language Api</vt:lpstr>
      <vt:lpstr>Stanford CoreNLP</vt:lpstr>
      <vt:lpstr>Stanford CoreNLP</vt:lpstr>
      <vt:lpstr>NLTK Natural Language Toolkit</vt:lpstr>
      <vt:lpstr>Azure</vt:lpstr>
      <vt:lpstr>GATE General Architecture for Text Engineering</vt:lpstr>
      <vt:lpstr>GATE Family</vt:lpstr>
      <vt:lpstr>Developer</vt:lpstr>
      <vt:lpstr>GATE Cloud</vt:lpstr>
      <vt:lpstr>GATE Teamware</vt:lpstr>
      <vt:lpstr>Tesauros</vt:lpstr>
      <vt:lpstr>Ferramentas para Português</vt:lpstr>
      <vt:lpstr>Ferramentas para Português</vt:lpstr>
      <vt:lpstr>Ferramentas para criação de bases de índices</vt:lpstr>
      <vt:lpstr>Algumas ferramentas de RI</vt:lpstr>
      <vt:lpstr>GATE - Mímir</vt:lpstr>
      <vt:lpstr>Mímir</vt:lpstr>
      <vt:lpstr>Slide 30</vt:lpstr>
      <vt:lpstr>Próxima aula</vt:lpstr>
    </vt:vector>
  </TitlesOfParts>
  <Company>UFPE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sem título</dc:title>
  <dc:creator>fbf2</dc:creator>
  <cp:lastModifiedBy>fab</cp:lastModifiedBy>
  <cp:revision>666</cp:revision>
  <cp:lastPrinted>2019-08-19T21:51:22Z</cp:lastPrinted>
  <dcterms:created xsi:type="dcterms:W3CDTF">2000-11-15T23:57:53Z</dcterms:created>
  <dcterms:modified xsi:type="dcterms:W3CDTF">2019-08-29T12:49:54Z</dcterms:modified>
</cp:coreProperties>
</file>