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8"/>
  </p:notesMasterIdLst>
  <p:handoutMasterIdLst>
    <p:handoutMasterId r:id="rId39"/>
  </p:handoutMasterIdLst>
  <p:sldIdLst>
    <p:sldId id="257" r:id="rId2"/>
    <p:sldId id="318" r:id="rId3"/>
    <p:sldId id="258" r:id="rId4"/>
    <p:sldId id="259" r:id="rId5"/>
    <p:sldId id="301" r:id="rId6"/>
    <p:sldId id="326" r:id="rId7"/>
    <p:sldId id="334" r:id="rId8"/>
    <p:sldId id="289" r:id="rId9"/>
    <p:sldId id="335" r:id="rId10"/>
    <p:sldId id="262" r:id="rId11"/>
    <p:sldId id="300" r:id="rId12"/>
    <p:sldId id="261" r:id="rId13"/>
    <p:sldId id="292" r:id="rId14"/>
    <p:sldId id="265" r:id="rId15"/>
    <p:sldId id="338" r:id="rId16"/>
    <p:sldId id="339" r:id="rId17"/>
    <p:sldId id="337" r:id="rId18"/>
    <p:sldId id="290" r:id="rId19"/>
    <p:sldId id="320" r:id="rId20"/>
    <p:sldId id="296" r:id="rId21"/>
    <p:sldId id="297" r:id="rId22"/>
    <p:sldId id="295" r:id="rId23"/>
    <p:sldId id="328" r:id="rId24"/>
    <p:sldId id="340" r:id="rId25"/>
    <p:sldId id="329" r:id="rId26"/>
    <p:sldId id="302" r:id="rId27"/>
    <p:sldId id="303" r:id="rId28"/>
    <p:sldId id="325" r:id="rId29"/>
    <p:sldId id="304" r:id="rId30"/>
    <p:sldId id="305" r:id="rId31"/>
    <p:sldId id="309" r:id="rId32"/>
    <p:sldId id="310" r:id="rId33"/>
    <p:sldId id="321" r:id="rId34"/>
    <p:sldId id="312" r:id="rId35"/>
    <p:sldId id="316" r:id="rId36"/>
    <p:sldId id="319" r:id="rId37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00080"/>
    <a:srgbClr val="008000"/>
    <a:srgbClr val="000000"/>
    <a:srgbClr val="A50021"/>
    <a:srgbClr val="0000FF"/>
    <a:srgbClr val="3333CC"/>
    <a:srgbClr val="333399"/>
    <a:srgbClr val="006600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925" autoAdjust="0"/>
  </p:normalViewPr>
  <p:slideViewPr>
    <p:cSldViewPr>
      <p:cViewPr>
        <p:scale>
          <a:sx n="60" d="100"/>
          <a:sy n="60" d="100"/>
        </p:scale>
        <p:origin x="-164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>
        <c:manualLayout>
          <c:layoutTarget val="inner"/>
          <c:xMode val="edge"/>
          <c:yMode val="edge"/>
          <c:x val="0.16825396825396829"/>
          <c:y val="0.17266187050359713"/>
          <c:w val="0.81746031746031744"/>
          <c:h val="0.56834532374100721"/>
        </c:manualLayout>
      </c:layout>
      <c:lineChart>
        <c:grouping val="standard"/>
        <c:ser>
          <c:idx val="1"/>
          <c:order val="0"/>
          <c:tx>
            <c:strRef>
              <c:f>Sheet1!$A$3</c:f>
              <c:strCache>
                <c:ptCount val="1"/>
                <c:pt idx="0">
                  <c:v>Stem</c:v>
                </c:pt>
              </c:strCache>
            </c:strRef>
          </c:tx>
          <c:spPr>
            <a:ln w="12180">
              <a:solidFill>
                <a:srgbClr val="0000FF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0.60000000000000009</c:v>
                </c:pt>
                <c:pt idx="6">
                  <c:v>0.70000000000000007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0.87880000000000014</c:v>
                </c:pt>
                <c:pt idx="1">
                  <c:v>0.75670000000000015</c:v>
                </c:pt>
                <c:pt idx="2">
                  <c:v>0.64640000000000009</c:v>
                </c:pt>
                <c:pt idx="3">
                  <c:v>0.55770000000000008</c:v>
                </c:pt>
                <c:pt idx="4">
                  <c:v>0.49120000000000008</c:v>
                </c:pt>
                <c:pt idx="5">
                  <c:v>0.44700000000000006</c:v>
                </c:pt>
                <c:pt idx="6">
                  <c:v>0.38930000000000003</c:v>
                </c:pt>
                <c:pt idx="7">
                  <c:v>0.3287000000000001</c:v>
                </c:pt>
                <c:pt idx="8">
                  <c:v>0.27260000000000001</c:v>
                </c:pt>
                <c:pt idx="9">
                  <c:v>0.20930000000000001</c:v>
                </c:pt>
              </c:numCache>
            </c:numRef>
          </c:val>
        </c:ser>
        <c:dLbls/>
        <c:marker val="1"/>
        <c:axId val="43680896"/>
        <c:axId val="43682816"/>
      </c:lineChart>
      <c:catAx>
        <c:axId val="436808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Cobertura</a:t>
                </a:r>
              </a:p>
            </c:rich>
          </c:tx>
          <c:layout>
            <c:manualLayout>
              <c:xMode val="edge"/>
              <c:yMode val="edge"/>
              <c:x val="0.4825396825396826"/>
              <c:y val="0.87290167865707458"/>
            </c:manualLayout>
          </c:layout>
          <c:spPr>
            <a:noFill/>
            <a:ln w="24359">
              <a:noFill/>
            </a:ln>
          </c:spPr>
        </c:title>
        <c:numFmt formatCode="General" sourceLinked="1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t-BR"/>
          </a:p>
        </c:txPr>
        <c:crossAx val="43682816"/>
        <c:crosses val="autoZero"/>
        <c:auto val="1"/>
        <c:lblAlgn val="ctr"/>
        <c:lblOffset val="100"/>
        <c:tickLblSkip val="1"/>
        <c:tickMarkSkip val="1"/>
      </c:catAx>
      <c:valAx>
        <c:axId val="4368281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Precisão</a:t>
                </a:r>
              </a:p>
            </c:rich>
          </c:tx>
          <c:layout>
            <c:manualLayout>
              <c:xMode val="edge"/>
              <c:yMode val="edge"/>
              <c:x val="1.5873015873015876E-2"/>
              <c:y val="0.33812949640287782"/>
            </c:manualLayout>
          </c:layout>
          <c:spPr>
            <a:noFill/>
            <a:ln w="24359">
              <a:noFill/>
            </a:ln>
          </c:spPr>
        </c:title>
        <c:numFmt formatCode="General" sourceLinked="1"/>
        <c:tickLblPos val="nextTo"/>
        <c:spPr>
          <a:ln w="304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pt-BR"/>
          </a:p>
        </c:txPr>
        <c:crossAx val="43680896"/>
        <c:crosses val="autoZero"/>
        <c:crossBetween val="between"/>
      </c:valAx>
      <c:spPr>
        <a:noFill/>
        <a:ln w="2435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Times New Roman"/>
          <a:cs typeface="Times New Roman"/>
        </a:defRPr>
      </a:pPr>
      <a:endParaRPr lang="pt-B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EB11D0E-6087-4AC9-8FEC-6C43D8F873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10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6D0E173-F142-4368-85C8-91BCB37FC9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1489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69679D-B32A-4F91-B733-8E21663F328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3011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FE5FE-3C5A-4389-BDED-1C648990A4C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CFF971-C381-4913-8A99-774B32F2E42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2FB90-711E-48AD-83B5-E8E7A056F92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8F73AE-2F5D-4DF2-A636-69680B08012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68C3C-A90B-4C22-93D8-68180E3BBB7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D7C81B-4989-48A9-AFE4-4A5E39A04ED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4A3B2-A7ED-48BB-B254-CD05BDE843D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AFB85-A4D4-463F-ADAC-9769B5F5E19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392BE-5CF5-4560-B18D-BBDFED29E69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9F6FE-7ED7-49E3-85E5-985565EC326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4BC46C-6BC8-4F4C-AD8B-DEE52486E18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F53A5-382E-4AD9-96B0-8ED2B8B8D5E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05B8F-B23B-41BB-95AD-05E3BD3738ED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00B31-A6ED-448E-AA6A-81C1C6E67C31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7B7B6-A6DE-43F2-AF92-1615EDB4EE5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19801-4B20-4A9B-A3C5-3CC81059FCBF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EA366-391F-43A7-8A24-77A8273316F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3284AD-3D44-4083-BF4F-FAA1690FC37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05C4B-6FC1-4E2E-A926-6C191DF6DE0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71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2AE2B1-AC49-4AB2-8569-61AF8C6898F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4DDFF-7F8C-43CB-89E5-EEA0C879C61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DD5E9-9AAD-489A-90CF-474327EF86C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FE5FE-3C5A-4389-BDED-1C648990A4C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62883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162884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Clique para </a:t>
            </a:r>
            <a:r>
              <a:rPr lang="en-US" dirty="0" err="1"/>
              <a:t>editar</a:t>
            </a:r>
            <a:r>
              <a:rPr lang="en-US" dirty="0"/>
              <a:t> o </a:t>
            </a:r>
            <a:r>
              <a:rPr lang="en-US" dirty="0" err="1"/>
              <a:t>estilo</a:t>
            </a:r>
            <a:r>
              <a:rPr lang="en-US" dirty="0"/>
              <a:t> do </a:t>
            </a:r>
            <a:r>
              <a:rPr lang="en-US" dirty="0" err="1"/>
              <a:t>subtítulo</a:t>
            </a:r>
            <a:r>
              <a:rPr lang="en-US" dirty="0"/>
              <a:t> </a:t>
            </a:r>
            <a:r>
              <a:rPr lang="en-US" dirty="0" err="1"/>
              <a:t>mestre</a:t>
            </a:r>
            <a:endParaRPr lang="en-US" dirty="0"/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5B8F5-4069-48D0-809B-42778589AF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0EB22-869B-4351-8205-1F3C88C0F5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CE6EC-A0BE-4243-8C2A-3CA8027242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E5F3F-80EC-4EB5-9893-A4268710523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288CA-7F48-4B62-AAEC-D1FB3750A5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0A1E-5270-4667-9759-85308101F3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DC5AB-DE6A-419E-B321-8657784D5D8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FCC5A-B2F8-4423-94BE-99C31FAE63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50F8E-9304-4DD9-8A64-30E3D2814A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C3F8-CA29-43AE-A139-64135BAA41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5A093-FD96-4B5B-B89D-375E022983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FA6B8-FFEF-489B-9627-B604519D28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248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255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6179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79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79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0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1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256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6182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2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3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6184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6184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6185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251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61852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6185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61854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43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10244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Clique para </a:t>
            </a:r>
            <a:r>
              <a:rPr lang="en-US" dirty="0" err="1" smtClean="0"/>
              <a:t>editar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estilos</a:t>
            </a:r>
            <a:r>
              <a:rPr lang="en-US" dirty="0" smtClean="0"/>
              <a:t> do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mestre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2"/>
            <a:r>
              <a:rPr lang="en-US" dirty="0" err="1" smtClean="0"/>
              <a:t>Terceiro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4"/>
            <a:r>
              <a:rPr lang="en-US" dirty="0" smtClean="0"/>
              <a:t>Quinto </a:t>
            </a:r>
            <a:r>
              <a:rPr lang="en-US" dirty="0" err="1" smtClean="0"/>
              <a:t>nível</a:t>
            </a:r>
            <a:endParaRPr lang="en-US" dirty="0" smtClean="0"/>
          </a:p>
        </p:txBody>
      </p:sp>
      <p:sp>
        <p:nvSpPr>
          <p:cNvPr id="16185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85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85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B75C608-BCFF-4A09-9FC2-D6F74CFEEC6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Planilha_do_Microsoft_Office_Excel_97-20031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crsouza.com/wp-content/uploads/2009/07/example-roc-curves_thumb-5B6-5D.pn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trec.nist.gov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rec.nist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4626CE-FCAD-4787-99E1-5E3A8ABCE0E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31850" y="1412875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zh-TW" sz="4400" dirty="0" smtClean="0">
                <a:ea typeface="PMingLiU" pitchFamily="18" charset="-120"/>
              </a:rPr>
              <a:t/>
            </a:r>
            <a:br>
              <a:rPr lang="en-US" altLang="zh-TW" sz="4400" dirty="0" smtClean="0">
                <a:ea typeface="PMingLiU" pitchFamily="18" charset="-120"/>
              </a:rPr>
            </a:br>
            <a:r>
              <a:rPr lang="pt-BR" sz="3600" dirty="0" smtClean="0"/>
              <a:t>Recuperação </a:t>
            </a:r>
            <a:r>
              <a:rPr lang="pt-BR" sz="3600" smtClean="0"/>
              <a:t>de Informação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12292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344416"/>
            <a:ext cx="6676653" cy="1380728"/>
          </a:xfrm>
        </p:spPr>
        <p:txBody>
          <a:bodyPr/>
          <a:lstStyle/>
          <a:p>
            <a:pPr algn="r" eaLnBrk="1" hangingPunct="1"/>
            <a:r>
              <a:rPr lang="pt-BR" altLang="zh-TW" sz="2800" dirty="0" smtClean="0">
                <a:ea typeface="PMingLiU" pitchFamily="18" charset="-120"/>
              </a:rPr>
              <a:t>Avaliação de Desempenho de</a:t>
            </a:r>
          </a:p>
          <a:p>
            <a:pPr algn="r" eaLnBrk="1" hangingPunct="1">
              <a:spcBef>
                <a:spcPts val="0"/>
              </a:spcBef>
            </a:pPr>
            <a:r>
              <a:rPr lang="pt-BR" altLang="zh-TW" sz="2800" dirty="0" smtClean="0">
                <a:ea typeface="PMingLiU" pitchFamily="18" charset="-120"/>
              </a:rPr>
              <a:t>Sistemas de RI</a:t>
            </a:r>
          </a:p>
          <a:p>
            <a:pPr algn="r" eaLnBrk="1" hangingPunct="1"/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12293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589240"/>
            <a:ext cx="2895600" cy="900112"/>
          </a:xfrm>
          <a:noFill/>
        </p:spPr>
        <p:txBody>
          <a:bodyPr/>
          <a:lstStyle/>
          <a:p>
            <a:r>
              <a:rPr lang="pt-BR" sz="2400" dirty="0" smtClean="0">
                <a:sym typeface="Monotype Sorts" pitchFamily="2" charset="2"/>
              </a:rPr>
              <a:t>Flávia </a:t>
            </a:r>
            <a:r>
              <a:rPr lang="pt-BR" sz="2400" dirty="0" smtClean="0">
                <a:sym typeface="Monotype Sorts" pitchFamily="2" charset="2"/>
              </a:rPr>
              <a:t>Barros &amp;</a:t>
            </a:r>
          </a:p>
          <a:p>
            <a:r>
              <a:rPr lang="pt-BR" sz="2400" dirty="0" smtClean="0">
                <a:sym typeface="Monotype Sorts" pitchFamily="2" charset="2"/>
              </a:rPr>
              <a:t>Ricardo </a:t>
            </a:r>
            <a:r>
              <a:rPr lang="pt-BR" sz="2400" dirty="0" err="1" smtClean="0">
                <a:sym typeface="Monotype Sorts" pitchFamily="2" charset="2"/>
              </a:rPr>
              <a:t>prudêncio</a:t>
            </a:r>
            <a:endParaRPr lang="pt-BR" sz="2400" dirty="0" smtClean="0">
              <a:sym typeface="Monotype Sorts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4A7F7D-6237-4C12-9967-64C3E66F163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402016" cy="4406900"/>
          </a:xfrm>
        </p:spPr>
        <p:txBody>
          <a:bodyPr/>
          <a:lstStyle/>
          <a:p>
            <a:pPr eaLnBrk="1" hangingPunct="1"/>
            <a:r>
              <a:rPr lang="pt-BR" altLang="zh-TW" sz="2800" dirty="0" smtClean="0">
                <a:ea typeface="PMingLiU" pitchFamily="18" charset="-120"/>
              </a:rPr>
              <a:t>Precisão</a:t>
            </a:r>
          </a:p>
          <a:p>
            <a:pPr lvl="1" eaLnBrk="1" hangingPunct="1"/>
            <a:r>
              <a:rPr lang="pt-BR" altLang="zh-TW" sz="2400" dirty="0" smtClean="0">
                <a:ea typeface="PMingLiU" pitchFamily="18" charset="-120"/>
              </a:rPr>
              <a:t>Habilidade de ordenar os itens mais </a:t>
            </a:r>
            <a:r>
              <a:rPr lang="pt-BR" altLang="zh-TW" sz="2400" u="sng" dirty="0" smtClean="0">
                <a:ea typeface="PMingLiU" pitchFamily="18" charset="-120"/>
              </a:rPr>
              <a:t>relevantes</a:t>
            </a:r>
            <a:r>
              <a:rPr lang="pt-BR" altLang="zh-TW" sz="2400" dirty="0" smtClean="0">
                <a:ea typeface="PMingLiU" pitchFamily="18" charset="-120"/>
              </a:rPr>
              <a:t> nos primeiros lugares</a:t>
            </a:r>
            <a:endParaRPr lang="pt-BR" altLang="zh-TW" sz="2400" dirty="0" smtClean="0">
              <a:solidFill>
                <a:srgbClr val="800080"/>
              </a:solidFill>
              <a:ea typeface="PMingLiU" pitchFamily="18" charset="-120"/>
            </a:endParaRPr>
          </a:p>
          <a:p>
            <a:pPr eaLnBrk="1" hangingPunct="1"/>
            <a:r>
              <a:rPr lang="pt-BR" altLang="zh-TW" sz="2800" dirty="0" smtClean="0">
                <a:ea typeface="PMingLiU" pitchFamily="18" charset="-120"/>
              </a:rPr>
              <a:t>Cobertura</a:t>
            </a:r>
          </a:p>
          <a:p>
            <a:pPr lvl="1" eaLnBrk="1" hangingPunct="1"/>
            <a:r>
              <a:rPr lang="pt-BR" altLang="zh-TW" sz="2400" dirty="0" smtClean="0">
                <a:ea typeface="PMingLiU" pitchFamily="18" charset="-120"/>
              </a:rPr>
              <a:t>Habilidade de recuperar </a:t>
            </a:r>
            <a:r>
              <a:rPr lang="pt-BR" altLang="zh-TW" sz="2400" u="sng" dirty="0" smtClean="0">
                <a:ea typeface="PMingLiU" pitchFamily="18" charset="-120"/>
              </a:rPr>
              <a:t>todos</a:t>
            </a:r>
            <a:r>
              <a:rPr lang="pt-BR" altLang="zh-TW" sz="2400" b="1" i="1" dirty="0" smtClean="0">
                <a:ea typeface="PMingLiU" pitchFamily="18" charset="-120"/>
              </a:rPr>
              <a:t> </a:t>
            </a:r>
            <a:r>
              <a:rPr lang="pt-BR" altLang="zh-TW" sz="2400" dirty="0" smtClean="0">
                <a:ea typeface="PMingLiU" pitchFamily="18" charset="-120"/>
              </a:rPr>
              <a:t>os itens relevantes do corpus</a:t>
            </a:r>
            <a:r>
              <a:rPr lang="pt-BR" altLang="zh-TW" dirty="0" smtClean="0">
                <a:ea typeface="PMingLiU" pitchFamily="18" charset="-120"/>
              </a:rPr>
              <a:t/>
            </a:r>
            <a:br>
              <a:rPr lang="pt-BR" altLang="zh-TW" dirty="0" smtClean="0">
                <a:ea typeface="PMingLiU" pitchFamily="18" charset="-120"/>
              </a:rPr>
            </a:br>
            <a:endParaRPr lang="pt-BR" altLang="zh-TW" dirty="0" smtClean="0">
              <a:ea typeface="PMingLiU" pitchFamily="18" charset="-120"/>
            </a:endParaRP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41784"/>
            <a:ext cx="7772400" cy="998984"/>
          </a:xfrm>
          <a:noFill/>
        </p:spPr>
        <p:txBody>
          <a:bodyPr/>
          <a:lstStyle/>
          <a:p>
            <a:pPr eaLnBrk="1" hangingPunct="1"/>
            <a:r>
              <a:rPr lang="pt-BR" altLang="zh-TW" sz="3600" dirty="0" smtClean="0">
                <a:ea typeface="PMingLiU" pitchFamily="18" charset="-120"/>
              </a:rPr>
              <a:t>Medidas de Avaliação de SRI </a:t>
            </a:r>
            <a:endParaRPr lang="en-US" altLang="zh-TW" sz="3600" dirty="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43145-8AEB-4D1F-A084-770C8F9D8F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pPr eaLnBrk="1" hangingPunct="1"/>
            <a:r>
              <a:rPr lang="pt-BR" sz="3600" dirty="0" smtClean="0"/>
              <a:t>Computando Precisão e Cobertura </a:t>
            </a: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22313" y="1558925"/>
            <a:ext cx="7162800" cy="2301875"/>
          </a:xfrm>
        </p:spPr>
        <p:txBody>
          <a:bodyPr/>
          <a:lstStyle/>
          <a:p>
            <a:pPr eaLnBrk="1" hangingPunct="1"/>
            <a:r>
              <a:rPr lang="pt-BR" sz="2400" u="sng" dirty="0" smtClean="0"/>
              <a:t>Precisão</a:t>
            </a:r>
            <a:r>
              <a:rPr lang="pt-BR" sz="2400" dirty="0" smtClean="0">
                <a:solidFill>
                  <a:schemeClr val="tx2"/>
                </a:solidFill>
              </a:rPr>
              <a:t>:</a:t>
            </a:r>
            <a:r>
              <a:rPr lang="pt-BR" sz="2400" dirty="0" smtClean="0"/>
              <a:t> n. de documentos relevantes retornados sobre o número total de retornados</a:t>
            </a:r>
          </a:p>
          <a:p>
            <a:pPr eaLnBrk="1" hangingPunct="1"/>
            <a:r>
              <a:rPr lang="pt-BR" sz="2400" u="sng" dirty="0" smtClean="0"/>
              <a:t>Cobertura</a:t>
            </a:r>
            <a:r>
              <a:rPr lang="pt-BR" sz="2400" dirty="0">
                <a:solidFill>
                  <a:schemeClr val="tx2"/>
                </a:solidFill>
              </a:rPr>
              <a:t>:</a:t>
            </a:r>
            <a:r>
              <a:rPr lang="pt-BR" sz="2400" dirty="0"/>
              <a:t> total de documentos relevantes retornados sobre o número total dos relevantes existentes</a:t>
            </a:r>
          </a:p>
          <a:p>
            <a:pPr eaLnBrk="1" hangingPunct="1"/>
            <a:endParaRPr lang="pt-BR" sz="2400" dirty="0" smtClean="0"/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685800" y="4102100"/>
            <a:ext cx="2806700" cy="1765300"/>
            <a:chOff x="432" y="2705"/>
            <a:chExt cx="1768" cy="1112"/>
          </a:xfrm>
        </p:grpSpPr>
        <p:sp>
          <p:nvSpPr>
            <p:cNvPr id="19479" name="Rectangle 5"/>
            <p:cNvSpPr>
              <a:spLocks noChangeArrowheads="1"/>
            </p:cNvSpPr>
            <p:nvPr/>
          </p:nvSpPr>
          <p:spPr bwMode="auto">
            <a:xfrm>
              <a:off x="432" y="2705"/>
              <a:ext cx="1768" cy="111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0" name="Rectangle 6"/>
            <p:cNvSpPr>
              <a:spLocks noChangeArrowheads="1"/>
            </p:cNvSpPr>
            <p:nvPr/>
          </p:nvSpPr>
          <p:spPr bwMode="auto">
            <a:xfrm>
              <a:off x="568" y="2780"/>
              <a:ext cx="984" cy="89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1" name="Rectangle 7"/>
            <p:cNvSpPr>
              <a:spLocks noChangeArrowheads="1"/>
            </p:cNvSpPr>
            <p:nvPr/>
          </p:nvSpPr>
          <p:spPr bwMode="auto">
            <a:xfrm>
              <a:off x="739" y="2966"/>
              <a:ext cx="1091" cy="55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2" name="Rectangle 8" descr="Diagonal para baixo larga"/>
            <p:cNvSpPr>
              <a:spLocks noChangeArrowheads="1"/>
            </p:cNvSpPr>
            <p:nvPr/>
          </p:nvSpPr>
          <p:spPr bwMode="auto">
            <a:xfrm>
              <a:off x="785" y="3004"/>
              <a:ext cx="751" cy="485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9462" name="Group 9"/>
          <p:cNvGrpSpPr>
            <a:grpSpLocks/>
          </p:cNvGrpSpPr>
          <p:nvPr/>
        </p:nvGrpSpPr>
        <p:grpSpPr bwMode="auto">
          <a:xfrm>
            <a:off x="4038600" y="4035425"/>
            <a:ext cx="3810000" cy="1908175"/>
            <a:chOff x="3120" y="2960"/>
            <a:chExt cx="2400" cy="1202"/>
          </a:xfrm>
        </p:grpSpPr>
        <p:sp>
          <p:nvSpPr>
            <p:cNvPr id="19471" name="Rectangle 10"/>
            <p:cNvSpPr>
              <a:spLocks noChangeArrowheads="1"/>
            </p:cNvSpPr>
            <p:nvPr/>
          </p:nvSpPr>
          <p:spPr bwMode="auto">
            <a:xfrm>
              <a:off x="3120" y="2960"/>
              <a:ext cx="336" cy="19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2" name="Rectangle 11"/>
            <p:cNvSpPr>
              <a:spLocks noChangeArrowheads="1"/>
            </p:cNvSpPr>
            <p:nvPr/>
          </p:nvSpPr>
          <p:spPr bwMode="auto">
            <a:xfrm>
              <a:off x="3120" y="3632"/>
              <a:ext cx="336" cy="19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3" name="Rectangle 12"/>
            <p:cNvSpPr>
              <a:spLocks noChangeArrowheads="1"/>
            </p:cNvSpPr>
            <p:nvPr/>
          </p:nvSpPr>
          <p:spPr bwMode="auto">
            <a:xfrm>
              <a:off x="3120" y="3296"/>
              <a:ext cx="336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4" name="Text Box 13"/>
            <p:cNvSpPr txBox="1">
              <a:spLocks noChangeArrowheads="1"/>
            </p:cNvSpPr>
            <p:nvPr/>
          </p:nvSpPr>
          <p:spPr bwMode="auto">
            <a:xfrm>
              <a:off x="3504" y="2960"/>
              <a:ext cx="182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000">
                  <a:solidFill>
                    <a:schemeClr val="tx2"/>
                  </a:solidFill>
                  <a:latin typeface="Arial" pitchFamily="34" charset="0"/>
                </a:rPr>
                <a:t>Todos os Documentos</a:t>
              </a:r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3504" y="3248"/>
              <a:ext cx="196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000">
                  <a:solidFill>
                    <a:schemeClr val="tx2"/>
                  </a:solidFill>
                  <a:latin typeface="Arial" pitchFamily="34" charset="0"/>
                </a:rPr>
                <a:t>Documentos Relevantes</a:t>
              </a:r>
            </a:p>
          </p:txBody>
        </p:sp>
        <p:sp>
          <p:nvSpPr>
            <p:cNvPr id="19476" name="Text Box 15"/>
            <p:cNvSpPr txBox="1">
              <a:spLocks noChangeArrowheads="1"/>
            </p:cNvSpPr>
            <p:nvPr/>
          </p:nvSpPr>
          <p:spPr bwMode="auto">
            <a:xfrm>
              <a:off x="3504" y="3584"/>
              <a:ext cx="196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000">
                  <a:solidFill>
                    <a:schemeClr val="tx2"/>
                  </a:solidFill>
                  <a:latin typeface="Arial" pitchFamily="34" charset="0"/>
                </a:rPr>
                <a:t>Documentos Retornados</a:t>
              </a:r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3552" y="3912"/>
              <a:ext cx="196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000">
                  <a:solidFill>
                    <a:schemeClr val="tx2"/>
                  </a:solidFill>
                  <a:latin typeface="Arial" pitchFamily="34" charset="0"/>
                </a:rPr>
                <a:t>Relevantes Retornados</a:t>
              </a:r>
            </a:p>
          </p:txBody>
        </p:sp>
        <p:sp>
          <p:nvSpPr>
            <p:cNvPr id="19478" name="Rectangle 17" descr="Diagonal para baixo larga"/>
            <p:cNvSpPr>
              <a:spLocks noChangeArrowheads="1"/>
            </p:cNvSpPr>
            <p:nvPr/>
          </p:nvSpPr>
          <p:spPr bwMode="auto">
            <a:xfrm>
              <a:off x="3120" y="3960"/>
              <a:ext cx="336" cy="192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9463" name="Group 18"/>
          <p:cNvGrpSpPr>
            <a:grpSpLocks/>
          </p:cNvGrpSpPr>
          <p:nvPr/>
        </p:nvGrpSpPr>
        <p:grpSpPr bwMode="auto">
          <a:xfrm>
            <a:off x="7550224" y="1628800"/>
            <a:ext cx="838200" cy="762000"/>
            <a:chOff x="4800" y="1920"/>
            <a:chExt cx="528" cy="480"/>
          </a:xfrm>
        </p:grpSpPr>
        <p:sp>
          <p:nvSpPr>
            <p:cNvPr id="19468" name="Rectangle 19" descr="Diagonal para baixo larga"/>
            <p:cNvSpPr>
              <a:spLocks noChangeArrowheads="1"/>
            </p:cNvSpPr>
            <p:nvPr/>
          </p:nvSpPr>
          <p:spPr bwMode="auto">
            <a:xfrm>
              <a:off x="4896" y="1920"/>
              <a:ext cx="336" cy="192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9" name="Rectangle 20"/>
            <p:cNvSpPr>
              <a:spLocks noChangeArrowheads="1"/>
            </p:cNvSpPr>
            <p:nvPr/>
          </p:nvSpPr>
          <p:spPr bwMode="auto">
            <a:xfrm>
              <a:off x="4896" y="2208"/>
              <a:ext cx="336" cy="19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0" name="Line 21"/>
            <p:cNvSpPr>
              <a:spLocks noChangeShapeType="1"/>
            </p:cNvSpPr>
            <p:nvPr/>
          </p:nvSpPr>
          <p:spPr bwMode="auto">
            <a:xfrm>
              <a:off x="4800" y="216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9464" name="Group 22"/>
          <p:cNvGrpSpPr>
            <a:grpSpLocks/>
          </p:cNvGrpSpPr>
          <p:nvPr/>
        </p:nvGrpSpPr>
        <p:grpSpPr bwMode="auto">
          <a:xfrm>
            <a:off x="7596336" y="2883024"/>
            <a:ext cx="838200" cy="762000"/>
            <a:chOff x="4800" y="1056"/>
            <a:chExt cx="528" cy="480"/>
          </a:xfrm>
        </p:grpSpPr>
        <p:sp>
          <p:nvSpPr>
            <p:cNvPr id="19465" name="Rectangle 23" descr="Diagonal para baixo larga"/>
            <p:cNvSpPr>
              <a:spLocks noChangeArrowheads="1"/>
            </p:cNvSpPr>
            <p:nvPr/>
          </p:nvSpPr>
          <p:spPr bwMode="auto">
            <a:xfrm>
              <a:off x="4896" y="1056"/>
              <a:ext cx="336" cy="192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6" name="Rectangle 24"/>
            <p:cNvSpPr>
              <a:spLocks noChangeArrowheads="1"/>
            </p:cNvSpPr>
            <p:nvPr/>
          </p:nvSpPr>
          <p:spPr bwMode="auto">
            <a:xfrm>
              <a:off x="4896" y="1344"/>
              <a:ext cx="336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7" name="Line 25"/>
            <p:cNvSpPr>
              <a:spLocks noChangeShapeType="1"/>
            </p:cNvSpPr>
            <p:nvPr/>
          </p:nvSpPr>
          <p:spPr bwMode="auto">
            <a:xfrm>
              <a:off x="4800" y="12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944" name="Object 1024"/>
          <p:cNvGraphicFramePr>
            <a:graphicFrameLocks noChangeAspect="1"/>
          </p:cNvGraphicFramePr>
          <p:nvPr/>
        </p:nvGraphicFramePr>
        <p:xfrm>
          <a:off x="539750" y="5589588"/>
          <a:ext cx="7704138" cy="817562"/>
        </p:xfrm>
        <a:graphic>
          <a:graphicData uri="http://schemas.openxmlformats.org/presentationml/2006/ole">
            <p:oleObj spid="_x0000_s1240" name="Equação" r:id="rId4" imgW="3670300" imgH="393700" progId="Equation.3">
              <p:embed/>
            </p:oleObj>
          </a:graphicData>
        </a:graphic>
      </p:graphicFrame>
      <p:graphicFrame>
        <p:nvGraphicFramePr>
          <p:cNvPr id="210945" name="Object 1025"/>
          <p:cNvGraphicFramePr>
            <a:graphicFrameLocks noChangeAspect="1"/>
          </p:cNvGraphicFramePr>
          <p:nvPr/>
        </p:nvGraphicFramePr>
        <p:xfrm>
          <a:off x="611188" y="4437063"/>
          <a:ext cx="7318375" cy="841375"/>
        </p:xfrm>
        <a:graphic>
          <a:graphicData uri="http://schemas.openxmlformats.org/presentationml/2006/ole">
            <p:oleObj spid="_x0000_s1241" name="Equation" r:id="rId5" imgW="3644900" imgH="419100" progId="Equation.3">
              <p:embed/>
            </p:oleObj>
          </a:graphicData>
        </a:graphic>
      </p:graphicFrame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438150" y="1828800"/>
            <a:ext cx="4352925" cy="1752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pt-BR">
              <a:solidFill>
                <a:srgbClr val="000000"/>
              </a:solidFill>
            </a:endParaRPr>
          </a:p>
        </p:txBody>
      </p:sp>
      <p:sp>
        <p:nvSpPr>
          <p:cNvPr id="1029" name="Oval 7"/>
          <p:cNvSpPr>
            <a:spLocks noChangeArrowheads="1"/>
          </p:cNvSpPr>
          <p:nvPr/>
        </p:nvSpPr>
        <p:spPr bwMode="auto">
          <a:xfrm>
            <a:off x="1676400" y="1905000"/>
            <a:ext cx="1657350" cy="1590675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030" name="Oval 8"/>
          <p:cNvSpPr>
            <a:spLocks noChangeArrowheads="1"/>
          </p:cNvSpPr>
          <p:nvPr/>
        </p:nvSpPr>
        <p:spPr bwMode="auto">
          <a:xfrm>
            <a:off x="2819400" y="1895475"/>
            <a:ext cx="1600200" cy="1600200"/>
          </a:xfrm>
          <a:prstGeom prst="ellipse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1524000" y="2463800"/>
            <a:ext cx="1524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pt-BR" altLang="zh-TW" sz="1600" b="1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D</a:t>
            </a:r>
            <a:r>
              <a:rPr lang="en-US" altLang="zh-TW" sz="1600" b="1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ocument</a:t>
            </a:r>
            <a:r>
              <a:rPr lang="pt-BR" altLang="zh-TW" sz="1600" b="1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os relevantes</a:t>
            </a:r>
            <a:endParaRPr lang="en-US" altLang="zh-TW" sz="1600" b="1">
              <a:solidFill>
                <a:srgbClr val="000000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1032" name="Text Box 11"/>
          <p:cNvSpPr txBox="1">
            <a:spLocks noChangeArrowheads="1"/>
          </p:cNvSpPr>
          <p:nvPr/>
        </p:nvSpPr>
        <p:spPr bwMode="auto">
          <a:xfrm>
            <a:off x="3200400" y="2463800"/>
            <a:ext cx="13716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en-US" altLang="zh-TW" sz="1600" b="1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Document</a:t>
            </a:r>
            <a:r>
              <a:rPr lang="pt-BR" altLang="zh-TW" sz="1600" b="1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os recuperados</a:t>
            </a:r>
            <a:endParaRPr lang="en-US" altLang="zh-TW" sz="1600" b="1">
              <a:solidFill>
                <a:srgbClr val="000000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1033" name="Text Box 12"/>
          <p:cNvSpPr txBox="1">
            <a:spLocks noChangeArrowheads="1"/>
          </p:cNvSpPr>
          <p:nvPr/>
        </p:nvSpPr>
        <p:spPr bwMode="auto">
          <a:xfrm>
            <a:off x="381000" y="183515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zh-TW" sz="1800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Coleção de</a:t>
            </a:r>
            <a:r>
              <a:rPr lang="en-US" altLang="zh-TW" sz="1800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 document</a:t>
            </a:r>
            <a:r>
              <a:rPr lang="pt-BR" altLang="zh-TW" sz="1800">
                <a:solidFill>
                  <a:srgbClr val="000000"/>
                </a:solidFill>
                <a:latin typeface="Times New Roman" pitchFamily="18" charset="0"/>
                <a:ea typeface="DFKai-SB" pitchFamily="65" charset="-120"/>
              </a:rPr>
              <a:t>os</a:t>
            </a:r>
            <a:endParaRPr lang="en-US" altLang="zh-TW" sz="1800">
              <a:solidFill>
                <a:srgbClr val="000000"/>
              </a:solidFill>
              <a:latin typeface="Times New Roman" pitchFamily="18" charset="0"/>
              <a:ea typeface="DFKai-SB" pitchFamily="65" charset="-120"/>
            </a:endParaRPr>
          </a:p>
        </p:txBody>
      </p:sp>
      <p:grpSp>
        <p:nvGrpSpPr>
          <p:cNvPr id="1034" name="Group 35"/>
          <p:cNvGrpSpPr>
            <a:grpSpLocks/>
          </p:cNvGrpSpPr>
          <p:nvPr/>
        </p:nvGrpSpPr>
        <p:grpSpPr bwMode="auto">
          <a:xfrm>
            <a:off x="5103813" y="1636713"/>
            <a:ext cx="3441700" cy="2247899"/>
            <a:chOff x="3215" y="1031"/>
            <a:chExt cx="2168" cy="1416"/>
          </a:xfrm>
        </p:grpSpPr>
        <p:grpSp>
          <p:nvGrpSpPr>
            <p:cNvPr id="1036" name="Group 15"/>
            <p:cNvGrpSpPr>
              <a:grpSpLocks/>
            </p:cNvGrpSpPr>
            <p:nvPr/>
          </p:nvGrpSpPr>
          <p:grpSpPr bwMode="auto">
            <a:xfrm>
              <a:off x="3479" y="1031"/>
              <a:ext cx="1904" cy="1176"/>
              <a:chOff x="3534" y="918"/>
              <a:chExt cx="1746" cy="1116"/>
            </a:xfrm>
          </p:grpSpPr>
          <p:sp>
            <p:nvSpPr>
              <p:cNvPr id="1041" name="Rectangle 16"/>
              <p:cNvSpPr>
                <a:spLocks noChangeArrowheads="1"/>
              </p:cNvSpPr>
              <p:nvPr/>
            </p:nvSpPr>
            <p:spPr bwMode="auto">
              <a:xfrm>
                <a:off x="3534" y="1577"/>
                <a:ext cx="757" cy="45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re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cuperados</a:t>
                </a:r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 &amp; relevant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es</a:t>
                </a:r>
                <a:endParaRPr kumimoji="1" lang="en-US" altLang="zh-TW" sz="1600">
                  <a:solidFill>
                    <a:srgbClr val="000000"/>
                  </a:solidFill>
                  <a:latin typeface="Times New Roman" pitchFamily="18" charset="0"/>
                  <a:ea typeface="PMingLiU" pitchFamily="18" charset="-120"/>
                </a:endParaRPr>
              </a:p>
            </p:txBody>
          </p:sp>
          <p:sp>
            <p:nvSpPr>
              <p:cNvPr id="1042" name="Rectangle 17"/>
              <p:cNvSpPr>
                <a:spLocks noChangeArrowheads="1"/>
              </p:cNvSpPr>
              <p:nvPr/>
            </p:nvSpPr>
            <p:spPr bwMode="auto">
              <a:xfrm>
                <a:off x="4291" y="1577"/>
                <a:ext cx="989" cy="45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Não-recuperados</a:t>
                </a:r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 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mas</a:t>
                </a:r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 relevant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es</a:t>
                </a:r>
                <a:endParaRPr kumimoji="1" lang="zh-TW" altLang="en-US">
                  <a:solidFill>
                    <a:srgbClr val="000000"/>
                  </a:solidFill>
                  <a:latin typeface="Times New Roman" pitchFamily="18" charset="0"/>
                  <a:ea typeface="PMingLiU" pitchFamily="18" charset="-120"/>
                </a:endParaRPr>
              </a:p>
            </p:txBody>
          </p:sp>
          <p:sp>
            <p:nvSpPr>
              <p:cNvPr id="1043" name="Rectangle 18"/>
              <p:cNvSpPr>
                <a:spLocks noChangeArrowheads="1"/>
              </p:cNvSpPr>
              <p:nvPr/>
            </p:nvSpPr>
            <p:spPr bwMode="auto">
              <a:xfrm>
                <a:off x="3534" y="918"/>
                <a:ext cx="757" cy="65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re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cuperados</a:t>
                </a:r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 &amp; irrelevant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es</a:t>
                </a:r>
                <a:endParaRPr kumimoji="1" lang="zh-TW" altLang="en-US">
                  <a:solidFill>
                    <a:srgbClr val="000000"/>
                  </a:solidFill>
                  <a:latin typeface="Times New Roman" pitchFamily="18" charset="0"/>
                  <a:ea typeface="PMingLiU" pitchFamily="18" charset="-120"/>
                </a:endParaRPr>
              </a:p>
            </p:txBody>
          </p:sp>
          <p:sp>
            <p:nvSpPr>
              <p:cNvPr id="1044" name="Rectangle 19"/>
              <p:cNvSpPr>
                <a:spLocks noChangeArrowheads="1"/>
              </p:cNvSpPr>
              <p:nvPr/>
            </p:nvSpPr>
            <p:spPr bwMode="auto">
              <a:xfrm>
                <a:off x="4291" y="918"/>
                <a:ext cx="989" cy="65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pPr algn="ctr"/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N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ão</a:t>
                </a:r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 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recuperados</a:t>
                </a:r>
                <a:r>
                  <a:rPr kumimoji="1" lang="en-US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 &amp; irrelevant</a:t>
                </a:r>
                <a:r>
                  <a:rPr kumimoji="1" lang="pt-BR" altLang="zh-TW" sz="1600">
                    <a:solidFill>
                      <a:srgbClr val="000000"/>
                    </a:solidFill>
                    <a:latin typeface="Times New Roman" pitchFamily="18" charset="0"/>
                    <a:ea typeface="PMingLiU" pitchFamily="18" charset="-120"/>
                  </a:rPr>
                  <a:t>es</a:t>
                </a:r>
                <a:endParaRPr kumimoji="1" lang="zh-TW" altLang="en-US">
                  <a:solidFill>
                    <a:srgbClr val="000000"/>
                  </a:solidFill>
                  <a:latin typeface="Times New Roman" pitchFamily="18" charset="0"/>
                  <a:ea typeface="PMingLiU" pitchFamily="18" charset="-120"/>
                </a:endParaRPr>
              </a:p>
            </p:txBody>
          </p:sp>
        </p:grpSp>
        <p:sp>
          <p:nvSpPr>
            <p:cNvPr id="1037" name="Text Box 20"/>
            <p:cNvSpPr txBox="1">
              <a:spLocks noChangeArrowheads="1"/>
            </p:cNvSpPr>
            <p:nvPr/>
          </p:nvSpPr>
          <p:spPr bwMode="auto">
            <a:xfrm>
              <a:off x="3456" y="2213"/>
              <a:ext cx="115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kumimoji="1" lang="en-US" altLang="zh-TW" sz="1800">
                <a:solidFill>
                  <a:srgbClr val="000000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1038" name="Text Box 21"/>
            <p:cNvSpPr txBox="1">
              <a:spLocks noChangeArrowheads="1"/>
            </p:cNvSpPr>
            <p:nvPr/>
          </p:nvSpPr>
          <p:spPr bwMode="auto">
            <a:xfrm>
              <a:off x="4338" y="2213"/>
              <a:ext cx="115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kumimoji="1" lang="en-US" altLang="zh-TW" sz="1800">
                <a:solidFill>
                  <a:srgbClr val="000000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1039" name="Text Box 22"/>
            <p:cNvSpPr txBox="1">
              <a:spLocks noChangeArrowheads="1"/>
            </p:cNvSpPr>
            <p:nvPr/>
          </p:nvSpPr>
          <p:spPr bwMode="auto">
            <a:xfrm rot="16200000">
              <a:off x="3274" y="2118"/>
              <a:ext cx="115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kumimoji="1" lang="en-US" altLang="zh-TW" sz="1800">
                <a:solidFill>
                  <a:srgbClr val="000000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1040" name="Text Box 23"/>
            <p:cNvSpPr txBox="1">
              <a:spLocks noChangeArrowheads="1"/>
            </p:cNvSpPr>
            <p:nvPr/>
          </p:nvSpPr>
          <p:spPr bwMode="auto">
            <a:xfrm rot="16200000">
              <a:off x="3274" y="1503"/>
              <a:ext cx="115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kumimoji="1" lang="en-US" altLang="zh-TW" sz="1800">
                <a:solidFill>
                  <a:srgbClr val="000000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</p:grpSp>
      <p:sp>
        <p:nvSpPr>
          <p:cNvPr id="1035" name="Rectangle 29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z="3600" dirty="0"/>
              <a:t>Computando Precisão e Cobertura </a:t>
            </a:r>
            <a:r>
              <a:rPr lang="pt-BR" altLang="zh-TW" sz="3200" dirty="0" smtClean="0">
                <a:ea typeface="PMingLiU" pitchFamily="18" charset="-120"/>
              </a:rPr>
              <a:t>outra figura...</a:t>
            </a:r>
            <a:endParaRPr lang="en-US" altLang="zh-TW" sz="3200" dirty="0" smtClean="0">
              <a:ea typeface="PMingLiU" pitchFamily="18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76808"/>
            <a:ext cx="7772400" cy="891952"/>
          </a:xfrm>
        </p:spPr>
        <p:txBody>
          <a:bodyPr/>
          <a:lstStyle/>
          <a:p>
            <a:r>
              <a:rPr lang="pt-BR" sz="3600" dirty="0"/>
              <a:t>Computando Precisão e Cobertura </a:t>
            </a:r>
            <a:endParaRPr lang="en-US" sz="3600" dirty="0" smtClean="0"/>
          </a:p>
        </p:txBody>
      </p:sp>
      <p:sp>
        <p:nvSpPr>
          <p:cNvPr id="2150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772400" cy="4114800"/>
          </a:xfrm>
        </p:spPr>
        <p:txBody>
          <a:bodyPr/>
          <a:lstStyle/>
          <a:p>
            <a:pPr marL="342900" lvl="2" indent="-342900">
              <a:spcBef>
                <a:spcPct val="60000"/>
              </a:spcBef>
              <a:buSzPct val="110000"/>
              <a:buBlip>
                <a:blip r:embed="rId3"/>
              </a:buBlip>
            </a:pPr>
            <a:r>
              <a:rPr lang="pt-BR" sz="2600" dirty="0">
                <a:solidFill>
                  <a:srgbClr val="A50021"/>
                </a:solidFill>
              </a:rPr>
              <a:t>Precisão relativa e Cobertura relativa</a:t>
            </a:r>
            <a:endParaRPr lang="en-US" sz="2600" dirty="0">
              <a:solidFill>
                <a:srgbClr val="A50021"/>
              </a:solidFill>
            </a:endParaRPr>
          </a:p>
          <a:p>
            <a:r>
              <a:rPr lang="pt-BR" sz="2600" dirty="0" smtClean="0"/>
              <a:t>Podemos medir diferentes valores de precisão e cobertura </a:t>
            </a:r>
            <a:r>
              <a:rPr lang="pt-BR" sz="2600" u="sng" dirty="0" smtClean="0"/>
              <a:t>ao longo do ranking </a:t>
            </a:r>
            <a:r>
              <a:rPr lang="pt-BR" sz="2600" dirty="0" smtClean="0"/>
              <a:t>de documentos retornados</a:t>
            </a:r>
            <a:endParaRPr lang="en-US" sz="2600" dirty="0" smtClean="0"/>
          </a:p>
          <a:p>
            <a:pPr lvl="1"/>
            <a:r>
              <a:rPr lang="pt-BR" sz="2400" dirty="0" smtClean="0"/>
              <a:t>Supondo que já temos um corpus de avaliação etiquetado com relevância...</a:t>
            </a:r>
          </a:p>
          <a:p>
            <a:pPr lvl="2"/>
            <a:r>
              <a:rPr lang="en-US" sz="2000" dirty="0" smtClean="0"/>
              <a:t>Mar</a:t>
            </a:r>
            <a:r>
              <a:rPr lang="pt-BR" sz="2000" dirty="0" smtClean="0"/>
              <a:t>que cada</a:t>
            </a:r>
            <a:r>
              <a:rPr lang="en-US" sz="2000" dirty="0" smtClean="0"/>
              <a:t> document</a:t>
            </a:r>
            <a:r>
              <a:rPr lang="pt-BR" sz="2000" dirty="0" smtClean="0"/>
              <a:t>o</a:t>
            </a:r>
            <a:r>
              <a:rPr lang="en-US" sz="2000" dirty="0" smtClean="0"/>
              <a:t> </a:t>
            </a:r>
            <a:r>
              <a:rPr lang="pt-BR" sz="2000" dirty="0" smtClean="0"/>
              <a:t>do ranking de acordo com o corpus etiquetado</a:t>
            </a:r>
            <a:endParaRPr lang="en-US" sz="2000" dirty="0" smtClean="0"/>
          </a:p>
          <a:p>
            <a:pPr lvl="1"/>
            <a:r>
              <a:rPr lang="en-US" sz="2400" dirty="0" smtClean="0"/>
              <a:t>Compute </a:t>
            </a:r>
            <a:r>
              <a:rPr lang="pt-BR" sz="2400" dirty="0" smtClean="0"/>
              <a:t>cobertura e precisão</a:t>
            </a:r>
            <a:r>
              <a:rPr lang="en-US" sz="2400" dirty="0" smtClean="0"/>
              <a:t> </a:t>
            </a:r>
            <a:r>
              <a:rPr lang="pt-BR" sz="2400" dirty="0" smtClean="0"/>
              <a:t>para cada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</a:t>
            </a:r>
            <a:r>
              <a:rPr lang="pt-BR" sz="2400" dirty="0" err="1" smtClean="0"/>
              <a:t>ção</a:t>
            </a:r>
            <a:r>
              <a:rPr lang="pt-BR" sz="2400" dirty="0" smtClean="0"/>
              <a:t> da lista que contém um documento relevante</a:t>
            </a:r>
          </a:p>
        </p:txBody>
      </p:sp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9C828-3115-429E-A151-A101AB6825EC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29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pPr lvl="2" eaLnBrk="1" hangingPunct="1"/>
            <a:r>
              <a:rPr lang="pt-BR" sz="3600" dirty="0" smtClean="0"/>
              <a:t>Computando Precisão e Cobertura  </a:t>
            </a:r>
            <a:r>
              <a:rPr lang="pt-BR" sz="2800" dirty="0">
                <a:solidFill>
                  <a:srgbClr val="800080"/>
                </a:solidFill>
              </a:rPr>
              <a:t>Precisão relativa e Cobertura </a:t>
            </a:r>
            <a:r>
              <a:rPr lang="pt-BR" sz="2800" dirty="0" smtClean="0">
                <a:solidFill>
                  <a:srgbClr val="800080"/>
                </a:solidFill>
              </a:rPr>
              <a:t>relativa</a:t>
            </a:r>
            <a:endParaRPr lang="pt-BR" dirty="0" smtClean="0">
              <a:solidFill>
                <a:srgbClr val="800080"/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755576" y="1447800"/>
            <a:ext cx="8369745" cy="4981575"/>
            <a:chOff x="755576" y="1447800"/>
            <a:chExt cx="8369745" cy="4981575"/>
          </a:xfrm>
        </p:grpSpPr>
        <p:sp>
          <p:nvSpPr>
            <p:cNvPr id="2053" name="Text Box 11"/>
            <p:cNvSpPr txBox="1">
              <a:spLocks noChangeArrowheads="1"/>
            </p:cNvSpPr>
            <p:nvPr/>
          </p:nvSpPr>
          <p:spPr bwMode="auto">
            <a:xfrm>
              <a:off x="4800600" y="1447800"/>
              <a:ext cx="3886200" cy="10178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r>
                <a:rPr kumimoji="1" lang="pt-BR" altLang="zh-TW" sz="2000">
                  <a:solidFill>
                    <a:srgbClr val="000000"/>
                  </a:solidFill>
                  <a:ea typeface="PMingLiU" pitchFamily="18" charset="-120"/>
                </a:rPr>
                <a:t>Seja</a:t>
              </a:r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 </a:t>
              </a:r>
              <a:r>
                <a:rPr kumimoji="1" lang="pt-BR" altLang="zh-TW" sz="2000">
                  <a:solidFill>
                    <a:srgbClr val="000000"/>
                  </a:solidFill>
                  <a:ea typeface="PMingLiU" pitchFamily="18" charset="-120"/>
                </a:rPr>
                <a:t>no.</a:t>
              </a:r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 </a:t>
              </a:r>
              <a:r>
                <a:rPr kumimoji="1" lang="pt-BR" altLang="zh-TW" sz="2000">
                  <a:solidFill>
                    <a:srgbClr val="000000"/>
                  </a:solidFill>
                  <a:ea typeface="PMingLiU" pitchFamily="18" charset="-120"/>
                </a:rPr>
                <a:t>de docs</a:t>
              </a:r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 relevant</a:t>
              </a:r>
              <a:r>
                <a:rPr kumimoji="1" lang="pt-BR" altLang="zh-TW" sz="2000">
                  <a:solidFill>
                    <a:srgbClr val="000000"/>
                  </a:solidFill>
                  <a:ea typeface="PMingLiU" pitchFamily="18" charset="-120"/>
                </a:rPr>
                <a:t>es</a:t>
              </a:r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 = 6.</a:t>
              </a:r>
            </a:p>
            <a:p>
              <a:r>
                <a:rPr kumimoji="1" lang="pt-BR" altLang="zh-TW" sz="2000">
                  <a:solidFill>
                    <a:srgbClr val="000000"/>
                  </a:solidFill>
                  <a:ea typeface="PMingLiU" pitchFamily="18" charset="-120"/>
                </a:rPr>
                <a:t>Verifique</a:t>
              </a:r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 </a:t>
              </a:r>
              <a:r>
                <a:rPr kumimoji="1" lang="pt-BR" altLang="zh-TW" sz="2000">
                  <a:solidFill>
                    <a:srgbClr val="000000"/>
                  </a:solidFill>
                  <a:ea typeface="PMingLiU" pitchFamily="18" charset="-120"/>
                </a:rPr>
                <a:t>cobertura e precisão</a:t>
              </a:r>
              <a:r>
                <a:rPr kumimoji="1" lang="en-US" altLang="zh-TW" sz="2000">
                  <a:solidFill>
                    <a:srgbClr val="000000"/>
                  </a:solidFill>
                  <a:ea typeface="PMingLiU" pitchFamily="18" charset="-120"/>
                </a:rPr>
                <a:t> </a:t>
              </a:r>
              <a:r>
                <a:rPr kumimoji="1" lang="pt-BR" altLang="zh-TW" sz="2000">
                  <a:solidFill>
                    <a:srgbClr val="000000"/>
                  </a:solidFill>
                  <a:ea typeface="PMingLiU" pitchFamily="18" charset="-120"/>
                </a:rPr>
                <a:t>em cada doc relevante da lista. </a:t>
              </a:r>
              <a:endParaRPr kumimoji="1" lang="en-US" altLang="zh-TW" sz="2000">
                <a:solidFill>
                  <a:srgbClr val="000000"/>
                </a:solidFill>
                <a:ea typeface="PMingLiU" pitchFamily="18" charset="-120"/>
              </a:endParaRPr>
            </a:p>
          </p:txBody>
        </p:sp>
        <p:sp>
          <p:nvSpPr>
            <p:cNvPr id="2051" name="Text Box 5"/>
            <p:cNvSpPr txBox="1">
              <a:spLocks noChangeArrowheads="1"/>
            </p:cNvSpPr>
            <p:nvPr/>
          </p:nvSpPr>
          <p:spPr bwMode="auto">
            <a:xfrm>
              <a:off x="3884613" y="3821113"/>
              <a:ext cx="2924175" cy="34073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1524000" algn="l"/>
                </a:tabLst>
              </a:pPr>
              <a:r>
                <a:rPr kumimoji="1" lang="pt-BR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C</a:t>
              </a:r>
              <a:r>
                <a:rPr kumimoji="1" lang="en-US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=3/6=0.5;     P=3/4=0.75</a:t>
              </a:r>
            </a:p>
          </p:txBody>
        </p:sp>
        <p:sp>
          <p:nvSpPr>
            <p:cNvPr id="2052" name="Line 6"/>
            <p:cNvSpPr>
              <a:spLocks noChangeShapeType="1"/>
            </p:cNvSpPr>
            <p:nvPr/>
          </p:nvSpPr>
          <p:spPr bwMode="auto">
            <a:xfrm>
              <a:off x="3276600" y="3032125"/>
              <a:ext cx="609600" cy="838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graphicFrame>
          <p:nvGraphicFramePr>
            <p:cNvPr id="2050" name="Object 20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86369292"/>
                </p:ext>
              </p:extLst>
            </p:nvPr>
          </p:nvGraphicFramePr>
          <p:xfrm>
            <a:off x="755576" y="1530350"/>
            <a:ext cx="2476574" cy="4899025"/>
          </p:xfrm>
          <a:graphic>
            <a:graphicData uri="http://schemas.openxmlformats.org/presentationml/2006/ole">
              <p:oleObj spid="_x0000_s2158" name="Planilha" r:id="rId4" imgW="3398400" imgH="7401600" progId="Excel.Sheet.8">
                <p:embed/>
              </p:oleObj>
            </a:graphicData>
          </a:graphic>
        </p:graphicFrame>
        <p:sp>
          <p:nvSpPr>
            <p:cNvPr id="2054" name="Text Box 13"/>
            <p:cNvSpPr txBox="1">
              <a:spLocks noChangeArrowheads="1"/>
            </p:cNvSpPr>
            <p:nvPr/>
          </p:nvSpPr>
          <p:spPr bwMode="auto">
            <a:xfrm>
              <a:off x="3884613" y="2589213"/>
              <a:ext cx="2771775" cy="34073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1524000" algn="l"/>
                </a:tabLst>
              </a:pPr>
              <a:r>
                <a:rPr kumimoji="1" lang="pt-BR" altLang="zh-TW" sz="1600" dirty="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C</a:t>
              </a:r>
              <a:r>
                <a:rPr kumimoji="1" lang="en-US" altLang="zh-TW" sz="1600" dirty="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=1/6=0.167;	P=1/1=1</a:t>
              </a:r>
            </a:p>
          </p:txBody>
        </p:sp>
        <p:sp>
          <p:nvSpPr>
            <p:cNvPr id="2055" name="Line 14"/>
            <p:cNvSpPr>
              <a:spLocks noChangeShapeType="1"/>
            </p:cNvSpPr>
            <p:nvPr/>
          </p:nvSpPr>
          <p:spPr bwMode="auto">
            <a:xfrm>
              <a:off x="3276600" y="1965325"/>
              <a:ext cx="622300" cy="7239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056" name="Text Box 16"/>
            <p:cNvSpPr txBox="1">
              <a:spLocks noChangeArrowheads="1"/>
            </p:cNvSpPr>
            <p:nvPr/>
          </p:nvSpPr>
          <p:spPr bwMode="auto">
            <a:xfrm>
              <a:off x="3884613" y="3224213"/>
              <a:ext cx="2771775" cy="34073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1524000" algn="l"/>
                </a:tabLst>
              </a:pPr>
              <a:r>
                <a:rPr kumimoji="1" lang="pt-BR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C</a:t>
              </a:r>
              <a:r>
                <a:rPr kumimoji="1" lang="en-US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=2/6=0.333;	P=2/2=1</a:t>
              </a:r>
            </a:p>
          </p:txBody>
        </p:sp>
        <p:sp>
          <p:nvSpPr>
            <p:cNvPr id="2057" name="Line 17"/>
            <p:cNvSpPr>
              <a:spLocks noChangeShapeType="1"/>
            </p:cNvSpPr>
            <p:nvPr/>
          </p:nvSpPr>
          <p:spPr bwMode="auto">
            <a:xfrm>
              <a:off x="3276600" y="2346325"/>
              <a:ext cx="647700" cy="914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058" name="Text Box 19"/>
            <p:cNvSpPr txBox="1">
              <a:spLocks noChangeArrowheads="1"/>
            </p:cNvSpPr>
            <p:nvPr/>
          </p:nvSpPr>
          <p:spPr bwMode="auto">
            <a:xfrm>
              <a:off x="3886200" y="5775325"/>
              <a:ext cx="3063875" cy="34073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1524000" algn="l"/>
                </a:tabLst>
              </a:pPr>
              <a:r>
                <a:rPr kumimoji="1" lang="pt-BR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C</a:t>
              </a:r>
              <a:r>
                <a:rPr kumimoji="1" lang="en-US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=5/6=0.833;	</a:t>
              </a:r>
              <a:r>
                <a:rPr kumimoji="1" lang="pt-BR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P</a:t>
              </a:r>
              <a:r>
                <a:rPr kumimoji="1" lang="en-US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=5/13=0.38</a:t>
              </a:r>
            </a:p>
          </p:txBody>
        </p:sp>
        <p:sp>
          <p:nvSpPr>
            <p:cNvPr id="2059" name="Line 20"/>
            <p:cNvSpPr>
              <a:spLocks noChangeShapeType="1"/>
            </p:cNvSpPr>
            <p:nvPr/>
          </p:nvSpPr>
          <p:spPr bwMode="auto">
            <a:xfrm>
              <a:off x="3276600" y="6003925"/>
              <a:ext cx="609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060" name="Text Box 25"/>
            <p:cNvSpPr txBox="1">
              <a:spLocks noChangeArrowheads="1"/>
            </p:cNvSpPr>
            <p:nvPr/>
          </p:nvSpPr>
          <p:spPr bwMode="auto">
            <a:xfrm>
              <a:off x="3886200" y="4403725"/>
              <a:ext cx="3124200" cy="34073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1524000" algn="l"/>
                </a:tabLst>
              </a:pPr>
              <a:r>
                <a:rPr kumimoji="1" lang="pt-BR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C</a:t>
              </a:r>
              <a:r>
                <a:rPr kumimoji="1" lang="en-US" altLang="zh-TW" sz="1600">
                  <a:solidFill>
                    <a:srgbClr val="000000"/>
                  </a:solidFill>
                  <a:latin typeface="Arial" pitchFamily="34" charset="0"/>
                  <a:ea typeface="PMingLiU" pitchFamily="18" charset="-120"/>
                </a:rPr>
                <a:t>=4/6=0.667; P=4/6=0.667</a:t>
              </a:r>
            </a:p>
          </p:txBody>
        </p:sp>
        <p:sp>
          <p:nvSpPr>
            <p:cNvPr id="2061" name="Line 26"/>
            <p:cNvSpPr>
              <a:spLocks noChangeShapeType="1"/>
            </p:cNvSpPr>
            <p:nvPr/>
          </p:nvSpPr>
          <p:spPr bwMode="auto">
            <a:xfrm>
              <a:off x="3276600" y="3717925"/>
              <a:ext cx="609600" cy="685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2062" name="Text Box 27"/>
            <p:cNvSpPr txBox="1">
              <a:spLocks noChangeArrowheads="1"/>
            </p:cNvSpPr>
            <p:nvPr/>
          </p:nvSpPr>
          <p:spPr bwMode="auto">
            <a:xfrm>
              <a:off x="5867400" y="4784725"/>
              <a:ext cx="3257921" cy="10178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pt-BR" sz="2000">
                  <a:solidFill>
                    <a:srgbClr val="000000"/>
                  </a:solidFill>
                </a:rPr>
                <a:t>Assim podemos escolher o </a:t>
              </a:r>
            </a:p>
            <a:p>
              <a:r>
                <a:rPr lang="pt-BR" sz="2000">
                  <a:solidFill>
                    <a:srgbClr val="000000"/>
                  </a:solidFill>
                </a:rPr>
                <a:t>melhor ponto de corte</a:t>
              </a:r>
            </a:p>
            <a:p>
              <a:r>
                <a:rPr lang="pt-BR" sz="2000">
                  <a:solidFill>
                    <a:srgbClr val="000000"/>
                  </a:solidFill>
                </a:rPr>
                <a:t>para uma dada aplicação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" name="CaixaDeTexto 2"/>
            <p:cNvSpPr txBox="1"/>
            <p:nvPr/>
          </p:nvSpPr>
          <p:spPr>
            <a:xfrm>
              <a:off x="2555776" y="6003925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 smtClean="0">
                  <a:solidFill>
                    <a:srgbClr val="000000"/>
                  </a:solidFill>
                </a:rPr>
                <a:t>x</a:t>
              </a:r>
              <a:endParaRPr lang="pt-BR" sz="20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7772400" cy="936104"/>
          </a:xfrm>
        </p:spPr>
        <p:txBody>
          <a:bodyPr/>
          <a:lstStyle/>
          <a:p>
            <a:r>
              <a:rPr lang="pt-BR" sz="3600" dirty="0" smtClean="0"/>
              <a:t>Curva Precisão </a:t>
            </a:r>
            <a:r>
              <a:rPr lang="pt-BR" sz="3600" i="1" dirty="0" smtClean="0"/>
              <a:t>x</a:t>
            </a:r>
            <a:r>
              <a:rPr lang="pt-BR" sz="3600" dirty="0" smtClean="0"/>
              <a:t> Cobertura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28800"/>
            <a:ext cx="7776864" cy="4404320"/>
          </a:xfrm>
        </p:spPr>
        <p:txBody>
          <a:bodyPr/>
          <a:lstStyle/>
          <a:p>
            <a:r>
              <a:rPr lang="pt-BR" sz="2600" dirty="0" smtClean="0"/>
              <a:t>Reflete o desempenho geral do sistema</a:t>
            </a:r>
          </a:p>
          <a:p>
            <a:pPr lvl="1">
              <a:spcBef>
                <a:spcPts val="0"/>
              </a:spcBef>
            </a:pPr>
            <a:r>
              <a:rPr lang="pt-BR" sz="2200" dirty="0" smtClean="0"/>
              <a:t>Sua eficácia em recuperar documentos relevantes</a:t>
            </a:r>
          </a:p>
          <a:p>
            <a:pPr>
              <a:spcBef>
                <a:spcPts val="600"/>
              </a:spcBef>
            </a:pPr>
            <a:r>
              <a:rPr lang="pt-BR" sz="2600" dirty="0" smtClean="0"/>
              <a:t>Gráfico gerado a partir de medições de             R-</a:t>
            </a:r>
            <a:r>
              <a:rPr lang="pt-BR" sz="2600" dirty="0" err="1" smtClean="0"/>
              <a:t>precision</a:t>
            </a:r>
            <a:r>
              <a:rPr lang="pt-BR" sz="2600" dirty="0" smtClean="0"/>
              <a:t> e R-recall em vários pontos do ranking de resultados</a:t>
            </a:r>
          </a:p>
          <a:p>
            <a:pPr lvl="1">
              <a:spcBef>
                <a:spcPts val="600"/>
              </a:spcBef>
            </a:pPr>
            <a:r>
              <a:rPr lang="pt-BR" sz="2200" dirty="0" smtClean="0"/>
              <a:t>Eixo </a:t>
            </a:r>
            <a:r>
              <a:rPr lang="pt-BR" sz="2200" i="1" dirty="0" smtClean="0"/>
              <a:t>x</a:t>
            </a:r>
            <a:r>
              <a:rPr lang="pt-BR" sz="2200" dirty="0" smtClean="0"/>
              <a:t> – cobertura</a:t>
            </a:r>
          </a:p>
          <a:p>
            <a:pPr lvl="1">
              <a:spcBef>
                <a:spcPts val="600"/>
              </a:spcBef>
            </a:pPr>
            <a:r>
              <a:rPr lang="pt-BR" sz="2200" dirty="0" smtClean="0"/>
              <a:t>Eixo </a:t>
            </a:r>
            <a:r>
              <a:rPr lang="pt-BR" sz="2200" i="1" dirty="0" smtClean="0"/>
              <a:t>y</a:t>
            </a:r>
            <a:r>
              <a:rPr lang="pt-BR" sz="2200" dirty="0" smtClean="0"/>
              <a:t> – precisão</a:t>
            </a:r>
          </a:p>
          <a:p>
            <a:pPr>
              <a:spcBef>
                <a:spcPts val="1800"/>
              </a:spcBef>
            </a:pPr>
            <a:r>
              <a:rPr lang="pt-BR" sz="2600" dirty="0" smtClean="0"/>
              <a:t>Revela um conflito entre Precisão e Cobertura</a:t>
            </a:r>
          </a:p>
          <a:p>
            <a:pPr lvl="1">
              <a:spcBef>
                <a:spcPts val="600"/>
              </a:spcBef>
            </a:pPr>
            <a:r>
              <a:rPr lang="pt-BR" sz="2200" dirty="0" smtClean="0"/>
              <a:t>Quando afinamos o sistema para melhorar a Precisão, a Cobertura piora, e vice-versa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xmlns="" val="63963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42079E-497A-4708-ADB3-594243D72D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z="3600" dirty="0"/>
              <a:t>Curva Precisão </a:t>
            </a:r>
            <a:r>
              <a:rPr lang="pt-BR" sz="3600" i="1" dirty="0"/>
              <a:t>x</a:t>
            </a:r>
            <a:r>
              <a:rPr lang="pt-BR" sz="3600" dirty="0"/>
              <a:t> Cobertura</a:t>
            </a:r>
            <a:endParaRPr lang="en-US" altLang="zh-TW" sz="3600" dirty="0" smtClean="0">
              <a:ea typeface="PMingLiU" pitchFamily="18" charset="-12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76064" y="2060848"/>
            <a:ext cx="8532440" cy="4274865"/>
            <a:chOff x="611560" y="2060848"/>
            <a:chExt cx="8532440" cy="4274865"/>
          </a:xfrm>
        </p:grpSpPr>
        <p:graphicFrame>
          <p:nvGraphicFramePr>
            <p:cNvPr id="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02017943"/>
                </p:ext>
              </p:extLst>
            </p:nvPr>
          </p:nvGraphicFramePr>
          <p:xfrm>
            <a:off x="1549401" y="2536825"/>
            <a:ext cx="5454104" cy="37988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611560" y="2060848"/>
              <a:ext cx="5832755" cy="1455737"/>
              <a:chOff x="776" y="1051"/>
              <a:chExt cx="3287" cy="917"/>
            </a:xfrm>
          </p:grpSpPr>
          <p:sp>
            <p:nvSpPr>
              <p:cNvPr id="8" name="Text Box 20"/>
              <p:cNvSpPr txBox="1">
                <a:spLocks noChangeArrowheads="1"/>
              </p:cNvSpPr>
              <p:nvPr/>
            </p:nvSpPr>
            <p:spPr bwMode="auto">
              <a:xfrm>
                <a:off x="776" y="1051"/>
                <a:ext cx="3287" cy="44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>
                <a:spAutoFit/>
              </a:bodyPr>
              <a:lstStyle/>
              <a:p>
                <a:r>
                  <a:rPr kumimoji="1" lang="en-US" altLang="zh-TW" sz="2000" dirty="0">
                    <a:solidFill>
                      <a:srgbClr val="000000"/>
                    </a:solidFill>
                    <a:ea typeface="PMingLiU" pitchFamily="18" charset="-120"/>
                  </a:rPr>
                  <a:t>Ret</a:t>
                </a:r>
                <a:r>
                  <a:rPr kumimoji="1" lang="pt-BR" altLang="zh-TW" sz="2000" dirty="0">
                    <a:solidFill>
                      <a:srgbClr val="000000"/>
                    </a:solidFill>
                    <a:ea typeface="PMingLiU" pitchFamily="18" charset="-120"/>
                  </a:rPr>
                  <a:t>o</a:t>
                </a:r>
                <a:r>
                  <a:rPr kumimoji="1" lang="en-US" altLang="zh-TW" sz="2000" dirty="0" err="1">
                    <a:solidFill>
                      <a:srgbClr val="000000"/>
                    </a:solidFill>
                    <a:ea typeface="PMingLiU" pitchFamily="18" charset="-120"/>
                  </a:rPr>
                  <a:t>rn</a:t>
                </a:r>
                <a:r>
                  <a:rPr kumimoji="1" lang="pt-BR" altLang="zh-TW" sz="2000" dirty="0">
                    <a:solidFill>
                      <a:srgbClr val="000000"/>
                    </a:solidFill>
                    <a:ea typeface="PMingLiU" pitchFamily="18" charset="-120"/>
                  </a:rPr>
                  <a:t>a</a:t>
                </a:r>
                <a:r>
                  <a:rPr kumimoji="1" lang="en-US" altLang="zh-TW" sz="2000" dirty="0">
                    <a:solidFill>
                      <a:srgbClr val="000000"/>
                    </a:solidFill>
                    <a:ea typeface="PMingLiU" pitchFamily="18" charset="-120"/>
                  </a:rPr>
                  <a:t> </a:t>
                </a:r>
                <a:r>
                  <a:rPr kumimoji="1" lang="pt-BR" altLang="zh-TW" sz="2000" dirty="0" smtClean="0">
                    <a:solidFill>
                      <a:srgbClr val="000000"/>
                    </a:solidFill>
                    <a:ea typeface="PMingLiU" pitchFamily="18" charset="-120"/>
                  </a:rPr>
                  <a:t>apenas </a:t>
                </a:r>
                <a:r>
                  <a:rPr kumimoji="1" lang="pt-BR" altLang="zh-TW" sz="2000" dirty="0">
                    <a:solidFill>
                      <a:srgbClr val="000000"/>
                    </a:solidFill>
                    <a:ea typeface="PMingLiU" pitchFamily="18" charset="-120"/>
                  </a:rPr>
                  <a:t>documentos </a:t>
                </a:r>
                <a:r>
                  <a:rPr kumimoji="1" lang="en-US" altLang="zh-TW" sz="2000" dirty="0">
                    <a:solidFill>
                      <a:srgbClr val="000000"/>
                    </a:solidFill>
                    <a:ea typeface="PMingLiU" pitchFamily="18" charset="-120"/>
                  </a:rPr>
                  <a:t>relevant</a:t>
                </a:r>
                <a:r>
                  <a:rPr kumimoji="1" lang="pt-BR" altLang="zh-TW" sz="2000" dirty="0" smtClean="0">
                    <a:solidFill>
                      <a:srgbClr val="000000"/>
                    </a:solidFill>
                    <a:ea typeface="PMingLiU" pitchFamily="18" charset="-120"/>
                  </a:rPr>
                  <a:t>es,</a:t>
                </a:r>
                <a:r>
                  <a:rPr kumimoji="1" lang="en-US" altLang="zh-TW" sz="2000" dirty="0" smtClean="0">
                    <a:solidFill>
                      <a:srgbClr val="000000"/>
                    </a:solidFill>
                    <a:ea typeface="PMingLiU" pitchFamily="18" charset="-120"/>
                  </a:rPr>
                  <a:t> </a:t>
                </a:r>
                <a:endParaRPr kumimoji="1" lang="pt-BR" altLang="zh-TW" sz="2000" dirty="0">
                  <a:solidFill>
                    <a:srgbClr val="000000"/>
                  </a:solidFill>
                  <a:ea typeface="PMingLiU" pitchFamily="18" charset="-120"/>
                </a:endParaRPr>
              </a:p>
              <a:p>
                <a:r>
                  <a:rPr kumimoji="1" lang="pt-BR" altLang="zh-TW" sz="2000" dirty="0">
                    <a:solidFill>
                      <a:srgbClr val="000000"/>
                    </a:solidFill>
                    <a:ea typeface="PMingLiU" pitchFamily="18" charset="-120"/>
                  </a:rPr>
                  <a:t>mas </a:t>
                </a:r>
                <a:r>
                  <a:rPr kumimoji="1" lang="pt-BR" altLang="zh-TW" sz="2000" dirty="0" smtClean="0">
                    <a:solidFill>
                      <a:srgbClr val="000000"/>
                    </a:solidFill>
                    <a:ea typeface="PMingLiU" pitchFamily="18" charset="-120"/>
                  </a:rPr>
                  <a:t>não recupera </a:t>
                </a:r>
                <a:r>
                  <a:rPr kumimoji="1" lang="pt-BR" altLang="zh-TW" sz="2000" dirty="0">
                    <a:solidFill>
                      <a:srgbClr val="000000"/>
                    </a:solidFill>
                    <a:ea typeface="PMingLiU" pitchFamily="18" charset="-120"/>
                  </a:rPr>
                  <a:t>muitos outros relevantes</a:t>
                </a:r>
                <a:endParaRPr kumimoji="1" lang="en-US" altLang="zh-TW" dirty="0">
                  <a:solidFill>
                    <a:srgbClr val="000000"/>
                  </a:solidFill>
                  <a:ea typeface="PMingLiU" pitchFamily="18" charset="-120"/>
                </a:endParaRPr>
              </a:p>
            </p:txBody>
          </p:sp>
          <p:sp>
            <p:nvSpPr>
              <p:cNvPr id="9" name="Oval 21"/>
              <p:cNvSpPr>
                <a:spLocks noChangeArrowheads="1"/>
              </p:cNvSpPr>
              <p:nvPr/>
            </p:nvSpPr>
            <p:spPr bwMode="auto">
              <a:xfrm>
                <a:off x="1632" y="1584"/>
                <a:ext cx="432" cy="384"/>
              </a:xfrm>
              <a:prstGeom prst="ellips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Freeform 22"/>
              <p:cNvSpPr>
                <a:spLocks/>
              </p:cNvSpPr>
              <p:nvPr/>
            </p:nvSpPr>
            <p:spPr bwMode="auto">
              <a:xfrm>
                <a:off x="1288" y="1488"/>
                <a:ext cx="344" cy="240"/>
              </a:xfrm>
              <a:custGeom>
                <a:avLst/>
                <a:gdLst>
                  <a:gd name="T0" fmla="*/ 8 w 344"/>
                  <a:gd name="T1" fmla="*/ 0 h 240"/>
                  <a:gd name="T2" fmla="*/ 56 w 344"/>
                  <a:gd name="T3" fmla="*/ 96 h 240"/>
                  <a:gd name="T4" fmla="*/ 344 w 344"/>
                  <a:gd name="T5" fmla="*/ 240 h 240"/>
                  <a:gd name="T6" fmla="*/ 0 60000 65536"/>
                  <a:gd name="T7" fmla="*/ 0 60000 65536"/>
                  <a:gd name="T8" fmla="*/ 0 60000 65536"/>
                  <a:gd name="T9" fmla="*/ 0 w 344"/>
                  <a:gd name="T10" fmla="*/ 0 h 240"/>
                  <a:gd name="T11" fmla="*/ 344 w 3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4" h="240">
                    <a:moveTo>
                      <a:pt x="8" y="0"/>
                    </a:moveTo>
                    <a:cubicBezTo>
                      <a:pt x="4" y="28"/>
                      <a:pt x="0" y="56"/>
                      <a:pt x="56" y="96"/>
                    </a:cubicBezTo>
                    <a:cubicBezTo>
                      <a:pt x="112" y="136"/>
                      <a:pt x="228" y="188"/>
                      <a:pt x="344" y="240"/>
                    </a:cubicBezTo>
                  </a:path>
                </a:pathLst>
              </a:custGeom>
              <a:noFill/>
              <a:ln w="127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5899150" y="3074612"/>
              <a:ext cx="3244850" cy="13112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 dirty="0">
                  <a:solidFill>
                    <a:srgbClr val="000000"/>
                  </a:solidFill>
                  <a:ea typeface="PMingLiU" pitchFamily="18" charset="-120"/>
                </a:rPr>
                <a:t>Ret</a:t>
              </a:r>
              <a:r>
                <a:rPr kumimoji="1" lang="pt-BR" altLang="zh-TW" sz="2000" dirty="0">
                  <a:solidFill>
                    <a:srgbClr val="000000"/>
                  </a:solidFill>
                  <a:ea typeface="PMingLiU" pitchFamily="18" charset="-120"/>
                </a:rPr>
                <a:t>o</a:t>
              </a:r>
              <a:r>
                <a:rPr kumimoji="1" lang="en-US" altLang="zh-TW" sz="2000" dirty="0" err="1">
                  <a:solidFill>
                    <a:srgbClr val="000000"/>
                  </a:solidFill>
                  <a:ea typeface="PMingLiU" pitchFamily="18" charset="-120"/>
                </a:rPr>
                <a:t>rn</a:t>
              </a:r>
              <a:r>
                <a:rPr kumimoji="1" lang="pt-BR" altLang="zh-TW" sz="2000" dirty="0">
                  <a:solidFill>
                    <a:srgbClr val="000000"/>
                  </a:solidFill>
                  <a:ea typeface="PMingLiU" pitchFamily="18" charset="-120"/>
                </a:rPr>
                <a:t>a</a:t>
              </a:r>
              <a:r>
                <a:rPr kumimoji="1" lang="en-US" altLang="zh-TW" sz="2000" dirty="0">
                  <a:solidFill>
                    <a:srgbClr val="000000"/>
                  </a:solidFill>
                  <a:ea typeface="PMingLiU" pitchFamily="18" charset="-120"/>
                </a:rPr>
                <a:t> </a:t>
              </a:r>
              <a:r>
                <a:rPr kumimoji="1" lang="pt-BR" altLang="zh-TW" sz="2000" dirty="0">
                  <a:solidFill>
                    <a:srgbClr val="000000"/>
                  </a:solidFill>
                  <a:ea typeface="PMingLiU" pitchFamily="18" charset="-120"/>
                </a:rPr>
                <a:t>a maior parte </a:t>
              </a:r>
            </a:p>
            <a:p>
              <a:r>
                <a:rPr kumimoji="1" lang="pt-BR" altLang="zh-TW" sz="2000" dirty="0">
                  <a:solidFill>
                    <a:srgbClr val="000000"/>
                  </a:solidFill>
                  <a:ea typeface="PMingLiU" pitchFamily="18" charset="-120"/>
                </a:rPr>
                <a:t>dos documentos</a:t>
              </a:r>
              <a:r>
                <a:rPr kumimoji="1" lang="en-US" altLang="zh-TW" sz="2000" dirty="0">
                  <a:solidFill>
                    <a:srgbClr val="000000"/>
                  </a:solidFill>
                  <a:ea typeface="PMingLiU" pitchFamily="18" charset="-120"/>
                </a:rPr>
                <a:t> relevant</a:t>
              </a:r>
              <a:r>
                <a:rPr kumimoji="1" lang="pt-BR" altLang="zh-TW" sz="2000" dirty="0">
                  <a:solidFill>
                    <a:srgbClr val="000000"/>
                  </a:solidFill>
                  <a:ea typeface="PMingLiU" pitchFamily="18" charset="-120"/>
                </a:rPr>
                <a:t>es</a:t>
              </a:r>
              <a:endParaRPr kumimoji="1" lang="en-US" altLang="zh-TW" sz="2000" dirty="0">
                <a:solidFill>
                  <a:srgbClr val="000000"/>
                </a:solidFill>
                <a:ea typeface="PMingLiU" pitchFamily="18" charset="-120"/>
              </a:endParaRPr>
            </a:p>
            <a:p>
              <a:r>
                <a:rPr kumimoji="1" lang="pt-BR" altLang="zh-TW" sz="2000" dirty="0">
                  <a:solidFill>
                    <a:srgbClr val="000000"/>
                  </a:solidFill>
                  <a:ea typeface="PMingLiU" pitchFamily="18" charset="-120"/>
                </a:rPr>
                <a:t>mas</a:t>
              </a:r>
              <a:r>
                <a:rPr kumimoji="1" lang="en-US" altLang="zh-TW" sz="2000" dirty="0">
                  <a:solidFill>
                    <a:srgbClr val="000000"/>
                  </a:solidFill>
                  <a:ea typeface="PMingLiU" pitchFamily="18" charset="-120"/>
                </a:rPr>
                <a:t> </a:t>
              </a:r>
              <a:r>
                <a:rPr kumimoji="1" lang="en-US" altLang="zh-TW" sz="2000" dirty="0" err="1">
                  <a:solidFill>
                    <a:srgbClr val="000000"/>
                  </a:solidFill>
                  <a:ea typeface="PMingLiU" pitchFamily="18" charset="-120"/>
                </a:rPr>
                <a:t>inclu</a:t>
              </a:r>
              <a:r>
                <a:rPr kumimoji="1" lang="pt-BR" altLang="zh-TW" sz="2000" dirty="0">
                  <a:solidFill>
                    <a:srgbClr val="000000"/>
                  </a:solidFill>
                  <a:ea typeface="PMingLiU" pitchFamily="18" charset="-120"/>
                </a:rPr>
                <a:t>i muitos não</a:t>
              </a:r>
            </a:p>
            <a:p>
              <a:r>
                <a:rPr kumimoji="1" lang="pt-BR" altLang="zh-TW" sz="2000" dirty="0">
                  <a:solidFill>
                    <a:srgbClr val="000000"/>
                  </a:solidFill>
                  <a:ea typeface="PMingLiU" pitchFamily="18" charset="-120"/>
                </a:rPr>
                <a:t>relevantes </a:t>
              </a:r>
              <a:endParaRPr kumimoji="1" lang="en-US" altLang="zh-TW" dirty="0">
                <a:solidFill>
                  <a:srgbClr val="000000"/>
                </a:solidFill>
                <a:ea typeface="PMingLiU" pitchFamily="18" charset="-120"/>
              </a:endParaRPr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6546304" y="4509120"/>
              <a:ext cx="762000" cy="609600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 flipV="1">
              <a:off x="7003504" y="4385887"/>
              <a:ext cx="736848" cy="237533"/>
            </a:xfrm>
            <a:custGeom>
              <a:avLst/>
              <a:gdLst>
                <a:gd name="T0" fmla="*/ 2147483647 w 384"/>
                <a:gd name="T1" fmla="*/ 2147483647 h 144"/>
                <a:gd name="T2" fmla="*/ 2147483647 w 384"/>
                <a:gd name="T3" fmla="*/ 2147483647 h 144"/>
                <a:gd name="T4" fmla="*/ 0 w 384"/>
                <a:gd name="T5" fmla="*/ 0 h 144"/>
                <a:gd name="T6" fmla="*/ 0 60000 65536"/>
                <a:gd name="T7" fmla="*/ 0 60000 65536"/>
                <a:gd name="T8" fmla="*/ 0 60000 65536"/>
                <a:gd name="T9" fmla="*/ 0 w 384"/>
                <a:gd name="T10" fmla="*/ 0 h 144"/>
                <a:gd name="T11" fmla="*/ 384 w 3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144">
                  <a:moveTo>
                    <a:pt x="384" y="144"/>
                  </a:moveTo>
                  <a:cubicBezTo>
                    <a:pt x="368" y="108"/>
                    <a:pt x="352" y="72"/>
                    <a:pt x="288" y="48"/>
                  </a:cubicBezTo>
                  <a:cubicBezTo>
                    <a:pt x="224" y="24"/>
                    <a:pt x="112" y="12"/>
                    <a:pt x="0" y="0"/>
                  </a:cubicBezTo>
                </a:path>
              </a:pathLst>
            </a:custGeom>
            <a:noFill/>
            <a:ln w="12700" cap="sq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801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42079E-497A-4708-ADB3-594243D72D8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z="3600" dirty="0"/>
              <a:t>Curva Precisão </a:t>
            </a:r>
            <a:r>
              <a:rPr lang="pt-BR" sz="3600" i="1" dirty="0"/>
              <a:t>x</a:t>
            </a:r>
            <a:r>
              <a:rPr lang="pt-BR" sz="3600" dirty="0"/>
              <a:t> </a:t>
            </a:r>
            <a:r>
              <a:rPr lang="pt-BR" sz="3600" dirty="0" smtClean="0"/>
              <a:t>Cobertura</a:t>
            </a:r>
            <a:endParaRPr lang="en-US" altLang="zh-TW" sz="3600" dirty="0" smtClean="0">
              <a:ea typeface="PMingLiU" pitchFamily="18" charset="-120"/>
            </a:endParaRPr>
          </a:p>
        </p:txBody>
      </p:sp>
      <p:sp>
        <p:nvSpPr>
          <p:cNvPr id="41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574800"/>
            <a:ext cx="8020050" cy="1350144"/>
          </a:xfrm>
        </p:spPr>
        <p:txBody>
          <a:bodyPr/>
          <a:lstStyle/>
          <a:p>
            <a:pPr eaLnBrk="1" hangingPunct="1"/>
            <a:r>
              <a:rPr lang="pt-BR" altLang="zh-TW" sz="2600" dirty="0" smtClean="0">
                <a:ea typeface="PMingLiU" pitchFamily="18" charset="-120"/>
              </a:rPr>
              <a:t>Pode ser usada para </a:t>
            </a:r>
            <a:r>
              <a:rPr lang="pt-BR" altLang="zh-TW" sz="2600" dirty="0">
                <a:ea typeface="PMingLiU" pitchFamily="18" charset="-120"/>
              </a:rPr>
              <a:t>comparar sistemas diferentes</a:t>
            </a:r>
            <a:endParaRPr lang="pt-BR" altLang="zh-TW" sz="2600" dirty="0" smtClean="0">
              <a:ea typeface="PMingLiU" pitchFamily="18" charset="-120"/>
            </a:endParaRPr>
          </a:p>
          <a:p>
            <a:pPr lvl="1" eaLnBrk="1" hangingPunct="1"/>
            <a:r>
              <a:rPr lang="pt-BR" altLang="zh-TW" sz="2000" dirty="0" smtClean="0">
                <a:ea typeface="PMingLiU" pitchFamily="18" charset="-120"/>
              </a:rPr>
              <a:t>curva mais próxima do canto superior direito</a:t>
            </a:r>
            <a:r>
              <a:rPr lang="en-US" altLang="zh-TW" sz="2000" dirty="0" smtClean="0">
                <a:ea typeface="PMingLiU" pitchFamily="18" charset="-120"/>
              </a:rPr>
              <a:t> </a:t>
            </a:r>
            <a:r>
              <a:rPr lang="pt-BR" altLang="zh-TW" sz="2000" dirty="0" smtClean="0">
                <a:ea typeface="PMingLiU" pitchFamily="18" charset="-120"/>
              </a:rPr>
              <a:t>do gráfico indica melhor desempenho</a:t>
            </a:r>
            <a:endParaRPr lang="en-US" altLang="zh-TW" sz="2000" dirty="0" smtClean="0">
              <a:ea typeface="PMingLiU" pitchFamily="18" charset="-12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863909"/>
              </p:ext>
            </p:extLst>
          </p:nvPr>
        </p:nvGraphicFramePr>
        <p:xfrm>
          <a:off x="1744811" y="2708920"/>
          <a:ext cx="5851525" cy="3900488"/>
        </p:xfrm>
        <a:graphic>
          <a:graphicData uri="http://schemas.openxmlformats.org/presentationml/2006/ole">
            <p:oleObj spid="_x0000_s8223" name="Gráfico" r:id="rId4" imgW="6095951" imgH="4067100" progId="MSGraph.Chart.8">
              <p:embed followColorScheme="full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683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131616-C473-46FD-A42B-4F37EE4B0B9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19944"/>
          </a:xfrm>
        </p:spPr>
        <p:txBody>
          <a:bodyPr/>
          <a:lstStyle/>
          <a:p>
            <a:pPr eaLnBrk="1" hangingPunct="1"/>
            <a:r>
              <a:rPr lang="pt-BR" sz="3600" dirty="0"/>
              <a:t>Computando Precisão e </a:t>
            </a:r>
            <a:r>
              <a:rPr lang="pt-BR" sz="3600" dirty="0" smtClean="0"/>
              <a:t>Cobertura</a:t>
            </a:r>
            <a:endParaRPr lang="en-US" sz="3200" dirty="0" smtClean="0">
              <a:solidFill>
                <a:srgbClr val="800080"/>
              </a:solidFill>
              <a:ea typeface="PMingLiU" pitchFamily="18" charset="-120"/>
            </a:endParaRPr>
          </a:p>
        </p:txBody>
      </p:sp>
      <p:sp>
        <p:nvSpPr>
          <p:cNvPr id="2253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28800"/>
            <a:ext cx="7770440" cy="4608512"/>
          </a:xfrm>
        </p:spPr>
        <p:txBody>
          <a:bodyPr/>
          <a:lstStyle/>
          <a:p>
            <a:pPr eaLnBrk="1" hangingPunct="1"/>
            <a:r>
              <a:rPr lang="pt-BR" sz="2600" dirty="0" smtClean="0"/>
              <a:t>É sempre possível medir a Precisão do sistema</a:t>
            </a:r>
          </a:p>
          <a:p>
            <a:pPr lvl="1" eaLnBrk="1" hangingPunct="1"/>
            <a:r>
              <a:rPr lang="pt-BR" sz="2200" dirty="0" smtClean="0"/>
              <a:t>Pois essa medida considera apenas a lista de documentos retornados</a:t>
            </a:r>
          </a:p>
          <a:p>
            <a:pPr lvl="2" eaLnBrk="1" hangingPunct="1"/>
            <a:r>
              <a:rPr lang="pt-BR" sz="2000" dirty="0"/>
              <a:t>n. de documentos relevantes retornados sobre o número total de retornados</a:t>
            </a:r>
            <a:endParaRPr lang="pt-BR" sz="2000" dirty="0" smtClean="0"/>
          </a:p>
          <a:p>
            <a:pPr eaLnBrk="1" hangingPunct="1"/>
            <a:r>
              <a:rPr lang="pt-BR" sz="2600" dirty="0" smtClean="0"/>
              <a:t>Medir</a:t>
            </a:r>
            <a:r>
              <a:rPr lang="en-US" sz="2600" dirty="0" smtClean="0"/>
              <a:t> </a:t>
            </a:r>
            <a:r>
              <a:rPr lang="pt-BR" sz="2600" dirty="0"/>
              <a:t>C</a:t>
            </a:r>
            <a:r>
              <a:rPr lang="pt-BR" sz="2600" dirty="0" smtClean="0"/>
              <a:t>obertura é mais difícil</a:t>
            </a:r>
          </a:p>
          <a:p>
            <a:pPr lvl="1" eaLnBrk="1" hangingPunct="1"/>
            <a:r>
              <a:rPr lang="pt-BR" sz="2200" dirty="0" smtClean="0"/>
              <a:t>Total </a:t>
            </a:r>
            <a:r>
              <a:rPr lang="pt-BR" sz="2200" dirty="0"/>
              <a:t>de documentos relevantes retornados sobre o número total dos relevantes existentes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Número total de </a:t>
            </a:r>
            <a:r>
              <a:rPr lang="pt-BR" altLang="zh-TW" sz="2200" u="sng" dirty="0" smtClean="0">
                <a:ea typeface="PMingLiU" pitchFamily="18" charset="-120"/>
              </a:rPr>
              <a:t>documentos </a:t>
            </a:r>
            <a:r>
              <a:rPr lang="en-US" altLang="zh-TW" sz="2200" u="sng" dirty="0" smtClean="0">
                <a:ea typeface="PMingLiU" pitchFamily="18" charset="-120"/>
              </a:rPr>
              <a:t>relevant</a:t>
            </a:r>
            <a:r>
              <a:rPr lang="pt-BR" altLang="zh-TW" sz="2200" u="sng" dirty="0" smtClean="0">
                <a:ea typeface="PMingLiU" pitchFamily="18" charset="-120"/>
              </a:rPr>
              <a:t>es na base</a:t>
            </a:r>
            <a:r>
              <a:rPr lang="en-US" altLang="zh-TW" sz="2200" u="sng" dirty="0" smtClean="0">
                <a:ea typeface="PMingLiU" pitchFamily="18" charset="-120"/>
              </a:rPr>
              <a:t> </a:t>
            </a:r>
            <a:r>
              <a:rPr lang="pt-BR" altLang="zh-TW" sz="2200" dirty="0" smtClean="0">
                <a:ea typeface="PMingLiU" pitchFamily="18" charset="-120"/>
              </a:rPr>
              <a:t>nem sempre é conhecido</a:t>
            </a:r>
          </a:p>
          <a:p>
            <a:pPr lvl="2" eaLnBrk="1" hangingPunct="1"/>
            <a:r>
              <a:rPr lang="pt-BR" altLang="zh-TW" sz="2000" dirty="0" smtClean="0">
                <a:ea typeface="PMingLiU" pitchFamily="18" charset="-120"/>
              </a:rPr>
              <a:t>Por exemplo, a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339EBB-34B4-4008-87E5-94CC9ED3728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3600" dirty="0" err="1" smtClean="0">
                <a:solidFill>
                  <a:srgbClr val="800080"/>
                </a:solidFill>
                <a:ea typeface="PMingLiU" pitchFamily="18" charset="-120"/>
              </a:rPr>
              <a:t>Cobertura</a:t>
            </a:r>
            <a:r>
              <a:rPr lang="en-US" altLang="zh-TW" sz="3600" dirty="0" smtClean="0">
                <a:solidFill>
                  <a:srgbClr val="800080"/>
                </a:solidFill>
                <a:ea typeface="PMingLiU" pitchFamily="18" charset="-120"/>
              </a:rPr>
              <a:t> </a:t>
            </a:r>
            <a:r>
              <a:rPr lang="en-US" altLang="zh-TW" sz="3600" dirty="0" err="1" smtClean="0">
                <a:solidFill>
                  <a:srgbClr val="800080"/>
                </a:solidFill>
                <a:ea typeface="PMingLiU" pitchFamily="18" charset="-120"/>
              </a:rPr>
              <a:t>Relativa</a:t>
            </a:r>
            <a:endParaRPr lang="en-US" sz="3600" dirty="0" smtClean="0">
              <a:solidFill>
                <a:srgbClr val="800080"/>
              </a:solidFill>
              <a:ea typeface="PMingLiU" pitchFamily="18" charset="-120"/>
            </a:endParaRPr>
          </a:p>
        </p:txBody>
      </p:sp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47838"/>
            <a:ext cx="7842448" cy="4489450"/>
          </a:xfrm>
        </p:spPr>
        <p:txBody>
          <a:bodyPr/>
          <a:lstStyle/>
          <a:p>
            <a:pPr eaLnBrk="1" hangingPunct="1"/>
            <a:r>
              <a:rPr lang="pt-BR" altLang="zh-TW" sz="2600" dirty="0" smtClean="0">
                <a:ea typeface="PMingLiU" pitchFamily="18" charset="-120"/>
              </a:rPr>
              <a:t>Procedimento</a:t>
            </a:r>
          </a:p>
          <a:p>
            <a:pPr lvl="1" eaLnBrk="1" hangingPunct="1"/>
            <a:r>
              <a:rPr lang="pt-BR" altLang="zh-TW" sz="2400" dirty="0" smtClean="0">
                <a:ea typeface="PMingLiU" pitchFamily="18" charset="-120"/>
              </a:rPr>
              <a:t>Realize a</a:t>
            </a:r>
            <a:r>
              <a:rPr lang="pt-BR" altLang="zh-TW" sz="2400" dirty="0" smtClean="0">
                <a:solidFill>
                  <a:srgbClr val="800080"/>
                </a:solidFill>
                <a:ea typeface="PMingLiU" pitchFamily="18" charset="-120"/>
              </a:rPr>
              <a:t> </a:t>
            </a:r>
            <a:r>
              <a:rPr lang="pt-BR" altLang="zh-TW" sz="2400" u="sng" dirty="0" smtClean="0">
                <a:ea typeface="PMingLiU" pitchFamily="18" charset="-120"/>
              </a:rPr>
              <a:t>mesma consulta </a:t>
            </a:r>
            <a:r>
              <a:rPr lang="pt-BR" altLang="zh-TW" sz="2400" dirty="0">
                <a:ea typeface="PMingLiU" pitchFamily="18" charset="-120"/>
              </a:rPr>
              <a:t>para a mesma base de </a:t>
            </a:r>
            <a:r>
              <a:rPr lang="pt-BR" altLang="zh-TW" sz="2400" dirty="0" smtClean="0">
                <a:ea typeface="PMingLiU" pitchFamily="18" charset="-120"/>
              </a:rPr>
              <a:t>documentos usando </a:t>
            </a:r>
            <a:r>
              <a:rPr lang="pt-BR" altLang="zh-TW" sz="2400" u="sng" dirty="0" smtClean="0">
                <a:ea typeface="PMingLiU" pitchFamily="18" charset="-120"/>
              </a:rPr>
              <a:t>diferentes sistemas </a:t>
            </a:r>
            <a:r>
              <a:rPr lang="pt-BR" altLang="zh-TW" sz="2400" dirty="0" smtClean="0">
                <a:ea typeface="PMingLiU" pitchFamily="18" charset="-120"/>
              </a:rPr>
              <a:t>de RI</a:t>
            </a:r>
            <a:endParaRPr lang="pt-BR" altLang="zh-TW" sz="2400" dirty="0" smtClean="0">
              <a:solidFill>
                <a:srgbClr val="800080"/>
              </a:solidFill>
              <a:ea typeface="PMingLiU" pitchFamily="18" charset="-120"/>
            </a:endParaRPr>
          </a:p>
          <a:p>
            <a:pPr lvl="2" eaLnBrk="1" hangingPunct="1"/>
            <a:r>
              <a:rPr lang="pt-BR" altLang="zh-TW" sz="2200" dirty="0" smtClean="0">
                <a:ea typeface="PMingLiU" pitchFamily="18" charset="-120"/>
              </a:rPr>
              <a:t>Para a Web, usar diferentes engenhos de busca</a:t>
            </a:r>
          </a:p>
          <a:p>
            <a:pPr lvl="1" eaLnBrk="1" hangingPunct="1"/>
            <a:r>
              <a:rPr lang="pt-BR" altLang="zh-TW" sz="2400" dirty="0" smtClean="0">
                <a:ea typeface="PMingLiU" pitchFamily="18" charset="-120"/>
              </a:rPr>
              <a:t>Julgue </a:t>
            </a:r>
            <a:r>
              <a:rPr lang="pt-BR" altLang="zh-TW" sz="2400" u="sng" dirty="0" smtClean="0">
                <a:ea typeface="PMingLiU" pitchFamily="18" charset="-120"/>
              </a:rPr>
              <a:t>relevância</a:t>
            </a:r>
            <a:r>
              <a:rPr lang="pt-BR" altLang="zh-TW" sz="2400" dirty="0" smtClean="0">
                <a:ea typeface="PMingLiU" pitchFamily="18" charset="-120"/>
              </a:rPr>
              <a:t> apenas dos itens recuperados</a:t>
            </a:r>
          </a:p>
          <a:p>
            <a:pPr eaLnBrk="1" hangingPunct="1"/>
            <a:r>
              <a:rPr lang="pt-BR" altLang="zh-TW" sz="2600" dirty="0" smtClean="0">
                <a:ea typeface="PMingLiU" pitchFamily="18" charset="-120"/>
              </a:rPr>
              <a:t>O conjunto dos</a:t>
            </a:r>
            <a:r>
              <a:rPr lang="pt-BR" altLang="zh-TW" sz="2600" dirty="0" smtClean="0">
                <a:solidFill>
                  <a:srgbClr val="800080"/>
                </a:solidFill>
                <a:ea typeface="PMingLiU" pitchFamily="18" charset="-120"/>
              </a:rPr>
              <a:t> </a:t>
            </a:r>
            <a:r>
              <a:rPr lang="pt-BR" altLang="zh-TW" sz="2600" u="sng" dirty="0" smtClean="0">
                <a:ea typeface="PMingLiU" pitchFamily="18" charset="-120"/>
              </a:rPr>
              <a:t>documentos relevantes recuperados </a:t>
            </a:r>
            <a:r>
              <a:rPr lang="pt-BR" altLang="zh-TW" sz="2600" dirty="0" smtClean="0">
                <a:ea typeface="PMingLiU" pitchFamily="18" charset="-120"/>
              </a:rPr>
              <a:t>é considerado o conjunto total de documentos relevantes da base</a:t>
            </a:r>
            <a:endParaRPr lang="en-US" sz="2600" dirty="0" smtClean="0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290142-F647-416A-B246-D9E9203CE08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5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85800"/>
          </a:xfrm>
        </p:spPr>
        <p:txBody>
          <a:bodyPr/>
          <a:lstStyle/>
          <a:p>
            <a:pPr eaLnBrk="1" hangingPunct="1"/>
            <a:r>
              <a:rPr lang="pt-BR" sz="3600" smtClean="0"/>
              <a:t>Roteiro</a:t>
            </a:r>
          </a:p>
        </p:txBody>
      </p:sp>
      <p:sp>
        <p:nvSpPr>
          <p:cNvPr id="13316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dirty="0" smtClean="0"/>
              <a:t> Introdução</a:t>
            </a:r>
            <a:endParaRPr lang="pt-BR" altLang="zh-TW" sz="2800" dirty="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sz="2800" dirty="0" smtClean="0"/>
              <a:t> Corpus de Avaliação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800" dirty="0" smtClean="0">
                <a:ea typeface="PMingLiU" pitchFamily="18" charset="-120"/>
              </a:rPr>
              <a:t> Medidas de Avaliação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400" dirty="0" smtClean="0">
                <a:ea typeface="PMingLiU" pitchFamily="18" charset="-120"/>
              </a:rPr>
              <a:t>Precisão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400" dirty="0" smtClean="0">
                <a:ea typeface="PMingLiU" pitchFamily="18" charset="-120"/>
              </a:rPr>
              <a:t>Cobertura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F-Measure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Outras</a:t>
            </a:r>
            <a:r>
              <a:rPr lang="en-US" sz="2400" dirty="0" smtClean="0"/>
              <a:t> </a:t>
            </a:r>
            <a:r>
              <a:rPr lang="en-US" sz="2400" dirty="0" err="1" smtClean="0"/>
              <a:t>medidas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err="1" smtClean="0">
                <a:ea typeface="PMingLiU" pitchFamily="18" charset="-120"/>
              </a:rPr>
              <a:t>Conclusão</a:t>
            </a:r>
            <a:endParaRPr lang="pt-BR" sz="2800" dirty="0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A28BBD-A72E-40C6-A805-27BD0260C91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404813"/>
            <a:ext cx="8077200" cy="966787"/>
          </a:xfrm>
        </p:spPr>
        <p:txBody>
          <a:bodyPr/>
          <a:lstStyle/>
          <a:p>
            <a:pPr eaLnBrk="1" hangingPunct="1"/>
            <a:r>
              <a:rPr lang="en-US" sz="3600" smtClean="0"/>
              <a:t>F-Measure</a:t>
            </a:r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> </a:t>
            </a:r>
            <a:r>
              <a:rPr lang="en-US" sz="3200" smtClean="0"/>
              <a:t>Combinando Precisão e Cobertura</a:t>
            </a:r>
            <a:r>
              <a:rPr lang="en-US" sz="3600" smtClean="0"/>
              <a:t> </a:t>
            </a:r>
          </a:p>
        </p:txBody>
      </p:sp>
      <p:sp>
        <p:nvSpPr>
          <p:cNvPr id="512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dirty="0" smtClean="0"/>
              <a:t>M</a:t>
            </a:r>
            <a:r>
              <a:rPr lang="en-US" sz="2600" dirty="0" smtClean="0"/>
              <a:t>e</a:t>
            </a:r>
            <a:r>
              <a:rPr lang="pt-BR" sz="2600" dirty="0" err="1" smtClean="0"/>
              <a:t>dida</a:t>
            </a:r>
            <a:r>
              <a:rPr lang="pt-BR" sz="2600" dirty="0" smtClean="0"/>
              <a:t> de desempenho</a:t>
            </a:r>
            <a:r>
              <a:rPr lang="en-US" sz="2600" dirty="0" smtClean="0"/>
              <a:t> </a:t>
            </a:r>
            <a:r>
              <a:rPr lang="pt-BR" sz="2600" dirty="0" smtClean="0"/>
              <a:t>que considera</a:t>
            </a:r>
            <a:r>
              <a:rPr lang="en-US" sz="2600" dirty="0" smtClean="0"/>
              <a:t> </a:t>
            </a:r>
            <a:r>
              <a:rPr lang="pt-BR" sz="2600" dirty="0" smtClean="0"/>
              <a:t>tanto a cobertura como </a:t>
            </a:r>
            <a:r>
              <a:rPr lang="en-US" sz="2600" dirty="0" smtClean="0"/>
              <a:t>precis</a:t>
            </a:r>
            <a:r>
              <a:rPr lang="pt-BR" sz="2600" dirty="0" err="1" smtClean="0"/>
              <a:t>ão</a:t>
            </a: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pt-BR" sz="2600" dirty="0" smtClean="0"/>
              <a:t>Média h</a:t>
            </a:r>
            <a:r>
              <a:rPr lang="en-US" sz="2600" dirty="0" smtClean="0"/>
              <a:t>arm</a:t>
            </a:r>
            <a:r>
              <a:rPr lang="pt-BR" sz="2600" dirty="0" smtClean="0"/>
              <a:t>ô</a:t>
            </a:r>
            <a:r>
              <a:rPr lang="en-US" sz="2600" dirty="0" err="1" smtClean="0"/>
              <a:t>nic</a:t>
            </a:r>
            <a:r>
              <a:rPr lang="pt-BR" sz="2600" dirty="0" smtClean="0"/>
              <a:t>a</a:t>
            </a:r>
            <a:r>
              <a:rPr lang="en-US" sz="2600" dirty="0" smtClean="0"/>
              <a:t> </a:t>
            </a:r>
            <a:r>
              <a:rPr lang="pt-BR" sz="2600" dirty="0" smtClean="0"/>
              <a:t>da</a:t>
            </a:r>
            <a:r>
              <a:rPr lang="en-US" sz="2600" dirty="0" smtClean="0"/>
              <a:t> </a:t>
            </a:r>
            <a:r>
              <a:rPr lang="pt-BR" sz="2600" dirty="0" smtClean="0"/>
              <a:t>cobertura</a:t>
            </a:r>
            <a:r>
              <a:rPr lang="en-US" sz="2600" dirty="0" smtClean="0"/>
              <a:t> </a:t>
            </a:r>
            <a:r>
              <a:rPr lang="pt-BR" sz="2600" dirty="0" smtClean="0"/>
              <a:t>e</a:t>
            </a:r>
            <a:r>
              <a:rPr lang="en-US" sz="2600" dirty="0" smtClean="0"/>
              <a:t> precis</a:t>
            </a:r>
            <a:r>
              <a:rPr lang="pt-BR" sz="2600" dirty="0" err="1" smtClean="0"/>
              <a:t>ão</a:t>
            </a: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pt-BR" sz="2400" dirty="0" smtClean="0"/>
          </a:p>
          <a:p>
            <a:pPr eaLnBrk="1" hangingPunct="1">
              <a:lnSpc>
                <a:spcPct val="90000"/>
              </a:lnSpc>
              <a:spcBef>
                <a:spcPts val="3600"/>
              </a:spcBef>
            </a:pPr>
            <a:r>
              <a:rPr lang="pt-BR" sz="2400" dirty="0" smtClean="0"/>
              <a:t>Vantagem de usar a média harmônica em relação à média </a:t>
            </a:r>
            <a:r>
              <a:rPr lang="en-US" sz="2400" dirty="0" err="1" smtClean="0"/>
              <a:t>aritm</a:t>
            </a:r>
            <a:r>
              <a:rPr lang="pt-BR" sz="2400" dirty="0" smtClean="0"/>
              <a:t>é</a:t>
            </a:r>
            <a:r>
              <a:rPr lang="en-US" sz="2400" dirty="0" smtClean="0"/>
              <a:t>tic</a:t>
            </a:r>
            <a:r>
              <a:rPr lang="pt-BR" sz="2400" dirty="0" smtClean="0"/>
              <a:t>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Ambas as medidas precisam ser altas</a:t>
            </a:r>
            <a:r>
              <a:rPr lang="en-US" sz="2200" dirty="0" smtClean="0"/>
              <a:t> </a:t>
            </a:r>
            <a:r>
              <a:rPr lang="pt-BR" sz="2200" dirty="0" smtClean="0"/>
              <a:t>para a média harmônica ser</a:t>
            </a:r>
            <a:r>
              <a:rPr lang="en-US" sz="2200" dirty="0" smtClean="0"/>
              <a:t> </a:t>
            </a:r>
            <a:r>
              <a:rPr lang="pt-BR" sz="2200" dirty="0" smtClean="0"/>
              <a:t>alta</a:t>
            </a:r>
            <a:endParaRPr lang="en-US" sz="2200" dirty="0" smtClean="0"/>
          </a:p>
        </p:txBody>
      </p:sp>
      <p:graphicFrame>
        <p:nvGraphicFramePr>
          <p:cNvPr id="5122" name="Object 1028"/>
          <p:cNvGraphicFramePr>
            <a:graphicFrameLocks noChangeAspect="1"/>
          </p:cNvGraphicFramePr>
          <p:nvPr/>
        </p:nvGraphicFramePr>
        <p:xfrm>
          <a:off x="2916238" y="3405188"/>
          <a:ext cx="2676525" cy="1103312"/>
        </p:xfrm>
        <a:graphic>
          <a:graphicData uri="http://schemas.openxmlformats.org/presentationml/2006/ole">
            <p:oleObj spid="_x0000_s5229" name="Equation" r:id="rId4" imgW="1079032" imgH="444307" progId="Equation.3">
              <p:embed/>
            </p:oleObj>
          </a:graphicData>
        </a:graphic>
      </p:graphicFrame>
      <p:sp>
        <p:nvSpPr>
          <p:cNvPr id="5126" name="Retângulo 5"/>
          <p:cNvSpPr>
            <a:spLocks noChangeArrowheads="1"/>
          </p:cNvSpPr>
          <p:nvPr/>
        </p:nvSpPr>
        <p:spPr bwMode="auto">
          <a:xfrm>
            <a:off x="2700338" y="3213100"/>
            <a:ext cx="2951162" cy="14398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AA9C65-899E-45D2-9535-A4BF04BA5E7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E-Measure </a:t>
            </a:r>
            <a:br>
              <a:rPr lang="en-US" sz="3600" smtClean="0"/>
            </a:br>
            <a:r>
              <a:rPr lang="en-US" sz="3200" smtClean="0"/>
              <a:t>F-Measure</a:t>
            </a:r>
            <a:r>
              <a:rPr lang="pt-BR" sz="3200" smtClean="0"/>
              <a:t> parametrizado</a:t>
            </a:r>
            <a:endParaRPr lang="en-US" sz="3200" smtClean="0"/>
          </a:p>
        </p:txBody>
      </p:sp>
      <p:sp>
        <p:nvSpPr>
          <p:cNvPr id="61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12913"/>
            <a:ext cx="8153400" cy="4687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Variação</a:t>
            </a:r>
            <a:r>
              <a:rPr lang="en-US" sz="2400" smtClean="0"/>
              <a:t> </a:t>
            </a:r>
            <a:r>
              <a:rPr lang="pt-BR" sz="2400" smtClean="0"/>
              <a:t>da </a:t>
            </a:r>
            <a:r>
              <a:rPr lang="en-US" sz="2400" smtClean="0"/>
              <a:t>F-measure </a:t>
            </a:r>
            <a:r>
              <a:rPr lang="pt-BR" sz="2400" smtClean="0"/>
              <a:t>que permite dar ênfase</a:t>
            </a:r>
            <a:r>
              <a:rPr lang="en-US" sz="2400" smtClean="0"/>
              <a:t> </a:t>
            </a:r>
            <a:r>
              <a:rPr lang="pt-BR" sz="2400" smtClean="0"/>
              <a:t>à</a:t>
            </a:r>
            <a:r>
              <a:rPr lang="en-US" sz="2400" smtClean="0"/>
              <a:t> precis</a:t>
            </a:r>
            <a:r>
              <a:rPr lang="pt-BR" sz="2400" smtClean="0"/>
              <a:t>ão</a:t>
            </a:r>
            <a:r>
              <a:rPr lang="en-US" sz="2400" smtClean="0"/>
              <a:t> </a:t>
            </a:r>
            <a:r>
              <a:rPr lang="pt-BR" sz="2400" smtClean="0"/>
              <a:t>sobre</a:t>
            </a:r>
            <a:r>
              <a:rPr lang="en-US" sz="2400" smtClean="0"/>
              <a:t> </a:t>
            </a:r>
            <a:r>
              <a:rPr lang="pt-BR" sz="2400" smtClean="0"/>
              <a:t>a cobertura</a:t>
            </a:r>
            <a:r>
              <a:rPr lang="en-US" sz="2400" smtClean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Val</a:t>
            </a:r>
            <a:r>
              <a:rPr lang="pt-BR" sz="2400" smtClean="0"/>
              <a:t>or</a:t>
            </a:r>
            <a:r>
              <a:rPr lang="en-US" sz="2400" smtClean="0"/>
              <a:t> </a:t>
            </a:r>
            <a:r>
              <a:rPr lang="pt-BR" sz="2400" smtClean="0"/>
              <a:t>de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 control</a:t>
            </a:r>
            <a:r>
              <a:rPr lang="pt-BR" sz="2400" smtClean="0">
                <a:sym typeface="Symbol" pitchFamily="18" charset="2"/>
              </a:rPr>
              <a:t>a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pt-BR" sz="2400" smtClean="0">
                <a:sym typeface="Symbol" pitchFamily="18" charset="2"/>
              </a:rPr>
              <a:t>conflito</a:t>
            </a:r>
            <a:r>
              <a:rPr lang="en-US" sz="2400" smtClean="0"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sym typeface="Symbol" pitchFamily="18" charset="2"/>
              </a:rPr>
              <a:t> = 1: </a:t>
            </a:r>
            <a:r>
              <a:rPr lang="pt-BR" sz="2200" smtClean="0">
                <a:sym typeface="Symbol" pitchFamily="18" charset="2"/>
              </a:rPr>
              <a:t>Peso igual para</a:t>
            </a:r>
            <a:r>
              <a:rPr lang="en-US" sz="2200" smtClean="0">
                <a:sym typeface="Symbol" pitchFamily="18" charset="2"/>
              </a:rPr>
              <a:t> precis</a:t>
            </a:r>
            <a:r>
              <a:rPr lang="pt-BR" sz="2200" smtClean="0">
                <a:sym typeface="Symbol" pitchFamily="18" charset="2"/>
              </a:rPr>
              <a:t>ão e cobertura</a:t>
            </a:r>
            <a:r>
              <a:rPr lang="en-US" sz="2200" smtClean="0">
                <a:sym typeface="Symbol" pitchFamily="18" charset="2"/>
              </a:rPr>
              <a:t> (E=F).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sym typeface="Symbol" pitchFamily="18" charset="2"/>
              </a:rPr>
              <a:t> &gt; 1: </a:t>
            </a:r>
            <a:r>
              <a:rPr lang="pt-BR" sz="2200" smtClean="0">
                <a:sym typeface="Symbol" pitchFamily="18" charset="2"/>
              </a:rPr>
              <a:t>Mais peso para a precisão</a:t>
            </a:r>
            <a:endParaRPr lang="en-US" sz="22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sym typeface="Symbol" pitchFamily="18" charset="2"/>
              </a:rPr>
              <a:t> &lt; 1:  </a:t>
            </a:r>
            <a:r>
              <a:rPr lang="pt-BR" sz="2200" smtClean="0">
                <a:sym typeface="Symbol" pitchFamily="18" charset="2"/>
              </a:rPr>
              <a:t>Mais peso para a cobertura</a:t>
            </a:r>
            <a:endParaRPr lang="en-US" sz="22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627313" y="2906713"/>
          <a:ext cx="4130675" cy="1208087"/>
        </p:xfrm>
        <a:graphic>
          <a:graphicData uri="http://schemas.openxmlformats.org/presentationml/2006/ole">
            <p:oleObj spid="_x0000_s6253" name="Equation" r:id="rId4" imgW="1651000" imgH="482600" progId="Equation.3">
              <p:embed/>
            </p:oleObj>
          </a:graphicData>
        </a:graphic>
      </p:graphicFrame>
      <p:sp>
        <p:nvSpPr>
          <p:cNvPr id="6150" name="Retângulo 5"/>
          <p:cNvSpPr>
            <a:spLocks noChangeArrowheads="1"/>
          </p:cNvSpPr>
          <p:nvPr/>
        </p:nvSpPr>
        <p:spPr bwMode="auto">
          <a:xfrm>
            <a:off x="2268538" y="2708275"/>
            <a:ext cx="4606925" cy="15843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0FAD2-2837-4CE0-A19E-FA46C32358F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188640"/>
            <a:ext cx="7772400" cy="1080120"/>
          </a:xfrm>
        </p:spPr>
        <p:txBody>
          <a:bodyPr/>
          <a:lstStyle/>
          <a:p>
            <a:pPr eaLnBrk="1" hangingPunct="1"/>
            <a:r>
              <a:rPr lang="pt-BR" altLang="zh-TW" sz="3600" dirty="0" smtClean="0">
                <a:ea typeface="PMingLiU" pitchFamily="18" charset="-120"/>
              </a:rPr>
              <a:t>Taxa </a:t>
            </a:r>
            <a:r>
              <a:rPr lang="en-US" altLang="zh-TW" sz="3600" dirty="0" smtClean="0">
                <a:ea typeface="PMingLiU" pitchFamily="18" charset="-120"/>
              </a:rPr>
              <a:t>Fall-out</a:t>
            </a:r>
            <a:endParaRPr lang="zh-TW" altLang="zh-TW" sz="3600" dirty="0" smtClean="0">
              <a:ea typeface="PMingLiU" pitchFamily="18" charset="-120"/>
            </a:endParaRPr>
          </a:p>
        </p:txBody>
      </p:sp>
      <p:sp>
        <p:nvSpPr>
          <p:cNvPr id="7173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0040" y="1556792"/>
            <a:ext cx="7772400" cy="3240360"/>
          </a:xfrm>
        </p:spPr>
        <p:txBody>
          <a:bodyPr/>
          <a:lstStyle/>
          <a:p>
            <a:pPr eaLnBrk="1" hangingPunct="1"/>
            <a:r>
              <a:rPr lang="pt-BR" altLang="zh-TW" sz="2600" dirty="0">
                <a:ea typeface="PMingLiU" pitchFamily="18" charset="-120"/>
              </a:rPr>
              <a:t>Taxa </a:t>
            </a:r>
            <a:r>
              <a:rPr lang="en-US" altLang="zh-TW" sz="2600" dirty="0" smtClean="0">
                <a:ea typeface="PMingLiU" pitchFamily="18" charset="-120"/>
              </a:rPr>
              <a:t>Fall-out = False </a:t>
            </a:r>
            <a:r>
              <a:rPr lang="en-US" altLang="zh-TW" sz="2600" dirty="0">
                <a:ea typeface="PMingLiU" pitchFamily="18" charset="-120"/>
              </a:rPr>
              <a:t>positive rate</a:t>
            </a:r>
            <a:endParaRPr lang="pt-BR" altLang="zh-TW" sz="2600" dirty="0" smtClean="0">
              <a:ea typeface="PMingLiU" pitchFamily="18" charset="-120"/>
            </a:endParaRPr>
          </a:p>
          <a:p>
            <a:pPr eaLnBrk="1" hangingPunct="1"/>
            <a:r>
              <a:rPr lang="pt-BR" altLang="zh-TW" sz="2600" dirty="0" smtClean="0">
                <a:ea typeface="PMingLiU" pitchFamily="18" charset="-120"/>
              </a:rPr>
              <a:t>Outros problemas com a </a:t>
            </a:r>
            <a:r>
              <a:rPr lang="pt-BR" altLang="zh-TW" sz="2600" dirty="0">
                <a:ea typeface="PMingLiU" pitchFamily="18" charset="-120"/>
              </a:rPr>
              <a:t>P</a:t>
            </a:r>
            <a:r>
              <a:rPr lang="pt-BR" altLang="zh-TW" sz="2600" dirty="0" smtClean="0">
                <a:ea typeface="PMingLiU" pitchFamily="18" charset="-120"/>
              </a:rPr>
              <a:t>recisão e Cobertura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Número de documentos irrelevantes da base não é levado em conta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Cobertura é indefinida quando não existem documentos relevantes na base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Precisão é indefinida quando nenhum documento é recuperado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684213" y="4941788"/>
            <a:ext cx="7920037" cy="1079500"/>
            <a:chOff x="684213" y="4941788"/>
            <a:chExt cx="7920037" cy="1079500"/>
          </a:xfrm>
        </p:grpSpPr>
        <p:graphicFrame>
          <p:nvGraphicFramePr>
            <p:cNvPr id="7170" name="Object 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94503394"/>
                </p:ext>
              </p:extLst>
            </p:nvPr>
          </p:nvGraphicFramePr>
          <p:xfrm>
            <a:off x="1042988" y="5111080"/>
            <a:ext cx="7477125" cy="838200"/>
          </p:xfrm>
          <a:graphic>
            <a:graphicData uri="http://schemas.openxmlformats.org/presentationml/2006/ole">
              <p:oleObj spid="_x0000_s7278" name="Equation" r:id="rId4" imgW="3517900" imgH="393700" progId="Equation.3">
                <p:embed/>
              </p:oleObj>
            </a:graphicData>
          </a:graphic>
        </p:graphicFrame>
        <p:sp>
          <p:nvSpPr>
            <p:cNvPr id="7174" name="Retângulo 5"/>
            <p:cNvSpPr>
              <a:spLocks noChangeArrowheads="1"/>
            </p:cNvSpPr>
            <p:nvPr/>
          </p:nvSpPr>
          <p:spPr bwMode="auto">
            <a:xfrm>
              <a:off x="684213" y="4941788"/>
              <a:ext cx="7920037" cy="1079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63960"/>
          </a:xfrm>
        </p:spPr>
        <p:txBody>
          <a:bodyPr/>
          <a:lstStyle/>
          <a:p>
            <a:r>
              <a:rPr lang="pt-BR" dirty="0" smtClean="0"/>
              <a:t>Curva ROC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824536"/>
          </a:xfrm>
        </p:spPr>
        <p:txBody>
          <a:bodyPr/>
          <a:lstStyle/>
          <a:p>
            <a:r>
              <a:rPr lang="pt-BR" sz="2600" dirty="0" err="1" smtClean="0"/>
              <a:t>Receiver</a:t>
            </a:r>
            <a:r>
              <a:rPr lang="pt-BR" sz="2600" dirty="0" smtClean="0"/>
              <a:t> </a:t>
            </a:r>
            <a:r>
              <a:rPr lang="pt-BR" sz="2600" dirty="0" err="1" smtClean="0"/>
              <a:t>Operating</a:t>
            </a:r>
            <a:r>
              <a:rPr lang="pt-BR" sz="2600" dirty="0" smtClean="0"/>
              <a:t> </a:t>
            </a:r>
            <a:r>
              <a:rPr lang="pt-BR" sz="2600" dirty="0" err="1" smtClean="0"/>
              <a:t>Characteristic</a:t>
            </a:r>
            <a:r>
              <a:rPr lang="pt-BR" sz="2600" dirty="0" smtClean="0"/>
              <a:t> (ROC)</a:t>
            </a:r>
          </a:p>
          <a:p>
            <a:pPr lvl="1"/>
            <a:r>
              <a:rPr lang="pt-BR" sz="2400" dirty="0" smtClean="0"/>
              <a:t>Característica de Operação do Receptor (COR)</a:t>
            </a:r>
          </a:p>
          <a:p>
            <a:r>
              <a:rPr lang="pt-BR" sz="2600" dirty="0" smtClean="0"/>
              <a:t>O gráfico revela a </a:t>
            </a:r>
            <a:r>
              <a:rPr lang="pt-BR" sz="2600" u="sng" dirty="0" smtClean="0"/>
              <a:t>qualidade dos rankings </a:t>
            </a:r>
            <a:r>
              <a:rPr lang="pt-BR" sz="2600" dirty="0" smtClean="0"/>
              <a:t>retornados pelo sistema de RI</a:t>
            </a:r>
          </a:p>
          <a:p>
            <a:pPr lvl="1"/>
            <a:r>
              <a:rPr lang="pt-BR" sz="2400" dirty="0" smtClean="0"/>
              <a:t>Eixo </a:t>
            </a:r>
            <a:r>
              <a:rPr lang="pt-BR" sz="2400" i="1" dirty="0" smtClean="0"/>
              <a:t>x</a:t>
            </a:r>
            <a:r>
              <a:rPr lang="pt-BR" sz="2400" dirty="0" smtClean="0"/>
              <a:t> </a:t>
            </a:r>
            <a:r>
              <a:rPr lang="pt-BR" sz="2400" dirty="0"/>
              <a:t>– Taxa </a:t>
            </a:r>
            <a:r>
              <a:rPr lang="pt-BR" sz="2400" dirty="0" err="1" smtClean="0"/>
              <a:t>fall</a:t>
            </a:r>
            <a:r>
              <a:rPr lang="pt-BR" sz="2400" dirty="0" smtClean="0"/>
              <a:t>-out</a:t>
            </a:r>
          </a:p>
          <a:p>
            <a:pPr lvl="2"/>
            <a:r>
              <a:rPr lang="pt-BR" sz="2000" dirty="0"/>
              <a:t>false positive </a:t>
            </a:r>
            <a:r>
              <a:rPr lang="pt-BR" sz="2000" dirty="0" smtClean="0"/>
              <a:t>rate </a:t>
            </a:r>
          </a:p>
          <a:p>
            <a:pPr lvl="2"/>
            <a:r>
              <a:rPr lang="pt-BR" sz="2000" dirty="0" smtClean="0"/>
              <a:t>total de </a:t>
            </a:r>
            <a:r>
              <a:rPr lang="pt-BR" sz="2000" dirty="0" err="1" smtClean="0"/>
              <a:t>docs</a:t>
            </a:r>
            <a:r>
              <a:rPr lang="pt-BR" sz="2000" dirty="0" smtClean="0"/>
              <a:t> irrelevantes recuperados divido pelo total de </a:t>
            </a:r>
            <a:r>
              <a:rPr lang="pt-BR" sz="2000" dirty="0" err="1" smtClean="0"/>
              <a:t>doc</a:t>
            </a:r>
            <a:r>
              <a:rPr lang="pt-BR" sz="2000" dirty="0" smtClean="0"/>
              <a:t> irrelevantes existentes na base</a:t>
            </a:r>
          </a:p>
          <a:p>
            <a:pPr lvl="1"/>
            <a:r>
              <a:rPr lang="pt-BR" sz="2400" dirty="0" smtClean="0"/>
              <a:t>Eixo </a:t>
            </a:r>
            <a:r>
              <a:rPr lang="pt-BR" sz="2400" i="1" dirty="0" smtClean="0"/>
              <a:t>y</a:t>
            </a:r>
            <a:r>
              <a:rPr lang="pt-BR" sz="2400" dirty="0" smtClean="0"/>
              <a:t> </a:t>
            </a:r>
            <a:r>
              <a:rPr lang="pt-BR" sz="2400" dirty="0"/>
              <a:t>– </a:t>
            </a:r>
            <a:r>
              <a:rPr lang="pt-BR" sz="2400" dirty="0" smtClean="0"/>
              <a:t>Cobertura</a:t>
            </a:r>
          </a:p>
          <a:p>
            <a:pPr lvl="2"/>
            <a:r>
              <a:rPr lang="pt-BR" sz="2000" dirty="0" err="1"/>
              <a:t>true</a:t>
            </a:r>
            <a:r>
              <a:rPr lang="pt-BR" sz="2000" dirty="0"/>
              <a:t> positive </a:t>
            </a:r>
            <a:r>
              <a:rPr lang="pt-BR" sz="2000" dirty="0" smtClean="0"/>
              <a:t>rate </a:t>
            </a:r>
          </a:p>
          <a:p>
            <a:pPr lvl="2"/>
            <a:r>
              <a:rPr lang="pt-BR" sz="2000" dirty="0" smtClean="0"/>
              <a:t>total de </a:t>
            </a:r>
            <a:r>
              <a:rPr lang="pt-BR" sz="2000" dirty="0" err="1" smtClean="0"/>
              <a:t>docs</a:t>
            </a:r>
            <a:r>
              <a:rPr lang="pt-BR" sz="2000" dirty="0" smtClean="0"/>
              <a:t> relevantes recuperados divido pelo total de </a:t>
            </a:r>
            <a:r>
              <a:rPr lang="pt-BR" sz="2000" dirty="0" err="1" smtClean="0"/>
              <a:t>doc</a:t>
            </a:r>
            <a:r>
              <a:rPr lang="pt-BR" sz="2000" dirty="0" smtClean="0"/>
              <a:t> relevantes existentes na base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88CA-7F48-4B62-AAEC-D1FB3750A5E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76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136904" cy="755104"/>
          </a:xfrm>
        </p:spPr>
        <p:txBody>
          <a:bodyPr/>
          <a:lstStyle/>
          <a:p>
            <a:r>
              <a:rPr lang="pt-BR" sz="3600" dirty="0"/>
              <a:t>Curva </a:t>
            </a:r>
            <a:r>
              <a:rPr lang="pt-BR" sz="3600" dirty="0" smtClean="0"/>
              <a:t>ROC – </a:t>
            </a:r>
            <a:r>
              <a:rPr lang="pt-BR" sz="3200" dirty="0" smtClean="0"/>
              <a:t>gráfico exemplo</a:t>
            </a:r>
            <a:endParaRPr lang="pt-BR" sz="3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288CA-7F48-4B62-AAEC-D1FB3750A5E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627981" y="5991789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dirty="0" smtClean="0">
                <a:solidFill>
                  <a:srgbClr val="800080"/>
                </a:solidFill>
              </a:rPr>
              <a:t>Adaptado de </a:t>
            </a:r>
            <a:r>
              <a:rPr lang="pt-BR" sz="1800" dirty="0" smtClean="0">
                <a:hlinkClick r:id="rId2"/>
              </a:rPr>
              <a:t>http</a:t>
            </a:r>
            <a:r>
              <a:rPr lang="pt-BR" sz="1800" dirty="0">
                <a:hlinkClick r:id="rId2"/>
              </a:rPr>
              <a:t>://crsouza.com/wp-content/uploads/2009/07/example-roc-curves_thumb-5B6-5D.png</a:t>
            </a:r>
            <a:endParaRPr lang="pt-BR" sz="2000" dirty="0"/>
          </a:p>
        </p:txBody>
      </p:sp>
      <p:sp>
        <p:nvSpPr>
          <p:cNvPr id="11" name="Retângulo 10"/>
          <p:cNvSpPr/>
          <p:nvPr/>
        </p:nvSpPr>
        <p:spPr>
          <a:xfrm>
            <a:off x="395536" y="1412776"/>
            <a:ext cx="2774210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</a:rPr>
              <a:t>Desempenho ideal: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000000"/>
                </a:solidFill>
              </a:rPr>
              <a:t>Até alcançar 100% de cobertura, todos os itens recuperados devem ser relevantes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 err="1" smtClean="0">
                <a:solidFill>
                  <a:srgbClr val="000000"/>
                </a:solidFill>
              </a:rPr>
              <a:t>fall</a:t>
            </a:r>
            <a:r>
              <a:rPr lang="pt-BR" sz="2000" dirty="0" smtClean="0">
                <a:solidFill>
                  <a:srgbClr val="000000"/>
                </a:solidFill>
              </a:rPr>
              <a:t>-out </a:t>
            </a:r>
            <a:r>
              <a:rPr lang="pt-BR" sz="2000" dirty="0">
                <a:solidFill>
                  <a:srgbClr val="000000"/>
                </a:solidFill>
              </a:rPr>
              <a:t>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000000"/>
                </a:solidFill>
              </a:rPr>
              <a:t>A partir daí, tudo que for recuperado </a:t>
            </a:r>
            <a:r>
              <a:rPr lang="pt-BR" sz="2000" dirty="0" smtClean="0">
                <a:solidFill>
                  <a:srgbClr val="000000"/>
                </a:solidFill>
              </a:rPr>
              <a:t>deverá ser não </a:t>
            </a:r>
            <a:r>
              <a:rPr lang="pt-BR" sz="2000" dirty="0">
                <a:solidFill>
                  <a:srgbClr val="000000"/>
                </a:solidFill>
              </a:rPr>
              <a:t>relevante</a:t>
            </a:r>
          </a:p>
        </p:txBody>
      </p:sp>
      <p:grpSp>
        <p:nvGrpSpPr>
          <p:cNvPr id="26" name="Grupo 25"/>
          <p:cNvGrpSpPr/>
          <p:nvPr/>
        </p:nvGrpSpPr>
        <p:grpSpPr>
          <a:xfrm>
            <a:off x="3586633" y="1195164"/>
            <a:ext cx="5305847" cy="4610100"/>
            <a:chOff x="3586633" y="1195164"/>
            <a:chExt cx="5305847" cy="4610100"/>
          </a:xfrm>
        </p:grpSpPr>
        <p:pic>
          <p:nvPicPr>
            <p:cNvPr id="9218" name="Picture 2" descr="http://crsouza.com/wp-content/uploads/2009/07/example-roc-curves_thumb-5B6-5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6633" y="1195164"/>
              <a:ext cx="5305847" cy="4610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tângulo 5"/>
            <p:cNvSpPr/>
            <p:nvPr/>
          </p:nvSpPr>
          <p:spPr bwMode="auto">
            <a:xfrm>
              <a:off x="4451052" y="1267172"/>
              <a:ext cx="3469866" cy="36162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 rot="16200000">
              <a:off x="3162372" y="3257547"/>
              <a:ext cx="1279517" cy="32628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pt-BR" sz="1600" b="1" dirty="0">
                  <a:solidFill>
                    <a:srgbClr val="000000"/>
                  </a:solidFill>
                </a:rPr>
                <a:t>Cobertura </a:t>
              </a:r>
              <a:endParaRPr lang="pt-BR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Retângulo 7"/>
            <p:cNvSpPr/>
            <p:nvPr/>
          </p:nvSpPr>
          <p:spPr>
            <a:xfrm>
              <a:off x="5630806" y="5445224"/>
              <a:ext cx="124545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pt-BR" sz="1600" b="1" dirty="0" err="1">
                  <a:solidFill>
                    <a:srgbClr val="000000"/>
                  </a:solidFill>
                </a:rPr>
                <a:t>F</a:t>
              </a:r>
              <a:r>
                <a:rPr lang="pt-BR" sz="1600" b="1" dirty="0" err="1" smtClean="0">
                  <a:solidFill>
                    <a:srgbClr val="000000"/>
                  </a:solidFill>
                </a:rPr>
                <a:t>all-out</a:t>
              </a:r>
              <a:endParaRPr lang="pt-BR" sz="1600" b="1" dirty="0">
                <a:solidFill>
                  <a:srgbClr val="000000"/>
                </a:solidFill>
              </a:endParaRPr>
            </a:p>
          </p:txBody>
        </p:sp>
        <p:cxnSp>
          <p:nvCxnSpPr>
            <p:cNvPr id="10" name="Conector reto 9"/>
            <p:cNvCxnSpPr/>
            <p:nvPr/>
          </p:nvCxnSpPr>
          <p:spPr bwMode="auto">
            <a:xfrm flipH="1">
              <a:off x="4355976" y="1772816"/>
              <a:ext cx="3312368" cy="331236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tângulo 13"/>
            <p:cNvSpPr/>
            <p:nvPr/>
          </p:nvSpPr>
          <p:spPr bwMode="auto">
            <a:xfrm>
              <a:off x="7976505" y="3572222"/>
              <a:ext cx="771959" cy="28882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4" name="Conector reto 23"/>
            <p:cNvCxnSpPr/>
            <p:nvPr/>
          </p:nvCxnSpPr>
          <p:spPr bwMode="auto">
            <a:xfrm flipH="1">
              <a:off x="4355976" y="1772816"/>
              <a:ext cx="3384376" cy="331236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141940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035968"/>
          </a:xfrm>
        </p:spPr>
        <p:txBody>
          <a:bodyPr/>
          <a:lstStyle/>
          <a:p>
            <a:r>
              <a:rPr lang="pt-BR" dirty="0"/>
              <a:t>Curva ROC </a:t>
            </a:r>
            <a:r>
              <a:rPr lang="pt-BR" dirty="0" smtClean="0"/>
              <a:t>- AUC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AUC = </a:t>
            </a:r>
            <a:r>
              <a:rPr lang="pt-BR" sz="2800" i="1" dirty="0" err="1" smtClean="0"/>
              <a:t>Area</a:t>
            </a:r>
            <a:r>
              <a:rPr lang="pt-BR" sz="2800" i="1" dirty="0" smtClean="0"/>
              <a:t> </a:t>
            </a:r>
            <a:r>
              <a:rPr lang="pt-BR" sz="2800" i="1" dirty="0" err="1" smtClean="0"/>
              <a:t>under</a:t>
            </a:r>
            <a:r>
              <a:rPr lang="pt-BR" sz="2800" i="1" dirty="0" smtClean="0"/>
              <a:t> curve</a:t>
            </a:r>
          </a:p>
          <a:p>
            <a:pPr lvl="1"/>
            <a:r>
              <a:rPr lang="pt-BR" sz="2400" dirty="0" smtClean="0"/>
              <a:t>Representa a probabilidade de um sistema de ranquear itens relevantes acima de itens irrelevantes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288CA-7F48-4B62-AAEC-D1FB3750A5E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35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6D0BFB-772D-42B7-B50C-1F77E593E02C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Medidas </a:t>
            </a:r>
            <a:r>
              <a:rPr lang="en-US" altLang="zh-TW" sz="3600" smtClean="0">
                <a:ea typeface="PMingLiU" pitchFamily="18" charset="-120"/>
              </a:rPr>
              <a:t>Subjetiv</a:t>
            </a:r>
            <a:r>
              <a:rPr lang="pt-BR" altLang="zh-TW" sz="3600" smtClean="0">
                <a:ea typeface="PMingLiU" pitchFamily="18" charset="-120"/>
              </a:rPr>
              <a:t>as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256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400" dirty="0" err="1" smtClean="0">
                <a:ea typeface="PMingLiU" pitchFamily="18" charset="-120"/>
              </a:rPr>
              <a:t>Novelty</a:t>
            </a:r>
            <a:r>
              <a:rPr lang="pt-BR" altLang="zh-TW" sz="2400" dirty="0" smtClean="0">
                <a:ea typeface="PMingLiU" pitchFamily="18" charset="-120"/>
              </a:rPr>
              <a:t> </a:t>
            </a:r>
            <a:r>
              <a:rPr lang="pt-BR" altLang="zh-TW" sz="2400" dirty="0" err="1" smtClean="0">
                <a:ea typeface="PMingLiU" pitchFamily="18" charset="-120"/>
              </a:rPr>
              <a:t>Ratio</a:t>
            </a:r>
            <a:endParaRPr lang="pt-BR" altLang="zh-TW" sz="2400" dirty="0" smtClean="0">
              <a:ea typeface="PMingLiU" pitchFamily="18" charset="-120"/>
            </a:endParaRP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Proporção de itens recuperados julgados relevantes pelo usuário e que ainda </a:t>
            </a:r>
            <a:r>
              <a:rPr lang="pt-BR" altLang="zh-TW" sz="2200" u="sng" dirty="0" smtClean="0">
                <a:ea typeface="PMingLiU" pitchFamily="18" charset="-120"/>
              </a:rPr>
              <a:t>não eram conhecidos </a:t>
            </a:r>
            <a:r>
              <a:rPr lang="pt-BR" altLang="zh-TW" sz="2200" dirty="0" smtClean="0">
                <a:ea typeface="PMingLiU" pitchFamily="18" charset="-120"/>
              </a:rPr>
              <a:t>pelo usuário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Mede a habilidade do sistema de encontrar </a:t>
            </a:r>
            <a:r>
              <a:rPr lang="pt-BR" altLang="zh-TW" sz="2200" u="sng" dirty="0" smtClean="0">
                <a:ea typeface="PMingLiU" pitchFamily="18" charset="-120"/>
              </a:rPr>
              <a:t>informação nova</a:t>
            </a:r>
            <a:r>
              <a:rPr lang="pt-BR" altLang="zh-TW" sz="2200" b="1" i="1" dirty="0" smtClean="0">
                <a:ea typeface="PMingLiU" pitchFamily="18" charset="-120"/>
              </a:rPr>
              <a:t> </a:t>
            </a:r>
            <a:r>
              <a:rPr lang="pt-BR" altLang="zh-TW" sz="2200" dirty="0" smtClean="0">
                <a:ea typeface="PMingLiU" pitchFamily="18" charset="-120"/>
              </a:rPr>
              <a:t>sobre um tópico</a:t>
            </a:r>
          </a:p>
          <a:p>
            <a:pPr eaLnBrk="1" hangingPunct="1"/>
            <a:r>
              <a:rPr lang="pt-BR" altLang="zh-TW" sz="2400" dirty="0" err="1" smtClean="0">
                <a:ea typeface="PMingLiU" pitchFamily="18" charset="-120"/>
              </a:rPr>
              <a:t>Coverage</a:t>
            </a:r>
            <a:r>
              <a:rPr lang="pt-BR" altLang="zh-TW" sz="2400" dirty="0" smtClean="0">
                <a:ea typeface="PMingLiU" pitchFamily="18" charset="-120"/>
              </a:rPr>
              <a:t> </a:t>
            </a:r>
            <a:r>
              <a:rPr lang="pt-BR" altLang="zh-TW" sz="2400" dirty="0" err="1" smtClean="0">
                <a:ea typeface="PMingLiU" pitchFamily="18" charset="-120"/>
              </a:rPr>
              <a:t>Ratio</a:t>
            </a:r>
            <a:endParaRPr lang="pt-BR" altLang="zh-TW" sz="2400" dirty="0" smtClean="0">
              <a:ea typeface="PMingLiU" pitchFamily="18" charset="-120"/>
            </a:endParaRP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Proporção de itens relevantes recuperados sobre o total de </a:t>
            </a:r>
            <a:r>
              <a:rPr lang="pt-BR" altLang="zh-TW" sz="2200" u="sng" dirty="0" smtClean="0">
                <a:ea typeface="PMingLiU" pitchFamily="18" charset="-120"/>
              </a:rPr>
              <a:t>documentos relevantes conhecidos pelo usuário antes da consulta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Ideal quando o usuário quer localizar documentos que já tinha visto anteriormente</a:t>
            </a:r>
            <a:endParaRPr lang="en-US" altLang="zh-TW" sz="2200" dirty="0" smtClean="0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8C1A42-567A-4C37-94D4-4973EC435BE8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O</a:t>
            </a:r>
            <a:r>
              <a:rPr lang="pt-BR" altLang="zh-TW" sz="3600" smtClean="0">
                <a:ea typeface="PMingLiU" pitchFamily="18" charset="-120"/>
              </a:rPr>
              <a:t>utros</a:t>
            </a:r>
            <a:r>
              <a:rPr lang="en-US" altLang="zh-TW" sz="3600" smtClean="0">
                <a:ea typeface="PMingLiU" pitchFamily="18" charset="-120"/>
              </a:rPr>
              <a:t> Fator</a:t>
            </a:r>
            <a:r>
              <a:rPr lang="pt-BR" altLang="zh-TW" sz="3600" smtClean="0">
                <a:ea typeface="PMingLiU" pitchFamily="18" charset="-120"/>
              </a:rPr>
              <a:t>e</a:t>
            </a:r>
            <a:r>
              <a:rPr lang="en-US" altLang="zh-TW" sz="3600" smtClean="0">
                <a:ea typeface="PMingLiU" pitchFamily="18" charset="-120"/>
              </a:rPr>
              <a:t>s </a:t>
            </a:r>
            <a:r>
              <a:rPr lang="pt-BR" altLang="zh-TW" sz="3600" smtClean="0">
                <a:ea typeface="PMingLiU" pitchFamily="18" charset="-120"/>
              </a:rPr>
              <a:t>a</a:t>
            </a:r>
            <a:r>
              <a:rPr lang="en-US" altLang="zh-TW" sz="3600" smtClean="0">
                <a:ea typeface="PMingLiU" pitchFamily="18" charset="-120"/>
              </a:rPr>
              <a:t> Consider</a:t>
            </a:r>
            <a:r>
              <a:rPr lang="pt-BR" altLang="zh-TW" sz="3600" smtClean="0">
                <a:ea typeface="PMingLiU" pitchFamily="18" charset="-120"/>
              </a:rPr>
              <a:t>ar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98500" y="1668463"/>
            <a:ext cx="7942263" cy="4424362"/>
          </a:xfrm>
        </p:spPr>
        <p:txBody>
          <a:bodyPr/>
          <a:lstStyle/>
          <a:p>
            <a:pPr eaLnBrk="1" hangingPunct="1"/>
            <a:r>
              <a:rPr lang="pt-BR" altLang="zh-TW" sz="2400" dirty="0" smtClean="0">
                <a:ea typeface="PMingLiU" pitchFamily="18" charset="-120"/>
              </a:rPr>
              <a:t>Esforço do Usuário 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Tempo gasto pelo usuário em formular consultas, conduzir a busca, e verificar os resultados</a:t>
            </a:r>
          </a:p>
          <a:p>
            <a:pPr eaLnBrk="1" hangingPunct="1"/>
            <a:r>
              <a:rPr lang="pt-BR" altLang="zh-TW" sz="2400" dirty="0" smtClean="0">
                <a:ea typeface="PMingLiU" pitchFamily="18" charset="-120"/>
              </a:rPr>
              <a:t>Tempo de resposta 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Intervalo de tempo entre o recebimento da consulta do usuário e a apresentação das respostas do sistema</a:t>
            </a:r>
          </a:p>
          <a:p>
            <a:pPr eaLnBrk="1" hangingPunct="1"/>
            <a:r>
              <a:rPr lang="pt-BR" altLang="zh-TW" sz="2400" dirty="0" smtClean="0">
                <a:ea typeface="PMingLiU" pitchFamily="18" charset="-120"/>
              </a:rPr>
              <a:t>Forma de apresentação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Influência do formato de apresentação dos resultados da busca sobre a habilidade do usuário em utilizar o material recuperado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F4FAD-6099-4B69-96D1-370D7F9CD9D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Experimentos</a:t>
            </a:r>
            <a:endParaRPr lang="en-US" smtClean="0"/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Medindo desempenho...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C66A9E-05D3-4E38-B951-203E985189F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Experiment</a:t>
            </a:r>
            <a:r>
              <a:rPr lang="pt-BR" altLang="zh-TW" sz="3600" smtClean="0">
                <a:ea typeface="PMingLiU" pitchFamily="18" charset="-120"/>
              </a:rPr>
              <a:t>os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681163"/>
            <a:ext cx="7918450" cy="4772173"/>
          </a:xfrm>
        </p:spPr>
        <p:txBody>
          <a:bodyPr/>
          <a:lstStyle/>
          <a:p>
            <a:pPr eaLnBrk="1" hangingPunct="1"/>
            <a:r>
              <a:rPr lang="pt-BR" altLang="zh-TW" sz="2400" dirty="0" smtClean="0">
                <a:ea typeface="PMingLiU" pitchFamily="18" charset="-120"/>
              </a:rPr>
              <a:t>Desempenho deve ser medido para 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um dado corpus de documentos 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consultas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julgamento de relevância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i="1" dirty="0" smtClean="0">
                <a:ea typeface="PMingLiU" pitchFamily="18" charset="-120"/>
              </a:rPr>
              <a:t>Benchmarks</a:t>
            </a:r>
            <a:r>
              <a:rPr lang="pt-BR" altLang="zh-TW" sz="2400" dirty="0" smtClean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dirty="0" smtClean="0">
                <a:ea typeface="PMingLiU" pitchFamily="18" charset="-120"/>
              </a:rPr>
              <a:t>Dados de desempenho são válidos apenas para o benchmark particular sendo usado nos experimentos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dirty="0" smtClean="0">
                <a:ea typeface="PMingLiU" pitchFamily="18" charset="-120"/>
              </a:rPr>
              <a:t>Construir um corpus benchmark é uma tarefa difícil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Coleções padrão para RI</a:t>
            </a:r>
            <a:r>
              <a:rPr lang="pt-BR" altLang="zh-TW" sz="2000" dirty="0" smtClean="0">
                <a:ea typeface="PMingLiU" pitchFamily="18" charset="-120"/>
              </a:rPr>
              <a:t>:</a:t>
            </a:r>
          </a:p>
          <a:p>
            <a:pPr marL="1219200" lvl="2" eaLnBrk="1" hangingPunct="1"/>
            <a:r>
              <a:rPr lang="pt-BR" altLang="zh-TW" sz="2000" dirty="0" smtClean="0">
                <a:ea typeface="PMingLiU" pitchFamily="18" charset="-120"/>
              </a:rPr>
              <a:t>TREC: http://trec.nist.gov/</a:t>
            </a:r>
          </a:p>
          <a:p>
            <a:pPr lvl="1" eaLnBrk="1" hangingPunct="1">
              <a:lnSpc>
                <a:spcPct val="90000"/>
              </a:lnSpc>
            </a:pPr>
            <a:endParaRPr lang="pt-BR" altLang="zh-TW" sz="2200" dirty="0">
              <a:ea typeface="PMingLiU" pitchFamily="18" charset="-120"/>
            </a:endParaRPr>
          </a:p>
          <a:p>
            <a:pPr eaLnBrk="1" hangingPunct="1"/>
            <a:endParaRPr lang="en-US" altLang="zh-TW" sz="2400" dirty="0" smtClean="0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C0D85-9AA7-486A-A8C8-682591B8527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Para que avaliar</a:t>
            </a:r>
            <a:r>
              <a:rPr lang="en-US" altLang="zh-TW" sz="3600" smtClean="0">
                <a:ea typeface="PMingLiU" pitchFamily="18" charset="-120"/>
              </a:rPr>
              <a:t>?</a:t>
            </a:r>
          </a:p>
        </p:txBody>
      </p:sp>
      <p:sp>
        <p:nvSpPr>
          <p:cNvPr id="143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344988"/>
          </a:xfrm>
        </p:spPr>
        <p:txBody>
          <a:bodyPr/>
          <a:lstStyle/>
          <a:p>
            <a:pPr eaLnBrk="1" hangingPunct="1"/>
            <a:r>
              <a:rPr lang="pt-BR" altLang="zh-TW" sz="2600" dirty="0" smtClean="0">
                <a:ea typeface="PMingLiU" pitchFamily="18" charset="-120"/>
              </a:rPr>
              <a:t>Existem muitos modelos de RI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Qual é o melhor</a:t>
            </a:r>
            <a:r>
              <a:rPr lang="en-US" altLang="zh-TW" sz="2200" dirty="0" smtClean="0">
                <a:ea typeface="PMingLiU" pitchFamily="18" charset="-120"/>
              </a:rPr>
              <a:t>?</a:t>
            </a:r>
          </a:p>
          <a:p>
            <a:pPr eaLnBrk="1" hangingPunct="1"/>
            <a:r>
              <a:rPr lang="pt-BR" altLang="zh-TW" sz="2600" dirty="0" smtClean="0">
                <a:ea typeface="PMingLiU" pitchFamily="18" charset="-120"/>
              </a:rPr>
              <a:t>Qual a melhor escolha para</a:t>
            </a:r>
            <a:r>
              <a:rPr lang="pt-BR" altLang="zh-TW" sz="2400" dirty="0" smtClean="0">
                <a:ea typeface="PMingLiU" pitchFamily="18" charset="-120"/>
              </a:rPr>
              <a:t>: 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Função de </a:t>
            </a:r>
            <a:r>
              <a:rPr lang="en-US" altLang="zh-TW" sz="2200" dirty="0" smtClean="0">
                <a:ea typeface="PMingLiU" pitchFamily="18" charset="-120"/>
              </a:rPr>
              <a:t>Ranking </a:t>
            </a:r>
            <a:r>
              <a:rPr lang="pt-BR" altLang="zh-TW" sz="2200" dirty="0" smtClean="0">
                <a:ea typeface="PMingLiU" pitchFamily="18" charset="-120"/>
              </a:rPr>
              <a:t> </a:t>
            </a:r>
            <a:r>
              <a:rPr lang="en-US" altLang="zh-TW" sz="2200" dirty="0" smtClean="0">
                <a:ea typeface="PMingLiU" pitchFamily="18" charset="-120"/>
              </a:rPr>
              <a:t>(</a:t>
            </a:r>
            <a:r>
              <a:rPr lang="en-US" altLang="zh-TW" sz="2200" dirty="0" err="1" smtClean="0">
                <a:ea typeface="PMingLiU" pitchFamily="18" charset="-120"/>
              </a:rPr>
              <a:t>cosseno</a:t>
            </a:r>
            <a:r>
              <a:rPr lang="en-US" altLang="zh-TW" sz="2200" dirty="0" smtClean="0">
                <a:ea typeface="PMingLiU" pitchFamily="18" charset="-120"/>
              </a:rPr>
              <a:t>, </a:t>
            </a:r>
            <a:r>
              <a:rPr lang="pt-BR" altLang="zh-TW" sz="2200" dirty="0" smtClean="0">
                <a:ea typeface="PMingLiU" pitchFamily="18" charset="-120"/>
              </a:rPr>
              <a:t>correlação</a:t>
            </a:r>
            <a:r>
              <a:rPr lang="en-US" altLang="zh-TW" sz="2200" dirty="0" smtClean="0">
                <a:ea typeface="PMingLiU" pitchFamily="18" charset="-120"/>
              </a:rPr>
              <a:t>…)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Seleção de termos</a:t>
            </a:r>
            <a:r>
              <a:rPr lang="en-US" altLang="zh-TW" sz="2200" dirty="0" smtClean="0">
                <a:ea typeface="PMingLiU" pitchFamily="18" charset="-120"/>
              </a:rPr>
              <a:t> (</a:t>
            </a:r>
            <a:r>
              <a:rPr lang="en-US" altLang="zh-TW" sz="2200" i="1" dirty="0" smtClean="0">
                <a:ea typeface="PMingLiU" pitchFamily="18" charset="-120"/>
              </a:rPr>
              <a:t>stopwords</a:t>
            </a:r>
            <a:r>
              <a:rPr lang="en-US" altLang="zh-TW" sz="2200" dirty="0" smtClean="0">
                <a:ea typeface="PMingLiU" pitchFamily="18" charset="-120"/>
              </a:rPr>
              <a:t>, </a:t>
            </a:r>
            <a:r>
              <a:rPr lang="en-US" altLang="zh-TW" sz="2200" i="1" dirty="0" smtClean="0">
                <a:ea typeface="PMingLiU" pitchFamily="18" charset="-120"/>
              </a:rPr>
              <a:t>stemming</a:t>
            </a:r>
            <a:r>
              <a:rPr lang="en-US" altLang="zh-TW" sz="2200" dirty="0" smtClean="0">
                <a:ea typeface="PMingLiU" pitchFamily="18" charset="-120"/>
              </a:rPr>
              <a:t>…)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Definição de pesos</a:t>
            </a:r>
            <a:r>
              <a:rPr lang="en-US" altLang="zh-TW" sz="2200" dirty="0" smtClean="0">
                <a:ea typeface="PMingLiU" pitchFamily="18" charset="-120"/>
              </a:rPr>
              <a:t> (TF, TF-IDF,…)</a:t>
            </a:r>
          </a:p>
          <a:p>
            <a:pPr eaLnBrk="1" hangingPunct="1"/>
            <a:r>
              <a:rPr lang="pt-BR" altLang="zh-TW" sz="2600" dirty="0" smtClean="0">
                <a:ea typeface="PMingLiU" pitchFamily="18" charset="-120"/>
              </a:rPr>
              <a:t>Quantos itens da lista de resultados o usuário deverá consultar </a:t>
            </a:r>
          </a:p>
          <a:p>
            <a:pPr lvl="1" eaLnBrk="1" hangingPunct="1"/>
            <a:r>
              <a:rPr lang="pt-BR" altLang="zh-TW" sz="2200" dirty="0" smtClean="0">
                <a:ea typeface="PMingLiU" pitchFamily="18" charset="-120"/>
              </a:rPr>
              <a:t>para ainda encontrar algum documento </a:t>
            </a:r>
            <a:r>
              <a:rPr lang="en-US" altLang="zh-TW" sz="2200" dirty="0" smtClean="0">
                <a:ea typeface="PMingLiU" pitchFamily="18" charset="-120"/>
              </a:rPr>
              <a:t>relevant</a:t>
            </a:r>
            <a:r>
              <a:rPr lang="pt-BR" altLang="zh-TW" sz="2200" dirty="0" smtClean="0">
                <a:ea typeface="PMingLiU" pitchFamily="18" charset="-120"/>
              </a:rPr>
              <a:t>e</a:t>
            </a:r>
            <a:r>
              <a:rPr lang="en-US" altLang="zh-TW" sz="2200" dirty="0" smtClean="0">
                <a:ea typeface="PMingLiU" pitchFamily="18" charset="-120"/>
              </a:rPr>
              <a:t>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FE03E-1DC0-417B-B41F-7EEC4677E4EF}" type="slidenum">
              <a:rPr lang="en-US" smtClean="0">
                <a:solidFill>
                  <a:srgbClr val="000000"/>
                </a:solidFill>
              </a:rPr>
              <a:pPr/>
              <a:t>30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078788" cy="78581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Benchmarks</a:t>
            </a:r>
            <a:endParaRPr lang="en-GB" altLang="zh-TW" smtClean="0">
              <a:ea typeface="PMingLiU" pitchFamily="18" charset="-120"/>
            </a:endParaRP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772816"/>
            <a:ext cx="7407275" cy="1656184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altLang="zh-TW" sz="2400" dirty="0" smtClean="0">
                <a:ea typeface="PMingLiU" pitchFamily="18" charset="-120"/>
              </a:rPr>
              <a:t>Uma</a:t>
            </a:r>
            <a:r>
              <a:rPr lang="en-US" altLang="zh-TW" sz="2400" dirty="0" smtClean="0">
                <a:ea typeface="PMingLiU" pitchFamily="18" charset="-120"/>
              </a:rPr>
              <a:t> </a:t>
            </a:r>
            <a:r>
              <a:rPr lang="pt-BR" altLang="zh-TW" sz="2400" dirty="0" smtClean="0">
                <a:ea typeface="PMingLiU" pitchFamily="18" charset="-120"/>
              </a:rPr>
              <a:t>coleção </a:t>
            </a:r>
            <a:r>
              <a:rPr lang="en-US" altLang="zh-TW" sz="2400" i="1" dirty="0" smtClean="0">
                <a:ea typeface="PMingLiU" pitchFamily="18" charset="-120"/>
              </a:rPr>
              <a:t>Benchmark</a:t>
            </a:r>
            <a:r>
              <a:rPr lang="en-US" altLang="zh-TW" sz="2400" dirty="0" smtClean="0">
                <a:ea typeface="PMingLiU" pitchFamily="18" charset="-120"/>
              </a:rPr>
              <a:t> </a:t>
            </a:r>
            <a:r>
              <a:rPr lang="en-US" altLang="zh-TW" sz="2400" dirty="0" err="1" smtClean="0">
                <a:ea typeface="PMingLiU" pitchFamily="18" charset="-120"/>
              </a:rPr>
              <a:t>cont</a:t>
            </a:r>
            <a:r>
              <a:rPr lang="pt-BR" altLang="zh-TW" sz="2400" dirty="0" err="1" smtClean="0">
                <a:ea typeface="PMingLiU" pitchFamily="18" charset="-120"/>
              </a:rPr>
              <a:t>ém</a:t>
            </a:r>
            <a:r>
              <a:rPr lang="en-US" altLang="zh-TW" sz="2400" dirty="0" smtClean="0">
                <a:ea typeface="PMingLiU" pitchFamily="18" charset="-120"/>
              </a:rPr>
              <a:t>:</a:t>
            </a:r>
          </a:p>
          <a:p>
            <a:pPr marL="819150" lvl="1" eaLnBrk="1" hangingPunct="1"/>
            <a:r>
              <a:rPr lang="pt-BR" altLang="zh-TW" sz="2000" dirty="0" smtClean="0">
                <a:ea typeface="PMingLiU" pitchFamily="18" charset="-120"/>
              </a:rPr>
              <a:t>Um conjunto padrão de documentos e</a:t>
            </a:r>
            <a:r>
              <a:rPr lang="en-US" altLang="zh-TW" sz="2000" dirty="0" smtClean="0">
                <a:ea typeface="PMingLiU" pitchFamily="18" charset="-120"/>
              </a:rPr>
              <a:t> </a:t>
            </a:r>
            <a:r>
              <a:rPr lang="pt-BR" altLang="zh-TW" sz="2000" dirty="0" smtClean="0">
                <a:ea typeface="PMingLiU" pitchFamily="18" charset="-120"/>
              </a:rPr>
              <a:t>consultas</a:t>
            </a:r>
            <a:endParaRPr lang="en-US" altLang="zh-TW" sz="2000" dirty="0" smtClean="0">
              <a:ea typeface="PMingLiU" pitchFamily="18" charset="-120"/>
            </a:endParaRPr>
          </a:p>
          <a:p>
            <a:pPr marL="819150" lvl="1" eaLnBrk="1" hangingPunct="1"/>
            <a:r>
              <a:rPr lang="pt-BR" altLang="zh-TW" sz="2000" dirty="0" smtClean="0">
                <a:ea typeface="PMingLiU" pitchFamily="18" charset="-120"/>
              </a:rPr>
              <a:t>Uma lista de documentos relevantes para cada consulta</a:t>
            </a:r>
            <a:endParaRPr lang="en-US" altLang="zh-TW" sz="2000" dirty="0" smtClean="0">
              <a:ea typeface="PMingLiU" pitchFamily="18" charset="-120"/>
            </a:endParaRPr>
          </a:p>
          <a:p>
            <a:pPr eaLnBrk="1" hangingPunct="1"/>
            <a:endParaRPr lang="en-US" altLang="zh-TW" sz="2000" dirty="0" smtClean="0">
              <a:ea typeface="PMingLiU" pitchFamily="18" charset="-120"/>
            </a:endParaRPr>
          </a:p>
        </p:txBody>
      </p:sp>
      <p:grpSp>
        <p:nvGrpSpPr>
          <p:cNvPr id="29701" name="Group 4"/>
          <p:cNvGrpSpPr>
            <a:grpSpLocks/>
          </p:cNvGrpSpPr>
          <p:nvPr/>
        </p:nvGrpSpPr>
        <p:grpSpPr bwMode="auto">
          <a:xfrm>
            <a:off x="899592" y="3755884"/>
            <a:ext cx="7560840" cy="2553436"/>
            <a:chOff x="672" y="2737"/>
            <a:chExt cx="4416" cy="1183"/>
          </a:xfrm>
        </p:grpSpPr>
        <p:sp>
          <p:nvSpPr>
            <p:cNvPr id="29702" name="Text Box 5"/>
            <p:cNvSpPr txBox="1">
              <a:spLocks noChangeArrowheads="1"/>
            </p:cNvSpPr>
            <p:nvPr/>
          </p:nvSpPr>
          <p:spPr bwMode="auto">
            <a:xfrm>
              <a:off x="672" y="2952"/>
              <a:ext cx="864" cy="38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pt-BR" altLang="zh-TW" sz="1600">
                  <a:solidFill>
                    <a:srgbClr val="000000"/>
                  </a:solidFill>
                  <a:ea typeface="DFKai-SB" pitchFamily="65" charset="-120"/>
                </a:rPr>
                <a:t>Coleção de Documentos Padrão</a:t>
              </a:r>
              <a:endParaRPr kumimoji="1" lang="en-US" altLang="zh-TW" sz="1600">
                <a:solidFill>
                  <a:srgbClr val="000000"/>
                </a:solidFill>
                <a:ea typeface="DFKai-SB" pitchFamily="65" charset="-120"/>
              </a:endParaRPr>
            </a:p>
          </p:txBody>
        </p:sp>
        <p:sp>
          <p:nvSpPr>
            <p:cNvPr id="29703" name="Text Box 6"/>
            <p:cNvSpPr txBox="1">
              <a:spLocks noChangeArrowheads="1"/>
            </p:cNvSpPr>
            <p:nvPr/>
          </p:nvSpPr>
          <p:spPr bwMode="auto">
            <a:xfrm>
              <a:off x="672" y="3553"/>
              <a:ext cx="864" cy="271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pt-BR" altLang="zh-TW" sz="1600">
                  <a:solidFill>
                    <a:srgbClr val="000000"/>
                  </a:solidFill>
                  <a:ea typeface="DFKai-SB" pitchFamily="65" charset="-120"/>
                </a:rPr>
                <a:t>Consultas Padrão</a:t>
              </a:r>
              <a:endParaRPr kumimoji="1" lang="en-US" altLang="zh-TW" sz="1600">
                <a:solidFill>
                  <a:srgbClr val="000000"/>
                </a:solidFill>
                <a:ea typeface="DFKai-SB" pitchFamily="65" charset="-120"/>
              </a:endParaRPr>
            </a:p>
          </p:txBody>
        </p:sp>
        <p:grpSp>
          <p:nvGrpSpPr>
            <p:cNvPr id="29704" name="Group 7"/>
            <p:cNvGrpSpPr>
              <a:grpSpLocks/>
            </p:cNvGrpSpPr>
            <p:nvPr/>
          </p:nvGrpSpPr>
          <p:grpSpPr bwMode="auto">
            <a:xfrm>
              <a:off x="2160" y="2832"/>
              <a:ext cx="912" cy="624"/>
              <a:chOff x="2112" y="2352"/>
              <a:chExt cx="912" cy="624"/>
            </a:xfrm>
          </p:grpSpPr>
          <p:sp>
            <p:nvSpPr>
              <p:cNvPr id="29716" name="Oval 8"/>
              <p:cNvSpPr>
                <a:spLocks noChangeArrowheads="1"/>
              </p:cNvSpPr>
              <p:nvPr/>
            </p:nvSpPr>
            <p:spPr bwMode="auto">
              <a:xfrm>
                <a:off x="2112" y="2352"/>
                <a:ext cx="912" cy="624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pt-BR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717" name="Text Box 9"/>
              <p:cNvSpPr txBox="1">
                <a:spLocks noChangeArrowheads="1"/>
              </p:cNvSpPr>
              <p:nvPr/>
            </p:nvSpPr>
            <p:spPr bwMode="auto">
              <a:xfrm>
                <a:off x="2208" y="2545"/>
                <a:ext cx="720" cy="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 anchor="b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en-US" altLang="zh-TW" sz="1600" b="1" dirty="0" err="1">
                    <a:solidFill>
                      <a:srgbClr val="000000"/>
                    </a:solidFill>
                    <a:ea typeface="DFKai-SB" pitchFamily="65" charset="-120"/>
                  </a:rPr>
                  <a:t>Algoritm</a:t>
                </a:r>
                <a:r>
                  <a:rPr kumimoji="1" lang="pt-BR" altLang="zh-TW" sz="1600" b="1" dirty="0">
                    <a:solidFill>
                      <a:srgbClr val="000000"/>
                    </a:solidFill>
                    <a:ea typeface="DFKai-SB" pitchFamily="65" charset="-120"/>
                  </a:rPr>
                  <a:t>o</a:t>
                </a:r>
                <a:r>
                  <a:rPr kumimoji="1" lang="en-US" altLang="zh-TW" sz="1600" b="1" dirty="0">
                    <a:solidFill>
                      <a:srgbClr val="000000"/>
                    </a:solidFill>
                    <a:ea typeface="DFKai-SB" pitchFamily="65" charset="-120"/>
                  </a:rPr>
                  <a:t> </a:t>
                </a:r>
                <a:r>
                  <a:rPr kumimoji="1" lang="pt-BR" altLang="zh-TW" sz="1600" b="1" dirty="0">
                    <a:solidFill>
                      <a:srgbClr val="000000"/>
                    </a:solidFill>
                    <a:ea typeface="DFKai-SB" pitchFamily="65" charset="-120"/>
                  </a:rPr>
                  <a:t>sob</a:t>
                </a:r>
                <a:r>
                  <a:rPr kumimoji="1" lang="en-US" altLang="zh-TW" sz="1600" b="1" dirty="0">
                    <a:solidFill>
                      <a:srgbClr val="000000"/>
                    </a:solidFill>
                    <a:ea typeface="DFKai-SB" pitchFamily="65" charset="-120"/>
                  </a:rPr>
                  <a:t> test</a:t>
                </a:r>
                <a:r>
                  <a:rPr kumimoji="1" lang="pt-BR" altLang="zh-TW" sz="1600" b="1" dirty="0">
                    <a:solidFill>
                      <a:srgbClr val="000000"/>
                    </a:solidFill>
                    <a:ea typeface="DFKai-SB" pitchFamily="65" charset="-120"/>
                  </a:rPr>
                  <a:t>e</a:t>
                </a:r>
                <a:endParaRPr kumimoji="1" lang="en-US" altLang="zh-TW" sz="1600" b="1" dirty="0">
                  <a:solidFill>
                    <a:srgbClr val="000000"/>
                  </a:solidFill>
                  <a:ea typeface="DFKai-SB" pitchFamily="65" charset="-120"/>
                </a:endParaRPr>
              </a:p>
            </p:txBody>
          </p:sp>
        </p:grpSp>
        <p:grpSp>
          <p:nvGrpSpPr>
            <p:cNvPr id="29705" name="Group 10"/>
            <p:cNvGrpSpPr>
              <a:grpSpLocks/>
            </p:cNvGrpSpPr>
            <p:nvPr/>
          </p:nvGrpSpPr>
          <p:grpSpPr bwMode="auto">
            <a:xfrm>
              <a:off x="3552" y="2832"/>
              <a:ext cx="912" cy="624"/>
              <a:chOff x="3936" y="2208"/>
              <a:chExt cx="912" cy="624"/>
            </a:xfrm>
          </p:grpSpPr>
          <p:sp>
            <p:nvSpPr>
              <p:cNvPr id="29714" name="Oval 11"/>
              <p:cNvSpPr>
                <a:spLocks noChangeArrowheads="1"/>
              </p:cNvSpPr>
              <p:nvPr/>
            </p:nvSpPr>
            <p:spPr bwMode="auto">
              <a:xfrm>
                <a:off x="3936" y="2208"/>
                <a:ext cx="912" cy="624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pt-BR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715" name="Text Box 12"/>
              <p:cNvSpPr txBox="1">
                <a:spLocks noChangeArrowheads="1"/>
              </p:cNvSpPr>
              <p:nvPr/>
            </p:nvSpPr>
            <p:spPr bwMode="auto">
              <a:xfrm>
                <a:off x="4032" y="2480"/>
                <a:ext cx="720" cy="1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 anchor="b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1" lang="pt-BR" altLang="zh-TW" sz="1600" b="1">
                    <a:solidFill>
                      <a:srgbClr val="000000"/>
                    </a:solidFill>
                    <a:ea typeface="DFKai-SB" pitchFamily="65" charset="-120"/>
                  </a:rPr>
                  <a:t>Avaliação</a:t>
                </a:r>
                <a:endParaRPr kumimoji="1" lang="en-US" altLang="zh-TW" sz="1600" b="1">
                  <a:solidFill>
                    <a:srgbClr val="000000"/>
                  </a:solidFill>
                  <a:ea typeface="DFKai-SB" pitchFamily="65" charset="-120"/>
                </a:endParaRPr>
              </a:p>
            </p:txBody>
          </p:sp>
        </p:grpSp>
        <p:sp>
          <p:nvSpPr>
            <p:cNvPr id="29706" name="Text Box 13"/>
            <p:cNvSpPr txBox="1">
              <a:spLocks noChangeArrowheads="1"/>
            </p:cNvSpPr>
            <p:nvPr/>
          </p:nvSpPr>
          <p:spPr bwMode="auto">
            <a:xfrm>
              <a:off x="3600" y="3649"/>
              <a:ext cx="864" cy="271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pt-BR" altLang="zh-TW" sz="1600">
                  <a:solidFill>
                    <a:srgbClr val="000000"/>
                  </a:solidFill>
                  <a:ea typeface="DFKai-SB" pitchFamily="65" charset="-120"/>
                </a:rPr>
                <a:t>Resultado Padrão</a:t>
              </a:r>
              <a:endParaRPr kumimoji="1" lang="en-US" altLang="zh-TW" sz="1600">
                <a:solidFill>
                  <a:srgbClr val="000000"/>
                </a:solidFill>
                <a:ea typeface="DFKai-SB" pitchFamily="65" charset="-120"/>
              </a:endParaRPr>
            </a:p>
          </p:txBody>
        </p:sp>
        <p:sp>
          <p:nvSpPr>
            <p:cNvPr id="29707" name="Freeform 14"/>
            <p:cNvSpPr>
              <a:spLocks/>
            </p:cNvSpPr>
            <p:nvPr/>
          </p:nvSpPr>
          <p:spPr bwMode="auto">
            <a:xfrm>
              <a:off x="1537" y="3081"/>
              <a:ext cx="623" cy="39"/>
            </a:xfrm>
            <a:custGeom>
              <a:avLst/>
              <a:gdLst>
                <a:gd name="T0" fmla="*/ 0 w 623"/>
                <a:gd name="T1" fmla="*/ 0 h 39"/>
                <a:gd name="T2" fmla="*/ 623 w 623"/>
                <a:gd name="T3" fmla="*/ 39 h 39"/>
                <a:gd name="T4" fmla="*/ 0 60000 65536"/>
                <a:gd name="T5" fmla="*/ 0 60000 65536"/>
                <a:gd name="T6" fmla="*/ 0 w 623"/>
                <a:gd name="T7" fmla="*/ 0 h 39"/>
                <a:gd name="T8" fmla="*/ 623 w 623"/>
                <a:gd name="T9" fmla="*/ 39 h 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3" h="39">
                  <a:moveTo>
                    <a:pt x="0" y="0"/>
                  </a:moveTo>
                  <a:lnTo>
                    <a:pt x="623" y="39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 sz="2800">
                <a:solidFill>
                  <a:srgbClr val="000000"/>
                </a:solidFill>
              </a:endParaRPr>
            </a:p>
          </p:txBody>
        </p:sp>
        <p:sp>
          <p:nvSpPr>
            <p:cNvPr id="29708" name="Freeform 15"/>
            <p:cNvSpPr>
              <a:spLocks/>
            </p:cNvSpPr>
            <p:nvPr/>
          </p:nvSpPr>
          <p:spPr bwMode="auto">
            <a:xfrm>
              <a:off x="1537" y="3303"/>
              <a:ext cx="667" cy="341"/>
            </a:xfrm>
            <a:custGeom>
              <a:avLst/>
              <a:gdLst>
                <a:gd name="T0" fmla="*/ 0 w 667"/>
                <a:gd name="T1" fmla="*/ 341 h 341"/>
                <a:gd name="T2" fmla="*/ 667 w 667"/>
                <a:gd name="T3" fmla="*/ 0 h 341"/>
                <a:gd name="T4" fmla="*/ 0 60000 65536"/>
                <a:gd name="T5" fmla="*/ 0 60000 65536"/>
                <a:gd name="T6" fmla="*/ 0 w 667"/>
                <a:gd name="T7" fmla="*/ 0 h 341"/>
                <a:gd name="T8" fmla="*/ 667 w 667"/>
                <a:gd name="T9" fmla="*/ 341 h 34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7" h="341">
                  <a:moveTo>
                    <a:pt x="0" y="341"/>
                  </a:moveTo>
                  <a:lnTo>
                    <a:pt x="66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 sz="2800">
                <a:solidFill>
                  <a:srgbClr val="000000"/>
                </a:solidFill>
              </a:endParaRPr>
            </a:p>
          </p:txBody>
        </p:sp>
        <p:sp>
          <p:nvSpPr>
            <p:cNvPr id="29709" name="Line 16"/>
            <p:cNvSpPr>
              <a:spLocks noChangeShapeType="1"/>
            </p:cNvSpPr>
            <p:nvPr/>
          </p:nvSpPr>
          <p:spPr bwMode="auto">
            <a:xfrm>
              <a:off x="3072" y="312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 sz="2800">
                <a:solidFill>
                  <a:srgbClr val="000000"/>
                </a:solidFill>
              </a:endParaRPr>
            </a:p>
          </p:txBody>
        </p:sp>
        <p:sp>
          <p:nvSpPr>
            <p:cNvPr id="29710" name="Line 17"/>
            <p:cNvSpPr>
              <a:spLocks noChangeShapeType="1"/>
            </p:cNvSpPr>
            <p:nvPr/>
          </p:nvSpPr>
          <p:spPr bwMode="auto">
            <a:xfrm flipV="1">
              <a:off x="4464" y="312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 sz="2800">
                <a:solidFill>
                  <a:srgbClr val="000000"/>
                </a:solidFill>
              </a:endParaRPr>
            </a:p>
          </p:txBody>
        </p:sp>
        <p:sp>
          <p:nvSpPr>
            <p:cNvPr id="29711" name="Line 18"/>
            <p:cNvSpPr>
              <a:spLocks noChangeShapeType="1"/>
            </p:cNvSpPr>
            <p:nvPr/>
          </p:nvSpPr>
          <p:spPr bwMode="auto">
            <a:xfrm flipV="1">
              <a:off x="4032" y="345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pt-BR" sz="2800">
                <a:solidFill>
                  <a:srgbClr val="000000"/>
                </a:solidFill>
              </a:endParaRPr>
            </a:p>
          </p:txBody>
        </p:sp>
        <p:sp>
          <p:nvSpPr>
            <p:cNvPr id="29712" name="Text Box 19"/>
            <p:cNvSpPr txBox="1">
              <a:spLocks noChangeArrowheads="1"/>
            </p:cNvSpPr>
            <p:nvPr/>
          </p:nvSpPr>
          <p:spPr bwMode="auto">
            <a:xfrm>
              <a:off x="2976" y="2737"/>
              <a:ext cx="86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pt-BR" altLang="zh-TW" sz="1600" dirty="0">
                  <a:solidFill>
                    <a:srgbClr val="000000"/>
                  </a:solidFill>
                  <a:ea typeface="DFKai-SB" pitchFamily="65" charset="-120"/>
                </a:rPr>
                <a:t>Resultados </a:t>
              </a:r>
              <a:r>
                <a:rPr kumimoji="1" lang="en-US" altLang="zh-TW" sz="1600" dirty="0">
                  <a:solidFill>
                    <a:srgbClr val="000000"/>
                  </a:solidFill>
                  <a:ea typeface="DFKai-SB" pitchFamily="65" charset="-120"/>
                </a:rPr>
                <a:t>Re</a:t>
              </a:r>
              <a:r>
                <a:rPr kumimoji="1" lang="pt-BR" altLang="zh-TW" sz="1600" dirty="0" err="1">
                  <a:solidFill>
                    <a:srgbClr val="000000"/>
                  </a:solidFill>
                  <a:ea typeface="DFKai-SB" pitchFamily="65" charset="-120"/>
                </a:rPr>
                <a:t>cuperados</a:t>
              </a:r>
              <a:endParaRPr kumimoji="1" lang="en-US" altLang="zh-TW" sz="1600" dirty="0">
                <a:solidFill>
                  <a:srgbClr val="000000"/>
                </a:solidFill>
                <a:ea typeface="DFKai-SB" pitchFamily="65" charset="-120"/>
              </a:endParaRPr>
            </a:p>
          </p:txBody>
        </p:sp>
        <p:sp>
          <p:nvSpPr>
            <p:cNvPr id="29713" name="Text Box 20"/>
            <p:cNvSpPr txBox="1">
              <a:spLocks noChangeArrowheads="1"/>
            </p:cNvSpPr>
            <p:nvPr/>
          </p:nvSpPr>
          <p:spPr bwMode="auto">
            <a:xfrm>
              <a:off x="4416" y="2785"/>
              <a:ext cx="672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TW" sz="1600">
                  <a:solidFill>
                    <a:srgbClr val="000000"/>
                  </a:solidFill>
                  <a:ea typeface="DFKai-SB" pitchFamily="65" charset="-120"/>
                </a:rPr>
                <a:t>Precis</a:t>
              </a:r>
              <a:r>
                <a:rPr kumimoji="1" lang="pt-BR" altLang="zh-TW" sz="1600">
                  <a:solidFill>
                    <a:srgbClr val="000000"/>
                  </a:solidFill>
                  <a:ea typeface="DFKai-SB" pitchFamily="65" charset="-120"/>
                </a:rPr>
                <a:t>ão e cobertura</a:t>
              </a:r>
              <a:endParaRPr kumimoji="1" lang="en-US" altLang="zh-TW" sz="1600">
                <a:solidFill>
                  <a:srgbClr val="000000"/>
                </a:solidFill>
                <a:ea typeface="DFKai-SB" pitchFamily="65" charset="-120"/>
              </a:endParaRPr>
            </a:p>
          </p:txBody>
        </p:sp>
      </p:grpSp>
      <p:sp>
        <p:nvSpPr>
          <p:cNvPr id="2" name="Retângulo 1"/>
          <p:cNvSpPr/>
          <p:nvPr/>
        </p:nvSpPr>
        <p:spPr bwMode="auto">
          <a:xfrm>
            <a:off x="755576" y="3645024"/>
            <a:ext cx="7704856" cy="284146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9E784F-BC87-41A7-8A87-23DF6F9C4884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762000"/>
          </a:xfrm>
        </p:spPr>
        <p:txBody>
          <a:bodyPr/>
          <a:lstStyle/>
          <a:p>
            <a:pPr eaLnBrk="1" hangingPunct="1"/>
            <a:r>
              <a:rPr lang="pt-BR" sz="3600" dirty="0"/>
              <a:t>Coleção </a:t>
            </a:r>
            <a:r>
              <a:rPr lang="en-US" altLang="zh-TW" sz="3600" dirty="0" smtClean="0">
                <a:ea typeface="PMingLiU" pitchFamily="18" charset="-120"/>
              </a:rPr>
              <a:t>TREC</a:t>
            </a: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861300" cy="4268688"/>
          </a:xfrm>
        </p:spPr>
        <p:txBody>
          <a:bodyPr/>
          <a:lstStyle/>
          <a:p>
            <a:pPr eaLnBrk="1" hangingPunct="1"/>
            <a:r>
              <a:rPr kumimoji="1" lang="en-US" altLang="zh-TW" sz="2400" dirty="0">
                <a:ea typeface="PMingLiU" pitchFamily="18" charset="-120"/>
              </a:rPr>
              <a:t>TREC: </a:t>
            </a:r>
            <a:r>
              <a:rPr kumimoji="1" lang="en-US" altLang="zh-TW" sz="2400" dirty="0">
                <a:solidFill>
                  <a:srgbClr val="FF0000"/>
                </a:solidFill>
                <a:ea typeface="PMingLiU" pitchFamily="18" charset="-120"/>
              </a:rPr>
              <a:t>T</a:t>
            </a:r>
            <a:r>
              <a:rPr kumimoji="1" lang="en-US" altLang="zh-TW" sz="2400" dirty="0">
                <a:ea typeface="PMingLiU" pitchFamily="18" charset="-120"/>
              </a:rPr>
              <a:t>ext </a:t>
            </a:r>
            <a:r>
              <a:rPr kumimoji="1" lang="en-US" altLang="zh-TW" sz="2400" dirty="0" err="1">
                <a:solidFill>
                  <a:srgbClr val="FF0000"/>
                </a:solidFill>
                <a:ea typeface="PMingLiU" pitchFamily="18" charset="-120"/>
              </a:rPr>
              <a:t>RE</a:t>
            </a:r>
            <a:r>
              <a:rPr kumimoji="1" lang="en-US" altLang="zh-TW" sz="2400" dirty="0" err="1">
                <a:ea typeface="PMingLiU" pitchFamily="18" charset="-120"/>
              </a:rPr>
              <a:t>trieval</a:t>
            </a:r>
            <a:r>
              <a:rPr kumimoji="1" lang="en-US" altLang="zh-TW" sz="2400" dirty="0">
                <a:ea typeface="PMingLiU" pitchFamily="18" charset="-120"/>
              </a:rPr>
              <a:t> </a:t>
            </a:r>
            <a:r>
              <a:rPr kumimoji="1" lang="en-US" altLang="zh-TW" sz="2400" dirty="0">
                <a:solidFill>
                  <a:srgbClr val="FF0000"/>
                </a:solidFill>
                <a:ea typeface="PMingLiU" pitchFamily="18" charset="-120"/>
              </a:rPr>
              <a:t>C</a:t>
            </a:r>
            <a:r>
              <a:rPr kumimoji="1" lang="en-US" altLang="zh-TW" sz="2400" dirty="0">
                <a:ea typeface="PMingLiU" pitchFamily="18" charset="-120"/>
              </a:rPr>
              <a:t>onference </a:t>
            </a:r>
            <a:endParaRPr kumimoji="1" lang="en-US" altLang="zh-TW" sz="2800" dirty="0">
              <a:ea typeface="PMingLiU" pitchFamily="18" charset="-120"/>
            </a:endParaRPr>
          </a:p>
          <a:p>
            <a:pPr lvl="1" eaLnBrk="1" hangingPunct="1"/>
            <a:r>
              <a:rPr kumimoji="1" lang="en-US" altLang="zh-TW" sz="2200" dirty="0">
                <a:ea typeface="PMingLiU" pitchFamily="18" charset="-120"/>
                <a:hlinkClick r:id="rId3"/>
              </a:rPr>
              <a:t>http://trec.nist.gov/</a:t>
            </a:r>
            <a:endParaRPr kumimoji="1" lang="en-US" altLang="zh-TW" sz="2200" dirty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err="1" smtClean="0">
                <a:ea typeface="PMingLiU" pitchFamily="18" charset="-120"/>
              </a:rPr>
              <a:t>Larg</a:t>
            </a:r>
            <a:r>
              <a:rPr lang="pt-BR" altLang="zh-TW" sz="2400" dirty="0" smtClean="0">
                <a:ea typeface="PMingLiU" pitchFamily="18" charset="-120"/>
              </a:rPr>
              <a:t>a e</a:t>
            </a:r>
            <a:r>
              <a:rPr lang="en-US" altLang="zh-TW" sz="2400" dirty="0" err="1" smtClean="0">
                <a:ea typeface="PMingLiU" pitchFamily="18" charset="-120"/>
              </a:rPr>
              <a:t>scal</a:t>
            </a:r>
            <a:r>
              <a:rPr lang="pt-BR" altLang="zh-TW" sz="2400" dirty="0" smtClean="0">
                <a:ea typeface="PMingLiU" pitchFamily="18" charset="-120"/>
              </a:rPr>
              <a:t>a</a:t>
            </a:r>
            <a:r>
              <a:rPr lang="en-US" altLang="zh-TW" sz="2400" dirty="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dirty="0" smtClean="0">
                <a:ea typeface="PMingLiU" pitchFamily="18" charset="-120"/>
              </a:rPr>
              <a:t>Está sob contínuo desenvolvimento com suporte do governo americano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dirty="0">
                <a:ea typeface="PMingLiU" pitchFamily="18" charset="-120"/>
              </a:rPr>
              <a:t>Tanto documentos</a:t>
            </a:r>
            <a:r>
              <a:rPr lang="en-US" altLang="zh-TW" sz="2400" dirty="0">
                <a:ea typeface="PMingLiU" pitchFamily="18" charset="-120"/>
              </a:rPr>
              <a:t> long</a:t>
            </a:r>
            <a:r>
              <a:rPr lang="pt-BR" altLang="zh-TW" sz="2400" dirty="0">
                <a:ea typeface="PMingLiU" pitchFamily="18" charset="-120"/>
              </a:rPr>
              <a:t>os como curtos</a:t>
            </a:r>
            <a:r>
              <a:rPr lang="en-US" altLang="zh-TW" sz="2400" dirty="0">
                <a:ea typeface="PMingLiU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200" dirty="0">
                <a:ea typeface="PMingLiU" pitchFamily="18" charset="-120"/>
              </a:rPr>
              <a:t>de</a:t>
            </a:r>
            <a:r>
              <a:rPr lang="en-US" altLang="zh-TW" sz="2200" dirty="0">
                <a:ea typeface="PMingLiU" pitchFamily="18" charset="-120"/>
              </a:rPr>
              <a:t> </a:t>
            </a:r>
            <a:r>
              <a:rPr lang="pt-BR" altLang="zh-TW" sz="2200" dirty="0">
                <a:ea typeface="PMingLiU" pitchFamily="18" charset="-120"/>
              </a:rPr>
              <a:t>poucas centenas a mil termos únicos por documentos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200" dirty="0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F17DA-B73E-411A-80DD-83CE48EAFD20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Caracter</a:t>
            </a:r>
            <a:r>
              <a:rPr lang="pt-BR" altLang="zh-TW" smtClean="0">
                <a:ea typeface="PMingLiU" pitchFamily="18" charset="-120"/>
              </a:rPr>
              <a:t>í</a:t>
            </a:r>
            <a:r>
              <a:rPr lang="en-US" altLang="zh-TW" smtClean="0">
                <a:ea typeface="PMingLiU" pitchFamily="18" charset="-120"/>
              </a:rPr>
              <a:t>stic</a:t>
            </a:r>
            <a:r>
              <a:rPr lang="pt-BR" altLang="zh-TW" smtClean="0">
                <a:ea typeface="PMingLiU" pitchFamily="18" charset="-120"/>
              </a:rPr>
              <a:t>a</a:t>
            </a:r>
            <a:r>
              <a:rPr lang="en-US" altLang="zh-TW" smtClean="0">
                <a:ea typeface="PMingLiU" pitchFamily="18" charset="-120"/>
              </a:rPr>
              <a:t>s </a:t>
            </a:r>
            <a:r>
              <a:rPr lang="pt-BR" altLang="zh-TW" smtClean="0">
                <a:ea typeface="PMingLiU" pitchFamily="18" charset="-120"/>
              </a:rPr>
              <a:t>do</a:t>
            </a:r>
            <a:r>
              <a:rPr lang="en-US" altLang="zh-TW" smtClean="0">
                <a:ea typeface="PMingLiU" pitchFamily="18" charset="-120"/>
              </a:rPr>
              <a:t> TREC</a:t>
            </a:r>
          </a:p>
        </p:txBody>
      </p:sp>
      <p:sp>
        <p:nvSpPr>
          <p:cNvPr id="3482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400" dirty="0" smtClean="0">
                <a:ea typeface="PMingLiU" pitchFamily="18" charset="-120"/>
              </a:rPr>
              <a:t>D</a:t>
            </a:r>
            <a:r>
              <a:rPr lang="en-US" altLang="zh-TW" sz="2400" dirty="0" err="1" smtClean="0">
                <a:ea typeface="PMingLiU" pitchFamily="18" charset="-120"/>
              </a:rPr>
              <a:t>ocument</a:t>
            </a:r>
            <a:r>
              <a:rPr lang="pt-BR" altLang="zh-TW" sz="2400" dirty="0" smtClean="0">
                <a:ea typeface="PMingLiU" pitchFamily="18" charset="-120"/>
              </a:rPr>
              <a:t>o</a:t>
            </a:r>
            <a:r>
              <a:rPr lang="en-US" altLang="zh-TW" sz="2400" dirty="0" smtClean="0">
                <a:ea typeface="PMingLiU" pitchFamily="18" charset="-120"/>
              </a:rPr>
              <a:t>s </a:t>
            </a:r>
            <a:r>
              <a:rPr lang="pt-BR" altLang="zh-TW" sz="2400" dirty="0" smtClean="0">
                <a:ea typeface="PMingLiU" pitchFamily="18" charset="-120"/>
              </a:rPr>
              <a:t>de teste </a:t>
            </a:r>
            <a:r>
              <a:rPr lang="en-US" altLang="zh-TW" sz="2400" dirty="0" smtClean="0">
                <a:ea typeface="PMingLiU" pitchFamily="18" charset="-120"/>
              </a:rPr>
              <a:t>consist</a:t>
            </a:r>
            <a:r>
              <a:rPr lang="pt-BR" altLang="zh-TW" sz="2400" dirty="0" smtClean="0">
                <a:ea typeface="PMingLiU" pitchFamily="18" charset="-120"/>
              </a:rPr>
              <a:t>em </a:t>
            </a:r>
            <a:r>
              <a:rPr lang="pt-BR" altLang="zh-TW" sz="2400" dirty="0" err="1" smtClean="0">
                <a:ea typeface="PMingLiU" pitchFamily="18" charset="-120"/>
              </a:rPr>
              <a:t>em</a:t>
            </a:r>
            <a:r>
              <a:rPr lang="en-US" altLang="zh-TW" sz="2400" dirty="0" smtClean="0">
                <a:ea typeface="PMingLiU" pitchFamily="18" charset="-120"/>
              </a:rPr>
              <a:t>:  </a:t>
            </a:r>
            <a:endParaRPr lang="pt-BR" altLang="zh-TW" sz="2400" dirty="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dirty="0" smtClean="0">
                <a:ea typeface="PMingLiU" pitchFamily="18" charset="-120"/>
              </a:rPr>
              <a:t>WSJ</a:t>
            </a:r>
            <a:r>
              <a:rPr lang="pt-BR" altLang="zh-TW" sz="2200" dirty="0" smtClean="0">
                <a:ea typeface="PMingLiU" pitchFamily="18" charset="-120"/>
              </a:rPr>
              <a:t> </a:t>
            </a:r>
            <a:r>
              <a:rPr lang="en-US" altLang="zh-TW" sz="2200" dirty="0" smtClean="0">
                <a:ea typeface="PMingLiU" pitchFamily="18" charset="-120"/>
              </a:rPr>
              <a:t>Wall Street Journal articles (1986-1992)</a:t>
            </a:r>
            <a:r>
              <a:rPr lang="pt-BR" altLang="zh-TW" sz="2200" dirty="0" smtClean="0">
                <a:ea typeface="PMingLiU" pitchFamily="18" charset="-120"/>
              </a:rPr>
              <a:t>, </a:t>
            </a:r>
            <a:r>
              <a:rPr lang="en-US" altLang="zh-TW" sz="2200" dirty="0" smtClean="0">
                <a:ea typeface="PMingLiU" pitchFamily="18" charset="-120"/>
              </a:rPr>
              <a:t>550M </a:t>
            </a:r>
            <a:endParaRPr lang="pt-BR" altLang="zh-TW" sz="2200" dirty="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dirty="0" smtClean="0">
                <a:ea typeface="PMingLiU" pitchFamily="18" charset="-120"/>
              </a:rPr>
              <a:t>AP</a:t>
            </a:r>
            <a:r>
              <a:rPr lang="pt-BR" altLang="zh-TW" sz="2200" dirty="0" smtClean="0">
                <a:ea typeface="PMingLiU" pitchFamily="18" charset="-120"/>
              </a:rPr>
              <a:t>,</a:t>
            </a:r>
            <a:r>
              <a:rPr lang="en-US" altLang="zh-TW" sz="2200" dirty="0" smtClean="0">
                <a:ea typeface="PMingLiU" pitchFamily="18" charset="-120"/>
              </a:rPr>
              <a:t>Associate Press Newswire (1989)</a:t>
            </a:r>
            <a:r>
              <a:rPr lang="pt-BR" altLang="zh-TW" sz="2200" dirty="0" smtClean="0">
                <a:ea typeface="PMingLiU" pitchFamily="18" charset="-120"/>
              </a:rPr>
              <a:t>, </a:t>
            </a:r>
            <a:r>
              <a:rPr lang="en-US" altLang="zh-TW" sz="2200" dirty="0" smtClean="0">
                <a:ea typeface="PMingLiU" pitchFamily="18" charset="-120"/>
              </a:rPr>
              <a:t>514M</a:t>
            </a:r>
            <a:endParaRPr lang="pt-BR" altLang="zh-TW" sz="2200" dirty="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dirty="0" smtClean="0">
                <a:ea typeface="PMingLiU" pitchFamily="18" charset="-120"/>
              </a:rPr>
              <a:t>ZIFF</a:t>
            </a:r>
            <a:r>
              <a:rPr lang="pt-BR" altLang="zh-TW" sz="2200" dirty="0" smtClean="0">
                <a:ea typeface="PMingLiU" pitchFamily="18" charset="-120"/>
              </a:rPr>
              <a:t>, </a:t>
            </a:r>
            <a:r>
              <a:rPr lang="en-US" altLang="zh-TW" sz="2200" dirty="0" smtClean="0">
                <a:ea typeface="PMingLiU" pitchFamily="18" charset="-120"/>
              </a:rPr>
              <a:t>Computer Select Disks (Ziff-Davis Publishing)</a:t>
            </a:r>
            <a:r>
              <a:rPr lang="pt-BR" altLang="zh-TW" sz="2200" dirty="0" smtClean="0">
                <a:ea typeface="PMingLiU" pitchFamily="18" charset="-120"/>
              </a:rPr>
              <a:t>, </a:t>
            </a:r>
            <a:r>
              <a:rPr lang="en-US" altLang="zh-TW" sz="2200" dirty="0" smtClean="0">
                <a:ea typeface="PMingLiU" pitchFamily="18" charset="-120"/>
              </a:rPr>
              <a:t>493 M </a:t>
            </a:r>
            <a:endParaRPr lang="pt-BR" altLang="zh-TW" sz="2200" dirty="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dirty="0" smtClean="0">
                <a:ea typeface="PMingLiU" pitchFamily="18" charset="-120"/>
              </a:rPr>
              <a:t>FR</a:t>
            </a:r>
            <a:r>
              <a:rPr lang="pt-BR" altLang="zh-TW" sz="2200" dirty="0" smtClean="0">
                <a:ea typeface="PMingLiU" pitchFamily="18" charset="-120"/>
              </a:rPr>
              <a:t>, </a:t>
            </a:r>
            <a:r>
              <a:rPr lang="en-US" altLang="zh-TW" sz="2200" dirty="0" smtClean="0">
                <a:ea typeface="PMingLiU" pitchFamily="18" charset="-120"/>
              </a:rPr>
              <a:t>Federal Register</a:t>
            </a:r>
            <a:r>
              <a:rPr lang="pt-BR" altLang="zh-TW" sz="2200" dirty="0" smtClean="0">
                <a:ea typeface="PMingLiU" pitchFamily="18" charset="-120"/>
              </a:rPr>
              <a:t>, 4</a:t>
            </a:r>
            <a:r>
              <a:rPr lang="en-US" altLang="zh-TW" sz="2200" dirty="0" smtClean="0">
                <a:ea typeface="PMingLiU" pitchFamily="18" charset="-120"/>
              </a:rPr>
              <a:t>69 M</a:t>
            </a:r>
            <a:endParaRPr lang="pt-BR" altLang="zh-TW" sz="2200" dirty="0" smtClean="0">
              <a:ea typeface="PMingLiU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200" dirty="0" smtClean="0">
                <a:ea typeface="PMingLiU" pitchFamily="18" charset="-120"/>
              </a:rPr>
              <a:t>DOE</a:t>
            </a:r>
            <a:r>
              <a:rPr lang="pt-BR" altLang="zh-TW" sz="2200" dirty="0" smtClean="0">
                <a:ea typeface="PMingLiU" pitchFamily="18" charset="-120"/>
              </a:rPr>
              <a:t>, </a:t>
            </a:r>
            <a:r>
              <a:rPr lang="en-US" altLang="zh-TW" sz="2200" dirty="0" smtClean="0">
                <a:ea typeface="PMingLiU" pitchFamily="18" charset="-120"/>
              </a:rPr>
              <a:t>Abstracts from Department of Energy reports</a:t>
            </a:r>
            <a:r>
              <a:rPr lang="pt-BR" altLang="zh-TW" sz="2200" dirty="0" smtClean="0">
                <a:ea typeface="PMingLiU" pitchFamily="18" charset="-120"/>
              </a:rPr>
              <a:t>, </a:t>
            </a:r>
            <a:r>
              <a:rPr lang="en-US" altLang="zh-TW" sz="2200" dirty="0" smtClean="0">
                <a:ea typeface="PMingLiU" pitchFamily="18" charset="-120"/>
              </a:rPr>
              <a:t>190 M</a:t>
            </a:r>
          </a:p>
          <a:p>
            <a:pPr eaLnBrk="1" hangingPunct="1">
              <a:lnSpc>
                <a:spcPct val="90000"/>
              </a:lnSpc>
            </a:pPr>
            <a:r>
              <a:rPr lang="pt-BR" altLang="zh-TW" sz="2400" dirty="0">
                <a:ea typeface="PMingLiU" pitchFamily="18" charset="-120"/>
              </a:rPr>
              <a:t>Tanto os documentos como os tópicos de consulta</a:t>
            </a:r>
            <a:r>
              <a:rPr lang="en-US" altLang="zh-TW" sz="2400" dirty="0">
                <a:ea typeface="PMingLiU" pitchFamily="18" charset="-120"/>
              </a:rPr>
              <a:t> </a:t>
            </a:r>
            <a:r>
              <a:rPr lang="pt-BR" altLang="zh-TW" sz="2400" dirty="0">
                <a:ea typeface="PMingLiU" pitchFamily="18" charset="-120"/>
              </a:rPr>
              <a:t>contêm diferentes tipos de </a:t>
            </a:r>
            <a:r>
              <a:rPr lang="en-US" altLang="zh-TW" sz="2400" dirty="0" err="1">
                <a:ea typeface="PMingLiU" pitchFamily="18" charset="-120"/>
              </a:rPr>
              <a:t>informa</a:t>
            </a:r>
            <a:r>
              <a:rPr lang="pt-BR" altLang="zh-TW" sz="2400" dirty="0" err="1">
                <a:ea typeface="PMingLiU" pitchFamily="18" charset="-120"/>
              </a:rPr>
              <a:t>ção</a:t>
            </a:r>
            <a:r>
              <a:rPr lang="en-US" altLang="zh-TW" sz="2400" dirty="0">
                <a:ea typeface="PMingLiU" pitchFamily="18" charset="-120"/>
              </a:rPr>
              <a:t> (</a:t>
            </a:r>
            <a:r>
              <a:rPr lang="pt-BR" altLang="zh-TW" sz="2400" dirty="0">
                <a:ea typeface="PMingLiU" pitchFamily="18" charset="-120"/>
              </a:rPr>
              <a:t>campos</a:t>
            </a:r>
            <a:r>
              <a:rPr lang="en-US" altLang="zh-TW" sz="2400" dirty="0" smtClean="0">
                <a:ea typeface="PMingLiU" pitchFamily="18" charset="-120"/>
              </a:rPr>
              <a:t>)</a:t>
            </a:r>
            <a:r>
              <a:rPr lang="en-US" altLang="zh-TW" sz="2200" dirty="0" smtClean="0">
                <a:ea typeface="PMingLiU" pitchFamily="18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228600"/>
            <a:ext cx="8051800" cy="812800"/>
          </a:xfrm>
        </p:spPr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Exemplo de</a:t>
            </a:r>
            <a:r>
              <a:rPr lang="en-US" altLang="zh-TW" sz="3600" smtClean="0">
                <a:ea typeface="PMingLiU" pitchFamily="18" charset="-120"/>
              </a:rPr>
              <a:t> Document</a:t>
            </a:r>
            <a:r>
              <a:rPr lang="pt-BR" altLang="zh-TW" sz="3600" smtClean="0">
                <a:ea typeface="PMingLiU" pitchFamily="18" charset="-120"/>
              </a:rPr>
              <a:t>o do TREC</a:t>
            </a:r>
            <a:endParaRPr lang="en-US" altLang="zh-TW" sz="3200" smtClean="0">
              <a:ea typeface="PMingLiU" pitchFamily="18" charset="-120"/>
            </a:endParaRPr>
          </a:p>
        </p:txBody>
      </p:sp>
      <p:sp>
        <p:nvSpPr>
          <p:cNvPr id="36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76250" y="1497013"/>
            <a:ext cx="8248650" cy="4687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zh-TW" altLang="en-US" sz="2000" smtClean="0">
                <a:solidFill>
                  <a:schemeClr val="tx2"/>
                </a:solidFill>
                <a:ea typeface="PMingLiU" pitchFamily="18" charset="-120"/>
              </a:rPr>
              <a:t>&lt;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DOC&gt;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&lt;DOCNO&gt; </a:t>
            </a:r>
            <a:r>
              <a:rPr lang="en-US" altLang="zh-TW" sz="2000" smtClean="0">
                <a:ea typeface="PMingLiU" pitchFamily="18" charset="-120"/>
              </a:rPr>
              <a:t>WSJ870324-0001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&lt;/DOCNO&gt;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&lt;HL&gt; </a:t>
            </a:r>
            <a:r>
              <a:rPr lang="en-US" altLang="zh-TW" sz="2000" smtClean="0">
                <a:ea typeface="PMingLiU" pitchFamily="18" charset="-120"/>
              </a:rPr>
              <a:t>John Blair Is Near Accord To Sell Unit, Sources Say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&lt;/HL&gt;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&lt;DD&gt;</a:t>
            </a:r>
            <a:r>
              <a:rPr lang="en-US" altLang="zh-TW" sz="2000" smtClean="0">
                <a:ea typeface="PMingLiU" pitchFamily="18" charset="-120"/>
              </a:rPr>
              <a:t> 03/24/87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&lt;/DD&gt;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&lt;SO&gt;</a:t>
            </a:r>
            <a:r>
              <a:rPr lang="en-US" altLang="zh-TW" sz="2000" smtClean="0">
                <a:ea typeface="PMingLiU" pitchFamily="18" charset="-120"/>
              </a:rPr>
              <a:t> WALL STREET JOURNAL (J)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&lt;/SO&gt;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&lt;IN&gt;</a:t>
            </a:r>
            <a:r>
              <a:rPr lang="en-US" altLang="zh-TW" sz="2000" smtClean="0">
                <a:ea typeface="PMingLiU" pitchFamily="18" charset="-120"/>
              </a:rPr>
              <a:t> REL TENDER OFFERS, MERGERS, ACQUISITIONS (TNM) MARKETING, ADVERTISING (MKT) TELECOMMUNICATIONS, BROADCASTING, TELEPHONE, TELEGRAPH (TEL)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&lt;/IN&gt;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&lt;DATELINE&gt;</a:t>
            </a:r>
            <a:r>
              <a:rPr lang="en-US" altLang="zh-TW" sz="2000" smtClean="0">
                <a:ea typeface="PMingLiU" pitchFamily="18" charset="-120"/>
              </a:rPr>
              <a:t> NEW YORK 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&lt;/DATELINE&gt;</a:t>
            </a:r>
            <a:r>
              <a:rPr lang="en-US" altLang="zh-TW" sz="2000" smtClean="0">
                <a:ea typeface="PMingLiU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&lt;TEXT&gt;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ea typeface="PMingLiU" pitchFamily="18" charset="-120"/>
              </a:rPr>
              <a:t>     John Blair &amp;amp; Co. is close to an agreement to sell its TV station advertising representation operation and program production unit to an investor group led by James  H. Rosenfield, a former CBS Inc. executive, industry sources said. Industry sources put the value of the proposed acquisition at more than $100 million. ...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&lt;/TEXT&gt;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&lt;/DOC&gt; 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609600" y="1066800"/>
            <a:ext cx="7848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/>
            <a:r>
              <a:rPr lang="pt-BR" altLang="zh-TW" sz="3400" smtClean="0">
                <a:ea typeface="PMingLiU" pitchFamily="18" charset="-120"/>
              </a:rPr>
              <a:t>Exemplo de Tópico/Consulta do TREC</a:t>
            </a:r>
            <a:endParaRPr lang="en-US" altLang="zh-TW" sz="3400" smtClean="0">
              <a:ea typeface="PMingLiU" pitchFamily="18" charset="-120"/>
            </a:endParaRP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85788" y="1125538"/>
            <a:ext cx="808355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zh-TW" altLang="en-US" sz="2000" smtClean="0">
                <a:solidFill>
                  <a:schemeClr val="tx2"/>
                </a:solidFill>
                <a:ea typeface="PMingLiU" pitchFamily="18" charset="-120"/>
              </a:rPr>
              <a:t>&lt;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top&gt;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&lt;head&gt; </a:t>
            </a:r>
            <a:r>
              <a:rPr lang="en-US" altLang="zh-TW" sz="2000" smtClean="0">
                <a:ea typeface="PMingLiU" pitchFamily="18" charset="-120"/>
              </a:rPr>
              <a:t>Tipster Topic Description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&lt;num&gt; </a:t>
            </a:r>
            <a:r>
              <a:rPr lang="en-US" altLang="zh-TW" sz="2000" smtClean="0">
                <a:ea typeface="PMingLiU" pitchFamily="18" charset="-120"/>
              </a:rPr>
              <a:t>Number: 066 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&lt;dom&gt; </a:t>
            </a:r>
            <a:r>
              <a:rPr lang="en-US" altLang="zh-TW" sz="2000" smtClean="0">
                <a:ea typeface="PMingLiU" pitchFamily="18" charset="-120"/>
              </a:rPr>
              <a:t>Domain: Science and Technology 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&lt;title&gt; Topic: </a:t>
            </a:r>
            <a:r>
              <a:rPr lang="en-US" altLang="zh-TW" sz="2000" smtClean="0">
                <a:ea typeface="PMingLiU" pitchFamily="18" charset="-120"/>
              </a:rPr>
              <a:t>Natural Language Processing 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&lt;desc&gt; </a:t>
            </a:r>
            <a:r>
              <a:rPr lang="en-US" altLang="zh-TW" sz="2000" smtClean="0">
                <a:ea typeface="PMingLiU" pitchFamily="18" charset="-120"/>
              </a:rPr>
              <a:t>Description: Document will identify a type of natural language processing technology which is being developed or marketed in the U.S.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&lt;narr&gt; </a:t>
            </a:r>
            <a:r>
              <a:rPr lang="en-US" altLang="zh-TW" sz="2000" smtClean="0">
                <a:ea typeface="PMingLiU" pitchFamily="18" charset="-120"/>
              </a:rPr>
              <a:t>Narrative: A relevant document will identify a company or institution developing or marketing a natural language processing technology, identify the technology, and identify one of more features of the company's product.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&lt;con&gt; </a:t>
            </a:r>
            <a:r>
              <a:rPr lang="en-US" altLang="zh-TW" sz="2000" smtClean="0">
                <a:ea typeface="PMingLiU" pitchFamily="18" charset="-120"/>
              </a:rPr>
              <a:t>Concept(s):  1. natural language processing ;2. translation, language, dictionary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&lt;fac&gt; </a:t>
            </a:r>
            <a:r>
              <a:rPr lang="en-US" altLang="zh-TW" sz="2000" smtClean="0">
                <a:ea typeface="PMingLiU" pitchFamily="18" charset="-120"/>
              </a:rPr>
              <a:t>Factor(s):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&lt;nat&gt; </a:t>
            </a:r>
            <a:r>
              <a:rPr lang="en-US" altLang="zh-TW" sz="2000" smtClean="0">
                <a:ea typeface="PMingLiU" pitchFamily="18" charset="-120"/>
              </a:rPr>
              <a:t>Nationality: U.S</a:t>
            </a: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.&lt;/nat&gt;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&lt;/fac&gt; 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&lt;def&gt; </a:t>
            </a:r>
            <a:r>
              <a:rPr lang="en-US" altLang="zh-TW" sz="2000" smtClean="0">
                <a:ea typeface="PMingLiU" pitchFamily="18" charset="-120"/>
              </a:rPr>
              <a:t>Definitions(s): </a:t>
            </a:r>
            <a:endParaRPr lang="en-US" altLang="zh-TW" sz="2000" smtClean="0">
              <a:solidFill>
                <a:srgbClr val="0000CC"/>
              </a:solidFill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altLang="zh-TW" sz="2000" smtClean="0">
                <a:solidFill>
                  <a:schemeClr val="tx2"/>
                </a:solidFill>
                <a:ea typeface="PMingLiU" pitchFamily="18" charset="-120"/>
              </a:rPr>
              <a:t>&lt;/top&gt;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609600" y="1066800"/>
            <a:ext cx="7848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zh-TW" smtClean="0"/>
              <a:t>Avaliação do TREC</a:t>
            </a:r>
            <a:endParaRPr lang="en-US" altLang="zh-TW" smtClean="0"/>
          </a:p>
        </p:txBody>
      </p:sp>
      <p:sp>
        <p:nvSpPr>
          <p:cNvPr id="389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zh-TW" sz="2800" dirty="0" smtClean="0"/>
              <a:t>Tabelas de Estatísticas</a:t>
            </a:r>
            <a:r>
              <a:rPr lang="en-US" altLang="zh-TW" sz="2800" dirty="0" smtClean="0"/>
              <a:t> </a:t>
            </a:r>
          </a:p>
          <a:p>
            <a:pPr lvl="1"/>
            <a:r>
              <a:rPr lang="en-US" altLang="zh-TW" sz="2400" dirty="0" smtClean="0"/>
              <a:t>N</a:t>
            </a:r>
            <a:r>
              <a:rPr lang="pt-BR" altLang="zh-TW" sz="2400" dirty="0" smtClean="0"/>
              <a:t>ú</a:t>
            </a:r>
            <a:r>
              <a:rPr lang="en-US" altLang="zh-TW" sz="2400" dirty="0" err="1" smtClean="0"/>
              <a:t>mer</a:t>
            </a:r>
            <a:r>
              <a:rPr lang="pt-BR" altLang="zh-TW" sz="2400" dirty="0" smtClean="0"/>
              <a:t>o de tópicos avaliados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n</a:t>
            </a:r>
            <a:r>
              <a:rPr lang="pt-BR" altLang="zh-TW" sz="2400" dirty="0" smtClean="0"/>
              <a:t>ú</a:t>
            </a:r>
            <a:r>
              <a:rPr lang="en-US" altLang="zh-TW" sz="2400" dirty="0" smtClean="0"/>
              <a:t>m</a:t>
            </a:r>
            <a:r>
              <a:rPr lang="pt-BR" altLang="zh-TW" sz="2400" dirty="0" smtClean="0"/>
              <a:t>ero</a:t>
            </a:r>
            <a:r>
              <a:rPr lang="en-US" altLang="zh-TW" sz="2400" dirty="0" smtClean="0"/>
              <a:t> </a:t>
            </a:r>
            <a:r>
              <a:rPr lang="pt-BR" altLang="zh-TW" sz="2400" dirty="0" smtClean="0"/>
              <a:t>de</a:t>
            </a:r>
            <a:r>
              <a:rPr lang="en-US" altLang="zh-TW" sz="2400" dirty="0" smtClean="0"/>
              <a:t> document</a:t>
            </a:r>
            <a:r>
              <a:rPr lang="pt-BR" altLang="zh-TW" sz="2400" dirty="0" smtClean="0"/>
              <a:t>o</a:t>
            </a:r>
            <a:r>
              <a:rPr lang="en-US" altLang="zh-TW" sz="2400" dirty="0" smtClean="0"/>
              <a:t>s re</a:t>
            </a:r>
            <a:r>
              <a:rPr lang="pt-BR" altLang="zh-TW" sz="2400" dirty="0" err="1" smtClean="0"/>
              <a:t>cuperados</a:t>
            </a:r>
            <a:endParaRPr lang="en-US" altLang="zh-TW" sz="2400" dirty="0" smtClean="0"/>
          </a:p>
          <a:p>
            <a:pPr lvl="1"/>
            <a:r>
              <a:rPr lang="en-US" altLang="zh-TW" sz="2400" dirty="0" err="1" smtClean="0"/>
              <a:t>Precisão</a:t>
            </a:r>
            <a:r>
              <a:rPr lang="en-US" altLang="zh-TW" sz="2400" dirty="0" smtClean="0"/>
              <a:t>, </a:t>
            </a:r>
            <a:r>
              <a:rPr lang="en-US" altLang="zh-TW" sz="2400" dirty="0" err="1" smtClean="0"/>
              <a:t>cobertura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F-measure</a:t>
            </a:r>
          </a:p>
          <a:p>
            <a:pPr lvl="1"/>
            <a:r>
              <a:rPr lang="pt-BR" altLang="zh-TW" sz="2400" dirty="0" smtClean="0"/>
              <a:t>Etc...</a:t>
            </a:r>
            <a:endParaRPr lang="en-US" altLang="zh-TW" sz="2400" dirty="0" smtClean="0"/>
          </a:p>
        </p:txBody>
      </p:sp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CB37-AFD7-4FA0-AB2D-F85E28076E9B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FEBA5D-10E3-4460-BCB4-D028D214AFC0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Próximas aulas</a:t>
            </a:r>
          </a:p>
        </p:txBody>
      </p:sp>
      <p:sp>
        <p:nvSpPr>
          <p:cNvPr id="409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Ferramentas</a:t>
            </a:r>
            <a:endParaRPr lang="pt-BR" dirty="0" smtClean="0"/>
          </a:p>
          <a:p>
            <a:pPr lvl="1" eaLnBrk="1" hangingPunct="1"/>
            <a:r>
              <a:rPr lang="pt-BR" dirty="0" err="1" smtClean="0"/>
              <a:t>Solr</a:t>
            </a:r>
            <a:endParaRPr lang="pt-BR" dirty="0" smtClean="0"/>
          </a:p>
          <a:p>
            <a:pPr lvl="1" eaLnBrk="1" hangingPunct="1"/>
            <a:r>
              <a:rPr lang="pt-BR" dirty="0" smtClean="0"/>
              <a:t>PLN e 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5A89DE-3C0F-4E00-B392-68111770C3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zh-TW" sz="3600" smtClean="0">
                <a:ea typeface="PMingLiU" pitchFamily="18" charset="-120"/>
              </a:rPr>
              <a:t>Avaliação de Sistemas de RI </a:t>
            </a:r>
            <a:r>
              <a:rPr lang="pt-BR" altLang="zh-TW" sz="3200" smtClean="0">
                <a:ea typeface="PMingLiU" pitchFamily="18" charset="-120"/>
              </a:rPr>
              <a:t>Dificuldades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153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zh-TW" sz="2600" dirty="0" smtClean="0">
                <a:ea typeface="PMingLiU" pitchFamily="18" charset="-120"/>
              </a:rPr>
              <a:t>A </a:t>
            </a:r>
            <a:r>
              <a:rPr lang="pt-BR" altLang="zh-TW" sz="2600" u="sng" dirty="0" smtClean="0">
                <a:ea typeface="PMingLiU" pitchFamily="18" charset="-120"/>
              </a:rPr>
              <a:t>eficácia</a:t>
            </a:r>
            <a:r>
              <a:rPr lang="pt-BR" altLang="zh-TW" sz="2600" dirty="0" smtClean="0">
                <a:ea typeface="PMingLiU" pitchFamily="18" charset="-120"/>
              </a:rPr>
              <a:t> do sistema está relacionada à</a:t>
            </a:r>
            <a:r>
              <a:rPr lang="en-US" altLang="zh-TW" sz="2600" dirty="0" smtClean="0">
                <a:ea typeface="PMingLiU" pitchFamily="18" charset="-120"/>
              </a:rPr>
              <a:t> </a:t>
            </a:r>
            <a:r>
              <a:rPr lang="en-US" altLang="zh-TW" sz="2600" u="sng" dirty="0" err="1" smtClean="0">
                <a:ea typeface="PMingLiU" pitchFamily="18" charset="-120"/>
              </a:rPr>
              <a:t>relevânc</a:t>
            </a:r>
            <a:r>
              <a:rPr lang="pt-BR" altLang="zh-TW" sz="2600" u="sng" dirty="0" smtClean="0">
                <a:ea typeface="PMingLiU" pitchFamily="18" charset="-120"/>
              </a:rPr>
              <a:t>ia </a:t>
            </a:r>
            <a:r>
              <a:rPr lang="pt-BR" altLang="zh-TW" sz="2600" dirty="0" smtClean="0">
                <a:ea typeface="PMingLiU" pitchFamily="18" charset="-120"/>
              </a:rPr>
              <a:t>dos itens recuperados</a:t>
            </a:r>
            <a:endParaRPr lang="en-US" altLang="zh-TW" sz="2600" dirty="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zh-TW" sz="2600" dirty="0" smtClean="0">
                <a:ea typeface="PMingLiU" pitchFamily="18" charset="-120"/>
              </a:rPr>
              <a:t>Relevância, do ponto de vista do usuário, é: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zh-TW" sz="2400" dirty="0" smtClean="0">
                <a:ea typeface="PMingLiU" pitchFamily="18" charset="-120"/>
              </a:rPr>
              <a:t>Subjetiva</a:t>
            </a:r>
          </a:p>
          <a:p>
            <a:pPr lvl="2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zh-TW" sz="2200" dirty="0" smtClean="0">
                <a:ea typeface="PMingLiU" pitchFamily="18" charset="-120"/>
              </a:rPr>
              <a:t>depende de um julgamento específico do usuário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pt-BR" altLang="zh-TW" sz="2400" dirty="0" smtClean="0">
                <a:ea typeface="PMingLiU" pitchFamily="18" charset="-120"/>
              </a:rPr>
              <a:t>Dependente do contexto </a:t>
            </a:r>
          </a:p>
          <a:p>
            <a:pPr lvl="2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zh-TW" sz="2200" dirty="0">
                <a:ea typeface="PMingLiU" pitchFamily="18" charset="-120"/>
              </a:rPr>
              <a:t>depende </a:t>
            </a:r>
            <a:r>
              <a:rPr lang="pt-BR" altLang="zh-TW" sz="2200" dirty="0" smtClean="0">
                <a:ea typeface="PMingLiU" pitchFamily="18" charset="-120"/>
              </a:rPr>
              <a:t>das necessidades atuais do usuário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pt-BR" altLang="zh-TW" sz="2400" dirty="0" smtClean="0">
                <a:ea typeface="PMingLiU" pitchFamily="18" charset="-120"/>
              </a:rPr>
              <a:t>Dinâmica </a:t>
            </a:r>
          </a:p>
          <a:p>
            <a:pPr lvl="2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zh-TW" sz="2200" dirty="0" smtClean="0">
                <a:ea typeface="PMingLiU" pitchFamily="18" charset="-120"/>
              </a:rPr>
              <a:t>muda com o decorrer do tempo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 bwMode="auto">
          <a:xfrm>
            <a:off x="683568" y="3645024"/>
            <a:ext cx="7992888" cy="28368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386" name="Rectangle 3078"/>
          <p:cNvSpPr>
            <a:spLocks noGrp="1" noChangeArrowheads="1"/>
          </p:cNvSpPr>
          <p:nvPr>
            <p:ph type="title"/>
          </p:nvPr>
        </p:nvSpPr>
        <p:spPr>
          <a:xfrm>
            <a:off x="611188" y="332656"/>
            <a:ext cx="7772400" cy="1008112"/>
          </a:xfrm>
        </p:spPr>
        <p:txBody>
          <a:bodyPr/>
          <a:lstStyle/>
          <a:p>
            <a:r>
              <a:rPr lang="pt-BR" altLang="zh-TW" sz="3600" dirty="0" smtClean="0">
                <a:ea typeface="PMingLiU" pitchFamily="18" charset="-120"/>
              </a:rPr>
              <a:t>Avaliação de Sistemas de RI</a:t>
            </a:r>
            <a:br>
              <a:rPr lang="pt-BR" altLang="zh-TW" sz="3600" dirty="0" smtClean="0">
                <a:ea typeface="PMingLiU" pitchFamily="18" charset="-120"/>
              </a:rPr>
            </a:br>
            <a:r>
              <a:rPr lang="pt-BR" altLang="zh-TW" sz="3200" dirty="0" smtClean="0">
                <a:ea typeface="PMingLiU" pitchFamily="18" charset="-120"/>
              </a:rPr>
              <a:t>Como avaliar?</a:t>
            </a:r>
            <a:endParaRPr lang="pt-BR" sz="3200" dirty="0" smtClean="0"/>
          </a:p>
        </p:txBody>
      </p:sp>
      <p:sp>
        <p:nvSpPr>
          <p:cNvPr id="16387" name="Rectangle 307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700783"/>
            <a:ext cx="7772400" cy="2016249"/>
          </a:xfrm>
        </p:spPr>
        <p:txBody>
          <a:bodyPr/>
          <a:lstStyle/>
          <a:p>
            <a:r>
              <a:rPr lang="pt-BR" altLang="zh-TW" sz="2600" dirty="0" smtClean="0">
                <a:ea typeface="PMingLiU" pitchFamily="18" charset="-120"/>
              </a:rPr>
              <a:t>Testar o sistema com um </a:t>
            </a:r>
            <a:r>
              <a:rPr lang="pt-BR" altLang="zh-TW" sz="2600" u="sng" dirty="0" smtClean="0">
                <a:ea typeface="PMingLiU" pitchFamily="18" charset="-120"/>
              </a:rPr>
              <a:t>Corpus de Avaliação </a:t>
            </a:r>
          </a:p>
          <a:p>
            <a:pPr lvl="1">
              <a:spcBef>
                <a:spcPts val="600"/>
              </a:spcBef>
            </a:pPr>
            <a:r>
              <a:rPr lang="pt-BR" sz="2200" dirty="0" smtClean="0">
                <a:sym typeface="Monotype Sorts" pitchFamily="2" charset="2"/>
              </a:rPr>
              <a:t>Coleção de </a:t>
            </a:r>
            <a:r>
              <a:rPr lang="pt-BR" sz="2200" u="sng" dirty="0" smtClean="0">
                <a:sym typeface="Monotype Sorts" pitchFamily="2" charset="2"/>
              </a:rPr>
              <a:t>documentos</a:t>
            </a:r>
            <a:r>
              <a:rPr lang="pt-BR" sz="2200" dirty="0" smtClean="0">
                <a:sym typeface="Monotype Sorts" pitchFamily="2" charset="2"/>
              </a:rPr>
              <a:t> e </a:t>
            </a:r>
            <a:r>
              <a:rPr lang="pt-BR" sz="2200" u="sng" dirty="0" smtClean="0">
                <a:sym typeface="Monotype Sorts" pitchFamily="2" charset="2"/>
              </a:rPr>
              <a:t>consultas</a:t>
            </a:r>
            <a:r>
              <a:rPr lang="pt-BR" sz="2200" dirty="0" smtClean="0">
                <a:sym typeface="Monotype Sorts" pitchFamily="2" charset="2"/>
              </a:rPr>
              <a:t> </a:t>
            </a:r>
          </a:p>
          <a:p>
            <a:pPr lvl="1">
              <a:spcBef>
                <a:spcPts val="600"/>
              </a:spcBef>
            </a:pPr>
            <a:r>
              <a:rPr lang="pt-BR" sz="2200" dirty="0" smtClean="0">
                <a:sym typeface="Monotype Sorts" pitchFamily="2" charset="2"/>
              </a:rPr>
              <a:t>Com </a:t>
            </a:r>
            <a:r>
              <a:rPr lang="pt-BR" sz="2200" u="sng" dirty="0" smtClean="0">
                <a:sym typeface="Monotype Sorts" pitchFamily="2" charset="2"/>
              </a:rPr>
              <a:t>julgamento de </a:t>
            </a:r>
            <a:r>
              <a:rPr lang="pt-BR" sz="2200" u="sng" dirty="0" smtClean="0"/>
              <a:t>relevância </a:t>
            </a:r>
            <a:r>
              <a:rPr lang="pt-BR" sz="2200" dirty="0" smtClean="0"/>
              <a:t>de cada documento em relação a cada consulta</a:t>
            </a:r>
            <a:endParaRPr lang="pt-BR" sz="2200" dirty="0" smtClean="0">
              <a:sym typeface="Monotype Sorts" pitchFamily="2" charset="2"/>
            </a:endParaRPr>
          </a:p>
        </p:txBody>
      </p:sp>
      <p:sp>
        <p:nvSpPr>
          <p:cNvPr id="1638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801CFD-681B-4AEB-83E3-18969447D76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74834" y="4451868"/>
            <a:ext cx="1492751" cy="7211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kumimoji="1" lang="pt-BR" altLang="zh-TW" sz="1600">
                <a:solidFill>
                  <a:srgbClr val="000000"/>
                </a:solidFill>
                <a:ea typeface="DFKai-SB" pitchFamily="65" charset="-120"/>
              </a:rPr>
              <a:t>Coleção de Documentos Padrão</a:t>
            </a:r>
            <a:endParaRPr kumimoji="1" lang="en-US" altLang="zh-TW" sz="1600">
              <a:solidFill>
                <a:srgbClr val="000000"/>
              </a:solidFill>
              <a:ea typeface="DFKai-SB" pitchFamily="65" charset="-12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74834" y="5611556"/>
            <a:ext cx="1492751" cy="51065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kumimoji="1" lang="pt-BR" altLang="zh-TW" sz="1600">
                <a:solidFill>
                  <a:srgbClr val="000000"/>
                </a:solidFill>
                <a:ea typeface="DFKai-SB" pitchFamily="65" charset="-120"/>
              </a:rPr>
              <a:t>Consultas Padrão</a:t>
            </a:r>
            <a:endParaRPr kumimoji="1" lang="en-US" altLang="zh-TW" sz="1600">
              <a:solidFill>
                <a:srgbClr val="000000"/>
              </a:solidFill>
              <a:ea typeface="DFKai-SB" pitchFamily="65" charset="-12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419872" y="4188746"/>
            <a:ext cx="1575681" cy="1216211"/>
            <a:chOff x="2112" y="2352"/>
            <a:chExt cx="912" cy="624"/>
          </a:xfrm>
        </p:grpSpPr>
        <p:sp>
          <p:nvSpPr>
            <p:cNvPr id="20" name="Oval 8"/>
            <p:cNvSpPr>
              <a:spLocks noChangeArrowheads="1"/>
            </p:cNvSpPr>
            <p:nvPr/>
          </p:nvSpPr>
          <p:spPr bwMode="auto">
            <a:xfrm>
              <a:off x="2112" y="2352"/>
              <a:ext cx="912" cy="624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pt-BR" sz="2800">
                <a:solidFill>
                  <a:srgbClr val="000000"/>
                </a:solidFill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2208" y="2516"/>
              <a:ext cx="720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altLang="zh-TW" sz="1600" b="1" dirty="0" err="1">
                  <a:solidFill>
                    <a:srgbClr val="000000"/>
                  </a:solidFill>
                  <a:ea typeface="DFKai-SB" pitchFamily="65" charset="-120"/>
                </a:rPr>
                <a:t>Algoritm</a:t>
              </a:r>
              <a:r>
                <a:rPr kumimoji="1" lang="pt-BR" altLang="zh-TW" sz="1600" b="1" dirty="0">
                  <a:solidFill>
                    <a:srgbClr val="000000"/>
                  </a:solidFill>
                  <a:ea typeface="DFKai-SB" pitchFamily="65" charset="-120"/>
                </a:rPr>
                <a:t>o</a:t>
              </a:r>
              <a:r>
                <a:rPr kumimoji="1" lang="en-US" altLang="zh-TW" sz="1600" b="1" dirty="0">
                  <a:solidFill>
                    <a:srgbClr val="000000"/>
                  </a:solidFill>
                  <a:ea typeface="DFKai-SB" pitchFamily="65" charset="-120"/>
                </a:rPr>
                <a:t> </a:t>
              </a:r>
              <a:r>
                <a:rPr kumimoji="1" lang="pt-BR" altLang="zh-TW" sz="1600" b="1" dirty="0">
                  <a:solidFill>
                    <a:srgbClr val="000000"/>
                  </a:solidFill>
                  <a:ea typeface="DFKai-SB" pitchFamily="65" charset="-120"/>
                </a:rPr>
                <a:t>sob</a:t>
              </a:r>
              <a:r>
                <a:rPr kumimoji="1" lang="en-US" altLang="zh-TW" sz="1600" b="1" dirty="0">
                  <a:solidFill>
                    <a:srgbClr val="000000"/>
                  </a:solidFill>
                  <a:ea typeface="DFKai-SB" pitchFamily="65" charset="-120"/>
                </a:rPr>
                <a:t> test</a:t>
              </a:r>
              <a:r>
                <a:rPr kumimoji="1" lang="pt-BR" altLang="zh-TW" sz="1600" b="1" dirty="0">
                  <a:solidFill>
                    <a:srgbClr val="000000"/>
                  </a:solidFill>
                  <a:ea typeface="DFKai-SB" pitchFamily="65" charset="-120"/>
                </a:rPr>
                <a:t>e</a:t>
              </a:r>
              <a:endParaRPr kumimoji="1" lang="en-US" altLang="zh-TW" sz="1600" b="1" dirty="0">
                <a:solidFill>
                  <a:srgbClr val="000000"/>
                </a:solidFill>
                <a:ea typeface="DFKai-SB" pitchFamily="65" charset="-120"/>
              </a:endParaRPr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5950669" y="4188746"/>
            <a:ext cx="1575681" cy="1216211"/>
            <a:chOff x="3936" y="2208"/>
            <a:chExt cx="912" cy="624"/>
          </a:xfrm>
        </p:grpSpPr>
        <p:sp>
          <p:nvSpPr>
            <p:cNvPr id="18" name="Oval 11"/>
            <p:cNvSpPr>
              <a:spLocks noChangeArrowheads="1"/>
            </p:cNvSpPr>
            <p:nvPr/>
          </p:nvSpPr>
          <p:spPr bwMode="auto">
            <a:xfrm>
              <a:off x="3936" y="2208"/>
              <a:ext cx="912" cy="624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pt-BR" sz="2800">
                <a:solidFill>
                  <a:srgbClr val="000000"/>
                </a:solidFill>
              </a:endParaRP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4032" y="2482"/>
              <a:ext cx="7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kumimoji="1" lang="pt-BR" altLang="zh-TW" sz="1600" b="1" dirty="0">
                  <a:solidFill>
                    <a:srgbClr val="000000"/>
                  </a:solidFill>
                  <a:ea typeface="DFKai-SB" pitchFamily="65" charset="-120"/>
                </a:rPr>
                <a:t>Avaliação</a:t>
              </a:r>
              <a:endParaRPr kumimoji="1" lang="en-US" altLang="zh-TW" sz="1600" b="1" dirty="0">
                <a:solidFill>
                  <a:srgbClr val="000000"/>
                </a:solidFill>
                <a:ea typeface="DFKai-SB" pitchFamily="65" charset="-120"/>
              </a:endParaRPr>
            </a:p>
          </p:txBody>
        </p:sp>
      </p:grp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033600" y="5798665"/>
            <a:ext cx="1492751" cy="51065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kumimoji="1" lang="pt-BR" altLang="zh-TW" sz="1600" dirty="0" smtClean="0">
                <a:solidFill>
                  <a:srgbClr val="000000"/>
                </a:solidFill>
                <a:ea typeface="DFKai-SB" pitchFamily="65" charset="-120"/>
              </a:rPr>
              <a:t>Resultados </a:t>
            </a:r>
            <a:r>
              <a:rPr kumimoji="1" lang="pt-BR" altLang="zh-TW" sz="1600" dirty="0">
                <a:solidFill>
                  <a:srgbClr val="000000"/>
                </a:solidFill>
                <a:ea typeface="DFKai-SB" pitchFamily="65" charset="-120"/>
              </a:rPr>
              <a:t>Padrão</a:t>
            </a:r>
            <a:endParaRPr kumimoji="1" lang="en-US" altLang="zh-TW" sz="1600" dirty="0">
              <a:solidFill>
                <a:srgbClr val="000000"/>
              </a:solidFill>
              <a:ea typeface="DFKai-SB" pitchFamily="65" charset="-120"/>
            </a:endParaRPr>
          </a:p>
        </p:txBody>
      </p:sp>
      <p:sp>
        <p:nvSpPr>
          <p:cNvPr id="11" name="Freeform 14"/>
          <p:cNvSpPr>
            <a:spLocks/>
          </p:cNvSpPr>
          <p:nvPr/>
        </p:nvSpPr>
        <p:spPr bwMode="auto">
          <a:xfrm>
            <a:off x="2339752" y="4674061"/>
            <a:ext cx="1076370" cy="76013"/>
          </a:xfrm>
          <a:custGeom>
            <a:avLst/>
            <a:gdLst>
              <a:gd name="T0" fmla="*/ 0 w 623"/>
              <a:gd name="T1" fmla="*/ 0 h 39"/>
              <a:gd name="T2" fmla="*/ 623 w 623"/>
              <a:gd name="T3" fmla="*/ 39 h 39"/>
              <a:gd name="T4" fmla="*/ 0 60000 65536"/>
              <a:gd name="T5" fmla="*/ 0 60000 65536"/>
              <a:gd name="T6" fmla="*/ 0 w 623"/>
              <a:gd name="T7" fmla="*/ 0 h 39"/>
              <a:gd name="T8" fmla="*/ 623 w 623"/>
              <a:gd name="T9" fmla="*/ 39 h 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3" h="39">
                <a:moveTo>
                  <a:pt x="0" y="0"/>
                </a:moveTo>
                <a:lnTo>
                  <a:pt x="623" y="3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12" name="Freeform 15"/>
          <p:cNvSpPr>
            <a:spLocks/>
          </p:cNvSpPr>
          <p:nvPr/>
        </p:nvSpPr>
        <p:spPr bwMode="auto">
          <a:xfrm>
            <a:off x="2339752" y="5106751"/>
            <a:ext cx="1152390" cy="664628"/>
          </a:xfrm>
          <a:custGeom>
            <a:avLst/>
            <a:gdLst>
              <a:gd name="T0" fmla="*/ 0 w 667"/>
              <a:gd name="T1" fmla="*/ 341 h 341"/>
              <a:gd name="T2" fmla="*/ 667 w 667"/>
              <a:gd name="T3" fmla="*/ 0 h 341"/>
              <a:gd name="T4" fmla="*/ 0 60000 65536"/>
              <a:gd name="T5" fmla="*/ 0 60000 65536"/>
              <a:gd name="T6" fmla="*/ 0 w 667"/>
              <a:gd name="T7" fmla="*/ 0 h 341"/>
              <a:gd name="T8" fmla="*/ 667 w 667"/>
              <a:gd name="T9" fmla="*/ 341 h 3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7" h="341">
                <a:moveTo>
                  <a:pt x="0" y="341"/>
                </a:moveTo>
                <a:lnTo>
                  <a:pt x="66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5076056" y="4797152"/>
            <a:ext cx="8293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7526350" y="4750074"/>
            <a:ext cx="5805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V="1">
            <a:off x="6779975" y="5404956"/>
            <a:ext cx="0" cy="280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4955502" y="4021127"/>
            <a:ext cx="1492751" cy="51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kumimoji="1" lang="pt-BR" altLang="zh-TW" sz="1600" dirty="0">
                <a:solidFill>
                  <a:srgbClr val="000000"/>
                </a:solidFill>
                <a:ea typeface="DFKai-SB" pitchFamily="65" charset="-120"/>
              </a:rPr>
              <a:t>Resultados </a:t>
            </a:r>
            <a:r>
              <a:rPr kumimoji="1" lang="en-US" altLang="zh-TW" sz="1600" dirty="0">
                <a:solidFill>
                  <a:srgbClr val="000000"/>
                </a:solidFill>
                <a:ea typeface="DFKai-SB" pitchFamily="65" charset="-120"/>
              </a:rPr>
              <a:t>Re</a:t>
            </a:r>
            <a:r>
              <a:rPr kumimoji="1" lang="pt-BR" altLang="zh-TW" sz="1600" dirty="0" err="1">
                <a:solidFill>
                  <a:srgbClr val="000000"/>
                </a:solidFill>
                <a:ea typeface="DFKai-SB" pitchFamily="65" charset="-120"/>
              </a:rPr>
              <a:t>cuperados</a:t>
            </a:r>
            <a:endParaRPr kumimoji="1" lang="en-US" altLang="zh-TW" sz="1600" dirty="0">
              <a:solidFill>
                <a:srgbClr val="000000"/>
              </a:solidFill>
              <a:ea typeface="DFKai-SB" pitchFamily="65" charset="-12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7380312" y="4077072"/>
            <a:ext cx="1368152" cy="51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 anchor="b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kumimoji="1" lang="pt-BR" altLang="zh-TW" sz="1600" dirty="0" smtClean="0">
                <a:solidFill>
                  <a:srgbClr val="000000"/>
                </a:solidFill>
                <a:ea typeface="DFKai-SB" pitchFamily="65" charset="-120"/>
              </a:rPr>
              <a:t>Desempenho do sistema</a:t>
            </a:r>
            <a:endParaRPr kumimoji="1" lang="en-US" altLang="zh-TW" sz="1600" dirty="0">
              <a:solidFill>
                <a:srgbClr val="000000"/>
              </a:solidFill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078"/>
          <p:cNvSpPr>
            <a:spLocks noGrp="1" noChangeArrowheads="1"/>
          </p:cNvSpPr>
          <p:nvPr>
            <p:ph type="title"/>
          </p:nvPr>
        </p:nvSpPr>
        <p:spPr>
          <a:xfrm>
            <a:off x="611188" y="404664"/>
            <a:ext cx="7772400" cy="1008112"/>
          </a:xfrm>
        </p:spPr>
        <p:txBody>
          <a:bodyPr/>
          <a:lstStyle/>
          <a:p>
            <a:r>
              <a:rPr lang="pt-BR" altLang="zh-TW" sz="3600" dirty="0" smtClean="0">
                <a:ea typeface="PMingLiU" pitchFamily="18" charset="-120"/>
              </a:rPr>
              <a:t>Avaliação de Sistemas de RI</a:t>
            </a:r>
            <a:br>
              <a:rPr lang="pt-BR" altLang="zh-TW" sz="3600" dirty="0" smtClean="0">
                <a:ea typeface="PMingLiU" pitchFamily="18" charset="-120"/>
              </a:rPr>
            </a:br>
            <a:r>
              <a:rPr lang="pt-BR" altLang="zh-TW" sz="3200" dirty="0" smtClean="0">
                <a:ea typeface="PMingLiU" pitchFamily="18" charset="-120"/>
              </a:rPr>
              <a:t>Corpus de avaliação</a:t>
            </a:r>
            <a:endParaRPr lang="pt-BR" sz="3200" dirty="0" smtClean="0"/>
          </a:p>
        </p:txBody>
      </p:sp>
      <p:sp>
        <p:nvSpPr>
          <p:cNvPr id="16387" name="Rectangle 307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700783"/>
            <a:ext cx="7772400" cy="439251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pt-BR" sz="2600" dirty="0" smtClean="0"/>
              <a:t>Procedimento para construção de um </a:t>
            </a:r>
            <a:r>
              <a:rPr lang="pt-BR" altLang="zh-TW" sz="2600" u="sng" dirty="0">
                <a:ea typeface="PMingLiU" pitchFamily="18" charset="-120"/>
              </a:rPr>
              <a:t>Corpus de </a:t>
            </a:r>
            <a:r>
              <a:rPr lang="pt-BR" altLang="zh-TW" sz="2600" u="sng" dirty="0" smtClean="0">
                <a:ea typeface="PMingLiU" pitchFamily="18" charset="-120"/>
              </a:rPr>
              <a:t>Avaliação</a:t>
            </a:r>
            <a:endParaRPr lang="pt-BR" sz="2600" dirty="0" smtClean="0"/>
          </a:p>
          <a:p>
            <a:pPr lvl="1"/>
            <a:r>
              <a:rPr lang="pt-BR" sz="2400" dirty="0" smtClean="0"/>
              <a:t>Selecione com um </a:t>
            </a:r>
            <a:r>
              <a:rPr lang="en-US" sz="2400" dirty="0" smtClean="0"/>
              <a:t>corpus </a:t>
            </a:r>
            <a:r>
              <a:rPr lang="pt-BR" sz="2400" dirty="0" smtClean="0"/>
              <a:t>de</a:t>
            </a:r>
            <a:r>
              <a:rPr lang="en-US" sz="2400" dirty="0" smtClean="0"/>
              <a:t> document</a:t>
            </a:r>
            <a:r>
              <a:rPr lang="pt-BR" sz="2400" dirty="0" smtClean="0"/>
              <a:t>o</a:t>
            </a:r>
            <a:r>
              <a:rPr lang="en-US" sz="2400" dirty="0" smtClean="0"/>
              <a:t>s</a:t>
            </a:r>
          </a:p>
          <a:p>
            <a:pPr lvl="1"/>
            <a:r>
              <a:rPr lang="pt-BR" sz="2400" dirty="0" smtClean="0"/>
              <a:t>Defina um conjunto de consultas para esse corpus</a:t>
            </a:r>
            <a:endParaRPr lang="en-US" sz="2400" dirty="0" smtClean="0"/>
          </a:p>
          <a:p>
            <a:pPr lvl="1"/>
            <a:r>
              <a:rPr lang="pt-BR" sz="2400" dirty="0" smtClean="0"/>
              <a:t>Use um ou mais especialistas humanos para</a:t>
            </a:r>
            <a:r>
              <a:rPr lang="en-US" sz="2400" dirty="0" smtClean="0"/>
              <a:t> </a:t>
            </a:r>
            <a:r>
              <a:rPr lang="pt-BR" sz="2400" u="sng" dirty="0" smtClean="0"/>
              <a:t>etiquetar</a:t>
            </a:r>
            <a:r>
              <a:rPr lang="en-US" sz="2400" u="sng" dirty="0" smtClean="0"/>
              <a:t> </a:t>
            </a:r>
            <a:r>
              <a:rPr lang="pt-BR" sz="2400" u="sng" dirty="0" smtClean="0"/>
              <a:t>a relevância </a:t>
            </a:r>
            <a:r>
              <a:rPr lang="pt-BR" sz="2400" dirty="0" smtClean="0"/>
              <a:t>de cada documento em relação a cada consulta (</a:t>
            </a:r>
            <a:r>
              <a:rPr lang="pt-BR" sz="2400" i="1" dirty="0" smtClean="0"/>
              <a:t>query</a:t>
            </a:r>
            <a:r>
              <a:rPr lang="pt-BR" sz="2400" dirty="0" smtClean="0"/>
              <a:t>) definida</a:t>
            </a:r>
          </a:p>
          <a:p>
            <a:pPr marL="914400" lvl="2" indent="0">
              <a:buNone/>
            </a:pPr>
            <a:endParaRPr lang="pt-BR" sz="2000" dirty="0" smtClean="0"/>
          </a:p>
        </p:txBody>
      </p:sp>
      <p:sp>
        <p:nvSpPr>
          <p:cNvPr id="1638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801CFD-681B-4AEB-83E3-18969447D76C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28682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078"/>
          <p:cNvSpPr>
            <a:spLocks noGrp="1" noChangeArrowheads="1"/>
          </p:cNvSpPr>
          <p:nvPr>
            <p:ph type="title"/>
          </p:nvPr>
        </p:nvSpPr>
        <p:spPr>
          <a:xfrm>
            <a:off x="611188" y="404664"/>
            <a:ext cx="7772400" cy="1008112"/>
          </a:xfrm>
        </p:spPr>
        <p:txBody>
          <a:bodyPr/>
          <a:lstStyle/>
          <a:p>
            <a:r>
              <a:rPr lang="pt-BR" altLang="zh-TW" sz="3600" dirty="0" smtClean="0">
                <a:ea typeface="PMingLiU" pitchFamily="18" charset="-120"/>
              </a:rPr>
              <a:t>Avaliação de Sistemas de RI</a:t>
            </a:r>
            <a:br>
              <a:rPr lang="pt-BR" altLang="zh-TW" sz="3600" dirty="0" smtClean="0">
                <a:ea typeface="PMingLiU" pitchFamily="18" charset="-120"/>
              </a:rPr>
            </a:br>
            <a:r>
              <a:rPr lang="pt-BR" altLang="zh-TW" sz="3200" dirty="0" smtClean="0">
                <a:ea typeface="PMingLiU" pitchFamily="18" charset="-120"/>
              </a:rPr>
              <a:t>Corpus de avaliação</a:t>
            </a:r>
            <a:endParaRPr lang="pt-BR" sz="3200" dirty="0" smtClean="0"/>
          </a:p>
        </p:txBody>
      </p:sp>
      <p:sp>
        <p:nvSpPr>
          <p:cNvPr id="16387" name="Rectangle 307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2" y="1628775"/>
            <a:ext cx="8064251" cy="2592313"/>
          </a:xfrm>
        </p:spPr>
        <p:txBody>
          <a:bodyPr/>
          <a:lstStyle/>
          <a:p>
            <a:r>
              <a:rPr lang="pt-BR" sz="2600" dirty="0" smtClean="0"/>
              <a:t>Como etiquetar relevância dos documentos?</a:t>
            </a:r>
          </a:p>
          <a:p>
            <a:pPr lvl="1"/>
            <a:r>
              <a:rPr lang="en-US" sz="2400" dirty="0" err="1" smtClean="0"/>
              <a:t>Geralmente</a:t>
            </a:r>
            <a:r>
              <a:rPr lang="en-US" sz="2400" dirty="0" smtClean="0"/>
              <a:t> </a:t>
            </a:r>
            <a:r>
              <a:rPr lang="en-US" sz="2400" dirty="0" err="1" smtClean="0"/>
              <a:t>assum</a:t>
            </a:r>
            <a:r>
              <a:rPr lang="pt-BR" sz="2400" dirty="0" err="1" smtClean="0"/>
              <a:t>e-se</a:t>
            </a:r>
            <a:r>
              <a:rPr lang="en-US" sz="2400" dirty="0" smtClean="0"/>
              <a:t> </a:t>
            </a:r>
            <a:r>
              <a:rPr lang="pt-BR" sz="2400" u="sng" dirty="0" smtClean="0"/>
              <a:t>relevância binária</a:t>
            </a:r>
          </a:p>
          <a:p>
            <a:pPr lvl="2"/>
            <a:r>
              <a:rPr lang="pt-BR" sz="2000" dirty="0" smtClean="0"/>
              <a:t>i.e., o documento é relevante ou não para a </a:t>
            </a:r>
            <a:r>
              <a:rPr lang="pt-BR" sz="2000" i="1" dirty="0" smtClean="0"/>
              <a:t>query</a:t>
            </a:r>
          </a:p>
          <a:p>
            <a:pPr lvl="1"/>
            <a:r>
              <a:rPr lang="pt-BR" sz="2400" dirty="0" smtClean="0"/>
              <a:t>Mas também é possível indicar relevância com graus</a:t>
            </a:r>
          </a:p>
          <a:p>
            <a:pPr lvl="2"/>
            <a:r>
              <a:rPr lang="pt-BR" sz="2000" dirty="0" smtClean="0"/>
              <a:t>Entre 1 e </a:t>
            </a:r>
            <a:r>
              <a:rPr lang="pt-BR" sz="2000" dirty="0"/>
              <a:t>3</a:t>
            </a:r>
            <a:r>
              <a:rPr lang="pt-BR" sz="2000" dirty="0" smtClean="0"/>
              <a:t>, por exemplo</a:t>
            </a:r>
          </a:p>
          <a:p>
            <a:pPr lvl="2"/>
            <a:r>
              <a:rPr lang="pt-BR" sz="2000" dirty="0" smtClean="0"/>
              <a:t>Mais difícil de realizar e usa</a:t>
            </a:r>
            <a:r>
              <a:rPr lang="pt-BR" sz="1800" dirty="0" smtClean="0"/>
              <a:t>r</a:t>
            </a:r>
          </a:p>
          <a:p>
            <a:pPr lvl="2"/>
            <a:endParaRPr lang="pt-BR" sz="2000" dirty="0" smtClean="0"/>
          </a:p>
        </p:txBody>
      </p:sp>
      <p:graphicFrame>
        <p:nvGraphicFramePr>
          <p:cNvPr id="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57788581"/>
              </p:ext>
            </p:extLst>
          </p:nvPr>
        </p:nvGraphicFramePr>
        <p:xfrm>
          <a:off x="3563888" y="4143797"/>
          <a:ext cx="4983620" cy="2381547"/>
        </p:xfrm>
        <a:graphic>
          <a:graphicData uri="http://schemas.openxmlformats.org/drawingml/2006/table">
            <a:tbl>
              <a:tblPr/>
              <a:tblGrid>
                <a:gridCol w="1244557"/>
                <a:gridCol w="1245905"/>
                <a:gridCol w="1245905"/>
                <a:gridCol w="1247253"/>
              </a:tblGrid>
              <a:tr h="6600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     Q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2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2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Conector de seta reta 5"/>
          <p:cNvCxnSpPr/>
          <p:nvPr/>
        </p:nvCxnSpPr>
        <p:spPr bwMode="auto">
          <a:xfrm>
            <a:off x="4211960" y="4509120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Conector de seta reta 6"/>
          <p:cNvCxnSpPr/>
          <p:nvPr/>
        </p:nvCxnSpPr>
        <p:spPr bwMode="auto">
          <a:xfrm>
            <a:off x="3923928" y="4581128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082723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76808"/>
            <a:ext cx="7772400" cy="1035968"/>
          </a:xfrm>
        </p:spPr>
        <p:txBody>
          <a:bodyPr/>
          <a:lstStyle/>
          <a:p>
            <a:r>
              <a:rPr lang="pt-BR" altLang="zh-TW" sz="3600" dirty="0" smtClean="0"/>
              <a:t>Avaliação de Sistemas de RI</a:t>
            </a:r>
            <a:br>
              <a:rPr lang="pt-BR" altLang="zh-TW" sz="3600" dirty="0" smtClean="0"/>
            </a:br>
            <a:r>
              <a:rPr lang="pt-BR" altLang="zh-TW" sz="3200" dirty="0">
                <a:ea typeface="PMingLiU" pitchFamily="18" charset="-120"/>
              </a:rPr>
              <a:t>Corpus de avaliação</a:t>
            </a:r>
            <a:r>
              <a:rPr lang="pt-BR" altLang="zh-TW" sz="3200" dirty="0" smtClean="0"/>
              <a:t> </a:t>
            </a:r>
            <a:endParaRPr lang="en-US" sz="3600" dirty="0" smtClean="0"/>
          </a:p>
        </p:txBody>
      </p:sp>
      <p:sp>
        <p:nvSpPr>
          <p:cNvPr id="1741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2816"/>
            <a:ext cx="7772400" cy="4246984"/>
          </a:xfrm>
        </p:spPr>
        <p:txBody>
          <a:bodyPr/>
          <a:lstStyle/>
          <a:p>
            <a:r>
              <a:rPr lang="pt-BR" sz="2600" dirty="0" smtClean="0">
                <a:sym typeface="Monotype Sorts" pitchFamily="2" charset="2"/>
              </a:rPr>
              <a:t>Corpora de avaliação podem ser específicos ou gerais</a:t>
            </a:r>
          </a:p>
          <a:p>
            <a:pPr>
              <a:spcBef>
                <a:spcPts val="600"/>
              </a:spcBef>
            </a:pPr>
            <a:r>
              <a:rPr lang="pt-BR" sz="2600" dirty="0" smtClean="0">
                <a:sym typeface="Monotype Sorts" pitchFamily="2" charset="2"/>
              </a:rPr>
              <a:t>Pode-se construir manualmente um corpus específico</a:t>
            </a:r>
          </a:p>
          <a:p>
            <a:pPr lvl="1"/>
            <a:r>
              <a:rPr lang="pt-BR" sz="2400" dirty="0" smtClean="0"/>
              <a:t>Essa abordagem requer muito esforço</a:t>
            </a:r>
            <a:r>
              <a:rPr lang="en-US" sz="2400" dirty="0" smtClean="0"/>
              <a:t> </a:t>
            </a:r>
            <a:r>
              <a:rPr lang="pt-BR" sz="2400" dirty="0" smtClean="0"/>
              <a:t>para grandes conjuntos de </a:t>
            </a:r>
            <a:r>
              <a:rPr lang="en-US" sz="2400" dirty="0" smtClean="0"/>
              <a:t>document</a:t>
            </a:r>
            <a:r>
              <a:rPr lang="pt-BR" sz="2400" dirty="0" smtClean="0"/>
              <a:t>os e consultas</a:t>
            </a:r>
          </a:p>
          <a:p>
            <a:pPr>
              <a:spcBef>
                <a:spcPts val="1200"/>
              </a:spcBef>
            </a:pPr>
            <a:r>
              <a:rPr lang="pt-BR" sz="2600" dirty="0" smtClean="0">
                <a:sym typeface="Monotype Sorts" pitchFamily="2" charset="2"/>
              </a:rPr>
              <a:t>Pode-se usar um corpus de referência (Benchmark) também manualmente etiquetado</a:t>
            </a:r>
          </a:p>
          <a:p>
            <a:pPr lvl="1"/>
            <a:r>
              <a:rPr lang="pt-BR" sz="2400" dirty="0" smtClean="0">
                <a:sym typeface="Monotype Sorts" pitchFamily="2" charset="2"/>
              </a:rPr>
              <a:t>Exemplo, corpora do TREC </a:t>
            </a:r>
            <a:r>
              <a:rPr lang="pt-BR" sz="2400" dirty="0" smtClean="0">
                <a:sym typeface="Monotype Sorts" pitchFamily="2" charset="2"/>
                <a:hlinkClick r:id="rId3"/>
              </a:rPr>
              <a:t>http://trec.nist.gov/</a:t>
            </a:r>
            <a:endParaRPr lang="pt-BR" sz="2400" dirty="0" smtClean="0">
              <a:sym typeface="Monotype Sorts" pitchFamily="2" charset="2"/>
            </a:endParaRPr>
          </a:p>
          <a:p>
            <a:pPr lvl="1"/>
            <a:r>
              <a:rPr lang="pt-BR" sz="2400" dirty="0" smtClean="0">
                <a:sym typeface="Monotype Sorts" pitchFamily="2" charset="2"/>
              </a:rPr>
              <a:t>Veremos mais sobre isso no final da aula</a:t>
            </a:r>
          </a:p>
          <a:p>
            <a:pPr lvl="1"/>
            <a:endParaRPr lang="pt-BR" sz="2400" dirty="0" smtClean="0"/>
          </a:p>
        </p:txBody>
      </p:sp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DC4E-356F-41CC-B61D-CEB13BBC2BF8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zh-TW" dirty="0">
                <a:ea typeface="PMingLiU" pitchFamily="18" charset="-120"/>
              </a:rPr>
              <a:t>Medidas de Avaliação de SRI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288CA-7F48-4B62-AAEC-D1FB3750A5E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6130000"/>
      </p:ext>
    </p:extLst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12998</TotalTime>
  <Words>1825</Words>
  <Application>Microsoft Office PowerPoint</Application>
  <PresentationFormat>Apresentação na tela (4:3)</PresentationFormat>
  <Paragraphs>342</Paragraphs>
  <Slides>36</Slides>
  <Notes>24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4</vt:i4>
      </vt:variant>
      <vt:variant>
        <vt:lpstr>Títulos de slides</vt:lpstr>
      </vt:variant>
      <vt:variant>
        <vt:i4>36</vt:i4>
      </vt:variant>
    </vt:vector>
  </HeadingPairs>
  <TitlesOfParts>
    <vt:vector size="41" baseType="lpstr">
      <vt:lpstr>Plano grafico</vt:lpstr>
      <vt:lpstr>Equação</vt:lpstr>
      <vt:lpstr>Equation</vt:lpstr>
      <vt:lpstr>Planilha</vt:lpstr>
      <vt:lpstr>Gráfico</vt:lpstr>
      <vt:lpstr> Recuperação de Informação</vt:lpstr>
      <vt:lpstr>Roteiro</vt:lpstr>
      <vt:lpstr>Para que avaliar?</vt:lpstr>
      <vt:lpstr>Avaliação de Sistemas de RI Dificuldades</vt:lpstr>
      <vt:lpstr>Avaliação de Sistemas de RI Como avaliar?</vt:lpstr>
      <vt:lpstr>Avaliação de Sistemas de RI Corpus de avaliação</vt:lpstr>
      <vt:lpstr>Avaliação de Sistemas de RI Corpus de avaliação</vt:lpstr>
      <vt:lpstr>Avaliação de Sistemas de RI Corpus de avaliação </vt:lpstr>
      <vt:lpstr>Medidas de Avaliação de SRI </vt:lpstr>
      <vt:lpstr>Medidas de Avaliação de SRI </vt:lpstr>
      <vt:lpstr>Computando Precisão e Cobertura </vt:lpstr>
      <vt:lpstr>Computando Precisão e Cobertura outra figura...</vt:lpstr>
      <vt:lpstr>Computando Precisão e Cobertura </vt:lpstr>
      <vt:lpstr>Computando Precisão e Cobertura  Precisão relativa e Cobertura relativa</vt:lpstr>
      <vt:lpstr>Curva Precisão x Cobertura</vt:lpstr>
      <vt:lpstr>Curva Precisão x Cobertura</vt:lpstr>
      <vt:lpstr>Curva Precisão x Cobertura</vt:lpstr>
      <vt:lpstr>Computando Precisão e Cobertura</vt:lpstr>
      <vt:lpstr>Cobertura Relativa</vt:lpstr>
      <vt:lpstr>F-Measure  Combinando Precisão e Cobertura </vt:lpstr>
      <vt:lpstr>E-Measure  F-Measure parametrizado</vt:lpstr>
      <vt:lpstr>Taxa Fall-out</vt:lpstr>
      <vt:lpstr>Curva ROC</vt:lpstr>
      <vt:lpstr>Curva ROC – gráfico exemplo</vt:lpstr>
      <vt:lpstr>Curva ROC - AUC</vt:lpstr>
      <vt:lpstr>Medidas Subjetivas</vt:lpstr>
      <vt:lpstr>Outros Fatores a Considerar</vt:lpstr>
      <vt:lpstr>Experimentos</vt:lpstr>
      <vt:lpstr>Experimentos</vt:lpstr>
      <vt:lpstr>Benchmarks</vt:lpstr>
      <vt:lpstr>Coleção TREC</vt:lpstr>
      <vt:lpstr>Características do TREC</vt:lpstr>
      <vt:lpstr>Exemplo de Documento do TREC</vt:lpstr>
      <vt:lpstr>Exemplo de Tópico/Consulta do TREC</vt:lpstr>
      <vt:lpstr>Avaliação do TREC</vt:lpstr>
      <vt:lpstr>Próximas aulas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fab</cp:lastModifiedBy>
  <cp:revision>335</cp:revision>
  <cp:lastPrinted>1601-01-01T00:00:00Z</cp:lastPrinted>
  <dcterms:created xsi:type="dcterms:W3CDTF">2001-05-20T22:11:52Z</dcterms:created>
  <dcterms:modified xsi:type="dcterms:W3CDTF">2019-08-29T12:43:38Z</dcterms:modified>
</cp:coreProperties>
</file>