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0"/>
  </p:notesMasterIdLst>
  <p:handoutMasterIdLst>
    <p:handoutMasterId r:id="rId41"/>
  </p:handoutMasterIdLst>
  <p:sldIdLst>
    <p:sldId id="257" r:id="rId2"/>
    <p:sldId id="318" r:id="rId3"/>
    <p:sldId id="258" r:id="rId4"/>
    <p:sldId id="259" r:id="rId5"/>
    <p:sldId id="301" r:id="rId6"/>
    <p:sldId id="289" r:id="rId7"/>
    <p:sldId id="262" r:id="rId8"/>
    <p:sldId id="300" r:id="rId9"/>
    <p:sldId id="261" r:id="rId10"/>
    <p:sldId id="263" r:id="rId11"/>
    <p:sldId id="292" r:id="rId12"/>
    <p:sldId id="265" r:id="rId13"/>
    <p:sldId id="322" r:id="rId14"/>
    <p:sldId id="290" r:id="rId15"/>
    <p:sldId id="320" r:id="rId16"/>
    <p:sldId id="268" r:id="rId17"/>
    <p:sldId id="324" r:id="rId18"/>
    <p:sldId id="296" r:id="rId19"/>
    <p:sldId id="297" r:id="rId20"/>
    <p:sldId id="295" r:id="rId21"/>
    <p:sldId id="302" r:id="rId22"/>
    <p:sldId id="303" r:id="rId23"/>
    <p:sldId id="325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3" r:id="rId32"/>
    <p:sldId id="321" r:id="rId33"/>
    <p:sldId id="312" r:id="rId34"/>
    <p:sldId id="314" r:id="rId35"/>
    <p:sldId id="315" r:id="rId36"/>
    <p:sldId id="316" r:id="rId37"/>
    <p:sldId id="317" r:id="rId38"/>
    <p:sldId id="319" r:id="rId39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00FF"/>
    <a:srgbClr val="3333CC"/>
    <a:srgbClr val="333399"/>
    <a:srgbClr val="006600"/>
    <a:srgbClr val="008000"/>
    <a:srgbClr val="0000CC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60" d="100"/>
          <a:sy n="60" d="100"/>
        </p:scale>
        <p:origin x="-2514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0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7.xml"/><Relationship Id="rId2" Type="http://schemas.openxmlformats.org/officeDocument/2006/relationships/slide" Target="slides/slide7.xml"/><Relationship Id="rId1" Type="http://schemas.openxmlformats.org/officeDocument/2006/relationships/slide" Target="slides/slide1.xml"/><Relationship Id="rId4" Type="http://schemas.openxmlformats.org/officeDocument/2006/relationships/slide" Target="slides/slide2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EB11D0E-6087-4AC9-8FEC-6C43D8F873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6D0E173-F142-4368-85C8-91BCB37FC9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69679D-B32A-4F91-B733-8E21663F328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3011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CFF971-C381-4913-8A99-774B32F2E42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2FB90-711E-48AD-83B5-E8E7A056F92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7FE5FE-3C5A-4389-BDED-1C648990A4C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8F73AE-2F5D-4DF2-A636-69680B08012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68C3C-A90B-4C22-93D8-68180E3BBB7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D7C81B-4989-48A9-AFE4-4A5E39A04ED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4A3B2-A7ED-48BB-B254-CD05BDE843D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AFB85-A4D4-463F-ADAC-9769B5F5E19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392BE-5CF5-4560-B18D-BBDFED29E69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9F6FE-7ED7-49E3-85E5-985565EC326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4BC46C-6BC8-4F4C-AD8B-DEE52486E18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4035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F27B49-18B1-48BB-B50C-E22927518F5D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41F8B-7A00-486D-AD49-74D2B220899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F53A5-382E-4AD9-96B0-8ED2B8B8D5E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05B8F-B23B-41BB-95AD-05E3BD3738ED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DFD95F-9EBF-4A70-A230-BB4E8E54FB13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00B31-A6ED-448E-AA6A-81C1C6E67C31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7B7B6-A6DE-43F2-AF92-1615EDB4EE5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8D59ED-E21C-4D54-99DE-430639E1DC3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58396-9347-4DF1-AD53-B946E1C244C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619801-4B20-4A9B-A3C5-3CC81059FCBF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EA366-391F-43A7-8A24-77A8273316F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6A493A-5DB9-4010-AB71-788BCC5EF397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3284AD-3D44-4083-BF4F-FAA1690FC37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05C4B-6FC1-4E2E-A926-6C191DF6DE0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710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2AE2B1-AC49-4AB2-8569-61AF8C6898F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444880-C7CB-4625-BA18-F2E956D4479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4DDFF-7F8C-43CB-89E5-EEA0C879C61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DD5E9-9AAD-489A-90CF-474327EF86C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62883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 para editar o estilo do título mestre</a:t>
            </a:r>
          </a:p>
        </p:txBody>
      </p:sp>
      <p:sp>
        <p:nvSpPr>
          <p:cNvPr id="162884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Clique para editar o estilo do subtítulo mestre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5B8F5-4069-48D0-809B-42778589AF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0EB22-869B-4351-8205-1F3C88C0F5A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CE6EC-A0BE-4243-8C2A-3CA8027242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E5F3F-80EC-4EB5-9893-A4268710523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288CA-7F48-4B62-AAEC-D1FB3750A5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0A1E-5270-4667-9759-85308101F3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DC5AB-DE6A-419E-B321-8657784D5D8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FCC5A-B2F8-4423-94BE-99C31FAE63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50F8E-9304-4DD9-8A64-30E3D2814A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C3F8-CA29-43AE-A139-64135BAA41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5A093-FD96-4B5B-B89D-375E022983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FA6B8-FFEF-489B-9627-B604519D28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248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255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6179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79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79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256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6182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6184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6185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251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61852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6185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61854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43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10244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6185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85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85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B75C608-BCFF-4A09-9FC2-D6F74CFEEC6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Planilha_do_Microsoft_Office_Excel_97-20031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Planilha_do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ftp://ftp.cs.cornell.edu/pub/smart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trec.nist.gov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7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8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F:\comp336\trec-result-rotate.gif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rec.nist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4626CE-FCAD-4787-99E1-5E3A8ABCE0E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31850" y="1412875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zh-TW" sz="4400" smtClean="0">
                <a:ea typeface="PMingLiU" pitchFamily="18" charset="-120"/>
              </a:rPr>
              <a:t/>
            </a:r>
            <a:br>
              <a:rPr lang="en-US" altLang="zh-TW" sz="4400" smtClean="0">
                <a:ea typeface="PMingLiU" pitchFamily="18" charset="-120"/>
              </a:rPr>
            </a:br>
            <a:r>
              <a:rPr lang="pt-BR" sz="3600" smtClean="0"/>
              <a:t>Recuperação de Informação Clássica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12292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00400"/>
            <a:ext cx="7324725" cy="2133600"/>
          </a:xfrm>
        </p:spPr>
        <p:txBody>
          <a:bodyPr/>
          <a:lstStyle/>
          <a:p>
            <a:pPr algn="r" eaLnBrk="1" hangingPunct="1"/>
            <a:r>
              <a:rPr lang="pt-BR" altLang="zh-TW" sz="2800" smtClean="0">
                <a:ea typeface="PMingLiU" pitchFamily="18" charset="-120"/>
              </a:rPr>
              <a:t>Avaliação de Desempenho de Sistemas de RI</a:t>
            </a:r>
          </a:p>
          <a:p>
            <a:pPr algn="r" eaLnBrk="1" hangingPunct="1"/>
            <a:r>
              <a:rPr lang="pt-BR" sz="2000" smtClean="0">
                <a:sym typeface="Monotype Sorts" pitchFamily="2" charset="2"/>
              </a:rPr>
              <a:t>Cap. 3 do livro [Baeza-Yates &amp; Ribeiro-Neto 1999] </a:t>
            </a:r>
          </a:p>
          <a:p>
            <a:pPr algn="r" eaLnBrk="1" hangingPunct="1"/>
            <a:endParaRPr lang="en-US" altLang="zh-TW" smtClean="0">
              <a:ea typeface="PMingLiU" pitchFamily="18" charset="-120"/>
            </a:endParaRPr>
          </a:p>
        </p:txBody>
      </p:sp>
      <p:sp>
        <p:nvSpPr>
          <p:cNvPr id="12293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805488"/>
            <a:ext cx="2895600" cy="900112"/>
          </a:xfrm>
          <a:noFill/>
        </p:spPr>
        <p:txBody>
          <a:bodyPr/>
          <a:lstStyle/>
          <a:p>
            <a:r>
              <a:rPr lang="pt-BR" sz="2400" smtClean="0">
                <a:sym typeface="Monotype Sorts" pitchFamily="2" charset="2"/>
              </a:rPr>
              <a:t>Flávia Barros</a:t>
            </a:r>
          </a:p>
          <a:p>
            <a:endParaRPr lang="pt-BR" sz="2400" smtClean="0">
              <a:sym typeface="Monotype Sorts" pitchFamily="2" charset="2"/>
            </a:endParaRPr>
          </a:p>
          <a:p>
            <a:r>
              <a:rPr lang="pt-BR" sz="1800" smtClean="0"/>
              <a:t>CIn-UFPE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>
            <p:ph type="title"/>
          </p:nvPr>
        </p:nvSpPr>
        <p:spPr>
          <a:xfrm>
            <a:off x="533400" y="533400"/>
            <a:ext cx="8421688" cy="814388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Conflito entre</a:t>
            </a:r>
            <a:r>
              <a:rPr lang="en-US" altLang="zh-TW" sz="3600" smtClean="0">
                <a:ea typeface="PMingLiU" pitchFamily="18" charset="-120"/>
              </a:rPr>
              <a:t> </a:t>
            </a:r>
            <a:r>
              <a:rPr lang="pt-BR" altLang="zh-TW" sz="3600" smtClean="0">
                <a:ea typeface="PMingLiU" pitchFamily="18" charset="-120"/>
              </a:rPr>
              <a:t>Cobertura e </a:t>
            </a:r>
            <a:r>
              <a:rPr lang="en-US" altLang="zh-TW" sz="3600" smtClean="0">
                <a:ea typeface="PMingLiU" pitchFamily="18" charset="-120"/>
              </a:rPr>
              <a:t>Precis</a:t>
            </a:r>
            <a:r>
              <a:rPr lang="pt-BR" altLang="zh-TW" sz="3600" smtClean="0">
                <a:ea typeface="PMingLiU" pitchFamily="18" charset="-120"/>
              </a:rPr>
              <a:t>ão</a:t>
            </a:r>
            <a:endParaRPr lang="zh-TW" altLang="zh-TW" sz="3600" smtClean="0">
              <a:ea typeface="PMingLiU" pitchFamily="18" charset="-12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033963" y="4572000"/>
            <a:ext cx="35401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kumimoji="1" lang="zh-TW" altLang="en-US">
                <a:latin typeface="Arial" pitchFamily="34" charset="0"/>
                <a:ea typeface="PMingLiU" pitchFamily="18" charset="-120"/>
              </a:rPr>
              <a:t>1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2674938" y="2973388"/>
            <a:ext cx="2438400" cy="17526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485" name="Freeform 6"/>
          <p:cNvSpPr>
            <a:spLocks/>
          </p:cNvSpPr>
          <p:nvPr/>
        </p:nvSpPr>
        <p:spPr bwMode="auto">
          <a:xfrm>
            <a:off x="2827338" y="3201988"/>
            <a:ext cx="2057400" cy="1295400"/>
          </a:xfrm>
          <a:custGeom>
            <a:avLst/>
            <a:gdLst>
              <a:gd name="T0" fmla="*/ 0 w 1296"/>
              <a:gd name="T1" fmla="*/ 0 h 816"/>
              <a:gd name="T2" fmla="*/ 2147483647 w 1296"/>
              <a:gd name="T3" fmla="*/ 2147483647 h 816"/>
              <a:gd name="T4" fmla="*/ 2147483647 w 1296"/>
              <a:gd name="T5" fmla="*/ 2147483647 h 816"/>
              <a:gd name="T6" fmla="*/ 2147483647 w 1296"/>
              <a:gd name="T7" fmla="*/ 2147483647 h 816"/>
              <a:gd name="T8" fmla="*/ 2147483647 w 1296"/>
              <a:gd name="T9" fmla="*/ 2147483647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6"/>
              <a:gd name="T16" fmla="*/ 0 h 816"/>
              <a:gd name="T17" fmla="*/ 1296 w 1296"/>
              <a:gd name="T18" fmla="*/ 816 h 8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6" h="816">
                <a:moveTo>
                  <a:pt x="0" y="0"/>
                </a:moveTo>
                <a:cubicBezTo>
                  <a:pt x="13" y="64"/>
                  <a:pt x="16" y="270"/>
                  <a:pt x="77" y="386"/>
                </a:cubicBezTo>
                <a:cubicBezTo>
                  <a:pt x="138" y="502"/>
                  <a:pt x="241" y="629"/>
                  <a:pt x="366" y="697"/>
                </a:cubicBezTo>
                <a:cubicBezTo>
                  <a:pt x="491" y="765"/>
                  <a:pt x="670" y="774"/>
                  <a:pt x="825" y="794"/>
                </a:cubicBezTo>
                <a:cubicBezTo>
                  <a:pt x="980" y="814"/>
                  <a:pt x="1198" y="812"/>
                  <a:pt x="1296" y="816"/>
                </a:cubicBez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2370138" y="4495800"/>
            <a:ext cx="35401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kumimoji="1" lang="zh-TW" altLang="en-US">
                <a:latin typeface="Arial" pitchFamily="34" charset="0"/>
                <a:ea typeface="PMingLiU" pitchFamily="18" charset="-120"/>
              </a:rPr>
              <a:t>0</a:t>
            </a: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2370138" y="2743200"/>
            <a:ext cx="35401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kumimoji="1" lang="zh-TW" altLang="en-US">
                <a:latin typeface="Arial" pitchFamily="34" charset="0"/>
                <a:ea typeface="PMingLiU" pitchFamily="18" charset="-120"/>
              </a:rPr>
              <a:t>1</a:t>
            </a:r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3284538" y="4724400"/>
            <a:ext cx="154146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kumimoji="1" lang="pt-BR" altLang="zh-TW">
                <a:latin typeface="Arial" pitchFamily="34" charset="0"/>
                <a:ea typeface="PMingLiU" pitchFamily="18" charset="-120"/>
              </a:rPr>
              <a:t>Cobertura</a:t>
            </a:r>
            <a:endParaRPr kumimoji="1" lang="en-US" altLang="zh-TW">
              <a:latin typeface="Arial" pitchFamily="34" charset="0"/>
              <a:ea typeface="PMingLiU" pitchFamily="18" charset="-120"/>
            </a:endParaRPr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 rot="-5400000">
            <a:off x="1676400" y="3657600"/>
            <a:ext cx="1371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kumimoji="1" lang="en-US" altLang="zh-TW">
                <a:latin typeface="Arial" pitchFamily="34" charset="0"/>
                <a:ea typeface="PMingLiU" pitchFamily="18" charset="-120"/>
              </a:rPr>
              <a:t>Precis</a:t>
            </a:r>
            <a:r>
              <a:rPr kumimoji="1" lang="pt-BR" altLang="zh-TW">
                <a:latin typeface="Arial" pitchFamily="34" charset="0"/>
                <a:ea typeface="PMingLiU" pitchFamily="18" charset="-120"/>
              </a:rPr>
              <a:t>ão</a:t>
            </a:r>
            <a:endParaRPr kumimoji="1" lang="en-US" altLang="zh-TW">
              <a:latin typeface="Arial" pitchFamily="34" charset="0"/>
              <a:ea typeface="PMingLiU" pitchFamily="18" charset="-120"/>
            </a:endParaRPr>
          </a:p>
        </p:txBody>
      </p:sp>
      <p:grpSp>
        <p:nvGrpSpPr>
          <p:cNvPr id="20490" name="Group 15"/>
          <p:cNvGrpSpPr>
            <a:grpSpLocks/>
          </p:cNvGrpSpPr>
          <p:nvPr/>
        </p:nvGrpSpPr>
        <p:grpSpPr bwMode="auto">
          <a:xfrm>
            <a:off x="4652963" y="2284413"/>
            <a:ext cx="1447800" cy="1146175"/>
            <a:chOff x="3120" y="1246"/>
            <a:chExt cx="912" cy="722"/>
          </a:xfrm>
        </p:grpSpPr>
        <p:sp>
          <p:nvSpPr>
            <p:cNvPr id="20499" name="Oval 16"/>
            <p:cNvSpPr>
              <a:spLocks noChangeArrowheads="1"/>
            </p:cNvSpPr>
            <p:nvPr/>
          </p:nvSpPr>
          <p:spPr bwMode="auto">
            <a:xfrm>
              <a:off x="3120" y="1584"/>
              <a:ext cx="432" cy="384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00" name="Text Box 17"/>
            <p:cNvSpPr txBox="1">
              <a:spLocks noChangeArrowheads="1"/>
            </p:cNvSpPr>
            <p:nvPr/>
          </p:nvSpPr>
          <p:spPr bwMode="auto">
            <a:xfrm>
              <a:off x="3552" y="1246"/>
              <a:ext cx="480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kumimoji="1" lang="pt-BR" altLang="zh-TW" sz="2000" b="1">
                  <a:latin typeface="Arial" pitchFamily="34" charset="0"/>
                  <a:ea typeface="PMingLiU" pitchFamily="18" charset="-120"/>
                </a:rPr>
                <a:t>I</a:t>
              </a:r>
              <a:r>
                <a:rPr kumimoji="1" lang="en-US" altLang="zh-TW" sz="2000" b="1">
                  <a:latin typeface="Arial" pitchFamily="34" charset="0"/>
                  <a:ea typeface="PMingLiU" pitchFamily="18" charset="-120"/>
                </a:rPr>
                <a:t>deal</a:t>
              </a:r>
              <a:endParaRPr kumimoji="1" lang="en-US" altLang="zh-TW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20501" name="Freeform 18"/>
            <p:cNvSpPr>
              <a:spLocks/>
            </p:cNvSpPr>
            <p:nvPr/>
          </p:nvSpPr>
          <p:spPr bwMode="auto">
            <a:xfrm>
              <a:off x="3408" y="1392"/>
              <a:ext cx="192" cy="192"/>
            </a:xfrm>
            <a:custGeom>
              <a:avLst/>
              <a:gdLst>
                <a:gd name="T0" fmla="*/ 192 w 192"/>
                <a:gd name="T1" fmla="*/ 0 h 192"/>
                <a:gd name="T2" fmla="*/ 96 w 192"/>
                <a:gd name="T3" fmla="*/ 48 h 192"/>
                <a:gd name="T4" fmla="*/ 0 w 192"/>
                <a:gd name="T5" fmla="*/ 192 h 192"/>
                <a:gd name="T6" fmla="*/ 0 60000 65536"/>
                <a:gd name="T7" fmla="*/ 0 60000 65536"/>
                <a:gd name="T8" fmla="*/ 0 60000 65536"/>
                <a:gd name="T9" fmla="*/ 0 w 192"/>
                <a:gd name="T10" fmla="*/ 0 h 192"/>
                <a:gd name="T11" fmla="*/ 192 w 19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92">
                  <a:moveTo>
                    <a:pt x="192" y="0"/>
                  </a:moveTo>
                  <a:cubicBezTo>
                    <a:pt x="160" y="8"/>
                    <a:pt x="128" y="16"/>
                    <a:pt x="96" y="48"/>
                  </a:cubicBezTo>
                  <a:cubicBezTo>
                    <a:pt x="64" y="80"/>
                    <a:pt x="32" y="136"/>
                    <a:pt x="0" y="192"/>
                  </a:cubicBezTo>
                </a:path>
              </a:pathLst>
            </a:custGeom>
            <a:noFill/>
            <a:ln w="12700" cap="sq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20491" name="Group 19"/>
          <p:cNvGrpSpPr>
            <a:grpSpLocks/>
          </p:cNvGrpSpPr>
          <p:nvPr/>
        </p:nvGrpSpPr>
        <p:grpSpPr bwMode="auto">
          <a:xfrm>
            <a:off x="457200" y="1744663"/>
            <a:ext cx="4479925" cy="1455737"/>
            <a:chOff x="480" y="1051"/>
            <a:chExt cx="2822" cy="917"/>
          </a:xfrm>
        </p:grpSpPr>
        <p:sp>
          <p:nvSpPr>
            <p:cNvPr id="20496" name="Text Box 20"/>
            <p:cNvSpPr txBox="1">
              <a:spLocks noChangeArrowheads="1"/>
            </p:cNvSpPr>
            <p:nvPr/>
          </p:nvSpPr>
          <p:spPr bwMode="auto">
            <a:xfrm>
              <a:off x="480" y="1051"/>
              <a:ext cx="2822" cy="4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ea typeface="PMingLiU" pitchFamily="18" charset="-120"/>
                </a:rPr>
                <a:t>Ret</a:t>
              </a:r>
              <a:r>
                <a:rPr kumimoji="1" lang="pt-BR" altLang="zh-TW" sz="2000">
                  <a:ea typeface="PMingLiU" pitchFamily="18" charset="-120"/>
                </a:rPr>
                <a:t>o</a:t>
              </a:r>
              <a:r>
                <a:rPr kumimoji="1" lang="en-US" altLang="zh-TW" sz="2000">
                  <a:ea typeface="PMingLiU" pitchFamily="18" charset="-120"/>
                </a:rPr>
                <a:t>rn</a:t>
              </a:r>
              <a:r>
                <a:rPr kumimoji="1" lang="pt-BR" altLang="zh-TW" sz="2000">
                  <a:ea typeface="PMingLiU" pitchFamily="18" charset="-120"/>
                </a:rPr>
                <a:t>a</a:t>
              </a:r>
              <a:r>
                <a:rPr kumimoji="1" lang="en-US" altLang="zh-TW" sz="2000">
                  <a:ea typeface="PMingLiU" pitchFamily="18" charset="-120"/>
                </a:rPr>
                <a:t> </a:t>
              </a:r>
              <a:r>
                <a:rPr kumimoji="1" lang="pt-BR" altLang="zh-TW" sz="2000">
                  <a:ea typeface="PMingLiU" pitchFamily="18" charset="-120"/>
                </a:rPr>
                <a:t>só documentos </a:t>
              </a:r>
              <a:r>
                <a:rPr kumimoji="1" lang="en-US" altLang="zh-TW" sz="2000">
                  <a:ea typeface="PMingLiU" pitchFamily="18" charset="-120"/>
                </a:rPr>
                <a:t>relevant</a:t>
              </a:r>
              <a:r>
                <a:rPr kumimoji="1" lang="pt-BR" altLang="zh-TW" sz="2000">
                  <a:ea typeface="PMingLiU" pitchFamily="18" charset="-120"/>
                </a:rPr>
                <a:t>es</a:t>
              </a:r>
              <a:r>
                <a:rPr kumimoji="1" lang="en-US" altLang="zh-TW" sz="2000">
                  <a:ea typeface="PMingLiU" pitchFamily="18" charset="-120"/>
                </a:rPr>
                <a:t> </a:t>
              </a:r>
              <a:endParaRPr kumimoji="1" lang="pt-BR" altLang="zh-TW" sz="2000">
                <a:ea typeface="PMingLiU" pitchFamily="18" charset="-120"/>
              </a:endParaRPr>
            </a:p>
            <a:p>
              <a:r>
                <a:rPr kumimoji="1" lang="pt-BR" altLang="zh-TW" sz="2000">
                  <a:ea typeface="PMingLiU" pitchFamily="18" charset="-120"/>
                </a:rPr>
                <a:t>mas esquece muitos outros relevantes</a:t>
              </a:r>
              <a:endParaRPr kumimoji="1" lang="en-US" altLang="zh-TW">
                <a:ea typeface="PMingLiU" pitchFamily="18" charset="-120"/>
              </a:endParaRPr>
            </a:p>
          </p:txBody>
        </p:sp>
        <p:sp>
          <p:nvSpPr>
            <p:cNvPr id="20497" name="Oval 21"/>
            <p:cNvSpPr>
              <a:spLocks noChangeArrowheads="1"/>
            </p:cNvSpPr>
            <p:nvPr/>
          </p:nvSpPr>
          <p:spPr bwMode="auto">
            <a:xfrm>
              <a:off x="1632" y="1584"/>
              <a:ext cx="432" cy="384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98" name="Freeform 22"/>
            <p:cNvSpPr>
              <a:spLocks/>
            </p:cNvSpPr>
            <p:nvPr/>
          </p:nvSpPr>
          <p:spPr bwMode="auto">
            <a:xfrm>
              <a:off x="1288" y="1488"/>
              <a:ext cx="344" cy="240"/>
            </a:xfrm>
            <a:custGeom>
              <a:avLst/>
              <a:gdLst>
                <a:gd name="T0" fmla="*/ 8 w 344"/>
                <a:gd name="T1" fmla="*/ 0 h 240"/>
                <a:gd name="T2" fmla="*/ 56 w 344"/>
                <a:gd name="T3" fmla="*/ 96 h 240"/>
                <a:gd name="T4" fmla="*/ 344 w 344"/>
                <a:gd name="T5" fmla="*/ 240 h 240"/>
                <a:gd name="T6" fmla="*/ 0 60000 65536"/>
                <a:gd name="T7" fmla="*/ 0 60000 65536"/>
                <a:gd name="T8" fmla="*/ 0 60000 65536"/>
                <a:gd name="T9" fmla="*/ 0 w 344"/>
                <a:gd name="T10" fmla="*/ 0 h 240"/>
                <a:gd name="T11" fmla="*/ 344 w 344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240">
                  <a:moveTo>
                    <a:pt x="8" y="0"/>
                  </a:moveTo>
                  <a:cubicBezTo>
                    <a:pt x="4" y="28"/>
                    <a:pt x="0" y="56"/>
                    <a:pt x="56" y="96"/>
                  </a:cubicBezTo>
                  <a:cubicBezTo>
                    <a:pt x="112" y="136"/>
                    <a:pt x="228" y="188"/>
                    <a:pt x="344" y="240"/>
                  </a:cubicBezTo>
                </a:path>
              </a:pathLst>
            </a:custGeom>
            <a:noFill/>
            <a:ln w="12700" cap="sq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486400" y="4784725"/>
            <a:ext cx="324485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Ret</a:t>
            </a:r>
            <a:r>
              <a:rPr kumimoji="1" lang="pt-BR" altLang="zh-TW" sz="2000">
                <a:ea typeface="PMingLiU" pitchFamily="18" charset="-120"/>
              </a:rPr>
              <a:t>o</a:t>
            </a:r>
            <a:r>
              <a:rPr kumimoji="1" lang="en-US" altLang="zh-TW" sz="2000">
                <a:ea typeface="PMingLiU" pitchFamily="18" charset="-120"/>
              </a:rPr>
              <a:t>rn</a:t>
            </a:r>
            <a:r>
              <a:rPr kumimoji="1" lang="pt-BR" altLang="zh-TW" sz="2000">
                <a:ea typeface="PMingLiU" pitchFamily="18" charset="-120"/>
              </a:rPr>
              <a:t>a</a:t>
            </a:r>
            <a:r>
              <a:rPr kumimoji="1" lang="en-US" altLang="zh-TW" sz="2000">
                <a:ea typeface="PMingLiU" pitchFamily="18" charset="-120"/>
              </a:rPr>
              <a:t> </a:t>
            </a:r>
            <a:r>
              <a:rPr kumimoji="1" lang="pt-BR" altLang="zh-TW" sz="2000">
                <a:ea typeface="PMingLiU" pitchFamily="18" charset="-120"/>
              </a:rPr>
              <a:t>a maior parte </a:t>
            </a:r>
          </a:p>
          <a:p>
            <a:r>
              <a:rPr kumimoji="1" lang="pt-BR" altLang="zh-TW" sz="2000">
                <a:ea typeface="PMingLiU" pitchFamily="18" charset="-120"/>
              </a:rPr>
              <a:t>dos documentos</a:t>
            </a:r>
            <a:r>
              <a:rPr kumimoji="1" lang="en-US" altLang="zh-TW" sz="2000">
                <a:ea typeface="PMingLiU" pitchFamily="18" charset="-120"/>
              </a:rPr>
              <a:t> relevant</a:t>
            </a:r>
            <a:r>
              <a:rPr kumimoji="1" lang="pt-BR" altLang="zh-TW" sz="2000">
                <a:ea typeface="PMingLiU" pitchFamily="18" charset="-120"/>
              </a:rPr>
              <a:t>es</a:t>
            </a:r>
            <a:endParaRPr kumimoji="1" lang="en-US" altLang="zh-TW" sz="2000">
              <a:ea typeface="PMingLiU" pitchFamily="18" charset="-120"/>
            </a:endParaRPr>
          </a:p>
          <a:p>
            <a:r>
              <a:rPr kumimoji="1" lang="pt-BR" altLang="zh-TW" sz="2000">
                <a:ea typeface="PMingLiU" pitchFamily="18" charset="-120"/>
              </a:rPr>
              <a:t>mas</a:t>
            </a:r>
            <a:r>
              <a:rPr kumimoji="1" lang="en-US" altLang="zh-TW" sz="2000">
                <a:ea typeface="PMingLiU" pitchFamily="18" charset="-120"/>
              </a:rPr>
              <a:t> inclu</a:t>
            </a:r>
            <a:r>
              <a:rPr kumimoji="1" lang="pt-BR" altLang="zh-TW" sz="2000">
                <a:ea typeface="PMingLiU" pitchFamily="18" charset="-120"/>
              </a:rPr>
              <a:t>i muitos não</a:t>
            </a:r>
          </a:p>
          <a:p>
            <a:r>
              <a:rPr kumimoji="1" lang="pt-BR" altLang="zh-TW" sz="2000">
                <a:ea typeface="PMingLiU" pitchFamily="18" charset="-120"/>
              </a:rPr>
              <a:t>relevantes </a:t>
            </a:r>
            <a:endParaRPr kumimoji="1" lang="en-US" altLang="zh-TW">
              <a:ea typeface="PMingLiU" pitchFamily="18" charset="-120"/>
            </a:endParaRPr>
          </a:p>
        </p:txBody>
      </p:sp>
      <p:sp>
        <p:nvSpPr>
          <p:cNvPr id="20493" name="Oval 13"/>
          <p:cNvSpPr>
            <a:spLocks noChangeArrowheads="1"/>
          </p:cNvSpPr>
          <p:nvPr/>
        </p:nvSpPr>
        <p:spPr bwMode="auto">
          <a:xfrm>
            <a:off x="4800600" y="4419600"/>
            <a:ext cx="762000" cy="6096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5414963" y="4649788"/>
            <a:ext cx="609600" cy="228600"/>
          </a:xfrm>
          <a:custGeom>
            <a:avLst/>
            <a:gdLst>
              <a:gd name="T0" fmla="*/ 2147483647 w 384"/>
              <a:gd name="T1" fmla="*/ 2147483647 h 144"/>
              <a:gd name="T2" fmla="*/ 2147483647 w 384"/>
              <a:gd name="T3" fmla="*/ 2147483647 h 144"/>
              <a:gd name="T4" fmla="*/ 0 w 384"/>
              <a:gd name="T5" fmla="*/ 0 h 144"/>
              <a:gd name="T6" fmla="*/ 0 60000 65536"/>
              <a:gd name="T7" fmla="*/ 0 60000 65536"/>
              <a:gd name="T8" fmla="*/ 0 60000 65536"/>
              <a:gd name="T9" fmla="*/ 0 w 384"/>
              <a:gd name="T10" fmla="*/ 0 h 144"/>
              <a:gd name="T11" fmla="*/ 384 w 38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144">
                <a:moveTo>
                  <a:pt x="384" y="144"/>
                </a:moveTo>
                <a:cubicBezTo>
                  <a:pt x="368" y="108"/>
                  <a:pt x="352" y="72"/>
                  <a:pt x="288" y="48"/>
                </a:cubicBezTo>
                <a:cubicBezTo>
                  <a:pt x="224" y="24"/>
                  <a:pt x="112" y="12"/>
                  <a:pt x="0" y="0"/>
                </a:cubicBez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495" name="Line 24"/>
          <p:cNvSpPr>
            <a:spLocks noChangeShapeType="1"/>
          </p:cNvSpPr>
          <p:nvPr/>
        </p:nvSpPr>
        <p:spPr bwMode="auto">
          <a:xfrm>
            <a:off x="609600" y="12954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19C828-3115-429E-A151-A101AB6825E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Comput</a:t>
            </a:r>
            <a:r>
              <a:rPr lang="pt-BR" sz="3600" smtClean="0"/>
              <a:t>ando Cobertura e </a:t>
            </a:r>
            <a:r>
              <a:rPr lang="en-US" sz="3600" smtClean="0"/>
              <a:t>Precis</a:t>
            </a:r>
            <a:r>
              <a:rPr lang="pt-BR" sz="3600" smtClean="0"/>
              <a:t>ão</a:t>
            </a:r>
            <a:endParaRPr lang="en-US" sz="3600" smtClean="0"/>
          </a:p>
        </p:txBody>
      </p:sp>
      <p:sp>
        <p:nvSpPr>
          <p:cNvPr id="2150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 smtClean="0"/>
              <a:t>Para uma dada consulta, o sistema </a:t>
            </a:r>
            <a:r>
              <a:rPr lang="en-US" sz="2400" smtClean="0"/>
              <a:t>produ</a:t>
            </a:r>
            <a:r>
              <a:rPr lang="pt-BR" sz="2400" smtClean="0"/>
              <a:t>z</a:t>
            </a:r>
            <a:r>
              <a:rPr lang="en-US" sz="2400" smtClean="0"/>
              <a:t> </a:t>
            </a:r>
            <a:r>
              <a:rPr lang="pt-BR" sz="2400" smtClean="0"/>
              <a:t>uma lista ordenada de documentos</a:t>
            </a:r>
            <a:endParaRPr lang="en-US" sz="2400" smtClean="0"/>
          </a:p>
          <a:p>
            <a:pPr eaLnBrk="1" hangingPunct="1"/>
            <a:r>
              <a:rPr lang="pt-BR" sz="2400" smtClean="0"/>
              <a:t>Pode-se medir </a:t>
            </a:r>
            <a:r>
              <a:rPr lang="pt-BR" sz="2400" smtClean="0">
                <a:solidFill>
                  <a:srgbClr val="800080"/>
                </a:solidFill>
              </a:rPr>
              <a:t>diferentes valores de precisão e cobertura ao longo da lista</a:t>
            </a:r>
            <a:endParaRPr lang="en-US" sz="2400" smtClean="0">
              <a:solidFill>
                <a:srgbClr val="800080"/>
              </a:solidFill>
            </a:endParaRPr>
          </a:p>
          <a:p>
            <a:pPr lvl="1" eaLnBrk="1" hangingPunct="1"/>
            <a:r>
              <a:rPr lang="en-US" sz="2200" smtClean="0"/>
              <a:t>Mar</a:t>
            </a:r>
            <a:r>
              <a:rPr lang="pt-BR" sz="2200" smtClean="0"/>
              <a:t>que cada</a:t>
            </a:r>
            <a:r>
              <a:rPr lang="en-US" sz="2200" smtClean="0"/>
              <a:t> document</a:t>
            </a:r>
            <a:r>
              <a:rPr lang="pt-BR" sz="2200" smtClean="0"/>
              <a:t>o</a:t>
            </a:r>
            <a:r>
              <a:rPr lang="en-US" sz="2200" smtClean="0"/>
              <a:t> </a:t>
            </a:r>
            <a:r>
              <a:rPr lang="pt-BR" sz="2200" smtClean="0"/>
              <a:t>da lista ordenada de acordo com o corpus etiquetado</a:t>
            </a:r>
            <a:endParaRPr lang="en-US" sz="2200" smtClean="0"/>
          </a:p>
          <a:p>
            <a:pPr lvl="1" eaLnBrk="1" hangingPunct="1"/>
            <a:r>
              <a:rPr lang="en-US" sz="2200" smtClean="0"/>
              <a:t>Compute </a:t>
            </a:r>
            <a:r>
              <a:rPr lang="pt-BR" sz="2200" smtClean="0"/>
              <a:t>cobertura e precisão</a:t>
            </a:r>
            <a:r>
              <a:rPr lang="en-US" sz="2200" smtClean="0"/>
              <a:t> </a:t>
            </a:r>
            <a:r>
              <a:rPr lang="pt-BR" sz="2200" smtClean="0"/>
              <a:t>para cada</a:t>
            </a:r>
            <a:r>
              <a:rPr lang="en-US" sz="2200" smtClean="0"/>
              <a:t> posi</a:t>
            </a:r>
            <a:r>
              <a:rPr lang="pt-BR" sz="2200" smtClean="0"/>
              <a:t>ção da lista que contém um documento relevante</a:t>
            </a:r>
            <a:endParaRPr lang="en-US" sz="22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884613" y="3821113"/>
            <a:ext cx="2924175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1524000" algn="l"/>
              </a:tabLst>
            </a:pPr>
            <a:r>
              <a:rPr kumimoji="1" lang="pt-BR" altLang="zh-TW" sz="1800">
                <a:latin typeface="Arial" pitchFamily="34" charset="0"/>
                <a:ea typeface="PMingLiU" pitchFamily="18" charset="-120"/>
              </a:rPr>
              <a:t>C</a:t>
            </a:r>
            <a:r>
              <a:rPr kumimoji="1" lang="en-US" altLang="zh-TW" sz="1800">
                <a:latin typeface="Arial" pitchFamily="34" charset="0"/>
                <a:ea typeface="PMingLiU" pitchFamily="18" charset="-120"/>
              </a:rPr>
              <a:t>=3/6=0.5;     P=3/4=0.75</a:t>
            </a:r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3276600" y="3032125"/>
            <a:ext cx="6096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pt-BR"/>
          </a:p>
        </p:txBody>
      </p:sp>
      <p:graphicFrame>
        <p:nvGraphicFramePr>
          <p:cNvPr id="2050" name="Object 2048"/>
          <p:cNvGraphicFramePr>
            <a:graphicFrameLocks noChangeAspect="1"/>
          </p:cNvGraphicFramePr>
          <p:nvPr/>
        </p:nvGraphicFramePr>
        <p:xfrm>
          <a:off x="985838" y="1530350"/>
          <a:ext cx="2246312" cy="4899025"/>
        </p:xfrm>
        <a:graphic>
          <a:graphicData uri="http://schemas.openxmlformats.org/presentationml/2006/ole">
            <p:oleObj spid="_x0000_s2050" name="Planilha" r:id="rId4" imgW="2248138" imgH="4896088" progId="Excel.Sheet.8">
              <p:embed/>
            </p:oleObj>
          </a:graphicData>
        </a:graphic>
      </p:graphicFrame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4800600" y="1447800"/>
            <a:ext cx="38862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kumimoji="1" lang="pt-BR" altLang="zh-TW" sz="2000">
                <a:ea typeface="PMingLiU" pitchFamily="18" charset="-120"/>
              </a:rPr>
              <a:t>Seja</a:t>
            </a:r>
            <a:r>
              <a:rPr kumimoji="1" lang="en-US" altLang="zh-TW" sz="2000">
                <a:ea typeface="PMingLiU" pitchFamily="18" charset="-120"/>
              </a:rPr>
              <a:t> </a:t>
            </a:r>
            <a:r>
              <a:rPr kumimoji="1" lang="pt-BR" altLang="zh-TW" sz="2000">
                <a:ea typeface="PMingLiU" pitchFamily="18" charset="-120"/>
              </a:rPr>
              <a:t>no.</a:t>
            </a:r>
            <a:r>
              <a:rPr kumimoji="1" lang="en-US" altLang="zh-TW" sz="2000">
                <a:ea typeface="PMingLiU" pitchFamily="18" charset="-120"/>
              </a:rPr>
              <a:t> </a:t>
            </a:r>
            <a:r>
              <a:rPr kumimoji="1" lang="pt-BR" altLang="zh-TW" sz="2000">
                <a:ea typeface="PMingLiU" pitchFamily="18" charset="-120"/>
              </a:rPr>
              <a:t>de docs</a:t>
            </a:r>
            <a:r>
              <a:rPr kumimoji="1" lang="en-US" altLang="zh-TW" sz="2000">
                <a:ea typeface="PMingLiU" pitchFamily="18" charset="-120"/>
              </a:rPr>
              <a:t> relevant</a:t>
            </a:r>
            <a:r>
              <a:rPr kumimoji="1" lang="pt-BR" altLang="zh-TW" sz="2000">
                <a:ea typeface="PMingLiU" pitchFamily="18" charset="-120"/>
              </a:rPr>
              <a:t>es</a:t>
            </a:r>
            <a:r>
              <a:rPr kumimoji="1" lang="en-US" altLang="zh-TW" sz="2000">
                <a:ea typeface="PMingLiU" pitchFamily="18" charset="-120"/>
              </a:rPr>
              <a:t> = 6.</a:t>
            </a:r>
          </a:p>
          <a:p>
            <a:r>
              <a:rPr kumimoji="1" lang="pt-BR" altLang="zh-TW" sz="2000">
                <a:ea typeface="PMingLiU" pitchFamily="18" charset="-120"/>
              </a:rPr>
              <a:t>Verifique</a:t>
            </a:r>
            <a:r>
              <a:rPr kumimoji="1" lang="en-US" altLang="zh-TW" sz="2000">
                <a:ea typeface="PMingLiU" pitchFamily="18" charset="-120"/>
              </a:rPr>
              <a:t> </a:t>
            </a:r>
            <a:r>
              <a:rPr kumimoji="1" lang="pt-BR" altLang="zh-TW" sz="2000">
                <a:ea typeface="PMingLiU" pitchFamily="18" charset="-120"/>
              </a:rPr>
              <a:t>cobertura e precisão</a:t>
            </a:r>
            <a:r>
              <a:rPr kumimoji="1" lang="en-US" altLang="zh-TW" sz="2000">
                <a:ea typeface="PMingLiU" pitchFamily="18" charset="-120"/>
              </a:rPr>
              <a:t> </a:t>
            </a:r>
            <a:r>
              <a:rPr kumimoji="1" lang="pt-BR" altLang="zh-TW" sz="2000">
                <a:ea typeface="PMingLiU" pitchFamily="18" charset="-120"/>
              </a:rPr>
              <a:t>em cada doc relevante da lista. </a:t>
            </a:r>
            <a:endParaRPr kumimoji="1" lang="en-US" altLang="zh-TW" sz="2000">
              <a:ea typeface="PMingLiU" pitchFamily="18" charset="-120"/>
            </a:endParaRP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3884613" y="2589213"/>
            <a:ext cx="2771775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1524000" algn="l"/>
              </a:tabLst>
            </a:pPr>
            <a:r>
              <a:rPr kumimoji="1" lang="pt-BR" altLang="zh-TW" sz="1800">
                <a:latin typeface="Arial" pitchFamily="34" charset="0"/>
                <a:ea typeface="PMingLiU" pitchFamily="18" charset="-120"/>
              </a:rPr>
              <a:t>C</a:t>
            </a:r>
            <a:r>
              <a:rPr kumimoji="1" lang="en-US" altLang="zh-TW" sz="1800">
                <a:latin typeface="Arial" pitchFamily="34" charset="0"/>
                <a:ea typeface="PMingLiU" pitchFamily="18" charset="-120"/>
              </a:rPr>
              <a:t>=1/6=0.167;	P=1/1=1</a:t>
            </a:r>
          </a:p>
        </p:txBody>
      </p:sp>
      <p:sp>
        <p:nvSpPr>
          <p:cNvPr id="2055" name="Line 14"/>
          <p:cNvSpPr>
            <a:spLocks noChangeShapeType="1"/>
          </p:cNvSpPr>
          <p:nvPr/>
        </p:nvSpPr>
        <p:spPr bwMode="auto">
          <a:xfrm>
            <a:off x="3276600" y="1965325"/>
            <a:ext cx="622300" cy="723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2056" name="Text Box 16"/>
          <p:cNvSpPr txBox="1">
            <a:spLocks noChangeArrowheads="1"/>
          </p:cNvSpPr>
          <p:nvPr/>
        </p:nvSpPr>
        <p:spPr bwMode="auto">
          <a:xfrm>
            <a:off x="3884613" y="3224213"/>
            <a:ext cx="2771775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1524000" algn="l"/>
              </a:tabLst>
            </a:pPr>
            <a:r>
              <a:rPr kumimoji="1" lang="pt-BR" altLang="zh-TW" sz="1800">
                <a:latin typeface="Arial" pitchFamily="34" charset="0"/>
                <a:ea typeface="PMingLiU" pitchFamily="18" charset="-120"/>
              </a:rPr>
              <a:t>C</a:t>
            </a:r>
            <a:r>
              <a:rPr kumimoji="1" lang="en-US" altLang="zh-TW" sz="1800">
                <a:latin typeface="Arial" pitchFamily="34" charset="0"/>
                <a:ea typeface="PMingLiU" pitchFamily="18" charset="-120"/>
              </a:rPr>
              <a:t>=2/6=0.333;	P=2/2=1</a:t>
            </a:r>
          </a:p>
        </p:txBody>
      </p:sp>
      <p:sp>
        <p:nvSpPr>
          <p:cNvPr id="2057" name="Line 17"/>
          <p:cNvSpPr>
            <a:spLocks noChangeShapeType="1"/>
          </p:cNvSpPr>
          <p:nvPr/>
        </p:nvSpPr>
        <p:spPr bwMode="auto">
          <a:xfrm>
            <a:off x="3276600" y="2346325"/>
            <a:ext cx="64770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2058" name="Text Box 19"/>
          <p:cNvSpPr txBox="1">
            <a:spLocks noChangeArrowheads="1"/>
          </p:cNvSpPr>
          <p:nvPr/>
        </p:nvSpPr>
        <p:spPr bwMode="auto">
          <a:xfrm>
            <a:off x="3886200" y="5775325"/>
            <a:ext cx="3063875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1524000" algn="l"/>
              </a:tabLst>
            </a:pPr>
            <a:r>
              <a:rPr kumimoji="1" lang="pt-BR" altLang="zh-TW" sz="1800">
                <a:latin typeface="Arial" pitchFamily="34" charset="0"/>
                <a:ea typeface="PMingLiU" pitchFamily="18" charset="-120"/>
              </a:rPr>
              <a:t>C</a:t>
            </a:r>
            <a:r>
              <a:rPr kumimoji="1" lang="en-US" altLang="zh-TW" sz="1800">
                <a:latin typeface="Arial" pitchFamily="34" charset="0"/>
                <a:ea typeface="PMingLiU" pitchFamily="18" charset="-120"/>
              </a:rPr>
              <a:t>=5/6=0.833;	</a:t>
            </a:r>
            <a:r>
              <a:rPr kumimoji="1" lang="pt-BR" altLang="zh-TW" sz="1800">
                <a:latin typeface="Arial" pitchFamily="34" charset="0"/>
                <a:ea typeface="PMingLiU" pitchFamily="18" charset="-120"/>
              </a:rPr>
              <a:t>P</a:t>
            </a:r>
            <a:r>
              <a:rPr kumimoji="1" lang="en-US" altLang="zh-TW" sz="1800">
                <a:latin typeface="Arial" pitchFamily="34" charset="0"/>
                <a:ea typeface="PMingLiU" pitchFamily="18" charset="-120"/>
              </a:rPr>
              <a:t>=5/13=0.38</a:t>
            </a:r>
          </a:p>
        </p:txBody>
      </p:sp>
      <p:sp>
        <p:nvSpPr>
          <p:cNvPr id="2059" name="Line 20"/>
          <p:cNvSpPr>
            <a:spLocks noChangeShapeType="1"/>
          </p:cNvSpPr>
          <p:nvPr/>
        </p:nvSpPr>
        <p:spPr bwMode="auto">
          <a:xfrm>
            <a:off x="3276600" y="6003925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2060" name="Text Box 25"/>
          <p:cNvSpPr txBox="1">
            <a:spLocks noChangeArrowheads="1"/>
          </p:cNvSpPr>
          <p:nvPr/>
        </p:nvSpPr>
        <p:spPr bwMode="auto">
          <a:xfrm>
            <a:off x="3886200" y="4403725"/>
            <a:ext cx="31242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1524000" algn="l"/>
              </a:tabLst>
            </a:pPr>
            <a:r>
              <a:rPr kumimoji="1" lang="pt-BR" altLang="zh-TW" sz="1800">
                <a:latin typeface="Arial" pitchFamily="34" charset="0"/>
                <a:ea typeface="PMingLiU" pitchFamily="18" charset="-120"/>
              </a:rPr>
              <a:t>C</a:t>
            </a:r>
            <a:r>
              <a:rPr kumimoji="1" lang="en-US" altLang="zh-TW" sz="1800">
                <a:latin typeface="Arial" pitchFamily="34" charset="0"/>
                <a:ea typeface="PMingLiU" pitchFamily="18" charset="-120"/>
              </a:rPr>
              <a:t>=4/6=0.667; P=4/6=0.667</a:t>
            </a:r>
          </a:p>
        </p:txBody>
      </p:sp>
      <p:sp>
        <p:nvSpPr>
          <p:cNvPr id="2061" name="Line 26"/>
          <p:cNvSpPr>
            <a:spLocks noChangeShapeType="1"/>
          </p:cNvSpPr>
          <p:nvPr/>
        </p:nvSpPr>
        <p:spPr bwMode="auto">
          <a:xfrm>
            <a:off x="3276600" y="3717925"/>
            <a:ext cx="6096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2062" name="Text Box 27"/>
          <p:cNvSpPr txBox="1">
            <a:spLocks noChangeArrowheads="1"/>
          </p:cNvSpPr>
          <p:nvPr/>
        </p:nvSpPr>
        <p:spPr bwMode="auto">
          <a:xfrm>
            <a:off x="5867400" y="4784725"/>
            <a:ext cx="3227388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pt-BR" sz="2000"/>
              <a:t>Assim podemos escolher o </a:t>
            </a:r>
          </a:p>
          <a:p>
            <a:r>
              <a:rPr lang="pt-BR" sz="2000"/>
              <a:t>melhor ponto de corte</a:t>
            </a:r>
          </a:p>
          <a:p>
            <a:r>
              <a:rPr lang="pt-BR" sz="2000"/>
              <a:t>para uma dada aplicação</a:t>
            </a:r>
            <a:endParaRPr lang="en-US" sz="2000"/>
          </a:p>
        </p:txBody>
      </p:sp>
      <p:sp>
        <p:nvSpPr>
          <p:cNvPr id="2063" name="Rectangle 29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z="3600" smtClean="0"/>
              <a:t>Comput</a:t>
            </a:r>
            <a:r>
              <a:rPr lang="pt-BR" sz="3600" smtClean="0"/>
              <a:t>ando Cobertura e </a:t>
            </a:r>
            <a:r>
              <a:rPr lang="en-US" sz="3600" smtClean="0"/>
              <a:t>Precis</a:t>
            </a:r>
            <a:r>
              <a:rPr lang="pt-BR" sz="3600" smtClean="0"/>
              <a:t>ão </a:t>
            </a:r>
            <a:r>
              <a:rPr lang="pt-BR" sz="3200" smtClean="0"/>
              <a:t>Exemplo</a:t>
            </a:r>
            <a:endParaRPr lang="en-US" sz="36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824A2C-CEF0-4A94-97BB-A6A5F4A9ECD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>Precisão Relativa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200" smtClean="0"/>
              <a:t>R-Precision</a:t>
            </a:r>
          </a:p>
        </p:txBody>
      </p:sp>
      <p:sp>
        <p:nvSpPr>
          <p:cNvPr id="30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Precis</a:t>
            </a:r>
            <a:r>
              <a:rPr lang="pt-BR" sz="2800" smtClean="0"/>
              <a:t>ão</a:t>
            </a:r>
            <a:r>
              <a:rPr lang="en-US" sz="2800" smtClean="0"/>
              <a:t> </a:t>
            </a:r>
            <a:r>
              <a:rPr lang="pt-BR" sz="2800" smtClean="0"/>
              <a:t>na </a:t>
            </a:r>
            <a:r>
              <a:rPr lang="en-US" sz="2800" smtClean="0"/>
              <a:t> R-</a:t>
            </a:r>
            <a:r>
              <a:rPr lang="pt-BR" sz="2800" smtClean="0"/>
              <a:t>ésima</a:t>
            </a:r>
            <a:r>
              <a:rPr lang="en-US" sz="2800" smtClean="0"/>
              <a:t> posi</a:t>
            </a:r>
            <a:r>
              <a:rPr lang="pt-BR" sz="2800" smtClean="0"/>
              <a:t>ção</a:t>
            </a:r>
            <a:r>
              <a:rPr lang="en-US" sz="2800" smtClean="0"/>
              <a:t> </a:t>
            </a:r>
            <a:r>
              <a:rPr lang="pt-BR" sz="2800" smtClean="0"/>
              <a:t>da lista de resultados</a:t>
            </a:r>
            <a:endParaRPr lang="en-US" sz="2800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295400" y="2971800"/>
          <a:ext cx="1619250" cy="3527425"/>
        </p:xfrm>
        <a:graphic>
          <a:graphicData uri="http://schemas.openxmlformats.org/presentationml/2006/ole">
            <p:oleObj spid="_x0000_s3074" name="Worksheet" r:id="rId3" imgW="2248442" imgH="4896091" progId="Excel.Sheet.8">
              <p:embed/>
            </p:oleObj>
          </a:graphicData>
        </a:graphic>
      </p:graphicFrame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200400" y="2971800"/>
            <a:ext cx="44656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kumimoji="1" lang="pt-BR" altLang="zh-TW">
                <a:ea typeface="PMingLiU" pitchFamily="18" charset="-120"/>
              </a:rPr>
              <a:t>Seja no.</a:t>
            </a:r>
            <a:r>
              <a:rPr kumimoji="1" lang="en-US" altLang="zh-TW">
                <a:ea typeface="PMingLiU" pitchFamily="18" charset="-120"/>
              </a:rPr>
              <a:t> </a:t>
            </a:r>
            <a:r>
              <a:rPr kumimoji="1" lang="pt-BR" altLang="zh-TW">
                <a:ea typeface="PMingLiU" pitchFamily="18" charset="-120"/>
              </a:rPr>
              <a:t>de</a:t>
            </a:r>
            <a:r>
              <a:rPr kumimoji="1" lang="en-US" altLang="zh-TW">
                <a:ea typeface="PMingLiU" pitchFamily="18" charset="-120"/>
              </a:rPr>
              <a:t> </a:t>
            </a:r>
            <a:r>
              <a:rPr kumimoji="1" lang="pt-BR" altLang="zh-TW">
                <a:ea typeface="PMingLiU" pitchFamily="18" charset="-120"/>
              </a:rPr>
              <a:t>docs </a:t>
            </a:r>
            <a:r>
              <a:rPr kumimoji="1" lang="en-US" altLang="zh-TW">
                <a:ea typeface="PMingLiU" pitchFamily="18" charset="-120"/>
              </a:rPr>
              <a:t>relevant</a:t>
            </a:r>
            <a:r>
              <a:rPr kumimoji="1" lang="pt-BR" altLang="zh-TW">
                <a:ea typeface="PMingLiU" pitchFamily="18" charset="-120"/>
              </a:rPr>
              <a:t>es</a:t>
            </a:r>
            <a:r>
              <a:rPr kumimoji="1" lang="en-US" altLang="zh-TW">
                <a:ea typeface="PMingLiU" pitchFamily="18" charset="-120"/>
              </a:rPr>
              <a:t> = 6</a:t>
            </a: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>
            <a:off x="1066800" y="4648200"/>
            <a:ext cx="2286000" cy="0"/>
          </a:xfrm>
          <a:prstGeom prst="line">
            <a:avLst/>
          </a:prstGeom>
          <a:noFill/>
          <a:ln w="57150">
            <a:solidFill>
              <a:srgbClr val="FF5050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400425" y="4259263"/>
            <a:ext cx="3551238" cy="469900"/>
          </a:xfrm>
          <a:prstGeom prst="rect">
            <a:avLst/>
          </a:prstGeom>
          <a:noFill/>
          <a:ln w="12700">
            <a:solidFill>
              <a:srgbClr val="FF5050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>
                <a:solidFill>
                  <a:srgbClr val="0000CC"/>
                </a:solidFill>
              </a:rPr>
              <a:t>R-Precision</a:t>
            </a:r>
            <a:r>
              <a:rPr lang="pt-BR">
                <a:solidFill>
                  <a:srgbClr val="0000CC"/>
                </a:solidFill>
              </a:rPr>
              <a:t> </a:t>
            </a:r>
            <a:r>
              <a:rPr lang="en-US">
                <a:solidFill>
                  <a:srgbClr val="0000CC"/>
                </a:solidFill>
              </a:rPr>
              <a:t>= 4/6 = 0.67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131616-C473-46FD-A42B-4F37EE4B0B9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>
                <a:solidFill>
                  <a:srgbClr val="800080"/>
                </a:solidFill>
                <a:ea typeface="PMingLiU" pitchFamily="18" charset="-120"/>
              </a:rPr>
              <a:t>Cobertura Relativa</a:t>
            </a:r>
            <a:r>
              <a:rPr lang="pt-BR" altLang="zh-TW" sz="3600" smtClean="0">
                <a:solidFill>
                  <a:srgbClr val="800080"/>
                </a:solidFill>
                <a:ea typeface="PMingLiU" pitchFamily="18" charset="-120"/>
              </a:rPr>
              <a:t/>
            </a:r>
            <a:br>
              <a:rPr lang="pt-BR" altLang="zh-TW" sz="3600" smtClean="0">
                <a:solidFill>
                  <a:srgbClr val="800080"/>
                </a:solidFill>
                <a:ea typeface="PMingLiU" pitchFamily="18" charset="-120"/>
              </a:rPr>
            </a:br>
            <a:r>
              <a:rPr lang="pt-BR" altLang="zh-TW" sz="3200" smtClean="0">
                <a:solidFill>
                  <a:srgbClr val="800080"/>
                </a:solidFill>
                <a:ea typeface="PMingLiU" pitchFamily="18" charset="-120"/>
              </a:rPr>
              <a:t>Relative Recall</a:t>
            </a:r>
            <a:endParaRPr lang="en-US" sz="3200" smtClean="0">
              <a:solidFill>
                <a:srgbClr val="800080"/>
              </a:solidFill>
              <a:ea typeface="PMingLiU" pitchFamily="18" charset="-120"/>
            </a:endParaRPr>
          </a:p>
        </p:txBody>
      </p:sp>
      <p:sp>
        <p:nvSpPr>
          <p:cNvPr id="2253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97050"/>
            <a:ext cx="8001000" cy="4079875"/>
          </a:xfrm>
        </p:spPr>
        <p:txBody>
          <a:bodyPr/>
          <a:lstStyle/>
          <a:p>
            <a:pPr eaLnBrk="1" hangingPunct="1"/>
            <a:r>
              <a:rPr lang="pt-BR" sz="2400" smtClean="0"/>
              <a:t>Medir</a:t>
            </a:r>
            <a:r>
              <a:rPr lang="en-US" sz="2400" smtClean="0"/>
              <a:t> </a:t>
            </a:r>
            <a:r>
              <a:rPr lang="pt-BR" sz="2400" smtClean="0"/>
              <a:t>cobertura é mais difícil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Número total de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documentos </a:t>
            </a:r>
            <a:r>
              <a:rPr lang="en-US" altLang="zh-TW" sz="2200" smtClean="0">
                <a:solidFill>
                  <a:srgbClr val="800080"/>
                </a:solidFill>
                <a:ea typeface="PMingLiU" pitchFamily="18" charset="-120"/>
              </a:rPr>
              <a:t>relevant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es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nem sempre é disponível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Ex., a Web</a:t>
            </a:r>
          </a:p>
          <a:p>
            <a:pPr eaLnBrk="1" hangingPunct="1"/>
            <a:r>
              <a:rPr lang="en-US" altLang="zh-TW" sz="2400" smtClean="0">
                <a:ea typeface="PMingLiU" pitchFamily="18" charset="-120"/>
              </a:rPr>
              <a:t>Para esses casos, calcula-se a </a:t>
            </a:r>
            <a:r>
              <a:rPr lang="en-US" altLang="zh-TW" sz="2400" smtClean="0">
                <a:solidFill>
                  <a:srgbClr val="800080"/>
                </a:solidFill>
                <a:ea typeface="PMingLiU" pitchFamily="18" charset="-120"/>
              </a:rPr>
              <a:t>Cobertura Relativa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339EBB-34B4-4008-87E5-94CC9ED3728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solidFill>
                  <a:srgbClr val="800080"/>
                </a:solidFill>
                <a:ea typeface="PMingLiU" pitchFamily="18" charset="-120"/>
              </a:rPr>
              <a:t>Cobertura Relativa</a:t>
            </a:r>
            <a:endParaRPr lang="en-US" sz="3600" smtClean="0">
              <a:solidFill>
                <a:srgbClr val="800080"/>
              </a:solidFill>
              <a:ea typeface="PMingLiU" pitchFamily="18" charset="-120"/>
            </a:endParaRPr>
          </a:p>
        </p:txBody>
      </p:sp>
      <p:sp>
        <p:nvSpPr>
          <p:cNvPr id="23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47838"/>
            <a:ext cx="8001000" cy="4489450"/>
          </a:xfrm>
        </p:spPr>
        <p:txBody>
          <a:bodyPr/>
          <a:lstStyle/>
          <a:p>
            <a:pPr eaLnBrk="1" hangingPunct="1"/>
            <a:r>
              <a:rPr lang="pt-BR" altLang="zh-TW" sz="2400" smtClean="0">
                <a:ea typeface="PMingLiU" pitchFamily="18" charset="-120"/>
              </a:rPr>
              <a:t>Procedimento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Realize a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 mesma consulta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usando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en-US" altLang="zh-TW" sz="2200" smtClean="0">
                <a:solidFill>
                  <a:srgbClr val="800080"/>
                </a:solidFill>
                <a:ea typeface="PMingLiU" pitchFamily="18" charset="-120"/>
              </a:rPr>
              <a:t>diferent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es</a:t>
            </a:r>
            <a:r>
              <a:rPr lang="en-US" altLang="zh-TW" sz="2200" smtClean="0">
                <a:solidFill>
                  <a:srgbClr val="800080"/>
                </a:solidFill>
                <a:ea typeface="PMingLiU" pitchFamily="18" charset="-120"/>
              </a:rPr>
              <a:t>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algoritmos</a:t>
            </a:r>
            <a:r>
              <a:rPr lang="pt-BR" altLang="zh-TW" sz="2200" smtClean="0">
                <a:ea typeface="PMingLiU" pitchFamily="18" charset="-120"/>
              </a:rPr>
              <a:t> de recuperação na mesma base de documentos</a:t>
            </a:r>
            <a:endParaRPr lang="pt-BR" altLang="zh-TW" sz="2200" smtClean="0">
              <a:solidFill>
                <a:srgbClr val="800080"/>
              </a:solidFill>
              <a:ea typeface="PMingLiU" pitchFamily="18" charset="-120"/>
            </a:endParaRPr>
          </a:p>
          <a:p>
            <a:pPr lvl="2" eaLnBrk="1" hangingPunct="1"/>
            <a:r>
              <a:rPr lang="en-US" altLang="zh-TW" sz="2000" smtClean="0">
                <a:ea typeface="PMingLiU" pitchFamily="18" charset="-120"/>
              </a:rPr>
              <a:t>Para a Web, consultar diferentes engenhos de busca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Julgue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relevância</a:t>
            </a:r>
            <a:r>
              <a:rPr lang="pt-BR" altLang="zh-TW" sz="2200" smtClean="0">
                <a:ea typeface="PMingLiU" pitchFamily="18" charset="-120"/>
              </a:rPr>
              <a:t> apenas dos</a:t>
            </a:r>
            <a:r>
              <a:rPr lang="en-US" altLang="zh-TW" sz="2200" smtClean="0">
                <a:ea typeface="PMingLiU" pitchFamily="18" charset="-120"/>
              </a:rPr>
              <a:t> ite</a:t>
            </a:r>
            <a:r>
              <a:rPr lang="pt-BR" altLang="zh-TW" sz="2200" smtClean="0">
                <a:ea typeface="PMingLiU" pitchFamily="18" charset="-120"/>
              </a:rPr>
              <a:t>n</a:t>
            </a:r>
            <a:r>
              <a:rPr lang="en-US" altLang="zh-TW" sz="2200" smtClean="0">
                <a:ea typeface="PMingLiU" pitchFamily="18" charset="-120"/>
              </a:rPr>
              <a:t>s</a:t>
            </a:r>
            <a:r>
              <a:rPr lang="pt-BR" altLang="zh-TW" sz="2200" smtClean="0">
                <a:ea typeface="PMingLiU" pitchFamily="18" charset="-120"/>
              </a:rPr>
              <a:t> recuperados</a:t>
            </a:r>
            <a:endParaRPr lang="en-US" altLang="zh-TW" sz="2200" smtClean="0">
              <a:ea typeface="PMingLiU" pitchFamily="18" charset="-120"/>
            </a:endParaRPr>
          </a:p>
          <a:p>
            <a:pPr eaLnBrk="1" hangingPunct="1"/>
            <a:r>
              <a:rPr lang="pt-BR" altLang="zh-TW" sz="2400" smtClean="0">
                <a:ea typeface="PMingLiU" pitchFamily="18" charset="-120"/>
              </a:rPr>
              <a:t>O conjunto dos</a:t>
            </a: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 documentos relevantes recuperados</a:t>
            </a:r>
            <a:r>
              <a:rPr lang="pt-BR" altLang="zh-TW" sz="2400" smtClean="0">
                <a:ea typeface="PMingLiU" pitchFamily="18" charset="-120"/>
              </a:rPr>
              <a:t> é considerado o conjunto total de documentos relevantes da base</a:t>
            </a:r>
            <a:endParaRPr lang="en-US" sz="2400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42079E-497A-4708-ADB3-594243D72D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Compar</a:t>
            </a:r>
            <a:r>
              <a:rPr lang="pt-BR" altLang="zh-TW" sz="3600" smtClean="0">
                <a:ea typeface="PMingLiU" pitchFamily="18" charset="-120"/>
              </a:rPr>
              <a:t>ando</a:t>
            </a:r>
            <a:r>
              <a:rPr lang="en-US" altLang="zh-TW" sz="3600" smtClean="0">
                <a:ea typeface="PMingLiU" pitchFamily="18" charset="-120"/>
              </a:rPr>
              <a:t> </a:t>
            </a:r>
            <a:r>
              <a:rPr lang="pt-BR" altLang="zh-TW" sz="3600" smtClean="0">
                <a:ea typeface="PMingLiU" pitchFamily="18" charset="-120"/>
              </a:rPr>
              <a:t>Sistemas de RI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41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574800"/>
            <a:ext cx="8020050" cy="1133475"/>
          </a:xfrm>
        </p:spPr>
        <p:txBody>
          <a:bodyPr/>
          <a:lstStyle/>
          <a:p>
            <a:pPr eaLnBrk="1" hangingPunct="1"/>
            <a:r>
              <a:rPr lang="pt-BR" altLang="zh-TW" sz="2400" smtClean="0">
                <a:ea typeface="PMingLiU" pitchFamily="18" charset="-120"/>
              </a:rPr>
              <a:t>A curva mais próxima do canto superior direito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do gráfico indica melhor desempenho</a:t>
            </a:r>
            <a:endParaRPr lang="en-US" altLang="zh-TW" sz="2400" smtClean="0">
              <a:ea typeface="PMingLiU" pitchFamily="18" charset="-12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98600" y="2486025"/>
          <a:ext cx="5851525" cy="3900488"/>
        </p:xfrm>
        <a:graphic>
          <a:graphicData uri="http://schemas.openxmlformats.org/presentationml/2006/ole">
            <p:oleObj spid="_x0000_s4098" name="Gráfico" r:id="rId4" imgW="6096238" imgH="4067413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08B7F-6777-4DF2-A694-A6B42C3C678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762000"/>
          </a:xfrm>
        </p:spPr>
        <p:txBody>
          <a:bodyPr/>
          <a:lstStyle/>
          <a:p>
            <a:pPr algn="l" eaLnBrk="1" hangingPunct="1"/>
            <a:r>
              <a:rPr lang="pt-BR" sz="3600" smtClean="0"/>
              <a:t>Outras Medidas de Desempenho</a:t>
            </a:r>
            <a:r>
              <a:rPr lang="en-US" sz="3600" smtClean="0"/>
              <a:t> </a:t>
            </a:r>
            <a:endParaRPr lang="en-US" sz="3200" smtClean="0"/>
          </a:p>
        </p:txBody>
      </p:sp>
      <p:sp>
        <p:nvSpPr>
          <p:cNvPr id="2458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spcBef>
                <a:spcPct val="10000"/>
              </a:spcBef>
            </a:pPr>
            <a:r>
              <a:rPr lang="pt-BR" sz="2800" smtClean="0"/>
              <a:t>F-measure</a:t>
            </a:r>
          </a:p>
          <a:p>
            <a:pPr algn="r" eaLnBrk="1" hangingPunct="1">
              <a:spcBef>
                <a:spcPct val="10000"/>
              </a:spcBef>
            </a:pPr>
            <a:r>
              <a:rPr lang="pt-BR" sz="2800" smtClean="0"/>
              <a:t>E-measure</a:t>
            </a:r>
          </a:p>
          <a:p>
            <a:pPr algn="r" eaLnBrk="1" hangingPunct="1">
              <a:spcBef>
                <a:spcPct val="10000"/>
              </a:spcBef>
            </a:pPr>
            <a:r>
              <a:rPr lang="pt-BR" sz="2800" smtClean="0"/>
              <a:t>Taxa Fallout</a:t>
            </a:r>
            <a:endParaRPr lang="en-US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A28BBD-A72E-40C6-A805-27BD0260C91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404813"/>
            <a:ext cx="8077200" cy="966787"/>
          </a:xfrm>
        </p:spPr>
        <p:txBody>
          <a:bodyPr/>
          <a:lstStyle/>
          <a:p>
            <a:pPr eaLnBrk="1" hangingPunct="1"/>
            <a:r>
              <a:rPr lang="en-US" sz="3600" smtClean="0"/>
              <a:t>F-Measure</a:t>
            </a: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> </a:t>
            </a:r>
            <a:r>
              <a:rPr lang="en-US" sz="3200" smtClean="0"/>
              <a:t>Combinando Precisão e Cobertura</a:t>
            </a:r>
            <a:r>
              <a:rPr lang="en-US" sz="3600" smtClean="0"/>
              <a:t> </a:t>
            </a:r>
          </a:p>
        </p:txBody>
      </p:sp>
      <p:sp>
        <p:nvSpPr>
          <p:cNvPr id="512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M</a:t>
            </a:r>
            <a:r>
              <a:rPr lang="en-US" sz="2400" smtClean="0"/>
              <a:t>e</a:t>
            </a:r>
            <a:r>
              <a:rPr lang="pt-BR" sz="2400" smtClean="0"/>
              <a:t>dida de desempenho</a:t>
            </a:r>
            <a:r>
              <a:rPr lang="en-US" sz="2400" smtClean="0"/>
              <a:t> </a:t>
            </a:r>
            <a:r>
              <a:rPr lang="pt-BR" sz="2400" smtClean="0"/>
              <a:t>que considera</a:t>
            </a:r>
            <a:r>
              <a:rPr lang="en-US" sz="2400" smtClean="0"/>
              <a:t> </a:t>
            </a:r>
            <a:r>
              <a:rPr lang="pt-BR" sz="2400" smtClean="0"/>
              <a:t>tanto a cobertura como </a:t>
            </a:r>
            <a:r>
              <a:rPr lang="en-US" sz="2400" smtClean="0"/>
              <a:t>precis</a:t>
            </a:r>
            <a:r>
              <a:rPr lang="pt-BR" sz="2400" smtClean="0"/>
              <a:t>ão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Média h</a:t>
            </a:r>
            <a:r>
              <a:rPr lang="en-US" sz="2400" smtClean="0"/>
              <a:t>arm</a:t>
            </a:r>
            <a:r>
              <a:rPr lang="pt-BR" sz="2400" smtClean="0"/>
              <a:t>ô</a:t>
            </a:r>
            <a:r>
              <a:rPr lang="en-US" sz="2400" smtClean="0"/>
              <a:t>nic</a:t>
            </a:r>
            <a:r>
              <a:rPr lang="pt-BR" sz="2400" smtClean="0"/>
              <a:t>a</a:t>
            </a:r>
            <a:r>
              <a:rPr lang="en-US" sz="2400" smtClean="0"/>
              <a:t> </a:t>
            </a:r>
            <a:r>
              <a:rPr lang="pt-BR" sz="2400" smtClean="0"/>
              <a:t>da</a:t>
            </a:r>
            <a:r>
              <a:rPr lang="en-US" sz="2400" smtClean="0"/>
              <a:t> </a:t>
            </a:r>
            <a:r>
              <a:rPr lang="pt-BR" sz="2400" smtClean="0"/>
              <a:t>cobertura</a:t>
            </a:r>
            <a:r>
              <a:rPr lang="en-US" sz="2400" smtClean="0"/>
              <a:t> </a:t>
            </a:r>
            <a:r>
              <a:rPr lang="pt-BR" sz="2400" smtClean="0"/>
              <a:t>e</a:t>
            </a:r>
            <a:r>
              <a:rPr lang="en-US" sz="2400" smtClean="0"/>
              <a:t> precis</a:t>
            </a:r>
            <a:r>
              <a:rPr lang="pt-BR" sz="2400" smtClean="0"/>
              <a:t>ão</a:t>
            </a:r>
            <a:r>
              <a:rPr lang="en-US" sz="2400" smtClean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pt-BR" sz="2400" smtClean="0"/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Vantagem de usar a média harmônica em relação à média </a:t>
            </a:r>
            <a:r>
              <a:rPr lang="en-US" sz="2400" smtClean="0"/>
              <a:t>aritm</a:t>
            </a:r>
            <a:r>
              <a:rPr lang="pt-BR" sz="2400" smtClean="0"/>
              <a:t>é</a:t>
            </a:r>
            <a:r>
              <a:rPr lang="en-US" sz="2400" smtClean="0"/>
              <a:t>tic</a:t>
            </a:r>
            <a:r>
              <a:rPr lang="pt-BR" sz="2400" smtClean="0"/>
              <a:t>a: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Ambas as medidas precisam ser altas</a:t>
            </a:r>
            <a:r>
              <a:rPr lang="en-US" sz="2200" smtClean="0"/>
              <a:t> </a:t>
            </a:r>
            <a:r>
              <a:rPr lang="pt-BR" sz="2200" smtClean="0"/>
              <a:t>para a média harmônica ser</a:t>
            </a:r>
            <a:r>
              <a:rPr lang="en-US" sz="2200" smtClean="0"/>
              <a:t> </a:t>
            </a:r>
            <a:r>
              <a:rPr lang="pt-BR" sz="2200" smtClean="0"/>
              <a:t>alta</a:t>
            </a:r>
            <a:endParaRPr lang="en-US" sz="2200" smtClean="0"/>
          </a:p>
        </p:txBody>
      </p:sp>
      <p:graphicFrame>
        <p:nvGraphicFramePr>
          <p:cNvPr id="5122" name="Object 1028"/>
          <p:cNvGraphicFramePr>
            <a:graphicFrameLocks noChangeAspect="1"/>
          </p:cNvGraphicFramePr>
          <p:nvPr/>
        </p:nvGraphicFramePr>
        <p:xfrm>
          <a:off x="2916238" y="3405188"/>
          <a:ext cx="2676525" cy="1103312"/>
        </p:xfrm>
        <a:graphic>
          <a:graphicData uri="http://schemas.openxmlformats.org/presentationml/2006/ole">
            <p:oleObj spid="_x0000_s5122" name="Equation" r:id="rId4" imgW="1079280" imgH="444240" progId="Equation.3">
              <p:embed/>
            </p:oleObj>
          </a:graphicData>
        </a:graphic>
      </p:graphicFrame>
      <p:sp>
        <p:nvSpPr>
          <p:cNvPr id="5126" name="Retângulo 5"/>
          <p:cNvSpPr>
            <a:spLocks noChangeArrowheads="1"/>
          </p:cNvSpPr>
          <p:nvPr/>
        </p:nvSpPr>
        <p:spPr bwMode="auto">
          <a:xfrm>
            <a:off x="2700338" y="3213100"/>
            <a:ext cx="2951162" cy="14398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AA9C65-899E-45D2-9535-A4BF04BA5E7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E-Measure </a:t>
            </a:r>
            <a:br>
              <a:rPr lang="en-US" sz="3600" smtClean="0"/>
            </a:br>
            <a:r>
              <a:rPr lang="en-US" sz="3200" smtClean="0"/>
              <a:t>F-Measure</a:t>
            </a:r>
            <a:r>
              <a:rPr lang="pt-BR" sz="3200" smtClean="0"/>
              <a:t> parametrizado</a:t>
            </a:r>
            <a:endParaRPr lang="en-US" sz="3200" smtClean="0"/>
          </a:p>
        </p:txBody>
      </p:sp>
      <p:sp>
        <p:nvSpPr>
          <p:cNvPr id="61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12913"/>
            <a:ext cx="8153400" cy="4687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Variação</a:t>
            </a:r>
            <a:r>
              <a:rPr lang="en-US" sz="2400" smtClean="0"/>
              <a:t> </a:t>
            </a:r>
            <a:r>
              <a:rPr lang="pt-BR" sz="2400" smtClean="0"/>
              <a:t>da </a:t>
            </a:r>
            <a:r>
              <a:rPr lang="en-US" sz="2400" smtClean="0"/>
              <a:t>F-measure </a:t>
            </a:r>
            <a:r>
              <a:rPr lang="pt-BR" sz="2400" smtClean="0"/>
              <a:t>que permite dar ênfase</a:t>
            </a:r>
            <a:r>
              <a:rPr lang="en-US" sz="2400" smtClean="0"/>
              <a:t> </a:t>
            </a:r>
            <a:r>
              <a:rPr lang="pt-BR" sz="2400" smtClean="0"/>
              <a:t>à</a:t>
            </a:r>
            <a:r>
              <a:rPr lang="en-US" sz="2400" smtClean="0"/>
              <a:t> precis</a:t>
            </a:r>
            <a:r>
              <a:rPr lang="pt-BR" sz="2400" smtClean="0"/>
              <a:t>ão</a:t>
            </a:r>
            <a:r>
              <a:rPr lang="en-US" sz="2400" smtClean="0"/>
              <a:t> </a:t>
            </a:r>
            <a:r>
              <a:rPr lang="pt-BR" sz="2400" smtClean="0"/>
              <a:t>sobre</a:t>
            </a:r>
            <a:r>
              <a:rPr lang="en-US" sz="2400" smtClean="0"/>
              <a:t> </a:t>
            </a:r>
            <a:r>
              <a:rPr lang="pt-BR" sz="2400" smtClean="0"/>
              <a:t>a cobertura</a:t>
            </a:r>
            <a:r>
              <a:rPr lang="en-US" sz="2400" smtClean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Val</a:t>
            </a:r>
            <a:r>
              <a:rPr lang="pt-BR" sz="2400" smtClean="0"/>
              <a:t>or</a:t>
            </a:r>
            <a:r>
              <a:rPr lang="en-US" sz="2400" smtClean="0"/>
              <a:t> </a:t>
            </a:r>
            <a:r>
              <a:rPr lang="pt-BR" sz="2400" smtClean="0"/>
              <a:t>de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 control</a:t>
            </a:r>
            <a:r>
              <a:rPr lang="pt-BR" sz="2400" smtClean="0">
                <a:sym typeface="Symbol" pitchFamily="18" charset="2"/>
              </a:rPr>
              <a:t>a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pt-BR" sz="2400" smtClean="0">
                <a:sym typeface="Symbol" pitchFamily="18" charset="2"/>
              </a:rPr>
              <a:t>conflito</a:t>
            </a:r>
            <a:r>
              <a:rPr lang="en-US" sz="2400" smtClean="0">
                <a:sym typeface="Symbol" pitchFamily="18" charset="2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sym typeface="Symbol" pitchFamily="18" charset="2"/>
              </a:rPr>
              <a:t> = 1: </a:t>
            </a:r>
            <a:r>
              <a:rPr lang="pt-BR" sz="2200" smtClean="0">
                <a:sym typeface="Symbol" pitchFamily="18" charset="2"/>
              </a:rPr>
              <a:t>Peso igual para</a:t>
            </a:r>
            <a:r>
              <a:rPr lang="en-US" sz="2200" smtClean="0">
                <a:sym typeface="Symbol" pitchFamily="18" charset="2"/>
              </a:rPr>
              <a:t> precis</a:t>
            </a:r>
            <a:r>
              <a:rPr lang="pt-BR" sz="2200" smtClean="0">
                <a:sym typeface="Symbol" pitchFamily="18" charset="2"/>
              </a:rPr>
              <a:t>ão e cobertura</a:t>
            </a:r>
            <a:r>
              <a:rPr lang="en-US" sz="2200" smtClean="0">
                <a:sym typeface="Symbol" pitchFamily="18" charset="2"/>
              </a:rPr>
              <a:t> (E=F).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sym typeface="Symbol" pitchFamily="18" charset="2"/>
              </a:rPr>
              <a:t> &gt; 1: </a:t>
            </a:r>
            <a:r>
              <a:rPr lang="pt-BR" sz="2200" smtClean="0">
                <a:sym typeface="Symbol" pitchFamily="18" charset="2"/>
              </a:rPr>
              <a:t>Mais peso para a precisão</a:t>
            </a:r>
            <a:endParaRPr lang="en-US" sz="22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sym typeface="Symbol" pitchFamily="18" charset="2"/>
              </a:rPr>
              <a:t> &lt; 1:  </a:t>
            </a:r>
            <a:r>
              <a:rPr lang="pt-BR" sz="2200" smtClean="0">
                <a:sym typeface="Symbol" pitchFamily="18" charset="2"/>
              </a:rPr>
              <a:t>Mais peso para a cobertura</a:t>
            </a:r>
            <a:endParaRPr lang="en-US" sz="22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627313" y="2906713"/>
          <a:ext cx="4130675" cy="1208087"/>
        </p:xfrm>
        <a:graphic>
          <a:graphicData uri="http://schemas.openxmlformats.org/presentationml/2006/ole">
            <p:oleObj spid="_x0000_s6146" name="Equation" r:id="rId4" imgW="1650960" imgH="482400" progId="Equation.3">
              <p:embed/>
            </p:oleObj>
          </a:graphicData>
        </a:graphic>
      </p:graphicFrame>
      <p:sp>
        <p:nvSpPr>
          <p:cNvPr id="6150" name="Retângulo 5"/>
          <p:cNvSpPr>
            <a:spLocks noChangeArrowheads="1"/>
          </p:cNvSpPr>
          <p:nvPr/>
        </p:nvSpPr>
        <p:spPr bwMode="auto">
          <a:xfrm>
            <a:off x="2268538" y="2708275"/>
            <a:ext cx="4606925" cy="15843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290142-F647-416A-B246-D9E9203CE08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5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685800"/>
          </a:xfrm>
        </p:spPr>
        <p:txBody>
          <a:bodyPr/>
          <a:lstStyle/>
          <a:p>
            <a:pPr eaLnBrk="1" hangingPunct="1"/>
            <a:r>
              <a:rPr lang="pt-BR" sz="3600" smtClean="0"/>
              <a:t>Roteiro</a:t>
            </a:r>
          </a:p>
        </p:txBody>
      </p:sp>
      <p:sp>
        <p:nvSpPr>
          <p:cNvPr id="13316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 Introdução</a:t>
            </a:r>
            <a:endParaRPr lang="pt-BR" altLang="zh-TW" sz="28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 Corpus de Avaliação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800" smtClean="0">
                <a:ea typeface="PMingLiU" pitchFamily="18" charset="-120"/>
              </a:rPr>
              <a:t> Medidas de Avaliação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Precisão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Cobertura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F-Measure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E-Measure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Benchmarks</a:t>
            </a:r>
            <a:endParaRPr lang="pt-BR" sz="2800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0FAD2-2837-4CE0-A19E-FA46C32358F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Taxa </a:t>
            </a:r>
            <a:r>
              <a:rPr lang="en-US" altLang="zh-TW" sz="3600" smtClean="0">
                <a:ea typeface="PMingLiU" pitchFamily="18" charset="-120"/>
              </a:rPr>
              <a:t>Fallout</a:t>
            </a:r>
            <a:endParaRPr lang="zh-TW" altLang="zh-TW" sz="3600" smtClean="0">
              <a:ea typeface="PMingLiU" pitchFamily="18" charset="-120"/>
            </a:endParaRPr>
          </a:p>
        </p:txBody>
      </p:sp>
      <p:sp>
        <p:nvSpPr>
          <p:cNvPr id="7173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PMingLiU" pitchFamily="18" charset="-120"/>
              </a:rPr>
              <a:t>Problem</a:t>
            </a:r>
            <a:r>
              <a:rPr lang="pt-BR" altLang="zh-TW" sz="2400" smtClean="0">
                <a:ea typeface="PMingLiU" pitchFamily="18" charset="-120"/>
              </a:rPr>
              <a:t>a</a:t>
            </a:r>
            <a:r>
              <a:rPr lang="en-US" altLang="zh-TW" sz="2400" smtClean="0">
                <a:ea typeface="PMingLiU" pitchFamily="18" charset="-120"/>
              </a:rPr>
              <a:t>s </a:t>
            </a:r>
            <a:r>
              <a:rPr lang="pt-BR" altLang="zh-TW" sz="2400" smtClean="0">
                <a:ea typeface="PMingLiU" pitchFamily="18" charset="-120"/>
              </a:rPr>
              <a:t>com a</a:t>
            </a:r>
            <a:r>
              <a:rPr lang="en-US" altLang="zh-TW" sz="2400" smtClean="0">
                <a:ea typeface="PMingLiU" pitchFamily="18" charset="-120"/>
              </a:rPr>
              <a:t> precis</a:t>
            </a:r>
            <a:r>
              <a:rPr lang="pt-BR" altLang="zh-TW" sz="2400" smtClean="0">
                <a:ea typeface="PMingLiU" pitchFamily="18" charset="-120"/>
              </a:rPr>
              <a:t>ão e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cobertura</a:t>
            </a:r>
            <a:r>
              <a:rPr lang="en-US" altLang="zh-TW" sz="2400" smtClean="0">
                <a:ea typeface="PMingLiU" pitchFamily="18" charset="-120"/>
              </a:rPr>
              <a:t>:</a:t>
            </a:r>
          </a:p>
          <a:p>
            <a:pPr lvl="1" eaLnBrk="1" hangingPunct="1"/>
            <a:r>
              <a:rPr lang="en-US" altLang="zh-TW" sz="2200" smtClean="0">
                <a:ea typeface="PMingLiU" pitchFamily="18" charset="-120"/>
              </a:rPr>
              <a:t>N</a:t>
            </a:r>
            <a:r>
              <a:rPr lang="pt-BR" altLang="zh-TW" sz="2200" smtClean="0">
                <a:ea typeface="PMingLiU" pitchFamily="18" charset="-120"/>
              </a:rPr>
              <a:t>ú</a:t>
            </a:r>
            <a:r>
              <a:rPr lang="en-US" altLang="zh-TW" sz="2200" smtClean="0">
                <a:ea typeface="PMingLiU" pitchFamily="18" charset="-120"/>
              </a:rPr>
              <a:t>mer</a:t>
            </a:r>
            <a:r>
              <a:rPr lang="pt-BR" altLang="zh-TW" sz="2200" smtClean="0">
                <a:ea typeface="PMingLiU" pitchFamily="18" charset="-120"/>
              </a:rPr>
              <a:t>o de documentos </a:t>
            </a:r>
            <a:r>
              <a:rPr lang="en-US" altLang="zh-TW" sz="2200" smtClean="0">
                <a:ea typeface="PMingLiU" pitchFamily="18" charset="-120"/>
              </a:rPr>
              <a:t>irrelevant</a:t>
            </a:r>
            <a:r>
              <a:rPr lang="pt-BR" altLang="zh-TW" sz="2200" smtClean="0">
                <a:ea typeface="PMingLiU" pitchFamily="18" charset="-120"/>
              </a:rPr>
              <a:t>es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da base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não é levado em conta</a:t>
            </a:r>
            <a:endParaRPr lang="en-US" altLang="zh-TW" sz="2200" smtClean="0">
              <a:ea typeface="PMingLiU" pitchFamily="18" charset="-120"/>
            </a:endParaRP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Cobertura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é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i</a:t>
            </a:r>
            <a:r>
              <a:rPr lang="en-US" altLang="zh-TW" sz="2200" smtClean="0">
                <a:ea typeface="PMingLiU" pitchFamily="18" charset="-120"/>
              </a:rPr>
              <a:t>ndefin</a:t>
            </a:r>
            <a:r>
              <a:rPr lang="pt-BR" altLang="zh-TW" sz="2200" smtClean="0">
                <a:ea typeface="PMingLiU" pitchFamily="18" charset="-120"/>
              </a:rPr>
              <a:t>ida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quando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não existem</a:t>
            </a:r>
            <a:r>
              <a:rPr lang="en-US" altLang="zh-TW" sz="2200" smtClean="0">
                <a:ea typeface="PMingLiU" pitchFamily="18" charset="-120"/>
              </a:rPr>
              <a:t> document</a:t>
            </a:r>
            <a:r>
              <a:rPr lang="pt-BR" altLang="zh-TW" sz="2200" smtClean="0">
                <a:ea typeface="PMingLiU" pitchFamily="18" charset="-120"/>
              </a:rPr>
              <a:t>os relevantes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na base</a:t>
            </a:r>
          </a:p>
          <a:p>
            <a:pPr lvl="1" eaLnBrk="1" hangingPunct="1"/>
            <a:r>
              <a:rPr lang="en-US" altLang="zh-TW" sz="2200" smtClean="0">
                <a:ea typeface="PMingLiU" pitchFamily="18" charset="-120"/>
              </a:rPr>
              <a:t>Precis</a:t>
            </a:r>
            <a:r>
              <a:rPr lang="pt-BR" altLang="zh-TW" sz="2200" smtClean="0">
                <a:ea typeface="PMingLiU" pitchFamily="18" charset="-120"/>
              </a:rPr>
              <a:t>ão é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i</a:t>
            </a:r>
            <a:r>
              <a:rPr lang="en-US" altLang="zh-TW" sz="2200" smtClean="0">
                <a:ea typeface="PMingLiU" pitchFamily="18" charset="-120"/>
              </a:rPr>
              <a:t>ndefin</a:t>
            </a:r>
            <a:r>
              <a:rPr lang="pt-BR" altLang="zh-TW" sz="2200" smtClean="0">
                <a:ea typeface="PMingLiU" pitchFamily="18" charset="-120"/>
              </a:rPr>
              <a:t>ida quando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nenhum documento é recuperado</a:t>
            </a:r>
            <a:endParaRPr lang="en-US" altLang="zh-TW" sz="2200" smtClean="0">
              <a:ea typeface="PMingLiU" pitchFamily="18" charset="-120"/>
            </a:endParaRPr>
          </a:p>
        </p:txBody>
      </p:sp>
      <p:graphicFrame>
        <p:nvGraphicFramePr>
          <p:cNvPr id="7170" name="Object 0"/>
          <p:cNvGraphicFramePr>
            <a:graphicFrameLocks noChangeAspect="1"/>
          </p:cNvGraphicFramePr>
          <p:nvPr/>
        </p:nvGraphicFramePr>
        <p:xfrm>
          <a:off x="1042988" y="4964113"/>
          <a:ext cx="7477125" cy="838200"/>
        </p:xfrm>
        <a:graphic>
          <a:graphicData uri="http://schemas.openxmlformats.org/presentationml/2006/ole">
            <p:oleObj spid="_x0000_s7170" name="Equation" r:id="rId4" imgW="3517560" imgH="393480" progId="Equation.3">
              <p:embed/>
            </p:oleObj>
          </a:graphicData>
        </a:graphic>
      </p:graphicFrame>
      <p:sp>
        <p:nvSpPr>
          <p:cNvPr id="7174" name="Retângulo 5"/>
          <p:cNvSpPr>
            <a:spLocks noChangeArrowheads="1"/>
          </p:cNvSpPr>
          <p:nvPr/>
        </p:nvSpPr>
        <p:spPr bwMode="auto">
          <a:xfrm>
            <a:off x="684213" y="4797425"/>
            <a:ext cx="7920037" cy="10795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6D0BFB-772D-42B7-B50C-1F77E593E02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Medidas </a:t>
            </a:r>
            <a:r>
              <a:rPr lang="en-US" altLang="zh-TW" sz="3600" smtClean="0">
                <a:ea typeface="PMingLiU" pitchFamily="18" charset="-120"/>
              </a:rPr>
              <a:t>Subjetiv</a:t>
            </a:r>
            <a:r>
              <a:rPr lang="pt-BR" altLang="zh-TW" sz="3600" smtClean="0">
                <a:ea typeface="PMingLiU" pitchFamily="18" charset="-120"/>
              </a:rPr>
              <a:t>as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256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i="1" smtClean="0">
                <a:solidFill>
                  <a:srgbClr val="800080"/>
                </a:solidFill>
                <a:ea typeface="PMingLiU" pitchFamily="18" charset="-120"/>
              </a:rPr>
              <a:t>Novelty Ratio</a:t>
            </a:r>
            <a:endParaRPr lang="en-US" altLang="zh-TW" sz="24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P</a:t>
            </a:r>
            <a:r>
              <a:rPr lang="en-US" altLang="zh-TW" sz="2200" smtClean="0">
                <a:ea typeface="PMingLiU" pitchFamily="18" charset="-120"/>
              </a:rPr>
              <a:t>ropor</a:t>
            </a:r>
            <a:r>
              <a:rPr lang="pt-BR" altLang="zh-TW" sz="2200" smtClean="0">
                <a:ea typeface="PMingLiU" pitchFamily="18" charset="-120"/>
              </a:rPr>
              <a:t>ção de</a:t>
            </a:r>
            <a:r>
              <a:rPr lang="en-US" altLang="zh-TW" sz="2200" smtClean="0">
                <a:ea typeface="PMingLiU" pitchFamily="18" charset="-120"/>
              </a:rPr>
              <a:t> ite</a:t>
            </a:r>
            <a:r>
              <a:rPr lang="pt-BR" altLang="zh-TW" sz="2200" smtClean="0">
                <a:ea typeface="PMingLiU" pitchFamily="18" charset="-120"/>
              </a:rPr>
              <a:t>n</a:t>
            </a:r>
            <a:r>
              <a:rPr lang="en-US" altLang="zh-TW" sz="2200" smtClean="0">
                <a:ea typeface="PMingLiU" pitchFamily="18" charset="-120"/>
              </a:rPr>
              <a:t>s re</a:t>
            </a:r>
            <a:r>
              <a:rPr lang="pt-BR" altLang="zh-TW" sz="2200" smtClean="0">
                <a:ea typeface="PMingLiU" pitchFamily="18" charset="-120"/>
              </a:rPr>
              <a:t>cuperados julgados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relevantes</a:t>
            </a:r>
            <a:r>
              <a:rPr lang="pt-BR" altLang="zh-TW" sz="2200" smtClean="0">
                <a:ea typeface="PMingLiU" pitchFamily="18" charset="-120"/>
              </a:rPr>
              <a:t> pelo usuário e que ainda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não eram conhecidos</a:t>
            </a:r>
            <a:r>
              <a:rPr lang="pt-BR" altLang="zh-TW" sz="2200" smtClean="0">
                <a:ea typeface="PMingLiU" pitchFamily="18" charset="-120"/>
              </a:rPr>
              <a:t> pelo usuário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Mede a ha</a:t>
            </a:r>
            <a:r>
              <a:rPr lang="en-US" altLang="zh-TW" sz="2200" smtClean="0">
                <a:ea typeface="PMingLiU" pitchFamily="18" charset="-120"/>
              </a:rPr>
              <a:t>bili</a:t>
            </a:r>
            <a:r>
              <a:rPr lang="pt-BR" altLang="zh-TW" sz="2200" smtClean="0">
                <a:ea typeface="PMingLiU" pitchFamily="18" charset="-120"/>
              </a:rPr>
              <a:t>dade do sistema de encontrar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solidFill>
                  <a:schemeClr val="tx2"/>
                </a:solidFill>
                <a:ea typeface="PMingLiU" pitchFamily="18" charset="-120"/>
              </a:rPr>
              <a:t>informação nova</a:t>
            </a:r>
            <a:r>
              <a:rPr lang="pt-BR" altLang="zh-TW" sz="2200" b="1" i="1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sobre um tópico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i="1" smtClean="0">
                <a:solidFill>
                  <a:srgbClr val="800080"/>
                </a:solidFill>
                <a:ea typeface="PMingLiU" pitchFamily="18" charset="-120"/>
              </a:rPr>
              <a:t>Coverage Ratio</a:t>
            </a:r>
            <a:endParaRPr lang="en-US" altLang="zh-TW" sz="24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P</a:t>
            </a:r>
            <a:r>
              <a:rPr lang="en-US" altLang="zh-TW" sz="2200" smtClean="0">
                <a:ea typeface="PMingLiU" pitchFamily="18" charset="-120"/>
              </a:rPr>
              <a:t>ropor</a:t>
            </a:r>
            <a:r>
              <a:rPr lang="pt-BR" altLang="zh-TW" sz="2200" smtClean="0">
                <a:ea typeface="PMingLiU" pitchFamily="18" charset="-120"/>
              </a:rPr>
              <a:t>ção de</a:t>
            </a:r>
            <a:r>
              <a:rPr lang="en-US" altLang="zh-TW" sz="2200" smtClean="0">
                <a:ea typeface="PMingLiU" pitchFamily="18" charset="-120"/>
              </a:rPr>
              <a:t> ite</a:t>
            </a:r>
            <a:r>
              <a:rPr lang="pt-BR" altLang="zh-TW" sz="2200" smtClean="0">
                <a:ea typeface="PMingLiU" pitchFamily="18" charset="-120"/>
              </a:rPr>
              <a:t>n</a:t>
            </a:r>
            <a:r>
              <a:rPr lang="en-US" altLang="zh-TW" sz="2200" smtClean="0">
                <a:ea typeface="PMingLiU" pitchFamily="18" charset="-120"/>
              </a:rPr>
              <a:t>s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relevantes</a:t>
            </a:r>
            <a:r>
              <a:rPr lang="pt-BR" altLang="zh-TW" sz="2200" smtClean="0">
                <a:ea typeface="PMingLiU" pitchFamily="18" charset="-120"/>
              </a:rPr>
              <a:t> recuperados sobre o total de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documentos relevantes conhecidos</a:t>
            </a:r>
            <a:r>
              <a:rPr lang="en-US" altLang="zh-TW" sz="2200" smtClean="0">
                <a:solidFill>
                  <a:srgbClr val="800080"/>
                </a:solidFill>
                <a:ea typeface="PMingLiU" pitchFamily="18" charset="-120"/>
              </a:rPr>
              <a:t>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pelo usuário antes da consulta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Ideal quando o usuário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quer localizar documentos que já tinha visto anteriormente</a:t>
            </a:r>
            <a:endParaRPr lang="en-US" altLang="zh-TW" sz="2200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8C1A42-567A-4C37-94D4-4973EC435BE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O</a:t>
            </a:r>
            <a:r>
              <a:rPr lang="pt-BR" altLang="zh-TW" sz="3600" smtClean="0">
                <a:ea typeface="PMingLiU" pitchFamily="18" charset="-120"/>
              </a:rPr>
              <a:t>utros</a:t>
            </a:r>
            <a:r>
              <a:rPr lang="en-US" altLang="zh-TW" sz="3600" smtClean="0">
                <a:ea typeface="PMingLiU" pitchFamily="18" charset="-120"/>
              </a:rPr>
              <a:t> Fator</a:t>
            </a:r>
            <a:r>
              <a:rPr lang="pt-BR" altLang="zh-TW" sz="3600" smtClean="0">
                <a:ea typeface="PMingLiU" pitchFamily="18" charset="-120"/>
              </a:rPr>
              <a:t>e</a:t>
            </a:r>
            <a:r>
              <a:rPr lang="en-US" altLang="zh-TW" sz="3600" smtClean="0">
                <a:ea typeface="PMingLiU" pitchFamily="18" charset="-120"/>
              </a:rPr>
              <a:t>s </a:t>
            </a:r>
            <a:r>
              <a:rPr lang="pt-BR" altLang="zh-TW" sz="3600" smtClean="0">
                <a:ea typeface="PMingLiU" pitchFamily="18" charset="-120"/>
              </a:rPr>
              <a:t>a</a:t>
            </a:r>
            <a:r>
              <a:rPr lang="en-US" altLang="zh-TW" sz="3600" smtClean="0">
                <a:ea typeface="PMingLiU" pitchFamily="18" charset="-120"/>
              </a:rPr>
              <a:t> Consider</a:t>
            </a:r>
            <a:r>
              <a:rPr lang="pt-BR" altLang="zh-TW" sz="3600" smtClean="0">
                <a:ea typeface="PMingLiU" pitchFamily="18" charset="-120"/>
              </a:rPr>
              <a:t>ar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266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98500" y="1668463"/>
            <a:ext cx="7942263" cy="44243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Esforço do </a:t>
            </a:r>
            <a:r>
              <a:rPr lang="en-US" altLang="zh-TW" sz="2400" smtClean="0">
                <a:solidFill>
                  <a:srgbClr val="800080"/>
                </a:solidFill>
                <a:ea typeface="PMingLiU" pitchFamily="18" charset="-120"/>
              </a:rPr>
              <a:t>Us</a:t>
            </a: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uário</a:t>
            </a:r>
            <a:r>
              <a:rPr lang="en-US" altLang="zh-TW" sz="2400" smtClean="0">
                <a:ea typeface="PMingLiU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Tempo gasto pelo usuário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em formular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consultas</a:t>
            </a:r>
            <a:r>
              <a:rPr lang="en-US" altLang="zh-TW" sz="2200" smtClean="0">
                <a:ea typeface="PMingLiU" pitchFamily="18" charset="-120"/>
              </a:rPr>
              <a:t>, </a:t>
            </a:r>
            <a:r>
              <a:rPr lang="pt-BR" altLang="zh-TW" sz="2200" smtClean="0">
                <a:ea typeface="PMingLiU" pitchFamily="18" charset="-120"/>
              </a:rPr>
              <a:t>conduzir a busca</a:t>
            </a:r>
            <a:r>
              <a:rPr lang="en-US" altLang="zh-TW" sz="2200" smtClean="0">
                <a:ea typeface="PMingLiU" pitchFamily="18" charset="-120"/>
              </a:rPr>
              <a:t>, </a:t>
            </a:r>
            <a:r>
              <a:rPr lang="pt-BR" altLang="zh-TW" sz="2200" smtClean="0">
                <a:ea typeface="PMingLiU" pitchFamily="18" charset="-120"/>
              </a:rPr>
              <a:t>e verificar os resultados</a:t>
            </a:r>
            <a:endParaRPr lang="en-US" altLang="zh-TW" sz="22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Tempo de resposta</a:t>
            </a:r>
            <a:r>
              <a:rPr lang="en-US" altLang="zh-TW" sz="2400" smtClean="0">
                <a:ea typeface="PMingLiU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Intervalo de tempo entre o recebimento da consulta do usuário e a apresentação das respostas do sistema</a:t>
            </a:r>
            <a:endParaRPr lang="en-US" altLang="zh-TW" sz="22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solidFill>
                  <a:srgbClr val="800080"/>
                </a:solidFill>
                <a:ea typeface="PMingLiU" pitchFamily="18" charset="-120"/>
              </a:rPr>
              <a:t>Form</a:t>
            </a: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a</a:t>
            </a:r>
            <a:r>
              <a:rPr lang="en-US" altLang="zh-TW" sz="2400" smtClean="0">
                <a:solidFill>
                  <a:srgbClr val="800080"/>
                </a:solidFill>
                <a:ea typeface="PMingLiU" pitchFamily="18" charset="-120"/>
              </a:rPr>
              <a:t> </a:t>
            </a: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de</a:t>
            </a:r>
            <a:r>
              <a:rPr lang="en-US" altLang="zh-TW" sz="2400" smtClean="0">
                <a:solidFill>
                  <a:srgbClr val="800080"/>
                </a:solidFill>
                <a:ea typeface="PMingLiU" pitchFamily="18" charset="-120"/>
              </a:rPr>
              <a:t> </a:t>
            </a: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a</a:t>
            </a:r>
            <a:r>
              <a:rPr lang="en-US" altLang="zh-TW" sz="2400" smtClean="0">
                <a:solidFill>
                  <a:srgbClr val="800080"/>
                </a:solidFill>
                <a:ea typeface="PMingLiU" pitchFamily="18" charset="-120"/>
              </a:rPr>
              <a:t>presenta</a:t>
            </a: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ção</a:t>
            </a:r>
            <a:endParaRPr lang="en-US" altLang="zh-TW" sz="24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I</a:t>
            </a:r>
            <a:r>
              <a:rPr lang="en-US" altLang="zh-TW" sz="2200" smtClean="0">
                <a:ea typeface="PMingLiU" pitchFamily="18" charset="-120"/>
              </a:rPr>
              <a:t>nflu</a:t>
            </a:r>
            <a:r>
              <a:rPr lang="pt-BR" altLang="zh-TW" sz="2200" smtClean="0">
                <a:ea typeface="PMingLiU" pitchFamily="18" charset="-120"/>
              </a:rPr>
              <a:t>ê</a:t>
            </a:r>
            <a:r>
              <a:rPr lang="en-US" altLang="zh-TW" sz="2200" smtClean="0">
                <a:ea typeface="PMingLiU" pitchFamily="18" charset="-120"/>
              </a:rPr>
              <a:t>nc</a:t>
            </a:r>
            <a:r>
              <a:rPr lang="pt-BR" altLang="zh-TW" sz="2200" smtClean="0">
                <a:ea typeface="PMingLiU" pitchFamily="18" charset="-120"/>
              </a:rPr>
              <a:t>ia do formato de apresentação dos resultados da busca sobre a habilidade do usuário em utilizar o material recuperado</a:t>
            </a:r>
            <a:endParaRPr lang="en-US" altLang="zh-TW" sz="2200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F4FAD-6099-4B69-96D1-370D7F9CD9D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Experimentos</a:t>
            </a:r>
            <a:endParaRPr lang="en-US" smtClean="0"/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Medindo desempenho...</a:t>
            </a:r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C66A9E-05D3-4E38-B951-203E985189F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Experiment</a:t>
            </a:r>
            <a:r>
              <a:rPr lang="pt-BR" altLang="zh-TW" sz="3600" smtClean="0">
                <a:ea typeface="PMingLiU" pitchFamily="18" charset="-120"/>
              </a:rPr>
              <a:t>os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681163"/>
            <a:ext cx="7918450" cy="4110037"/>
          </a:xfrm>
        </p:spPr>
        <p:txBody>
          <a:bodyPr/>
          <a:lstStyle/>
          <a:p>
            <a:pPr eaLnBrk="1" hangingPunct="1"/>
            <a:r>
              <a:rPr lang="pt-BR" altLang="zh-TW" sz="2800" smtClean="0">
                <a:solidFill>
                  <a:srgbClr val="800080"/>
                </a:solidFill>
                <a:ea typeface="PMingLiU" pitchFamily="18" charset="-120"/>
              </a:rPr>
              <a:t>Desempenho</a:t>
            </a:r>
            <a:r>
              <a:rPr lang="pt-BR" altLang="zh-TW" sz="2800" smtClean="0">
                <a:ea typeface="PMingLiU" pitchFamily="18" charset="-120"/>
              </a:rPr>
              <a:t> deve ser medido</a:t>
            </a:r>
            <a:r>
              <a:rPr lang="en-US" altLang="zh-TW" sz="2800" smtClean="0">
                <a:ea typeface="PMingLiU" pitchFamily="18" charset="-120"/>
              </a:rPr>
              <a:t> </a:t>
            </a:r>
            <a:r>
              <a:rPr lang="pt-BR" altLang="zh-TW" sz="2800" smtClean="0">
                <a:ea typeface="PMingLiU" pitchFamily="18" charset="-120"/>
              </a:rPr>
              <a:t>para </a:t>
            </a:r>
          </a:p>
          <a:p>
            <a:pPr lvl="1" eaLnBrk="1" hangingPunct="1"/>
            <a:r>
              <a:rPr lang="pt-BR" altLang="zh-TW" sz="2400" smtClean="0">
                <a:ea typeface="PMingLiU" pitchFamily="18" charset="-120"/>
              </a:rPr>
              <a:t>um dado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corpus de </a:t>
            </a:r>
            <a:r>
              <a:rPr lang="en-US" altLang="zh-TW" sz="2400" smtClean="0">
                <a:ea typeface="PMingLiU" pitchFamily="18" charset="-120"/>
              </a:rPr>
              <a:t>document</a:t>
            </a:r>
            <a:r>
              <a:rPr lang="pt-BR" altLang="zh-TW" sz="2400" smtClean="0">
                <a:ea typeface="PMingLiU" pitchFamily="18" charset="-120"/>
              </a:rPr>
              <a:t>o</a:t>
            </a:r>
            <a:r>
              <a:rPr lang="en-US" altLang="zh-TW" sz="2400" smtClean="0">
                <a:ea typeface="PMingLiU" pitchFamily="18" charset="-120"/>
              </a:rPr>
              <a:t>s </a:t>
            </a:r>
          </a:p>
          <a:p>
            <a:pPr lvl="1" eaLnBrk="1" hangingPunct="1"/>
            <a:r>
              <a:rPr lang="pt-BR" altLang="zh-TW" sz="2400" smtClean="0">
                <a:ea typeface="PMingLiU" pitchFamily="18" charset="-120"/>
              </a:rPr>
              <a:t>consultas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e </a:t>
            </a:r>
          </a:p>
          <a:p>
            <a:pPr lvl="1" eaLnBrk="1" hangingPunct="1"/>
            <a:r>
              <a:rPr lang="pt-BR" altLang="zh-TW" sz="2400" smtClean="0">
                <a:ea typeface="PMingLiU" pitchFamily="18" charset="-120"/>
              </a:rPr>
              <a:t>julgamento de </a:t>
            </a:r>
            <a:r>
              <a:rPr lang="en-US" altLang="zh-TW" sz="2400" smtClean="0">
                <a:ea typeface="PMingLiU" pitchFamily="18" charset="-120"/>
              </a:rPr>
              <a:t>relev</a:t>
            </a:r>
            <a:r>
              <a:rPr lang="pt-BR" altLang="zh-TW" sz="2400" smtClean="0">
                <a:ea typeface="PMingLiU" pitchFamily="18" charset="-120"/>
              </a:rPr>
              <a:t>ância</a:t>
            </a:r>
          </a:p>
          <a:p>
            <a:pPr eaLnBrk="1" hangingPunct="1"/>
            <a:r>
              <a:rPr lang="pt-BR" altLang="zh-TW" sz="2800" smtClean="0">
                <a:ea typeface="PMingLiU" pitchFamily="18" charset="-120"/>
              </a:rPr>
              <a:t> Dados de desempenho são válidos apenas para o ambiente no qual o sistema foi avaliado</a:t>
            </a:r>
            <a:endParaRPr lang="en-US" altLang="zh-TW" sz="2800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FE03E-1DC0-417B-B41F-7EEC4677E4E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/>
          </p:cNvSpPr>
          <p:nvPr>
            <p:ph type="title"/>
          </p:nvPr>
        </p:nvSpPr>
        <p:spPr>
          <a:xfrm>
            <a:off x="533400" y="533400"/>
            <a:ext cx="8078788" cy="785813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Benchmarks</a:t>
            </a:r>
            <a:endParaRPr lang="en-GB" altLang="zh-TW" smtClean="0">
              <a:ea typeface="PMingLiU" pitchFamily="18" charset="-120"/>
            </a:endParaRPr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ChangeArrowheads="1"/>
          </p:cNvSpPr>
          <p:nvPr>
            <p:ph type="body" idx="1"/>
          </p:nvPr>
        </p:nvSpPr>
        <p:spPr>
          <a:xfrm>
            <a:off x="914400" y="1676400"/>
            <a:ext cx="7407275" cy="245427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altLang="zh-TW" sz="2400" smtClean="0">
                <a:ea typeface="PMingLiU" pitchFamily="18" charset="-120"/>
              </a:rPr>
              <a:t>Uma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coleção </a:t>
            </a:r>
            <a:r>
              <a:rPr lang="en-US" altLang="zh-TW" sz="2400" i="1" smtClean="0">
                <a:ea typeface="PMingLiU" pitchFamily="18" charset="-120"/>
              </a:rPr>
              <a:t>Benchmark</a:t>
            </a:r>
            <a:r>
              <a:rPr lang="en-US" altLang="zh-TW" sz="2400" smtClean="0">
                <a:ea typeface="PMingLiU" pitchFamily="18" charset="-120"/>
              </a:rPr>
              <a:t> cont</a:t>
            </a:r>
            <a:r>
              <a:rPr lang="pt-BR" altLang="zh-TW" sz="2400" smtClean="0">
                <a:ea typeface="PMingLiU" pitchFamily="18" charset="-120"/>
              </a:rPr>
              <a:t>ém</a:t>
            </a:r>
            <a:r>
              <a:rPr lang="en-US" altLang="zh-TW" sz="2400" smtClean="0">
                <a:ea typeface="PMingLiU" pitchFamily="18" charset="-120"/>
              </a:rPr>
              <a:t>:</a:t>
            </a:r>
          </a:p>
          <a:p>
            <a:pPr marL="819150" lvl="1" eaLnBrk="1" hangingPunct="1"/>
            <a:r>
              <a:rPr lang="pt-BR" altLang="zh-TW" sz="2000" smtClean="0">
                <a:ea typeface="PMingLiU" pitchFamily="18" charset="-120"/>
              </a:rPr>
              <a:t>Um conjunto padrão de documentos e</a:t>
            </a:r>
            <a:r>
              <a:rPr lang="en-US" altLang="zh-TW" sz="2000" smtClean="0">
                <a:ea typeface="PMingLiU" pitchFamily="18" charset="-120"/>
              </a:rPr>
              <a:t> </a:t>
            </a:r>
            <a:r>
              <a:rPr lang="pt-BR" altLang="zh-TW" sz="2000" smtClean="0">
                <a:ea typeface="PMingLiU" pitchFamily="18" charset="-120"/>
              </a:rPr>
              <a:t>consultas</a:t>
            </a:r>
            <a:endParaRPr lang="en-US" altLang="zh-TW" sz="2000" smtClean="0">
              <a:ea typeface="PMingLiU" pitchFamily="18" charset="-120"/>
            </a:endParaRPr>
          </a:p>
          <a:p>
            <a:pPr marL="819150" lvl="1" eaLnBrk="1" hangingPunct="1"/>
            <a:r>
              <a:rPr lang="pt-BR" altLang="zh-TW" sz="2000" smtClean="0">
                <a:ea typeface="PMingLiU" pitchFamily="18" charset="-120"/>
              </a:rPr>
              <a:t>Uma lista de documentos relevantes para cada consulta</a:t>
            </a:r>
            <a:endParaRPr lang="en-US" altLang="zh-TW" sz="2000" smtClean="0">
              <a:ea typeface="PMingLiU" pitchFamily="18" charset="-120"/>
            </a:endParaRPr>
          </a:p>
          <a:p>
            <a:pPr eaLnBrk="1" hangingPunct="1"/>
            <a:r>
              <a:rPr lang="pt-BR" altLang="zh-TW" sz="2400" smtClean="0">
                <a:ea typeface="PMingLiU" pitchFamily="18" charset="-120"/>
              </a:rPr>
              <a:t>C</a:t>
            </a:r>
            <a:r>
              <a:rPr lang="en-US" altLang="zh-TW" sz="2400" smtClean="0">
                <a:ea typeface="PMingLiU" pitchFamily="18" charset="-120"/>
              </a:rPr>
              <a:t>ole</a:t>
            </a:r>
            <a:r>
              <a:rPr lang="pt-BR" altLang="zh-TW" sz="2400" smtClean="0">
                <a:ea typeface="PMingLiU" pitchFamily="18" charset="-120"/>
              </a:rPr>
              <a:t>ções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padrão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para</a:t>
            </a:r>
            <a:r>
              <a:rPr lang="en-US" altLang="zh-TW" sz="2400" smtClean="0">
                <a:ea typeface="PMingLiU" pitchFamily="18" charset="-120"/>
              </a:rPr>
              <a:t> R</a:t>
            </a:r>
            <a:r>
              <a:rPr lang="pt-BR" altLang="zh-TW" sz="2400" smtClean="0">
                <a:ea typeface="PMingLiU" pitchFamily="18" charset="-120"/>
              </a:rPr>
              <a:t>I</a:t>
            </a:r>
            <a:r>
              <a:rPr lang="en-US" altLang="zh-TW" sz="2400" smtClean="0">
                <a:ea typeface="PMingLiU" pitchFamily="18" charset="-120"/>
              </a:rPr>
              <a:t>:</a:t>
            </a:r>
          </a:p>
          <a:p>
            <a:pPr marL="819150" lvl="1" eaLnBrk="1" hangingPunct="1"/>
            <a:r>
              <a:rPr lang="en-US" altLang="zh-TW" sz="2000" smtClean="0">
                <a:ea typeface="PMingLiU" pitchFamily="18" charset="-120"/>
              </a:rPr>
              <a:t>Smart collection</a:t>
            </a:r>
          </a:p>
          <a:p>
            <a:pPr marL="819150" lvl="1" eaLnBrk="1" hangingPunct="1"/>
            <a:r>
              <a:rPr lang="en-US" altLang="zh-TW" sz="2000" smtClean="0">
                <a:ea typeface="PMingLiU" pitchFamily="18" charset="-120"/>
              </a:rPr>
              <a:t>TREC: http://trec.nist.gov/</a:t>
            </a:r>
          </a:p>
        </p:txBody>
      </p:sp>
      <p:grpSp>
        <p:nvGrpSpPr>
          <p:cNvPr id="29701" name="Group 4"/>
          <p:cNvGrpSpPr>
            <a:grpSpLocks/>
          </p:cNvGrpSpPr>
          <p:nvPr/>
        </p:nvGrpSpPr>
        <p:grpSpPr bwMode="auto">
          <a:xfrm>
            <a:off x="914400" y="4498975"/>
            <a:ext cx="7010400" cy="1901825"/>
            <a:chOff x="672" y="2722"/>
            <a:chExt cx="4416" cy="1198"/>
          </a:xfrm>
        </p:grpSpPr>
        <p:sp>
          <p:nvSpPr>
            <p:cNvPr id="29702" name="Text Box 5"/>
            <p:cNvSpPr txBox="1">
              <a:spLocks noChangeArrowheads="1"/>
            </p:cNvSpPr>
            <p:nvPr/>
          </p:nvSpPr>
          <p:spPr bwMode="auto">
            <a:xfrm>
              <a:off x="672" y="2931"/>
              <a:ext cx="864" cy="40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kumimoji="1" lang="pt-BR" altLang="zh-TW" sz="1400">
                  <a:solidFill>
                    <a:schemeClr val="tx2"/>
                  </a:solidFill>
                  <a:ea typeface="DFKai-SB" pitchFamily="65" charset="-120"/>
                </a:rPr>
                <a:t>Coleção de Documentos Padrão</a:t>
              </a:r>
              <a:endParaRPr kumimoji="1" lang="en-US" altLang="zh-TW" sz="1400">
                <a:solidFill>
                  <a:schemeClr val="tx2"/>
                </a:solidFill>
                <a:ea typeface="DFKai-SB" pitchFamily="65" charset="-120"/>
              </a:endParaRPr>
            </a:p>
          </p:txBody>
        </p:sp>
        <p:sp>
          <p:nvSpPr>
            <p:cNvPr id="29703" name="Text Box 6"/>
            <p:cNvSpPr txBox="1">
              <a:spLocks noChangeArrowheads="1"/>
            </p:cNvSpPr>
            <p:nvPr/>
          </p:nvSpPr>
          <p:spPr bwMode="auto">
            <a:xfrm>
              <a:off x="672" y="3532"/>
              <a:ext cx="864" cy="2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kumimoji="1" lang="pt-BR" altLang="zh-TW" sz="1400">
                  <a:solidFill>
                    <a:schemeClr val="tx2"/>
                  </a:solidFill>
                  <a:ea typeface="DFKai-SB" pitchFamily="65" charset="-120"/>
                </a:rPr>
                <a:t>Consultas Padrão</a:t>
              </a:r>
              <a:endParaRPr kumimoji="1" lang="en-US" altLang="zh-TW" sz="1400">
                <a:solidFill>
                  <a:schemeClr val="tx2"/>
                </a:solidFill>
                <a:ea typeface="DFKai-SB" pitchFamily="65" charset="-120"/>
              </a:endParaRPr>
            </a:p>
          </p:txBody>
        </p:sp>
        <p:grpSp>
          <p:nvGrpSpPr>
            <p:cNvPr id="29704" name="Group 7"/>
            <p:cNvGrpSpPr>
              <a:grpSpLocks/>
            </p:cNvGrpSpPr>
            <p:nvPr/>
          </p:nvGrpSpPr>
          <p:grpSpPr bwMode="auto">
            <a:xfrm>
              <a:off x="2160" y="2832"/>
              <a:ext cx="912" cy="624"/>
              <a:chOff x="2112" y="2352"/>
              <a:chExt cx="912" cy="624"/>
            </a:xfrm>
          </p:grpSpPr>
          <p:sp>
            <p:nvSpPr>
              <p:cNvPr id="29716" name="Oval 8"/>
              <p:cNvSpPr>
                <a:spLocks noChangeArrowheads="1"/>
              </p:cNvSpPr>
              <p:nvPr/>
            </p:nvSpPr>
            <p:spPr bwMode="auto">
              <a:xfrm>
                <a:off x="2112" y="2352"/>
                <a:ext cx="912" cy="624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pt-BR"/>
              </a:p>
            </p:txBody>
          </p:sp>
          <p:sp>
            <p:nvSpPr>
              <p:cNvPr id="29717" name="Text Box 9"/>
              <p:cNvSpPr txBox="1">
                <a:spLocks noChangeArrowheads="1"/>
              </p:cNvSpPr>
              <p:nvPr/>
            </p:nvSpPr>
            <p:spPr bwMode="auto">
              <a:xfrm>
                <a:off x="2208" y="2530"/>
                <a:ext cx="720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 anchor="b">
                <a:spAutoFit/>
              </a:bodyPr>
              <a:lstStyle/>
              <a:p>
                <a:pPr algn="ctr">
                  <a:lnSpc>
                    <a:spcPct val="85000"/>
                  </a:lnSpc>
                  <a:spcBef>
                    <a:spcPct val="50000"/>
                  </a:spcBef>
                </a:pPr>
                <a:r>
                  <a:rPr kumimoji="1" lang="en-US" altLang="zh-TW" sz="1400" b="1">
                    <a:solidFill>
                      <a:schemeClr val="tx2"/>
                    </a:solidFill>
                    <a:ea typeface="DFKai-SB" pitchFamily="65" charset="-120"/>
                  </a:rPr>
                  <a:t>Algoritm</a:t>
                </a:r>
                <a:r>
                  <a:rPr kumimoji="1" lang="pt-BR" altLang="zh-TW" sz="1400" b="1">
                    <a:solidFill>
                      <a:schemeClr val="tx2"/>
                    </a:solidFill>
                    <a:ea typeface="DFKai-SB" pitchFamily="65" charset="-120"/>
                  </a:rPr>
                  <a:t>o</a:t>
                </a:r>
                <a:r>
                  <a:rPr kumimoji="1" lang="en-US" altLang="zh-TW" sz="1400" b="1">
                    <a:solidFill>
                      <a:schemeClr val="tx2"/>
                    </a:solidFill>
                    <a:ea typeface="DFKai-SB" pitchFamily="65" charset="-120"/>
                  </a:rPr>
                  <a:t> </a:t>
                </a:r>
                <a:r>
                  <a:rPr kumimoji="1" lang="pt-BR" altLang="zh-TW" sz="1400" b="1">
                    <a:solidFill>
                      <a:schemeClr val="tx2"/>
                    </a:solidFill>
                    <a:ea typeface="DFKai-SB" pitchFamily="65" charset="-120"/>
                  </a:rPr>
                  <a:t>sob</a:t>
                </a:r>
                <a:r>
                  <a:rPr kumimoji="1" lang="en-US" altLang="zh-TW" sz="1400" b="1">
                    <a:solidFill>
                      <a:schemeClr val="tx2"/>
                    </a:solidFill>
                    <a:ea typeface="DFKai-SB" pitchFamily="65" charset="-120"/>
                  </a:rPr>
                  <a:t> test</a:t>
                </a:r>
                <a:r>
                  <a:rPr kumimoji="1" lang="pt-BR" altLang="zh-TW" sz="1400" b="1">
                    <a:solidFill>
                      <a:schemeClr val="tx2"/>
                    </a:solidFill>
                    <a:ea typeface="DFKai-SB" pitchFamily="65" charset="-120"/>
                  </a:rPr>
                  <a:t>e</a:t>
                </a:r>
                <a:endParaRPr kumimoji="1" lang="en-US" altLang="zh-TW" sz="1400" b="1">
                  <a:solidFill>
                    <a:schemeClr val="tx2"/>
                  </a:solidFill>
                  <a:ea typeface="DFKai-SB" pitchFamily="65" charset="-120"/>
                </a:endParaRPr>
              </a:p>
            </p:txBody>
          </p:sp>
        </p:grpSp>
        <p:grpSp>
          <p:nvGrpSpPr>
            <p:cNvPr id="29705" name="Group 10"/>
            <p:cNvGrpSpPr>
              <a:grpSpLocks/>
            </p:cNvGrpSpPr>
            <p:nvPr/>
          </p:nvGrpSpPr>
          <p:grpSpPr bwMode="auto">
            <a:xfrm>
              <a:off x="3552" y="2832"/>
              <a:ext cx="912" cy="624"/>
              <a:chOff x="3936" y="2208"/>
              <a:chExt cx="912" cy="624"/>
            </a:xfrm>
          </p:grpSpPr>
          <p:sp>
            <p:nvSpPr>
              <p:cNvPr id="29714" name="Oval 11"/>
              <p:cNvSpPr>
                <a:spLocks noChangeArrowheads="1"/>
              </p:cNvSpPr>
              <p:nvPr/>
            </p:nvSpPr>
            <p:spPr bwMode="auto">
              <a:xfrm>
                <a:off x="3936" y="2208"/>
                <a:ext cx="912" cy="624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pt-BR"/>
              </a:p>
            </p:txBody>
          </p:sp>
          <p:sp>
            <p:nvSpPr>
              <p:cNvPr id="29715" name="Text Box 12"/>
              <p:cNvSpPr txBox="1">
                <a:spLocks noChangeArrowheads="1"/>
              </p:cNvSpPr>
              <p:nvPr/>
            </p:nvSpPr>
            <p:spPr bwMode="auto">
              <a:xfrm>
                <a:off x="4032" y="2465"/>
                <a:ext cx="720" cy="1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 anchor="b">
                <a:spAutoFit/>
              </a:bodyPr>
              <a:lstStyle/>
              <a:p>
                <a:pPr algn="ctr">
                  <a:lnSpc>
                    <a:spcPct val="85000"/>
                  </a:lnSpc>
                  <a:spcBef>
                    <a:spcPct val="50000"/>
                  </a:spcBef>
                </a:pPr>
                <a:r>
                  <a:rPr kumimoji="1" lang="pt-BR" altLang="zh-TW" sz="1400" b="1">
                    <a:solidFill>
                      <a:schemeClr val="tx2"/>
                    </a:solidFill>
                    <a:ea typeface="DFKai-SB" pitchFamily="65" charset="-120"/>
                  </a:rPr>
                  <a:t>Avaliação</a:t>
                </a:r>
                <a:endParaRPr kumimoji="1" lang="en-US" altLang="zh-TW" sz="1400" b="1">
                  <a:solidFill>
                    <a:schemeClr val="tx2"/>
                  </a:solidFill>
                  <a:ea typeface="DFKai-SB" pitchFamily="65" charset="-120"/>
                </a:endParaRPr>
              </a:p>
            </p:txBody>
          </p:sp>
        </p:grpSp>
        <p:sp>
          <p:nvSpPr>
            <p:cNvPr id="29706" name="Text Box 13"/>
            <p:cNvSpPr txBox="1">
              <a:spLocks noChangeArrowheads="1"/>
            </p:cNvSpPr>
            <p:nvPr/>
          </p:nvSpPr>
          <p:spPr bwMode="auto">
            <a:xfrm>
              <a:off x="3600" y="3628"/>
              <a:ext cx="864" cy="2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kumimoji="1" lang="pt-BR" altLang="zh-TW" sz="1400">
                  <a:solidFill>
                    <a:schemeClr val="tx2"/>
                  </a:solidFill>
                  <a:ea typeface="DFKai-SB" pitchFamily="65" charset="-120"/>
                </a:rPr>
                <a:t>Resultado Padrão</a:t>
              </a:r>
              <a:endParaRPr kumimoji="1" lang="en-US" altLang="zh-TW" sz="1400">
                <a:solidFill>
                  <a:schemeClr val="tx2"/>
                </a:solidFill>
                <a:ea typeface="DFKai-SB" pitchFamily="65" charset="-120"/>
              </a:endParaRPr>
            </a:p>
          </p:txBody>
        </p:sp>
        <p:sp>
          <p:nvSpPr>
            <p:cNvPr id="29707" name="Freeform 14"/>
            <p:cNvSpPr>
              <a:spLocks/>
            </p:cNvSpPr>
            <p:nvPr/>
          </p:nvSpPr>
          <p:spPr bwMode="auto">
            <a:xfrm>
              <a:off x="1537" y="3081"/>
              <a:ext cx="623" cy="39"/>
            </a:xfrm>
            <a:custGeom>
              <a:avLst/>
              <a:gdLst>
                <a:gd name="T0" fmla="*/ 0 w 623"/>
                <a:gd name="T1" fmla="*/ 0 h 39"/>
                <a:gd name="T2" fmla="*/ 623 w 623"/>
                <a:gd name="T3" fmla="*/ 39 h 39"/>
                <a:gd name="T4" fmla="*/ 0 60000 65536"/>
                <a:gd name="T5" fmla="*/ 0 60000 65536"/>
                <a:gd name="T6" fmla="*/ 0 w 623"/>
                <a:gd name="T7" fmla="*/ 0 h 39"/>
                <a:gd name="T8" fmla="*/ 623 w 623"/>
                <a:gd name="T9" fmla="*/ 39 h 3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3" h="39">
                  <a:moveTo>
                    <a:pt x="0" y="0"/>
                  </a:moveTo>
                  <a:lnTo>
                    <a:pt x="623" y="39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/>
            </a:p>
          </p:txBody>
        </p:sp>
        <p:sp>
          <p:nvSpPr>
            <p:cNvPr id="29708" name="Freeform 15"/>
            <p:cNvSpPr>
              <a:spLocks/>
            </p:cNvSpPr>
            <p:nvPr/>
          </p:nvSpPr>
          <p:spPr bwMode="auto">
            <a:xfrm>
              <a:off x="1537" y="3303"/>
              <a:ext cx="667" cy="341"/>
            </a:xfrm>
            <a:custGeom>
              <a:avLst/>
              <a:gdLst>
                <a:gd name="T0" fmla="*/ 0 w 667"/>
                <a:gd name="T1" fmla="*/ 341 h 341"/>
                <a:gd name="T2" fmla="*/ 667 w 667"/>
                <a:gd name="T3" fmla="*/ 0 h 341"/>
                <a:gd name="T4" fmla="*/ 0 60000 65536"/>
                <a:gd name="T5" fmla="*/ 0 60000 65536"/>
                <a:gd name="T6" fmla="*/ 0 w 667"/>
                <a:gd name="T7" fmla="*/ 0 h 341"/>
                <a:gd name="T8" fmla="*/ 667 w 667"/>
                <a:gd name="T9" fmla="*/ 341 h 34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7" h="341">
                  <a:moveTo>
                    <a:pt x="0" y="341"/>
                  </a:moveTo>
                  <a:lnTo>
                    <a:pt x="66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/>
            </a:p>
          </p:txBody>
        </p:sp>
        <p:sp>
          <p:nvSpPr>
            <p:cNvPr id="29709" name="Line 16"/>
            <p:cNvSpPr>
              <a:spLocks noChangeShapeType="1"/>
            </p:cNvSpPr>
            <p:nvPr/>
          </p:nvSpPr>
          <p:spPr bwMode="auto">
            <a:xfrm>
              <a:off x="3072" y="312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/>
            </a:p>
          </p:txBody>
        </p:sp>
        <p:sp>
          <p:nvSpPr>
            <p:cNvPr id="29710" name="Line 17"/>
            <p:cNvSpPr>
              <a:spLocks noChangeShapeType="1"/>
            </p:cNvSpPr>
            <p:nvPr/>
          </p:nvSpPr>
          <p:spPr bwMode="auto">
            <a:xfrm flipV="1">
              <a:off x="4464" y="312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/>
            </a:p>
          </p:txBody>
        </p:sp>
        <p:sp>
          <p:nvSpPr>
            <p:cNvPr id="29711" name="Line 18"/>
            <p:cNvSpPr>
              <a:spLocks noChangeShapeType="1"/>
            </p:cNvSpPr>
            <p:nvPr/>
          </p:nvSpPr>
          <p:spPr bwMode="auto">
            <a:xfrm flipV="1">
              <a:off x="4032" y="345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/>
            </a:p>
          </p:txBody>
        </p:sp>
        <p:sp>
          <p:nvSpPr>
            <p:cNvPr id="29712" name="Text Box 19"/>
            <p:cNvSpPr txBox="1">
              <a:spLocks noChangeArrowheads="1"/>
            </p:cNvSpPr>
            <p:nvPr/>
          </p:nvSpPr>
          <p:spPr bwMode="auto">
            <a:xfrm>
              <a:off x="2976" y="2722"/>
              <a:ext cx="864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>
                <a:lnSpc>
                  <a:spcPct val="85000"/>
                </a:lnSpc>
                <a:spcBef>
                  <a:spcPct val="50000"/>
                </a:spcBef>
              </a:pPr>
              <a:r>
                <a:rPr kumimoji="1" lang="pt-BR" altLang="zh-TW" sz="1400">
                  <a:solidFill>
                    <a:schemeClr val="tx2"/>
                  </a:solidFill>
                  <a:ea typeface="DFKai-SB" pitchFamily="65" charset="-120"/>
                </a:rPr>
                <a:t>Resultados </a:t>
              </a:r>
              <a:r>
                <a:rPr kumimoji="1" lang="en-US" altLang="zh-TW" sz="1400">
                  <a:solidFill>
                    <a:schemeClr val="tx2"/>
                  </a:solidFill>
                  <a:ea typeface="DFKai-SB" pitchFamily="65" charset="-120"/>
                </a:rPr>
                <a:t>Re</a:t>
              </a:r>
              <a:r>
                <a:rPr kumimoji="1" lang="pt-BR" altLang="zh-TW" sz="1400">
                  <a:solidFill>
                    <a:schemeClr val="tx2"/>
                  </a:solidFill>
                  <a:ea typeface="DFKai-SB" pitchFamily="65" charset="-120"/>
                </a:rPr>
                <a:t>cuperados</a:t>
              </a:r>
              <a:endParaRPr kumimoji="1" lang="en-US" altLang="zh-TW" sz="1400">
                <a:solidFill>
                  <a:schemeClr val="tx2"/>
                </a:solidFill>
                <a:ea typeface="DFKai-SB" pitchFamily="65" charset="-120"/>
              </a:endParaRPr>
            </a:p>
          </p:txBody>
        </p:sp>
        <p:sp>
          <p:nvSpPr>
            <p:cNvPr id="29713" name="Text Box 20"/>
            <p:cNvSpPr txBox="1">
              <a:spLocks noChangeArrowheads="1"/>
            </p:cNvSpPr>
            <p:nvPr/>
          </p:nvSpPr>
          <p:spPr bwMode="auto">
            <a:xfrm>
              <a:off x="4416" y="2770"/>
              <a:ext cx="672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>
                <a:lnSpc>
                  <a:spcPct val="85000"/>
                </a:lnSpc>
                <a:spcBef>
                  <a:spcPct val="50000"/>
                </a:spcBef>
              </a:pPr>
              <a:r>
                <a:rPr kumimoji="1" lang="en-US" altLang="zh-TW" sz="1400">
                  <a:solidFill>
                    <a:schemeClr val="tx2"/>
                  </a:solidFill>
                  <a:ea typeface="DFKai-SB" pitchFamily="65" charset="-120"/>
                </a:rPr>
                <a:t>Precis</a:t>
              </a:r>
              <a:r>
                <a:rPr kumimoji="1" lang="pt-BR" altLang="zh-TW" sz="1400">
                  <a:solidFill>
                    <a:schemeClr val="tx2"/>
                  </a:solidFill>
                  <a:ea typeface="DFKai-SB" pitchFamily="65" charset="-120"/>
                </a:rPr>
                <a:t>ão e cobertura</a:t>
              </a:r>
              <a:endParaRPr kumimoji="1" lang="en-US" altLang="zh-TW" sz="1400">
                <a:solidFill>
                  <a:schemeClr val="tx2"/>
                </a:solidFill>
                <a:ea typeface="DFKai-SB" pitchFamily="65" charset="-120"/>
              </a:endParaRPr>
            </a:p>
          </p:txBody>
        </p:sp>
      </p:grp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433BAC-C19C-4258-8466-43A31E03558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Problemas com as amostras </a:t>
            </a:r>
            <a:r>
              <a:rPr lang="en-US" altLang="zh-TW" sz="3600" smtClean="0">
                <a:ea typeface="PMingLiU" pitchFamily="18" charset="-120"/>
              </a:rPr>
              <a:t>Benchmark</a:t>
            </a:r>
            <a:endParaRPr lang="en-GB" altLang="zh-TW" sz="3600" smtClean="0">
              <a:ea typeface="PMingLiU" pitchFamily="18" charset="-120"/>
            </a:endParaRPr>
          </a:p>
        </p:txBody>
      </p:sp>
      <p:sp>
        <p:nvSpPr>
          <p:cNvPr id="307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Dados de desempenho</a:t>
            </a:r>
            <a:r>
              <a:rPr lang="en-US" altLang="zh-TW" sz="2400" smtClean="0">
                <a:ea typeface="PMingLiU" pitchFamily="18" charset="-120"/>
              </a:rPr>
              <a:t> são </a:t>
            </a:r>
            <a:r>
              <a:rPr lang="pt-BR" altLang="zh-TW" sz="2400" smtClean="0">
                <a:ea typeface="PMingLiU" pitchFamily="18" charset="-120"/>
              </a:rPr>
              <a:t>válidos apenas para o </a:t>
            </a:r>
            <a:r>
              <a:rPr lang="pt-BR" altLang="zh-TW" sz="2400" i="1" smtClean="0">
                <a:ea typeface="PMingLiU" pitchFamily="18" charset="-120"/>
              </a:rPr>
              <a:t>benchmark</a:t>
            </a:r>
            <a:r>
              <a:rPr lang="pt-BR" altLang="zh-TW" sz="2400" smtClean="0">
                <a:ea typeface="PMingLiU" pitchFamily="18" charset="-120"/>
              </a:rPr>
              <a:t> particular sendo usado nos experimentos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Construir um corpus </a:t>
            </a:r>
            <a:r>
              <a:rPr lang="en-US" altLang="zh-TW" sz="2400" i="1" smtClean="0">
                <a:ea typeface="PMingLiU" pitchFamily="18" charset="-120"/>
              </a:rPr>
              <a:t>benchmark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é uma tarefa difícil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Nem todas as línguas têm corpus </a:t>
            </a:r>
            <a:r>
              <a:rPr lang="en-US" altLang="zh-TW" sz="2400" i="1" smtClean="0">
                <a:ea typeface="PMingLiU" pitchFamily="18" charset="-120"/>
              </a:rPr>
              <a:t>Benchmark </a:t>
            </a:r>
            <a:r>
              <a:rPr lang="en-US" altLang="zh-TW" sz="2400" smtClean="0">
                <a:ea typeface="PMingLiU" pitchFamily="18" charset="-120"/>
              </a:rPr>
              <a:t>disponível</a:t>
            </a:r>
            <a:r>
              <a:rPr lang="en-US" altLang="zh-TW" sz="2400" i="1" smtClean="0">
                <a:ea typeface="PMingLiU" pitchFamily="18" charset="-120"/>
              </a:rPr>
              <a:t> </a:t>
            </a:r>
            <a:endParaRPr lang="en-US" sz="2400" i="1" smtClean="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3280B1-21F4-4E6E-9525-548CE77EF1F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174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636713"/>
            <a:ext cx="8153400" cy="468788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Pr</a:t>
            </a:r>
            <a:r>
              <a:rPr lang="pt-BR" altLang="zh-TW" sz="2400" smtClean="0">
                <a:ea typeface="PMingLiU" pitchFamily="18" charset="-120"/>
              </a:rPr>
              <a:t>imeiros</a:t>
            </a:r>
            <a:r>
              <a:rPr lang="en-US" altLang="zh-TW" sz="2400" smtClean="0">
                <a:ea typeface="PMingLiU" pitchFamily="18" charset="-120"/>
              </a:rPr>
              <a:t> experiment</a:t>
            </a:r>
            <a:r>
              <a:rPr lang="pt-BR" altLang="zh-TW" sz="2400" smtClean="0">
                <a:ea typeface="PMingLiU" pitchFamily="18" charset="-120"/>
              </a:rPr>
              <a:t>os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usaram a base</a:t>
            </a:r>
            <a:r>
              <a:rPr lang="en-US" altLang="zh-TW" sz="2400" smtClean="0">
                <a:ea typeface="PMingLiU" pitchFamily="18" charset="-120"/>
              </a:rPr>
              <a:t> SMART, </a:t>
            </a:r>
            <a:r>
              <a:rPr lang="pt-BR" altLang="zh-TW" sz="2400" smtClean="0">
                <a:ea typeface="PMingLiU" pitchFamily="18" charset="-120"/>
              </a:rPr>
              <a:t>que é bastante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pequena</a:t>
            </a:r>
            <a:r>
              <a:rPr lang="en-US" altLang="zh-TW" sz="2400" smtClean="0">
                <a:ea typeface="PMingLiU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  <a:hlinkClick r:id="rId3"/>
              </a:rPr>
              <a:t>ftp://ftp.cs.cornell.edu/pub/smart</a:t>
            </a:r>
            <a:endParaRPr lang="pt-BR" altLang="zh-TW" sz="20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 smtClean="0">
              <a:ea typeface="PMingLiU" pitchFamily="18" charset="-12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altLang="zh-TW" sz="2000" smtClean="0">
                <a:ea typeface="PMingLiU" pitchFamily="18" charset="-120"/>
              </a:rPr>
              <a:t>     </a:t>
            </a:r>
            <a:r>
              <a:rPr lang="pt-BR" altLang="zh-TW" sz="2000" smtClean="0">
                <a:ea typeface="PMingLiU" pitchFamily="18" charset="-120"/>
              </a:rPr>
              <a:t>Nome da</a:t>
            </a:r>
            <a:r>
              <a:rPr lang="en-US" altLang="zh-TW" sz="2000" smtClean="0">
                <a:ea typeface="PMingLiU" pitchFamily="18" charset="-120"/>
              </a:rPr>
              <a:t>	N</a:t>
            </a:r>
            <a:r>
              <a:rPr lang="pt-BR" altLang="zh-TW" sz="2000" smtClean="0">
                <a:ea typeface="PMingLiU" pitchFamily="18" charset="-120"/>
              </a:rPr>
              <a:t>ú</a:t>
            </a:r>
            <a:r>
              <a:rPr lang="en-US" altLang="zh-TW" sz="2000" smtClean="0">
                <a:ea typeface="PMingLiU" pitchFamily="18" charset="-120"/>
              </a:rPr>
              <a:t>mer</a:t>
            </a:r>
            <a:r>
              <a:rPr lang="pt-BR" altLang="zh-TW" sz="2000" smtClean="0">
                <a:ea typeface="PMingLiU" pitchFamily="18" charset="-120"/>
              </a:rPr>
              <a:t>o</a:t>
            </a:r>
            <a:r>
              <a:rPr lang="en-US" altLang="zh-TW" sz="2000" smtClean="0">
                <a:ea typeface="PMingLiU" pitchFamily="18" charset="-120"/>
              </a:rPr>
              <a:t> </a:t>
            </a:r>
            <a:r>
              <a:rPr lang="pt-BR" altLang="zh-TW" sz="2000" smtClean="0">
                <a:ea typeface="PMingLiU" pitchFamily="18" charset="-120"/>
              </a:rPr>
              <a:t>de</a:t>
            </a:r>
            <a:r>
              <a:rPr lang="en-US" altLang="zh-TW" sz="2000" smtClean="0">
                <a:ea typeface="PMingLiU" pitchFamily="18" charset="-120"/>
              </a:rPr>
              <a:t> 	N</a:t>
            </a:r>
            <a:r>
              <a:rPr lang="pt-BR" altLang="zh-TW" sz="2000" smtClean="0">
                <a:latin typeface="Times New Roman" pitchFamily="18" charset="0"/>
                <a:ea typeface="PMingLiU" pitchFamily="18" charset="-120"/>
              </a:rPr>
              <a:t>ú</a:t>
            </a:r>
            <a:r>
              <a:rPr lang="en-US" altLang="zh-TW" sz="2000" smtClean="0">
                <a:ea typeface="PMingLiU" pitchFamily="18" charset="-120"/>
              </a:rPr>
              <a:t>mer</a:t>
            </a:r>
            <a:r>
              <a:rPr lang="pt-BR" altLang="zh-TW" sz="2000" smtClean="0">
                <a:ea typeface="PMingLiU" pitchFamily="18" charset="-120"/>
              </a:rPr>
              <a:t>o</a:t>
            </a:r>
            <a:r>
              <a:rPr lang="en-US" altLang="zh-TW" sz="2000" smtClean="0">
                <a:ea typeface="PMingLiU" pitchFamily="18" charset="-120"/>
              </a:rPr>
              <a:t> </a:t>
            </a:r>
            <a:r>
              <a:rPr lang="pt-BR" altLang="zh-TW" sz="2000" smtClean="0">
                <a:ea typeface="PMingLiU" pitchFamily="18" charset="-120"/>
              </a:rPr>
              <a:t>de</a:t>
            </a:r>
            <a:r>
              <a:rPr lang="en-US" altLang="zh-TW" sz="2000" smtClean="0">
                <a:ea typeface="PMingLiU" pitchFamily="18" charset="-120"/>
              </a:rPr>
              <a:t> 	</a:t>
            </a:r>
            <a:r>
              <a:rPr lang="pt-BR" altLang="zh-TW" sz="2000" smtClean="0">
                <a:ea typeface="PMingLiU" pitchFamily="18" charset="-120"/>
              </a:rPr>
              <a:t>Tamanho</a:t>
            </a:r>
            <a:r>
              <a:rPr lang="en-US" altLang="zh-TW" sz="200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altLang="zh-TW" sz="2000" smtClean="0">
                <a:ea typeface="PMingLiU" pitchFamily="18" charset="-120"/>
              </a:rPr>
              <a:t>     </a:t>
            </a:r>
            <a:r>
              <a:rPr lang="pt-BR" altLang="zh-TW" sz="2000" smtClean="0">
                <a:ea typeface="PMingLiU" pitchFamily="18" charset="-120"/>
              </a:rPr>
              <a:t>Cole</a:t>
            </a:r>
            <a:r>
              <a:rPr lang="pt-BR" altLang="zh-TW" sz="2000" smtClean="0">
                <a:latin typeface="Times New Roman" pitchFamily="18" charset="0"/>
                <a:ea typeface="PMingLiU" pitchFamily="18" charset="-120"/>
              </a:rPr>
              <a:t>ç</a:t>
            </a:r>
            <a:r>
              <a:rPr lang="pt-BR" altLang="zh-TW" sz="2000" smtClean="0">
                <a:ea typeface="PMingLiU" pitchFamily="18" charset="-120"/>
              </a:rPr>
              <a:t>ão</a:t>
            </a:r>
            <a:r>
              <a:rPr lang="en-US" altLang="zh-TW" sz="2000" smtClean="0">
                <a:ea typeface="PMingLiU" pitchFamily="18" charset="-120"/>
              </a:rPr>
              <a:t>   	Document</a:t>
            </a:r>
            <a:r>
              <a:rPr lang="pt-BR" altLang="zh-TW" sz="2000" smtClean="0">
                <a:ea typeface="PMingLiU" pitchFamily="18" charset="-120"/>
              </a:rPr>
              <a:t>o</a:t>
            </a:r>
            <a:r>
              <a:rPr lang="en-US" altLang="zh-TW" sz="2000" smtClean="0">
                <a:ea typeface="PMingLiU" pitchFamily="18" charset="-120"/>
              </a:rPr>
              <a:t>s 	</a:t>
            </a:r>
            <a:r>
              <a:rPr lang="pt-BR" altLang="zh-TW" sz="2000" smtClean="0">
                <a:ea typeface="PMingLiU" pitchFamily="18" charset="-120"/>
              </a:rPr>
              <a:t>Consultas</a:t>
            </a:r>
            <a:r>
              <a:rPr lang="en-US" altLang="zh-TW" sz="2000" smtClean="0">
                <a:ea typeface="PMingLiU" pitchFamily="18" charset="-120"/>
              </a:rPr>
              <a:t> 	(Mbytes)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smtClean="0">
                <a:ea typeface="PMingLiU" pitchFamily="18" charset="-120"/>
              </a:rPr>
              <a:t>     CACM 	3,204 		  64 		1.5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smtClean="0">
                <a:ea typeface="PMingLiU" pitchFamily="18" charset="-120"/>
              </a:rPr>
              <a:t>     CISI		1,460 		112 		1.3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smtClean="0">
                <a:ea typeface="PMingLiU" pitchFamily="18" charset="-120"/>
              </a:rPr>
              <a:t>     CRAN	1,400 		225 		1.6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smtClean="0">
                <a:ea typeface="PMingLiU" pitchFamily="18" charset="-120"/>
              </a:rPr>
              <a:t>     MED 	1,033 		  30	 	1.1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smtClean="0">
                <a:ea typeface="PMingLiU" pitchFamily="18" charset="-120"/>
              </a:rPr>
              <a:t>     TIME 	   425 		  83 		1.5 </a:t>
            </a:r>
            <a:br>
              <a:rPr lang="en-US" altLang="zh-TW" sz="2000" smtClean="0">
                <a:ea typeface="PMingLiU" pitchFamily="18" charset="-120"/>
              </a:rPr>
            </a:br>
            <a:endParaRPr lang="en-US" altLang="zh-TW" sz="2000" smtClean="0">
              <a:ea typeface="PMingLiU" pitchFamily="18" charset="-12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Primeiras Coleções de </a:t>
            </a:r>
            <a:r>
              <a:rPr lang="en-US" altLang="zh-TW" sz="3600" smtClean="0">
                <a:ea typeface="PMingLiU" pitchFamily="18" charset="-120"/>
              </a:rPr>
              <a:t>Test</a:t>
            </a:r>
            <a:r>
              <a:rPr lang="pt-BR" altLang="zh-TW" sz="3600" smtClean="0">
                <a:ea typeface="PMingLiU" pitchFamily="18" charset="-120"/>
              </a:rPr>
              <a:t>e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914400" y="3213100"/>
            <a:ext cx="644683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914400" y="4076700"/>
            <a:ext cx="644683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914400" y="6308725"/>
            <a:ext cx="644683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0987F-0F69-4D7D-A5D4-B6AED9B5EE34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z="3600" smtClean="0"/>
              <a:t>Coleção TREC</a:t>
            </a:r>
            <a:endParaRPr lang="en-US" sz="3600" smtClean="0"/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724400"/>
          </a:xfrm>
        </p:spPr>
        <p:txBody>
          <a:bodyPr/>
          <a:lstStyle/>
          <a:p>
            <a:pPr eaLnBrk="1" hangingPunct="1"/>
            <a:r>
              <a:rPr lang="pt-BR" sz="4000" smtClean="0"/>
              <a:t> </a:t>
            </a:r>
            <a:r>
              <a:rPr kumimoji="1" lang="en-US" altLang="zh-TW" sz="2400" smtClean="0">
                <a:ea typeface="PMingLiU" pitchFamily="18" charset="-120"/>
              </a:rPr>
              <a:t>TREC: </a:t>
            </a:r>
            <a:r>
              <a:rPr kumimoji="1" lang="en-US" altLang="zh-TW" sz="2400" smtClean="0">
                <a:solidFill>
                  <a:srgbClr val="FF0000"/>
                </a:solidFill>
                <a:ea typeface="PMingLiU" pitchFamily="18" charset="-120"/>
              </a:rPr>
              <a:t>T</a:t>
            </a:r>
            <a:r>
              <a:rPr kumimoji="1" lang="en-US" altLang="zh-TW" sz="2400" smtClean="0">
                <a:ea typeface="PMingLiU" pitchFamily="18" charset="-120"/>
              </a:rPr>
              <a:t>ext </a:t>
            </a:r>
            <a:r>
              <a:rPr kumimoji="1" lang="en-US" altLang="zh-TW" sz="2400" smtClean="0">
                <a:solidFill>
                  <a:srgbClr val="FF0000"/>
                </a:solidFill>
                <a:ea typeface="PMingLiU" pitchFamily="18" charset="-120"/>
              </a:rPr>
              <a:t>RE</a:t>
            </a:r>
            <a:r>
              <a:rPr kumimoji="1" lang="en-US" altLang="zh-TW" sz="2400" smtClean="0">
                <a:ea typeface="PMingLiU" pitchFamily="18" charset="-120"/>
              </a:rPr>
              <a:t>trieval </a:t>
            </a:r>
            <a:r>
              <a:rPr kumimoji="1" lang="en-US" altLang="zh-TW" sz="2400" smtClean="0">
                <a:solidFill>
                  <a:srgbClr val="FF0000"/>
                </a:solidFill>
                <a:ea typeface="PMingLiU" pitchFamily="18" charset="-120"/>
              </a:rPr>
              <a:t>C</a:t>
            </a:r>
            <a:r>
              <a:rPr kumimoji="1" lang="en-US" altLang="zh-TW" sz="2400" smtClean="0">
                <a:ea typeface="PMingLiU" pitchFamily="18" charset="-120"/>
              </a:rPr>
              <a:t>onference </a:t>
            </a:r>
            <a:endParaRPr kumimoji="1" lang="en-US" altLang="zh-TW" sz="2800" smtClean="0">
              <a:ea typeface="PMingLiU" pitchFamily="18" charset="-120"/>
            </a:endParaRPr>
          </a:p>
          <a:p>
            <a:pPr lvl="1" eaLnBrk="1" hangingPunct="1"/>
            <a:r>
              <a:rPr kumimoji="1" lang="en-US" altLang="zh-TW" sz="2200" smtClean="0">
                <a:ea typeface="PMingLiU" pitchFamily="18" charset="-120"/>
                <a:hlinkClick r:id="rId2"/>
              </a:rPr>
              <a:t>http://trec.nist.gov/</a:t>
            </a:r>
            <a:endParaRPr kumimoji="1" lang="en-US" altLang="zh-TW" sz="2200" smtClean="0">
              <a:ea typeface="PMingLiU" pitchFamily="18" charset="-120"/>
            </a:endParaRPr>
          </a:p>
          <a:p>
            <a:pPr lvl="1" eaLnBrk="1" hangingPunct="1"/>
            <a:r>
              <a:rPr kumimoji="1" lang="en-US" altLang="zh-TW" sz="2200" smtClean="0">
                <a:ea typeface="PMingLiU" pitchFamily="18" charset="-120"/>
              </a:rPr>
              <a:t>Origina</a:t>
            </a:r>
            <a:r>
              <a:rPr kumimoji="1" lang="pt-BR" altLang="zh-TW" sz="2200" smtClean="0">
                <a:ea typeface="PMingLiU" pitchFamily="18" charset="-120"/>
              </a:rPr>
              <a:t>do</a:t>
            </a:r>
            <a:r>
              <a:rPr kumimoji="1" lang="en-US" altLang="zh-TW" sz="2200" smtClean="0">
                <a:ea typeface="PMingLiU" pitchFamily="18" charset="-120"/>
              </a:rPr>
              <a:t> </a:t>
            </a:r>
            <a:r>
              <a:rPr kumimoji="1" lang="pt-BR" altLang="zh-TW" sz="2200" smtClean="0">
                <a:ea typeface="PMingLiU" pitchFamily="18" charset="-120"/>
              </a:rPr>
              <a:t>do</a:t>
            </a:r>
            <a:r>
              <a:rPr kumimoji="1" lang="en-US" altLang="zh-TW" sz="2200" smtClean="0">
                <a:ea typeface="PMingLiU" pitchFamily="18" charset="-120"/>
              </a:rPr>
              <a:t> </a:t>
            </a:r>
            <a:r>
              <a:rPr kumimoji="1" lang="en-US" altLang="zh-TW" sz="2200" smtClean="0">
                <a:solidFill>
                  <a:srgbClr val="800080"/>
                </a:solidFill>
                <a:ea typeface="PMingLiU" pitchFamily="18" charset="-120"/>
              </a:rPr>
              <a:t>TIPSTER</a:t>
            </a:r>
            <a:endParaRPr kumimoji="1" lang="pt-BR" altLang="zh-TW" sz="2200" smtClean="0">
              <a:solidFill>
                <a:srgbClr val="800080"/>
              </a:solidFill>
              <a:ea typeface="PMingLiU" pitchFamily="18" charset="-120"/>
            </a:endParaRPr>
          </a:p>
          <a:p>
            <a:pPr lvl="2" eaLnBrk="1" hangingPunct="1"/>
            <a:r>
              <a:rPr kumimoji="1" lang="en-US" altLang="zh-TW" sz="2000" smtClean="0">
                <a:ea typeface="PMingLiU" pitchFamily="18" charset="-120"/>
              </a:rPr>
              <a:t>program</a:t>
            </a:r>
            <a:r>
              <a:rPr kumimoji="1" lang="pt-BR" altLang="zh-TW" sz="2000" smtClean="0">
                <a:ea typeface="PMingLiU" pitchFamily="18" charset="-120"/>
              </a:rPr>
              <a:t>a</a:t>
            </a:r>
            <a:r>
              <a:rPr kumimoji="1" lang="en-US" altLang="zh-TW" sz="2000" smtClean="0">
                <a:ea typeface="PMingLiU" pitchFamily="18" charset="-120"/>
              </a:rPr>
              <a:t> </a:t>
            </a:r>
            <a:r>
              <a:rPr kumimoji="1" lang="pt-BR" altLang="zh-TW" sz="2000" smtClean="0">
                <a:ea typeface="PMingLiU" pitchFamily="18" charset="-120"/>
              </a:rPr>
              <a:t>mantido pela</a:t>
            </a:r>
            <a:r>
              <a:rPr kumimoji="1" lang="en-US" altLang="zh-TW" sz="2000" smtClean="0">
                <a:ea typeface="PMingLiU" pitchFamily="18" charset="-120"/>
              </a:rPr>
              <a:t> </a:t>
            </a:r>
            <a:r>
              <a:rPr kumimoji="1" lang="en-US" altLang="zh-TW" sz="2000" i="1" smtClean="0">
                <a:ea typeface="PMingLiU" pitchFamily="18" charset="-120"/>
              </a:rPr>
              <a:t>Defense Advanced Research Projects Agency (DARPA)</a:t>
            </a:r>
            <a:endParaRPr kumimoji="1" lang="pt-BR" altLang="zh-TW" sz="2000" i="1" smtClean="0">
              <a:ea typeface="PMingLiU" pitchFamily="18" charset="-120"/>
            </a:endParaRPr>
          </a:p>
          <a:p>
            <a:pPr eaLnBrk="1" hangingPunct="1"/>
            <a:r>
              <a:rPr kumimoji="1" lang="pt-BR" altLang="zh-TW" sz="2400" smtClean="0">
                <a:ea typeface="PMingLiU" pitchFamily="18" charset="-120"/>
              </a:rPr>
              <a:t>Os participantes recebiam </a:t>
            </a:r>
            <a:r>
              <a:rPr kumimoji="1" lang="en-US" altLang="zh-TW" sz="2400" smtClean="0">
                <a:ea typeface="PMingLiU" pitchFamily="18" charset="-120"/>
              </a:rPr>
              <a:t>part</a:t>
            </a:r>
            <a:r>
              <a:rPr kumimoji="1" lang="pt-BR" altLang="zh-TW" sz="2400" smtClean="0">
                <a:ea typeface="PMingLiU" pitchFamily="18" charset="-120"/>
              </a:rPr>
              <a:t>e</a:t>
            </a:r>
            <a:r>
              <a:rPr kumimoji="1" lang="en-US" altLang="zh-TW" sz="2400" smtClean="0">
                <a:ea typeface="PMingLiU" pitchFamily="18" charset="-120"/>
              </a:rPr>
              <a:t>s </a:t>
            </a:r>
            <a:r>
              <a:rPr kumimoji="1" lang="pt-BR" altLang="zh-TW" sz="2400" smtClean="0">
                <a:ea typeface="PMingLiU" pitchFamily="18" charset="-120"/>
              </a:rPr>
              <a:t>de</a:t>
            </a:r>
            <a:r>
              <a:rPr kumimoji="1" lang="en-US" altLang="zh-TW" sz="2400" smtClean="0">
                <a:ea typeface="PMingLiU" pitchFamily="18" charset="-120"/>
              </a:rPr>
              <a:t> </a:t>
            </a:r>
            <a:r>
              <a:rPr kumimoji="1" lang="pt-BR" altLang="zh-TW" sz="2400" smtClean="0">
                <a:ea typeface="PMingLiU" pitchFamily="18" charset="-120"/>
              </a:rPr>
              <a:t>um conjunto padrão de </a:t>
            </a:r>
            <a:r>
              <a:rPr kumimoji="1" lang="en-US" altLang="zh-TW" sz="2400" smtClean="0">
                <a:ea typeface="PMingLiU" pitchFamily="18" charset="-120"/>
              </a:rPr>
              <a:t>document</a:t>
            </a:r>
            <a:r>
              <a:rPr kumimoji="1" lang="pt-BR" altLang="zh-TW" sz="2400" smtClean="0">
                <a:ea typeface="PMingLiU" pitchFamily="18" charset="-120"/>
              </a:rPr>
              <a:t>os e</a:t>
            </a:r>
            <a:r>
              <a:rPr kumimoji="1" lang="en-US" altLang="zh-TW" sz="2400" smtClean="0">
                <a:ea typeface="PMingLiU" pitchFamily="18" charset="-120"/>
              </a:rPr>
              <a:t> temas</a:t>
            </a:r>
          </a:p>
          <a:p>
            <a:pPr lvl="1" eaLnBrk="1" hangingPunct="1"/>
            <a:r>
              <a:rPr kumimoji="1" lang="pt-BR" altLang="zh-TW" sz="2200" smtClean="0">
                <a:ea typeface="PMingLiU" pitchFamily="18" charset="-120"/>
              </a:rPr>
              <a:t>A partir dos quais</a:t>
            </a:r>
            <a:r>
              <a:rPr kumimoji="1" lang="en-US" altLang="zh-TW" sz="2200" smtClean="0">
                <a:ea typeface="PMingLiU" pitchFamily="18" charset="-120"/>
              </a:rPr>
              <a:t> </a:t>
            </a:r>
            <a:r>
              <a:rPr kumimoji="1" lang="pt-BR" altLang="zh-TW" sz="2200" smtClean="0">
                <a:ea typeface="PMingLiU" pitchFamily="18" charset="-120"/>
              </a:rPr>
              <a:t>as consultas</a:t>
            </a:r>
            <a:r>
              <a:rPr kumimoji="1" lang="en-US" altLang="zh-TW" sz="2200" smtClean="0">
                <a:ea typeface="PMingLiU" pitchFamily="18" charset="-120"/>
              </a:rPr>
              <a:t> </a:t>
            </a:r>
            <a:r>
              <a:rPr kumimoji="1" lang="pt-BR" altLang="zh-TW" sz="2200" smtClean="0">
                <a:ea typeface="PMingLiU" pitchFamily="18" charset="-120"/>
              </a:rPr>
              <a:t>são derivadas</a:t>
            </a:r>
            <a:endParaRPr lang="en-US" sz="22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9E784F-BC87-41A7-8A87-23DF6F9C4884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7620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Vantagens do </a:t>
            </a:r>
            <a:r>
              <a:rPr lang="en-US" altLang="zh-TW" sz="3600" smtClean="0">
                <a:ea typeface="PMingLiU" pitchFamily="18" charset="-120"/>
              </a:rPr>
              <a:t>TREC</a:t>
            </a:r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8613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Larg</a:t>
            </a:r>
            <a:r>
              <a:rPr lang="pt-BR" altLang="zh-TW" sz="2400" smtClean="0">
                <a:ea typeface="PMingLiU" pitchFamily="18" charset="-120"/>
              </a:rPr>
              <a:t>a e</a:t>
            </a:r>
            <a:r>
              <a:rPr lang="en-US" altLang="zh-TW" sz="2400" smtClean="0">
                <a:ea typeface="PMingLiU" pitchFamily="18" charset="-120"/>
              </a:rPr>
              <a:t>scal</a:t>
            </a:r>
            <a:r>
              <a:rPr lang="pt-BR" altLang="zh-TW" sz="2400" smtClean="0">
                <a:ea typeface="PMingLiU" pitchFamily="18" charset="-120"/>
              </a:rPr>
              <a:t>a</a:t>
            </a:r>
            <a:r>
              <a:rPr lang="en-US" altLang="zh-TW" sz="2400" smtClean="0">
                <a:ea typeface="PMingLiU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compar</a:t>
            </a:r>
            <a:r>
              <a:rPr lang="pt-BR" altLang="zh-TW" sz="2200" smtClean="0">
                <a:ea typeface="PMingLiU" pitchFamily="18" charset="-120"/>
              </a:rPr>
              <a:t>a</a:t>
            </a:r>
            <a:r>
              <a:rPr lang="en-US" altLang="zh-TW" sz="2200" smtClean="0">
                <a:ea typeface="PMingLiU" pitchFamily="18" charset="-120"/>
              </a:rPr>
              <a:t>d</a:t>
            </a:r>
            <a:r>
              <a:rPr lang="pt-BR" altLang="zh-TW" sz="2200" smtClean="0">
                <a:ea typeface="PMingLiU" pitchFamily="18" charset="-120"/>
              </a:rPr>
              <a:t>o aos poucos MB da coleção</a:t>
            </a:r>
            <a:r>
              <a:rPr lang="en-US" altLang="zh-TW" sz="2200" smtClean="0">
                <a:ea typeface="PMingLiU" pitchFamily="18" charset="-120"/>
              </a:rPr>
              <a:t> SMART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Contém julgamento de r</a:t>
            </a:r>
            <a:r>
              <a:rPr lang="en-US" altLang="zh-TW" sz="2400" smtClean="0">
                <a:ea typeface="PMingLiU" pitchFamily="18" charset="-120"/>
              </a:rPr>
              <a:t>elev</a:t>
            </a:r>
            <a:r>
              <a:rPr lang="pt-BR" altLang="zh-TW" sz="2400" smtClean="0">
                <a:ea typeface="PMingLiU" pitchFamily="18" charset="-120"/>
              </a:rPr>
              <a:t>â</a:t>
            </a:r>
            <a:r>
              <a:rPr lang="en-US" altLang="zh-TW" sz="2400" smtClean="0">
                <a:ea typeface="PMingLiU" pitchFamily="18" charset="-120"/>
              </a:rPr>
              <a:t>nc</a:t>
            </a:r>
            <a:r>
              <a:rPr lang="pt-BR" altLang="zh-TW" sz="2400" smtClean="0">
                <a:ea typeface="PMingLiU" pitchFamily="18" charset="-120"/>
              </a:rPr>
              <a:t>ia</a:t>
            </a:r>
            <a:endParaRPr lang="en-US" altLang="zh-TW" sz="24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Está sob contínuo desenvolvimento com suporte do governo americano</a:t>
            </a:r>
            <a:endParaRPr lang="en-US" altLang="zh-TW" sz="24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P</a:t>
            </a:r>
            <a:r>
              <a:rPr lang="en-US" altLang="zh-TW" sz="2400" smtClean="0">
                <a:ea typeface="PMingLiU" pitchFamily="18" charset="-120"/>
              </a:rPr>
              <a:t>articipa</a:t>
            </a:r>
            <a:r>
              <a:rPr lang="pt-BR" altLang="zh-TW" sz="2400" smtClean="0">
                <a:ea typeface="PMingLiU" pitchFamily="18" charset="-120"/>
              </a:rPr>
              <a:t>ção</a:t>
            </a:r>
            <a:r>
              <a:rPr lang="en-US" altLang="zh-TW" sz="2400" smtClean="0">
                <a:ea typeface="PMingLiU" pitchFamily="18" charset="-12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TREC 1: 28 papers 360 p</a:t>
            </a:r>
            <a:r>
              <a:rPr lang="pt-BR" altLang="zh-TW" sz="2200" smtClean="0">
                <a:ea typeface="PMingLiU" pitchFamily="18" charset="-120"/>
              </a:rPr>
              <a:t>áginas</a:t>
            </a:r>
            <a:r>
              <a:rPr lang="en-US" altLang="zh-TW" sz="2200" smtClean="0">
                <a:ea typeface="PMingLiU" pitchFamily="18" charset="-12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TREC 4: 37 papers 560 p</a:t>
            </a:r>
            <a:r>
              <a:rPr lang="pt-BR" altLang="zh-TW" sz="2200" smtClean="0">
                <a:ea typeface="PMingLiU" pitchFamily="18" charset="-120"/>
              </a:rPr>
              <a:t>á</a:t>
            </a:r>
            <a:r>
              <a:rPr lang="en-US" altLang="zh-TW" sz="2200" smtClean="0">
                <a:ea typeface="PMingLiU" pitchFamily="18" charset="-120"/>
              </a:rPr>
              <a:t>g</a:t>
            </a:r>
            <a:r>
              <a:rPr lang="pt-BR" altLang="zh-TW" sz="2200" smtClean="0">
                <a:ea typeface="PMingLiU" pitchFamily="18" charset="-120"/>
              </a:rPr>
              <a:t>inas</a:t>
            </a:r>
            <a:r>
              <a:rPr lang="en-US" altLang="zh-TW" sz="2200" smtClean="0">
                <a:ea typeface="PMingLiU" pitchFamily="18" charset="-12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TREC 7: 61 papers 600 p</a:t>
            </a:r>
            <a:r>
              <a:rPr lang="pt-BR" altLang="zh-TW" sz="2200" smtClean="0">
                <a:ea typeface="PMingLiU" pitchFamily="18" charset="-120"/>
              </a:rPr>
              <a:t>á</a:t>
            </a:r>
            <a:r>
              <a:rPr lang="en-US" altLang="zh-TW" sz="2200" smtClean="0">
                <a:ea typeface="PMingLiU" pitchFamily="18" charset="-120"/>
              </a:rPr>
              <a:t>g</a:t>
            </a:r>
            <a:r>
              <a:rPr lang="pt-BR" altLang="zh-TW" sz="2200" smtClean="0">
                <a:ea typeface="PMingLiU" pitchFamily="18" charset="-120"/>
              </a:rPr>
              <a:t>ina</a:t>
            </a:r>
            <a:r>
              <a:rPr lang="en-US" altLang="zh-TW" sz="2200" smtClean="0">
                <a:ea typeface="PMingLiU" pitchFamily="18" charset="-120"/>
              </a:rPr>
              <a:t>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TREC 8: 74 papers.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C0D85-9AA7-486A-A8C8-682591B8527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Para que avaliar</a:t>
            </a:r>
            <a:r>
              <a:rPr lang="en-US" altLang="zh-TW" sz="3600" smtClean="0">
                <a:ea typeface="PMingLiU" pitchFamily="18" charset="-120"/>
              </a:rPr>
              <a:t>?</a:t>
            </a:r>
          </a:p>
        </p:txBody>
      </p:sp>
      <p:sp>
        <p:nvSpPr>
          <p:cNvPr id="143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344988"/>
          </a:xfrm>
        </p:spPr>
        <p:txBody>
          <a:bodyPr/>
          <a:lstStyle/>
          <a:p>
            <a:pPr eaLnBrk="1" hangingPunct="1"/>
            <a:r>
              <a:rPr lang="pt-BR" altLang="zh-TW" sz="2400" smtClean="0">
                <a:ea typeface="PMingLiU" pitchFamily="18" charset="-120"/>
              </a:rPr>
              <a:t>Existem muitos modelos de RI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mas qual é o melhor</a:t>
            </a:r>
            <a:r>
              <a:rPr lang="en-US" altLang="zh-TW" sz="2200" smtClean="0">
                <a:ea typeface="PMingLiU" pitchFamily="18" charset="-120"/>
              </a:rPr>
              <a:t>?</a:t>
            </a:r>
          </a:p>
          <a:p>
            <a:pPr eaLnBrk="1" hangingPunct="1"/>
            <a:r>
              <a:rPr lang="pt-BR" altLang="zh-TW" sz="2400" smtClean="0">
                <a:ea typeface="PMingLiU" pitchFamily="18" charset="-120"/>
              </a:rPr>
              <a:t>Qual a melhor escolha para: 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Função de </a:t>
            </a:r>
            <a:r>
              <a:rPr lang="en-US" altLang="zh-TW" sz="2200" smtClean="0">
                <a:ea typeface="PMingLiU" pitchFamily="18" charset="-120"/>
              </a:rPr>
              <a:t>Ranking </a:t>
            </a:r>
            <a:r>
              <a:rPr lang="pt-BR" altLang="zh-TW" sz="2200" smtClean="0">
                <a:ea typeface="PMingLiU" pitchFamily="18" charset="-120"/>
              </a:rPr>
              <a:t> </a:t>
            </a:r>
            <a:r>
              <a:rPr lang="en-US" altLang="zh-TW" sz="2200" smtClean="0">
                <a:ea typeface="PMingLiU" pitchFamily="18" charset="-120"/>
              </a:rPr>
              <a:t>(cosseno, </a:t>
            </a:r>
            <a:r>
              <a:rPr lang="pt-BR" altLang="zh-TW" sz="2200" smtClean="0">
                <a:ea typeface="PMingLiU" pitchFamily="18" charset="-120"/>
              </a:rPr>
              <a:t>correlação</a:t>
            </a:r>
            <a:r>
              <a:rPr lang="en-US" altLang="zh-TW" sz="2200" smtClean="0">
                <a:ea typeface="PMingLiU" pitchFamily="18" charset="-120"/>
              </a:rPr>
              <a:t>…)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Seleção de termos</a:t>
            </a:r>
            <a:r>
              <a:rPr lang="en-US" altLang="zh-TW" sz="2200" smtClean="0">
                <a:ea typeface="PMingLiU" pitchFamily="18" charset="-120"/>
              </a:rPr>
              <a:t> (</a:t>
            </a:r>
            <a:r>
              <a:rPr lang="en-US" altLang="zh-TW" sz="2200" i="1" smtClean="0">
                <a:ea typeface="PMingLiU" pitchFamily="18" charset="-120"/>
              </a:rPr>
              <a:t>stopwords</a:t>
            </a:r>
            <a:r>
              <a:rPr lang="en-US" altLang="zh-TW" sz="2200" smtClean="0">
                <a:ea typeface="PMingLiU" pitchFamily="18" charset="-120"/>
              </a:rPr>
              <a:t>, </a:t>
            </a:r>
            <a:r>
              <a:rPr lang="en-US" altLang="zh-TW" sz="2200" i="1" smtClean="0">
                <a:ea typeface="PMingLiU" pitchFamily="18" charset="-120"/>
              </a:rPr>
              <a:t>stemming</a:t>
            </a:r>
            <a:r>
              <a:rPr lang="en-US" altLang="zh-TW" sz="2200" smtClean="0">
                <a:ea typeface="PMingLiU" pitchFamily="18" charset="-120"/>
              </a:rPr>
              <a:t>…)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Definição de pesos</a:t>
            </a:r>
            <a:r>
              <a:rPr lang="en-US" altLang="zh-TW" sz="2200" smtClean="0">
                <a:ea typeface="PMingLiU" pitchFamily="18" charset="-120"/>
              </a:rPr>
              <a:t> (TF, TF-IDF,…)</a:t>
            </a:r>
          </a:p>
          <a:p>
            <a:pPr eaLnBrk="1" hangingPunct="1"/>
            <a:r>
              <a:rPr lang="pt-BR" altLang="zh-TW" sz="2400" smtClean="0">
                <a:ea typeface="PMingLiU" pitchFamily="18" charset="-120"/>
              </a:rPr>
              <a:t>Quantos itens da lista de resultados o usuário deverá consultar para ainda encontrar algum documento </a:t>
            </a:r>
            <a:r>
              <a:rPr lang="en-US" altLang="zh-TW" sz="2400" smtClean="0">
                <a:ea typeface="PMingLiU" pitchFamily="18" charset="-120"/>
              </a:rPr>
              <a:t>relevant</a:t>
            </a:r>
            <a:r>
              <a:rPr lang="pt-BR" altLang="zh-TW" sz="2400" smtClean="0">
                <a:ea typeface="PMingLiU" pitchFamily="18" charset="-120"/>
              </a:rPr>
              <a:t>e</a:t>
            </a:r>
            <a:r>
              <a:rPr lang="en-US" altLang="zh-TW" sz="2400" smtClean="0">
                <a:ea typeface="PMingLiU" pitchFamily="18" charset="-120"/>
              </a:rPr>
              <a:t>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F17DA-B73E-411A-80DD-83CE48EAFD20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Caracter</a:t>
            </a:r>
            <a:r>
              <a:rPr lang="pt-BR" altLang="zh-TW" smtClean="0">
                <a:ea typeface="PMingLiU" pitchFamily="18" charset="-120"/>
              </a:rPr>
              <a:t>í</a:t>
            </a:r>
            <a:r>
              <a:rPr lang="en-US" altLang="zh-TW" smtClean="0">
                <a:ea typeface="PMingLiU" pitchFamily="18" charset="-120"/>
              </a:rPr>
              <a:t>stic</a:t>
            </a:r>
            <a:r>
              <a:rPr lang="pt-BR" altLang="zh-TW" smtClean="0">
                <a:ea typeface="PMingLiU" pitchFamily="18" charset="-120"/>
              </a:rPr>
              <a:t>a</a:t>
            </a:r>
            <a:r>
              <a:rPr lang="en-US" altLang="zh-TW" smtClean="0">
                <a:ea typeface="PMingLiU" pitchFamily="18" charset="-120"/>
              </a:rPr>
              <a:t>s </a:t>
            </a:r>
            <a:r>
              <a:rPr lang="pt-BR" altLang="zh-TW" smtClean="0">
                <a:ea typeface="PMingLiU" pitchFamily="18" charset="-120"/>
              </a:rPr>
              <a:t>do</a:t>
            </a:r>
            <a:r>
              <a:rPr lang="en-US" altLang="zh-TW" smtClean="0">
                <a:ea typeface="PMingLiU" pitchFamily="18" charset="-120"/>
              </a:rPr>
              <a:t> TREC</a:t>
            </a:r>
          </a:p>
        </p:txBody>
      </p:sp>
      <p:sp>
        <p:nvSpPr>
          <p:cNvPr id="3482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Tanto documentos</a:t>
            </a:r>
            <a:r>
              <a:rPr lang="en-US" altLang="zh-TW" sz="2400" smtClean="0">
                <a:ea typeface="PMingLiU" pitchFamily="18" charset="-120"/>
              </a:rPr>
              <a:t> long</a:t>
            </a:r>
            <a:r>
              <a:rPr lang="pt-BR" altLang="zh-TW" sz="2400" smtClean="0">
                <a:ea typeface="PMingLiU" pitchFamily="18" charset="-120"/>
              </a:rPr>
              <a:t>os como curtos</a:t>
            </a:r>
            <a:r>
              <a:rPr lang="en-US" altLang="zh-TW" sz="2400" smtClean="0">
                <a:ea typeface="PMingLiU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de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poucas centenas a mil termos únicos por documentos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 D</a:t>
            </a:r>
            <a:r>
              <a:rPr lang="en-US" altLang="zh-TW" sz="2400" smtClean="0">
                <a:ea typeface="PMingLiU" pitchFamily="18" charset="-120"/>
              </a:rPr>
              <a:t>ocument</a:t>
            </a:r>
            <a:r>
              <a:rPr lang="pt-BR" altLang="zh-TW" sz="2400" smtClean="0">
                <a:ea typeface="PMingLiU" pitchFamily="18" charset="-120"/>
              </a:rPr>
              <a:t>o</a:t>
            </a:r>
            <a:r>
              <a:rPr lang="en-US" altLang="zh-TW" sz="2400" smtClean="0">
                <a:ea typeface="PMingLiU" pitchFamily="18" charset="-120"/>
              </a:rPr>
              <a:t>s </a:t>
            </a:r>
            <a:r>
              <a:rPr lang="pt-BR" altLang="zh-TW" sz="2400" smtClean="0">
                <a:ea typeface="PMingLiU" pitchFamily="18" charset="-120"/>
              </a:rPr>
              <a:t>de teste </a:t>
            </a:r>
            <a:r>
              <a:rPr lang="en-US" altLang="zh-TW" sz="2400" smtClean="0">
                <a:ea typeface="PMingLiU" pitchFamily="18" charset="-120"/>
              </a:rPr>
              <a:t>consist</a:t>
            </a:r>
            <a:r>
              <a:rPr lang="pt-BR" altLang="zh-TW" sz="2400" smtClean="0">
                <a:ea typeface="PMingLiU" pitchFamily="18" charset="-120"/>
              </a:rPr>
              <a:t>em em</a:t>
            </a:r>
            <a:r>
              <a:rPr lang="en-US" altLang="zh-TW" sz="2400" smtClean="0">
                <a:ea typeface="PMingLiU" pitchFamily="18" charset="-120"/>
              </a:rPr>
              <a:t>:  </a:t>
            </a:r>
            <a:endParaRPr lang="pt-BR" altLang="zh-TW" sz="24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WSJ</a:t>
            </a:r>
            <a:r>
              <a:rPr lang="pt-BR" altLang="zh-TW" sz="2200" smtClean="0">
                <a:ea typeface="PMingLiU" pitchFamily="18" charset="-120"/>
              </a:rPr>
              <a:t> </a:t>
            </a:r>
            <a:r>
              <a:rPr lang="en-US" altLang="zh-TW" sz="2200" smtClean="0">
                <a:ea typeface="PMingLiU" pitchFamily="18" charset="-120"/>
              </a:rPr>
              <a:t>Wall Street Journal articles (1986-1992)</a:t>
            </a:r>
            <a:r>
              <a:rPr lang="pt-BR" altLang="zh-TW" sz="2200" smtClean="0">
                <a:ea typeface="PMingLiU" pitchFamily="18" charset="-120"/>
              </a:rPr>
              <a:t>, </a:t>
            </a:r>
            <a:r>
              <a:rPr lang="en-US" altLang="zh-TW" sz="2200" smtClean="0">
                <a:ea typeface="PMingLiU" pitchFamily="18" charset="-120"/>
              </a:rPr>
              <a:t>550M </a:t>
            </a:r>
            <a:endParaRPr lang="pt-BR" altLang="zh-TW" sz="22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AP</a:t>
            </a:r>
            <a:r>
              <a:rPr lang="pt-BR" altLang="zh-TW" sz="2200" smtClean="0">
                <a:ea typeface="PMingLiU" pitchFamily="18" charset="-120"/>
              </a:rPr>
              <a:t>,</a:t>
            </a:r>
            <a:r>
              <a:rPr lang="en-US" altLang="zh-TW" sz="2200" smtClean="0">
                <a:ea typeface="PMingLiU" pitchFamily="18" charset="-120"/>
              </a:rPr>
              <a:t>Associate Press Newswire (1989)</a:t>
            </a:r>
            <a:r>
              <a:rPr lang="pt-BR" altLang="zh-TW" sz="2200" smtClean="0">
                <a:ea typeface="PMingLiU" pitchFamily="18" charset="-120"/>
              </a:rPr>
              <a:t>, </a:t>
            </a:r>
            <a:r>
              <a:rPr lang="en-US" altLang="zh-TW" sz="2200" smtClean="0">
                <a:ea typeface="PMingLiU" pitchFamily="18" charset="-120"/>
              </a:rPr>
              <a:t>514M</a:t>
            </a:r>
            <a:endParaRPr lang="pt-BR" altLang="zh-TW" sz="22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ZIFF</a:t>
            </a:r>
            <a:r>
              <a:rPr lang="pt-BR" altLang="zh-TW" sz="2200" smtClean="0">
                <a:ea typeface="PMingLiU" pitchFamily="18" charset="-120"/>
              </a:rPr>
              <a:t>, </a:t>
            </a:r>
            <a:r>
              <a:rPr lang="en-US" altLang="zh-TW" sz="2200" smtClean="0">
                <a:ea typeface="PMingLiU" pitchFamily="18" charset="-120"/>
              </a:rPr>
              <a:t>Computer Select Disks (Ziff-Davis Publishing)</a:t>
            </a:r>
            <a:r>
              <a:rPr lang="pt-BR" altLang="zh-TW" sz="2200" smtClean="0">
                <a:ea typeface="PMingLiU" pitchFamily="18" charset="-120"/>
              </a:rPr>
              <a:t>, </a:t>
            </a:r>
            <a:r>
              <a:rPr lang="en-US" altLang="zh-TW" sz="2200" smtClean="0">
                <a:ea typeface="PMingLiU" pitchFamily="18" charset="-120"/>
              </a:rPr>
              <a:t>493 M </a:t>
            </a:r>
            <a:endParaRPr lang="pt-BR" altLang="zh-TW" sz="22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FR</a:t>
            </a:r>
            <a:r>
              <a:rPr lang="pt-BR" altLang="zh-TW" sz="2200" smtClean="0">
                <a:ea typeface="PMingLiU" pitchFamily="18" charset="-120"/>
              </a:rPr>
              <a:t>, </a:t>
            </a:r>
            <a:r>
              <a:rPr lang="en-US" altLang="zh-TW" sz="2200" smtClean="0">
                <a:ea typeface="PMingLiU" pitchFamily="18" charset="-120"/>
              </a:rPr>
              <a:t>Federal Register</a:t>
            </a:r>
            <a:r>
              <a:rPr lang="pt-BR" altLang="zh-TW" sz="2200" smtClean="0">
                <a:ea typeface="PMingLiU" pitchFamily="18" charset="-120"/>
              </a:rPr>
              <a:t>, 4</a:t>
            </a:r>
            <a:r>
              <a:rPr lang="en-US" altLang="zh-TW" sz="2200" smtClean="0">
                <a:ea typeface="PMingLiU" pitchFamily="18" charset="-120"/>
              </a:rPr>
              <a:t>69 M</a:t>
            </a:r>
            <a:endParaRPr lang="pt-BR" altLang="zh-TW" sz="22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DOE</a:t>
            </a:r>
            <a:r>
              <a:rPr lang="pt-BR" altLang="zh-TW" sz="2200" smtClean="0">
                <a:ea typeface="PMingLiU" pitchFamily="18" charset="-120"/>
              </a:rPr>
              <a:t>, </a:t>
            </a:r>
            <a:r>
              <a:rPr lang="en-US" altLang="zh-TW" sz="2200" smtClean="0">
                <a:ea typeface="PMingLiU" pitchFamily="18" charset="-120"/>
              </a:rPr>
              <a:t>Abstracts from Department of Energy reports</a:t>
            </a:r>
            <a:r>
              <a:rPr lang="pt-BR" altLang="zh-TW" sz="2200" smtClean="0">
                <a:ea typeface="PMingLiU" pitchFamily="18" charset="-120"/>
              </a:rPr>
              <a:t>, </a:t>
            </a:r>
            <a:r>
              <a:rPr lang="en-US" altLang="zh-TW" sz="2200" smtClean="0">
                <a:ea typeface="PMingLiU" pitchFamily="18" charset="-120"/>
              </a:rPr>
              <a:t>190 M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26CDF7-8403-4882-85F6-CC0E7E9F72D3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zh-TW" smtClean="0">
                <a:ea typeface="PMingLiU" pitchFamily="18" charset="-120"/>
              </a:rPr>
              <a:t>Propriedades do </a:t>
            </a:r>
            <a:r>
              <a:rPr lang="en-US" altLang="zh-TW" smtClean="0">
                <a:ea typeface="PMingLiU" pitchFamily="18" charset="-120"/>
              </a:rPr>
              <a:t>TREC</a:t>
            </a:r>
          </a:p>
        </p:txBody>
      </p:sp>
      <p:sp>
        <p:nvSpPr>
          <p:cNvPr id="3584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Tanto os documentos como os tópicos de consulta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contêm diferentes tipos de </a:t>
            </a:r>
            <a:r>
              <a:rPr lang="en-US" altLang="zh-TW" sz="2400" smtClean="0">
                <a:ea typeface="PMingLiU" pitchFamily="18" charset="-120"/>
              </a:rPr>
              <a:t>informa</a:t>
            </a:r>
            <a:r>
              <a:rPr lang="pt-BR" altLang="zh-TW" sz="2400" smtClean="0">
                <a:ea typeface="PMingLiU" pitchFamily="18" charset="-120"/>
              </a:rPr>
              <a:t>ção</a:t>
            </a:r>
            <a:r>
              <a:rPr lang="en-US" altLang="zh-TW" sz="2400" smtClean="0">
                <a:ea typeface="PMingLiU" pitchFamily="18" charset="-120"/>
              </a:rPr>
              <a:t> (</a:t>
            </a:r>
            <a:r>
              <a:rPr lang="pt-BR" altLang="zh-TW" sz="2400" smtClean="0">
                <a:ea typeface="PMingLiU" pitchFamily="18" charset="-120"/>
              </a:rPr>
              <a:t>campos</a:t>
            </a:r>
            <a:r>
              <a:rPr lang="en-US" altLang="zh-TW" sz="2400" smtClean="0">
                <a:ea typeface="PMingLiU" pitchFamily="18" charset="-12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A geração de consultas formais </a:t>
            </a:r>
            <a:r>
              <a:rPr lang="en-US" altLang="zh-TW" sz="2400" smtClean="0">
                <a:ea typeface="PMingLiU" pitchFamily="18" charset="-120"/>
              </a:rPr>
              <a:t>(</a:t>
            </a:r>
            <a:r>
              <a:rPr lang="pt-BR" altLang="zh-TW" sz="2400" smtClean="0">
                <a:ea typeface="PMingLiU" pitchFamily="18" charset="-120"/>
              </a:rPr>
              <a:t>b</a:t>
            </a:r>
            <a:r>
              <a:rPr lang="en-US" altLang="zh-TW" sz="2400" smtClean="0">
                <a:ea typeface="PMingLiU" pitchFamily="18" charset="-120"/>
              </a:rPr>
              <a:t>oolean</a:t>
            </a:r>
            <a:r>
              <a:rPr lang="pt-BR" altLang="zh-TW" sz="2400" smtClean="0">
                <a:ea typeface="PMingLiU" pitchFamily="18" charset="-120"/>
              </a:rPr>
              <a:t>a, espaço vetorial,</a:t>
            </a:r>
            <a:r>
              <a:rPr lang="en-US" altLang="zh-TW" sz="2400" smtClean="0">
                <a:ea typeface="PMingLiU" pitchFamily="18" charset="-120"/>
              </a:rPr>
              <a:t> etc.</a:t>
            </a:r>
            <a:r>
              <a:rPr lang="pt-BR" altLang="zh-TW" sz="2400" smtClean="0">
                <a:ea typeface="PMingLiU" pitchFamily="18" charset="-120"/>
              </a:rPr>
              <a:t>..</a:t>
            </a:r>
            <a:r>
              <a:rPr lang="en-US" altLang="zh-TW" sz="2400" smtClean="0">
                <a:ea typeface="PMingLiU" pitchFamily="18" charset="-120"/>
              </a:rPr>
              <a:t>) </a:t>
            </a:r>
            <a:r>
              <a:rPr lang="pt-BR" altLang="zh-TW" sz="2400" smtClean="0">
                <a:ea typeface="PMingLiU" pitchFamily="18" charset="-120"/>
              </a:rPr>
              <a:t>é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de </a:t>
            </a:r>
            <a:r>
              <a:rPr lang="en-US" altLang="zh-TW" sz="2400" smtClean="0">
                <a:ea typeface="PMingLiU" pitchFamily="18" charset="-120"/>
              </a:rPr>
              <a:t>responsibili</a:t>
            </a:r>
            <a:r>
              <a:rPr lang="pt-BR" altLang="zh-TW" sz="2400" smtClean="0">
                <a:ea typeface="PMingLiU" pitchFamily="18" charset="-120"/>
              </a:rPr>
              <a:t>dade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do</a:t>
            </a:r>
            <a:r>
              <a:rPr lang="en-US" altLang="zh-TW" sz="2400" smtClean="0">
                <a:ea typeface="PMingLiU" pitchFamily="18" charset="-120"/>
              </a:rPr>
              <a:t> s</a:t>
            </a:r>
            <a:r>
              <a:rPr lang="pt-BR" altLang="zh-TW" sz="2400" smtClean="0">
                <a:ea typeface="PMingLiU" pitchFamily="18" charset="-120"/>
              </a:rPr>
              <a:t>i</a:t>
            </a:r>
            <a:r>
              <a:rPr lang="en-US" altLang="zh-TW" sz="2400" smtClean="0">
                <a:ea typeface="PMingLiU" pitchFamily="18" charset="-120"/>
              </a:rPr>
              <a:t>stem</a:t>
            </a:r>
            <a:r>
              <a:rPr lang="pt-BR" altLang="zh-TW" sz="2400" smtClean="0">
                <a:ea typeface="PMingLiU" pitchFamily="18" charset="-120"/>
              </a:rPr>
              <a:t>a</a:t>
            </a:r>
            <a:endParaRPr lang="en-US" altLang="zh-TW" sz="24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Um sistema pode ser muito bom na busca e ordenação</a:t>
            </a:r>
            <a:r>
              <a:rPr lang="en-US" altLang="zh-TW" sz="2200" smtClean="0">
                <a:solidFill>
                  <a:srgbClr val="800080"/>
                </a:solidFill>
                <a:ea typeface="PMingLiU" pitchFamily="18" charset="-120"/>
              </a:rPr>
              <a:t>, </a:t>
            </a:r>
            <a:endParaRPr lang="pt-BR" altLang="zh-TW" sz="2200" smtClean="0">
              <a:solidFill>
                <a:srgbClr val="800080"/>
              </a:solidFill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mas se for ruim na formulação das consultas geradas para um tópico,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então o desempenho do sistema será pobre</a:t>
            </a:r>
            <a:endParaRPr lang="en-US" altLang="zh-TW" sz="2200" smtClean="0">
              <a:solidFill>
                <a:srgbClr val="800080"/>
              </a:solidFill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228600"/>
            <a:ext cx="8051800" cy="8128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Exemplo de</a:t>
            </a:r>
            <a:r>
              <a:rPr lang="en-US" altLang="zh-TW" sz="3600" smtClean="0">
                <a:ea typeface="PMingLiU" pitchFamily="18" charset="-120"/>
              </a:rPr>
              <a:t> Document</a:t>
            </a:r>
            <a:r>
              <a:rPr lang="pt-BR" altLang="zh-TW" sz="3600" smtClean="0">
                <a:ea typeface="PMingLiU" pitchFamily="18" charset="-120"/>
              </a:rPr>
              <a:t>o do TREC</a:t>
            </a:r>
            <a:endParaRPr lang="en-US" altLang="zh-TW" sz="3200" smtClean="0">
              <a:ea typeface="PMingLiU" pitchFamily="18" charset="-120"/>
            </a:endParaRPr>
          </a:p>
        </p:txBody>
      </p:sp>
      <p:sp>
        <p:nvSpPr>
          <p:cNvPr id="36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76250" y="1497013"/>
            <a:ext cx="8248650" cy="4687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zh-TW" altLang="en-US" sz="2000" smtClean="0">
                <a:solidFill>
                  <a:schemeClr val="tx2"/>
                </a:solidFill>
                <a:ea typeface="PMingLiU" pitchFamily="18" charset="-120"/>
              </a:rPr>
              <a:t>&lt;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DOC&gt;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&lt;DOCNO&gt; </a:t>
            </a:r>
            <a:r>
              <a:rPr lang="en-US" altLang="zh-TW" sz="2000" smtClean="0">
                <a:ea typeface="PMingLiU" pitchFamily="18" charset="-120"/>
              </a:rPr>
              <a:t>WSJ870324-0001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&lt;/DOCNO&gt;</a:t>
            </a:r>
            <a:r>
              <a:rPr lang="en-US" altLang="zh-TW" sz="200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&lt;HL&gt; </a:t>
            </a:r>
            <a:r>
              <a:rPr lang="en-US" altLang="zh-TW" sz="2000" smtClean="0">
                <a:ea typeface="PMingLiU" pitchFamily="18" charset="-120"/>
              </a:rPr>
              <a:t>John Blair Is Near Accord To Sell Unit, Sources Say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&lt;/HL&gt;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&lt;DD&gt;</a:t>
            </a:r>
            <a:r>
              <a:rPr lang="en-US" altLang="zh-TW" sz="2000" smtClean="0">
                <a:ea typeface="PMingLiU" pitchFamily="18" charset="-120"/>
              </a:rPr>
              <a:t> 03/24/87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&lt;/DD&gt;</a:t>
            </a:r>
            <a:r>
              <a:rPr lang="en-US" altLang="zh-TW" sz="200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&lt;SO&gt;</a:t>
            </a:r>
            <a:r>
              <a:rPr lang="en-US" altLang="zh-TW" sz="2000" smtClean="0">
                <a:ea typeface="PMingLiU" pitchFamily="18" charset="-120"/>
              </a:rPr>
              <a:t> WALL STREET JOURNAL (J)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&lt;/SO&gt;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&lt;IN&gt;</a:t>
            </a:r>
            <a:r>
              <a:rPr lang="en-US" altLang="zh-TW" sz="2000" smtClean="0">
                <a:ea typeface="PMingLiU" pitchFamily="18" charset="-120"/>
              </a:rPr>
              <a:t> REL TENDER OFFERS, MERGERS, ACQUISITIONS (TNM) MARKETING, ADVERTISING (MKT) TELECOMMUNICATIONS, BROADCASTING, TELEPHONE, TELEGRAPH (TEL)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&lt;/IN&gt;</a:t>
            </a:r>
            <a:r>
              <a:rPr lang="en-US" altLang="zh-TW" sz="200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&lt;DATELINE&gt;</a:t>
            </a:r>
            <a:r>
              <a:rPr lang="en-US" altLang="zh-TW" sz="2000" smtClean="0">
                <a:ea typeface="PMingLiU" pitchFamily="18" charset="-120"/>
              </a:rPr>
              <a:t> NEW YORK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&lt;/DATELINE&gt;</a:t>
            </a:r>
            <a:r>
              <a:rPr lang="en-US" altLang="zh-TW" sz="200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&lt;TEXT&gt;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ea typeface="PMingLiU" pitchFamily="18" charset="-120"/>
              </a:rPr>
              <a:t>     John Blair &amp;amp; Co. is close to an agreement to sell its TV station advertising representation operation and program production unit to an investor group led by James  H. Rosenfield, a former CBS Inc. executive, industry sources said. Industry sources put the value of the proposed acquisition at more than $100 million. ...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&lt;/TEXT&gt;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&lt;/DOC&gt; 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609600" y="1066800"/>
            <a:ext cx="7848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/>
            <a:r>
              <a:rPr lang="pt-BR" altLang="zh-TW" sz="3400" smtClean="0">
                <a:ea typeface="PMingLiU" pitchFamily="18" charset="-120"/>
              </a:rPr>
              <a:t>Exemplo de Tópico/Consulta do TREC</a:t>
            </a:r>
            <a:endParaRPr lang="en-US" altLang="zh-TW" sz="3400" smtClean="0">
              <a:ea typeface="PMingLiU" pitchFamily="18" charset="-120"/>
            </a:endParaRP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85788" y="1125538"/>
            <a:ext cx="808355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zh-TW" altLang="en-US" sz="2000" smtClean="0">
                <a:solidFill>
                  <a:schemeClr val="tx2"/>
                </a:solidFill>
                <a:ea typeface="PMingLiU" pitchFamily="18" charset="-120"/>
              </a:rPr>
              <a:t>&lt;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top&gt;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&lt;head&gt; </a:t>
            </a:r>
            <a:r>
              <a:rPr lang="en-US" altLang="zh-TW" sz="2000" smtClean="0">
                <a:ea typeface="PMingLiU" pitchFamily="18" charset="-120"/>
              </a:rPr>
              <a:t>Tipster Topic Description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&lt;num&gt; </a:t>
            </a:r>
            <a:r>
              <a:rPr lang="en-US" altLang="zh-TW" sz="2000" smtClean="0">
                <a:ea typeface="PMingLiU" pitchFamily="18" charset="-120"/>
              </a:rPr>
              <a:t>Number: 066 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&lt;dom&gt; </a:t>
            </a:r>
            <a:r>
              <a:rPr lang="en-US" altLang="zh-TW" sz="2000" smtClean="0">
                <a:ea typeface="PMingLiU" pitchFamily="18" charset="-120"/>
              </a:rPr>
              <a:t>Domain: Science and Technology 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&lt;title&gt; Topic: </a:t>
            </a:r>
            <a:r>
              <a:rPr lang="en-US" altLang="zh-TW" sz="2000" smtClean="0">
                <a:ea typeface="PMingLiU" pitchFamily="18" charset="-120"/>
              </a:rPr>
              <a:t>Natural Language Processing 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&lt;desc&gt; </a:t>
            </a:r>
            <a:r>
              <a:rPr lang="en-US" altLang="zh-TW" sz="2000" smtClean="0">
                <a:ea typeface="PMingLiU" pitchFamily="18" charset="-120"/>
              </a:rPr>
              <a:t>Description: Document will identify a type of natural language processing technology which is being developed or marketed in the U.S.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&lt;narr&gt; </a:t>
            </a:r>
            <a:r>
              <a:rPr lang="en-US" altLang="zh-TW" sz="2000" smtClean="0">
                <a:ea typeface="PMingLiU" pitchFamily="18" charset="-120"/>
              </a:rPr>
              <a:t>Narrative: A relevant document will identify a company or institution developing or marketing a natural language processing technology, identify the technology, and identify one of more features of the company's product.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&lt;con&gt; </a:t>
            </a:r>
            <a:r>
              <a:rPr lang="en-US" altLang="zh-TW" sz="2000" smtClean="0">
                <a:ea typeface="PMingLiU" pitchFamily="18" charset="-120"/>
              </a:rPr>
              <a:t>Concept(s):  1. natural language processing ;2. translation, language, dictionary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&lt;fac&gt; </a:t>
            </a:r>
            <a:r>
              <a:rPr lang="en-US" altLang="zh-TW" sz="2000" smtClean="0">
                <a:ea typeface="PMingLiU" pitchFamily="18" charset="-120"/>
              </a:rPr>
              <a:t>Factor(s):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&lt;nat&gt; </a:t>
            </a:r>
            <a:r>
              <a:rPr lang="en-US" altLang="zh-TW" sz="2000" smtClean="0">
                <a:ea typeface="PMingLiU" pitchFamily="18" charset="-120"/>
              </a:rPr>
              <a:t>Nationality: U.S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.&lt;/nat&gt;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&lt;/fac&gt;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&lt;def&gt; </a:t>
            </a:r>
            <a:r>
              <a:rPr lang="en-US" altLang="zh-TW" sz="2000" smtClean="0">
                <a:ea typeface="PMingLiU" pitchFamily="18" charset="-120"/>
              </a:rPr>
              <a:t>Definitions(s): 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&lt;/top&gt;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609600" y="1066800"/>
            <a:ext cx="7848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76C4D6-80BC-4634-879F-44841E869E1C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Mais exemplos</a:t>
            </a:r>
            <a:r>
              <a:rPr lang="en-US" altLang="zh-TW" sz="3600" smtClean="0">
                <a:ea typeface="PMingLiU" pitchFamily="18" charset="-120"/>
              </a:rPr>
              <a:t> </a:t>
            </a:r>
            <a:r>
              <a:rPr lang="pt-BR" altLang="zh-TW" sz="3600" smtClean="0">
                <a:ea typeface="PMingLiU" pitchFamily="18" charset="-120"/>
              </a:rPr>
              <a:t>do </a:t>
            </a:r>
            <a:r>
              <a:rPr lang="en-US" altLang="zh-TW" sz="3600" smtClean="0">
                <a:ea typeface="PMingLiU" pitchFamily="18" charset="-120"/>
              </a:rPr>
              <a:t>TREC</a:t>
            </a:r>
          </a:p>
        </p:txBody>
      </p:sp>
      <p:graphicFrame>
        <p:nvGraphicFramePr>
          <p:cNvPr id="8194" name="Object 0"/>
          <p:cNvGraphicFramePr>
            <a:graphicFrameLocks noChangeAspect="1"/>
          </p:cNvGraphicFramePr>
          <p:nvPr/>
        </p:nvGraphicFramePr>
        <p:xfrm>
          <a:off x="685800" y="1422400"/>
          <a:ext cx="7772400" cy="4784725"/>
        </p:xfrm>
        <a:graphic>
          <a:graphicData uri="http://schemas.openxmlformats.org/presentationml/2006/ole">
            <p:oleObj spid="_x0000_s8194" name="Bitmap Image" r:id="rId4" imgW="6620799" imgH="4076190" progId="Paint.Picture">
              <p:embed/>
            </p:oleObj>
          </a:graphicData>
        </a:graphic>
      </p:graphicFrame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762000" y="5181600"/>
            <a:ext cx="21336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496559-57F6-4A7D-807E-14896B68762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Outro exemplo de </a:t>
            </a:r>
            <a:r>
              <a:rPr lang="en-US" altLang="zh-TW" sz="3600" smtClean="0">
                <a:ea typeface="PMingLiU" pitchFamily="18" charset="-120"/>
              </a:rPr>
              <a:t>T</a:t>
            </a:r>
            <a:r>
              <a:rPr lang="pt-BR" altLang="zh-TW" sz="3600" smtClean="0">
                <a:ea typeface="PMingLiU" pitchFamily="18" charset="-120"/>
              </a:rPr>
              <a:t>ó</a:t>
            </a:r>
            <a:r>
              <a:rPr lang="en-US" altLang="zh-TW" sz="3600" smtClean="0">
                <a:ea typeface="PMingLiU" pitchFamily="18" charset="-120"/>
              </a:rPr>
              <a:t>pic</a:t>
            </a:r>
            <a:r>
              <a:rPr lang="pt-BR" altLang="zh-TW" sz="3600" smtClean="0">
                <a:ea typeface="PMingLiU" pitchFamily="18" charset="-120"/>
              </a:rPr>
              <a:t>o/Consulta do TREC</a:t>
            </a:r>
            <a:endParaRPr lang="en-US" altLang="zh-TW" sz="3600" smtClean="0">
              <a:ea typeface="PMingLiU" pitchFamily="18" charset="-120"/>
            </a:endParaRP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711200" y="1676400"/>
          <a:ext cx="7772400" cy="4724400"/>
        </p:xfrm>
        <a:graphic>
          <a:graphicData uri="http://schemas.openxmlformats.org/presentationml/2006/ole">
            <p:oleObj spid="_x0000_s9218" name="Bitmap Image" r:id="rId4" imgW="6323810" imgH="3924848" progId="Paint.Picture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53CB37-AFD7-4FA0-AB2D-F85E28076E9B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Avaliação do TREC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3891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4967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Tabela de Estatísticas</a:t>
            </a:r>
            <a:r>
              <a:rPr lang="en-US" altLang="zh-TW" sz="2400" smtClean="0">
                <a:ea typeface="PMingLiU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smtClean="0">
                <a:ea typeface="PMingLiU" pitchFamily="18" charset="-120"/>
              </a:rPr>
              <a:t>N</a:t>
            </a:r>
            <a:r>
              <a:rPr lang="pt-BR" altLang="zh-TW" sz="2200" smtClean="0">
                <a:ea typeface="PMingLiU" pitchFamily="18" charset="-120"/>
              </a:rPr>
              <a:t>ú</a:t>
            </a:r>
            <a:r>
              <a:rPr lang="en-US" altLang="zh-TW" sz="2200" smtClean="0">
                <a:ea typeface="PMingLiU" pitchFamily="18" charset="-120"/>
              </a:rPr>
              <a:t>mer</a:t>
            </a:r>
            <a:r>
              <a:rPr lang="pt-BR" altLang="zh-TW" sz="2200" smtClean="0">
                <a:ea typeface="PMingLiU" pitchFamily="18" charset="-120"/>
              </a:rPr>
              <a:t>o de tópicos avaliados</a:t>
            </a:r>
            <a:r>
              <a:rPr lang="en-US" altLang="zh-TW" sz="2200" smtClean="0">
                <a:ea typeface="PMingLiU" pitchFamily="18" charset="-120"/>
              </a:rPr>
              <a:t>, n</a:t>
            </a:r>
            <a:r>
              <a:rPr lang="pt-BR" altLang="zh-TW" sz="2200" smtClean="0">
                <a:ea typeface="PMingLiU" pitchFamily="18" charset="-120"/>
              </a:rPr>
              <a:t>ú</a:t>
            </a:r>
            <a:r>
              <a:rPr lang="en-US" altLang="zh-TW" sz="2200" smtClean="0">
                <a:ea typeface="PMingLiU" pitchFamily="18" charset="-120"/>
              </a:rPr>
              <a:t>m</a:t>
            </a:r>
            <a:r>
              <a:rPr lang="pt-BR" altLang="zh-TW" sz="2200" smtClean="0">
                <a:ea typeface="PMingLiU" pitchFamily="18" charset="-120"/>
              </a:rPr>
              <a:t>ero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de</a:t>
            </a:r>
            <a:r>
              <a:rPr lang="en-US" altLang="zh-TW" sz="2200" smtClean="0">
                <a:ea typeface="PMingLiU" pitchFamily="18" charset="-120"/>
              </a:rPr>
              <a:t> document</a:t>
            </a:r>
            <a:r>
              <a:rPr lang="pt-BR" altLang="zh-TW" sz="2200" smtClean="0">
                <a:ea typeface="PMingLiU" pitchFamily="18" charset="-120"/>
              </a:rPr>
              <a:t>o</a:t>
            </a:r>
            <a:r>
              <a:rPr lang="en-US" altLang="zh-TW" sz="2200" smtClean="0">
                <a:ea typeface="PMingLiU" pitchFamily="18" charset="-120"/>
              </a:rPr>
              <a:t>s re</a:t>
            </a:r>
            <a:r>
              <a:rPr lang="pt-BR" altLang="zh-TW" sz="2200" smtClean="0">
                <a:ea typeface="PMingLiU" pitchFamily="18" charset="-120"/>
              </a:rPr>
              <a:t>cuperados</a:t>
            </a:r>
            <a:r>
              <a:rPr lang="en-US" altLang="zh-TW" sz="2200" smtClean="0">
                <a:ea typeface="PMingLiU" pitchFamily="18" charset="-120"/>
              </a:rPr>
              <a:t>, </a:t>
            </a:r>
            <a:r>
              <a:rPr lang="pt-BR" altLang="zh-TW" sz="2200" smtClean="0">
                <a:ea typeface="PMingLiU" pitchFamily="18" charset="-120"/>
              </a:rPr>
              <a:t>número de documentos relevantes</a:t>
            </a:r>
            <a:endParaRPr lang="en-US" altLang="zh-TW" sz="22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Cobertura</a:t>
            </a:r>
            <a:r>
              <a:rPr lang="en-US" altLang="zh-TW" sz="2400" smtClean="0">
                <a:ea typeface="PMingLiU" pitchFamily="18" charset="-120"/>
              </a:rPr>
              <a:t>-precis</a:t>
            </a:r>
            <a:r>
              <a:rPr lang="pt-BR" altLang="zh-TW" sz="2400" smtClean="0">
                <a:ea typeface="PMingLiU" pitchFamily="18" charset="-120"/>
              </a:rPr>
              <a:t>ão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média</a:t>
            </a:r>
            <a:r>
              <a:rPr lang="en-US" altLang="zh-TW" sz="2400" smtClean="0">
                <a:ea typeface="PMingLiU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precisão média sobre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os</a:t>
            </a:r>
            <a:r>
              <a:rPr lang="en-US" altLang="zh-TW" sz="2200" smtClean="0">
                <a:ea typeface="PMingLiU" pitchFamily="18" charset="-120"/>
              </a:rPr>
              <a:t> 11 </a:t>
            </a:r>
            <a:r>
              <a:rPr lang="pt-BR" altLang="zh-TW" sz="2200" smtClean="0">
                <a:ea typeface="PMingLiU" pitchFamily="18" charset="-120"/>
              </a:rPr>
              <a:t>níveis padrões de cobertura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0 </a:t>
            </a:r>
            <a:r>
              <a:rPr lang="pt-BR" altLang="zh-TW" sz="1800" smtClean="0">
                <a:ea typeface="PMingLiU" pitchFamily="18" charset="-120"/>
              </a:rPr>
              <a:t>a</a:t>
            </a:r>
            <a:r>
              <a:rPr lang="en-US" altLang="zh-TW" sz="1800" smtClean="0">
                <a:ea typeface="PMingLiU" pitchFamily="18" charset="-120"/>
              </a:rPr>
              <a:t> 1 </a:t>
            </a:r>
            <a:r>
              <a:rPr lang="pt-BR" altLang="zh-TW" sz="1800" smtClean="0">
                <a:ea typeface="PMingLiU" pitchFamily="18" charset="-120"/>
              </a:rPr>
              <a:t>com incremento de</a:t>
            </a:r>
            <a:r>
              <a:rPr lang="en-US" altLang="zh-TW" sz="1800" smtClean="0">
                <a:ea typeface="PMingLiU" pitchFamily="18" charset="-120"/>
              </a:rPr>
              <a:t> 0.1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Nível de documentos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smtClean="0">
                <a:ea typeface="PMingLiU" pitchFamily="18" charset="-120"/>
              </a:rPr>
              <a:t>Precisão média quando</a:t>
            </a:r>
            <a:r>
              <a:rPr lang="en-US" altLang="zh-TW" sz="2200" smtClean="0">
                <a:ea typeface="PMingLiU" pitchFamily="18" charset="-120"/>
              </a:rPr>
              <a:t> 5, 10, .., 100, … 1000 document</a:t>
            </a:r>
            <a:r>
              <a:rPr lang="pt-BR" altLang="zh-TW" sz="2200" smtClean="0">
                <a:ea typeface="PMingLiU" pitchFamily="18" charset="-120"/>
              </a:rPr>
              <a:t>o</a:t>
            </a:r>
            <a:r>
              <a:rPr lang="en-US" altLang="zh-TW" sz="2200" smtClean="0">
                <a:ea typeface="PMingLiU" pitchFamily="18" charset="-120"/>
              </a:rPr>
              <a:t>s </a:t>
            </a:r>
            <a:r>
              <a:rPr lang="pt-BR" altLang="zh-TW" sz="2200" smtClean="0">
                <a:ea typeface="PMingLiU" pitchFamily="18" charset="-120"/>
              </a:rPr>
              <a:t>são recuperados</a:t>
            </a:r>
            <a:endParaRPr lang="en-US" altLang="zh-TW" sz="22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Histograma da precisão Média</a:t>
            </a:r>
            <a:endParaRPr lang="en-US" altLang="zh-TW" sz="240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altLang="zh-TW" sz="2000" smtClean="0">
                <a:ea typeface="PMingLiU" pitchFamily="18" charset="-120"/>
              </a:rPr>
              <a:t>d</a:t>
            </a:r>
            <a:r>
              <a:rPr lang="en-US" altLang="zh-TW" sz="2200" smtClean="0">
                <a:ea typeface="PMingLiU" pitchFamily="18" charset="-120"/>
              </a:rPr>
              <a:t>ifer</a:t>
            </a:r>
            <a:r>
              <a:rPr lang="pt-BR" altLang="zh-TW" sz="2200" smtClean="0">
                <a:ea typeface="PMingLiU" pitchFamily="18" charset="-120"/>
              </a:rPr>
              <a:t>e</a:t>
            </a:r>
            <a:r>
              <a:rPr lang="en-US" altLang="zh-TW" sz="2200" smtClean="0">
                <a:ea typeface="PMingLiU" pitchFamily="18" charset="-120"/>
              </a:rPr>
              <a:t>n</a:t>
            </a:r>
            <a:r>
              <a:rPr lang="pt-BR" altLang="zh-TW" sz="2200" smtClean="0">
                <a:ea typeface="PMingLiU" pitchFamily="18" charset="-120"/>
              </a:rPr>
              <a:t>ça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da</a:t>
            </a:r>
            <a:r>
              <a:rPr lang="en-US" altLang="zh-TW" sz="2200" smtClean="0">
                <a:ea typeface="PMingLiU" pitchFamily="18" charset="-120"/>
              </a:rPr>
              <a:t> R-precision </a:t>
            </a:r>
            <a:r>
              <a:rPr lang="pt-BR" altLang="zh-TW" sz="2200" smtClean="0">
                <a:ea typeface="PMingLiU" pitchFamily="18" charset="-120"/>
              </a:rPr>
              <a:t>para o tópico</a:t>
            </a:r>
            <a:r>
              <a:rPr lang="en-US" altLang="zh-TW" sz="2200" smtClean="0">
                <a:ea typeface="PMingLiU" pitchFamily="18" charset="-120"/>
              </a:rPr>
              <a:t> </a:t>
            </a:r>
            <a:r>
              <a:rPr lang="pt-BR" altLang="zh-TW" sz="2200" smtClean="0">
                <a:ea typeface="PMingLiU" pitchFamily="18" charset="-120"/>
              </a:rPr>
              <a:t>e a </a:t>
            </a:r>
            <a:r>
              <a:rPr lang="en-US" altLang="zh-TW" sz="2200" smtClean="0">
                <a:ea typeface="PMingLiU" pitchFamily="18" charset="-120"/>
              </a:rPr>
              <a:t>R-precision </a:t>
            </a:r>
            <a:r>
              <a:rPr lang="pt-BR" altLang="zh-TW" sz="2200" smtClean="0">
                <a:ea typeface="PMingLiU" pitchFamily="18" charset="-120"/>
              </a:rPr>
              <a:t>de todos os sistemas para o tópico</a:t>
            </a:r>
            <a:endParaRPr lang="en-US" altLang="zh-TW" sz="2200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13C37B-1D0C-4F0C-B4A2-A0493710181A}" type="slidenum">
              <a:rPr lang="en-US" smtClean="0"/>
              <a:pPr/>
              <a:t>37</a:t>
            </a:fld>
            <a:endParaRPr lang="en-US" smtClean="0"/>
          </a:p>
        </p:txBody>
      </p:sp>
      <p:pic>
        <p:nvPicPr>
          <p:cNvPr id="39939" name="Picture 1026" descr="F:\comp336\trec-result-rotate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7625" y="361950"/>
            <a:ext cx="9048750" cy="613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FEBA5D-10E3-4460-BCB4-D028D214AFC0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Próximas aulas</a:t>
            </a:r>
          </a:p>
        </p:txBody>
      </p:sp>
      <p:sp>
        <p:nvSpPr>
          <p:cNvPr id="409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ver cronograma...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5A89DE-3C0F-4E00-B392-68111770C3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Avaliação de Sistemas de RI </a:t>
            </a:r>
            <a:r>
              <a:rPr lang="pt-BR" altLang="zh-TW" sz="3200" smtClean="0">
                <a:ea typeface="PMingLiU" pitchFamily="18" charset="-120"/>
              </a:rPr>
              <a:t>Dificuldades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1536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Eficácia do sistema está relacionada à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en-US" altLang="zh-TW" sz="2400" smtClean="0">
                <a:solidFill>
                  <a:srgbClr val="800080"/>
                </a:solidFill>
                <a:ea typeface="PMingLiU" pitchFamily="18" charset="-120"/>
              </a:rPr>
              <a:t>relevânc</a:t>
            </a: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ia</a:t>
            </a:r>
            <a:r>
              <a:rPr lang="en-US" altLang="zh-TW" sz="2400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dos itens recuperados</a:t>
            </a:r>
            <a:endParaRPr lang="en-US" altLang="zh-TW" sz="24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Relevância, do ponto de vista do usuário, é: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Subjetiva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zh-TW" sz="2000" smtClean="0">
                <a:ea typeface="PMingLiU" pitchFamily="18" charset="-120"/>
              </a:rPr>
              <a:t>depende de um julgamento específico do usuário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Dependente do contexto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zh-TW" sz="2000" smtClean="0">
                <a:ea typeface="PMingLiU" pitchFamily="18" charset="-120"/>
              </a:rPr>
              <a:t>relaciona-se às necessidades atuais do usuário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400" smtClean="0">
                <a:ea typeface="PMingLiU" pitchFamily="18" charset="-120"/>
              </a:rPr>
              <a:t>Dinâmica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zh-TW" sz="2000" smtClean="0">
                <a:ea typeface="PMingLiU" pitchFamily="18" charset="-120"/>
              </a:rPr>
              <a:t>muda com o decorrer do tempo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078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882650"/>
          </a:xfrm>
        </p:spPr>
        <p:txBody>
          <a:bodyPr/>
          <a:lstStyle/>
          <a:p>
            <a:r>
              <a:rPr lang="pt-BR" altLang="zh-TW" sz="3600" smtClean="0">
                <a:ea typeface="PMingLiU" pitchFamily="18" charset="-120"/>
              </a:rPr>
              <a:t>Avaliação de Sistemas de RI</a:t>
            </a:r>
            <a:endParaRPr lang="pt-BR" sz="3600" smtClean="0"/>
          </a:p>
        </p:txBody>
      </p:sp>
      <p:sp>
        <p:nvSpPr>
          <p:cNvPr id="16387" name="Rectangle 307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4895850"/>
          </a:xfrm>
        </p:spPr>
        <p:txBody>
          <a:bodyPr/>
          <a:lstStyle/>
          <a:p>
            <a:r>
              <a:rPr lang="pt-BR" altLang="zh-TW" sz="2800" smtClean="0">
                <a:ea typeface="PMingLiU" pitchFamily="18" charset="-120"/>
              </a:rPr>
              <a:t>Corpus de Avaliação </a:t>
            </a:r>
          </a:p>
          <a:p>
            <a:pPr lvl="1"/>
            <a:r>
              <a:rPr lang="pt-BR" sz="2200" smtClean="0">
                <a:sym typeface="Monotype Sorts" pitchFamily="2" charset="2"/>
              </a:rPr>
              <a:t>Coleção de </a:t>
            </a:r>
            <a:r>
              <a:rPr lang="pt-BR" sz="2200" smtClean="0">
                <a:solidFill>
                  <a:schemeClr val="tx2"/>
                </a:solidFill>
                <a:sym typeface="Monotype Sorts" pitchFamily="2" charset="2"/>
              </a:rPr>
              <a:t>documentos</a:t>
            </a:r>
            <a:r>
              <a:rPr lang="pt-BR" sz="2200" smtClean="0">
                <a:sym typeface="Monotype Sorts" pitchFamily="2" charset="2"/>
              </a:rPr>
              <a:t> e </a:t>
            </a:r>
            <a:r>
              <a:rPr lang="pt-BR" sz="2200" smtClean="0">
                <a:solidFill>
                  <a:schemeClr val="tx2"/>
                </a:solidFill>
                <a:sym typeface="Monotype Sorts" pitchFamily="2" charset="2"/>
              </a:rPr>
              <a:t>consultas</a:t>
            </a:r>
            <a:r>
              <a:rPr lang="pt-BR" sz="2200" smtClean="0">
                <a:sym typeface="Monotype Sorts" pitchFamily="2" charset="2"/>
              </a:rPr>
              <a:t>, usados para testar o desempenho do sistema</a:t>
            </a:r>
          </a:p>
          <a:p>
            <a:pPr lvl="1"/>
            <a:r>
              <a:rPr lang="pt-BR" sz="2200" smtClean="0">
                <a:sym typeface="Monotype Sorts" pitchFamily="2" charset="2"/>
              </a:rPr>
              <a:t>Com </a:t>
            </a:r>
            <a:r>
              <a:rPr lang="pt-BR" sz="2200" smtClean="0">
                <a:solidFill>
                  <a:schemeClr val="tx2"/>
                </a:solidFill>
                <a:sym typeface="Monotype Sorts" pitchFamily="2" charset="2"/>
              </a:rPr>
              <a:t>julgamento de </a:t>
            </a:r>
            <a:r>
              <a:rPr lang="pt-BR" sz="2200" smtClean="0">
                <a:solidFill>
                  <a:schemeClr val="tx2"/>
                </a:solidFill>
              </a:rPr>
              <a:t>relevância </a:t>
            </a:r>
            <a:r>
              <a:rPr lang="pt-BR" sz="2200" smtClean="0"/>
              <a:t>de cada documento em relação a cada consulta</a:t>
            </a:r>
            <a:endParaRPr lang="pt-BR" sz="2200" smtClean="0">
              <a:sym typeface="Monotype Sorts" pitchFamily="2" charset="2"/>
            </a:endParaRPr>
          </a:p>
          <a:p>
            <a:pPr>
              <a:spcBef>
                <a:spcPts val="1200"/>
              </a:spcBef>
            </a:pPr>
            <a:r>
              <a:rPr lang="pt-BR" sz="2800" smtClean="0"/>
              <a:t>Procedimento para construção:</a:t>
            </a:r>
          </a:p>
          <a:p>
            <a:pPr lvl="1"/>
            <a:r>
              <a:rPr lang="pt-BR" sz="2200" smtClean="0"/>
              <a:t>Selecione com um </a:t>
            </a:r>
            <a:r>
              <a:rPr lang="en-US" sz="2200" smtClean="0"/>
              <a:t>corpus </a:t>
            </a:r>
            <a:r>
              <a:rPr lang="pt-BR" sz="2200" smtClean="0"/>
              <a:t>de</a:t>
            </a:r>
            <a:r>
              <a:rPr lang="en-US" sz="2200" smtClean="0"/>
              <a:t> document</a:t>
            </a:r>
            <a:r>
              <a:rPr lang="pt-BR" sz="2200" smtClean="0"/>
              <a:t>o</a:t>
            </a:r>
            <a:r>
              <a:rPr lang="en-US" sz="2200" smtClean="0"/>
              <a:t>s</a:t>
            </a:r>
          </a:p>
          <a:p>
            <a:pPr lvl="1"/>
            <a:r>
              <a:rPr lang="pt-BR" sz="2200" smtClean="0"/>
              <a:t>Defina um conjunto de consultas para esse corpus</a:t>
            </a:r>
            <a:endParaRPr lang="en-US" sz="2200" smtClean="0"/>
          </a:p>
          <a:p>
            <a:pPr lvl="1"/>
            <a:r>
              <a:rPr lang="pt-BR" sz="2200" smtClean="0"/>
              <a:t>Use um ou mais especialistas humanos para</a:t>
            </a:r>
            <a:r>
              <a:rPr lang="en-US" sz="2200" smtClean="0"/>
              <a:t> </a:t>
            </a:r>
            <a:r>
              <a:rPr lang="pt-BR" sz="2200" smtClean="0"/>
              <a:t>etiquetar</a:t>
            </a:r>
            <a:r>
              <a:rPr lang="en-US" sz="2200" smtClean="0"/>
              <a:t> </a:t>
            </a:r>
            <a:r>
              <a:rPr lang="pt-BR" sz="2200" smtClean="0"/>
              <a:t>a </a:t>
            </a:r>
            <a:r>
              <a:rPr lang="pt-BR" sz="2200" smtClean="0">
                <a:solidFill>
                  <a:schemeClr val="tx2"/>
                </a:solidFill>
              </a:rPr>
              <a:t>relevância de cada documento em relação a cada consulta definida</a:t>
            </a:r>
            <a:endParaRPr lang="en-US" sz="2200" smtClean="0">
              <a:solidFill>
                <a:schemeClr val="tx2"/>
              </a:solidFill>
            </a:endParaRPr>
          </a:p>
          <a:p>
            <a:pPr lvl="2"/>
            <a:r>
              <a:rPr lang="en-US" sz="2000" smtClean="0"/>
              <a:t>Geralmente assum</a:t>
            </a:r>
            <a:r>
              <a:rPr lang="pt-BR" sz="2000" smtClean="0"/>
              <a:t>e-se</a:t>
            </a:r>
            <a:r>
              <a:rPr lang="en-US" sz="2000" smtClean="0"/>
              <a:t> </a:t>
            </a:r>
            <a:r>
              <a:rPr lang="pt-BR" sz="2000" smtClean="0">
                <a:solidFill>
                  <a:schemeClr val="tx2"/>
                </a:solidFill>
              </a:rPr>
              <a:t>relevância binária</a:t>
            </a:r>
          </a:p>
        </p:txBody>
      </p:sp>
      <p:sp>
        <p:nvSpPr>
          <p:cNvPr id="1638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801CFD-681B-4AEB-83E3-18969447D76C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FADC4E-356F-41CC-B61D-CEB13BBC2BF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445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Avaliação de Sistemas de RI </a:t>
            </a:r>
            <a:endParaRPr lang="en-US" sz="3200" smtClean="0"/>
          </a:p>
        </p:txBody>
      </p:sp>
      <p:sp>
        <p:nvSpPr>
          <p:cNvPr id="1741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0413" y="1741488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>
                <a:sym typeface="Monotype Sorts" pitchFamily="2" charset="2"/>
              </a:rPr>
              <a:t>Corpora de avaliação podem ser específicos ou gerais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>
                <a:sym typeface="Monotype Sorts" pitchFamily="2" charset="2"/>
              </a:rPr>
              <a:t>Pode-se construir manualmente um </a:t>
            </a:r>
            <a:r>
              <a:rPr lang="pt-BR" sz="2400" smtClean="0">
                <a:solidFill>
                  <a:srgbClr val="800080"/>
                </a:solidFill>
                <a:sym typeface="Monotype Sorts" pitchFamily="2" charset="2"/>
              </a:rPr>
              <a:t>corpus específico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Essa abordagem requer considerável esforço</a:t>
            </a:r>
            <a:r>
              <a:rPr lang="en-US" sz="2200" smtClean="0"/>
              <a:t> </a:t>
            </a:r>
            <a:r>
              <a:rPr lang="pt-BR" sz="2200" smtClean="0"/>
              <a:t>para grandes conjuntos de </a:t>
            </a:r>
            <a:r>
              <a:rPr lang="en-US" sz="2200" smtClean="0"/>
              <a:t>document</a:t>
            </a:r>
            <a:r>
              <a:rPr lang="pt-BR" sz="2200" smtClean="0"/>
              <a:t>os e consultas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>
                <a:sym typeface="Monotype Sorts" pitchFamily="2" charset="2"/>
              </a:rPr>
              <a:t>Pode-se usar um </a:t>
            </a:r>
            <a:r>
              <a:rPr lang="pt-BR" sz="2400" smtClean="0">
                <a:solidFill>
                  <a:srgbClr val="800080"/>
                </a:solidFill>
                <a:sym typeface="Monotype Sorts" pitchFamily="2" charset="2"/>
              </a:rPr>
              <a:t>corpus de referência Benchmark</a:t>
            </a:r>
            <a:r>
              <a:rPr lang="pt-BR" sz="2400" smtClean="0">
                <a:sym typeface="Monotype Sorts" pitchFamily="2" charset="2"/>
              </a:rPr>
              <a:t>, também manualmente etiquetado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>
                <a:sym typeface="Monotype Sorts" pitchFamily="2" charset="2"/>
              </a:rPr>
              <a:t>Exemplo, corpora do TREC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>
                <a:sym typeface="Monotype Sorts" pitchFamily="2" charset="2"/>
                <a:hlinkClick r:id="rId3"/>
              </a:rPr>
              <a:t>http://trec.nist.gov/</a:t>
            </a:r>
            <a:endParaRPr lang="pt-BR" sz="2200" smtClean="0">
              <a:sym typeface="Monotype Sort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pt-BR" sz="2600" smtClean="0">
                <a:sym typeface="Monotype Sorts" pitchFamily="2" charset="2"/>
              </a:rPr>
              <a:t>Veremos mais sobre isso no final da aula</a:t>
            </a:r>
          </a:p>
          <a:p>
            <a:pPr lvl="1" eaLnBrk="1" hangingPunct="1">
              <a:lnSpc>
                <a:spcPct val="90000"/>
              </a:lnSpc>
            </a:pPr>
            <a:endParaRPr lang="pt-BR" sz="22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4A7F7D-6237-4C12-9967-64C3E66F163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854950" cy="4406900"/>
          </a:xfrm>
        </p:spPr>
        <p:txBody>
          <a:bodyPr/>
          <a:lstStyle/>
          <a:p>
            <a:pPr eaLnBrk="1" hangingPunct="1"/>
            <a:r>
              <a:rPr lang="pt-BR" altLang="zh-TW" sz="2800" smtClean="0">
                <a:ea typeface="PMingLiU" pitchFamily="18" charset="-120"/>
              </a:rPr>
              <a:t>Precisão</a:t>
            </a:r>
          </a:p>
          <a:p>
            <a:pPr lvl="1" eaLnBrk="1" hangingPunct="1"/>
            <a:r>
              <a:rPr lang="pt-BR" altLang="zh-TW" sz="2400" smtClean="0">
                <a:ea typeface="PMingLiU" pitchFamily="18" charset="-120"/>
              </a:rPr>
              <a:t>Habilidade de ordenar os itens mais </a:t>
            </a:r>
            <a:r>
              <a:rPr lang="pt-BR" altLang="zh-TW" sz="2400" smtClean="0">
                <a:solidFill>
                  <a:srgbClr val="800080"/>
                </a:solidFill>
                <a:ea typeface="PMingLiU" pitchFamily="18" charset="-120"/>
              </a:rPr>
              <a:t>relevantes</a:t>
            </a:r>
            <a:r>
              <a:rPr lang="pt-BR" altLang="zh-TW" sz="2400" smtClean="0">
                <a:ea typeface="PMingLiU" pitchFamily="18" charset="-120"/>
              </a:rPr>
              <a:t> nos primeiros lugares</a:t>
            </a:r>
            <a:endParaRPr lang="pt-BR" altLang="zh-TW" sz="2400" smtClean="0">
              <a:solidFill>
                <a:srgbClr val="800080"/>
              </a:solidFill>
              <a:ea typeface="PMingLiU" pitchFamily="18" charset="-120"/>
            </a:endParaRPr>
          </a:p>
          <a:p>
            <a:pPr eaLnBrk="1" hangingPunct="1"/>
            <a:r>
              <a:rPr lang="pt-BR" altLang="zh-TW" sz="2800" smtClean="0">
                <a:ea typeface="PMingLiU" pitchFamily="18" charset="-120"/>
              </a:rPr>
              <a:t>Cobertura</a:t>
            </a:r>
          </a:p>
          <a:p>
            <a:pPr lvl="1" eaLnBrk="1" hangingPunct="1"/>
            <a:r>
              <a:rPr lang="pt-BR" altLang="zh-TW" sz="2400" smtClean="0">
                <a:ea typeface="PMingLiU" pitchFamily="18" charset="-120"/>
              </a:rPr>
              <a:t>Habilidade de recuperar </a:t>
            </a:r>
            <a:r>
              <a:rPr lang="pt-BR" altLang="zh-TW" sz="2400" i="1" smtClean="0">
                <a:solidFill>
                  <a:srgbClr val="800080"/>
                </a:solidFill>
                <a:ea typeface="PMingLiU" pitchFamily="18" charset="-120"/>
              </a:rPr>
              <a:t>todos</a:t>
            </a:r>
            <a:r>
              <a:rPr lang="pt-BR" altLang="zh-TW" sz="2400" b="1" i="1" smtClean="0">
                <a:ea typeface="PMingLiU" pitchFamily="18" charset="-120"/>
              </a:rPr>
              <a:t> </a:t>
            </a:r>
            <a:r>
              <a:rPr lang="pt-BR" altLang="zh-TW" sz="2400" smtClean="0">
                <a:ea typeface="PMingLiU" pitchFamily="18" charset="-120"/>
              </a:rPr>
              <a:t>os itens relevantes do corpus</a:t>
            </a:r>
            <a:r>
              <a:rPr lang="pt-BR" altLang="zh-TW" smtClean="0">
                <a:ea typeface="PMingLiU" pitchFamily="18" charset="-120"/>
              </a:rPr>
              <a:t/>
            </a:r>
            <a:br>
              <a:rPr lang="pt-BR" altLang="zh-TW" smtClean="0">
                <a:ea typeface="PMingLiU" pitchFamily="18" charset="-120"/>
              </a:rPr>
            </a:br>
            <a:endParaRPr lang="pt-BR" altLang="zh-TW" smtClean="0">
              <a:ea typeface="PMingLiU" pitchFamily="18" charset="-120"/>
            </a:endParaRP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Medidas de Avaliação de Sistemas </a:t>
            </a:r>
            <a:br>
              <a:rPr lang="pt-BR" altLang="zh-TW" sz="3600" smtClean="0">
                <a:ea typeface="PMingLiU" pitchFamily="18" charset="-120"/>
              </a:rPr>
            </a:br>
            <a:r>
              <a:rPr lang="pt-BR" altLang="zh-TW" sz="3600" smtClean="0">
                <a:ea typeface="PMingLiU" pitchFamily="18" charset="-120"/>
              </a:rPr>
              <a:t>de RI </a:t>
            </a:r>
            <a:endParaRPr lang="en-US" altLang="zh-TW" sz="3600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43145-8AEB-4D1F-A084-770C8F9D8F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382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Medidas de Avaliação</a:t>
            </a:r>
            <a:endParaRPr lang="pt-BR" sz="3600" smtClean="0"/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22313" y="1558925"/>
            <a:ext cx="7162800" cy="2301875"/>
          </a:xfrm>
        </p:spPr>
        <p:txBody>
          <a:bodyPr/>
          <a:lstStyle/>
          <a:p>
            <a:pPr eaLnBrk="1" hangingPunct="1"/>
            <a:r>
              <a:rPr lang="pt-BR" sz="2400" smtClean="0">
                <a:solidFill>
                  <a:schemeClr val="tx2"/>
                </a:solidFill>
              </a:rPr>
              <a:t>Cobertura:</a:t>
            </a:r>
            <a:r>
              <a:rPr lang="pt-BR" sz="2400" smtClean="0"/>
              <a:t> total de documentos relevantes retornados sobre o número total dos relevantes existentes</a:t>
            </a:r>
          </a:p>
          <a:p>
            <a:pPr eaLnBrk="1" hangingPunct="1"/>
            <a:r>
              <a:rPr lang="pt-BR" sz="2400" smtClean="0">
                <a:solidFill>
                  <a:schemeClr val="tx2"/>
                </a:solidFill>
              </a:rPr>
              <a:t>Precisão:</a:t>
            </a:r>
            <a:r>
              <a:rPr lang="pt-BR" sz="2400" smtClean="0"/>
              <a:t> n. de documentos relevantes retornados sobre o número total de retornados</a:t>
            </a:r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685800" y="4102100"/>
            <a:ext cx="2806700" cy="1765300"/>
            <a:chOff x="432" y="2705"/>
            <a:chExt cx="1768" cy="1112"/>
          </a:xfrm>
        </p:grpSpPr>
        <p:sp>
          <p:nvSpPr>
            <p:cNvPr id="19479" name="Rectangle 5"/>
            <p:cNvSpPr>
              <a:spLocks noChangeArrowheads="1"/>
            </p:cNvSpPr>
            <p:nvPr/>
          </p:nvSpPr>
          <p:spPr bwMode="auto">
            <a:xfrm>
              <a:off x="432" y="2705"/>
              <a:ext cx="1768" cy="111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80" name="Rectangle 6"/>
            <p:cNvSpPr>
              <a:spLocks noChangeArrowheads="1"/>
            </p:cNvSpPr>
            <p:nvPr/>
          </p:nvSpPr>
          <p:spPr bwMode="auto">
            <a:xfrm>
              <a:off x="568" y="2780"/>
              <a:ext cx="984" cy="89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81" name="Rectangle 7"/>
            <p:cNvSpPr>
              <a:spLocks noChangeArrowheads="1"/>
            </p:cNvSpPr>
            <p:nvPr/>
          </p:nvSpPr>
          <p:spPr bwMode="auto">
            <a:xfrm>
              <a:off x="739" y="2966"/>
              <a:ext cx="1091" cy="55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82" name="Rectangle 8" descr="Diagonal para baixo larga"/>
            <p:cNvSpPr>
              <a:spLocks noChangeArrowheads="1"/>
            </p:cNvSpPr>
            <p:nvPr/>
          </p:nvSpPr>
          <p:spPr bwMode="auto">
            <a:xfrm>
              <a:off x="785" y="3004"/>
              <a:ext cx="751" cy="485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9462" name="Group 9"/>
          <p:cNvGrpSpPr>
            <a:grpSpLocks/>
          </p:cNvGrpSpPr>
          <p:nvPr/>
        </p:nvGrpSpPr>
        <p:grpSpPr bwMode="auto">
          <a:xfrm>
            <a:off x="4038600" y="4035425"/>
            <a:ext cx="3810000" cy="1908175"/>
            <a:chOff x="3120" y="2960"/>
            <a:chExt cx="2400" cy="1202"/>
          </a:xfrm>
        </p:grpSpPr>
        <p:sp>
          <p:nvSpPr>
            <p:cNvPr id="19471" name="Rectangle 10"/>
            <p:cNvSpPr>
              <a:spLocks noChangeArrowheads="1"/>
            </p:cNvSpPr>
            <p:nvPr/>
          </p:nvSpPr>
          <p:spPr bwMode="auto">
            <a:xfrm>
              <a:off x="3120" y="2960"/>
              <a:ext cx="336" cy="19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2" name="Rectangle 11"/>
            <p:cNvSpPr>
              <a:spLocks noChangeArrowheads="1"/>
            </p:cNvSpPr>
            <p:nvPr/>
          </p:nvSpPr>
          <p:spPr bwMode="auto">
            <a:xfrm>
              <a:off x="3120" y="3632"/>
              <a:ext cx="336" cy="19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3" name="Rectangle 12"/>
            <p:cNvSpPr>
              <a:spLocks noChangeArrowheads="1"/>
            </p:cNvSpPr>
            <p:nvPr/>
          </p:nvSpPr>
          <p:spPr bwMode="auto">
            <a:xfrm>
              <a:off x="3120" y="3296"/>
              <a:ext cx="336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4" name="Text Box 13"/>
            <p:cNvSpPr txBox="1">
              <a:spLocks noChangeArrowheads="1"/>
            </p:cNvSpPr>
            <p:nvPr/>
          </p:nvSpPr>
          <p:spPr bwMode="auto">
            <a:xfrm>
              <a:off x="3504" y="2960"/>
              <a:ext cx="182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sz="2000">
                  <a:solidFill>
                    <a:schemeClr val="tx2"/>
                  </a:solidFill>
                  <a:latin typeface="Arial" pitchFamily="34" charset="0"/>
                </a:rPr>
                <a:t>Todos os Documentos</a:t>
              </a:r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3504" y="3248"/>
              <a:ext cx="196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sz="2000">
                  <a:solidFill>
                    <a:schemeClr val="tx2"/>
                  </a:solidFill>
                  <a:latin typeface="Arial" pitchFamily="34" charset="0"/>
                </a:rPr>
                <a:t>Documentos Relevantes</a:t>
              </a:r>
            </a:p>
          </p:txBody>
        </p:sp>
        <p:sp>
          <p:nvSpPr>
            <p:cNvPr id="19476" name="Text Box 15"/>
            <p:cNvSpPr txBox="1">
              <a:spLocks noChangeArrowheads="1"/>
            </p:cNvSpPr>
            <p:nvPr/>
          </p:nvSpPr>
          <p:spPr bwMode="auto">
            <a:xfrm>
              <a:off x="3504" y="3584"/>
              <a:ext cx="196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sz="2000">
                  <a:solidFill>
                    <a:schemeClr val="tx2"/>
                  </a:solidFill>
                  <a:latin typeface="Arial" pitchFamily="34" charset="0"/>
                </a:rPr>
                <a:t>Documentos Retornados</a:t>
              </a:r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3552" y="3912"/>
              <a:ext cx="196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sz="2000">
                  <a:solidFill>
                    <a:schemeClr val="tx2"/>
                  </a:solidFill>
                  <a:latin typeface="Arial" pitchFamily="34" charset="0"/>
                </a:rPr>
                <a:t>Relevantes Retornados</a:t>
              </a:r>
            </a:p>
          </p:txBody>
        </p:sp>
        <p:sp>
          <p:nvSpPr>
            <p:cNvPr id="19478" name="Rectangle 17" descr="Diagonal para baixo larga"/>
            <p:cNvSpPr>
              <a:spLocks noChangeArrowheads="1"/>
            </p:cNvSpPr>
            <p:nvPr/>
          </p:nvSpPr>
          <p:spPr bwMode="auto">
            <a:xfrm>
              <a:off x="3120" y="3960"/>
              <a:ext cx="336" cy="192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9463" name="Group 18"/>
          <p:cNvGrpSpPr>
            <a:grpSpLocks/>
          </p:cNvGrpSpPr>
          <p:nvPr/>
        </p:nvGrpSpPr>
        <p:grpSpPr bwMode="auto">
          <a:xfrm>
            <a:off x="7620000" y="3048000"/>
            <a:ext cx="838200" cy="762000"/>
            <a:chOff x="4800" y="1920"/>
            <a:chExt cx="528" cy="480"/>
          </a:xfrm>
        </p:grpSpPr>
        <p:sp>
          <p:nvSpPr>
            <p:cNvPr id="19468" name="Rectangle 19" descr="Diagonal para baixo larga"/>
            <p:cNvSpPr>
              <a:spLocks noChangeArrowheads="1"/>
            </p:cNvSpPr>
            <p:nvPr/>
          </p:nvSpPr>
          <p:spPr bwMode="auto">
            <a:xfrm>
              <a:off x="4896" y="1920"/>
              <a:ext cx="336" cy="192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9" name="Rectangle 20"/>
            <p:cNvSpPr>
              <a:spLocks noChangeArrowheads="1"/>
            </p:cNvSpPr>
            <p:nvPr/>
          </p:nvSpPr>
          <p:spPr bwMode="auto">
            <a:xfrm>
              <a:off x="4896" y="2208"/>
              <a:ext cx="336" cy="19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0" name="Line 21"/>
            <p:cNvSpPr>
              <a:spLocks noChangeShapeType="1"/>
            </p:cNvSpPr>
            <p:nvPr/>
          </p:nvSpPr>
          <p:spPr bwMode="auto">
            <a:xfrm>
              <a:off x="4800" y="216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9464" name="Group 22"/>
          <p:cNvGrpSpPr>
            <a:grpSpLocks/>
          </p:cNvGrpSpPr>
          <p:nvPr/>
        </p:nvGrpSpPr>
        <p:grpSpPr bwMode="auto">
          <a:xfrm>
            <a:off x="7620000" y="1676400"/>
            <a:ext cx="838200" cy="762000"/>
            <a:chOff x="4800" y="1056"/>
            <a:chExt cx="528" cy="480"/>
          </a:xfrm>
        </p:grpSpPr>
        <p:sp>
          <p:nvSpPr>
            <p:cNvPr id="19465" name="Rectangle 23" descr="Diagonal para baixo larga"/>
            <p:cNvSpPr>
              <a:spLocks noChangeArrowheads="1"/>
            </p:cNvSpPr>
            <p:nvPr/>
          </p:nvSpPr>
          <p:spPr bwMode="auto">
            <a:xfrm>
              <a:off x="4896" y="1056"/>
              <a:ext cx="336" cy="192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6" name="Rectangle 24"/>
            <p:cNvSpPr>
              <a:spLocks noChangeArrowheads="1"/>
            </p:cNvSpPr>
            <p:nvPr/>
          </p:nvSpPr>
          <p:spPr bwMode="auto">
            <a:xfrm>
              <a:off x="4896" y="1344"/>
              <a:ext cx="336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7" name="Line 25"/>
            <p:cNvSpPr>
              <a:spLocks noChangeShapeType="1"/>
            </p:cNvSpPr>
            <p:nvPr/>
          </p:nvSpPr>
          <p:spPr bwMode="auto">
            <a:xfrm>
              <a:off x="4800" y="129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944" name="Object 1024"/>
          <p:cNvGraphicFramePr>
            <a:graphicFrameLocks noChangeAspect="1"/>
          </p:cNvGraphicFramePr>
          <p:nvPr/>
        </p:nvGraphicFramePr>
        <p:xfrm>
          <a:off x="539750" y="5589588"/>
          <a:ext cx="7704138" cy="817562"/>
        </p:xfrm>
        <a:graphic>
          <a:graphicData uri="http://schemas.openxmlformats.org/presentationml/2006/ole">
            <p:oleObj spid="_x0000_s1026" name="Equação" r:id="rId4" imgW="3670200" imgH="393480" progId="Equation.3">
              <p:embed/>
            </p:oleObj>
          </a:graphicData>
        </a:graphic>
      </p:graphicFrame>
      <p:graphicFrame>
        <p:nvGraphicFramePr>
          <p:cNvPr id="210945" name="Object 1025"/>
          <p:cNvGraphicFramePr>
            <a:graphicFrameLocks noChangeAspect="1"/>
          </p:cNvGraphicFramePr>
          <p:nvPr/>
        </p:nvGraphicFramePr>
        <p:xfrm>
          <a:off x="611188" y="4437063"/>
          <a:ext cx="7318375" cy="841375"/>
        </p:xfrm>
        <a:graphic>
          <a:graphicData uri="http://schemas.openxmlformats.org/presentationml/2006/ole">
            <p:oleObj spid="_x0000_s1027" name="Equation" r:id="rId5" imgW="3644640" imgH="419040" progId="Equation.3">
              <p:embed/>
            </p:oleObj>
          </a:graphicData>
        </a:graphic>
      </p:graphicFrame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438150" y="1828800"/>
            <a:ext cx="4352925" cy="1752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pt-BR">
              <a:solidFill>
                <a:schemeClr val="folHlink"/>
              </a:solidFill>
            </a:endParaRPr>
          </a:p>
        </p:txBody>
      </p:sp>
      <p:sp>
        <p:nvSpPr>
          <p:cNvPr id="1029" name="Oval 7"/>
          <p:cNvSpPr>
            <a:spLocks noChangeArrowheads="1"/>
          </p:cNvSpPr>
          <p:nvPr/>
        </p:nvSpPr>
        <p:spPr bwMode="auto">
          <a:xfrm>
            <a:off x="1676400" y="1905000"/>
            <a:ext cx="1657350" cy="1590675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pt-BR"/>
          </a:p>
        </p:txBody>
      </p:sp>
      <p:sp>
        <p:nvSpPr>
          <p:cNvPr id="1030" name="Oval 8"/>
          <p:cNvSpPr>
            <a:spLocks noChangeArrowheads="1"/>
          </p:cNvSpPr>
          <p:nvPr/>
        </p:nvSpPr>
        <p:spPr bwMode="auto">
          <a:xfrm>
            <a:off x="2819400" y="1895475"/>
            <a:ext cx="1600200" cy="1600200"/>
          </a:xfrm>
          <a:prstGeom prst="ellipse">
            <a:avLst/>
          </a:prstGeom>
          <a:solidFill>
            <a:srgbClr val="FF99CC">
              <a:alpha val="50195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pt-BR"/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1524000" y="2463800"/>
            <a:ext cx="15240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pt-BR" altLang="zh-TW" sz="1600" b="1">
                <a:solidFill>
                  <a:schemeClr val="bg1"/>
                </a:solidFill>
                <a:latin typeface="Times New Roman" pitchFamily="18" charset="0"/>
                <a:ea typeface="DFKai-SB" pitchFamily="65" charset="-120"/>
              </a:rPr>
              <a:t>D</a:t>
            </a:r>
            <a:r>
              <a:rPr lang="en-US" altLang="zh-TW" sz="1600" b="1">
                <a:solidFill>
                  <a:schemeClr val="bg1"/>
                </a:solidFill>
                <a:latin typeface="Times New Roman" pitchFamily="18" charset="0"/>
                <a:ea typeface="DFKai-SB" pitchFamily="65" charset="-120"/>
              </a:rPr>
              <a:t>ocument</a:t>
            </a:r>
            <a:r>
              <a:rPr lang="pt-BR" altLang="zh-TW" sz="1600" b="1">
                <a:solidFill>
                  <a:schemeClr val="bg1"/>
                </a:solidFill>
                <a:latin typeface="Times New Roman" pitchFamily="18" charset="0"/>
                <a:ea typeface="DFKai-SB" pitchFamily="65" charset="-120"/>
              </a:rPr>
              <a:t>os relevantes</a:t>
            </a:r>
            <a:endParaRPr lang="en-US" altLang="zh-TW" sz="1600" b="1">
              <a:solidFill>
                <a:schemeClr val="bg1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1032" name="Text Box 11"/>
          <p:cNvSpPr txBox="1">
            <a:spLocks noChangeArrowheads="1"/>
          </p:cNvSpPr>
          <p:nvPr/>
        </p:nvSpPr>
        <p:spPr bwMode="auto">
          <a:xfrm>
            <a:off x="3200400" y="2463800"/>
            <a:ext cx="13716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en-US" altLang="zh-TW" sz="1600" b="1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Document</a:t>
            </a:r>
            <a:r>
              <a:rPr lang="pt-BR" altLang="zh-TW" sz="1600" b="1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os recuperados</a:t>
            </a:r>
            <a:endParaRPr lang="en-US" altLang="zh-TW" sz="1600" b="1">
              <a:solidFill>
                <a:srgbClr val="000000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1033" name="Text Box 12"/>
          <p:cNvSpPr txBox="1">
            <a:spLocks noChangeArrowheads="1"/>
          </p:cNvSpPr>
          <p:nvPr/>
        </p:nvSpPr>
        <p:spPr bwMode="auto">
          <a:xfrm>
            <a:off x="381000" y="183515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zh-TW" sz="18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t>Coleção de</a:t>
            </a:r>
            <a:r>
              <a:rPr lang="en-US" altLang="zh-TW" sz="18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t> document</a:t>
            </a:r>
            <a:r>
              <a:rPr lang="pt-BR" altLang="zh-TW" sz="18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t>os</a:t>
            </a:r>
            <a:endParaRPr lang="en-US" altLang="zh-TW" sz="18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grpSp>
        <p:nvGrpSpPr>
          <p:cNvPr id="1034" name="Group 35"/>
          <p:cNvGrpSpPr>
            <a:grpSpLocks/>
          </p:cNvGrpSpPr>
          <p:nvPr/>
        </p:nvGrpSpPr>
        <p:grpSpPr bwMode="auto">
          <a:xfrm>
            <a:off x="5103813" y="1636713"/>
            <a:ext cx="3441700" cy="2243137"/>
            <a:chOff x="3215" y="1031"/>
            <a:chExt cx="2168" cy="1413"/>
          </a:xfrm>
        </p:grpSpPr>
        <p:grpSp>
          <p:nvGrpSpPr>
            <p:cNvPr id="1036" name="Group 15"/>
            <p:cNvGrpSpPr>
              <a:grpSpLocks/>
            </p:cNvGrpSpPr>
            <p:nvPr/>
          </p:nvGrpSpPr>
          <p:grpSpPr bwMode="auto">
            <a:xfrm>
              <a:off x="3479" y="1031"/>
              <a:ext cx="1904" cy="1176"/>
              <a:chOff x="3534" y="918"/>
              <a:chExt cx="1746" cy="1116"/>
            </a:xfrm>
          </p:grpSpPr>
          <p:sp>
            <p:nvSpPr>
              <p:cNvPr id="1041" name="Rectangle 16"/>
              <p:cNvSpPr>
                <a:spLocks noChangeArrowheads="1"/>
              </p:cNvSpPr>
              <p:nvPr/>
            </p:nvSpPr>
            <p:spPr bwMode="auto">
              <a:xfrm>
                <a:off x="3534" y="1577"/>
                <a:ext cx="757" cy="45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re</a:t>
                </a:r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cuperados</a:t>
                </a:r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 &amp; relevant</a:t>
                </a:r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es</a:t>
                </a:r>
                <a:endParaRPr kumimoji="1" lang="en-US" altLang="zh-TW" sz="1600">
                  <a:latin typeface="Times New Roman" pitchFamily="18" charset="0"/>
                  <a:ea typeface="PMingLiU" pitchFamily="18" charset="-120"/>
                </a:endParaRPr>
              </a:p>
            </p:txBody>
          </p:sp>
          <p:sp>
            <p:nvSpPr>
              <p:cNvPr id="1042" name="Rectangle 17"/>
              <p:cNvSpPr>
                <a:spLocks noChangeArrowheads="1"/>
              </p:cNvSpPr>
              <p:nvPr/>
            </p:nvSpPr>
            <p:spPr bwMode="auto">
              <a:xfrm>
                <a:off x="4291" y="1577"/>
                <a:ext cx="989" cy="45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Não-recuperados</a:t>
                </a:r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 </a:t>
                </a:r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mas</a:t>
                </a:r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 relevant</a:t>
                </a:r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es</a:t>
                </a:r>
                <a:endParaRPr kumimoji="1" lang="zh-TW" altLang="en-US">
                  <a:latin typeface="Times New Roman" pitchFamily="18" charset="0"/>
                  <a:ea typeface="PMingLiU" pitchFamily="18" charset="-120"/>
                </a:endParaRPr>
              </a:p>
            </p:txBody>
          </p:sp>
          <p:sp>
            <p:nvSpPr>
              <p:cNvPr id="1043" name="Rectangle 18"/>
              <p:cNvSpPr>
                <a:spLocks noChangeArrowheads="1"/>
              </p:cNvSpPr>
              <p:nvPr/>
            </p:nvSpPr>
            <p:spPr bwMode="auto">
              <a:xfrm>
                <a:off x="3534" y="918"/>
                <a:ext cx="757" cy="65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re</a:t>
                </a:r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cuperados</a:t>
                </a:r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 &amp; irrelevant</a:t>
                </a:r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es</a:t>
                </a:r>
                <a:endParaRPr kumimoji="1" lang="zh-TW" altLang="en-US">
                  <a:latin typeface="Times New Roman" pitchFamily="18" charset="0"/>
                  <a:ea typeface="PMingLiU" pitchFamily="18" charset="-120"/>
                </a:endParaRPr>
              </a:p>
            </p:txBody>
          </p:sp>
          <p:sp>
            <p:nvSpPr>
              <p:cNvPr id="1044" name="Rectangle 19"/>
              <p:cNvSpPr>
                <a:spLocks noChangeArrowheads="1"/>
              </p:cNvSpPr>
              <p:nvPr/>
            </p:nvSpPr>
            <p:spPr bwMode="auto">
              <a:xfrm>
                <a:off x="4291" y="918"/>
                <a:ext cx="989" cy="65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N</a:t>
                </a:r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ão</a:t>
                </a:r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 </a:t>
                </a:r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recuperados</a:t>
                </a:r>
                <a:r>
                  <a:rPr kumimoji="1" lang="en-US" altLang="zh-TW" sz="1600">
                    <a:latin typeface="Times New Roman" pitchFamily="18" charset="0"/>
                    <a:ea typeface="PMingLiU" pitchFamily="18" charset="-120"/>
                  </a:rPr>
                  <a:t> &amp; irrelevant</a:t>
                </a:r>
                <a:r>
                  <a:rPr kumimoji="1" lang="pt-BR" altLang="zh-TW" sz="1600">
                    <a:latin typeface="Times New Roman" pitchFamily="18" charset="0"/>
                    <a:ea typeface="PMingLiU" pitchFamily="18" charset="-120"/>
                  </a:rPr>
                  <a:t>es</a:t>
                </a:r>
                <a:endParaRPr kumimoji="1" lang="zh-TW" altLang="en-US">
                  <a:latin typeface="Times New Roman" pitchFamily="18" charset="0"/>
                  <a:ea typeface="PMingLiU" pitchFamily="18" charset="-120"/>
                </a:endParaRPr>
              </a:p>
            </p:txBody>
          </p:sp>
        </p:grpSp>
        <p:sp>
          <p:nvSpPr>
            <p:cNvPr id="1037" name="Text Box 20"/>
            <p:cNvSpPr txBox="1">
              <a:spLocks noChangeArrowheads="1"/>
            </p:cNvSpPr>
            <p:nvPr/>
          </p:nvSpPr>
          <p:spPr bwMode="auto">
            <a:xfrm>
              <a:off x="3456" y="2213"/>
              <a:ext cx="11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kumimoji="1" lang="en-US" altLang="zh-TW" sz="1800"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1038" name="Text Box 21"/>
            <p:cNvSpPr txBox="1">
              <a:spLocks noChangeArrowheads="1"/>
            </p:cNvSpPr>
            <p:nvPr/>
          </p:nvSpPr>
          <p:spPr bwMode="auto">
            <a:xfrm>
              <a:off x="4338" y="2213"/>
              <a:ext cx="11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kumimoji="1" lang="en-US" altLang="zh-TW" sz="1800"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1039" name="Text Box 22"/>
            <p:cNvSpPr txBox="1">
              <a:spLocks noChangeArrowheads="1"/>
            </p:cNvSpPr>
            <p:nvPr/>
          </p:nvSpPr>
          <p:spPr bwMode="auto">
            <a:xfrm rot="-5400000">
              <a:off x="3274" y="2120"/>
              <a:ext cx="11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kumimoji="1" lang="en-US" altLang="zh-TW" sz="1800"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1040" name="Text Box 23"/>
            <p:cNvSpPr txBox="1">
              <a:spLocks noChangeArrowheads="1"/>
            </p:cNvSpPr>
            <p:nvPr/>
          </p:nvSpPr>
          <p:spPr bwMode="auto">
            <a:xfrm rot="-5400000">
              <a:off x="3274" y="1505"/>
              <a:ext cx="11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kumimoji="1" lang="en-US" altLang="zh-TW" sz="1800">
                <a:latin typeface="Times New Roman" pitchFamily="18" charset="0"/>
                <a:ea typeface="PMingLiU" pitchFamily="18" charset="-120"/>
              </a:endParaRPr>
            </a:p>
          </p:txBody>
        </p:sp>
      </p:grpSp>
      <p:sp>
        <p:nvSpPr>
          <p:cNvPr id="1035" name="Rectangle 29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Medidas de Avaliação</a:t>
            </a:r>
            <a:br>
              <a:rPr lang="pt-BR" altLang="zh-TW" sz="3600" smtClean="0">
                <a:ea typeface="PMingLiU" pitchFamily="18" charset="-120"/>
              </a:rPr>
            </a:br>
            <a:r>
              <a:rPr lang="pt-BR" altLang="zh-TW" sz="3600" smtClean="0">
                <a:ea typeface="PMingLiU" pitchFamily="18" charset="-120"/>
              </a:rPr>
              <a:t>outra figura...</a:t>
            </a:r>
            <a:endParaRPr lang="en-US" altLang="zh-TW" sz="3600" smtClean="0">
              <a:ea typeface="PMingLiU" pitchFamily="18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8313</TotalTime>
  <Words>1924</Words>
  <Application>Microsoft Office PowerPoint</Application>
  <PresentationFormat>Apresentação na tela (4:3)</PresentationFormat>
  <Paragraphs>327</Paragraphs>
  <Slides>38</Slides>
  <Notes>30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5</vt:i4>
      </vt:variant>
      <vt:variant>
        <vt:lpstr>Títulos de slides</vt:lpstr>
      </vt:variant>
      <vt:variant>
        <vt:i4>38</vt:i4>
      </vt:variant>
    </vt:vector>
  </HeadingPairs>
  <TitlesOfParts>
    <vt:vector size="52" baseType="lpstr">
      <vt:lpstr>Tahoma</vt:lpstr>
      <vt:lpstr>Arial</vt:lpstr>
      <vt:lpstr>Wingdings</vt:lpstr>
      <vt:lpstr>Times New Roman</vt:lpstr>
      <vt:lpstr>PMingLiU</vt:lpstr>
      <vt:lpstr>Monotype Sorts</vt:lpstr>
      <vt:lpstr>DFKai-SB</vt:lpstr>
      <vt:lpstr>Symbol</vt:lpstr>
      <vt:lpstr>Plano grafico</vt:lpstr>
      <vt:lpstr>Microsoft Equation 3.0</vt:lpstr>
      <vt:lpstr>Planilha do Microsoft Excel</vt:lpstr>
      <vt:lpstr>Microsoft Excel Worksheet</vt:lpstr>
      <vt:lpstr>Gráfico do Microsoft Graph 2000</vt:lpstr>
      <vt:lpstr>Bitmap Image</vt:lpstr>
      <vt:lpstr> Recuperação de Informação Clássica</vt:lpstr>
      <vt:lpstr>Roteiro</vt:lpstr>
      <vt:lpstr>Para que avaliar?</vt:lpstr>
      <vt:lpstr>Avaliação de Sistemas de RI Dificuldades</vt:lpstr>
      <vt:lpstr>Avaliação de Sistemas de RI</vt:lpstr>
      <vt:lpstr>Avaliação de Sistemas de RI </vt:lpstr>
      <vt:lpstr>Medidas de Avaliação de Sistemas  de RI </vt:lpstr>
      <vt:lpstr>Medidas de Avaliação</vt:lpstr>
      <vt:lpstr>Medidas de Avaliação outra figura...</vt:lpstr>
      <vt:lpstr>Conflito entre Cobertura e Precisão</vt:lpstr>
      <vt:lpstr>Computando Cobertura e Precisão</vt:lpstr>
      <vt:lpstr>Computando Cobertura e Precisão Exemplo</vt:lpstr>
      <vt:lpstr>Precisão Relativa R-Precision</vt:lpstr>
      <vt:lpstr>Cobertura Relativa Relative Recall</vt:lpstr>
      <vt:lpstr>Cobertura Relativa</vt:lpstr>
      <vt:lpstr>Comparando Sistemas de RI</vt:lpstr>
      <vt:lpstr>Outras Medidas de Desempenho </vt:lpstr>
      <vt:lpstr>F-Measure  Combinando Precisão e Cobertura </vt:lpstr>
      <vt:lpstr>E-Measure  F-Measure parametrizado</vt:lpstr>
      <vt:lpstr>Taxa Fallout</vt:lpstr>
      <vt:lpstr>Medidas Subjetivas</vt:lpstr>
      <vt:lpstr>Outros Fatores a Considerar</vt:lpstr>
      <vt:lpstr>Experimentos</vt:lpstr>
      <vt:lpstr>Experimentos</vt:lpstr>
      <vt:lpstr>Benchmarks</vt:lpstr>
      <vt:lpstr>Problemas com as amostras Benchmark</vt:lpstr>
      <vt:lpstr>Primeiras Coleções de Teste</vt:lpstr>
      <vt:lpstr>Coleção TREC</vt:lpstr>
      <vt:lpstr>Vantagens do TREC</vt:lpstr>
      <vt:lpstr>Características do TREC</vt:lpstr>
      <vt:lpstr>Propriedades do TREC</vt:lpstr>
      <vt:lpstr>Exemplo de Documento do TREC</vt:lpstr>
      <vt:lpstr>Exemplo de Tópico/Consulta do TREC</vt:lpstr>
      <vt:lpstr>Mais exemplos do TREC</vt:lpstr>
      <vt:lpstr>Outro exemplo de Tópico/Consulta do TREC</vt:lpstr>
      <vt:lpstr>Avaliação do TREC</vt:lpstr>
      <vt:lpstr>Slide 37</vt:lpstr>
      <vt:lpstr>Próximas aulas</vt:lpstr>
    </vt:vector>
  </TitlesOfParts>
  <Company>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fab</cp:lastModifiedBy>
  <cp:revision>222</cp:revision>
  <cp:lastPrinted>1601-01-01T00:00:00Z</cp:lastPrinted>
  <dcterms:created xsi:type="dcterms:W3CDTF">2001-05-20T22:11:52Z</dcterms:created>
  <dcterms:modified xsi:type="dcterms:W3CDTF">2016-08-25T19:12:30Z</dcterms:modified>
</cp:coreProperties>
</file>