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9"/>
  </p:notesMasterIdLst>
  <p:handoutMasterIdLst>
    <p:handoutMasterId r:id="rId40"/>
  </p:handoutMasterIdLst>
  <p:sldIdLst>
    <p:sldId id="256" r:id="rId2"/>
    <p:sldId id="353" r:id="rId3"/>
    <p:sldId id="354" r:id="rId4"/>
    <p:sldId id="325" r:id="rId5"/>
    <p:sldId id="257" r:id="rId6"/>
    <p:sldId id="346" r:id="rId7"/>
    <p:sldId id="278" r:id="rId8"/>
    <p:sldId id="258" r:id="rId9"/>
    <p:sldId id="355" r:id="rId10"/>
    <p:sldId id="356" r:id="rId11"/>
    <p:sldId id="360" r:id="rId12"/>
    <p:sldId id="358" r:id="rId13"/>
    <p:sldId id="259" r:id="rId14"/>
    <p:sldId id="283" r:id="rId15"/>
    <p:sldId id="266" r:id="rId16"/>
    <p:sldId id="268" r:id="rId17"/>
    <p:sldId id="269" r:id="rId18"/>
    <p:sldId id="270" r:id="rId19"/>
    <p:sldId id="271" r:id="rId20"/>
    <p:sldId id="272" r:id="rId21"/>
    <p:sldId id="274" r:id="rId22"/>
    <p:sldId id="326" r:id="rId23"/>
    <p:sldId id="327" r:id="rId24"/>
    <p:sldId id="329" r:id="rId25"/>
    <p:sldId id="332" r:id="rId26"/>
    <p:sldId id="333" r:id="rId27"/>
    <p:sldId id="361" r:id="rId28"/>
    <p:sldId id="345" r:id="rId29"/>
    <p:sldId id="362" r:id="rId30"/>
    <p:sldId id="285" r:id="rId31"/>
    <p:sldId id="286" r:id="rId32"/>
    <p:sldId id="287" r:id="rId33"/>
    <p:sldId id="288" r:id="rId34"/>
    <p:sldId id="290" r:id="rId35"/>
    <p:sldId id="297" r:id="rId36"/>
    <p:sldId id="298" r:id="rId37"/>
    <p:sldId id="363" r:id="rId3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C5C5C"/>
    <a:srgbClr val="660066"/>
    <a:srgbClr val="000000"/>
    <a:srgbClr val="800080"/>
    <a:srgbClr val="006600"/>
    <a:srgbClr val="0000FF"/>
    <a:srgbClr val="3333CC"/>
    <a:srgbClr val="333399"/>
    <a:srgbClr val="FF0000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70" d="100"/>
          <a:sy n="70" d="100"/>
        </p:scale>
        <p:origin x="-1572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391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391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D44715C-EB45-4EA7-92F7-9CAD98D131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976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695"/>
            <a:ext cx="5364480" cy="431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391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391"/>
            <a:ext cx="3169920" cy="4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14CBBA5-1ABE-4F31-89FE-C9AA5C983E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0118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349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0349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4491-089C-44A2-A299-3E28E22902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B32FF-28C2-4D42-9B12-11DBBF7245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ECE6-F946-4A20-905D-BCACD93B93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30A80-5BAB-4FB4-BBB3-8FA68B49BD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3069E-BF8F-4A0E-8ED4-2A72C73E4A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B35BD-7B32-4F89-93FF-525DA4337D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0E841-26DA-4F9A-8B0E-260EB2316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C151A-7F00-4D72-A23E-6831893F68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73C75-CAA1-4CC6-BD8D-DA3B4012D0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45B05-0B9E-4FB4-819D-8FB5D28FAF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915C-5C89-4E19-89C5-B9828BDC0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922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9231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0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0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1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9232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42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2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3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4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245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245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245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922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246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246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246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9219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9220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0246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6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6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A88F0F-3E65-47CA-8944-D5601E6B99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ordnet.princeton.edu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A69490-A9D8-485C-8A92-2A2953916F8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00113" y="1628775"/>
            <a:ext cx="7772400" cy="927100"/>
          </a:xfrm>
        </p:spPr>
        <p:txBody>
          <a:bodyPr/>
          <a:lstStyle/>
          <a:p>
            <a:pPr algn="l" eaLnBrk="1" hangingPunct="1"/>
            <a:r>
              <a:rPr lang="en-US" altLang="zh-TW" sz="4000" dirty="0" smtClean="0">
                <a:ea typeface="PMingLiU" pitchFamily="18" charset="-120"/>
              </a:rPr>
              <a:t/>
            </a:r>
            <a:br>
              <a:rPr lang="en-US" altLang="zh-TW" sz="4000" dirty="0" smtClean="0">
                <a:ea typeface="PMingLiU" pitchFamily="18" charset="-120"/>
              </a:rPr>
            </a:br>
            <a:r>
              <a:rPr lang="pt-BR" dirty="0" smtClean="0"/>
              <a:t>Recuperação </a:t>
            </a:r>
            <a:r>
              <a:rPr lang="pt-BR" smtClean="0"/>
              <a:t>de Informação</a:t>
            </a:r>
            <a:endParaRPr lang="en-US" sz="4000" dirty="0" smtClean="0"/>
          </a:p>
        </p:txBody>
      </p:sp>
      <p:sp>
        <p:nvSpPr>
          <p:cNvPr id="112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429000"/>
            <a:ext cx="7086600" cy="1857375"/>
          </a:xfrm>
        </p:spPr>
        <p:txBody>
          <a:bodyPr/>
          <a:lstStyle/>
          <a:p>
            <a:pPr algn="r" eaLnBrk="1" hangingPunct="1"/>
            <a:r>
              <a:rPr lang="en-US" sz="2800" dirty="0" err="1" smtClean="0"/>
              <a:t>Tipos</a:t>
            </a:r>
            <a:r>
              <a:rPr lang="en-US" sz="2800" dirty="0" smtClean="0"/>
              <a:t> de </a:t>
            </a:r>
            <a:r>
              <a:rPr lang="en-US" sz="2800" dirty="0" err="1" smtClean="0"/>
              <a:t>Consultas</a:t>
            </a:r>
            <a:r>
              <a:rPr lang="en-US" sz="2800" dirty="0" smtClean="0"/>
              <a:t> &amp;</a:t>
            </a:r>
          </a:p>
          <a:p>
            <a:pPr algn="r" eaLnBrk="1" hangingPunct="1">
              <a:spcBef>
                <a:spcPts val="600"/>
              </a:spcBef>
            </a:pPr>
            <a:r>
              <a:rPr lang="en-US" sz="2800" dirty="0" err="1" smtClean="0"/>
              <a:t>Operações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</a:t>
            </a:r>
            <a:r>
              <a:rPr lang="en-US" sz="2800" dirty="0" err="1" smtClean="0"/>
              <a:t>Consultas</a:t>
            </a:r>
            <a:endParaRPr lang="en-US" sz="2800" dirty="0" smtClean="0"/>
          </a:p>
          <a:p>
            <a:pPr algn="r" eaLnBrk="1" hangingPunct="1"/>
            <a:endParaRPr lang="pt-BR" sz="2000" dirty="0" smtClean="0">
              <a:sym typeface="Monotype Sorts"/>
            </a:endParaRPr>
          </a:p>
          <a:p>
            <a:pPr algn="r" eaLnBrk="1" hangingPunct="1"/>
            <a:endParaRPr lang="en-US" sz="2800" dirty="0" smtClean="0"/>
          </a:p>
        </p:txBody>
      </p:sp>
      <p:sp>
        <p:nvSpPr>
          <p:cNvPr id="11269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517232"/>
            <a:ext cx="2895600" cy="900112"/>
          </a:xfrm>
          <a:noFill/>
        </p:spPr>
        <p:txBody>
          <a:bodyPr/>
          <a:lstStyle/>
          <a:p>
            <a:r>
              <a:rPr lang="pt-BR" sz="2400" dirty="0" smtClean="0">
                <a:sym typeface="Monotype Sorts"/>
              </a:rPr>
              <a:t>Flávia </a:t>
            </a:r>
            <a:r>
              <a:rPr lang="pt-BR" sz="2400" dirty="0" smtClean="0">
                <a:sym typeface="Monotype Sorts"/>
              </a:rPr>
              <a:t>Barros &amp;</a:t>
            </a:r>
          </a:p>
          <a:p>
            <a:r>
              <a:rPr lang="pt-BR" sz="2400" smtClean="0">
                <a:sym typeface="Monotype Sorts"/>
              </a:rPr>
              <a:t>Ricardo Prudêncio</a:t>
            </a:r>
            <a:endParaRPr lang="pt-BR" sz="2400" dirty="0" smtClean="0">
              <a:sym typeface="Monotype Sort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65AB14-FF00-49DA-B679-715080C0DC77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96144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endParaRPr lang="en-US" dirty="0" smtClean="0">
              <a:solidFill>
                <a:srgbClr val="800080"/>
              </a:solidFill>
            </a:endParaRP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56792"/>
            <a:ext cx="8001000" cy="1576114"/>
          </a:xfrm>
        </p:spPr>
        <p:txBody>
          <a:bodyPr/>
          <a:lstStyle/>
          <a:p>
            <a:pPr eaLnBrk="1" hangingPunct="1"/>
            <a:r>
              <a:rPr lang="pt-BR" sz="2800" dirty="0" smtClean="0">
                <a:solidFill>
                  <a:srgbClr val="800080"/>
                </a:solidFill>
              </a:rPr>
              <a:t> </a:t>
            </a:r>
            <a:r>
              <a:rPr lang="pt-BR" sz="2400" dirty="0" smtClean="0"/>
              <a:t>Como verificar essa proximidade?</a:t>
            </a:r>
          </a:p>
          <a:p>
            <a:pPr lvl="1" eaLnBrk="1" hangingPunct="1"/>
            <a:r>
              <a:rPr lang="pt-BR" sz="2000" dirty="0" smtClean="0"/>
              <a:t>Guardando, no arquivo invertido, a posição onde cada palavra ocorre em cada documento indexado 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1547664" y="3078881"/>
            <a:ext cx="6202362" cy="3446463"/>
            <a:chOff x="1665288" y="1743075"/>
            <a:chExt cx="6202362" cy="3446463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676400" y="2686050"/>
              <a:ext cx="2228850" cy="24765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en-US" sz="2000">
                <a:solidFill>
                  <a:srgbClr val="000000"/>
                </a:solidFill>
                <a:ea typeface="PMingLiU" pitchFamily="18" charset="-120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3181350" y="2705100"/>
              <a:ext cx="0" cy="2476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687513" y="3135313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714500" y="4800600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676400" y="3573463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676400" y="4362450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730375" y="4730750"/>
              <a:ext cx="968375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system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685925" y="2692400"/>
              <a:ext cx="1244600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 dirty="0">
                  <a:solidFill>
                    <a:srgbClr val="000000"/>
                  </a:solidFill>
                  <a:ea typeface="PMingLiU" pitchFamily="18" charset="-120"/>
                </a:rPr>
                <a:t>computer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1665288" y="3116263"/>
              <a:ext cx="1195387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database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714500" y="4368800"/>
              <a:ext cx="998538" cy="396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science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457700" y="3200400"/>
              <a:ext cx="263525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 sz="2800">
                <a:solidFill>
                  <a:srgbClr val="000000"/>
                </a:solidFill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457700" y="2705100"/>
              <a:ext cx="2533650" cy="3429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 sz="2000">
                <a:solidFill>
                  <a:srgbClr val="000000"/>
                </a:solidFill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476750" y="4343400"/>
              <a:ext cx="3390900" cy="355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5429250" y="4362450"/>
              <a:ext cx="0" cy="323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6229350" y="4362450"/>
              <a:ext cx="0" cy="323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476750" y="4865688"/>
              <a:ext cx="933450" cy="3238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3619500" y="2895600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638550" y="3352800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638550" y="4514850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3681413" y="4991100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4284539" y="2699628"/>
              <a:ext cx="2159669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d</a:t>
              </a:r>
              <a:r>
                <a:rPr kumimoji="1" lang="en-US" altLang="zh-TW" sz="1800" baseline="-25000" dirty="0">
                  <a:solidFill>
                    <a:srgbClr val="000000"/>
                  </a:solidFill>
                  <a:ea typeface="PMingLiU" pitchFamily="18" charset="-120"/>
                </a:rPr>
                <a:t>1</a:t>
              </a:r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, 3, (1,7,20)</a:t>
              </a:r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6300192" y="2716213"/>
              <a:ext cx="0" cy="323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1857375" y="2314575"/>
              <a:ext cx="10033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Termos</a:t>
              </a:r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3276600" y="2317750"/>
              <a:ext cx="4079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df</a:t>
              </a:r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 flipH="1">
              <a:off x="7059613" y="4348163"/>
              <a:ext cx="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3203575" y="2686050"/>
              <a:ext cx="5746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df</a:t>
              </a:r>
              <a:r>
                <a:rPr kumimoji="1" lang="en-US" altLang="zh-TW" sz="2000" baseline="-25000">
                  <a:solidFill>
                    <a:srgbClr val="000000"/>
                  </a:solidFill>
                  <a:ea typeface="PMingLiU" pitchFamily="18" charset="-120"/>
                </a:rPr>
                <a:t>1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3203575" y="3205163"/>
              <a:ext cx="50006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df</a:t>
              </a:r>
              <a:r>
                <a:rPr kumimoji="1" lang="en-US" altLang="zh-TW" sz="2000" baseline="-25000">
                  <a:solidFill>
                    <a:srgbClr val="000000"/>
                  </a:solidFill>
                  <a:ea typeface="PMingLiU" pitchFamily="18" charset="-120"/>
                </a:rPr>
                <a:t>2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3203575" y="4318000"/>
              <a:ext cx="4460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df</a:t>
              </a:r>
              <a:r>
                <a:rPr kumimoji="1" lang="en-US" altLang="zh-TW" sz="2000" baseline="-25000">
                  <a:solidFill>
                    <a:srgbClr val="000000"/>
                  </a:solidFill>
                  <a:ea typeface="PMingLiU" pitchFamily="18" charset="-120"/>
                </a:rPr>
                <a:t>i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3116263" y="4743450"/>
              <a:ext cx="6635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df</a:t>
              </a:r>
              <a:r>
                <a:rPr kumimoji="1" lang="en-US" altLang="zh-TW" sz="2000" baseline="-25000">
                  <a:solidFill>
                    <a:srgbClr val="000000"/>
                  </a:solidFill>
                  <a:ea typeface="PMingLiU" pitchFamily="18" charset="-120"/>
                </a:rPr>
                <a:t>i+1</a:t>
              </a:r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4427538" y="3212976"/>
              <a:ext cx="2089150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zh-TW" sz="1800" dirty="0" err="1">
                  <a:solidFill>
                    <a:srgbClr val="000000"/>
                  </a:solidFill>
                  <a:ea typeface="PMingLiU" pitchFamily="18" charset="-120"/>
                </a:rPr>
                <a:t>d</a:t>
              </a:r>
              <a:r>
                <a:rPr kumimoji="1" lang="en-US" altLang="zh-TW" sz="1800" baseline="-25000" dirty="0" err="1">
                  <a:solidFill>
                    <a:srgbClr val="000000"/>
                  </a:solidFill>
                  <a:ea typeface="PMingLiU" pitchFamily="18" charset="-120"/>
                </a:rPr>
                <a:t>j</a:t>
              </a:r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, </a:t>
              </a:r>
              <a:r>
                <a:rPr kumimoji="1" lang="en-US" altLang="zh-TW" sz="1800" dirty="0" err="1">
                  <a:solidFill>
                    <a:srgbClr val="000000"/>
                  </a:solidFill>
                  <a:ea typeface="PMingLiU" pitchFamily="18" charset="-120"/>
                </a:rPr>
                <a:t>tf</a:t>
              </a:r>
              <a:r>
                <a:rPr kumimoji="1" lang="en-US" altLang="zh-TW" sz="1800" baseline="-25000" dirty="0" err="1">
                  <a:solidFill>
                    <a:srgbClr val="000000"/>
                  </a:solidFill>
                  <a:ea typeface="PMingLiU" pitchFamily="18" charset="-120"/>
                </a:rPr>
                <a:t>j</a:t>
              </a:r>
              <a:r>
                <a:rPr kumimoji="1" lang="en-US" altLang="zh-TW" sz="1800" baseline="-25000" dirty="0">
                  <a:solidFill>
                    <a:srgbClr val="000000"/>
                  </a:solidFill>
                  <a:ea typeface="PMingLiU" pitchFamily="18" charset="-120"/>
                </a:rPr>
                <a:t>, </a:t>
              </a:r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(P</a:t>
              </a:r>
              <a:r>
                <a:rPr kumimoji="1" lang="en-US" altLang="zh-TW" sz="1800" baseline="-25000" dirty="0">
                  <a:solidFill>
                    <a:srgbClr val="000000"/>
                  </a:solidFill>
                  <a:ea typeface="PMingLiU" pitchFamily="18" charset="-120"/>
                </a:rPr>
                <a:t>1</a:t>
              </a:r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, P</a:t>
              </a:r>
              <a:r>
                <a:rPr kumimoji="1" lang="en-US" altLang="zh-TW" sz="1800" baseline="-25000" dirty="0">
                  <a:solidFill>
                    <a:srgbClr val="000000"/>
                  </a:solidFill>
                  <a:ea typeface="PMingLiU" pitchFamily="18" charset="-120"/>
                </a:rPr>
                <a:t>2</a:t>
              </a:r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, …, </a:t>
              </a:r>
              <a:r>
                <a:rPr kumimoji="1" lang="en-US" altLang="zh-TW" sz="1800" dirty="0" err="1">
                  <a:solidFill>
                    <a:srgbClr val="000000"/>
                  </a:solidFill>
                  <a:ea typeface="PMingLiU" pitchFamily="18" charset="-120"/>
                </a:rPr>
                <a:t>P</a:t>
              </a:r>
              <a:r>
                <a:rPr kumimoji="1" lang="en-US" altLang="zh-TW" sz="1800" baseline="-25000" dirty="0" err="1">
                  <a:solidFill>
                    <a:srgbClr val="000000"/>
                  </a:solidFill>
                  <a:ea typeface="PMingLiU" pitchFamily="18" charset="-120"/>
                </a:rPr>
                <a:t>tfj</a:t>
              </a:r>
              <a:r>
                <a:rPr kumimoji="1" lang="en-US" altLang="zh-TW" sz="1800" dirty="0">
                  <a:solidFill>
                    <a:srgbClr val="000000"/>
                  </a:solidFill>
                  <a:ea typeface="PMingLiU" pitchFamily="18" charset="-120"/>
                </a:rPr>
                <a:t>)</a:t>
              </a:r>
            </a:p>
          </p:txBody>
        </p: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1966913" y="3770313"/>
              <a:ext cx="663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zh-TW" altLang="en-US" sz="2000">
                  <a:solidFill>
                    <a:srgbClr val="000000"/>
                  </a:solidFill>
                  <a:latin typeface="Times New Roman" pitchFamily="18" charset="0"/>
                  <a:ea typeface="PMingLiU" pitchFamily="18" charset="-120"/>
                  <a:sym typeface="Symbol" pitchFamily="18" charset="2"/>
                </a:rPr>
                <a:t>  </a:t>
              </a:r>
            </a:p>
          </p:txBody>
        </p:sp>
        <p:sp>
          <p:nvSpPr>
            <p:cNvPr id="38" name="Text Box 31"/>
            <p:cNvSpPr txBox="1">
              <a:spLocks noChangeArrowheads="1"/>
            </p:cNvSpPr>
            <p:nvPr/>
          </p:nvSpPr>
          <p:spPr bwMode="auto">
            <a:xfrm>
              <a:off x="5005388" y="1743075"/>
              <a:ext cx="177965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dirty="0" err="1">
                  <a:solidFill>
                    <a:srgbClr val="000000"/>
                  </a:solidFill>
                  <a:ea typeface="PMingLiU" pitchFamily="18" charset="-120"/>
                </a:rPr>
                <a:t>Ocorrências</a:t>
              </a:r>
              <a:endParaRPr kumimoji="1" lang="en-US" altLang="zh-TW" dirty="0">
                <a:solidFill>
                  <a:srgbClr val="000000"/>
                </a:solidFill>
                <a:ea typeface="PMingLiU" pitchFamily="18" charset="-120"/>
              </a:endParaRPr>
            </a:p>
          </p:txBody>
        </p:sp>
        <p:sp>
          <p:nvSpPr>
            <p:cNvPr id="39" name="Text Box 31"/>
            <p:cNvSpPr txBox="1">
              <a:spLocks noChangeArrowheads="1"/>
            </p:cNvSpPr>
            <p:nvPr/>
          </p:nvSpPr>
          <p:spPr bwMode="auto">
            <a:xfrm>
              <a:off x="2012950" y="1743075"/>
              <a:ext cx="174791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dirty="0" err="1">
                  <a:solidFill>
                    <a:srgbClr val="000000"/>
                  </a:solidFill>
                  <a:ea typeface="PMingLiU" pitchFamily="18" charset="-120"/>
                </a:rPr>
                <a:t>Vocabulário</a:t>
              </a:r>
              <a:endParaRPr kumimoji="1" lang="en-US" altLang="zh-TW" dirty="0">
                <a:solidFill>
                  <a:srgbClr val="000000"/>
                </a:solidFill>
                <a:ea typeface="PMingLiU" pitchFamily="18" charset="-12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660066"/>
                </a:solidFill>
              </a:rPr>
              <a:t>Consultas</a:t>
            </a:r>
            <a:r>
              <a:rPr lang="en-US" dirty="0" smtClean="0">
                <a:solidFill>
                  <a:srgbClr val="660066"/>
                </a:solidFill>
              </a:rPr>
              <a:t> com </a:t>
            </a:r>
            <a:r>
              <a:rPr lang="en-US" dirty="0" err="1" smtClean="0">
                <a:solidFill>
                  <a:srgbClr val="660066"/>
                </a:solidFill>
              </a:rPr>
              <a:t>Contexto</a:t>
            </a:r>
            <a:r>
              <a:rPr lang="en-US" dirty="0" smtClean="0">
                <a:solidFill>
                  <a:srgbClr val="660066"/>
                </a:solidFill>
              </a:rPr>
              <a:t/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sz="3200" dirty="0" err="1" smtClean="0">
                <a:solidFill>
                  <a:srgbClr val="660066"/>
                </a:solidFill>
              </a:rPr>
              <a:t>Buscas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literais</a:t>
            </a:r>
            <a:endParaRPr lang="pt-BR" dirty="0">
              <a:solidFill>
                <a:srgbClr val="66006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916832"/>
            <a:ext cx="7772400" cy="3898776"/>
          </a:xfrm>
        </p:spPr>
        <p:txBody>
          <a:bodyPr/>
          <a:lstStyle/>
          <a:p>
            <a:r>
              <a:rPr lang="pt-BR" sz="2400" dirty="0" smtClean="0"/>
              <a:t>Consultas com </a:t>
            </a:r>
            <a:r>
              <a:rPr lang="pt-BR" sz="2400" dirty="0" smtClean="0">
                <a:solidFill>
                  <a:srgbClr val="660066"/>
                </a:solidFill>
              </a:rPr>
              <a:t>trechos de texto entre aspas</a:t>
            </a:r>
          </a:p>
          <a:p>
            <a:pPr lvl="1" eaLnBrk="1" hangingPunct="1"/>
            <a:r>
              <a:rPr lang="pt-BR" sz="2200" dirty="0" smtClean="0"/>
              <a:t>recuperam documentos com um trecho específico </a:t>
            </a:r>
          </a:p>
          <a:p>
            <a:pPr lvl="2" eaLnBrk="1" hangingPunct="1"/>
            <a:r>
              <a:rPr lang="pt-BR" sz="2000" dirty="0" smtClean="0"/>
              <a:t>i.e., lista de palavras contíguas no texto do documento</a:t>
            </a:r>
          </a:p>
          <a:p>
            <a:pPr lvl="2" eaLnBrk="1" hangingPunct="1"/>
            <a:r>
              <a:rPr lang="pt-BR" sz="2000" dirty="0" smtClean="0"/>
              <a:t>ex., </a:t>
            </a:r>
            <a:r>
              <a:rPr lang="pt-BR" dirty="0" smtClean="0"/>
              <a:t>“Recuperação de Informação” </a:t>
            </a:r>
            <a:endParaRPr lang="pt-BR" sz="2000" dirty="0" smtClean="0"/>
          </a:p>
          <a:p>
            <a:pPr eaLnBrk="1" hangingPunct="1"/>
            <a:r>
              <a:rPr lang="pt-BR" sz="2400" dirty="0" smtClean="0"/>
              <a:t>Pode levar em consideração </a:t>
            </a:r>
            <a:r>
              <a:rPr lang="pt-BR" sz="2400" i="1" dirty="0" err="1" smtClean="0"/>
              <a:t>stopwords</a:t>
            </a:r>
            <a:r>
              <a:rPr lang="pt-BR" sz="2400" dirty="0" smtClean="0"/>
              <a:t> e/ou </a:t>
            </a:r>
            <a:r>
              <a:rPr lang="pt-BR" sz="2400" i="1" dirty="0" err="1" smtClean="0"/>
              <a:t>stemming</a:t>
            </a:r>
            <a:endParaRPr lang="pt-BR" sz="2400" i="1" dirty="0" smtClean="0"/>
          </a:p>
          <a:p>
            <a:pPr lvl="1" eaLnBrk="1" hangingPunct="1"/>
            <a:r>
              <a:rPr lang="pt-BR" sz="2200" dirty="0" smtClean="0"/>
              <a:t>Exemplo - “Recuperação de Informação” casa com</a:t>
            </a:r>
          </a:p>
          <a:p>
            <a:pPr lvl="2" eaLnBrk="1" hangingPunct="1"/>
            <a:r>
              <a:rPr lang="pt-BR" sz="2000" dirty="0" smtClean="0"/>
              <a:t>“Recupera Informa”        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30A80-5BAB-4FB4-BBB3-8FA68B49BD4D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8BBB6D-866A-43DF-8609-3BF56DCE7762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91952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r>
              <a:rPr lang="en-US" dirty="0" smtClean="0"/>
              <a:t> </a:t>
            </a:r>
            <a:endParaRPr lang="en-US" dirty="0" smtClean="0">
              <a:solidFill>
                <a:srgbClr val="800080"/>
              </a:solidFill>
            </a:endParaRP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4168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Processo de recuperação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Recuperar os documentos que contêm todas as palavras da consulta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 smtClean="0"/>
              <a:t>Registrando as </a:t>
            </a:r>
            <a:r>
              <a:rPr lang="pt-BR" sz="2200" u="sng" dirty="0" smtClean="0"/>
              <a:t>posições de cada palavra </a:t>
            </a:r>
            <a:r>
              <a:rPr lang="pt-BR" sz="2200" dirty="0" smtClean="0"/>
              <a:t>nos documentos</a:t>
            </a:r>
            <a:r>
              <a:rPr lang="pt-BR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Fazer a </a:t>
            </a:r>
            <a:r>
              <a:rPr lang="pt-BR" sz="2200" u="sng" dirty="0" smtClean="0"/>
              <a:t>intersecção</a:t>
            </a:r>
            <a:r>
              <a:rPr lang="pt-BR" sz="2200" dirty="0" smtClean="0"/>
              <a:t> entre documentos recuperados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 smtClean="0"/>
              <a:t>Para eliminar redundâncias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Verificar a ocorrência das </a:t>
            </a:r>
            <a:r>
              <a:rPr lang="pt-BR" sz="2200" u="sng" dirty="0" smtClean="0"/>
              <a:t>palavras contíguas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91952"/>
          </a:xfrm>
        </p:spPr>
        <p:txBody>
          <a:bodyPr/>
          <a:lstStyle/>
          <a:p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Natural </a:t>
            </a: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0040" y="1618456"/>
            <a:ext cx="7772400" cy="4114800"/>
          </a:xfrm>
        </p:spPr>
        <p:txBody>
          <a:bodyPr/>
          <a:lstStyle/>
          <a:p>
            <a:r>
              <a:rPr lang="pt-BR" sz="2400" dirty="0" smtClean="0"/>
              <a:t>Consultas de texto completo</a:t>
            </a:r>
          </a:p>
          <a:p>
            <a:pPr lvl="1"/>
            <a:r>
              <a:rPr lang="pt-BR" sz="2200" dirty="0" smtClean="0"/>
              <a:t>e.g., Quem descobriu o Brasil?</a:t>
            </a:r>
          </a:p>
          <a:p>
            <a:r>
              <a:rPr lang="pt-BR" sz="2400" dirty="0" smtClean="0"/>
              <a:t> Em geral, essas consultas</a:t>
            </a:r>
          </a:p>
          <a:p>
            <a:pPr lvl="1"/>
            <a:r>
              <a:rPr lang="pt-BR" sz="2200" dirty="0" smtClean="0"/>
              <a:t>São tratadas como um “</a:t>
            </a:r>
            <a:r>
              <a:rPr lang="pt-BR" sz="2200" dirty="0" err="1" smtClean="0"/>
              <a:t>bag</a:t>
            </a:r>
            <a:r>
              <a:rPr lang="pt-BR" sz="2200" dirty="0" smtClean="0"/>
              <a:t>” de palavras conectadas por “OR”</a:t>
            </a:r>
          </a:p>
          <a:p>
            <a:pPr lvl="1"/>
            <a:r>
              <a:rPr lang="pt-BR" sz="2200" dirty="0" smtClean="0"/>
              <a:t>São processadas usando métodos padrão de recuperação do modelo de RI adotado</a:t>
            </a:r>
          </a:p>
          <a:p>
            <a:r>
              <a:rPr lang="pt-BR" sz="2400" dirty="0" smtClean="0"/>
              <a:t>Obs.: alguns engenhos de busca já trazem a resposta adequada para perguntas muito frequentes.</a:t>
            </a:r>
          </a:p>
          <a:p>
            <a:pPr lvl="1"/>
            <a:endParaRPr lang="pt-BR" dirty="0" smtClean="0"/>
          </a:p>
        </p:txBody>
      </p:sp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8963E-4A49-4C9B-AFB2-6811E8EA6A36}" type="slidenum">
              <a:rPr lang="pt-BR" smtClean="0"/>
              <a:pPr/>
              <a:t>13</a:t>
            </a:fld>
            <a:endParaRPr lang="pt-B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E8114B-908A-4127-BE77-4368836949DE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Padrão</a:t>
            </a:r>
            <a:endParaRPr lang="en-US" dirty="0" smtClean="0"/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704928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Alguns sistemas de RI permitem consultas que “casam” com strings</a:t>
            </a:r>
          </a:p>
          <a:p>
            <a:pPr lvl="1" eaLnBrk="1" hangingPunct="1">
              <a:spcBef>
                <a:spcPts val="0"/>
              </a:spcBef>
            </a:pPr>
            <a:r>
              <a:rPr lang="pt-BR" sz="2200" dirty="0" smtClean="0"/>
              <a:t>em lugar de apenas palavras isoladas</a:t>
            </a:r>
          </a:p>
          <a:p>
            <a:pPr lvl="1" eaLnBrk="1" hangingPunct="1"/>
            <a:r>
              <a:rPr lang="pt-BR" dirty="0" smtClean="0"/>
              <a:t>i.e., Estamos </a:t>
            </a:r>
            <a:r>
              <a:rPr lang="pt-BR" dirty="0"/>
              <a:t>interessados em documentos que contêm </a:t>
            </a:r>
            <a:r>
              <a:rPr lang="pt-BR" u="sng" dirty="0"/>
              <a:t>segmentos de texto </a:t>
            </a:r>
            <a:r>
              <a:rPr lang="pt-BR" dirty="0"/>
              <a:t>que casam com o padrão especificado </a:t>
            </a:r>
          </a:p>
          <a:p>
            <a:pPr eaLnBrk="1" hangingPunct="1"/>
            <a:r>
              <a:rPr lang="pt-BR" sz="2400" dirty="0" smtClean="0"/>
              <a:t>Um </a:t>
            </a:r>
            <a:r>
              <a:rPr lang="pt-BR" sz="2400" u="sng" dirty="0" smtClean="0"/>
              <a:t>padrão</a:t>
            </a:r>
            <a:r>
              <a:rPr lang="pt-BR" sz="2400" dirty="0" smtClean="0"/>
              <a:t> é descrito por um conjunto de características sintáticas</a:t>
            </a:r>
          </a:p>
          <a:p>
            <a:pPr lvl="1" eaLnBrk="1" hangingPunct="1"/>
            <a:r>
              <a:rPr lang="pt-BR" sz="2200" dirty="0" smtClean="0"/>
              <a:t>Padrão simples</a:t>
            </a:r>
          </a:p>
          <a:p>
            <a:pPr lvl="2" eaLnBrk="1" hangingPunct="1">
              <a:spcBef>
                <a:spcPts val="0"/>
              </a:spcBef>
            </a:pPr>
            <a:r>
              <a:rPr lang="pt-BR" sz="2000" dirty="0" smtClean="0"/>
              <a:t>ex., uma palavra, um prefixo, um sufixo, </a:t>
            </a:r>
            <a:r>
              <a:rPr lang="pt-BR" sz="2000" dirty="0" err="1" smtClean="0"/>
              <a:t>etc</a:t>
            </a:r>
            <a:endParaRPr lang="pt-BR" sz="2000" dirty="0" smtClean="0"/>
          </a:p>
          <a:p>
            <a:pPr lvl="1" eaLnBrk="1" hangingPunct="1"/>
            <a:r>
              <a:rPr lang="pt-BR" sz="2200" dirty="0" smtClean="0"/>
              <a:t>Padrão complexo</a:t>
            </a:r>
          </a:p>
          <a:p>
            <a:pPr lvl="2" eaLnBrk="1" hangingPunct="1">
              <a:spcBef>
                <a:spcPts val="0"/>
              </a:spcBef>
            </a:pPr>
            <a:r>
              <a:rPr lang="pt-BR" sz="2000" dirty="0" smtClean="0"/>
              <a:t>ex., expressões regulares</a:t>
            </a:r>
            <a:endParaRPr lang="pt-BR" sz="2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76091C-E750-461C-9EE6-73258A5ADF59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660066"/>
                </a:solidFill>
              </a:rPr>
              <a:t>Casamento</a:t>
            </a:r>
            <a:r>
              <a:rPr lang="en-US" dirty="0" smtClean="0">
                <a:solidFill>
                  <a:srgbClr val="660066"/>
                </a:solidFill>
              </a:rPr>
              <a:t> de </a:t>
            </a:r>
            <a:r>
              <a:rPr lang="en-US" dirty="0" err="1" smtClean="0">
                <a:solidFill>
                  <a:srgbClr val="660066"/>
                </a:solidFill>
              </a:rPr>
              <a:t>Padrão</a:t>
            </a:r>
            <a:r>
              <a:rPr lang="en-US" dirty="0" smtClean="0">
                <a:solidFill>
                  <a:srgbClr val="660066"/>
                </a:solidFill>
              </a:rPr>
              <a:t/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sz="3200" dirty="0" err="1" smtClean="0">
                <a:solidFill>
                  <a:srgbClr val="660066"/>
                </a:solidFill>
              </a:rPr>
              <a:t>Padrões</a:t>
            </a:r>
            <a:r>
              <a:rPr lang="en-US" sz="3200" dirty="0" smtClean="0">
                <a:solidFill>
                  <a:srgbClr val="660066"/>
                </a:solidFill>
              </a:rPr>
              <a:t> Simples</a:t>
            </a:r>
          </a:p>
        </p:txBody>
      </p:sp>
      <p:sp>
        <p:nvSpPr>
          <p:cNvPr id="317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Prefixos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Padrão que casa com o início da palavra 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“anti” casa com “antiguidade”, “anticorpos”,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Sufixos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Padrão que casa com o final da palavra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“</a:t>
            </a:r>
            <a:r>
              <a:rPr lang="pt-BR" sz="2000" dirty="0" err="1" smtClean="0"/>
              <a:t>ções</a:t>
            </a:r>
            <a:r>
              <a:rPr lang="pt-BR" sz="2000" dirty="0" smtClean="0"/>
              <a:t>” casa com “canções”, “infecções”,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i="1" dirty="0" smtClean="0"/>
              <a:t>Substrings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Padrão que casa sequências quaisquer de caracteres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 “</a:t>
            </a:r>
            <a:r>
              <a:rPr lang="pt-BR" sz="2000" dirty="0" err="1" smtClean="0"/>
              <a:t>cid</a:t>
            </a:r>
            <a:r>
              <a:rPr lang="pt-BR" sz="2000" dirty="0" smtClean="0"/>
              <a:t>” casa com “capacidade”, “genocídio”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Intervalos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Pares de strings que casam com qualquer palavra “alfabeticamente” entre eles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sz="2000" dirty="0" smtClean="0"/>
              <a:t>“</a:t>
            </a:r>
            <a:r>
              <a:rPr lang="pt-BR" sz="2000" dirty="0" err="1" smtClean="0"/>
              <a:t>tin</a:t>
            </a:r>
            <a:r>
              <a:rPr lang="pt-BR" sz="2000" dirty="0" smtClean="0"/>
              <a:t>” to “</a:t>
            </a:r>
            <a:r>
              <a:rPr lang="pt-BR" sz="2000" dirty="0" err="1" smtClean="0"/>
              <a:t>tix</a:t>
            </a:r>
            <a:r>
              <a:rPr lang="pt-BR" sz="2000" dirty="0" smtClean="0"/>
              <a:t>” casa com “tipo”, “tiro”, “tísico”, etc.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C3E96D-059A-4722-ACBC-520436C14161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Padrões</a:t>
            </a:r>
            <a:r>
              <a:rPr lang="en-US" dirty="0" smtClean="0"/>
              <a:t> Simples </a:t>
            </a:r>
            <a:br>
              <a:rPr lang="en-US" dirty="0" smtClean="0"/>
            </a:br>
            <a:r>
              <a:rPr lang="en-US" sz="3200" dirty="0" err="1" smtClean="0">
                <a:solidFill>
                  <a:srgbClr val="660066"/>
                </a:solidFill>
              </a:rPr>
              <a:t>Tratamento</a:t>
            </a:r>
            <a:r>
              <a:rPr lang="en-US" sz="3200" dirty="0" smtClean="0">
                <a:solidFill>
                  <a:srgbClr val="660066"/>
                </a:solidFill>
              </a:rPr>
              <a:t> de </a:t>
            </a:r>
            <a:r>
              <a:rPr lang="en-US" sz="3200" dirty="0" err="1" smtClean="0">
                <a:solidFill>
                  <a:srgbClr val="660066"/>
                </a:solidFill>
              </a:rPr>
              <a:t>Erros</a:t>
            </a:r>
            <a:endParaRPr lang="en-US" dirty="0" smtClean="0">
              <a:solidFill>
                <a:srgbClr val="660066"/>
              </a:solidFill>
            </a:endParaRP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Permite a recuperação de documentos com palavras “similares” a uma dada palavra</a:t>
            </a:r>
          </a:p>
          <a:p>
            <a:pPr lvl="1" eaLnBrk="1" hangingPunct="1">
              <a:lnSpc>
                <a:spcPct val="90000"/>
              </a:lnSpc>
            </a:pPr>
            <a:r>
              <a:rPr lang="pt-BR" dirty="0" smtClean="0"/>
              <a:t>Caso de consulta ou documentos com erros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dirty="0" smtClean="0"/>
              <a:t>Erros de edição, espaço no meio da palavra, dentre outros</a:t>
            </a:r>
            <a:r>
              <a:rPr lang="pt-BR" sz="18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pt-BR" dirty="0" smtClean="0"/>
              <a:t>Recupera documentos que são </a:t>
            </a:r>
            <a:r>
              <a:rPr lang="pt-BR" u="sng" dirty="0" smtClean="0"/>
              <a:t>similares até um dado limite</a:t>
            </a:r>
            <a:r>
              <a:rPr lang="pt-BR" dirty="0" smtClean="0"/>
              <a:t>, medido por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pt-BR" dirty="0" smtClean="0"/>
              <a:t>Distância de edição</a:t>
            </a:r>
          </a:p>
          <a:p>
            <a:pPr lvl="2" eaLnBrk="1" hangingPunct="1">
              <a:lnSpc>
                <a:spcPct val="90000"/>
              </a:lnSpc>
            </a:pPr>
            <a:r>
              <a:rPr lang="pt-BR" dirty="0" err="1" smtClean="0"/>
              <a:t>Levenstein</a:t>
            </a:r>
            <a:r>
              <a:rPr lang="pt-BR" dirty="0" smtClean="0"/>
              <a:t> </a:t>
            </a:r>
            <a:r>
              <a:rPr lang="pt-BR" dirty="0" err="1" smtClean="0"/>
              <a:t>distance</a:t>
            </a:r>
            <a:endParaRPr lang="pt-BR" dirty="0" smtClean="0"/>
          </a:p>
          <a:p>
            <a:pPr lvl="1" eaLnBrk="1" hangingPunct="1">
              <a:lnSpc>
                <a:spcPct val="90000"/>
              </a:lnSpc>
            </a:pPr>
            <a:r>
              <a:rPr lang="pt-BR" dirty="0" smtClean="0"/>
              <a:t>Subsequências comum mais longa</a:t>
            </a:r>
          </a:p>
          <a:p>
            <a:pPr lvl="2" eaLnBrk="1" hangingPunct="1">
              <a:lnSpc>
                <a:spcPct val="90000"/>
              </a:lnSpc>
            </a:pPr>
            <a:r>
              <a:rPr lang="pt-BR" dirty="0" err="1" smtClean="0"/>
              <a:t>Longest</a:t>
            </a:r>
            <a:r>
              <a:rPr lang="pt-BR" dirty="0" smtClean="0"/>
              <a:t> Common </a:t>
            </a:r>
            <a:r>
              <a:rPr lang="pt-BR" dirty="0" err="1" smtClean="0"/>
              <a:t>Subsequence</a:t>
            </a:r>
            <a:r>
              <a:rPr lang="pt-BR" dirty="0" smtClean="0"/>
              <a:t> (LCS</a:t>
            </a:r>
            <a:r>
              <a:rPr lang="pt-BR" sz="1800" dirty="0" smtClean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4C109-E375-44AE-A81D-47D967C4A5D5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Padrões</a:t>
            </a:r>
            <a:r>
              <a:rPr lang="en-US" dirty="0" smtClean="0"/>
              <a:t> Simples </a:t>
            </a:r>
            <a:br>
              <a:rPr lang="en-US" dirty="0" smtClean="0"/>
            </a:br>
            <a:r>
              <a:rPr lang="en-US" sz="3200" dirty="0" err="1" smtClean="0">
                <a:solidFill>
                  <a:srgbClr val="660066"/>
                </a:solidFill>
              </a:rPr>
              <a:t>Tratamento</a:t>
            </a:r>
            <a:r>
              <a:rPr lang="en-US" sz="3200" dirty="0" smtClean="0">
                <a:solidFill>
                  <a:srgbClr val="660066"/>
                </a:solidFill>
              </a:rPr>
              <a:t> de </a:t>
            </a:r>
            <a:r>
              <a:rPr lang="en-US" sz="3200" dirty="0" err="1" smtClean="0">
                <a:solidFill>
                  <a:srgbClr val="660066"/>
                </a:solidFill>
              </a:rPr>
              <a:t>Erros</a:t>
            </a:r>
            <a:endParaRPr lang="en-US" dirty="0" smtClean="0">
              <a:solidFill>
                <a:srgbClr val="660066"/>
              </a:solidFill>
            </a:endParaRP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196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Distância de edição - </a:t>
            </a:r>
            <a:r>
              <a:rPr lang="pt-BR" sz="2400" i="1" dirty="0" err="1" smtClean="0"/>
              <a:t>Levenstein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distance</a:t>
            </a:r>
            <a:r>
              <a:rPr lang="pt-BR" sz="2400" dirty="0" smtClean="0"/>
              <a:t> </a:t>
            </a:r>
          </a:p>
          <a:p>
            <a:pPr lvl="1" eaLnBrk="1" hangingPunct="1"/>
            <a:r>
              <a:rPr lang="pt-BR" sz="2200" dirty="0" smtClean="0"/>
              <a:t>Número mínimo de caracteres </a:t>
            </a:r>
            <a:r>
              <a:rPr lang="pt-BR" sz="2200" u="sng" dirty="0" smtClean="0"/>
              <a:t>deletados</a:t>
            </a:r>
            <a:r>
              <a:rPr lang="pt-BR" sz="2200" dirty="0" smtClean="0"/>
              <a:t>, </a:t>
            </a:r>
            <a:r>
              <a:rPr lang="pt-BR" sz="2200" u="sng" dirty="0" smtClean="0"/>
              <a:t>adicionados</a:t>
            </a:r>
            <a:r>
              <a:rPr lang="pt-BR" sz="2200" dirty="0" smtClean="0"/>
              <a:t> ou </a:t>
            </a:r>
            <a:r>
              <a:rPr lang="pt-BR" sz="2200" u="sng" dirty="0" smtClean="0"/>
              <a:t>substituídos</a:t>
            </a:r>
            <a:r>
              <a:rPr lang="pt-BR" sz="2200" dirty="0" smtClean="0"/>
              <a:t> necessários para tornar os 2 </a:t>
            </a:r>
            <a:r>
              <a:rPr lang="pt-BR" sz="2200" dirty="0" err="1" smtClean="0"/>
              <a:t>strings</a:t>
            </a:r>
            <a:r>
              <a:rPr lang="pt-BR" sz="2200" dirty="0" smtClean="0"/>
              <a:t> equivalentes</a:t>
            </a:r>
          </a:p>
          <a:p>
            <a:pPr lvl="2" eaLnBrk="1" hangingPunct="1"/>
            <a:r>
              <a:rPr lang="pt-BR" sz="2200" dirty="0" smtClean="0"/>
              <a:t>“casamento” para “</a:t>
            </a:r>
            <a:r>
              <a:rPr lang="pt-BR" sz="2200" dirty="0" err="1" smtClean="0"/>
              <a:t>casmento</a:t>
            </a:r>
            <a:r>
              <a:rPr lang="pt-BR" sz="2200" dirty="0" smtClean="0"/>
              <a:t>” tem distância = 1</a:t>
            </a:r>
          </a:p>
          <a:p>
            <a:pPr lvl="2" eaLnBrk="1" hangingPunct="1"/>
            <a:r>
              <a:rPr lang="pt-BR" sz="2200" dirty="0" smtClean="0"/>
              <a:t>“casamento” para “</a:t>
            </a:r>
            <a:r>
              <a:rPr lang="pt-BR" sz="2200" dirty="0" err="1" smtClean="0"/>
              <a:t>casammentto</a:t>
            </a:r>
            <a:r>
              <a:rPr lang="pt-BR" sz="2200" dirty="0" smtClean="0"/>
              <a:t>” tem distância = 2</a:t>
            </a:r>
          </a:p>
          <a:p>
            <a:pPr lvl="2" eaLnBrk="1" hangingPunct="1"/>
            <a:r>
              <a:rPr lang="pt-BR" sz="2200" dirty="0" smtClean="0"/>
              <a:t>“casamento” para “</a:t>
            </a:r>
            <a:r>
              <a:rPr lang="pt-BR" sz="2200" dirty="0" err="1" smtClean="0"/>
              <a:t>cazammeno</a:t>
            </a:r>
            <a:r>
              <a:rPr lang="pt-BR" sz="2200" dirty="0" smtClean="0"/>
              <a:t>” tem distância = 3</a:t>
            </a:r>
          </a:p>
          <a:p>
            <a:pPr lvl="2" eaLnBrk="1" hangingPunct="1"/>
            <a:endParaRPr lang="pt-BR" sz="2200" dirty="0" smtClean="0"/>
          </a:p>
          <a:p>
            <a:pPr lvl="1" eaLnBrk="1" hangingPunct="1"/>
            <a:endParaRPr lang="pt-BR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C8C9BC-F5B9-4663-91B2-5C5AE5756091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Casamento</a:t>
            </a:r>
            <a:r>
              <a:rPr lang="en-US" dirty="0" smtClean="0"/>
              <a:t> de </a:t>
            </a:r>
            <a:r>
              <a:rPr lang="en-US" dirty="0" err="1" smtClean="0"/>
              <a:t>Padrões</a:t>
            </a:r>
            <a:r>
              <a:rPr lang="en-US" dirty="0" smtClean="0"/>
              <a:t> Simples </a:t>
            </a:r>
            <a:br>
              <a:rPr lang="en-US" dirty="0" smtClean="0"/>
            </a:br>
            <a:r>
              <a:rPr lang="en-US" sz="3200" dirty="0" err="1" smtClean="0">
                <a:solidFill>
                  <a:srgbClr val="660066"/>
                </a:solidFill>
              </a:rPr>
              <a:t>Tratamento</a:t>
            </a:r>
            <a:r>
              <a:rPr lang="en-US" sz="3200" dirty="0" smtClean="0">
                <a:solidFill>
                  <a:srgbClr val="660066"/>
                </a:solidFill>
              </a:rPr>
              <a:t> de </a:t>
            </a:r>
            <a:r>
              <a:rPr lang="en-US" sz="3200" dirty="0" err="1" smtClean="0">
                <a:solidFill>
                  <a:srgbClr val="660066"/>
                </a:solidFill>
              </a:rPr>
              <a:t>Erros</a:t>
            </a:r>
            <a:endParaRPr lang="en-US" dirty="0" smtClean="0">
              <a:solidFill>
                <a:srgbClr val="660066"/>
              </a:solidFill>
            </a:endParaRPr>
          </a:p>
        </p:txBody>
      </p:sp>
      <p:sp>
        <p:nvSpPr>
          <p:cNvPr id="348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Subsequência comum mais longa</a:t>
            </a:r>
          </a:p>
          <a:p>
            <a:pPr lvl="1" eaLnBrk="1" hangingPunct="1"/>
            <a:r>
              <a:rPr lang="pt-BR" sz="2200" dirty="0" smtClean="0"/>
              <a:t>Computa o tamanho da subsequência de caracteres mais longa comum aos dois </a:t>
            </a:r>
            <a:r>
              <a:rPr lang="pt-BR" sz="2200" dirty="0" err="1" smtClean="0"/>
              <a:t>strings</a:t>
            </a:r>
            <a:endParaRPr lang="pt-BR" sz="2200" dirty="0" smtClean="0"/>
          </a:p>
          <a:p>
            <a:pPr lvl="1" eaLnBrk="1" hangingPunct="1"/>
            <a:r>
              <a:rPr lang="pt-BR" sz="2200" dirty="0" smtClean="0"/>
              <a:t>Uma subsequência de um </a:t>
            </a:r>
            <a:r>
              <a:rPr lang="pt-BR" sz="2200" dirty="0" err="1" smtClean="0"/>
              <a:t>string</a:t>
            </a:r>
            <a:r>
              <a:rPr lang="pt-BR" sz="2200" dirty="0" smtClean="0"/>
              <a:t> é obtida pela eliminação de zero ou mais caracteres</a:t>
            </a:r>
          </a:p>
          <a:p>
            <a:pPr lvl="1" eaLnBrk="1" hangingPunct="1"/>
            <a:r>
              <a:rPr lang="pt-BR" sz="2200" dirty="0" smtClean="0"/>
              <a:t>Exemplos:</a:t>
            </a:r>
          </a:p>
          <a:p>
            <a:pPr lvl="2" eaLnBrk="1" hangingPunct="1"/>
            <a:r>
              <a:rPr lang="pt-BR" sz="2200" dirty="0" smtClean="0"/>
              <a:t>“c</a:t>
            </a:r>
            <a:r>
              <a:rPr lang="pt-BR" sz="2200" u="sng" dirty="0" smtClean="0"/>
              <a:t>asamento</a:t>
            </a:r>
            <a:r>
              <a:rPr lang="pt-BR" sz="2200" dirty="0" smtClean="0"/>
              <a:t>” e “</a:t>
            </a:r>
            <a:r>
              <a:rPr lang="pt-BR" sz="2200" u="sng" dirty="0" err="1" smtClean="0"/>
              <a:t>asamento</a:t>
            </a:r>
            <a:r>
              <a:rPr lang="pt-BR" sz="2200" dirty="0" smtClean="0"/>
              <a:t>” = 8</a:t>
            </a:r>
          </a:p>
          <a:p>
            <a:pPr lvl="2" eaLnBrk="1" hangingPunct="1"/>
            <a:r>
              <a:rPr lang="pt-BR" sz="2200" dirty="0" smtClean="0"/>
              <a:t>“</a:t>
            </a:r>
            <a:r>
              <a:rPr lang="pt-BR" sz="2200" u="sng" dirty="0" smtClean="0"/>
              <a:t>casam</a:t>
            </a:r>
            <a:r>
              <a:rPr lang="pt-BR" sz="2200" dirty="0" smtClean="0"/>
              <a:t>ento” e “</a:t>
            </a:r>
            <a:r>
              <a:rPr lang="pt-BR" sz="2200" u="sng" dirty="0" err="1" smtClean="0"/>
              <a:t>casam</a:t>
            </a:r>
            <a:r>
              <a:rPr lang="pt-BR" sz="2200" dirty="0" err="1" smtClean="0"/>
              <a:t>mentto</a:t>
            </a:r>
            <a:r>
              <a:rPr lang="pt-BR" sz="2200" dirty="0" smtClean="0"/>
              <a:t>” = 5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D5FECC-3032-457F-A96A-20DCF3979D9A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660066"/>
                </a:solidFill>
              </a:rPr>
              <a:t>Casamento</a:t>
            </a:r>
            <a:r>
              <a:rPr lang="en-US" dirty="0" smtClean="0">
                <a:solidFill>
                  <a:srgbClr val="660066"/>
                </a:solidFill>
              </a:rPr>
              <a:t> de </a:t>
            </a:r>
            <a:r>
              <a:rPr lang="en-US" dirty="0" err="1" smtClean="0">
                <a:solidFill>
                  <a:srgbClr val="660066"/>
                </a:solidFill>
              </a:rPr>
              <a:t>Padrões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Complexos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sz="3200" dirty="0" err="1" smtClean="0">
                <a:solidFill>
                  <a:srgbClr val="660066"/>
                </a:solidFill>
              </a:rPr>
              <a:t>Expressões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Regulares</a:t>
            </a:r>
            <a:endParaRPr lang="en-US" dirty="0" smtClean="0">
              <a:solidFill>
                <a:srgbClr val="660066"/>
              </a:solidFill>
            </a:endParaRPr>
          </a:p>
        </p:txBody>
      </p:sp>
      <p:sp>
        <p:nvSpPr>
          <p:cNvPr id="358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Linguagem para compor padrões complexos a partir de padrões simples</a:t>
            </a:r>
          </a:p>
          <a:p>
            <a:pPr lvl="1" eaLnBrk="1" hangingPunct="1"/>
            <a:r>
              <a:rPr lang="pt-BR" sz="2200" dirty="0" smtClean="0"/>
              <a:t>Um </a:t>
            </a:r>
            <a:r>
              <a:rPr lang="pt-BR" sz="2200" u="sng" dirty="0" smtClean="0"/>
              <a:t>caractere individual </a:t>
            </a:r>
            <a:r>
              <a:rPr lang="pt-BR" sz="2200" dirty="0" smtClean="0"/>
              <a:t>é uma expressão regular (ER)</a:t>
            </a:r>
          </a:p>
          <a:p>
            <a:pPr lvl="1" eaLnBrk="1" hangingPunct="1"/>
            <a:r>
              <a:rPr lang="pt-BR" sz="2200" u="sng" dirty="0" smtClean="0"/>
              <a:t>União </a:t>
            </a:r>
          </a:p>
          <a:p>
            <a:pPr lvl="2" eaLnBrk="1" hangingPunct="1"/>
            <a:r>
              <a:rPr lang="pt-BR" sz="2000" dirty="0" smtClean="0"/>
              <a:t>Se e1 e e2 são </a:t>
            </a:r>
            <a:r>
              <a:rPr lang="pt-BR" sz="2000" dirty="0" err="1" smtClean="0"/>
              <a:t>ERs</a:t>
            </a:r>
            <a:r>
              <a:rPr lang="pt-BR" sz="2000" dirty="0" smtClean="0"/>
              <a:t>, então (e1 | e2 ) é uma ER que casa com tudo que e1 ou e2 casam</a:t>
            </a:r>
          </a:p>
          <a:p>
            <a:pPr lvl="1" eaLnBrk="1" hangingPunct="1"/>
            <a:r>
              <a:rPr lang="pt-BR" sz="2200" u="sng" dirty="0" smtClean="0"/>
              <a:t>Concatenação </a:t>
            </a:r>
          </a:p>
          <a:p>
            <a:pPr lvl="2" eaLnBrk="1" hangingPunct="1"/>
            <a:r>
              <a:rPr lang="pt-BR" sz="2000" dirty="0" smtClean="0"/>
              <a:t>Se e1 e e2 são </a:t>
            </a:r>
            <a:r>
              <a:rPr lang="pt-BR" sz="2000" dirty="0" err="1" smtClean="0"/>
              <a:t>ERs</a:t>
            </a:r>
            <a:r>
              <a:rPr lang="pt-BR" sz="2000" dirty="0" smtClean="0"/>
              <a:t>, então e1 e2 é uma ER que casa com um </a:t>
            </a:r>
            <a:r>
              <a:rPr lang="pt-BR" sz="2000" dirty="0" err="1" smtClean="0"/>
              <a:t>string</a:t>
            </a:r>
            <a:r>
              <a:rPr lang="pt-BR" sz="2000" dirty="0" smtClean="0"/>
              <a:t> que consiste em um </a:t>
            </a:r>
            <a:r>
              <a:rPr lang="pt-BR" sz="2000" dirty="0" err="1" smtClean="0"/>
              <a:t>substring</a:t>
            </a:r>
            <a:r>
              <a:rPr lang="pt-BR" sz="2000" dirty="0" smtClean="0"/>
              <a:t> que casa com e1 imediatamente seguido de um </a:t>
            </a:r>
            <a:r>
              <a:rPr lang="pt-BR" sz="2000" dirty="0" err="1" smtClean="0"/>
              <a:t>substring</a:t>
            </a:r>
            <a:r>
              <a:rPr lang="pt-BR" sz="2000" dirty="0" smtClean="0"/>
              <a:t> que casa e2  </a:t>
            </a:r>
          </a:p>
          <a:p>
            <a:pPr lvl="1" eaLnBrk="1" hangingPunct="1"/>
            <a:r>
              <a:rPr lang="pt-BR" sz="2200" u="sng" dirty="0" smtClean="0"/>
              <a:t>Repetição</a:t>
            </a:r>
            <a:r>
              <a:rPr lang="pt-BR" sz="2200" dirty="0" smtClean="0"/>
              <a:t> (</a:t>
            </a:r>
            <a:r>
              <a:rPr lang="pt-BR" sz="2200" i="1" dirty="0" err="1" smtClean="0"/>
              <a:t>Kleene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closure</a:t>
            </a:r>
            <a:r>
              <a:rPr lang="pt-BR" sz="2200" dirty="0" smtClean="0"/>
              <a:t>): </a:t>
            </a:r>
          </a:p>
          <a:p>
            <a:pPr lvl="2" eaLnBrk="1" hangingPunct="1"/>
            <a:r>
              <a:rPr lang="pt-BR" sz="2000" dirty="0" smtClean="0"/>
              <a:t>Se e1 é uma ER, então e1* é uma ER que casa com uma sequência de zero ou mais </a:t>
            </a:r>
            <a:r>
              <a:rPr lang="pt-BR" sz="2000" dirty="0" err="1" smtClean="0"/>
              <a:t>strings</a:t>
            </a:r>
            <a:r>
              <a:rPr lang="pt-BR" sz="2000" dirty="0" smtClean="0"/>
              <a:t> que casam com e1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81F6A964-97B7-4A19-A207-224B325A88D5}" type="slidenum">
              <a:rPr lang="pt-BR" smtClean="0"/>
              <a:pPr algn="ctr"/>
              <a:t>2</a:t>
            </a:fld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714375"/>
          </a:xfrm>
        </p:spPr>
        <p:txBody>
          <a:bodyPr/>
          <a:lstStyle/>
          <a:p>
            <a:pPr eaLnBrk="1" hangingPunct="1"/>
            <a:r>
              <a:rPr lang="en-US" smtClean="0"/>
              <a:t>Fases e Etapas de um Sistemas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900612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5C5C5C"/>
                </a:solidFill>
              </a:rPr>
              <a:t>Aquisição (seleção)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5C5C5C"/>
                </a:solidFill>
              </a:rPr>
              <a:t>Preparação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5C5C5C"/>
                </a:solidFill>
              </a:rPr>
              <a:t>Indexação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5C5C5C"/>
                </a:solidFill>
              </a:rPr>
              <a:t>Criação da base de índices invertidos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chemeClr val="tx2"/>
                </a:solidFill>
              </a:rPr>
              <a:t>Construção da consulta (</a:t>
            </a:r>
            <a:r>
              <a:rPr lang="pt-BR" sz="2200" i="1" dirty="0" err="1" smtClean="0">
                <a:solidFill>
                  <a:schemeClr val="tx2"/>
                </a:solidFill>
              </a:rPr>
              <a:t>query</a:t>
            </a:r>
            <a:r>
              <a:rPr lang="pt-BR" sz="2200" dirty="0" smtClean="0">
                <a:solidFill>
                  <a:schemeClr val="tx2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pt-BR" sz="2200" dirty="0" smtClean="0"/>
              <a:t>Busca (casamento com a consulta do usuário)</a:t>
            </a:r>
          </a:p>
          <a:p>
            <a:pPr lvl="1" eaLnBrk="1" hangingPunct="1">
              <a:defRPr/>
            </a:pPr>
            <a:r>
              <a:rPr lang="pt-BR" sz="2200" dirty="0" smtClean="0"/>
              <a:t>Ordenação dos documentos recuperados</a:t>
            </a:r>
          </a:p>
          <a:p>
            <a:pPr lvl="1" eaLnBrk="1" hangingPunct="1">
              <a:defRPr/>
            </a:pPr>
            <a:r>
              <a:rPr lang="pt-BR" sz="2200" dirty="0" smtClean="0"/>
              <a:t>Apresentação dos resultados</a:t>
            </a:r>
          </a:p>
          <a:p>
            <a:pPr lvl="1" eaLnBrk="1" hangingPunct="1">
              <a:defRPr/>
            </a:pPr>
            <a:r>
              <a:rPr lang="pt-BR" sz="2200" i="1" dirty="0" smtClean="0">
                <a:solidFill>
                  <a:schemeClr val="tx2"/>
                </a:solidFill>
              </a:rPr>
              <a:t>Feedback  </a:t>
            </a:r>
            <a:r>
              <a:rPr lang="pt-BR" sz="2200" dirty="0" smtClean="0">
                <a:solidFill>
                  <a:schemeClr val="tx2"/>
                </a:solidFill>
              </a:rPr>
              <a:t>de relevância</a:t>
            </a:r>
            <a:r>
              <a:rPr lang="pt-BR" sz="2200" i="1" dirty="0" smtClean="0">
                <a:solidFill>
                  <a:schemeClr val="tx2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F23AB6-82F2-4AF9-A0DB-93ABAB522C06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660066"/>
                </a:solidFill>
              </a:rPr>
              <a:t>Casamento</a:t>
            </a:r>
            <a:r>
              <a:rPr lang="en-US" dirty="0" smtClean="0">
                <a:solidFill>
                  <a:srgbClr val="660066"/>
                </a:solidFill>
              </a:rPr>
              <a:t> de </a:t>
            </a:r>
            <a:r>
              <a:rPr lang="en-US" dirty="0" err="1" smtClean="0">
                <a:solidFill>
                  <a:srgbClr val="660066"/>
                </a:solidFill>
              </a:rPr>
              <a:t>Padrões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Complexos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sz="3200" dirty="0" err="1" smtClean="0">
                <a:solidFill>
                  <a:srgbClr val="660066"/>
                </a:solidFill>
              </a:rPr>
              <a:t>Expressões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Regulares</a:t>
            </a:r>
            <a:endParaRPr lang="en-US" dirty="0" smtClean="0">
              <a:solidFill>
                <a:srgbClr val="660066"/>
              </a:solidFill>
            </a:endParaRPr>
          </a:p>
        </p:txBody>
      </p:sp>
      <p:sp>
        <p:nvSpPr>
          <p:cNvPr id="368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Exemplos de Expressões Regulares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(u|e)nabl(e|ing) casa com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unabling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Enabling</a:t>
            </a:r>
          </a:p>
          <a:p>
            <a:pPr lvl="2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(un|en)*able casa com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unenable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enununenable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6CED92-54D4-4751-9A3A-E5287520E3C0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Estrutura</a:t>
            </a:r>
            <a:endParaRPr lang="en-US" dirty="0" smtClean="0"/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9248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Assumem que o documento possui uma estrutura que pode ser explora na busca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Estruturas hierárquicas em forma de árvore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Conjunto fixo de campos (meta-dados)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e.g. título, autor, resumo, etc.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Permitem consultas por textos que ocorrem em campos específicos: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“inteligência artificial”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aparecendo no título do capítulo</a:t>
            </a:r>
            <a:endParaRPr lang="pt-BR" sz="2400" smtClean="0"/>
          </a:p>
        </p:txBody>
      </p:sp>
      <p:grpSp>
        <p:nvGrpSpPr>
          <p:cNvPr id="37893" name="Grupo 22"/>
          <p:cNvGrpSpPr>
            <a:grpSpLocks/>
          </p:cNvGrpSpPr>
          <p:nvPr/>
        </p:nvGrpSpPr>
        <p:grpSpPr bwMode="auto">
          <a:xfrm>
            <a:off x="4451276" y="4212952"/>
            <a:ext cx="4616581" cy="2470697"/>
            <a:chOff x="2230364" y="4100239"/>
            <a:chExt cx="4616581" cy="2470697"/>
          </a:xfrm>
        </p:grpSpPr>
        <p:sp>
          <p:nvSpPr>
            <p:cNvPr id="37894" name="Oval 6"/>
            <p:cNvSpPr>
              <a:spLocks noChangeArrowheads="1"/>
            </p:cNvSpPr>
            <p:nvPr/>
          </p:nvSpPr>
          <p:spPr bwMode="auto">
            <a:xfrm>
              <a:off x="2725072" y="4670152"/>
              <a:ext cx="1414208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000000"/>
                  </a:solidFill>
                  <a:latin typeface="Times New Roman" pitchFamily="18" charset="0"/>
                </a:rPr>
                <a:t>capítulo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895" name="Oval 9"/>
            <p:cNvSpPr>
              <a:spLocks noChangeArrowheads="1"/>
            </p:cNvSpPr>
            <p:nvPr/>
          </p:nvSpPr>
          <p:spPr bwMode="auto">
            <a:xfrm>
              <a:off x="2230364" y="5319439"/>
              <a:ext cx="1012974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título</a:t>
              </a:r>
            </a:p>
          </p:txBody>
        </p:sp>
        <p:sp>
          <p:nvSpPr>
            <p:cNvPr id="37896" name="Oval 11"/>
            <p:cNvSpPr>
              <a:spLocks noChangeArrowheads="1"/>
            </p:cNvSpPr>
            <p:nvPr/>
          </p:nvSpPr>
          <p:spPr bwMode="auto">
            <a:xfrm>
              <a:off x="3432119" y="5319439"/>
              <a:ext cx="1055801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seção</a:t>
              </a:r>
            </a:p>
          </p:txBody>
        </p:sp>
        <p:sp>
          <p:nvSpPr>
            <p:cNvPr id="37897" name="Oval 13"/>
            <p:cNvSpPr>
              <a:spLocks noChangeArrowheads="1"/>
            </p:cNvSpPr>
            <p:nvPr/>
          </p:nvSpPr>
          <p:spPr bwMode="auto">
            <a:xfrm>
              <a:off x="4594151" y="5319439"/>
              <a:ext cx="1012974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título</a:t>
              </a:r>
            </a:p>
          </p:txBody>
        </p:sp>
        <p:sp>
          <p:nvSpPr>
            <p:cNvPr id="37898" name="Oval 14"/>
            <p:cNvSpPr>
              <a:spLocks noChangeArrowheads="1"/>
            </p:cNvSpPr>
            <p:nvPr/>
          </p:nvSpPr>
          <p:spPr bwMode="auto">
            <a:xfrm>
              <a:off x="5791144" y="5319439"/>
              <a:ext cx="1055801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seção</a:t>
              </a:r>
            </a:p>
          </p:txBody>
        </p:sp>
        <p:sp>
          <p:nvSpPr>
            <p:cNvPr id="37899" name="Oval 15"/>
            <p:cNvSpPr>
              <a:spLocks noChangeArrowheads="1"/>
            </p:cNvSpPr>
            <p:nvPr/>
          </p:nvSpPr>
          <p:spPr bwMode="auto">
            <a:xfrm>
              <a:off x="2841551" y="6005239"/>
              <a:ext cx="1012974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título</a:t>
              </a:r>
            </a:p>
          </p:txBody>
        </p:sp>
        <p:sp>
          <p:nvSpPr>
            <p:cNvPr id="37900" name="Oval 16"/>
            <p:cNvSpPr>
              <a:spLocks noChangeArrowheads="1"/>
            </p:cNvSpPr>
            <p:nvPr/>
          </p:nvSpPr>
          <p:spPr bwMode="auto">
            <a:xfrm>
              <a:off x="3885173" y="6005239"/>
              <a:ext cx="1556217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subseção</a:t>
              </a:r>
            </a:p>
          </p:txBody>
        </p:sp>
        <p:sp>
          <p:nvSpPr>
            <p:cNvPr id="37901" name="Line 18"/>
            <p:cNvSpPr>
              <a:spLocks noChangeShapeType="1"/>
            </p:cNvSpPr>
            <p:nvPr/>
          </p:nvSpPr>
          <p:spPr bwMode="auto">
            <a:xfrm flipH="1">
              <a:off x="3810000" y="4495800"/>
              <a:ext cx="3048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2" name="Line 19"/>
            <p:cNvSpPr>
              <a:spLocks noChangeShapeType="1"/>
            </p:cNvSpPr>
            <p:nvPr/>
          </p:nvSpPr>
          <p:spPr bwMode="auto">
            <a:xfrm>
              <a:off x="4876800" y="4495800"/>
              <a:ext cx="3810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3" name="Line 20"/>
            <p:cNvSpPr>
              <a:spLocks noChangeShapeType="1"/>
            </p:cNvSpPr>
            <p:nvPr/>
          </p:nvSpPr>
          <p:spPr bwMode="auto">
            <a:xfrm flipV="1">
              <a:off x="2971800" y="5181600"/>
              <a:ext cx="1524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4" name="Line 21"/>
            <p:cNvSpPr>
              <a:spLocks noChangeShapeType="1"/>
            </p:cNvSpPr>
            <p:nvPr/>
          </p:nvSpPr>
          <p:spPr bwMode="auto">
            <a:xfrm>
              <a:off x="3733800" y="5257800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5" name="Line 22"/>
            <p:cNvSpPr>
              <a:spLocks noChangeShapeType="1"/>
            </p:cNvSpPr>
            <p:nvPr/>
          </p:nvSpPr>
          <p:spPr bwMode="auto">
            <a:xfrm>
              <a:off x="3733800" y="5181600"/>
              <a:ext cx="762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6" name="Line 23"/>
            <p:cNvSpPr>
              <a:spLocks noChangeShapeType="1"/>
            </p:cNvSpPr>
            <p:nvPr/>
          </p:nvSpPr>
          <p:spPr bwMode="auto">
            <a:xfrm flipH="1">
              <a:off x="3505200" y="5791200"/>
              <a:ext cx="1524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7" name="Line 24"/>
            <p:cNvSpPr>
              <a:spLocks noChangeShapeType="1"/>
            </p:cNvSpPr>
            <p:nvPr/>
          </p:nvSpPr>
          <p:spPr bwMode="auto">
            <a:xfrm>
              <a:off x="4343400" y="5791200"/>
              <a:ext cx="2286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8" name="Line 25"/>
            <p:cNvSpPr>
              <a:spLocks noChangeShapeType="1"/>
            </p:cNvSpPr>
            <p:nvPr/>
          </p:nvSpPr>
          <p:spPr bwMode="auto">
            <a:xfrm flipH="1">
              <a:off x="5257800" y="5181600"/>
              <a:ext cx="1524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09" name="Line 26"/>
            <p:cNvSpPr>
              <a:spLocks noChangeShapeType="1"/>
            </p:cNvSpPr>
            <p:nvPr/>
          </p:nvSpPr>
          <p:spPr bwMode="auto">
            <a:xfrm>
              <a:off x="5867400" y="5105400"/>
              <a:ext cx="30480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7910" name="Oval 8"/>
            <p:cNvSpPr>
              <a:spLocks noChangeArrowheads="1"/>
            </p:cNvSpPr>
            <p:nvPr/>
          </p:nvSpPr>
          <p:spPr bwMode="auto">
            <a:xfrm>
              <a:off x="4871372" y="4633639"/>
              <a:ext cx="1414208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capítulo</a:t>
              </a:r>
            </a:p>
          </p:txBody>
        </p:sp>
        <p:sp>
          <p:nvSpPr>
            <p:cNvPr id="37911" name="Oval 4"/>
            <p:cNvSpPr>
              <a:spLocks noChangeArrowheads="1"/>
            </p:cNvSpPr>
            <p:nvPr/>
          </p:nvSpPr>
          <p:spPr bwMode="auto">
            <a:xfrm>
              <a:off x="4029555" y="4100239"/>
              <a:ext cx="934079" cy="5656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livro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5F9D39-4022-4CC6-9995-7A415932F8CF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20738"/>
          </a:xfrm>
        </p:spPr>
        <p:txBody>
          <a:bodyPr/>
          <a:lstStyle/>
          <a:p>
            <a:pPr eaLnBrk="1" hangingPunct="1"/>
            <a:r>
              <a:rPr lang="en-US" smtClean="0"/>
              <a:t>Operações sobre as Consultas</a:t>
            </a:r>
            <a:endParaRPr lang="pt-BR" smtClean="0"/>
          </a:p>
        </p:txBody>
      </p:sp>
      <p:sp>
        <p:nvSpPr>
          <p:cNvPr id="389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</a:t>
            </a:r>
            <a:r>
              <a:rPr lang="pt-BR" sz="2800" smtClean="0"/>
              <a:t>Expansão de Consultas</a:t>
            </a:r>
            <a:r>
              <a:rPr lang="pt-BR" smtClean="0"/>
              <a:t> </a:t>
            </a:r>
          </a:p>
          <a:p>
            <a:pPr eaLnBrk="1" hangingPunct="1"/>
            <a:r>
              <a:rPr lang="pt-BR" sz="2800" smtClean="0"/>
              <a:t> Reformulação de consultas</a:t>
            </a:r>
          </a:p>
          <a:p>
            <a:pPr lvl="1" eaLnBrk="1" hangingPunct="1"/>
            <a:r>
              <a:rPr lang="pt-BR" sz="2400" smtClean="0"/>
              <a:t>Feedback de Relevância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603C9C-89B7-4114-B157-71278CB7624D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Expansão de Consultas</a:t>
            </a:r>
          </a:p>
        </p:txBody>
      </p:sp>
      <p:sp>
        <p:nvSpPr>
          <p:cNvPr id="399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pt-BR" sz="2400" smtClean="0"/>
              <a:t>Objetivo:</a:t>
            </a:r>
          </a:p>
          <a:p>
            <a:pPr lvl="1" eaLnBrk="1" hangingPunct="1"/>
            <a:r>
              <a:rPr lang="pt-BR" sz="2200" smtClean="0"/>
              <a:t>Adicionar novos termos (correlacionados) à consulta</a:t>
            </a:r>
          </a:p>
          <a:p>
            <a:pPr eaLnBrk="1" hangingPunct="1"/>
            <a:r>
              <a:rPr lang="pt-BR" sz="2400" smtClean="0"/>
              <a:t>Motivação</a:t>
            </a:r>
          </a:p>
          <a:p>
            <a:pPr lvl="1" eaLnBrk="1" hangingPunct="1"/>
            <a:r>
              <a:rPr lang="pt-BR" sz="2200" smtClean="0"/>
              <a:t>Aumentar a quantidade de documentos recuperados</a:t>
            </a:r>
          </a:p>
          <a:p>
            <a:pPr lvl="2" eaLnBrk="1" hangingPunct="1"/>
            <a:r>
              <a:rPr lang="pt-BR" sz="2000" smtClean="0"/>
              <a:t>Cobertura do sistema de RI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7CB499-5832-4ED3-BA36-A13C68838DD0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4096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805136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Para cada termo </a:t>
            </a:r>
            <a:r>
              <a:rPr lang="pt-BR" sz="2400" i="1" dirty="0" smtClean="0"/>
              <a:t>t</a:t>
            </a:r>
            <a:r>
              <a:rPr lang="pt-BR" sz="2400" dirty="0" smtClean="0"/>
              <a:t>  da consulta, expande a consulta com termos relacionados a </a:t>
            </a:r>
            <a:r>
              <a:rPr lang="pt-BR" sz="2400" i="1" dirty="0" smtClean="0"/>
              <a:t>t</a:t>
            </a:r>
            <a:r>
              <a:rPr lang="pt-BR" sz="2400" dirty="0" smtClean="0"/>
              <a:t> contidos no tesauro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Esse método geralmente aumenta a cobertura da recuperação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Recupera mais documentos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Porém, pode diminuir significativamente a precisão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Recuperar documentos irrelevantes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Particularmente para termos ambíguos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63960"/>
          </a:xfrm>
          <a:noFill/>
        </p:spPr>
        <p:txBody>
          <a:bodyPr/>
          <a:lstStyle/>
          <a:p>
            <a:pPr eaLnBrk="1" hangingPunct="1"/>
            <a:r>
              <a:rPr lang="en-US" dirty="0" err="1" smtClean="0"/>
              <a:t>Expansão</a:t>
            </a:r>
            <a:r>
              <a:rPr lang="en-US" dirty="0" smtClean="0"/>
              <a:t> de </a:t>
            </a:r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Tesauros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CD4D83-90D8-451D-ABE8-46C99797C584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648"/>
            <a:ext cx="7772400" cy="1008112"/>
          </a:xfrm>
        </p:spPr>
        <p:txBody>
          <a:bodyPr/>
          <a:lstStyle/>
          <a:p>
            <a:pPr eaLnBrk="1" hangingPunct="1"/>
            <a:r>
              <a:rPr lang="en-US" dirty="0" err="1"/>
              <a:t>Expansão</a:t>
            </a:r>
            <a:r>
              <a:rPr lang="en-US" dirty="0"/>
              <a:t> de </a:t>
            </a:r>
            <a:r>
              <a:rPr lang="en-US" dirty="0" err="1"/>
              <a:t>consultas</a:t>
            </a:r>
            <a:r>
              <a:rPr lang="en-US" dirty="0"/>
              <a:t> </a:t>
            </a:r>
            <a:r>
              <a:rPr lang="en-US" dirty="0" smtClean="0"/>
              <a:t>com </a:t>
            </a:r>
            <a:r>
              <a:rPr lang="en-US" dirty="0" err="1" smtClean="0"/>
              <a:t>Tesauros</a:t>
            </a:r>
            <a:endParaRPr lang="en-US" dirty="0" smtClean="0"/>
          </a:p>
        </p:txBody>
      </p:sp>
      <p:sp>
        <p:nvSpPr>
          <p:cNvPr id="419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632920"/>
          </a:xfrm>
        </p:spPr>
        <p:txBody>
          <a:bodyPr/>
          <a:lstStyle/>
          <a:p>
            <a:pPr eaLnBrk="1" hangingPunct="1"/>
            <a:r>
              <a:rPr lang="pt-BR" dirty="0" smtClean="0"/>
              <a:t>WordNet</a:t>
            </a:r>
          </a:p>
          <a:p>
            <a:pPr lvl="1" eaLnBrk="1" hangingPunct="1"/>
            <a:r>
              <a:rPr lang="pt-BR" dirty="0" smtClean="0"/>
              <a:t>Tesauro </a:t>
            </a:r>
            <a:r>
              <a:rPr lang="pt-BR" sz="2200" dirty="0" smtClean="0"/>
              <a:t>de uso geral da língua inglesa</a:t>
            </a:r>
            <a:endParaRPr lang="pt-BR" dirty="0"/>
          </a:p>
          <a:p>
            <a:pPr lvl="2" eaLnBrk="1" hangingPunct="1"/>
            <a:r>
              <a:rPr lang="pt-BR" dirty="0" smtClean="0">
                <a:hlinkClick r:id="rId2"/>
              </a:rPr>
              <a:t>http://wordnet.princeton.edu/</a:t>
            </a:r>
            <a:endParaRPr lang="pt-PT" dirty="0" smtClean="0"/>
          </a:p>
          <a:p>
            <a:pPr eaLnBrk="1" hangingPunct="1"/>
            <a:r>
              <a:rPr lang="pt-BR" sz="2400" dirty="0" smtClean="0"/>
              <a:t>Pode-se adicionar</a:t>
            </a:r>
            <a:endParaRPr lang="pt-BR" sz="2400" i="1" dirty="0" smtClean="0"/>
          </a:p>
          <a:p>
            <a:pPr lvl="1" eaLnBrk="1" hangingPunct="1"/>
            <a:r>
              <a:rPr lang="pt-BR" sz="2000" dirty="0" smtClean="0"/>
              <a:t>Sinônimos </a:t>
            </a:r>
            <a:r>
              <a:rPr lang="pt-BR" dirty="0" smtClean="0"/>
              <a:t>(termos relacionados) para </a:t>
            </a:r>
            <a:r>
              <a:rPr lang="pt-BR" u="sng" dirty="0" smtClean="0"/>
              <a:t>expandir</a:t>
            </a:r>
            <a:r>
              <a:rPr lang="pt-BR" dirty="0" smtClean="0"/>
              <a:t> a consulta</a:t>
            </a:r>
          </a:p>
          <a:p>
            <a:pPr lvl="1" eaLnBrk="1" hangingPunct="1"/>
            <a:r>
              <a:rPr lang="en-US" sz="2200" dirty="0" err="1" smtClean="0">
                <a:sym typeface="Symbol" pitchFamily="18" charset="2"/>
              </a:rPr>
              <a:t>Hipônimos</a:t>
            </a:r>
            <a:r>
              <a:rPr lang="pt-BR" sz="2200" dirty="0" smtClean="0"/>
              <a:t> (</a:t>
            </a:r>
            <a:r>
              <a:rPr lang="pt-BR" sz="2200" u="sng" dirty="0" smtClean="0"/>
              <a:t>termos especializados</a:t>
            </a:r>
            <a:r>
              <a:rPr lang="pt-BR" sz="2200" dirty="0" smtClean="0"/>
              <a:t>) </a:t>
            </a:r>
            <a:r>
              <a:rPr lang="pt-BR" dirty="0"/>
              <a:t>para especificar a consulta</a:t>
            </a:r>
            <a:endParaRPr lang="pt-BR" sz="2200" dirty="0" smtClean="0"/>
          </a:p>
          <a:p>
            <a:pPr lvl="2" eaLnBrk="1" hangingPunct="1"/>
            <a:r>
              <a:rPr lang="pt-BR" i="1" dirty="0" smtClean="0"/>
              <a:t>poltrona</a:t>
            </a:r>
            <a:r>
              <a:rPr lang="pt-BR" dirty="0"/>
              <a:t> é hipônimo de </a:t>
            </a:r>
            <a:r>
              <a:rPr lang="pt-BR" i="1" dirty="0"/>
              <a:t>assento</a:t>
            </a:r>
            <a:endParaRPr lang="pt-BR" sz="2000" dirty="0" smtClean="0"/>
          </a:p>
          <a:p>
            <a:pPr lvl="1" eaLnBrk="1" hangingPunct="1"/>
            <a:r>
              <a:rPr lang="pt-BR" sz="2200" dirty="0" smtClean="0"/>
              <a:t>Hiperônimos para </a:t>
            </a:r>
            <a:r>
              <a:rPr lang="pt-BR" sz="2200" u="sng" dirty="0" smtClean="0"/>
              <a:t>generalizar</a:t>
            </a:r>
            <a:r>
              <a:rPr lang="pt-BR" sz="2200" dirty="0" smtClean="0"/>
              <a:t> a consulta</a:t>
            </a:r>
          </a:p>
          <a:p>
            <a:pPr lvl="2" eaLnBrk="1" hangingPunct="1"/>
            <a:r>
              <a:rPr lang="pt-BR" i="1" dirty="0"/>
              <a:t>flor</a:t>
            </a:r>
            <a:r>
              <a:rPr lang="pt-BR" dirty="0"/>
              <a:t> é hiperônimo de </a:t>
            </a:r>
            <a:r>
              <a:rPr lang="pt-BR" i="1" dirty="0" smtClean="0"/>
              <a:t>rosa</a:t>
            </a:r>
            <a:endParaRPr lang="pt-BR" sz="2000" dirty="0" smtClean="0"/>
          </a:p>
          <a:p>
            <a:pPr lvl="1" eaLnBrk="1" hangingPunct="1"/>
            <a:endParaRPr lang="pt-BR" sz="2200" dirty="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28AB3-0366-4D07-A4C6-BDCAEDD64E0E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44624"/>
            <a:ext cx="8001000" cy="824136"/>
          </a:xfrm>
        </p:spPr>
        <p:txBody>
          <a:bodyPr/>
          <a:lstStyle/>
          <a:p>
            <a:pPr eaLnBrk="1" hangingPunct="1"/>
            <a:r>
              <a:rPr lang="en-US" dirty="0" err="1"/>
              <a:t>Expansão</a:t>
            </a:r>
            <a:r>
              <a:rPr lang="en-US" dirty="0"/>
              <a:t> de </a:t>
            </a:r>
            <a:r>
              <a:rPr lang="en-US" dirty="0" err="1"/>
              <a:t>consultas</a:t>
            </a:r>
            <a:r>
              <a:rPr lang="en-US" dirty="0"/>
              <a:t> </a:t>
            </a:r>
            <a:r>
              <a:rPr lang="en-US" dirty="0" smtClean="0"/>
              <a:t>com </a:t>
            </a:r>
            <a:r>
              <a:rPr lang="en-US" dirty="0" err="1" smtClean="0"/>
              <a:t>Tesauros</a:t>
            </a:r>
            <a:endParaRPr lang="en-US" dirty="0" smtClean="0"/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 eaLnBrk="1" hangingPunct="1"/>
            <a:r>
              <a:rPr lang="pt-BR" dirty="0" smtClean="0"/>
              <a:t>Contudo, se o WordNet for muito genérico para o tipo de tarefa que precisamos fazer...</a:t>
            </a:r>
          </a:p>
          <a:p>
            <a:pPr eaLnBrk="1" hangingPunct="1"/>
            <a:r>
              <a:rPr lang="pt-BR" sz="2400" dirty="0" smtClean="0"/>
              <a:t>A solução é produzir um </a:t>
            </a:r>
            <a:r>
              <a:rPr lang="pt-BR" sz="2400" u="sng" dirty="0" smtClean="0"/>
              <a:t>tesauro específico </a:t>
            </a:r>
            <a:r>
              <a:rPr lang="pt-BR" sz="2400" dirty="0" smtClean="0"/>
              <a:t>para o domínio da aplicação ou empresa</a:t>
            </a:r>
          </a:p>
          <a:p>
            <a:pPr lvl="1" eaLnBrk="1" hangingPunct="1"/>
            <a:r>
              <a:rPr lang="pt-BR" sz="2200" dirty="0" smtClean="0"/>
              <a:t>Manualmente </a:t>
            </a:r>
          </a:p>
          <a:p>
            <a:pPr lvl="2" eaLnBrk="1" hangingPunct="1"/>
            <a:r>
              <a:rPr lang="pt-BR" dirty="0"/>
              <a:t>M</a:t>
            </a:r>
            <a:r>
              <a:rPr lang="pt-BR" sz="2000" dirty="0" smtClean="0"/>
              <a:t>uito trabalho</a:t>
            </a:r>
          </a:p>
          <a:p>
            <a:pPr lvl="2" eaLnBrk="1" hangingPunct="1"/>
            <a:r>
              <a:rPr lang="pt-BR" dirty="0" smtClean="0"/>
              <a:t>Porém apresenta alta precisão</a:t>
            </a:r>
            <a:r>
              <a:rPr lang="pt-BR" sz="2000" dirty="0" smtClean="0"/>
              <a:t> </a:t>
            </a:r>
          </a:p>
          <a:p>
            <a:pPr lvl="1" eaLnBrk="1" hangingPunct="1"/>
            <a:r>
              <a:rPr lang="pt-BR" sz="2200" dirty="0" smtClean="0"/>
              <a:t>Automaticamente</a:t>
            </a:r>
          </a:p>
          <a:p>
            <a:pPr lvl="2" eaLnBrk="1" hangingPunct="1"/>
            <a:r>
              <a:rPr lang="pt-BR" sz="2000" dirty="0" smtClean="0"/>
              <a:t>Tesauros estatísticos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28AB3-0366-4D07-A4C6-BDCAEDD64E0E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44624"/>
            <a:ext cx="8001000" cy="824136"/>
          </a:xfrm>
        </p:spPr>
        <p:txBody>
          <a:bodyPr/>
          <a:lstStyle/>
          <a:p>
            <a:pPr eaLnBrk="1" hangingPunct="1"/>
            <a:r>
              <a:rPr lang="en-US" dirty="0" err="1"/>
              <a:t>Expansão</a:t>
            </a:r>
            <a:r>
              <a:rPr lang="en-US" dirty="0"/>
              <a:t> de </a:t>
            </a:r>
            <a:r>
              <a:rPr lang="en-US" dirty="0" err="1"/>
              <a:t>consultas</a:t>
            </a:r>
            <a:r>
              <a:rPr lang="en-US" dirty="0"/>
              <a:t> </a:t>
            </a:r>
            <a:r>
              <a:rPr lang="en-US" dirty="0" smtClean="0"/>
              <a:t>com </a:t>
            </a:r>
            <a:r>
              <a:rPr lang="en-US" dirty="0" err="1" smtClean="0"/>
              <a:t>Tesauros</a:t>
            </a:r>
            <a:endParaRPr lang="en-US" dirty="0" smtClean="0"/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 eaLnBrk="1" hangingPunct="1"/>
            <a:r>
              <a:rPr lang="pt-BR" dirty="0" smtClean="0"/>
              <a:t>Tesauros Estatísticos</a:t>
            </a:r>
          </a:p>
          <a:p>
            <a:pPr lvl="1" eaLnBrk="1" hangingPunct="1"/>
            <a:r>
              <a:rPr lang="pt-BR" sz="2200" dirty="0" smtClean="0"/>
              <a:t>São gerados a partir de uma análise estatística de um corpus de documentos </a:t>
            </a:r>
          </a:p>
          <a:p>
            <a:pPr eaLnBrk="1" hangingPunct="1"/>
            <a:r>
              <a:rPr lang="pt-BR" dirty="0" smtClean="0"/>
              <a:t>O sistema que gera o tesauro constrói matrizes que “quantificam” o grau de associação entre termos</a:t>
            </a:r>
          </a:p>
          <a:p>
            <a:pPr lvl="1" eaLnBrk="1" hangingPunct="1"/>
            <a:r>
              <a:rPr lang="pt-BR" dirty="0"/>
              <a:t>Buscam identificar termos relacionados medindo sua </a:t>
            </a:r>
            <a:r>
              <a:rPr lang="pt-BR" dirty="0" smtClean="0"/>
              <a:t>coocorrência </a:t>
            </a:r>
            <a:r>
              <a:rPr lang="pt-BR" dirty="0"/>
              <a:t>no </a:t>
            </a:r>
            <a:r>
              <a:rPr lang="pt-BR" dirty="0" smtClean="0"/>
              <a:t>corpus</a:t>
            </a:r>
          </a:p>
          <a:p>
            <a:pPr lvl="1" eaLnBrk="1" hangingPunct="1"/>
            <a:r>
              <a:rPr lang="pt-BR" dirty="0" smtClean="0"/>
              <a:t>Expandem </a:t>
            </a:r>
            <a:r>
              <a:rPr lang="pt-BR" dirty="0"/>
              <a:t>consultas usando os termos mais </a:t>
            </a:r>
            <a:r>
              <a:rPr lang="pt-BR" dirty="0" smtClean="0"/>
              <a:t>“similares” estatisticamente </a:t>
            </a:r>
          </a:p>
          <a:p>
            <a:pPr marL="457200" lvl="1" indent="0" eaLnBrk="1" hangingPunct="1">
              <a:buNone/>
            </a:pPr>
            <a:endParaRPr lang="pt-BR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2397924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19E2-81D4-40C2-A960-394161E166EF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Expansão</a:t>
            </a:r>
            <a:r>
              <a:rPr lang="en-US" dirty="0" smtClean="0"/>
              <a:t> de </a:t>
            </a:r>
            <a:r>
              <a:rPr lang="en-US" dirty="0" err="1" smtClean="0"/>
              <a:t>Consultas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dirty="0" smtClean="0"/>
              <a:t> </a:t>
            </a:r>
            <a:r>
              <a:rPr lang="en-US" sz="3200" dirty="0" err="1" smtClean="0"/>
              <a:t>Conclusão</a:t>
            </a:r>
            <a:endParaRPr lang="en-US" dirty="0" smtClean="0"/>
          </a:p>
        </p:txBody>
      </p:sp>
      <p:sp>
        <p:nvSpPr>
          <p:cNvPr id="512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Expansão de consultas com termos relacionados pode melhorar desempenho do sistema de RI</a:t>
            </a:r>
          </a:p>
          <a:p>
            <a:pPr lvl="1" eaLnBrk="1" hangingPunct="1"/>
            <a:r>
              <a:rPr lang="pt-BR" sz="2200" smtClean="0"/>
              <a:t>Particularmente, a cobertura</a:t>
            </a:r>
          </a:p>
          <a:p>
            <a:pPr eaLnBrk="1" hangingPunct="1"/>
            <a:r>
              <a:rPr lang="pt-BR" sz="2400" smtClean="0"/>
              <a:t>Contudo, termos similares devem ser escolhidos com cuidado para evitar perda de precisão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5F9D39-4022-4CC6-9995-7A415932F8CF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20738"/>
          </a:xfrm>
        </p:spPr>
        <p:txBody>
          <a:bodyPr/>
          <a:lstStyle/>
          <a:p>
            <a:pPr eaLnBrk="1" hangingPunct="1"/>
            <a:r>
              <a:rPr lang="en-US" smtClean="0"/>
              <a:t>Operações sobre as Consultas</a:t>
            </a:r>
            <a:endParaRPr lang="pt-BR" smtClean="0"/>
          </a:p>
        </p:txBody>
      </p:sp>
      <p:sp>
        <p:nvSpPr>
          <p:cNvPr id="389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 </a:t>
            </a:r>
            <a:r>
              <a:rPr lang="pt-BR" sz="2800" dirty="0" smtClean="0">
                <a:solidFill>
                  <a:srgbClr val="5C5C5C"/>
                </a:solidFill>
              </a:rPr>
              <a:t>Expansão de Consultas</a:t>
            </a:r>
            <a:r>
              <a:rPr lang="pt-BR" dirty="0" smtClean="0">
                <a:solidFill>
                  <a:srgbClr val="5C5C5C"/>
                </a:solidFill>
              </a:rPr>
              <a:t> </a:t>
            </a:r>
          </a:p>
          <a:p>
            <a:pPr eaLnBrk="1" hangingPunct="1"/>
            <a:r>
              <a:rPr lang="pt-BR" sz="2800" dirty="0" smtClean="0"/>
              <a:t> Reformulação de consultas</a:t>
            </a:r>
          </a:p>
          <a:p>
            <a:pPr lvl="1" eaLnBrk="1" hangingPunct="1"/>
            <a:r>
              <a:rPr lang="pt-BR" sz="2400" dirty="0" smtClean="0"/>
              <a:t>Feedback de Relevância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1143000"/>
          </a:xfrm>
        </p:spPr>
        <p:txBody>
          <a:bodyPr/>
          <a:lstStyle/>
          <a:p>
            <a:r>
              <a:rPr lang="pt-BR" smtClean="0"/>
              <a:t>Roteiro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808"/>
            <a:ext cx="7772400" cy="4114800"/>
          </a:xfrm>
        </p:spPr>
        <p:txBody>
          <a:bodyPr/>
          <a:lstStyle/>
          <a:p>
            <a:r>
              <a:rPr lang="pt-BR" sz="2800" dirty="0" smtClean="0">
                <a:sym typeface="Monotype Sorts"/>
              </a:rPr>
              <a:t>Tipos de consultas</a:t>
            </a:r>
          </a:p>
          <a:p>
            <a:r>
              <a:rPr lang="pt-BR" sz="2800" dirty="0" smtClean="0"/>
              <a:t>Operações sobre consultas</a:t>
            </a:r>
          </a:p>
          <a:p>
            <a:pPr lvl="1"/>
            <a:r>
              <a:rPr lang="pt-BR" sz="2400" dirty="0" smtClean="0"/>
              <a:t>Expansão de consultas</a:t>
            </a:r>
          </a:p>
          <a:p>
            <a:pPr lvl="1"/>
            <a:r>
              <a:rPr lang="pt-BR" sz="2400" dirty="0" smtClean="0"/>
              <a:t>Reformulação de consultas</a:t>
            </a:r>
          </a:p>
          <a:p>
            <a:pPr lvl="2"/>
            <a:r>
              <a:rPr lang="pt-BR" sz="2000" dirty="0" smtClean="0"/>
              <a:t>Feedback de relevância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13317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E6399175-D55A-4B3A-9FAC-7CEE1382A009}" type="slidenum">
              <a:rPr lang="pt-BR" smtClean="0"/>
              <a:pPr algn="ctr"/>
              <a:t>3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F17DD2-EDFC-473D-8490-52920B0A9E07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93713"/>
            <a:ext cx="7772400" cy="990600"/>
          </a:xfrm>
        </p:spPr>
        <p:txBody>
          <a:bodyPr/>
          <a:lstStyle/>
          <a:p>
            <a:pPr eaLnBrk="1" hangingPunct="1"/>
            <a:r>
              <a:rPr lang="pt-BR" smtClean="0"/>
              <a:t>Reformulação da consulta</a:t>
            </a:r>
            <a:br>
              <a:rPr lang="pt-BR" smtClean="0"/>
            </a:br>
            <a:r>
              <a:rPr lang="pt-BR" sz="3200" smtClean="0"/>
              <a:t>Feedback de relevância</a:t>
            </a:r>
            <a:endParaRPr lang="en-US" smtClean="0"/>
          </a:p>
        </p:txBody>
      </p:sp>
      <p:sp>
        <p:nvSpPr>
          <p:cNvPr id="5222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Após apresentar os resultados de uma consulta, o sistema de RI pode permitir ao usuário fornecer feedback sobre um ou mais documentos recuperados</a:t>
            </a:r>
          </a:p>
          <a:p>
            <a:pPr eaLnBrk="1" hangingPunct="1"/>
            <a:r>
              <a:rPr lang="pt-BR" sz="2400" dirty="0" smtClean="0"/>
              <a:t>Esse feedback pode ser usado para reformular a consulta inicial </a:t>
            </a:r>
          </a:p>
          <a:p>
            <a:pPr lvl="1" eaLnBrk="1" hangingPunct="1"/>
            <a:r>
              <a:rPr lang="pt-BR" sz="2200" dirty="0" smtClean="0"/>
              <a:t>Novos resultados serão produzidos com base na consulta reformulada</a:t>
            </a:r>
          </a:p>
          <a:p>
            <a:pPr lvl="1" eaLnBrk="1" hangingPunct="1"/>
            <a:r>
              <a:rPr lang="pt-BR" sz="2200" dirty="0" smtClean="0"/>
              <a:t> Processo é interativo e iterativo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904875"/>
          </a:xfrm>
        </p:spPr>
        <p:txBody>
          <a:bodyPr/>
          <a:lstStyle/>
          <a:p>
            <a:pPr eaLnBrk="1" hangingPunct="1"/>
            <a:r>
              <a:rPr lang="en-US" sz="3200" smtClean="0"/>
              <a:t>Arquitetura para Feedback de Relevância</a:t>
            </a:r>
            <a:endParaRPr lang="en-US" smtClean="0"/>
          </a:p>
        </p:txBody>
      </p:sp>
      <p:grpSp>
        <p:nvGrpSpPr>
          <p:cNvPr id="3" name="Grupo 2"/>
          <p:cNvGrpSpPr/>
          <p:nvPr/>
        </p:nvGrpSpPr>
        <p:grpSpPr>
          <a:xfrm>
            <a:off x="228600" y="1447800"/>
            <a:ext cx="8686800" cy="5181600"/>
            <a:chOff x="228600" y="1447800"/>
            <a:chExt cx="8686800" cy="5181600"/>
          </a:xfrm>
        </p:grpSpPr>
        <p:sp>
          <p:nvSpPr>
            <p:cNvPr id="53251" name="Text Box 3"/>
            <p:cNvSpPr txBox="1">
              <a:spLocks noChangeArrowheads="1"/>
            </p:cNvSpPr>
            <p:nvPr/>
          </p:nvSpPr>
          <p:spPr bwMode="auto">
            <a:xfrm>
              <a:off x="5125398" y="2819400"/>
              <a:ext cx="1099830" cy="371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+mn-lt"/>
                </a:rPr>
                <a:t>Rankings</a:t>
              </a:r>
            </a:p>
          </p:txBody>
        </p:sp>
        <p:pic>
          <p:nvPicPr>
            <p:cNvPr id="108548" name="Picture 4" descr="C:\Program Files\MSOffice\Clipart\Popular\amconfus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2971800"/>
              <a:ext cx="931863" cy="2005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3962400" y="2819400"/>
              <a:ext cx="2057400" cy="1066800"/>
            </a:xfrm>
            <a:prstGeom prst="rect">
              <a:avLst/>
            </a:prstGeom>
            <a:solidFill>
              <a:srgbClr val="B8F2AC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B8F2AC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+mn-lt"/>
                </a:rPr>
                <a:t>Sistemas de RI</a:t>
              </a:r>
            </a:p>
          </p:txBody>
        </p:sp>
        <p:sp>
          <p:nvSpPr>
            <p:cNvPr id="53254" name="Oval 6"/>
            <p:cNvSpPr>
              <a:spLocks noChangeArrowheads="1"/>
            </p:cNvSpPr>
            <p:nvPr/>
          </p:nvSpPr>
          <p:spPr bwMode="auto">
            <a:xfrm>
              <a:off x="4114800" y="1447800"/>
              <a:ext cx="1676400" cy="914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  <a:latin typeface="+mn-lt"/>
                </a:rPr>
                <a:t>documentos</a:t>
              </a:r>
            </a:p>
          </p:txBody>
        </p:sp>
        <p:sp>
          <p:nvSpPr>
            <p:cNvPr id="53255" name="Line 7"/>
            <p:cNvSpPr>
              <a:spLocks noChangeShapeType="1"/>
            </p:cNvSpPr>
            <p:nvPr/>
          </p:nvSpPr>
          <p:spPr bwMode="auto">
            <a:xfrm>
              <a:off x="4953000" y="2362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88" name="Oval 10"/>
            <p:cNvSpPr>
              <a:spLocks noChangeArrowheads="1"/>
            </p:cNvSpPr>
            <p:nvPr/>
          </p:nvSpPr>
          <p:spPr bwMode="auto">
            <a:xfrm>
              <a:off x="4114800" y="4343400"/>
              <a:ext cx="1752600" cy="990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Documentos</a:t>
              </a: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 </a:t>
              </a:r>
            </a:p>
            <a:p>
              <a:pPr algn="ctr"/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ordenados</a:t>
              </a:r>
              <a:endParaRPr lang="en-US" sz="18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89" name="Line 11"/>
            <p:cNvSpPr>
              <a:spLocks noChangeShapeType="1"/>
            </p:cNvSpPr>
            <p:nvPr/>
          </p:nvSpPr>
          <p:spPr bwMode="auto">
            <a:xfrm>
              <a:off x="4953000" y="3886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53290" name="Group 12"/>
            <p:cNvGrpSpPr>
              <a:grpSpLocks/>
            </p:cNvGrpSpPr>
            <p:nvPr/>
          </p:nvGrpSpPr>
          <p:grpSpPr bwMode="auto">
            <a:xfrm>
              <a:off x="5729064" y="4433664"/>
              <a:ext cx="1219200" cy="1371600"/>
              <a:chOff x="3984" y="2640"/>
              <a:chExt cx="768" cy="864"/>
            </a:xfrm>
          </p:grpSpPr>
          <p:sp>
            <p:nvSpPr>
              <p:cNvPr id="53291" name="Rectangle 13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 sz="200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53292" name="Text Box 14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1. Doc1 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2. Doc2 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3. Doc3 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  <a:endParaRPr lang="en-US" sz="160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53282" name="Group 16"/>
            <p:cNvGrpSpPr>
              <a:grpSpLocks/>
            </p:cNvGrpSpPr>
            <p:nvPr/>
          </p:nvGrpSpPr>
          <p:grpSpPr bwMode="auto">
            <a:xfrm>
              <a:off x="2819400" y="5181600"/>
              <a:ext cx="1219200" cy="1447800"/>
              <a:chOff x="1632" y="2688"/>
              <a:chExt cx="768" cy="912"/>
            </a:xfrm>
            <a:solidFill>
              <a:schemeClr val="bg1">
                <a:lumMod val="85000"/>
              </a:schemeClr>
            </a:solidFill>
          </p:grpSpPr>
          <p:sp>
            <p:nvSpPr>
              <p:cNvPr id="53286" name="Rectangle 17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768" cy="91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 sz="200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53287" name="Text Box 18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639" cy="7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1. Doc1  </a:t>
                </a:r>
                <a:r>
                  <a:rPr lang="en-US" sz="1400" b="1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</a:t>
                </a:r>
                <a:endParaRPr lang="en-US" sz="1400" b="1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2. Doc2  </a:t>
                </a:r>
                <a:r>
                  <a:rPr lang="en-US" sz="1400" b="1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</a:t>
                </a:r>
                <a:endParaRPr lang="en-US" sz="1400" b="1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3. Doc3  </a:t>
                </a:r>
                <a:r>
                  <a:rPr lang="en-US" sz="1400" b="1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</a:t>
                </a:r>
                <a:endParaRPr lang="en-US" sz="1400" b="1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  <a:endParaRPr lang="en-US" sz="160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53283" name="Group 19"/>
            <p:cNvGrpSpPr>
              <a:grpSpLocks/>
            </p:cNvGrpSpPr>
            <p:nvPr/>
          </p:nvGrpSpPr>
          <p:grpSpPr bwMode="auto">
            <a:xfrm>
              <a:off x="1066800" y="5791200"/>
              <a:ext cx="1676400" cy="685800"/>
              <a:chOff x="672" y="3648"/>
              <a:chExt cx="1056" cy="432"/>
            </a:xfrm>
            <a:solidFill>
              <a:schemeClr val="bg1">
                <a:lumMod val="85000"/>
              </a:schemeClr>
            </a:solidFill>
          </p:grpSpPr>
          <p:sp>
            <p:nvSpPr>
              <p:cNvPr id="53284" name="AutoShape 2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1056" cy="432"/>
              </a:xfrm>
              <a:prstGeom prst="wedgeRoundRectCallout">
                <a:avLst>
                  <a:gd name="adj1" fmla="val -53407"/>
                  <a:gd name="adj2" fmla="val -318056"/>
                  <a:gd name="adj3" fmla="val 16667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/>
              <a:p>
                <a:pPr algn="ctr"/>
                <a:endParaRPr lang="pt-PT" sz="180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53285" name="Text Box 21"/>
              <p:cNvSpPr txBox="1">
                <a:spLocks noChangeArrowheads="1"/>
              </p:cNvSpPr>
              <p:nvPr/>
            </p:nvSpPr>
            <p:spPr bwMode="auto">
              <a:xfrm>
                <a:off x="802" y="3696"/>
                <a:ext cx="782" cy="253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sz="2000">
                    <a:solidFill>
                      <a:srgbClr val="000000"/>
                    </a:solidFill>
                    <a:latin typeface="+mn-lt"/>
                  </a:rPr>
                  <a:t>Feedback</a:t>
                </a:r>
              </a:p>
            </p:txBody>
          </p:sp>
        </p:grpSp>
        <p:sp>
          <p:nvSpPr>
            <p:cNvPr id="53279" name="AutoShape 23"/>
            <p:cNvSpPr>
              <a:spLocks noChangeArrowheads="1"/>
            </p:cNvSpPr>
            <p:nvPr/>
          </p:nvSpPr>
          <p:spPr bwMode="auto">
            <a:xfrm>
              <a:off x="1295400" y="1524000"/>
              <a:ext cx="1619250" cy="914400"/>
            </a:xfrm>
            <a:prstGeom prst="wedgeRoundRectCallout">
              <a:avLst>
                <a:gd name="adj1" fmla="val -123282"/>
                <a:gd name="adj2" fmla="val 122917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pt-PT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80" name="Rectangle 24"/>
            <p:cNvSpPr>
              <a:spLocks noChangeArrowheads="1"/>
            </p:cNvSpPr>
            <p:nvPr/>
          </p:nvSpPr>
          <p:spPr bwMode="auto">
            <a:xfrm>
              <a:off x="1485900" y="1600200"/>
              <a:ext cx="118268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Consultainicial</a:t>
              </a:r>
            </a:p>
          </p:txBody>
        </p:sp>
        <p:sp>
          <p:nvSpPr>
            <p:cNvPr id="53281" name="Line 25"/>
            <p:cNvSpPr>
              <a:spLocks noChangeShapeType="1"/>
            </p:cNvSpPr>
            <p:nvPr/>
          </p:nvSpPr>
          <p:spPr bwMode="auto">
            <a:xfrm>
              <a:off x="2914650" y="1981200"/>
              <a:ext cx="104775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77" name="Oval 27"/>
            <p:cNvSpPr>
              <a:spLocks noChangeArrowheads="1"/>
            </p:cNvSpPr>
            <p:nvPr/>
          </p:nvSpPr>
          <p:spPr bwMode="auto">
            <a:xfrm>
              <a:off x="1752600" y="2780947"/>
              <a:ext cx="1581150" cy="91193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Consulta</a:t>
              </a: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revisada</a:t>
              </a:r>
              <a:endParaRPr lang="en-US" sz="18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78" name="Line 28"/>
            <p:cNvSpPr>
              <a:spLocks noChangeShapeType="1"/>
            </p:cNvSpPr>
            <p:nvPr/>
          </p:nvSpPr>
          <p:spPr bwMode="auto">
            <a:xfrm flipV="1">
              <a:off x="2590800" y="38100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08573" name="Line 29"/>
            <p:cNvSpPr>
              <a:spLocks noChangeShapeType="1"/>
            </p:cNvSpPr>
            <p:nvPr/>
          </p:nvSpPr>
          <p:spPr bwMode="auto">
            <a:xfrm>
              <a:off x="3352800" y="3276600"/>
              <a:ext cx="609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72" name="Oval 31"/>
            <p:cNvSpPr>
              <a:spLocks noChangeArrowheads="1"/>
            </p:cNvSpPr>
            <p:nvPr/>
          </p:nvSpPr>
          <p:spPr bwMode="auto">
            <a:xfrm>
              <a:off x="7162800" y="2819400"/>
              <a:ext cx="1752600" cy="990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Documentos</a:t>
              </a:r>
              <a:endParaRPr lang="en-US" sz="1800" dirty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reordenados</a:t>
              </a:r>
              <a:endParaRPr lang="en-US" sz="18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53273" name="Group 32"/>
            <p:cNvGrpSpPr>
              <a:grpSpLocks/>
            </p:cNvGrpSpPr>
            <p:nvPr/>
          </p:nvGrpSpPr>
          <p:grpSpPr bwMode="auto">
            <a:xfrm>
              <a:off x="7668344" y="3789040"/>
              <a:ext cx="1219200" cy="1371600"/>
              <a:chOff x="3984" y="2640"/>
              <a:chExt cx="768" cy="864"/>
            </a:xfrm>
          </p:grpSpPr>
          <p:sp>
            <p:nvSpPr>
              <p:cNvPr id="53275" name="Rectangle 33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 sz="200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53276" name="Text Box 34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1. Doc2 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2. Doc4 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3. Doc5 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  <a:endParaRPr lang="en-US" sz="160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sp>
          <p:nvSpPr>
            <p:cNvPr id="53274" name="Line 35"/>
            <p:cNvSpPr>
              <a:spLocks noChangeShapeType="1"/>
            </p:cNvSpPr>
            <p:nvPr/>
          </p:nvSpPr>
          <p:spPr bwMode="auto">
            <a:xfrm>
              <a:off x="6096000" y="3276600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71" name="Text Box 39"/>
            <p:cNvSpPr txBox="1">
              <a:spLocks noChangeArrowheads="1"/>
            </p:cNvSpPr>
            <p:nvPr/>
          </p:nvSpPr>
          <p:spPr bwMode="auto">
            <a:xfrm>
              <a:off x="1916151" y="4262188"/>
              <a:ext cx="1806498" cy="71006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000000"/>
                  </a:solidFill>
                  <a:latin typeface="+mn-lt"/>
                </a:rPr>
                <a:t>Reformulação</a:t>
              </a: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 </a:t>
              </a:r>
              <a:endParaRPr lang="en-US" sz="20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2000" dirty="0" smtClean="0">
                  <a:solidFill>
                    <a:srgbClr val="000000"/>
                  </a:solidFill>
                  <a:latin typeface="+mn-lt"/>
                </a:rPr>
                <a:t>da </a:t>
              </a:r>
              <a:r>
                <a:rPr lang="en-US" sz="2000" dirty="0" err="1" smtClean="0">
                  <a:solidFill>
                    <a:srgbClr val="000000"/>
                  </a:solidFill>
                  <a:latin typeface="+mn-lt"/>
                </a:rPr>
                <a:t>consulta</a:t>
              </a:r>
              <a:endParaRPr lang="en-US" sz="20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65" name="Line 40"/>
            <p:cNvSpPr>
              <a:spLocks noChangeShapeType="1"/>
            </p:cNvSpPr>
            <p:nvPr/>
          </p:nvSpPr>
          <p:spPr bwMode="auto">
            <a:xfrm flipV="1">
              <a:off x="2438400" y="51054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3266" name="Line 41"/>
            <p:cNvSpPr>
              <a:spLocks noChangeShapeType="1"/>
            </p:cNvSpPr>
            <p:nvPr/>
          </p:nvSpPr>
          <p:spPr bwMode="auto">
            <a:xfrm flipH="1" flipV="1">
              <a:off x="3657600" y="4648200"/>
              <a:ext cx="4572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53267" name="Group 42"/>
            <p:cNvGrpSpPr>
              <a:grpSpLocks/>
            </p:cNvGrpSpPr>
            <p:nvPr/>
          </p:nvGrpSpPr>
          <p:grpSpPr bwMode="auto">
            <a:xfrm>
              <a:off x="1600200" y="2362200"/>
              <a:ext cx="228600" cy="2286000"/>
              <a:chOff x="1008" y="1488"/>
              <a:chExt cx="144" cy="1440"/>
            </a:xfrm>
          </p:grpSpPr>
          <p:sp>
            <p:nvSpPr>
              <p:cNvPr id="53268" name="Line 43"/>
              <p:cNvSpPr>
                <a:spLocks noChangeShapeType="1"/>
              </p:cNvSpPr>
              <p:nvPr/>
            </p:nvSpPr>
            <p:spPr bwMode="auto">
              <a:xfrm>
                <a:off x="1008" y="1488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pt-BR" sz="200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53269" name="Line 44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pt-BR" sz="200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0FDE3-EFAE-4146-B515-9618C0AB874D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54275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3200" smtClean="0"/>
              <a:t>Repesagem de Termos</a:t>
            </a:r>
            <a:endParaRPr lang="en-US" smtClean="0"/>
          </a:p>
        </p:txBody>
      </p:sp>
      <p:sp>
        <p:nvSpPr>
          <p:cNvPr id="5427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Objetivo</a:t>
            </a:r>
            <a:r>
              <a:rPr lang="en-US" sz="2400" dirty="0" smtClean="0"/>
              <a:t>:</a:t>
            </a:r>
          </a:p>
          <a:p>
            <a:pPr lvl="1" eaLnBrk="1" hangingPunct="1"/>
            <a:r>
              <a:rPr lang="pt-BR" sz="2200" dirty="0" smtClean="0"/>
              <a:t>Aumentar o peso dos termos que aparecem em documentos relevantes e diminuir o peso de termos que aparecem em  documentos irrelevantes</a:t>
            </a:r>
          </a:p>
          <a:p>
            <a:pPr eaLnBrk="1" hangingPunct="1"/>
            <a:r>
              <a:rPr lang="pt-BR" sz="2400" dirty="0" smtClean="0"/>
              <a:t> Existem diversos algoritmos para reformular consultas com base em repesagem de pesos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0579A8-5037-4390-96D8-5EA584BAA652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z="3200" smtClean="0"/>
              <a:t>Repesagem de Termos</a:t>
            </a:r>
            <a:endParaRPr lang="en-US" smtClean="0"/>
          </a:p>
        </p:txBody>
      </p:sp>
      <p:sp>
        <p:nvSpPr>
          <p:cNvPr id="563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772400" cy="4555976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Reformulação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Consulta</a:t>
            </a:r>
            <a:r>
              <a:rPr lang="en-US" sz="2400" dirty="0" smtClean="0"/>
              <a:t> para o </a:t>
            </a:r>
            <a:r>
              <a:rPr lang="en-US" sz="2400" dirty="0" err="1" smtClean="0"/>
              <a:t>Modelo</a:t>
            </a:r>
            <a:r>
              <a:rPr lang="en-US" sz="2400" dirty="0" smtClean="0"/>
              <a:t> </a:t>
            </a:r>
            <a:r>
              <a:rPr lang="en-US" sz="2400" dirty="0" err="1" smtClean="0"/>
              <a:t>Vetorial</a:t>
            </a:r>
            <a:endParaRPr lang="en-US" sz="2400" dirty="0" smtClean="0"/>
          </a:p>
          <a:p>
            <a:pPr lvl="1" eaLnBrk="1" hangingPunct="1">
              <a:spcBef>
                <a:spcPct val="60000"/>
              </a:spcBef>
            </a:pPr>
            <a:r>
              <a:rPr lang="pt-BR" sz="2200" u="sng" dirty="0" smtClean="0"/>
              <a:t>Adicione</a:t>
            </a:r>
            <a:r>
              <a:rPr lang="pt-BR" sz="2200" dirty="0" smtClean="0"/>
              <a:t> à consulta inicial os vetores dos documentos considerados com </a:t>
            </a:r>
            <a:r>
              <a:rPr lang="pt-BR" sz="2200" u="sng" dirty="0" smtClean="0"/>
              <a:t>relevantes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sz="2200" b="1" dirty="0" smtClean="0"/>
              <a:t> </a:t>
            </a:r>
            <a:r>
              <a:rPr lang="pt-BR" sz="2200" u="sng" dirty="0" smtClean="0"/>
              <a:t>Subtraia</a:t>
            </a:r>
            <a:r>
              <a:rPr lang="pt-BR" sz="2200" dirty="0" smtClean="0"/>
              <a:t> da consulta inicial os vetores dos documentos considerados com </a:t>
            </a:r>
            <a:r>
              <a:rPr lang="pt-BR" sz="2200" u="sng" dirty="0" smtClean="0"/>
              <a:t>irrelevantes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sz="2200" dirty="0" smtClean="0"/>
              <a:t>Dessa forma, os pesos da consulta são reformulados, aproximando-se dos documentos relevantes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882556-C29E-428D-96B6-6A90FD580A3D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066800"/>
          </a:xfrm>
        </p:spPr>
        <p:txBody>
          <a:bodyPr/>
          <a:lstStyle/>
          <a:p>
            <a:pPr eaLnBrk="1" hangingPunct="1"/>
            <a:r>
              <a:rPr lang="pt-BR" smtClean="0"/>
              <a:t>Feedback de relevância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z="3200" smtClean="0"/>
              <a:t>Repesagem de Termos </a:t>
            </a:r>
            <a:endParaRPr lang="en-US" smtClean="0"/>
          </a:p>
        </p:txBody>
      </p:sp>
      <p:sp>
        <p:nvSpPr>
          <p:cNvPr id="573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560912"/>
          </a:xfrm>
        </p:spPr>
        <p:txBody>
          <a:bodyPr/>
          <a:lstStyle/>
          <a:p>
            <a:pPr eaLnBrk="1" hangingPunct="1"/>
            <a:r>
              <a:rPr lang="en-US" dirty="0" err="1" smtClean="0"/>
              <a:t>Métodos</a:t>
            </a:r>
            <a:r>
              <a:rPr lang="en-US" dirty="0" smtClean="0"/>
              <a:t>: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 err="1" smtClean="0"/>
              <a:t>Rochio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, Ide, Ide “Dec Hi”…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 err="1" smtClean="0"/>
              <a:t>Apaguei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slides </a:t>
            </a:r>
            <a:r>
              <a:rPr lang="en-US" dirty="0" err="1" smtClean="0"/>
              <a:t>porque</a:t>
            </a:r>
            <a:r>
              <a:rPr lang="en-US" dirty="0" smtClean="0"/>
              <a:t> é </a:t>
            </a:r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fórmula</a:t>
            </a:r>
            <a:r>
              <a:rPr lang="en-US" dirty="0" smtClean="0"/>
              <a:t>…</a:t>
            </a:r>
          </a:p>
          <a:p>
            <a:pPr eaLnBrk="1" hangingPunct="1"/>
            <a:r>
              <a:rPr lang="pt-BR" dirty="0"/>
              <a:t>Todos os métodos, de uma forma geral, melhoram os resultados da RI</a:t>
            </a:r>
          </a:p>
          <a:p>
            <a:pPr lvl="1" eaLnBrk="1" hangingPunct="1">
              <a:spcBef>
                <a:spcPts val="0"/>
              </a:spcBef>
            </a:pPr>
            <a:r>
              <a:rPr lang="pt-BR" dirty="0"/>
              <a:t>Resultados experimentais não indicam uma dominância clara de nenhum </a:t>
            </a:r>
            <a:r>
              <a:rPr lang="pt-BR" dirty="0" smtClean="0"/>
              <a:t>método</a:t>
            </a:r>
          </a:p>
          <a:p>
            <a:pPr eaLnBrk="1" hangingPunct="1"/>
            <a:r>
              <a:rPr lang="pt-BR" dirty="0"/>
              <a:t>Porém, </a:t>
            </a:r>
            <a:r>
              <a:rPr lang="pt-BR" i="1" dirty="0"/>
              <a:t>Feedback</a:t>
            </a:r>
            <a:r>
              <a:rPr lang="pt-BR" dirty="0"/>
              <a:t> não é largamente usado </a:t>
            </a:r>
          </a:p>
          <a:p>
            <a:pPr lvl="1" eaLnBrk="1" hangingPunct="1">
              <a:spcBef>
                <a:spcPts val="0"/>
              </a:spcBef>
            </a:pPr>
            <a:r>
              <a:rPr lang="pt-BR" dirty="0"/>
              <a:t>Usuários algumas vezes relutam em fornecer feedback explícito</a:t>
            </a:r>
          </a:p>
          <a:p>
            <a:pPr lvl="1" eaLnBrk="1" hangingPunct="1">
              <a:spcBef>
                <a:spcPts val="0"/>
              </a:spcBef>
            </a:pPr>
            <a:r>
              <a:rPr lang="pt-BR" dirty="0"/>
              <a:t>Requer maior tempo de </a:t>
            </a:r>
            <a:r>
              <a:rPr lang="pt-BR" dirty="0" smtClean="0"/>
              <a:t>computação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D6CDF-A745-4A14-A614-16F6D5435CAF}" type="slidenum">
              <a:rPr lang="pt-BR" smtClean="0"/>
              <a:pPr/>
              <a:t>35</a:t>
            </a:fld>
            <a:endParaRPr lang="pt-BR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Pseudo-Feedback</a:t>
            </a:r>
          </a:p>
        </p:txBody>
      </p:sp>
      <p:sp>
        <p:nvSpPr>
          <p:cNvPr id="624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4958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Usa feedback de relevância sem uma entrada explícita do usuário</a:t>
            </a:r>
          </a:p>
          <a:p>
            <a:pPr eaLnBrk="1" hangingPunct="1"/>
            <a:r>
              <a:rPr lang="pt-BR" sz="2400" dirty="0" smtClean="0"/>
              <a:t>Apenas assume que os top </a:t>
            </a:r>
            <a:r>
              <a:rPr lang="pt-BR" sz="2400" i="1" dirty="0" smtClean="0"/>
              <a:t>m</a:t>
            </a:r>
            <a:r>
              <a:rPr lang="pt-BR" sz="2400" dirty="0" smtClean="0"/>
              <a:t> documentos recuperados são relevantes, e então reformulam a consulta</a:t>
            </a:r>
          </a:p>
          <a:p>
            <a:pPr lvl="1" eaLnBrk="1" hangingPunct="1"/>
            <a:r>
              <a:rPr lang="pt-BR" sz="2200" dirty="0" smtClean="0"/>
              <a:t>É um método de </a:t>
            </a:r>
            <a:r>
              <a:rPr lang="pt-BR" sz="2200" u="sng" dirty="0" smtClean="0"/>
              <a:t>feedback positivo</a:t>
            </a:r>
          </a:p>
          <a:p>
            <a:pPr eaLnBrk="1" hangingPunct="1"/>
            <a:r>
              <a:rPr lang="pt-BR" sz="2400" dirty="0" smtClean="0"/>
              <a:t> Melhorou o desempenho de RI no corpus do TREC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711200"/>
          </a:xfrm>
        </p:spPr>
        <p:txBody>
          <a:bodyPr/>
          <a:lstStyle/>
          <a:p>
            <a:pPr eaLnBrk="1" hangingPunct="1"/>
            <a:r>
              <a:rPr lang="en-US" sz="3200" smtClean="0"/>
              <a:t>Arquitetura de Pseudo-Feedback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5125398" y="2819400"/>
            <a:ext cx="1099830" cy="371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+mn-lt"/>
              </a:rPr>
              <a:t>Rankings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3962400" y="2819400"/>
            <a:ext cx="2057400" cy="1066800"/>
          </a:xfrm>
          <a:prstGeom prst="rect">
            <a:avLst/>
          </a:prstGeom>
          <a:solidFill>
            <a:srgbClr val="98ED87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8ED87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+mn-lt"/>
              </a:rPr>
              <a:t>Sistema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+mn-lt"/>
              </a:rPr>
              <a:t>RI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4114800" y="1447800"/>
            <a:ext cx="1676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  <a:latin typeface="+mn-lt"/>
              </a:rPr>
              <a:t>Corpus de </a:t>
            </a:r>
          </a:p>
          <a:p>
            <a:pPr algn="ctr"/>
            <a:r>
              <a:rPr lang="en-US" sz="1800" dirty="0" err="1">
                <a:solidFill>
                  <a:srgbClr val="000000"/>
                </a:solidFill>
                <a:latin typeface="+mn-lt"/>
              </a:rPr>
              <a:t>Documentos</a:t>
            </a:r>
            <a:endParaRPr 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494" name="Line 7"/>
          <p:cNvSpPr>
            <a:spLocks noChangeShapeType="1"/>
          </p:cNvSpPr>
          <p:nvPr/>
        </p:nvSpPr>
        <p:spPr bwMode="auto">
          <a:xfrm>
            <a:off x="49530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27" name="Oval 10"/>
          <p:cNvSpPr>
            <a:spLocks noChangeArrowheads="1"/>
          </p:cNvSpPr>
          <p:nvPr/>
        </p:nvSpPr>
        <p:spPr bwMode="auto">
          <a:xfrm>
            <a:off x="4114800" y="4343400"/>
            <a:ext cx="1752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latin typeface="+mn-lt"/>
              </a:rPr>
              <a:t>Documentos</a:t>
            </a:r>
          </a:p>
          <a:p>
            <a:pPr algn="ctr"/>
            <a:r>
              <a:rPr lang="en-US" sz="1800">
                <a:solidFill>
                  <a:srgbClr val="000000"/>
                </a:solidFill>
                <a:latin typeface="+mn-lt"/>
              </a:rPr>
              <a:t>Ordenados</a:t>
            </a:r>
          </a:p>
        </p:txBody>
      </p:sp>
      <p:sp>
        <p:nvSpPr>
          <p:cNvPr id="63528" name="Line 11"/>
          <p:cNvSpPr>
            <a:spLocks noChangeShapeType="1"/>
          </p:cNvSpPr>
          <p:nvPr/>
        </p:nvSpPr>
        <p:spPr bwMode="auto">
          <a:xfrm>
            <a:off x="49530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3529" name="Group 12"/>
          <p:cNvGrpSpPr>
            <a:grpSpLocks/>
          </p:cNvGrpSpPr>
          <p:nvPr/>
        </p:nvGrpSpPr>
        <p:grpSpPr bwMode="auto">
          <a:xfrm>
            <a:off x="6019800" y="4419598"/>
            <a:ext cx="1219200" cy="1371600"/>
            <a:chOff x="3984" y="2640"/>
            <a:chExt cx="768" cy="864"/>
          </a:xfrm>
        </p:grpSpPr>
        <p:sp>
          <p:nvSpPr>
            <p:cNvPr id="63530" name="Rectangle 13"/>
            <p:cNvSpPr>
              <a:spLocks noChangeArrowheads="1"/>
            </p:cNvSpPr>
            <p:nvPr/>
          </p:nvSpPr>
          <p:spPr bwMode="auto">
            <a:xfrm>
              <a:off x="3984" y="2640"/>
              <a:ext cx="76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3531" name="Text Box 14"/>
            <p:cNvSpPr txBox="1">
              <a:spLocks noChangeArrowheads="1"/>
            </p:cNvSpPr>
            <p:nvPr/>
          </p:nvSpPr>
          <p:spPr bwMode="auto">
            <a:xfrm>
              <a:off x="4070" y="2679"/>
              <a:ext cx="553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1. Doc1 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2. Doc2 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3. Doc3 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    .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    .</a:t>
              </a:r>
              <a:endParaRPr lang="en-US" sz="1600">
                <a:solidFill>
                  <a:srgbClr val="000000"/>
                </a:solidFill>
                <a:latin typeface="+mn-lt"/>
              </a:endParaRPr>
            </a:p>
          </p:txBody>
        </p:sp>
      </p:grpSp>
      <p:pic>
        <p:nvPicPr>
          <p:cNvPr id="120836" name="Picture 4" descr="C:\Program Files\MSOffice\Clipart\Popular\amconfus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971800"/>
            <a:ext cx="931863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24" name="AutoShape 16"/>
          <p:cNvSpPr>
            <a:spLocks noChangeArrowheads="1"/>
          </p:cNvSpPr>
          <p:nvPr/>
        </p:nvSpPr>
        <p:spPr bwMode="auto">
          <a:xfrm>
            <a:off x="1524000" y="1524000"/>
            <a:ext cx="1481138" cy="914400"/>
          </a:xfrm>
          <a:prstGeom prst="wedgeRoundRectCallout">
            <a:avLst>
              <a:gd name="adj1" fmla="val -123282"/>
              <a:gd name="adj2" fmla="val 12291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pt-PT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25" name="Rectangle 17"/>
          <p:cNvSpPr>
            <a:spLocks noChangeArrowheads="1"/>
          </p:cNvSpPr>
          <p:nvPr/>
        </p:nvSpPr>
        <p:spPr bwMode="auto">
          <a:xfrm>
            <a:off x="1698625" y="1600200"/>
            <a:ext cx="11969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err="1">
                <a:solidFill>
                  <a:srgbClr val="000000"/>
                </a:solidFill>
                <a:latin typeface="+mn-lt"/>
              </a:rPr>
              <a:t>Consulta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n-lt"/>
              </a:rPr>
              <a:t>inicial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63526" name="Line 18"/>
          <p:cNvSpPr>
            <a:spLocks noChangeShapeType="1"/>
          </p:cNvSpPr>
          <p:nvPr/>
        </p:nvSpPr>
        <p:spPr bwMode="auto">
          <a:xfrm>
            <a:off x="3005138" y="1981200"/>
            <a:ext cx="957263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3520" name="Group 43"/>
          <p:cNvGrpSpPr>
            <a:grpSpLocks/>
          </p:cNvGrpSpPr>
          <p:nvPr/>
        </p:nvGrpSpPr>
        <p:grpSpPr bwMode="auto">
          <a:xfrm>
            <a:off x="1331913" y="2716212"/>
            <a:ext cx="2173288" cy="1474786"/>
            <a:chOff x="839" y="1711"/>
            <a:chExt cx="1369" cy="929"/>
          </a:xfrm>
        </p:grpSpPr>
        <p:sp>
          <p:nvSpPr>
            <p:cNvPr id="63522" name="Oval 20"/>
            <p:cNvSpPr>
              <a:spLocks noChangeArrowheads="1"/>
            </p:cNvSpPr>
            <p:nvPr/>
          </p:nvSpPr>
          <p:spPr bwMode="auto">
            <a:xfrm>
              <a:off x="839" y="1711"/>
              <a:ext cx="1369" cy="6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 anchor="ctr">
              <a:spAutoFit/>
            </a:bodyPr>
            <a:lstStyle/>
            <a:p>
              <a:pPr algn="ctr"/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Consulta</a:t>
              </a:r>
              <a:endParaRPr lang="en-US" sz="1800" dirty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800" dirty="0" err="1">
                  <a:solidFill>
                    <a:srgbClr val="000000"/>
                  </a:solidFill>
                  <a:latin typeface="+mn-lt"/>
                </a:rPr>
                <a:t>Reformulada</a:t>
              </a:r>
              <a:r>
                <a:rPr lang="en-US" dirty="0">
                  <a:solidFill>
                    <a:srgbClr val="000000"/>
                  </a:solidFill>
                  <a:latin typeface="+mn-lt"/>
                </a:rPr>
                <a:t> </a:t>
              </a:r>
            </a:p>
          </p:txBody>
        </p:sp>
        <p:sp>
          <p:nvSpPr>
            <p:cNvPr id="63523" name="Line 21"/>
            <p:cNvSpPr>
              <a:spLocks noChangeShapeType="1"/>
            </p:cNvSpPr>
            <p:nvPr/>
          </p:nvSpPr>
          <p:spPr bwMode="auto">
            <a:xfrm flipV="1">
              <a:off x="1632" y="2400"/>
              <a:ext cx="1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 sz="200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63521" name="Line 22"/>
          <p:cNvSpPr>
            <a:spLocks noChangeShapeType="1"/>
          </p:cNvSpPr>
          <p:nvPr/>
        </p:nvSpPr>
        <p:spPr bwMode="auto">
          <a:xfrm>
            <a:off x="34290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15" name="Oval 24"/>
          <p:cNvSpPr>
            <a:spLocks noChangeArrowheads="1"/>
          </p:cNvSpPr>
          <p:nvPr/>
        </p:nvSpPr>
        <p:spPr bwMode="auto">
          <a:xfrm>
            <a:off x="7162800" y="2819400"/>
            <a:ext cx="1752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latin typeface="+mn-lt"/>
              </a:rPr>
              <a:t>Documentos</a:t>
            </a:r>
          </a:p>
          <a:p>
            <a:pPr algn="ctr"/>
            <a:r>
              <a:rPr lang="en-US" sz="1800">
                <a:solidFill>
                  <a:srgbClr val="000000"/>
                </a:solidFill>
                <a:latin typeface="+mn-lt"/>
              </a:rPr>
              <a:t>reordenados</a:t>
            </a:r>
          </a:p>
        </p:txBody>
      </p:sp>
      <p:grpSp>
        <p:nvGrpSpPr>
          <p:cNvPr id="63516" name="Group 25"/>
          <p:cNvGrpSpPr>
            <a:grpSpLocks/>
          </p:cNvGrpSpPr>
          <p:nvPr/>
        </p:nvGrpSpPr>
        <p:grpSpPr bwMode="auto">
          <a:xfrm>
            <a:off x="7696200" y="3886198"/>
            <a:ext cx="1219200" cy="1371600"/>
            <a:chOff x="3984" y="2640"/>
            <a:chExt cx="768" cy="864"/>
          </a:xfrm>
        </p:grpSpPr>
        <p:sp>
          <p:nvSpPr>
            <p:cNvPr id="63518" name="Rectangle 26"/>
            <p:cNvSpPr>
              <a:spLocks noChangeArrowheads="1"/>
            </p:cNvSpPr>
            <p:nvPr/>
          </p:nvSpPr>
          <p:spPr bwMode="auto">
            <a:xfrm>
              <a:off x="3984" y="2640"/>
              <a:ext cx="76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 sz="200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3519" name="Text Box 27"/>
            <p:cNvSpPr txBox="1">
              <a:spLocks noChangeArrowheads="1"/>
            </p:cNvSpPr>
            <p:nvPr/>
          </p:nvSpPr>
          <p:spPr bwMode="auto">
            <a:xfrm>
              <a:off x="4070" y="2679"/>
              <a:ext cx="553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1. Doc2 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2. Doc4 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3. Doc5 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    .</a:t>
              </a:r>
            </a:p>
            <a:p>
              <a:pPr marL="457200" indent="-457200"/>
              <a:r>
                <a:rPr lang="en-US" sz="1400">
                  <a:solidFill>
                    <a:srgbClr val="000000"/>
                  </a:solidFill>
                  <a:latin typeface="+mn-lt"/>
                </a:rPr>
                <a:t>    .</a:t>
              </a:r>
              <a:endParaRPr lang="en-US" sz="160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63517" name="Line 28"/>
          <p:cNvSpPr>
            <a:spLocks noChangeShapeType="1"/>
          </p:cNvSpPr>
          <p:nvPr/>
        </p:nvSpPr>
        <p:spPr bwMode="auto">
          <a:xfrm>
            <a:off x="6096000" y="3276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13" name="Line 36"/>
          <p:cNvSpPr>
            <a:spLocks noChangeShapeType="1"/>
          </p:cNvSpPr>
          <p:nvPr/>
        </p:nvSpPr>
        <p:spPr bwMode="auto">
          <a:xfrm>
            <a:off x="1600200" y="23622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14" name="Line 37"/>
          <p:cNvSpPr>
            <a:spLocks noChangeShapeType="1"/>
          </p:cNvSpPr>
          <p:nvPr/>
        </p:nvSpPr>
        <p:spPr bwMode="auto">
          <a:xfrm>
            <a:off x="1600200" y="4648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12" name="Text Box 32"/>
          <p:cNvSpPr txBox="1">
            <a:spLocks noChangeArrowheads="1"/>
          </p:cNvSpPr>
          <p:nvPr/>
        </p:nvSpPr>
        <p:spPr bwMode="auto">
          <a:xfrm>
            <a:off x="1866533" y="4231101"/>
            <a:ext cx="1726348" cy="7100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+mn-lt"/>
              </a:rPr>
              <a:t>Reformulação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+mn-lt"/>
              </a:rPr>
              <a:t>da </a:t>
            </a:r>
            <a:r>
              <a:rPr lang="en-US" sz="2000" dirty="0" err="1">
                <a:solidFill>
                  <a:srgbClr val="000000"/>
                </a:solidFill>
                <a:latin typeface="+mn-lt"/>
              </a:rPr>
              <a:t>consulta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04" name="Line 33"/>
          <p:cNvSpPr>
            <a:spLocks noChangeShapeType="1"/>
          </p:cNvSpPr>
          <p:nvPr/>
        </p:nvSpPr>
        <p:spPr bwMode="auto">
          <a:xfrm flipV="1">
            <a:off x="2438400" y="5105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3505" name="Line 34"/>
          <p:cNvSpPr>
            <a:spLocks noChangeShapeType="1"/>
          </p:cNvSpPr>
          <p:nvPr/>
        </p:nvSpPr>
        <p:spPr bwMode="auto">
          <a:xfrm flipH="1" flipV="1">
            <a:off x="3657600" y="4648200"/>
            <a:ext cx="457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3506" name="Group 38"/>
          <p:cNvGrpSpPr>
            <a:grpSpLocks/>
          </p:cNvGrpSpPr>
          <p:nvPr/>
        </p:nvGrpSpPr>
        <p:grpSpPr bwMode="auto">
          <a:xfrm>
            <a:off x="1066800" y="5181600"/>
            <a:ext cx="3200400" cy="1447800"/>
            <a:chOff x="672" y="3264"/>
            <a:chExt cx="2016" cy="912"/>
          </a:xfrm>
        </p:grpSpPr>
        <p:grpSp>
          <p:nvGrpSpPr>
            <p:cNvPr id="63507" name="Group 39"/>
            <p:cNvGrpSpPr>
              <a:grpSpLocks/>
            </p:cNvGrpSpPr>
            <p:nvPr/>
          </p:nvGrpSpPr>
          <p:grpSpPr bwMode="auto">
            <a:xfrm>
              <a:off x="1920" y="3264"/>
              <a:ext cx="768" cy="912"/>
              <a:chOff x="1632" y="2688"/>
              <a:chExt cx="768" cy="912"/>
            </a:xfrm>
          </p:grpSpPr>
          <p:sp>
            <p:nvSpPr>
              <p:cNvPr id="63509" name="Rectangle 40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768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PT" sz="200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63510" name="Text Box 41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639" cy="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1. Doc1  </a:t>
                </a:r>
                <a:r>
                  <a:rPr lang="en-US" sz="1400" b="1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</a:t>
                </a:r>
                <a:endParaRPr lang="en-US" sz="1400" b="1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2. Doc2  </a:t>
                </a:r>
                <a:r>
                  <a:rPr lang="en-US" sz="1400" b="1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</a:t>
                </a:r>
                <a:endParaRPr lang="en-US" sz="1400" b="1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3. Doc3  </a:t>
                </a:r>
                <a:r>
                  <a:rPr lang="en-US" sz="1400" b="1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</a:t>
                </a:r>
                <a:endParaRPr lang="en-US" sz="1400" b="1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</a:p>
              <a:p>
                <a:pPr marL="457200" indent="-457200"/>
                <a:r>
                  <a:rPr lang="en-US" sz="1400">
                    <a:solidFill>
                      <a:srgbClr val="000000"/>
                    </a:solidFill>
                    <a:latin typeface="+mn-lt"/>
                  </a:rPr>
                  <a:t>    .</a:t>
                </a:r>
              </a:p>
            </p:txBody>
          </p:sp>
        </p:grpSp>
        <p:sp>
          <p:nvSpPr>
            <p:cNvPr id="63508" name="Oval 42"/>
            <p:cNvSpPr>
              <a:spLocks noChangeArrowheads="1"/>
            </p:cNvSpPr>
            <p:nvPr/>
          </p:nvSpPr>
          <p:spPr bwMode="auto">
            <a:xfrm>
              <a:off x="672" y="3500"/>
              <a:ext cx="1200" cy="6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Pseudo</a:t>
              </a:r>
            </a:p>
            <a:p>
              <a:pPr algn="ctr"/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Feedback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Próxima aula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 </a:t>
            </a:r>
            <a:r>
              <a:rPr lang="pt-BR" altLang="zh-TW" dirty="0" smtClean="0">
                <a:ea typeface="PMingLiU" pitchFamily="18" charset="-120"/>
              </a:rPr>
              <a:t>Avaliação de Desempenho de Sistemas de RI</a:t>
            </a:r>
          </a:p>
          <a:p>
            <a:pPr lvl="1" eaLnBrk="1" hangingPunct="1"/>
            <a:r>
              <a:rPr lang="pt-BR" altLang="pt-BR" dirty="0" smtClean="0">
                <a:ea typeface="PMingLiU" pitchFamily="18" charset="-120"/>
              </a:rPr>
              <a:t>Precisão</a:t>
            </a:r>
          </a:p>
          <a:p>
            <a:pPr lvl="1" eaLnBrk="1" hangingPunct="1"/>
            <a:r>
              <a:rPr lang="pt-BR" altLang="pt-BR" dirty="0" smtClean="0">
                <a:ea typeface="PMingLiU" pitchFamily="18" charset="-120"/>
              </a:rPr>
              <a:t>Cobertura</a:t>
            </a:r>
          </a:p>
          <a:p>
            <a:pPr lvl="1" eaLnBrk="1" hangingPunct="1"/>
            <a:r>
              <a:rPr lang="pt-BR" altLang="pt-BR" dirty="0" smtClean="0">
                <a:ea typeface="PMingLiU" pitchFamily="18" charset="-120"/>
              </a:rPr>
              <a:t>F-</a:t>
            </a:r>
            <a:r>
              <a:rPr lang="pt-BR" altLang="pt-BR" dirty="0" err="1" smtClean="0">
                <a:ea typeface="PMingLiU" pitchFamily="18" charset="-120"/>
              </a:rPr>
              <a:t>measure</a:t>
            </a:r>
            <a:endParaRPr lang="pt-BR" altLang="pt-BR" dirty="0" smtClean="0">
              <a:ea typeface="PMingLiU" pitchFamily="18" charset="-120"/>
            </a:endParaRPr>
          </a:p>
          <a:p>
            <a:pPr lvl="1" eaLnBrk="1" hangingPunct="1"/>
            <a:r>
              <a:rPr lang="pt-BR" altLang="pt-BR" dirty="0" smtClean="0">
                <a:ea typeface="PMingLiU" pitchFamily="18" charset="-120"/>
              </a:rPr>
              <a:t>E outras medidas...</a:t>
            </a:r>
          </a:p>
          <a:p>
            <a:pPr lvl="1" eaLnBrk="1" hangingPunct="1"/>
            <a:r>
              <a:rPr lang="pt-BR" altLang="pt-BR" dirty="0" smtClean="0">
                <a:ea typeface="PMingLiU" pitchFamily="18" charset="-120"/>
              </a:rPr>
              <a:t>Cap. 3 do </a:t>
            </a:r>
            <a:r>
              <a:rPr lang="pt-BR" altLang="pt-BR" smtClean="0">
                <a:ea typeface="PMingLiU" pitchFamily="18" charset="-120"/>
              </a:rPr>
              <a:t>livro texto</a:t>
            </a:r>
            <a:endParaRPr lang="pt-BR" altLang="pt-BR" dirty="0" smtClean="0"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7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708C1E-D300-4F1D-87B5-5D5E7D20D89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Tipos de Consultas</a:t>
            </a:r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pt-BR" dirty="0" smtClean="0"/>
              <a:t>Existem diversos tipos de consultas que podem ser submetidas aos sistemas de RI </a:t>
            </a:r>
          </a:p>
          <a:p>
            <a:pPr lvl="1"/>
            <a:r>
              <a:rPr lang="pt-BR" dirty="0"/>
              <a:t>Consultas baseadas em P</a:t>
            </a:r>
            <a:r>
              <a:rPr lang="pt-PT" dirty="0"/>
              <a:t>alavras-Chaves</a:t>
            </a:r>
          </a:p>
          <a:p>
            <a:pPr lvl="1"/>
            <a:r>
              <a:rPr lang="pt-PT" dirty="0"/>
              <a:t>Com casamento de Padrão</a:t>
            </a:r>
          </a:p>
          <a:p>
            <a:pPr lvl="1"/>
            <a:r>
              <a:rPr lang="pt-PT" dirty="0"/>
              <a:t>Com estrutura</a:t>
            </a:r>
          </a:p>
          <a:p>
            <a:pPr eaLnBrk="1" hangingPunct="1"/>
            <a:r>
              <a:rPr lang="pt-BR" dirty="0" smtClean="0"/>
              <a:t>Contudo...</a:t>
            </a:r>
          </a:p>
          <a:p>
            <a:pPr lvl="1" eaLnBrk="1" hangingPunct="1"/>
            <a:r>
              <a:rPr lang="pt-BR" dirty="0" smtClean="0"/>
              <a:t>Nem todos os tipos podem ser usados em todos os sistemas</a:t>
            </a:r>
          </a:p>
          <a:p>
            <a:pPr lvl="1" eaLnBrk="1" hangingPunct="1"/>
            <a:r>
              <a:rPr lang="pt-BR" dirty="0" smtClean="0"/>
              <a:t>Isso vai depender do modelo de RI adotado pelo sistema</a:t>
            </a:r>
          </a:p>
          <a:p>
            <a:pPr lvl="1" eaLnBrk="1" hangingPunct="1"/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36F253-F08B-43E8-9BF4-B88AC0AD46F6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Consultas baseadas em        Palavras-chave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56792"/>
            <a:ext cx="8001000" cy="468788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 </a:t>
            </a:r>
            <a:r>
              <a:rPr lang="pt-BR" dirty="0" smtClean="0"/>
              <a:t>Tipos</a:t>
            </a:r>
            <a:endParaRPr lang="pt-PT" dirty="0" smtClean="0"/>
          </a:p>
          <a:p>
            <a:pPr lvl="1" eaLnBrk="1" hangingPunct="1"/>
            <a:r>
              <a:rPr lang="pt-BR" dirty="0" smtClean="0"/>
              <a:t>Baseadas em palavras isoladas</a:t>
            </a:r>
          </a:p>
          <a:p>
            <a:pPr lvl="1" eaLnBrk="1" hangingPunct="1"/>
            <a:r>
              <a:rPr lang="pt-PT" dirty="0" smtClean="0"/>
              <a:t>Booleanas</a:t>
            </a:r>
          </a:p>
          <a:p>
            <a:pPr lvl="1" eaLnBrk="1" hangingPunct="1"/>
            <a:r>
              <a:rPr lang="pt-PT" dirty="0" smtClean="0"/>
              <a:t>Com contexto</a:t>
            </a:r>
          </a:p>
          <a:p>
            <a:pPr lvl="1" eaLnBrk="1" hangingPunct="1"/>
            <a:r>
              <a:rPr lang="pt-PT" dirty="0" smtClean="0"/>
              <a:t>Em Linguagem Natural</a:t>
            </a:r>
          </a:p>
          <a:p>
            <a:pPr eaLnBrk="1" hangingPunct="1"/>
            <a:r>
              <a:rPr lang="pt-PT" dirty="0" smtClean="0"/>
              <a:t>Permitem ordenamento das respostas</a:t>
            </a:r>
          </a:p>
          <a:p>
            <a:pPr lvl="1" eaLnBrk="1" hangingPunct="1"/>
            <a:r>
              <a:rPr lang="pt-PT" dirty="0" smtClean="0"/>
              <a:t>segundo a função de relevância do modelo de RI adotado</a:t>
            </a:r>
          </a:p>
          <a:p>
            <a:pPr lvl="1" eaLnBrk="1" hangingPunct="1"/>
            <a:r>
              <a:rPr lang="pt-PT" dirty="0" smtClean="0"/>
              <a:t>Segundo algum outro critério adicional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Consulta</a:t>
            </a:r>
            <a:r>
              <a:rPr lang="en-US" dirty="0" smtClean="0"/>
              <a:t> </a:t>
            </a:r>
            <a:r>
              <a:rPr lang="en-US" dirty="0" err="1" smtClean="0"/>
              <a:t>baseada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Palavras-chave</a:t>
            </a:r>
            <a:r>
              <a:rPr lang="en-US" dirty="0" smtClean="0"/>
              <a:t> </a:t>
            </a:r>
            <a:r>
              <a:rPr lang="en-US" dirty="0" err="1" smtClean="0"/>
              <a:t>isoladas</a:t>
            </a:r>
            <a:endParaRPr lang="en-US" dirty="0" smtClean="0"/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772400" cy="44644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pt-BR" sz="2400" dirty="0" smtClean="0"/>
              <a:t>Tipo mais simples de consulta a um sistema de RI </a:t>
            </a:r>
          </a:p>
          <a:p>
            <a:pPr lvl="1"/>
            <a:r>
              <a:rPr lang="pt-BR" dirty="0" smtClean="0"/>
              <a:t>Consiste em uma lista de palavras</a:t>
            </a:r>
          </a:p>
          <a:p>
            <a:pPr lvl="2"/>
            <a:r>
              <a:rPr lang="pt-BR" sz="2200" dirty="0" smtClean="0"/>
              <a:t>Sem operadores booleanos explícitos</a:t>
            </a:r>
          </a:p>
          <a:p>
            <a:pPr lvl="2"/>
            <a:r>
              <a:rPr lang="pt-BR" sz="2200" dirty="0" smtClean="0"/>
              <a:t>Porém funciona como ‘OR’</a:t>
            </a:r>
          </a:p>
          <a:p>
            <a:r>
              <a:rPr lang="pt-BR" sz="2400" dirty="0" smtClean="0"/>
              <a:t> Funcionamento geral</a:t>
            </a:r>
          </a:p>
          <a:p>
            <a:pPr lvl="1"/>
            <a:r>
              <a:rPr lang="pt-BR" dirty="0" smtClean="0"/>
              <a:t>O sistema de RI recupera todos os documentos que contêm pelo menos uma das palavras da consulta</a:t>
            </a:r>
          </a:p>
          <a:p>
            <a:pPr lvl="1"/>
            <a:r>
              <a:rPr lang="pt-BR" dirty="0" smtClean="0"/>
              <a:t>Em seguida, os documentos recuperados são ordenados de acordo com o modelo de RI implementado pelo sistema</a:t>
            </a:r>
          </a:p>
        </p:txBody>
      </p:sp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7C6E1-45A0-4947-A182-C61A492A1C93}" type="slidenum">
              <a:rPr lang="pt-BR" smtClean="0"/>
              <a:pPr/>
              <a:t>6</a:t>
            </a:fld>
            <a:endParaRPr lang="pt-B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134282-FD2F-4E63-8DF3-7435A846F40D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Booleanas</a:t>
            </a:r>
            <a:endParaRPr lang="en-US" dirty="0" smtClean="0"/>
          </a:p>
        </p:txBody>
      </p:sp>
      <p:sp>
        <p:nvSpPr>
          <p:cNvPr id="2662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Palavras combinadas com operadores booleanos: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OR  (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OR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</a:t>
            </a:r>
            <a:r>
              <a:rPr lang="pt-BR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AND (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AND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</a:t>
            </a:r>
            <a:r>
              <a:rPr lang="pt-BR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BUT (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BUT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</a:t>
            </a:r>
            <a:r>
              <a:rPr lang="pt-BR" sz="2200" dirty="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 smtClean="0"/>
              <a:t>Satisfaz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i</a:t>
            </a:r>
            <a:r>
              <a:rPr lang="en-US" sz="2000" i="1" baseline="-25000" dirty="0" smtClean="0"/>
              <a:t> </a:t>
            </a:r>
            <a:r>
              <a:rPr lang="pt-BR" sz="2200" dirty="0" smtClean="0"/>
              <a:t> </a:t>
            </a:r>
            <a:r>
              <a:rPr lang="pt-BR" sz="2200" u="sng" dirty="0" err="1" smtClean="0"/>
              <a:t>but</a:t>
            </a:r>
            <a:r>
              <a:rPr lang="pt-BR" sz="2200" u="sng" dirty="0" smtClean="0"/>
              <a:t> </a:t>
            </a:r>
            <a:r>
              <a:rPr lang="pt-BR" sz="2200" u="sng" dirty="0" err="1" smtClean="0"/>
              <a:t>not</a:t>
            </a:r>
            <a:r>
              <a:rPr lang="pt-BR" sz="2200" u="sng" dirty="0" smtClean="0"/>
              <a:t> </a:t>
            </a:r>
            <a:r>
              <a:rPr lang="en-US" sz="2000" i="1" dirty="0" err="1" smtClean="0"/>
              <a:t>k</a:t>
            </a:r>
            <a:r>
              <a:rPr lang="en-US" sz="2000" i="1" baseline="-25000" dirty="0" err="1" smtClean="0"/>
              <a:t>j</a:t>
            </a:r>
            <a:r>
              <a:rPr lang="en-US" sz="2000" i="1" baseline="-25000" dirty="0" smtClean="0"/>
              <a:t> </a:t>
            </a:r>
            <a:endParaRPr lang="pt-BR" sz="2200" dirty="0" smtClean="0"/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Em geral, sistemas de RI não usam o operador NOT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Uma vez que um número muito grande de documentos poderia ser recuperado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Operador BUT restringe o universo de documentos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Problema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Usuários inexperientes têm dificuldades com lógica booleana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ECF314-89FD-4703-AA6F-4D41E61D823A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91952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660066"/>
                </a:solidFill>
              </a:rPr>
              <a:t>Consultas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Booleanas</a:t>
            </a:r>
            <a:endParaRPr lang="en-US" dirty="0" smtClean="0">
              <a:solidFill>
                <a:srgbClr val="660066"/>
              </a:solidFill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77200" cy="48006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Palavra</a:t>
            </a:r>
            <a:r>
              <a:rPr lang="en-US" sz="2400" dirty="0" smtClean="0"/>
              <a:t> </a:t>
            </a:r>
            <a:r>
              <a:rPr lang="en-US" sz="2400" dirty="0" err="1" smtClean="0"/>
              <a:t>isolada</a:t>
            </a:r>
            <a:endParaRPr lang="en-US" sz="2400" dirty="0" smtClean="0"/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</a:t>
            </a:r>
            <a:r>
              <a:rPr lang="en-US" sz="2200" dirty="0" err="1" smtClean="0"/>
              <a:t>documentos</a:t>
            </a:r>
            <a:r>
              <a:rPr lang="en-US" sz="2200" dirty="0" smtClean="0"/>
              <a:t> </a:t>
            </a:r>
            <a:r>
              <a:rPr lang="en-US" sz="2200" dirty="0" err="1" smtClean="0"/>
              <a:t>contendo</a:t>
            </a:r>
            <a:r>
              <a:rPr lang="en-US" sz="2200" dirty="0" smtClean="0"/>
              <a:t> </a:t>
            </a:r>
            <a:r>
              <a:rPr lang="en-US" sz="2200" dirty="0" err="1" smtClean="0"/>
              <a:t>essa</a:t>
            </a:r>
            <a:r>
              <a:rPr lang="en-US" sz="2200" dirty="0" smtClean="0"/>
              <a:t> </a:t>
            </a:r>
            <a:r>
              <a:rPr lang="en-US" sz="2200" dirty="0" err="1" smtClean="0"/>
              <a:t>palavra</a:t>
            </a:r>
            <a:endParaRPr lang="en-US" sz="2200" dirty="0" smtClean="0"/>
          </a:p>
          <a:p>
            <a:pPr eaLnBrk="1" hangingPunct="1"/>
            <a:r>
              <a:rPr lang="en-US" sz="2400" dirty="0" smtClean="0"/>
              <a:t>OR  </a:t>
            </a: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docs. com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e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,</a:t>
            </a:r>
            <a:r>
              <a:rPr lang="en-US" sz="2200" dirty="0" smtClean="0"/>
              <a:t> e </a:t>
            </a:r>
            <a:r>
              <a:rPr lang="en-US" sz="2200" dirty="0" err="1" smtClean="0"/>
              <a:t>faz</a:t>
            </a:r>
            <a:r>
              <a:rPr lang="en-US" sz="2200" dirty="0" smtClean="0"/>
              <a:t> a </a:t>
            </a:r>
            <a:r>
              <a:rPr lang="en-US" sz="2200" dirty="0" err="1" smtClean="0"/>
              <a:t>união</a:t>
            </a:r>
            <a:r>
              <a:rPr lang="en-US" sz="2200" dirty="0" smtClean="0"/>
              <a:t> dos </a:t>
            </a:r>
            <a:r>
              <a:rPr lang="en-US" sz="2200" dirty="0" err="1" smtClean="0"/>
              <a:t>resultados</a:t>
            </a:r>
            <a:endParaRPr lang="en-US" sz="2200" dirty="0" smtClean="0"/>
          </a:p>
          <a:p>
            <a:pPr eaLnBrk="1" hangingPunct="1"/>
            <a:r>
              <a:rPr lang="en-US" sz="2400" dirty="0" smtClean="0"/>
              <a:t>AND</a:t>
            </a: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docs. com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e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,</a:t>
            </a:r>
            <a:r>
              <a:rPr lang="en-US" sz="2200" dirty="0" smtClean="0"/>
              <a:t> e </a:t>
            </a:r>
            <a:r>
              <a:rPr lang="en-US" sz="2200" dirty="0" err="1" smtClean="0"/>
              <a:t>faz</a:t>
            </a:r>
            <a:r>
              <a:rPr lang="en-US" sz="2200" dirty="0" smtClean="0"/>
              <a:t> a </a:t>
            </a:r>
            <a:r>
              <a:rPr lang="en-US" sz="2200" dirty="0" err="1" smtClean="0"/>
              <a:t>interseção</a:t>
            </a:r>
            <a:r>
              <a:rPr lang="en-US" sz="2200" dirty="0" smtClean="0"/>
              <a:t> dos </a:t>
            </a:r>
            <a:r>
              <a:rPr lang="en-US" sz="2200" dirty="0" err="1" smtClean="0"/>
              <a:t>resultados</a:t>
            </a:r>
            <a:endParaRPr lang="en-US" sz="2200" dirty="0" smtClean="0"/>
          </a:p>
          <a:p>
            <a:pPr eaLnBrk="1" hangingPunct="1"/>
            <a:r>
              <a:rPr lang="en-US" sz="2400" dirty="0" smtClean="0"/>
              <a:t>BUT </a:t>
            </a:r>
          </a:p>
          <a:p>
            <a:pPr lvl="1" eaLnBrk="1" hangingPunct="1"/>
            <a:r>
              <a:rPr lang="en-US" sz="2200" dirty="0" err="1" smtClean="0"/>
              <a:t>Recupera</a:t>
            </a:r>
            <a:r>
              <a:rPr lang="en-US" sz="2200" dirty="0" smtClean="0"/>
              <a:t> docs. com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i</a:t>
            </a:r>
            <a:r>
              <a:rPr lang="pt-BR" sz="2200" dirty="0" smtClean="0"/>
              <a:t>  e </a:t>
            </a:r>
            <a:r>
              <a:rPr lang="en-US" sz="2200" i="1" dirty="0" err="1" smtClean="0"/>
              <a:t>k</a:t>
            </a:r>
            <a:r>
              <a:rPr lang="en-US" sz="2200" i="1" baseline="-25000" dirty="0" err="1" smtClean="0"/>
              <a:t>j</a:t>
            </a:r>
            <a:r>
              <a:rPr lang="en-US" sz="2200" i="1" baseline="-25000" dirty="0" smtClean="0"/>
              <a:t> ,</a:t>
            </a:r>
            <a:r>
              <a:rPr lang="en-US" sz="2200" dirty="0" smtClean="0"/>
              <a:t> e </a:t>
            </a:r>
            <a:r>
              <a:rPr lang="en-US" sz="2200" dirty="0" err="1" smtClean="0"/>
              <a:t>utiliza</a:t>
            </a:r>
            <a:r>
              <a:rPr lang="en-US" sz="2200" dirty="0" smtClean="0"/>
              <a:t> o </a:t>
            </a:r>
            <a:r>
              <a:rPr lang="en-US" sz="2200" dirty="0" err="1" smtClean="0"/>
              <a:t>conjunto</a:t>
            </a:r>
            <a:r>
              <a:rPr lang="en-US" sz="2200" dirty="0" smtClean="0"/>
              <a:t> </a:t>
            </a:r>
            <a:r>
              <a:rPr lang="en-US" sz="2200" dirty="0" err="1" smtClean="0"/>
              <a:t>complementar</a:t>
            </a:r>
            <a:r>
              <a:rPr lang="en-US" sz="2200" dirty="0" smtClean="0"/>
              <a:t> dos </a:t>
            </a:r>
            <a:r>
              <a:rPr lang="en-US" sz="2200" dirty="0" err="1" smtClean="0"/>
              <a:t>resultados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717CD3-8DED-4F9B-B11C-52C5A5C9BAE6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96144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Consultas</a:t>
            </a:r>
            <a:r>
              <a:rPr lang="en-US" dirty="0" smtClean="0"/>
              <a:t> com </a:t>
            </a:r>
            <a:r>
              <a:rPr lang="en-US" dirty="0" err="1" smtClean="0"/>
              <a:t>Contexto</a:t>
            </a:r>
            <a:endParaRPr lang="en-US" sz="3200" dirty="0" smtClean="0">
              <a:solidFill>
                <a:srgbClr val="800080"/>
              </a:solidFill>
            </a:endParaRP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01000" cy="48006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Alguns sistemas de RI são capazes de buscar palavras dentro de algum “contexto” </a:t>
            </a:r>
          </a:p>
          <a:p>
            <a:pPr lvl="1" eaLnBrk="1" hangingPunct="1"/>
            <a:r>
              <a:rPr lang="en-US" dirty="0" err="1" smtClean="0"/>
              <a:t>Considerando</a:t>
            </a:r>
            <a:r>
              <a:rPr lang="en-US" dirty="0" smtClean="0"/>
              <a:t> a </a:t>
            </a:r>
            <a:r>
              <a:rPr lang="en-US" dirty="0" err="1" smtClean="0"/>
              <a:t>posição</a:t>
            </a:r>
            <a:r>
              <a:rPr lang="en-US" dirty="0" smtClean="0"/>
              <a:t> das </a:t>
            </a:r>
            <a:r>
              <a:rPr lang="en-US" dirty="0" err="1" smtClean="0"/>
              <a:t>palavras</a:t>
            </a:r>
            <a:r>
              <a:rPr lang="en-US" dirty="0" smtClean="0"/>
              <a:t> no </a:t>
            </a:r>
            <a:r>
              <a:rPr lang="en-US" dirty="0" err="1" smtClean="0"/>
              <a:t>documento</a:t>
            </a:r>
            <a:endParaRPr lang="pt-BR" dirty="0" smtClean="0"/>
          </a:p>
          <a:p>
            <a:pPr lvl="2" eaLnBrk="1" hangingPunct="1"/>
            <a:r>
              <a:rPr lang="pt-BR" dirty="0" smtClean="0"/>
              <a:t>Documentos onde as palavras da consulta aparecem </a:t>
            </a:r>
            <a:r>
              <a:rPr lang="pt-BR" dirty="0" smtClean="0">
                <a:solidFill>
                  <a:srgbClr val="660066"/>
                </a:solidFill>
              </a:rPr>
              <a:t>próximas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rgbClr val="660066"/>
                </a:solidFill>
              </a:rPr>
              <a:t>contíguas</a:t>
            </a:r>
            <a:r>
              <a:rPr lang="pt-BR" dirty="0" smtClean="0"/>
              <a:t> podem ser mais relevantes do que aqueles onde as palavras aparecem distantes</a:t>
            </a:r>
          </a:p>
          <a:p>
            <a:pPr eaLnBrk="1" hangingPunct="1"/>
            <a:r>
              <a:rPr lang="pt-BR" sz="2400" dirty="0" smtClean="0"/>
              <a:t>A consulta também é formulada como uma lista de palavras</a:t>
            </a:r>
          </a:p>
          <a:p>
            <a:pPr lvl="1" eaLnBrk="1" hangingPunct="1"/>
            <a:r>
              <a:rPr lang="pt-BR" sz="2200" dirty="0" smtClean="0"/>
              <a:t>Contudo, a ordenação dos documentos depende da posição das palavras nesses documentos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6727</TotalTime>
  <Words>1934</Words>
  <Application>Microsoft Office PowerPoint</Application>
  <PresentationFormat>Apresentação na tela (4:3)</PresentationFormat>
  <Paragraphs>375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Plano grafico</vt:lpstr>
      <vt:lpstr> Recuperação de Informação</vt:lpstr>
      <vt:lpstr>Fases e Etapas de um Sistemas de RI</vt:lpstr>
      <vt:lpstr>Roteiro</vt:lpstr>
      <vt:lpstr>Tipos de Consultas</vt:lpstr>
      <vt:lpstr>Consultas baseadas em        Palavras-chave</vt:lpstr>
      <vt:lpstr>Consulta baseada em  Palavras-chave isoladas</vt:lpstr>
      <vt:lpstr>Consultas Booleanas</vt:lpstr>
      <vt:lpstr>Consultas Booleanas</vt:lpstr>
      <vt:lpstr>Consultas com Contexto</vt:lpstr>
      <vt:lpstr>Consultas com Contexto</vt:lpstr>
      <vt:lpstr>Consultas com Contexto Buscas literais</vt:lpstr>
      <vt:lpstr>Consultas com Contexto </vt:lpstr>
      <vt:lpstr>Consultas em Linguagem Natural </vt:lpstr>
      <vt:lpstr>Consultas com Casamento de Padrão</vt:lpstr>
      <vt:lpstr>Casamento de Padrão Padrões Simples</vt:lpstr>
      <vt:lpstr>Casamento de Padrões Simples  Tratamento de Erros</vt:lpstr>
      <vt:lpstr>Casamento de Padrões Simples  Tratamento de Erros</vt:lpstr>
      <vt:lpstr>Casamento de Padrões Simples  Tratamento de Erros</vt:lpstr>
      <vt:lpstr>Casamento de Padrões Complexos  Expressões Regulares</vt:lpstr>
      <vt:lpstr>Casamento de Padrões Complexos  Expressões Regulares</vt:lpstr>
      <vt:lpstr>Consultas com Estrutura</vt:lpstr>
      <vt:lpstr>Operações sobre as Consultas</vt:lpstr>
      <vt:lpstr>Expansão de Consultas</vt:lpstr>
      <vt:lpstr>Expansão de consultas com Tesauros</vt:lpstr>
      <vt:lpstr>Expansão de consultas com Tesauros</vt:lpstr>
      <vt:lpstr>Expansão de consultas com Tesauros</vt:lpstr>
      <vt:lpstr>Expansão de consultas com Tesauros</vt:lpstr>
      <vt:lpstr>Expansão de Consultas   Conclusão</vt:lpstr>
      <vt:lpstr>Operações sobre as Consultas</vt:lpstr>
      <vt:lpstr>Reformulação da consulta Feedback de relevância</vt:lpstr>
      <vt:lpstr>Arquitetura para Feedback de Relevância</vt:lpstr>
      <vt:lpstr>Feedback de relevância  Repesagem de Termos</vt:lpstr>
      <vt:lpstr>Feedback de relevância   Repesagem de Termos</vt:lpstr>
      <vt:lpstr>Feedback de relevância   Repesagem de Termos </vt:lpstr>
      <vt:lpstr>Pseudo-Feedback</vt:lpstr>
      <vt:lpstr>Arquitetura de Pseudo-Feedback</vt:lpstr>
      <vt:lpstr>Próxima aula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fab</cp:lastModifiedBy>
  <cp:revision>367</cp:revision>
  <cp:lastPrinted>1601-01-01T00:00:00Z</cp:lastPrinted>
  <dcterms:created xsi:type="dcterms:W3CDTF">2001-05-20T22:11:52Z</dcterms:created>
  <dcterms:modified xsi:type="dcterms:W3CDTF">2019-08-29T12:39:32Z</dcterms:modified>
</cp:coreProperties>
</file>