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9" r:id="rId3"/>
    <p:sldId id="257" r:id="rId4"/>
    <p:sldId id="309" r:id="rId5"/>
    <p:sldId id="310" r:id="rId6"/>
    <p:sldId id="311" r:id="rId7"/>
    <p:sldId id="312" r:id="rId8"/>
    <p:sldId id="313" r:id="rId9"/>
    <p:sldId id="319" r:id="rId10"/>
    <p:sldId id="320" r:id="rId11"/>
    <p:sldId id="271" r:id="rId12"/>
    <p:sldId id="300" r:id="rId13"/>
    <p:sldId id="314" r:id="rId14"/>
    <p:sldId id="267" r:id="rId15"/>
    <p:sldId id="315" r:id="rId16"/>
    <p:sldId id="316" r:id="rId17"/>
    <p:sldId id="266" r:id="rId18"/>
    <p:sldId id="303" r:id="rId19"/>
    <p:sldId id="301" r:id="rId20"/>
    <p:sldId id="304" r:id="rId21"/>
    <p:sldId id="306" r:id="rId22"/>
    <p:sldId id="302" r:id="rId23"/>
    <p:sldId id="307" r:id="rId24"/>
    <p:sldId id="263" r:id="rId25"/>
    <p:sldId id="305" r:id="rId26"/>
    <p:sldId id="262" r:id="rId27"/>
    <p:sldId id="272" r:id="rId28"/>
    <p:sldId id="273" r:id="rId29"/>
    <p:sldId id="308" r:id="rId30"/>
    <p:sldId id="276" r:id="rId31"/>
    <p:sldId id="277" r:id="rId32"/>
    <p:sldId id="278" r:id="rId33"/>
    <p:sldId id="279" r:id="rId34"/>
    <p:sldId id="297" r:id="rId35"/>
    <p:sldId id="295" r:id="rId36"/>
    <p:sldId id="280" r:id="rId37"/>
    <p:sldId id="287" r:id="rId38"/>
    <p:sldId id="286" r:id="rId39"/>
    <p:sldId id="288" r:id="rId40"/>
    <p:sldId id="298" r:id="rId41"/>
    <p:sldId id="292" r:id="rId42"/>
    <p:sldId id="289" r:id="rId43"/>
    <p:sldId id="318" r:id="rId44"/>
    <p:sldId id="296" r:id="rId45"/>
    <p:sldId id="281" r:id="rId46"/>
    <p:sldId id="283" r:id="rId47"/>
    <p:sldId id="293" r:id="rId48"/>
    <p:sldId id="284" r:id="rId49"/>
    <p:sldId id="285" r:id="rId50"/>
    <p:sldId id="291" r:id="rId51"/>
    <p:sldId id="294" r:id="rId52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80"/>
    <a:srgbClr val="007434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10" autoAdjust="0"/>
  </p:normalViewPr>
  <p:slideViewPr>
    <p:cSldViewPr>
      <p:cViewPr>
        <p:scale>
          <a:sx n="57" d="100"/>
          <a:sy n="57" d="100"/>
        </p:scale>
        <p:origin x="-2604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83499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7.xml"/><Relationship Id="rId2" Type="http://schemas.openxmlformats.org/officeDocument/2006/relationships/slide" Target="slides/slide33.xml"/><Relationship Id="rId1" Type="http://schemas.openxmlformats.org/officeDocument/2006/relationships/slide" Target="slides/slide32.xml"/><Relationship Id="rId5" Type="http://schemas.openxmlformats.org/officeDocument/2006/relationships/slide" Target="slides/slide48.xml"/><Relationship Id="rId4" Type="http://schemas.openxmlformats.org/officeDocument/2006/relationships/slide" Target="slides/slide4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F95BE-F720-494B-BA6D-FC3B75010D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26461-0636-4983-8692-E5054EB7E2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115888"/>
            <a:ext cx="2000250" cy="59039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15888"/>
            <a:ext cx="5848350" cy="59039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003B7-47A3-4F4C-8CE9-E9B16B712D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0CA3D-0175-43D1-AFC0-009969FB7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5FCC0-9FF9-4764-9B48-CB608F957E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D029-5C15-45D2-AA28-0B344EBC01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A3B63-461A-428C-8813-01422F2275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6C75-AA9F-42D4-AB8C-1714188236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60152-E690-4C8B-BA85-B50B000A68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E96B9-779D-4881-A9F1-CB7B7C0606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B7AA5-567A-4D71-9D31-48C0FE90A4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10A847-C73E-4D28-A045-3C901DB80A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onretrieval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informationretrieval.or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6002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r>
              <a:rPr lang="pt-BR" altLang="pt-BR" smtClean="0"/>
              <a:t>Recuperação de Informação Clássica</a:t>
            </a:r>
            <a:endParaRPr lang="pt-PT" altLang="pt-BR" smtClean="0"/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230563"/>
            <a:ext cx="7391400" cy="2286000"/>
          </a:xfrm>
        </p:spPr>
        <p:txBody>
          <a:bodyPr/>
          <a:lstStyle/>
          <a:p>
            <a:pPr algn="r" eaLnBrk="1" hangingPunct="1"/>
            <a:r>
              <a:rPr lang="pt-BR" altLang="pt-BR" smtClean="0"/>
              <a:t>Indexação dos Documentos</a:t>
            </a:r>
          </a:p>
          <a:p>
            <a:pPr algn="r" eaLnBrk="1" hangingPunct="1">
              <a:spcBef>
                <a:spcPts val="600"/>
              </a:spcBef>
            </a:pPr>
            <a:r>
              <a:rPr lang="pt-BR" altLang="pt-BR" smtClean="0"/>
              <a:t>Criação da Bases de Índices </a:t>
            </a:r>
            <a:endParaRPr lang="en-US" altLang="pt-BR" smtClean="0"/>
          </a:p>
          <a:p>
            <a:pPr algn="r" eaLnBrk="1" hangingPunct="1">
              <a:lnSpc>
                <a:spcPct val="80000"/>
              </a:lnSpc>
              <a:spcBef>
                <a:spcPts val="1800"/>
              </a:spcBef>
            </a:pPr>
            <a:r>
              <a:rPr lang="pt-BR" altLang="pt-BR" sz="2000" smtClean="0">
                <a:sym typeface="Monotype Sorts"/>
              </a:rPr>
              <a:t>Cap. 8 do livro [Baeza-Yates &amp; Ribeiro-Neto 1999] </a:t>
            </a:r>
          </a:p>
        </p:txBody>
      </p:sp>
      <p:sp>
        <p:nvSpPr>
          <p:cNvPr id="3076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643563"/>
            <a:ext cx="2895600" cy="1062037"/>
          </a:xfrm>
          <a:noFill/>
        </p:spPr>
        <p:txBody>
          <a:bodyPr/>
          <a:lstStyle/>
          <a:p>
            <a:r>
              <a:rPr lang="pt-BR" altLang="pt-BR" sz="2400" smtClean="0">
                <a:sym typeface="Monotype Sorts"/>
              </a:rPr>
              <a:t>Flávia Barros</a:t>
            </a:r>
          </a:p>
          <a:p>
            <a:endParaRPr lang="pt-BR" altLang="pt-BR" sz="2400" smtClean="0">
              <a:sym typeface="Monotype Sorts"/>
            </a:endParaRPr>
          </a:p>
          <a:p>
            <a:r>
              <a:rPr lang="pt-BR" altLang="pt-BR" sz="1800" smtClean="0"/>
              <a:t>CIn-UFPE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termo </a:t>
            </a:r>
            <a:r>
              <a:rPr lang="pt-BR" i="1" dirty="0" smtClean="0"/>
              <a:t>x</a:t>
            </a:r>
            <a:r>
              <a:rPr lang="pt-BR" dirty="0" smtClean="0"/>
              <a:t> documento</a:t>
            </a:r>
            <a:endParaRPr lang="pt-BR" dirty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899593" y="2273900"/>
          <a:ext cx="7056784" cy="2988528"/>
        </p:xfrm>
        <a:graphic>
          <a:graphicData uri="http://schemas.openxmlformats.org/drawingml/2006/table">
            <a:tbl>
              <a:tblPr/>
              <a:tblGrid>
                <a:gridCol w="1249639"/>
                <a:gridCol w="1470163"/>
                <a:gridCol w="1512742"/>
                <a:gridCol w="1412883"/>
                <a:gridCol w="1411357"/>
              </a:tblGrid>
              <a:tr h="9248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Vocab</a:t>
                      </a: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-&gt;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computer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database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science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systems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9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0,3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0,7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1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7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0,9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0,3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6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0,5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0,3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0,2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0,8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0,6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0,5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63538"/>
            <a:ext cx="77724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Índices Invertidos</a:t>
            </a:r>
            <a:endParaRPr lang="pt-PT" altLang="pt-BR" smtClean="0"/>
          </a:p>
        </p:txBody>
      </p:sp>
      <p:sp>
        <p:nvSpPr>
          <p:cNvPr id="1126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2938" y="1700213"/>
            <a:ext cx="8105775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dirty="0" smtClean="0"/>
              <a:t>É um “mecanismo” que utiliza </a:t>
            </a:r>
            <a:r>
              <a:rPr lang="pt-BR" altLang="pt-BR" sz="2600" dirty="0" smtClean="0">
                <a:solidFill>
                  <a:srgbClr val="800080"/>
                </a:solidFill>
              </a:rPr>
              <a:t>palavras</a:t>
            </a:r>
            <a:r>
              <a:rPr lang="pt-BR" altLang="pt-BR" sz="2600" dirty="0" smtClean="0"/>
              <a:t> para indexar uma coleção de documentos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dirty="0" smtClean="0"/>
              <a:t>a fim de agilizar e facilitar a busca e a recuperação</a:t>
            </a:r>
          </a:p>
          <a:p>
            <a:pPr eaLnBrk="1" hangingPunct="1"/>
            <a:r>
              <a:rPr lang="pt-BR" altLang="pt-BR" sz="2600" dirty="0" smtClean="0"/>
              <a:t>A Busca em um arquivo invertido sempre começa a partir do vocabulário</a:t>
            </a:r>
          </a:p>
          <a:p>
            <a:pPr lvl="1" eaLnBrk="1" hangingPunct="1"/>
            <a:r>
              <a:rPr lang="pt-BR" altLang="pt-BR" sz="2200" dirty="0" smtClean="0"/>
              <a:t>Consultas baseadas em palavras-chave</a:t>
            </a:r>
          </a:p>
          <a:p>
            <a:pPr eaLnBrk="1" hangingPunct="1"/>
            <a:r>
              <a:rPr lang="pt-BR" altLang="pt-BR" sz="2600" dirty="0" smtClean="0"/>
              <a:t>Assim, é melhor armazenar o </a:t>
            </a:r>
            <a:r>
              <a:rPr lang="pt-BR" altLang="pt-BR" sz="2600" dirty="0" smtClean="0">
                <a:solidFill>
                  <a:srgbClr val="800080"/>
                </a:solidFill>
              </a:rPr>
              <a:t>vocabulário</a:t>
            </a:r>
            <a:r>
              <a:rPr lang="pt-BR" altLang="pt-BR" sz="2600" dirty="0" smtClean="0"/>
              <a:t> em uma estrutura separada da </a:t>
            </a:r>
            <a:r>
              <a:rPr lang="pt-BR" altLang="pt-BR" sz="2600" dirty="0" smtClean="0">
                <a:solidFill>
                  <a:srgbClr val="800080"/>
                </a:solidFill>
              </a:rPr>
              <a:t>lista de ocorrências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dirty="0" smtClean="0"/>
              <a:t>Cada entrada dessa estrutura contém tipicamente um termo e um ponteiro para a lista de ocorrências desse termo</a:t>
            </a:r>
            <a:endParaRPr lang="pt-PT" altLang="pt-BR" sz="2200" dirty="0" smtClean="0"/>
          </a:p>
          <a:p>
            <a:pPr lvl="1" eaLnBrk="1" hangingPunct="1">
              <a:lnSpc>
                <a:spcPct val="90000"/>
              </a:lnSpc>
            </a:pPr>
            <a:endParaRPr lang="pt-BR" altLang="pt-BR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pt-BR" smtClean="0"/>
              <a:t>Arquivo Invertido </a:t>
            </a:r>
            <a:endParaRPr lang="en-US" altLang="pt-BR" i="1" smtClean="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676400" y="2909888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TW" altLang="en-US" sz="2000">
              <a:ea typeface="PMingLiU" pitchFamily="18" charset="-120"/>
            </a:endParaRPr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1687513" y="335915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3" name="Line 7"/>
          <p:cNvSpPr>
            <a:spLocks noChangeShapeType="1"/>
          </p:cNvSpPr>
          <p:nvPr/>
        </p:nvSpPr>
        <p:spPr bwMode="auto">
          <a:xfrm>
            <a:off x="1714500" y="5024438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1676400" y="3767138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5" name="Line 9"/>
          <p:cNvSpPr>
            <a:spLocks noChangeShapeType="1"/>
          </p:cNvSpPr>
          <p:nvPr/>
        </p:nvSpPr>
        <p:spPr bwMode="auto">
          <a:xfrm>
            <a:off x="1676400" y="4586288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1730375" y="4954588"/>
            <a:ext cx="968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system</a:t>
            </a: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1685925" y="2916238"/>
            <a:ext cx="1244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computer</a:t>
            </a: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1665288" y="3340100"/>
            <a:ext cx="11953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database</a:t>
            </a:r>
          </a:p>
        </p:txBody>
      </p:sp>
      <p:sp>
        <p:nvSpPr>
          <p:cNvPr id="12299" name="Text Box 13"/>
          <p:cNvSpPr txBox="1">
            <a:spLocks noChangeArrowheads="1"/>
          </p:cNvSpPr>
          <p:nvPr/>
        </p:nvSpPr>
        <p:spPr bwMode="auto">
          <a:xfrm>
            <a:off x="1714500" y="4592638"/>
            <a:ext cx="998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science</a:t>
            </a:r>
          </a:p>
        </p:txBody>
      </p:sp>
      <p:sp>
        <p:nvSpPr>
          <p:cNvPr id="12300" name="Rectangle 14"/>
          <p:cNvSpPr>
            <a:spLocks noChangeArrowheads="1"/>
          </p:cNvSpPr>
          <p:nvPr/>
        </p:nvSpPr>
        <p:spPr bwMode="auto">
          <a:xfrm>
            <a:off x="4457700" y="3424238"/>
            <a:ext cx="169545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2301" name="Rectangle 15"/>
          <p:cNvSpPr>
            <a:spLocks noChangeArrowheads="1"/>
          </p:cNvSpPr>
          <p:nvPr/>
        </p:nvSpPr>
        <p:spPr bwMode="auto">
          <a:xfrm>
            <a:off x="4457700" y="2928938"/>
            <a:ext cx="2533650" cy="3429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2302" name="Rectangle 16"/>
          <p:cNvSpPr>
            <a:spLocks noChangeArrowheads="1"/>
          </p:cNvSpPr>
          <p:nvPr/>
        </p:nvSpPr>
        <p:spPr bwMode="auto">
          <a:xfrm>
            <a:off x="4476750" y="4567238"/>
            <a:ext cx="339090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2303" name="Line 17"/>
          <p:cNvSpPr>
            <a:spLocks noChangeShapeType="1"/>
          </p:cNvSpPr>
          <p:nvPr/>
        </p:nvSpPr>
        <p:spPr bwMode="auto">
          <a:xfrm>
            <a:off x="5429250" y="458628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4" name="Line 18"/>
          <p:cNvSpPr>
            <a:spLocks noChangeShapeType="1"/>
          </p:cNvSpPr>
          <p:nvPr/>
        </p:nvSpPr>
        <p:spPr bwMode="auto">
          <a:xfrm>
            <a:off x="6229350" y="458628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5" name="Rectangle 19"/>
          <p:cNvSpPr>
            <a:spLocks noChangeArrowheads="1"/>
          </p:cNvSpPr>
          <p:nvPr/>
        </p:nvSpPr>
        <p:spPr bwMode="auto">
          <a:xfrm>
            <a:off x="4476750" y="5089525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2306" name="Line 20"/>
          <p:cNvSpPr>
            <a:spLocks noChangeShapeType="1"/>
          </p:cNvSpPr>
          <p:nvPr/>
        </p:nvSpPr>
        <p:spPr bwMode="auto">
          <a:xfrm>
            <a:off x="3619500" y="311943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7" name="Line 21"/>
          <p:cNvSpPr>
            <a:spLocks noChangeShapeType="1"/>
          </p:cNvSpPr>
          <p:nvPr/>
        </p:nvSpPr>
        <p:spPr bwMode="auto">
          <a:xfrm>
            <a:off x="3638550" y="357663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8" name="Line 22"/>
          <p:cNvSpPr>
            <a:spLocks noChangeShapeType="1"/>
          </p:cNvSpPr>
          <p:nvPr/>
        </p:nvSpPr>
        <p:spPr bwMode="auto">
          <a:xfrm>
            <a:off x="3638550" y="473868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9" name="Line 23"/>
          <p:cNvSpPr>
            <a:spLocks noChangeShapeType="1"/>
          </p:cNvSpPr>
          <p:nvPr/>
        </p:nvSpPr>
        <p:spPr bwMode="auto">
          <a:xfrm>
            <a:off x="3681413" y="5214938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0" name="Text Box 24"/>
          <p:cNvSpPr txBox="1">
            <a:spLocks noChangeArrowheads="1"/>
          </p:cNvSpPr>
          <p:nvPr/>
        </p:nvSpPr>
        <p:spPr bwMode="auto">
          <a:xfrm>
            <a:off x="4638675" y="4516438"/>
            <a:ext cx="41751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d</a:t>
            </a:r>
            <a:r>
              <a:rPr kumimoji="1" lang="en-US" altLang="zh-TW" sz="2000" baseline="-25000">
                <a:ea typeface="PMingLiU" pitchFamily="18" charset="-120"/>
              </a:rPr>
              <a:t>2</a:t>
            </a:r>
            <a:endParaRPr kumimoji="1" lang="en-US" altLang="zh-TW" sz="2000">
              <a:ea typeface="PMingLiU" pitchFamily="18" charset="-120"/>
            </a:endParaRPr>
          </a:p>
        </p:txBody>
      </p:sp>
      <p:sp>
        <p:nvSpPr>
          <p:cNvPr id="12311" name="Text Box 25"/>
          <p:cNvSpPr txBox="1">
            <a:spLocks noChangeArrowheads="1"/>
          </p:cNvSpPr>
          <p:nvPr/>
        </p:nvSpPr>
        <p:spPr bwMode="auto">
          <a:xfrm>
            <a:off x="4627563" y="5045075"/>
            <a:ext cx="417512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d</a:t>
            </a:r>
            <a:r>
              <a:rPr kumimoji="1" lang="en-US" altLang="zh-TW" sz="2000" baseline="-25000">
                <a:ea typeface="PMingLiU" pitchFamily="18" charset="-120"/>
              </a:rPr>
              <a:t>5</a:t>
            </a:r>
            <a:endParaRPr kumimoji="1" lang="en-US" altLang="zh-TW" sz="2000">
              <a:ea typeface="PMingLiU" pitchFamily="18" charset="-120"/>
            </a:endParaRPr>
          </a:p>
        </p:txBody>
      </p:sp>
      <p:sp>
        <p:nvSpPr>
          <p:cNvPr id="12312" name="Text Box 26"/>
          <p:cNvSpPr txBox="1">
            <a:spLocks noChangeArrowheads="1"/>
          </p:cNvSpPr>
          <p:nvPr/>
        </p:nvSpPr>
        <p:spPr bwMode="auto">
          <a:xfrm>
            <a:off x="4635500" y="3392488"/>
            <a:ext cx="41751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d</a:t>
            </a:r>
            <a:r>
              <a:rPr kumimoji="1" lang="en-US" altLang="zh-TW" sz="2000" baseline="-25000">
                <a:ea typeface="PMingLiU" pitchFamily="18" charset="-120"/>
              </a:rPr>
              <a:t>1</a:t>
            </a:r>
            <a:endParaRPr kumimoji="1" lang="en-US" altLang="zh-TW" sz="2000">
              <a:ea typeface="PMingLiU" pitchFamily="18" charset="-120"/>
            </a:endParaRPr>
          </a:p>
        </p:txBody>
      </p:sp>
      <p:sp>
        <p:nvSpPr>
          <p:cNvPr id="12313" name="Text Box 27"/>
          <p:cNvSpPr txBox="1">
            <a:spLocks noChangeArrowheads="1"/>
          </p:cNvSpPr>
          <p:nvPr/>
        </p:nvSpPr>
        <p:spPr bwMode="auto">
          <a:xfrm>
            <a:off x="4622800" y="2897188"/>
            <a:ext cx="41751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 dirty="0">
                <a:ea typeface="PMingLiU" pitchFamily="18" charset="-120"/>
              </a:rPr>
              <a:t>d</a:t>
            </a:r>
            <a:r>
              <a:rPr kumimoji="1" lang="en-US" altLang="zh-TW" sz="2000" baseline="-25000" dirty="0">
                <a:ea typeface="PMingLiU" pitchFamily="18" charset="-120"/>
              </a:rPr>
              <a:t>7</a:t>
            </a:r>
            <a:endParaRPr kumimoji="1" lang="en-US" altLang="zh-TW" sz="2000" dirty="0">
              <a:ea typeface="PMingLiU" pitchFamily="18" charset="-120"/>
            </a:endParaRPr>
          </a:p>
        </p:txBody>
      </p:sp>
      <p:sp>
        <p:nvSpPr>
          <p:cNvPr id="12314" name="Line 28"/>
          <p:cNvSpPr>
            <a:spLocks noChangeShapeType="1"/>
          </p:cNvSpPr>
          <p:nvPr/>
        </p:nvSpPr>
        <p:spPr bwMode="auto">
          <a:xfrm>
            <a:off x="6153150" y="29400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5" name="Line 29"/>
          <p:cNvSpPr>
            <a:spLocks noChangeShapeType="1"/>
          </p:cNvSpPr>
          <p:nvPr/>
        </p:nvSpPr>
        <p:spPr bwMode="auto">
          <a:xfrm>
            <a:off x="5360988" y="2943225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6" name="Line 30"/>
          <p:cNvSpPr>
            <a:spLocks noChangeShapeType="1"/>
          </p:cNvSpPr>
          <p:nvPr/>
        </p:nvSpPr>
        <p:spPr bwMode="auto">
          <a:xfrm>
            <a:off x="5375275" y="3430588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7" name="Text Box 31"/>
          <p:cNvSpPr txBox="1">
            <a:spLocks noChangeArrowheads="1"/>
          </p:cNvSpPr>
          <p:nvPr/>
        </p:nvSpPr>
        <p:spPr bwMode="auto">
          <a:xfrm>
            <a:off x="1857375" y="2538413"/>
            <a:ext cx="1003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Termos</a:t>
            </a:r>
          </a:p>
        </p:txBody>
      </p:sp>
      <p:sp>
        <p:nvSpPr>
          <p:cNvPr id="12318" name="Line 33"/>
          <p:cNvSpPr>
            <a:spLocks noChangeShapeType="1"/>
          </p:cNvSpPr>
          <p:nvPr/>
        </p:nvSpPr>
        <p:spPr bwMode="auto">
          <a:xfrm flipH="1">
            <a:off x="7059613" y="45720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9" name="Text Box 43"/>
          <p:cNvSpPr txBox="1">
            <a:spLocks noChangeArrowheads="1"/>
          </p:cNvSpPr>
          <p:nvPr/>
        </p:nvSpPr>
        <p:spPr bwMode="auto">
          <a:xfrm>
            <a:off x="1966913" y="3994150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2000">
                <a:latin typeface="Times New Roman" pitchFamily="18" charset="0"/>
                <a:ea typeface="PMingLiU" pitchFamily="18" charset="-120"/>
                <a:sym typeface="Symbol" pitchFamily="18" charset="2"/>
              </a:rPr>
              <a:t>  </a:t>
            </a:r>
          </a:p>
        </p:txBody>
      </p:sp>
      <p:sp>
        <p:nvSpPr>
          <p:cNvPr id="12320" name="Text Box 31"/>
          <p:cNvSpPr txBox="1">
            <a:spLocks noChangeArrowheads="1"/>
          </p:cNvSpPr>
          <p:nvPr/>
        </p:nvSpPr>
        <p:spPr bwMode="auto">
          <a:xfrm>
            <a:off x="5005388" y="1966913"/>
            <a:ext cx="15128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Ocorrências</a:t>
            </a:r>
          </a:p>
        </p:txBody>
      </p:sp>
      <p:sp>
        <p:nvSpPr>
          <p:cNvPr id="12321" name="Text Box 31"/>
          <p:cNvSpPr txBox="1">
            <a:spLocks noChangeArrowheads="1"/>
          </p:cNvSpPr>
          <p:nvPr/>
        </p:nvSpPr>
        <p:spPr bwMode="auto">
          <a:xfrm>
            <a:off x="2012950" y="1966913"/>
            <a:ext cx="14874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Vocabulário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Arquivos de Índices Invertidos</a:t>
            </a:r>
            <a:endParaRPr lang="pt-PT" altLang="pt-BR" smtClean="0"/>
          </a:p>
        </p:txBody>
      </p:sp>
      <p:sp>
        <p:nvSpPr>
          <p:cNvPr id="1331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3"/>
            <a:ext cx="7772400" cy="4405312"/>
          </a:xfrm>
        </p:spPr>
        <p:txBody>
          <a:bodyPr/>
          <a:lstStyle/>
          <a:p>
            <a:r>
              <a:rPr lang="pt-BR" altLang="pt-BR" smtClean="0"/>
              <a:t>Estruturas de um arquivo invertido</a:t>
            </a:r>
          </a:p>
          <a:p>
            <a:pPr lvl="1"/>
            <a:r>
              <a:rPr lang="pt-BR" altLang="pt-BR" smtClean="0">
                <a:solidFill>
                  <a:srgbClr val="800080"/>
                </a:solidFill>
              </a:rPr>
              <a:t>Vocabulário</a:t>
            </a:r>
          </a:p>
          <a:p>
            <a:pPr lvl="2"/>
            <a:r>
              <a:rPr lang="pt-BR" altLang="pt-BR" smtClean="0"/>
              <a:t>Lista de termos representativos da base de documentos em questão</a:t>
            </a:r>
          </a:p>
          <a:p>
            <a:pPr lvl="2"/>
            <a:r>
              <a:rPr lang="pt-BR" altLang="pt-BR" smtClean="0"/>
              <a:t>Depois da limpeza dos documentos</a:t>
            </a:r>
          </a:p>
          <a:p>
            <a:pPr lvl="1"/>
            <a:r>
              <a:rPr lang="pt-BR" altLang="pt-BR" smtClean="0">
                <a:solidFill>
                  <a:srgbClr val="800080"/>
                </a:solidFill>
              </a:rPr>
              <a:t>Ocorrências</a:t>
            </a:r>
          </a:p>
          <a:p>
            <a:pPr lvl="2"/>
            <a:r>
              <a:rPr lang="pt-BR" altLang="pt-BR" smtClean="0"/>
              <a:t>Lista que contém toda a informação necessária sobre cada termo do vocabulário</a:t>
            </a:r>
          </a:p>
          <a:p>
            <a:pPr lvl="2"/>
            <a:r>
              <a:rPr lang="pt-BR" altLang="pt-BR" smtClean="0"/>
              <a:t>E.g., documentos onde a palavra ocorre, sua posição no texto de cada documento, peso associado, etc…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549275"/>
            <a:ext cx="7772400" cy="792163"/>
          </a:xfrm>
        </p:spPr>
        <p:txBody>
          <a:bodyPr/>
          <a:lstStyle/>
          <a:p>
            <a:pPr eaLnBrk="1" hangingPunct="1"/>
            <a:r>
              <a:rPr lang="pt-BR" altLang="pt-BR" smtClean="0"/>
              <a:t>Vocabulário</a:t>
            </a:r>
            <a:endParaRPr lang="pt-PT" altLang="pt-BR" sz="3200" smtClean="0"/>
          </a:p>
        </p:txBody>
      </p:sp>
      <p:sp>
        <p:nvSpPr>
          <p:cNvPr id="1433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2938" y="1652588"/>
            <a:ext cx="8001000" cy="4800600"/>
          </a:xfrm>
        </p:spPr>
        <p:txBody>
          <a:bodyPr/>
          <a:lstStyle/>
          <a:p>
            <a:r>
              <a:rPr lang="pt-BR" altLang="pt-BR" smtClean="0"/>
              <a:t>Lista de termos representativos da base</a:t>
            </a:r>
          </a:p>
          <a:p>
            <a:pPr lvl="1"/>
            <a:r>
              <a:rPr lang="pt-BR" altLang="pt-BR" smtClean="0"/>
              <a:t>K = {k1, k2, ... Kn}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Após uso de </a:t>
            </a:r>
            <a:r>
              <a:rPr lang="pt-BR" altLang="pt-BR" i="1" smtClean="0"/>
              <a:t>stemming</a:t>
            </a:r>
            <a:r>
              <a:rPr lang="pt-BR" altLang="pt-BR" smtClean="0"/>
              <a:t>, </a:t>
            </a:r>
            <a:r>
              <a:rPr lang="pt-BR" altLang="pt-BR" i="1" smtClean="0"/>
              <a:t>stopwords</a:t>
            </a:r>
            <a:r>
              <a:rPr lang="pt-BR" altLang="pt-BR" smtClean="0"/>
              <a:t>,....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O espaço utilizado pelo vocabulário é pequeno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pt-BR" i="1" smtClean="0"/>
              <a:t>Heaps’ law</a:t>
            </a:r>
            <a:r>
              <a:rPr lang="en-US" altLang="pt-BR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pt-BR" sz="2400" smtClean="0"/>
              <a:t>O vocabulário cresce na ordem de O(n</a:t>
            </a:r>
            <a:r>
              <a:rPr lang="en-US" altLang="pt-BR" sz="2400" baseline="30000" smtClean="0">
                <a:sym typeface="Symbol" pitchFamily="18" charset="2"/>
              </a:rPr>
              <a:t></a:t>
            </a:r>
            <a:r>
              <a:rPr lang="en-US" altLang="pt-BR" sz="2400" smtClean="0">
                <a:sym typeface="Symbol" pitchFamily="18" charset="2"/>
              </a:rPr>
              <a:t>), onde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pt-BR" smtClean="0">
                <a:sym typeface="Symbol" pitchFamily="18" charset="2"/>
              </a:rPr>
              <a:t>n é o tamanho do vocabulário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pt-BR" smtClean="0">
                <a:sym typeface="Symbol" pitchFamily="18" charset="2"/>
              </a:rPr>
              <a:t> é uma constante entre 0.4 e 0.6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pt-BR" smtClean="0">
                <a:sym typeface="Symbol" pitchFamily="18" charset="2"/>
              </a:rPr>
              <a:t>Por exemplo, o vocabulário de uma coleção com 1 Giga de texto ocupa apenas 5 Megabytes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Listas de Ocorrência</a:t>
            </a:r>
            <a:endParaRPr lang="pt-BR" altLang="pt-BR" sz="4000" smtClean="0"/>
          </a:p>
        </p:txBody>
      </p:sp>
      <p:sp>
        <p:nvSpPr>
          <p:cNvPr id="1536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700213"/>
            <a:ext cx="8197850" cy="4897437"/>
          </a:xfrm>
        </p:spPr>
        <p:txBody>
          <a:bodyPr/>
          <a:lstStyle/>
          <a:p>
            <a:r>
              <a:rPr lang="pt-BR" altLang="pt-BR" dirty="0" smtClean="0"/>
              <a:t>A lista de ocorrências ocupa mais espaço: O(n)</a:t>
            </a:r>
          </a:p>
          <a:p>
            <a:pPr lvl="1"/>
            <a:r>
              <a:rPr lang="pt-BR" altLang="pt-BR" dirty="0" smtClean="0"/>
              <a:t>80% do tamanho do texto original </a:t>
            </a:r>
          </a:p>
          <a:p>
            <a:pPr lvl="1"/>
            <a:r>
              <a:rPr lang="pt-BR" altLang="pt-BR" dirty="0" smtClean="0"/>
              <a:t>40% do tamanho do texto, eliminando-se </a:t>
            </a:r>
            <a:r>
              <a:rPr lang="pt-BR" altLang="pt-BR" i="1" dirty="0" err="1" smtClean="0"/>
              <a:t>stopwords</a:t>
            </a:r>
            <a:r>
              <a:rPr lang="pt-BR" altLang="pt-BR" i="1" dirty="0" smtClean="0"/>
              <a:t> </a:t>
            </a:r>
            <a:r>
              <a:rPr lang="pt-BR" altLang="pt-BR" dirty="0" smtClean="0"/>
              <a:t>e realizando operação de </a:t>
            </a:r>
            <a:r>
              <a:rPr lang="pt-BR" altLang="pt-BR" i="1" dirty="0" err="1" smtClean="0"/>
              <a:t>stemming</a:t>
            </a:r>
            <a:endParaRPr lang="pt-BR" altLang="pt-BR" i="1" dirty="0" smtClean="0"/>
          </a:p>
          <a:p>
            <a:r>
              <a:rPr lang="pt-BR" altLang="pt-BR" dirty="0" smtClean="0"/>
              <a:t>Para reduzir espaço, </a:t>
            </a:r>
            <a:r>
              <a:rPr lang="pt-BR" altLang="pt-BR" dirty="0" smtClean="0">
                <a:solidFill>
                  <a:srgbClr val="800080"/>
                </a:solidFill>
              </a:rPr>
              <a:t>pode-se</a:t>
            </a:r>
            <a:r>
              <a:rPr lang="pt-BR" altLang="pt-BR" dirty="0" smtClean="0"/>
              <a:t> utilizar </a:t>
            </a:r>
            <a:r>
              <a:rPr lang="pt-BR" altLang="pt-BR" dirty="0" smtClean="0">
                <a:solidFill>
                  <a:srgbClr val="800080"/>
                </a:solidFill>
              </a:rPr>
              <a:t>endereçamento por blocos</a:t>
            </a:r>
          </a:p>
          <a:p>
            <a:pPr lvl="1"/>
            <a:r>
              <a:rPr lang="pt-BR" altLang="pt-BR" dirty="0" smtClean="0"/>
              <a:t>O documento é dividido em blocos de </a:t>
            </a:r>
            <a:r>
              <a:rPr lang="pt-BR" altLang="pt-BR" i="1" dirty="0" smtClean="0"/>
              <a:t>x</a:t>
            </a:r>
            <a:r>
              <a:rPr lang="pt-BR" altLang="pt-BR" dirty="0" smtClean="0"/>
              <a:t> palavras</a:t>
            </a:r>
          </a:p>
          <a:p>
            <a:pPr lvl="1"/>
            <a:r>
              <a:rPr lang="pt-BR" altLang="pt-BR" dirty="0" smtClean="0"/>
              <a:t>Cada ocorrência indica o bloco onde o termo ocorre.</a:t>
            </a:r>
          </a:p>
          <a:p>
            <a:pPr lvl="1"/>
            <a:r>
              <a:rPr lang="pt-BR" altLang="pt-BR" dirty="0" smtClean="0"/>
              <a:t>O espaço pode cair até para 1% ou menos</a:t>
            </a:r>
          </a:p>
          <a:p>
            <a:pPr lvl="2"/>
            <a:r>
              <a:rPr lang="pt-BR" altLang="pt-BR" dirty="0" smtClean="0"/>
              <a:t>Dependendo do tamanho dos blocos </a:t>
            </a:r>
          </a:p>
          <a:p>
            <a:pPr lvl="1"/>
            <a:endParaRPr lang="pt-BR" altLang="pt-BR" dirty="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609600" y="269875"/>
            <a:ext cx="7772400" cy="1143000"/>
          </a:xfrm>
        </p:spPr>
        <p:txBody>
          <a:bodyPr/>
          <a:lstStyle/>
          <a:p>
            <a:r>
              <a:rPr lang="pt-BR" altLang="pt-BR" smtClean="0"/>
              <a:t>Listas de Ocorrência</a:t>
            </a:r>
            <a:br>
              <a:rPr lang="pt-BR" altLang="pt-BR" smtClean="0"/>
            </a:br>
            <a:r>
              <a:rPr lang="pt-BR" altLang="pt-BR" sz="3200" smtClean="0"/>
              <a:t>Endereçamento por blocos</a:t>
            </a:r>
            <a:endParaRPr lang="pt-BR" sz="3200" smtClean="0"/>
          </a:p>
        </p:txBody>
      </p:sp>
      <p:sp>
        <p:nvSpPr>
          <p:cNvPr id="16387" name="CaixaDeTexto 4"/>
          <p:cNvSpPr txBox="1">
            <a:spLocks noChangeArrowheads="1"/>
          </p:cNvSpPr>
          <p:nvPr/>
        </p:nvSpPr>
        <p:spPr bwMode="auto">
          <a:xfrm>
            <a:off x="755650" y="2524125"/>
            <a:ext cx="786606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This is a text. A text has many words. Words are made from letters.</a:t>
            </a:r>
            <a:endParaRPr lang="pt-BR" sz="2000"/>
          </a:p>
        </p:txBody>
      </p:sp>
      <p:sp>
        <p:nvSpPr>
          <p:cNvPr id="16388" name="CaixaDeTexto 8"/>
          <p:cNvSpPr txBox="1">
            <a:spLocks noChangeArrowheads="1"/>
          </p:cNvSpPr>
          <p:nvPr/>
        </p:nvSpPr>
        <p:spPr bwMode="auto">
          <a:xfrm>
            <a:off x="900113" y="5559425"/>
            <a:ext cx="5270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C00000"/>
                </a:solidFill>
              </a:rPr>
              <a:t>Exemplo tirado de: http://www.mir2ed.org/  </a:t>
            </a:r>
          </a:p>
        </p:txBody>
      </p:sp>
      <p:cxnSp>
        <p:nvCxnSpPr>
          <p:cNvPr id="16389" name="Conector reto 10"/>
          <p:cNvCxnSpPr>
            <a:cxnSpLocks noChangeShapeType="1"/>
          </p:cNvCxnSpPr>
          <p:nvPr/>
        </p:nvCxnSpPr>
        <p:spPr bwMode="auto">
          <a:xfrm>
            <a:off x="2411413" y="2524125"/>
            <a:ext cx="0" cy="400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0" name="Conector reto 11"/>
          <p:cNvCxnSpPr>
            <a:cxnSpLocks noChangeShapeType="1"/>
          </p:cNvCxnSpPr>
          <p:nvPr/>
        </p:nvCxnSpPr>
        <p:spPr bwMode="auto">
          <a:xfrm>
            <a:off x="4284663" y="2492375"/>
            <a:ext cx="0" cy="400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1" name="Conector reto 12"/>
          <p:cNvCxnSpPr>
            <a:cxnSpLocks noChangeShapeType="1"/>
          </p:cNvCxnSpPr>
          <p:nvPr/>
        </p:nvCxnSpPr>
        <p:spPr bwMode="auto">
          <a:xfrm>
            <a:off x="6300788" y="2492375"/>
            <a:ext cx="0" cy="400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392" name="CaixaDeTexto 13"/>
          <p:cNvSpPr txBox="1">
            <a:spLocks noChangeArrowheads="1"/>
          </p:cNvSpPr>
          <p:nvPr/>
        </p:nvSpPr>
        <p:spPr bwMode="auto">
          <a:xfrm>
            <a:off x="1116013" y="1939925"/>
            <a:ext cx="101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C00000"/>
                </a:solidFill>
              </a:rPr>
              <a:t>Bloco 1</a:t>
            </a:r>
          </a:p>
        </p:txBody>
      </p:sp>
      <p:sp>
        <p:nvSpPr>
          <p:cNvPr id="16393" name="CaixaDeTexto 14"/>
          <p:cNvSpPr txBox="1">
            <a:spLocks noChangeArrowheads="1"/>
          </p:cNvSpPr>
          <p:nvPr/>
        </p:nvSpPr>
        <p:spPr bwMode="auto">
          <a:xfrm>
            <a:off x="2982913" y="1989138"/>
            <a:ext cx="101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C00000"/>
                </a:solidFill>
              </a:rPr>
              <a:t>Bloco 2</a:t>
            </a:r>
          </a:p>
        </p:txBody>
      </p:sp>
      <p:sp>
        <p:nvSpPr>
          <p:cNvPr id="16394" name="CaixaDeTexto 15"/>
          <p:cNvSpPr txBox="1">
            <a:spLocks noChangeArrowheads="1"/>
          </p:cNvSpPr>
          <p:nvPr/>
        </p:nvSpPr>
        <p:spPr bwMode="auto">
          <a:xfrm>
            <a:off x="4854575" y="1989138"/>
            <a:ext cx="101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C00000"/>
                </a:solidFill>
              </a:rPr>
              <a:t>Bloco 3</a:t>
            </a:r>
          </a:p>
        </p:txBody>
      </p:sp>
      <p:sp>
        <p:nvSpPr>
          <p:cNvPr id="16395" name="CaixaDeTexto 16"/>
          <p:cNvSpPr txBox="1">
            <a:spLocks noChangeArrowheads="1"/>
          </p:cNvSpPr>
          <p:nvPr/>
        </p:nvSpPr>
        <p:spPr bwMode="auto">
          <a:xfrm>
            <a:off x="6727825" y="1989138"/>
            <a:ext cx="101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C00000"/>
                </a:solidFill>
              </a:rPr>
              <a:t>Bloco 4</a:t>
            </a:r>
          </a:p>
        </p:txBody>
      </p:sp>
      <p:grpSp>
        <p:nvGrpSpPr>
          <p:cNvPr id="16396" name="Grupo 48"/>
          <p:cNvGrpSpPr>
            <a:grpSpLocks/>
          </p:cNvGrpSpPr>
          <p:nvPr/>
        </p:nvGrpSpPr>
        <p:grpSpPr bwMode="auto">
          <a:xfrm>
            <a:off x="1963738" y="3389313"/>
            <a:ext cx="4624387" cy="1911350"/>
            <a:chOff x="1676400" y="2452886"/>
            <a:chExt cx="4624511" cy="1912218"/>
          </a:xfrm>
        </p:grpSpPr>
        <p:sp>
          <p:nvSpPr>
            <p:cNvPr id="16397" name="Rectangle 4"/>
            <p:cNvSpPr>
              <a:spLocks noChangeArrowheads="1"/>
            </p:cNvSpPr>
            <p:nvPr/>
          </p:nvSpPr>
          <p:spPr bwMode="auto">
            <a:xfrm>
              <a:off x="1676400" y="2909987"/>
              <a:ext cx="2228850" cy="13511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en-US" sz="2000">
                <a:ea typeface="PMingLiU" pitchFamily="18" charset="-120"/>
              </a:endParaRPr>
            </a:p>
          </p:txBody>
        </p:sp>
        <p:sp>
          <p:nvSpPr>
            <p:cNvPr id="16398" name="Line 6"/>
            <p:cNvSpPr>
              <a:spLocks noChangeShapeType="1"/>
            </p:cNvSpPr>
            <p:nvPr/>
          </p:nvSpPr>
          <p:spPr bwMode="auto">
            <a:xfrm>
              <a:off x="1687513" y="3284984"/>
              <a:ext cx="2228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399" name="Line 8"/>
            <p:cNvSpPr>
              <a:spLocks noChangeShapeType="1"/>
            </p:cNvSpPr>
            <p:nvPr/>
          </p:nvSpPr>
          <p:spPr bwMode="auto">
            <a:xfrm>
              <a:off x="1676400" y="3573016"/>
              <a:ext cx="2228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00" name="Line 9"/>
            <p:cNvSpPr>
              <a:spLocks noChangeShapeType="1"/>
            </p:cNvSpPr>
            <p:nvPr/>
          </p:nvSpPr>
          <p:spPr bwMode="auto">
            <a:xfrm>
              <a:off x="1676400" y="3933056"/>
              <a:ext cx="22288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01" name="Text Box 10"/>
            <p:cNvSpPr txBox="1">
              <a:spLocks noChangeArrowheads="1"/>
            </p:cNvSpPr>
            <p:nvPr/>
          </p:nvSpPr>
          <p:spPr bwMode="auto">
            <a:xfrm>
              <a:off x="1841781" y="3861048"/>
              <a:ext cx="8614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words</a:t>
              </a:r>
            </a:p>
          </p:txBody>
        </p:sp>
        <p:sp>
          <p:nvSpPr>
            <p:cNvPr id="16402" name="Text Box 11"/>
            <p:cNvSpPr txBox="1">
              <a:spLocks noChangeArrowheads="1"/>
            </p:cNvSpPr>
            <p:nvPr/>
          </p:nvSpPr>
          <p:spPr bwMode="auto">
            <a:xfrm>
              <a:off x="1862623" y="2916336"/>
              <a:ext cx="891206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letters</a:t>
              </a:r>
            </a:p>
          </p:txBody>
        </p:sp>
        <p:sp>
          <p:nvSpPr>
            <p:cNvPr id="16403" name="Text Box 12"/>
            <p:cNvSpPr txBox="1">
              <a:spLocks noChangeArrowheads="1"/>
            </p:cNvSpPr>
            <p:nvPr/>
          </p:nvSpPr>
          <p:spPr bwMode="auto">
            <a:xfrm>
              <a:off x="1858063" y="3212976"/>
              <a:ext cx="809837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made</a:t>
              </a:r>
            </a:p>
          </p:txBody>
        </p:sp>
        <p:sp>
          <p:nvSpPr>
            <p:cNvPr id="16404" name="Text Box 13"/>
            <p:cNvSpPr txBox="1">
              <a:spLocks noChangeArrowheads="1"/>
            </p:cNvSpPr>
            <p:nvPr/>
          </p:nvSpPr>
          <p:spPr bwMode="auto">
            <a:xfrm>
              <a:off x="1835696" y="3573016"/>
              <a:ext cx="619080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text</a:t>
              </a:r>
            </a:p>
          </p:txBody>
        </p:sp>
        <p:sp>
          <p:nvSpPr>
            <p:cNvPr id="16405" name="Rectangle 14"/>
            <p:cNvSpPr>
              <a:spLocks noChangeArrowheads="1"/>
            </p:cNvSpPr>
            <p:nvPr/>
          </p:nvSpPr>
          <p:spPr bwMode="auto">
            <a:xfrm>
              <a:off x="4457700" y="3356992"/>
              <a:ext cx="169545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16406" name="Rectangle 15"/>
            <p:cNvSpPr>
              <a:spLocks noChangeArrowheads="1"/>
            </p:cNvSpPr>
            <p:nvPr/>
          </p:nvSpPr>
          <p:spPr bwMode="auto">
            <a:xfrm>
              <a:off x="4457700" y="2929036"/>
              <a:ext cx="1843211" cy="35594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16407" name="Line 20"/>
            <p:cNvSpPr>
              <a:spLocks noChangeShapeType="1"/>
            </p:cNvSpPr>
            <p:nvPr/>
          </p:nvSpPr>
          <p:spPr bwMode="auto">
            <a:xfrm>
              <a:off x="3619500" y="3119536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08" name="Line 21"/>
            <p:cNvSpPr>
              <a:spLocks noChangeShapeType="1"/>
            </p:cNvSpPr>
            <p:nvPr/>
          </p:nvSpPr>
          <p:spPr bwMode="auto">
            <a:xfrm>
              <a:off x="3638550" y="3501008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09" name="Text Box 27"/>
            <p:cNvSpPr txBox="1">
              <a:spLocks noChangeArrowheads="1"/>
            </p:cNvSpPr>
            <p:nvPr/>
          </p:nvSpPr>
          <p:spPr bwMode="auto">
            <a:xfrm>
              <a:off x="4572000" y="2897286"/>
              <a:ext cx="474810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B4</a:t>
              </a:r>
            </a:p>
          </p:txBody>
        </p:sp>
        <p:sp>
          <p:nvSpPr>
            <p:cNvPr id="16410" name="Text Box 31"/>
            <p:cNvSpPr txBox="1">
              <a:spLocks noChangeArrowheads="1"/>
            </p:cNvSpPr>
            <p:nvPr/>
          </p:nvSpPr>
          <p:spPr bwMode="auto">
            <a:xfrm>
              <a:off x="4644727" y="2452886"/>
              <a:ext cx="1512887" cy="400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solidFill>
                    <a:srgbClr val="800080"/>
                  </a:solidFill>
                  <a:ea typeface="PMingLiU" pitchFamily="18" charset="-120"/>
                </a:rPr>
                <a:t>Ocorrências</a:t>
              </a:r>
            </a:p>
          </p:txBody>
        </p:sp>
        <p:sp>
          <p:nvSpPr>
            <p:cNvPr id="16411" name="Text Box 31"/>
            <p:cNvSpPr txBox="1">
              <a:spLocks noChangeArrowheads="1"/>
            </p:cNvSpPr>
            <p:nvPr/>
          </p:nvSpPr>
          <p:spPr bwMode="auto">
            <a:xfrm>
              <a:off x="2012950" y="2452886"/>
              <a:ext cx="1487488" cy="400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zh-TW" sz="2000">
                  <a:solidFill>
                    <a:srgbClr val="800080"/>
                  </a:solidFill>
                  <a:ea typeface="PMingLiU" pitchFamily="18" charset="-120"/>
                </a:rPr>
                <a:t>Vocabulário</a:t>
              </a:r>
            </a:p>
          </p:txBody>
        </p:sp>
        <p:sp>
          <p:nvSpPr>
            <p:cNvPr id="16412" name="Text Box 27"/>
            <p:cNvSpPr txBox="1">
              <a:spLocks noChangeArrowheads="1"/>
            </p:cNvSpPr>
            <p:nvPr/>
          </p:nvSpPr>
          <p:spPr bwMode="auto">
            <a:xfrm>
              <a:off x="4548756" y="3316922"/>
              <a:ext cx="474810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B4</a:t>
              </a:r>
            </a:p>
          </p:txBody>
        </p:sp>
        <p:sp>
          <p:nvSpPr>
            <p:cNvPr id="16413" name="Rectangle 14"/>
            <p:cNvSpPr>
              <a:spLocks noChangeArrowheads="1"/>
            </p:cNvSpPr>
            <p:nvPr/>
          </p:nvSpPr>
          <p:spPr bwMode="auto">
            <a:xfrm>
              <a:off x="4455046" y="3696072"/>
              <a:ext cx="169545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16414" name="Line 21"/>
            <p:cNvSpPr>
              <a:spLocks noChangeShapeType="1"/>
            </p:cNvSpPr>
            <p:nvPr/>
          </p:nvSpPr>
          <p:spPr bwMode="auto">
            <a:xfrm>
              <a:off x="3635896" y="3840088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15" name="Text Box 27"/>
            <p:cNvSpPr txBox="1">
              <a:spLocks noChangeArrowheads="1"/>
            </p:cNvSpPr>
            <p:nvPr/>
          </p:nvSpPr>
          <p:spPr bwMode="auto">
            <a:xfrm>
              <a:off x="4499992" y="3656002"/>
              <a:ext cx="922048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B1, B2</a:t>
              </a:r>
            </a:p>
          </p:txBody>
        </p:sp>
        <p:sp>
          <p:nvSpPr>
            <p:cNvPr id="16416" name="Rectangle 14"/>
            <p:cNvSpPr>
              <a:spLocks noChangeArrowheads="1"/>
            </p:cNvSpPr>
            <p:nvPr/>
          </p:nvSpPr>
          <p:spPr bwMode="auto">
            <a:xfrm>
              <a:off x="4455046" y="3984104"/>
              <a:ext cx="169545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16417" name="Line 21"/>
            <p:cNvSpPr>
              <a:spLocks noChangeShapeType="1"/>
            </p:cNvSpPr>
            <p:nvPr/>
          </p:nvSpPr>
          <p:spPr bwMode="auto">
            <a:xfrm>
              <a:off x="3635896" y="4128120"/>
              <a:ext cx="819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18" name="Text Box 27"/>
            <p:cNvSpPr txBox="1">
              <a:spLocks noChangeArrowheads="1"/>
            </p:cNvSpPr>
            <p:nvPr/>
          </p:nvSpPr>
          <p:spPr bwMode="auto">
            <a:xfrm>
              <a:off x="4546102" y="3944034"/>
              <a:ext cx="474810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TW" sz="2000">
                  <a:ea typeface="PMingLiU" pitchFamily="18" charset="-120"/>
                </a:rPr>
                <a:t>B3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04813"/>
            <a:ext cx="7772400" cy="854075"/>
          </a:xfrm>
        </p:spPr>
        <p:txBody>
          <a:bodyPr/>
          <a:lstStyle/>
          <a:p>
            <a:pPr eaLnBrk="1" hangingPunct="1"/>
            <a:r>
              <a:rPr lang="pt-BR" altLang="pt-BR" smtClean="0"/>
              <a:t>Listas de Ocorrência</a:t>
            </a:r>
            <a:endParaRPr lang="pt-PT" altLang="pt-BR" smtClean="0"/>
          </a:p>
        </p:txBody>
      </p:sp>
      <p:sp>
        <p:nvSpPr>
          <p:cNvPr id="16389" name="Rectangle 10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25" y="15621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Cada ocorrência deve armazenar informações que dependem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do </a:t>
            </a:r>
            <a:r>
              <a:rPr lang="pt-BR" altLang="pt-BR" sz="2200" smtClean="0">
                <a:solidFill>
                  <a:srgbClr val="800080"/>
                </a:solidFill>
              </a:rPr>
              <a:t>modelo de RI</a:t>
            </a:r>
            <a:r>
              <a:rPr lang="pt-BR" altLang="pt-BR" sz="2200" smtClean="0"/>
              <a:t> implementado pelo sistema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do </a:t>
            </a:r>
            <a:r>
              <a:rPr lang="pt-BR" altLang="pt-BR" sz="2200" smtClean="0">
                <a:solidFill>
                  <a:srgbClr val="800080"/>
                </a:solidFill>
              </a:rPr>
              <a:t>tipo de consulta</a:t>
            </a:r>
            <a:r>
              <a:rPr lang="pt-BR" altLang="pt-BR" sz="2200" smtClean="0"/>
              <a:t> permitida pelo sistema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Exemplos de listas de ocorrência: 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smtClean="0">
                <a:solidFill>
                  <a:srgbClr val="800080"/>
                </a:solidFill>
              </a:rPr>
              <a:t>Modelo Booleano clássico</a:t>
            </a:r>
            <a:r>
              <a:rPr lang="pt-BR" altLang="pt-BR" sz="2200" smtClean="0"/>
              <a:t> =  basta armazenar a lista de documentos onde o termo aparece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smtClean="0">
                <a:solidFill>
                  <a:srgbClr val="800080"/>
                </a:solidFill>
              </a:rPr>
              <a:t>Modelo vetorial</a:t>
            </a:r>
            <a:r>
              <a:rPr lang="pt-BR" altLang="pt-BR" sz="2200" smtClean="0"/>
              <a:t> = a ocorrência deve armazenar a frequência do termo nos documentos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smtClean="0">
                <a:solidFill>
                  <a:srgbClr val="800080"/>
                </a:solidFill>
              </a:rPr>
              <a:t>Consultas com contexto </a:t>
            </a:r>
            <a:r>
              <a:rPr lang="pt-BR" altLang="pt-BR" sz="2200" smtClean="0"/>
              <a:t>= a ocorrência deve armazenar a posição dos termos nos documentos</a:t>
            </a:r>
            <a:endParaRPr lang="pt-PT" altLang="pt-BR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pt-BR" smtClean="0"/>
              <a:t>Arquivo Invertido </a:t>
            </a:r>
            <a:br>
              <a:rPr lang="en-US" altLang="pt-BR" smtClean="0"/>
            </a:br>
            <a:r>
              <a:rPr lang="en-US" altLang="pt-BR" sz="3200" smtClean="0"/>
              <a:t>Exemplo com </a:t>
            </a:r>
            <a:r>
              <a:rPr lang="en-US" altLang="pt-BR" sz="3200" i="1" smtClean="0"/>
              <a:t>TF-IDF</a:t>
            </a:r>
            <a:endParaRPr lang="en-US" altLang="pt-BR" i="1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1676400" y="2686050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TW" altLang="en-US" sz="2000">
              <a:ea typeface="PMingLiU" pitchFamily="18" charset="-120"/>
            </a:endParaRPr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3181350" y="2705100"/>
            <a:ext cx="0" cy="247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1687513" y="313531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1714500" y="480060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1676400" y="357346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1676400" y="436245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1730375" y="4730750"/>
            <a:ext cx="968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system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1685925" y="2692400"/>
            <a:ext cx="1244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computer</a:t>
            </a: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1665288" y="3116263"/>
            <a:ext cx="11953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database</a:t>
            </a: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1714500" y="4368800"/>
            <a:ext cx="998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science</a:t>
            </a: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4457700" y="3200400"/>
            <a:ext cx="263525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4457700" y="2705100"/>
            <a:ext cx="2533650" cy="3429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 sz="1800"/>
          </a:p>
        </p:txBody>
      </p:sp>
      <p:sp>
        <p:nvSpPr>
          <p:cNvPr id="18447" name="Rectangle 16"/>
          <p:cNvSpPr>
            <a:spLocks noChangeArrowheads="1"/>
          </p:cNvSpPr>
          <p:nvPr/>
        </p:nvSpPr>
        <p:spPr bwMode="auto">
          <a:xfrm>
            <a:off x="4476750" y="4343400"/>
            <a:ext cx="339090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54292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62293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0" name="Rectangle 19"/>
          <p:cNvSpPr>
            <a:spLocks noChangeArrowheads="1"/>
          </p:cNvSpPr>
          <p:nvPr/>
        </p:nvSpPr>
        <p:spPr bwMode="auto">
          <a:xfrm>
            <a:off x="4476750" y="4865688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3619500" y="28956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3638550" y="33528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3638550" y="451485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>
            <a:off x="3681413" y="49911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5" name="Text Box 26"/>
          <p:cNvSpPr txBox="1">
            <a:spLocks noChangeArrowheads="1"/>
          </p:cNvSpPr>
          <p:nvPr/>
        </p:nvSpPr>
        <p:spPr bwMode="auto">
          <a:xfrm>
            <a:off x="4500563" y="2708275"/>
            <a:ext cx="1401762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altLang="zh-TW" sz="1600">
                <a:ea typeface="PMingLiU" pitchFamily="18" charset="-120"/>
              </a:rPr>
              <a:t>d</a:t>
            </a:r>
            <a:r>
              <a:rPr kumimoji="1" lang="en-US" altLang="zh-TW" sz="1600" baseline="-25000">
                <a:ea typeface="PMingLiU" pitchFamily="18" charset="-120"/>
              </a:rPr>
              <a:t>1</a:t>
            </a:r>
            <a:r>
              <a:rPr kumimoji="1" lang="en-US" altLang="zh-TW" sz="1600">
                <a:ea typeface="PMingLiU" pitchFamily="18" charset="-120"/>
              </a:rPr>
              <a:t>, 3, (1,7,20)</a:t>
            </a:r>
          </a:p>
        </p:txBody>
      </p:sp>
      <p:sp>
        <p:nvSpPr>
          <p:cNvPr id="18456" name="Line 28"/>
          <p:cNvSpPr>
            <a:spLocks noChangeShapeType="1"/>
          </p:cNvSpPr>
          <p:nvPr/>
        </p:nvSpPr>
        <p:spPr bwMode="auto">
          <a:xfrm>
            <a:off x="5867400" y="271621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7" name="Line 30"/>
          <p:cNvSpPr>
            <a:spLocks noChangeShapeType="1"/>
          </p:cNvSpPr>
          <p:nvPr/>
        </p:nvSpPr>
        <p:spPr bwMode="auto">
          <a:xfrm>
            <a:off x="5940425" y="32067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8" name="Text Box 31"/>
          <p:cNvSpPr txBox="1">
            <a:spLocks noChangeArrowheads="1"/>
          </p:cNvSpPr>
          <p:nvPr/>
        </p:nvSpPr>
        <p:spPr bwMode="auto">
          <a:xfrm>
            <a:off x="1857375" y="2314575"/>
            <a:ext cx="1003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Termos</a:t>
            </a:r>
          </a:p>
        </p:txBody>
      </p:sp>
      <p:sp>
        <p:nvSpPr>
          <p:cNvPr id="18459" name="Text Box 32"/>
          <p:cNvSpPr txBox="1">
            <a:spLocks noChangeArrowheads="1"/>
          </p:cNvSpPr>
          <p:nvPr/>
        </p:nvSpPr>
        <p:spPr bwMode="auto">
          <a:xfrm>
            <a:off x="3276600" y="2317750"/>
            <a:ext cx="407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df</a:t>
            </a:r>
          </a:p>
        </p:txBody>
      </p:sp>
      <p:sp>
        <p:nvSpPr>
          <p:cNvPr id="18460" name="Line 33"/>
          <p:cNvSpPr>
            <a:spLocks noChangeShapeType="1"/>
          </p:cNvSpPr>
          <p:nvPr/>
        </p:nvSpPr>
        <p:spPr bwMode="auto">
          <a:xfrm flipH="1">
            <a:off x="7059613" y="4348163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61" name="Text Box 34"/>
          <p:cNvSpPr txBox="1">
            <a:spLocks noChangeArrowheads="1"/>
          </p:cNvSpPr>
          <p:nvPr/>
        </p:nvSpPr>
        <p:spPr bwMode="auto">
          <a:xfrm>
            <a:off x="3203575" y="2686050"/>
            <a:ext cx="574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1</a:t>
            </a:r>
          </a:p>
        </p:txBody>
      </p:sp>
      <p:sp>
        <p:nvSpPr>
          <p:cNvPr id="18462" name="Text Box 35"/>
          <p:cNvSpPr txBox="1">
            <a:spLocks noChangeArrowheads="1"/>
          </p:cNvSpPr>
          <p:nvPr/>
        </p:nvSpPr>
        <p:spPr bwMode="auto">
          <a:xfrm>
            <a:off x="3203575" y="32051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2</a:t>
            </a:r>
          </a:p>
        </p:txBody>
      </p:sp>
      <p:sp>
        <p:nvSpPr>
          <p:cNvPr id="18463" name="Text Box 36"/>
          <p:cNvSpPr txBox="1">
            <a:spLocks noChangeArrowheads="1"/>
          </p:cNvSpPr>
          <p:nvPr/>
        </p:nvSpPr>
        <p:spPr bwMode="auto">
          <a:xfrm>
            <a:off x="3203575" y="4318000"/>
            <a:ext cx="44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i</a:t>
            </a:r>
          </a:p>
        </p:txBody>
      </p:sp>
      <p:sp>
        <p:nvSpPr>
          <p:cNvPr id="18464" name="Text Box 37"/>
          <p:cNvSpPr txBox="1">
            <a:spLocks noChangeArrowheads="1"/>
          </p:cNvSpPr>
          <p:nvPr/>
        </p:nvSpPr>
        <p:spPr bwMode="auto">
          <a:xfrm>
            <a:off x="3116263" y="4743450"/>
            <a:ext cx="663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i+1</a:t>
            </a:r>
          </a:p>
        </p:txBody>
      </p:sp>
      <p:sp>
        <p:nvSpPr>
          <p:cNvPr id="18465" name="Rectangle 38"/>
          <p:cNvSpPr>
            <a:spLocks noChangeArrowheads="1"/>
          </p:cNvSpPr>
          <p:nvPr/>
        </p:nvSpPr>
        <p:spPr bwMode="auto">
          <a:xfrm>
            <a:off x="4427538" y="3213100"/>
            <a:ext cx="2089150" cy="3651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d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j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, tf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j, 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(P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1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, P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2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, …, P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tfj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)</a:t>
            </a:r>
          </a:p>
        </p:txBody>
      </p:sp>
      <p:sp>
        <p:nvSpPr>
          <p:cNvPr id="18466" name="Text Box 42"/>
          <p:cNvSpPr txBox="1">
            <a:spLocks noChangeArrowheads="1"/>
          </p:cNvSpPr>
          <p:nvPr/>
        </p:nvSpPr>
        <p:spPr bwMode="auto">
          <a:xfrm>
            <a:off x="4897438" y="5427663"/>
            <a:ext cx="3916362" cy="1108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en-US" altLang="zh-TW" sz="1800">
                <a:ea typeface="PMingLiU" pitchFamily="18" charset="-120"/>
              </a:rPr>
              <a:t> </a:t>
            </a:r>
            <a:r>
              <a:rPr kumimoji="1" lang="en-US" altLang="zh-TW" sz="1600">
                <a:ea typeface="PMingLiU" pitchFamily="18" charset="-120"/>
              </a:rPr>
              <a:t>Cada ocorrência indica o identificador</a:t>
            </a:r>
          </a:p>
          <a:p>
            <a:r>
              <a:rPr kumimoji="1" lang="en-US" altLang="zh-TW" sz="1600">
                <a:ea typeface="PMingLiU" pitchFamily="18" charset="-120"/>
              </a:rPr>
              <a:t>do documento, e pode trazer também 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a </a:t>
            </a:r>
          </a:p>
          <a:p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freqüência normalizada do termo no </a:t>
            </a:r>
          </a:p>
          <a:p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documento - </a:t>
            </a:r>
            <a:r>
              <a:rPr kumimoji="1" lang="en-US" altLang="zh-TW" sz="1600" b="1">
                <a:solidFill>
                  <a:srgbClr val="800080"/>
                </a:solidFill>
                <a:ea typeface="PMingLiU" pitchFamily="18" charset="-120"/>
              </a:rPr>
              <a:t>tf</a:t>
            </a:r>
          </a:p>
        </p:txBody>
      </p:sp>
      <p:sp>
        <p:nvSpPr>
          <p:cNvPr id="18467" name="Text Box 43"/>
          <p:cNvSpPr txBox="1">
            <a:spLocks noChangeArrowheads="1"/>
          </p:cNvSpPr>
          <p:nvPr/>
        </p:nvSpPr>
        <p:spPr bwMode="auto">
          <a:xfrm>
            <a:off x="1966913" y="377031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2000">
                <a:latin typeface="Times New Roman" pitchFamily="18" charset="0"/>
                <a:ea typeface="PMingLiU" pitchFamily="18" charset="-120"/>
                <a:sym typeface="Symbol" pitchFamily="18" charset="2"/>
              </a:rPr>
              <a:t>  </a:t>
            </a:r>
          </a:p>
        </p:txBody>
      </p:sp>
      <p:sp>
        <p:nvSpPr>
          <p:cNvPr id="18468" name="Text Box 45"/>
          <p:cNvSpPr txBox="1">
            <a:spLocks noChangeArrowheads="1"/>
          </p:cNvSpPr>
          <p:nvPr/>
        </p:nvSpPr>
        <p:spPr bwMode="auto">
          <a:xfrm>
            <a:off x="304800" y="5530850"/>
            <a:ext cx="4462463" cy="1108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en-US" altLang="zh-TW" sz="1800">
                <a:ea typeface="PMingLiU" pitchFamily="18" charset="-120"/>
              </a:rPr>
              <a:t> </a:t>
            </a:r>
            <a:r>
              <a:rPr kumimoji="1" lang="en-US" altLang="zh-TW" sz="1600">
                <a:ea typeface="PMingLiU" pitchFamily="18" charset="-120"/>
              </a:rPr>
              <a:t>Cada entrada do vocabulário deve armazenar</a:t>
            </a:r>
          </a:p>
          <a:p>
            <a:r>
              <a:rPr kumimoji="1" lang="en-US" altLang="zh-TW" sz="1600">
                <a:ea typeface="PMingLiU" pitchFamily="18" charset="-120"/>
              </a:rPr>
              <a:t>a 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freqüência do termo na base</a:t>
            </a:r>
            <a:r>
              <a:rPr kumimoji="1" lang="en-US" altLang="zh-TW" sz="1600">
                <a:ea typeface="PMingLiU" pitchFamily="18" charset="-120"/>
              </a:rPr>
              <a:t> 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- </a:t>
            </a:r>
            <a:r>
              <a:rPr kumimoji="1" lang="en-US" altLang="zh-TW" sz="1600" b="1">
                <a:solidFill>
                  <a:srgbClr val="800080"/>
                </a:solidFill>
                <a:ea typeface="PMingLiU" pitchFamily="18" charset="-120"/>
              </a:rPr>
              <a:t>df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, </a:t>
            </a:r>
            <a:r>
              <a:rPr kumimoji="1" lang="en-US" altLang="zh-TW" sz="1600">
                <a:ea typeface="PMingLiU" pitchFamily="18" charset="-120"/>
              </a:rPr>
              <a:t>que </a:t>
            </a:r>
          </a:p>
          <a:p>
            <a:r>
              <a:rPr kumimoji="1" lang="en-US" altLang="zh-TW" sz="1600">
                <a:ea typeface="PMingLiU" pitchFamily="18" charset="-120"/>
              </a:rPr>
              <a:t>Depende do número de documentos onde o </a:t>
            </a:r>
          </a:p>
          <a:p>
            <a:r>
              <a:rPr kumimoji="1" lang="en-US" altLang="zh-TW" sz="1600">
                <a:ea typeface="PMingLiU" pitchFamily="18" charset="-120"/>
              </a:rPr>
              <a:t>termo aparece.</a:t>
            </a:r>
            <a:endParaRPr kumimoji="1" lang="en-US" altLang="zh-TW" sz="1600" b="1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18469" name="Text Box 31"/>
          <p:cNvSpPr txBox="1">
            <a:spLocks noChangeArrowheads="1"/>
          </p:cNvSpPr>
          <p:nvPr/>
        </p:nvSpPr>
        <p:spPr bwMode="auto">
          <a:xfrm>
            <a:off x="5005388" y="1743075"/>
            <a:ext cx="15128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Ocorrências</a:t>
            </a:r>
          </a:p>
        </p:txBody>
      </p:sp>
      <p:sp>
        <p:nvSpPr>
          <p:cNvPr id="18470" name="Text Box 31"/>
          <p:cNvSpPr txBox="1">
            <a:spLocks noChangeArrowheads="1"/>
          </p:cNvSpPr>
          <p:nvPr/>
        </p:nvSpPr>
        <p:spPr bwMode="auto">
          <a:xfrm>
            <a:off x="2012950" y="1743075"/>
            <a:ext cx="14874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Vocabulário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8134350" cy="2524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smtClean="0"/>
              <a:t> Sejam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</a:t>
            </a:r>
            <a:r>
              <a:rPr lang="pt-BR" altLang="pt-BR" sz="2000" baseline="-25000" smtClean="0"/>
              <a:t>j</a:t>
            </a:r>
            <a:r>
              <a:rPr lang="pt-BR" altLang="pt-BR" sz="2000" smtClean="0"/>
              <a:t>: documento;  k</a:t>
            </a:r>
            <a:r>
              <a:rPr lang="pt-BR" altLang="pt-BR" sz="2000" baseline="-25000" smtClean="0"/>
              <a:t>i</a:t>
            </a:r>
            <a:r>
              <a:rPr lang="pt-BR" altLang="pt-BR" sz="2000" smtClean="0"/>
              <a:t>:termo   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freq</a:t>
            </a:r>
            <a:r>
              <a:rPr lang="pt-BR" altLang="pt-BR" sz="2000" baseline="-25000" smtClean="0"/>
              <a:t>i,j</a:t>
            </a:r>
            <a:r>
              <a:rPr lang="pt-BR" altLang="pt-BR" sz="2000" smtClean="0"/>
              <a:t>: frequência do termo k</a:t>
            </a:r>
            <a:r>
              <a:rPr lang="pt-BR" altLang="pt-BR" sz="2000" baseline="-25000" smtClean="0"/>
              <a:t>i</a:t>
            </a:r>
            <a:r>
              <a:rPr lang="pt-BR" altLang="pt-BR" sz="2000" smtClean="0"/>
              <a:t> no documento d</a:t>
            </a:r>
            <a:r>
              <a:rPr lang="pt-BR" altLang="pt-BR" sz="2000" baseline="-25000" smtClean="0"/>
              <a:t>j</a:t>
            </a:r>
            <a:r>
              <a:rPr lang="pt-BR" altLang="pt-BR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n</a:t>
            </a:r>
            <a:r>
              <a:rPr lang="pt-BR" altLang="pt-BR" sz="2000" baseline="-25000" smtClean="0"/>
              <a:t>i</a:t>
            </a:r>
            <a:r>
              <a:rPr lang="pt-BR" altLang="pt-BR" sz="2000" smtClean="0"/>
              <a:t>: número de documentos que contêm termo k</a:t>
            </a:r>
            <a:r>
              <a:rPr lang="pt-BR" altLang="pt-BR" sz="2000" baseline="-25000" smtClean="0"/>
              <a:t>i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N: número total de documentos da base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max</a:t>
            </a:r>
            <a:r>
              <a:rPr lang="pt-BR" altLang="pt-BR" sz="2000" baseline="-25000" smtClean="0"/>
              <a:t>l </a:t>
            </a:r>
            <a:r>
              <a:rPr lang="pt-BR" altLang="pt-BR" sz="2000" smtClean="0"/>
              <a:t>freq</a:t>
            </a:r>
            <a:r>
              <a:rPr lang="pt-BR" altLang="pt-BR" sz="2000" baseline="-25000" smtClean="0"/>
              <a:t>l,j</a:t>
            </a:r>
            <a:r>
              <a:rPr lang="pt-BR" altLang="pt-BR" sz="2000" smtClean="0"/>
              <a:t>:</a:t>
            </a:r>
            <a:r>
              <a:rPr lang="pt-BR" altLang="pt-BR" sz="2000" baseline="-25000" smtClean="0"/>
              <a:t> </a:t>
            </a:r>
            <a:r>
              <a:rPr lang="pt-BR" altLang="pt-BR" sz="2000" smtClean="0"/>
              <a:t>a frequência do termo mais frequente no documento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sz="9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600" smtClean="0"/>
              <a:t>                  </a:t>
            </a:r>
            <a:endParaRPr lang="pt-BR" altLang="pt-B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altLang="pt-BR" sz="2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>
                <a:sym typeface="Monotype Sorts"/>
              </a:rPr>
              <a:t>Relembrando...</a:t>
            </a:r>
            <a:r>
              <a:rPr lang="pt-BR" altLang="pt-BR" smtClean="0"/>
              <a:t/>
            </a:r>
            <a:br>
              <a:rPr lang="pt-BR" altLang="pt-BR" smtClean="0"/>
            </a:br>
            <a:r>
              <a:rPr lang="pt-BR" altLang="pt-BR" sz="2800" smtClean="0"/>
              <a:t>Cálculo dos Pesos com TF-IDF</a:t>
            </a:r>
            <a:r>
              <a:rPr lang="pt-BR" altLang="pt-BR" smtClean="0"/>
              <a:t> </a:t>
            </a:r>
            <a:endParaRPr lang="pt-BR" altLang="pt-BR" sz="3900" smtClean="0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3124200" y="5438775"/>
            <a:ext cx="2800350" cy="838200"/>
            <a:chOff x="2016" y="3216"/>
            <a:chExt cx="1764" cy="528"/>
          </a:xfrm>
        </p:grpSpPr>
        <p:sp>
          <p:nvSpPr>
            <p:cNvPr id="19472" name="Text Box 5"/>
            <p:cNvSpPr txBox="1">
              <a:spLocks noChangeArrowheads="1"/>
            </p:cNvSpPr>
            <p:nvPr/>
          </p:nvSpPr>
          <p:spPr bwMode="auto">
            <a:xfrm>
              <a:off x="2755" y="3216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N</a:t>
              </a:r>
              <a:endParaRPr lang="pt-PT" altLang="pt-BR" baseline="-25000"/>
            </a:p>
          </p:txBody>
        </p:sp>
        <p:sp>
          <p:nvSpPr>
            <p:cNvPr id="19473" name="Text Box 6"/>
            <p:cNvSpPr txBox="1">
              <a:spLocks noChangeArrowheads="1"/>
            </p:cNvSpPr>
            <p:nvPr/>
          </p:nvSpPr>
          <p:spPr bwMode="auto">
            <a:xfrm>
              <a:off x="2784" y="3456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n</a:t>
              </a:r>
              <a:r>
                <a:rPr lang="pt-BR" altLang="pt-BR" baseline="-25000"/>
                <a:t>i</a:t>
              </a:r>
              <a:endParaRPr lang="pt-PT" altLang="pt-BR" baseline="-25000"/>
            </a:p>
          </p:txBody>
        </p:sp>
        <p:sp>
          <p:nvSpPr>
            <p:cNvPr id="19474" name="Line 7"/>
            <p:cNvSpPr>
              <a:spLocks noChangeShapeType="1"/>
            </p:cNvSpPr>
            <p:nvPr/>
          </p:nvSpPr>
          <p:spPr bwMode="auto">
            <a:xfrm>
              <a:off x="2796" y="3477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9475" name="Rectangle 8"/>
            <p:cNvSpPr>
              <a:spLocks noChangeArrowheads="1"/>
            </p:cNvSpPr>
            <p:nvPr/>
          </p:nvSpPr>
          <p:spPr bwMode="auto">
            <a:xfrm>
              <a:off x="2016" y="3312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idf</a:t>
              </a:r>
              <a:r>
                <a:rPr lang="pt-BR" altLang="pt-BR" baseline="-25000"/>
                <a:t>i</a:t>
              </a:r>
              <a:r>
                <a:rPr lang="pt-BR" altLang="pt-BR"/>
                <a:t>= log</a:t>
              </a:r>
              <a:endParaRPr lang="pt-PT" altLang="pt-BR"/>
            </a:p>
          </p:txBody>
        </p:sp>
      </p:grpSp>
      <p:sp>
        <p:nvSpPr>
          <p:cNvPr id="19461" name="Text Box 11"/>
          <p:cNvSpPr txBox="1">
            <a:spLocks noChangeArrowheads="1"/>
          </p:cNvSpPr>
          <p:nvPr/>
        </p:nvSpPr>
        <p:spPr bwMode="auto">
          <a:xfrm>
            <a:off x="5668963" y="5562600"/>
            <a:ext cx="30178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Inverso da frequência do termo</a:t>
            </a:r>
          </a:p>
          <a:p>
            <a:r>
              <a:rPr lang="pt-BR" altLang="pt-BR" sz="1600"/>
              <a:t>nos documentos da base</a:t>
            </a:r>
            <a:endParaRPr lang="pt-PT" altLang="pt-BR" sz="1600"/>
          </a:p>
        </p:txBody>
      </p:sp>
      <p:grpSp>
        <p:nvGrpSpPr>
          <p:cNvPr id="19462" name="Group 12"/>
          <p:cNvGrpSpPr>
            <a:grpSpLocks/>
          </p:cNvGrpSpPr>
          <p:nvPr/>
        </p:nvGrpSpPr>
        <p:grpSpPr bwMode="auto">
          <a:xfrm>
            <a:off x="3163888" y="4114800"/>
            <a:ext cx="2760662" cy="914400"/>
            <a:chOff x="1488" y="2736"/>
            <a:chExt cx="1428" cy="576"/>
          </a:xfrm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2150" y="2736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freq</a:t>
              </a:r>
              <a:r>
                <a:rPr lang="pt-BR" altLang="pt-BR" baseline="-25000"/>
                <a:t>i,j</a:t>
              </a:r>
              <a:endParaRPr lang="pt-PT" altLang="pt-BR" baseline="-25000"/>
            </a:p>
          </p:txBody>
        </p:sp>
        <p:sp>
          <p:nvSpPr>
            <p:cNvPr id="19469" name="Text Box 14"/>
            <p:cNvSpPr txBox="1">
              <a:spLocks noChangeArrowheads="1"/>
            </p:cNvSpPr>
            <p:nvPr/>
          </p:nvSpPr>
          <p:spPr bwMode="auto">
            <a:xfrm>
              <a:off x="1920" y="3024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max</a:t>
              </a:r>
              <a:r>
                <a:rPr lang="pt-BR" altLang="pt-BR" baseline="-25000"/>
                <a:t>l</a:t>
              </a:r>
              <a:r>
                <a:rPr lang="pt-BR" altLang="pt-BR" sz="3200" baseline="-25000"/>
                <a:t> </a:t>
              </a:r>
              <a:r>
                <a:rPr lang="pt-BR" altLang="pt-BR"/>
                <a:t>freq</a:t>
              </a:r>
              <a:r>
                <a:rPr lang="pt-BR" altLang="pt-BR" baseline="-25000"/>
                <a:t>l,j</a:t>
              </a:r>
              <a:endParaRPr lang="pt-PT" altLang="pt-BR" baseline="-25000"/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1920" y="3045"/>
              <a:ext cx="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/>
            </a:p>
          </p:txBody>
        </p:sp>
        <p:sp>
          <p:nvSpPr>
            <p:cNvPr id="19471" name="Rectangle 16"/>
            <p:cNvSpPr>
              <a:spLocks noChangeArrowheads="1"/>
            </p:cNvSpPr>
            <p:nvPr/>
          </p:nvSpPr>
          <p:spPr bwMode="auto">
            <a:xfrm>
              <a:off x="1488" y="288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tf</a:t>
              </a:r>
              <a:r>
                <a:rPr lang="pt-BR" altLang="pt-BR" baseline="-25000"/>
                <a:t>i,j</a:t>
              </a:r>
              <a:r>
                <a:rPr lang="pt-BR" altLang="pt-BR"/>
                <a:t>=</a:t>
              </a:r>
              <a:endParaRPr lang="pt-PT" altLang="pt-BR"/>
            </a:p>
          </p:txBody>
        </p:sp>
      </p:grpSp>
      <p:sp>
        <p:nvSpPr>
          <p:cNvPr id="19463" name="Line 17"/>
          <p:cNvSpPr>
            <a:spLocks noChangeShapeType="1"/>
          </p:cNvSpPr>
          <p:nvPr/>
        </p:nvSpPr>
        <p:spPr bwMode="auto">
          <a:xfrm>
            <a:off x="47244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9464" name="Text Box 20"/>
          <p:cNvSpPr txBox="1">
            <a:spLocks noChangeArrowheads="1"/>
          </p:cNvSpPr>
          <p:nvPr/>
        </p:nvSpPr>
        <p:spPr bwMode="auto">
          <a:xfrm>
            <a:off x="6143625" y="4140200"/>
            <a:ext cx="2390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Frequência </a:t>
            </a:r>
            <a:r>
              <a:rPr lang="pt-BR" altLang="pt-BR" sz="1600">
                <a:solidFill>
                  <a:srgbClr val="800080"/>
                </a:solidFill>
              </a:rPr>
              <a:t>normalizada</a:t>
            </a:r>
            <a:r>
              <a:rPr lang="pt-BR" altLang="pt-BR" sz="1600"/>
              <a:t> </a:t>
            </a:r>
          </a:p>
          <a:p>
            <a:r>
              <a:rPr lang="pt-BR" altLang="pt-BR" sz="1600"/>
              <a:t>do termo no documento</a:t>
            </a:r>
            <a:endParaRPr lang="pt-PT" altLang="pt-BR" sz="1600"/>
          </a:p>
        </p:txBody>
      </p:sp>
      <p:sp>
        <p:nvSpPr>
          <p:cNvPr id="19465" name="Rectangle 21"/>
          <p:cNvSpPr>
            <a:spLocks noChangeArrowheads="1"/>
          </p:cNvSpPr>
          <p:nvPr/>
        </p:nvSpPr>
        <p:spPr bwMode="auto">
          <a:xfrm>
            <a:off x="2514600" y="4114800"/>
            <a:ext cx="60198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 altLang="pt-BR"/>
          </a:p>
        </p:txBody>
      </p:sp>
      <p:sp>
        <p:nvSpPr>
          <p:cNvPr id="19466" name="Rectangle 22"/>
          <p:cNvSpPr>
            <a:spLocks noChangeArrowheads="1"/>
          </p:cNvSpPr>
          <p:nvPr/>
        </p:nvSpPr>
        <p:spPr bwMode="auto">
          <a:xfrm>
            <a:off x="2209800" y="5457825"/>
            <a:ext cx="65532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 altLang="pt-BR"/>
          </a:p>
        </p:txBody>
      </p:sp>
      <p:sp>
        <p:nvSpPr>
          <p:cNvPr id="19467" name="Rectangle 23"/>
          <p:cNvSpPr>
            <a:spLocks noChangeArrowheads="1"/>
          </p:cNvSpPr>
          <p:nvPr/>
        </p:nvSpPr>
        <p:spPr bwMode="auto">
          <a:xfrm>
            <a:off x="7924800" y="6477000"/>
            <a:ext cx="762000" cy="2762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714375"/>
          </a:xfrm>
        </p:spPr>
        <p:txBody>
          <a:bodyPr/>
          <a:lstStyle/>
          <a:p>
            <a:pPr eaLnBrk="1" hangingPunct="1"/>
            <a:r>
              <a:rPr lang="en-US" altLang="pt-BR" smtClean="0"/>
              <a:t>Fases e Etapas de um Sistemas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25" y="1500188"/>
            <a:ext cx="7772400" cy="4900612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dirty="0" smtClean="0"/>
              <a:t>Etapas da Fase 1 - Criação da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007434"/>
                </a:solidFill>
              </a:rPr>
              <a:t>Aquisição (seleção) dos documentos - ok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007434"/>
                </a:solidFill>
              </a:rPr>
              <a:t>Preparação dos documentos - ok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007434"/>
                </a:solidFill>
              </a:rPr>
              <a:t>Criação da representação dos documentos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Indexação dos documentos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800080"/>
                </a:solidFill>
              </a:rPr>
              <a:t>Criação da base de índices</a:t>
            </a:r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007434"/>
                </a:solidFill>
              </a:rPr>
              <a:t>Construção da consulta (</a:t>
            </a:r>
            <a:r>
              <a:rPr lang="pt-BR" sz="2200" i="1" dirty="0" smtClean="0">
                <a:solidFill>
                  <a:srgbClr val="007434"/>
                </a:solidFill>
              </a:rPr>
              <a:t>query</a:t>
            </a:r>
            <a:r>
              <a:rPr lang="pt-BR" sz="2200" dirty="0" smtClean="0">
                <a:solidFill>
                  <a:srgbClr val="007434"/>
                </a:solidFill>
              </a:rPr>
              <a:t>) - ok</a:t>
            </a:r>
          </a:p>
          <a:p>
            <a:pPr lvl="1" eaLnBrk="1" hangingPunct="1">
              <a:defRPr/>
            </a:pPr>
            <a:r>
              <a:rPr lang="pt-BR" sz="2200" dirty="0" smtClean="0"/>
              <a:t>Busca (casamento com a consulta do usuário)</a:t>
            </a:r>
          </a:p>
          <a:p>
            <a:pPr lvl="1" eaLnBrk="1" hangingPunct="1">
              <a:defRPr/>
            </a:pPr>
            <a:r>
              <a:rPr lang="pt-BR" sz="2200" dirty="0" smtClean="0"/>
              <a:t>Ordenação dos documentos recuperados</a:t>
            </a:r>
          </a:p>
          <a:p>
            <a:pPr lvl="1" eaLnBrk="1" hangingPunct="1">
              <a:defRPr/>
            </a:pPr>
            <a:r>
              <a:rPr lang="pt-BR" sz="2200" dirty="0" smtClean="0"/>
              <a:t>Apresentação dos resultados</a:t>
            </a:r>
          </a:p>
          <a:p>
            <a:pPr lvl="1" eaLnBrk="1" hangingPunct="1">
              <a:defRPr/>
            </a:pPr>
            <a:r>
              <a:rPr lang="pt-BR" sz="2200" i="1" dirty="0" smtClean="0"/>
              <a:t>Feedback  </a:t>
            </a:r>
            <a:r>
              <a:rPr lang="pt-BR" sz="2200" dirty="0" smtClean="0"/>
              <a:t>de relevância</a:t>
            </a:r>
            <a:r>
              <a:rPr lang="pt-BR" sz="2200" i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mtClean="0"/>
              <a:t>Arquivos Invertidos </a:t>
            </a:r>
            <a:br>
              <a:rPr lang="pt-BR" altLang="pt-BR" smtClean="0"/>
            </a:br>
            <a:endParaRPr lang="pt-BR" altLang="pt-BR" smtClean="0"/>
          </a:p>
        </p:txBody>
      </p:sp>
      <p:sp>
        <p:nvSpPr>
          <p:cNvPr id="20483" name="Subtítulo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altLang="pt-BR" smtClean="0"/>
              <a:t>Exemplo de construção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Arquivo Invertido </a:t>
            </a:r>
            <a:r>
              <a:rPr lang="en-US" altLang="pt-BR" smtClean="0"/>
              <a:t>com TF-IDF </a:t>
            </a:r>
            <a:br>
              <a:rPr lang="en-US" altLang="pt-BR" smtClean="0"/>
            </a:br>
            <a:r>
              <a:rPr lang="en-US" altLang="pt-BR" smtClean="0"/>
              <a:t>Etapas de c</a:t>
            </a:r>
            <a:r>
              <a:rPr lang="pt-BR" altLang="pt-BR" smtClean="0"/>
              <a:t>onstrução</a:t>
            </a:r>
          </a:p>
        </p:txBody>
      </p:sp>
      <p:sp>
        <p:nvSpPr>
          <p:cNvPr id="21507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650" y="1628775"/>
            <a:ext cx="7772400" cy="4464050"/>
          </a:xfrm>
        </p:spPr>
        <p:txBody>
          <a:bodyPr/>
          <a:lstStyle/>
          <a:p>
            <a:r>
              <a:rPr lang="pt-BR" altLang="pt-BR" sz="2400" smtClean="0"/>
              <a:t>Texto dos documentos é pré-processado </a:t>
            </a:r>
          </a:p>
          <a:p>
            <a:pPr lvl="1"/>
            <a:r>
              <a:rPr lang="pt-BR" altLang="pt-BR" sz="2000" smtClean="0"/>
              <a:t>para extrair os termos relevantes, que são armazenados juntamente com o identificador dos documentos (Doc#)</a:t>
            </a:r>
          </a:p>
          <a:p>
            <a:r>
              <a:rPr lang="pt-BR" altLang="pt-BR" sz="2400" smtClean="0"/>
              <a:t>O arquivo gerado é ordenado lexicograficamente</a:t>
            </a:r>
          </a:p>
          <a:p>
            <a:pPr lvl="1"/>
            <a:r>
              <a:rPr lang="pt-BR" altLang="pt-BR" sz="2000" smtClean="0"/>
              <a:t>ordem alfabética</a:t>
            </a:r>
          </a:p>
          <a:p>
            <a:r>
              <a:rPr lang="pt-BR" altLang="pt-BR" sz="2400" smtClean="0"/>
              <a:t>Múltiplas entradas do termo para o mesmo documento são agrupadas, e a informação da frequência é adicionada</a:t>
            </a:r>
          </a:p>
          <a:p>
            <a:r>
              <a:rPr lang="pt-BR" altLang="pt-BR" sz="2400" smtClean="0"/>
              <a:t>O arquivo é separado em duas partes</a:t>
            </a:r>
          </a:p>
          <a:p>
            <a:pPr lvl="1"/>
            <a:r>
              <a:rPr lang="pt-BR" altLang="pt-BR" sz="2000" smtClean="0">
                <a:solidFill>
                  <a:schemeClr val="tx2"/>
                </a:solidFill>
              </a:rPr>
              <a:t>vocabulário e ocorrências</a:t>
            </a:r>
          </a:p>
          <a:p>
            <a:pPr lvl="1"/>
            <a:endParaRPr lang="pt-BR" altLang="pt-BR" smtClean="0"/>
          </a:p>
          <a:p>
            <a:endParaRPr lang="pt-BR" altLang="pt-BR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\begin{figure}&#10;% latex2html id marker 1068&#10;\begin{tabular}{p{2.3in}p{2.6in}}&#10;\te...&#10;...n each document) or the position(s) of the term in each&#10;document.}&#10;\end{figure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88913"/>
            <a:ext cx="6769100" cy="79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tângulo 3"/>
          <p:cNvSpPr>
            <a:spLocks noChangeArrowheads="1"/>
          </p:cNvSpPr>
          <p:nvPr/>
        </p:nvSpPr>
        <p:spPr bwMode="auto">
          <a:xfrm>
            <a:off x="5954713" y="6165850"/>
            <a:ext cx="3189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400">
                <a:solidFill>
                  <a:srgbClr val="002060"/>
                </a:solidFill>
                <a:hlinkClick r:id="rId3"/>
              </a:rPr>
              <a:t>Fonte: http://informationretrieval.org/</a:t>
            </a:r>
            <a:endParaRPr lang="pt-BR" altLang="pt-BR" sz="1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Arquivo Invertido </a:t>
            </a:r>
            <a:r>
              <a:rPr lang="en-US" altLang="pt-BR" smtClean="0"/>
              <a:t>com TF-IDF </a:t>
            </a:r>
            <a:br>
              <a:rPr lang="en-US" altLang="pt-BR" smtClean="0"/>
            </a:br>
            <a:r>
              <a:rPr lang="en-US" altLang="pt-BR" smtClean="0"/>
              <a:t>Exemplo de c</a:t>
            </a:r>
            <a:r>
              <a:rPr lang="pt-BR" altLang="pt-BR" smtClean="0"/>
              <a:t>onstrução</a:t>
            </a:r>
          </a:p>
        </p:txBody>
      </p:sp>
      <p:sp>
        <p:nvSpPr>
          <p:cNvPr id="23555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O exemplo anterior foi tirado do livro </a:t>
            </a:r>
            <a:r>
              <a:rPr lang="pt-BR" altLang="pt-BR" i="1" smtClean="0"/>
              <a:t>Introduction to Information Retrieval</a:t>
            </a:r>
          </a:p>
          <a:p>
            <a:pPr lvl="1"/>
            <a:r>
              <a:rPr lang="pt-BR" altLang="pt-BR" smtClean="0">
                <a:hlinkClick r:id="rId2"/>
              </a:rPr>
              <a:t>http://informationretrieval.org</a:t>
            </a:r>
            <a:endParaRPr lang="pt-BR" altLang="pt-BR" smtClean="0"/>
          </a:p>
          <a:p>
            <a:r>
              <a:rPr lang="pt-BR" altLang="pt-BR" smtClean="0"/>
              <a:t>Esse exemplo não traz </a:t>
            </a:r>
          </a:p>
          <a:p>
            <a:pPr lvl="1"/>
            <a:r>
              <a:rPr lang="pt-BR" altLang="pt-BR" smtClean="0"/>
              <a:t>A informação do peso (tf) de cada termos para descrever o documento</a:t>
            </a:r>
          </a:p>
          <a:p>
            <a:pPr lvl="1"/>
            <a:r>
              <a:rPr lang="pt-BR" altLang="pt-BR" smtClean="0"/>
              <a:t>As posições onde cada termo ocorre dentro do documento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Invertidos </a:t>
            </a:r>
            <a:endParaRPr lang="pt-PT" altLang="pt-BR" sz="3200" smtClean="0"/>
          </a:p>
        </p:txBody>
      </p:sp>
      <p:sp>
        <p:nvSpPr>
          <p:cNvPr id="24579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As estruturas mais usadas para armazenar o vocabulário são </a:t>
            </a:r>
            <a:r>
              <a:rPr lang="pt-BR" altLang="pt-BR" sz="2400" smtClean="0">
                <a:solidFill>
                  <a:srgbClr val="800080"/>
                </a:solidFill>
              </a:rPr>
              <a:t>tabelas </a:t>
            </a:r>
            <a:r>
              <a:rPr lang="pt-BR" altLang="pt-BR" sz="2400" i="1" smtClean="0">
                <a:solidFill>
                  <a:srgbClr val="800080"/>
                </a:solidFill>
              </a:rPr>
              <a:t>hash</a:t>
            </a:r>
            <a:r>
              <a:rPr lang="pt-BR" altLang="pt-BR" sz="2400" smtClean="0">
                <a:solidFill>
                  <a:srgbClr val="800080"/>
                </a:solidFill>
              </a:rPr>
              <a:t>, árvores e árvores-B</a:t>
            </a:r>
          </a:p>
          <a:p>
            <a:pPr eaLnBrk="1" hangingPunct="1"/>
            <a:r>
              <a:rPr lang="pt-BR" altLang="pt-BR" sz="2400" smtClean="0"/>
              <a:t>A alternativa mais simples é armazenar as palavras em ordem alfabética e fazer </a:t>
            </a:r>
            <a:r>
              <a:rPr lang="pt-BR" altLang="pt-BR" sz="2400" smtClean="0">
                <a:solidFill>
                  <a:srgbClr val="800080"/>
                </a:solidFill>
              </a:rPr>
              <a:t>pesquisa binária</a:t>
            </a:r>
          </a:p>
          <a:p>
            <a:pPr lvl="1" eaLnBrk="1" hangingPunct="1"/>
            <a:r>
              <a:rPr lang="pt-BR" altLang="pt-BR" sz="2200" smtClean="0"/>
              <a:t>Gasta menos espaço</a:t>
            </a:r>
          </a:p>
          <a:p>
            <a:pPr lvl="1" eaLnBrk="1" hangingPunct="1"/>
            <a:r>
              <a:rPr lang="pt-BR" altLang="pt-BR" sz="2200" smtClean="0"/>
              <a:t>Custo de tempo da ordem de </a:t>
            </a:r>
            <a:r>
              <a:rPr lang="pt-BR" altLang="pt-BR" sz="2200" i="1" smtClean="0"/>
              <a:t>O(log n)</a:t>
            </a:r>
          </a:p>
          <a:p>
            <a:pPr lvl="2" eaLnBrk="1" hangingPunct="1"/>
            <a:r>
              <a:rPr lang="pt-BR" altLang="pt-BR" i="1" smtClean="0"/>
              <a:t>n</a:t>
            </a:r>
            <a:r>
              <a:rPr lang="pt-BR" altLang="pt-BR" smtClean="0"/>
              <a:t> = tamanho do vocabulário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mtClean="0"/>
              <a:t>Arquivos Invertidos</a:t>
            </a:r>
          </a:p>
        </p:txBody>
      </p:sp>
      <p:sp>
        <p:nvSpPr>
          <p:cNvPr id="25603" name="Subtítulo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altLang="pt-BR" sz="3200" smtClean="0"/>
              <a:t>Busca</a:t>
            </a:r>
            <a:endParaRPr lang="pt-BR" altLang="pt-BR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Invertidos </a:t>
            </a:r>
            <a:br>
              <a:rPr lang="pt-BR" altLang="pt-BR" smtClean="0"/>
            </a:br>
            <a:r>
              <a:rPr lang="pt-BR" altLang="pt-BR" sz="3200" smtClean="0"/>
              <a:t>Busca</a:t>
            </a:r>
            <a:endParaRPr lang="pt-PT" altLang="pt-BR" sz="3200" smtClean="0"/>
          </a:p>
        </p:txBody>
      </p:sp>
      <p:sp>
        <p:nvSpPr>
          <p:cNvPr id="2662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993063" cy="5157787"/>
          </a:xfrm>
        </p:spPr>
        <p:txBody>
          <a:bodyPr/>
          <a:lstStyle/>
          <a:p>
            <a:pPr eaLnBrk="1" hangingPunct="1"/>
            <a:r>
              <a:rPr lang="pt-BR" altLang="pt-BR" smtClean="0"/>
              <a:t>O algoritmo básico segue três passos: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altLang="pt-BR" smtClean="0"/>
              <a:t>Busca do vocabulário</a:t>
            </a:r>
          </a:p>
          <a:p>
            <a:pPr lvl="2" eaLnBrk="1" hangingPunct="1"/>
            <a:r>
              <a:rPr lang="pt-BR" altLang="pt-BR" smtClean="0"/>
              <a:t>As palavras ou padrões presentes na consulta são pesquisados no vocabulário do arquivo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altLang="pt-BR" smtClean="0"/>
              <a:t>Recuperação de ocorrências</a:t>
            </a:r>
          </a:p>
          <a:p>
            <a:pPr lvl="2" eaLnBrk="1" hangingPunct="1"/>
            <a:r>
              <a:rPr lang="pt-BR" altLang="pt-BR" smtClean="0"/>
              <a:t>A lista de ocorrências de todas as palavras ou termos encontrados é recuperada</a:t>
            </a:r>
          </a:p>
          <a:p>
            <a:pPr lvl="1" eaLnBrk="1" hangingPunct="1">
              <a:spcBef>
                <a:spcPct val="60000"/>
              </a:spcBef>
            </a:pPr>
            <a:r>
              <a:rPr lang="pt-BR" altLang="pt-BR" smtClean="0"/>
              <a:t>Manipulação de ocorrências </a:t>
            </a:r>
          </a:p>
          <a:p>
            <a:pPr lvl="2" eaLnBrk="1" hangingPunct="1"/>
            <a:r>
              <a:rPr lang="pt-BR" altLang="pt-BR" smtClean="0"/>
              <a:t>As ocorrências são processadas para resolver a consulta</a:t>
            </a:r>
          </a:p>
          <a:p>
            <a:pPr lvl="3" eaLnBrk="1" hangingPunct="1"/>
            <a:r>
              <a:rPr lang="pt-BR" altLang="pt-BR" smtClean="0"/>
              <a:t>De acordo com o modelo de 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Invertidos </a:t>
            </a:r>
            <a:br>
              <a:rPr lang="pt-BR" altLang="pt-BR" smtClean="0"/>
            </a:br>
            <a:r>
              <a:rPr lang="pt-BR" altLang="pt-BR" sz="3200" smtClean="0"/>
              <a:t>Consultas Simples</a:t>
            </a:r>
            <a:endParaRPr lang="pt-PT" altLang="pt-BR" sz="3200" smtClean="0"/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Consulta com apenas uma palavra</a:t>
            </a:r>
          </a:p>
          <a:p>
            <a:pPr lvl="1" eaLnBrk="1" hangingPunct="1"/>
            <a:r>
              <a:rPr lang="pt-BR" altLang="pt-BR" smtClean="0"/>
              <a:t>a </a:t>
            </a:r>
            <a:r>
              <a:rPr lang="pt-BR" altLang="pt-BR" smtClean="0">
                <a:solidFill>
                  <a:srgbClr val="800080"/>
                </a:solidFill>
              </a:rPr>
              <a:t>busca</a:t>
            </a:r>
            <a:r>
              <a:rPr lang="pt-BR" altLang="pt-BR" smtClean="0"/>
              <a:t> simplesmente retorna a lista de ocorrências da palavra</a:t>
            </a:r>
          </a:p>
          <a:p>
            <a:pPr lvl="1" eaLnBrk="1" hangingPunct="1"/>
            <a:r>
              <a:rPr lang="pt-BR" altLang="pt-BR" smtClean="0"/>
              <a:t>que será utilizada na recuperação e ordenação dos documentos</a:t>
            </a:r>
          </a:p>
          <a:p>
            <a:pPr eaLnBrk="1" hangingPunct="1"/>
            <a:r>
              <a:rPr lang="pt-BR" altLang="pt-BR" smtClean="0"/>
              <a:t>Consultas de contexto são um pouco mais complexas...</a:t>
            </a:r>
            <a:endParaRPr lang="en-US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2800" smtClean="0"/>
              <a:t>Consultas com Contexto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Para permitir consultas com contexto, o arquivo invertido deve armazenar as </a:t>
            </a:r>
            <a:r>
              <a:rPr lang="pt-BR" altLang="pt-BR" sz="2400" smtClean="0">
                <a:solidFill>
                  <a:srgbClr val="800080"/>
                </a:solidFill>
              </a:rPr>
              <a:t>posições</a:t>
            </a:r>
            <a:r>
              <a:rPr lang="pt-BR" altLang="pt-BR" sz="2400" smtClean="0"/>
              <a:t> de cada palavra nos documentos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Processo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Para cada palavra na consulta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Recupera os identificadores dos documentos que contêm essa palavra, e as posições onde ela ocorre</a:t>
            </a:r>
          </a:p>
          <a:p>
            <a:pPr lvl="3" eaLnBrk="1" hangingPunct="1">
              <a:lnSpc>
                <a:spcPct val="90000"/>
              </a:lnSpc>
            </a:pPr>
            <a:r>
              <a:rPr lang="pt-BR" altLang="pt-BR" sz="1800" smtClean="0"/>
              <a:t>(Doc#;  pos1, pos2, pos3,...)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Faz a </a:t>
            </a:r>
            <a:r>
              <a:rPr lang="pt-BR" altLang="pt-BR" sz="2200" smtClean="0">
                <a:solidFill>
                  <a:srgbClr val="800080"/>
                </a:solidFill>
              </a:rPr>
              <a:t>intersecção</a:t>
            </a:r>
            <a:r>
              <a:rPr lang="pt-BR" altLang="pt-BR" sz="2200" smtClean="0"/>
              <a:t> entre os Doc# recuperados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Queremos os docs que contenham </a:t>
            </a:r>
            <a:r>
              <a:rPr lang="pt-BR" altLang="pt-BR" sz="2000" smtClean="0">
                <a:solidFill>
                  <a:srgbClr val="800080"/>
                </a:solidFill>
              </a:rPr>
              <a:t>todas as palavras</a:t>
            </a:r>
            <a:r>
              <a:rPr lang="pt-BR" altLang="pt-BR" sz="2000" smtClean="0"/>
              <a:t> da consulta, na ordem indicada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Verifica a ocorrência da cadeia de termos da consulta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Pela posição das palavras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pt-BR" smtClean="0"/>
              <a:t>Arquivo Invertido </a:t>
            </a:r>
            <a:br>
              <a:rPr lang="en-US" altLang="pt-BR" smtClean="0"/>
            </a:br>
            <a:r>
              <a:rPr lang="en-US" altLang="pt-BR" sz="3200" smtClean="0"/>
              <a:t>com pesos e posições dos termos</a:t>
            </a:r>
            <a:endParaRPr lang="en-US" altLang="pt-BR" i="1" smtClean="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676400" y="2686050"/>
            <a:ext cx="2228850" cy="2476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TW" altLang="en-US" sz="2000">
              <a:ea typeface="PMingLiU" pitchFamily="18" charset="-120"/>
            </a:endParaRPr>
          </a:p>
        </p:txBody>
      </p:sp>
      <p:sp>
        <p:nvSpPr>
          <p:cNvPr id="29700" name="Line 5"/>
          <p:cNvSpPr>
            <a:spLocks noChangeShapeType="1"/>
          </p:cNvSpPr>
          <p:nvPr/>
        </p:nvSpPr>
        <p:spPr bwMode="auto">
          <a:xfrm>
            <a:off x="3181350" y="2705100"/>
            <a:ext cx="0" cy="247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1687513" y="313531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1714500" y="480060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1676400" y="3573463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>
            <a:off x="1676400" y="4362450"/>
            <a:ext cx="2228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05" name="Text Box 10"/>
          <p:cNvSpPr txBox="1">
            <a:spLocks noChangeArrowheads="1"/>
          </p:cNvSpPr>
          <p:nvPr/>
        </p:nvSpPr>
        <p:spPr bwMode="auto">
          <a:xfrm>
            <a:off x="1730375" y="4730750"/>
            <a:ext cx="968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system</a:t>
            </a:r>
          </a:p>
        </p:txBody>
      </p: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1685925" y="2692400"/>
            <a:ext cx="1244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computer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1665288" y="3116263"/>
            <a:ext cx="11953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database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1714500" y="4368800"/>
            <a:ext cx="9985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en-US" altLang="zh-TW" sz="2000">
                <a:ea typeface="PMingLiU" pitchFamily="18" charset="-120"/>
              </a:rPr>
              <a:t>science</a:t>
            </a:r>
          </a:p>
        </p:txBody>
      </p:sp>
      <p:sp>
        <p:nvSpPr>
          <p:cNvPr id="29709" name="Rectangle 14"/>
          <p:cNvSpPr>
            <a:spLocks noChangeArrowheads="1"/>
          </p:cNvSpPr>
          <p:nvPr/>
        </p:nvSpPr>
        <p:spPr bwMode="auto">
          <a:xfrm>
            <a:off x="4457700" y="3200400"/>
            <a:ext cx="263525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29710" name="Rectangle 15"/>
          <p:cNvSpPr>
            <a:spLocks noChangeArrowheads="1"/>
          </p:cNvSpPr>
          <p:nvPr/>
        </p:nvSpPr>
        <p:spPr bwMode="auto">
          <a:xfrm>
            <a:off x="4457700" y="2705100"/>
            <a:ext cx="2533650" cy="3429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 sz="1800"/>
          </a:p>
        </p:txBody>
      </p:sp>
      <p:sp>
        <p:nvSpPr>
          <p:cNvPr id="29711" name="Rectangle 16"/>
          <p:cNvSpPr>
            <a:spLocks noChangeArrowheads="1"/>
          </p:cNvSpPr>
          <p:nvPr/>
        </p:nvSpPr>
        <p:spPr bwMode="auto">
          <a:xfrm>
            <a:off x="4476750" y="4343400"/>
            <a:ext cx="3390900" cy="355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29712" name="Line 17"/>
          <p:cNvSpPr>
            <a:spLocks noChangeShapeType="1"/>
          </p:cNvSpPr>
          <p:nvPr/>
        </p:nvSpPr>
        <p:spPr bwMode="auto">
          <a:xfrm>
            <a:off x="54292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13" name="Line 18"/>
          <p:cNvSpPr>
            <a:spLocks noChangeShapeType="1"/>
          </p:cNvSpPr>
          <p:nvPr/>
        </p:nvSpPr>
        <p:spPr bwMode="auto">
          <a:xfrm>
            <a:off x="6229350" y="43624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14" name="Rectangle 19"/>
          <p:cNvSpPr>
            <a:spLocks noChangeArrowheads="1"/>
          </p:cNvSpPr>
          <p:nvPr/>
        </p:nvSpPr>
        <p:spPr bwMode="auto">
          <a:xfrm>
            <a:off x="4476750" y="4865688"/>
            <a:ext cx="933450" cy="3238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29715" name="Line 20"/>
          <p:cNvSpPr>
            <a:spLocks noChangeShapeType="1"/>
          </p:cNvSpPr>
          <p:nvPr/>
        </p:nvSpPr>
        <p:spPr bwMode="auto">
          <a:xfrm>
            <a:off x="3619500" y="28956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16" name="Line 21"/>
          <p:cNvSpPr>
            <a:spLocks noChangeShapeType="1"/>
          </p:cNvSpPr>
          <p:nvPr/>
        </p:nvSpPr>
        <p:spPr bwMode="auto">
          <a:xfrm>
            <a:off x="3638550" y="33528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17" name="Line 22"/>
          <p:cNvSpPr>
            <a:spLocks noChangeShapeType="1"/>
          </p:cNvSpPr>
          <p:nvPr/>
        </p:nvSpPr>
        <p:spPr bwMode="auto">
          <a:xfrm>
            <a:off x="3638550" y="451485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18" name="Line 23"/>
          <p:cNvSpPr>
            <a:spLocks noChangeShapeType="1"/>
          </p:cNvSpPr>
          <p:nvPr/>
        </p:nvSpPr>
        <p:spPr bwMode="auto">
          <a:xfrm>
            <a:off x="3681413" y="4991100"/>
            <a:ext cx="819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19" name="Text Box 26"/>
          <p:cNvSpPr txBox="1">
            <a:spLocks noChangeArrowheads="1"/>
          </p:cNvSpPr>
          <p:nvPr/>
        </p:nvSpPr>
        <p:spPr bwMode="auto">
          <a:xfrm>
            <a:off x="4500563" y="2708275"/>
            <a:ext cx="1401762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altLang="zh-TW" sz="1600">
                <a:ea typeface="PMingLiU" pitchFamily="18" charset="-120"/>
              </a:rPr>
              <a:t>d</a:t>
            </a:r>
            <a:r>
              <a:rPr kumimoji="1" lang="en-US" altLang="zh-TW" sz="1600" baseline="-25000">
                <a:ea typeface="PMingLiU" pitchFamily="18" charset="-120"/>
              </a:rPr>
              <a:t>1</a:t>
            </a:r>
            <a:r>
              <a:rPr kumimoji="1" lang="en-US" altLang="zh-TW" sz="1600">
                <a:ea typeface="PMingLiU" pitchFamily="18" charset="-120"/>
              </a:rPr>
              <a:t>, 3, (1,7,20)</a:t>
            </a:r>
          </a:p>
        </p:txBody>
      </p:sp>
      <p:sp>
        <p:nvSpPr>
          <p:cNvPr id="29720" name="Line 28"/>
          <p:cNvSpPr>
            <a:spLocks noChangeShapeType="1"/>
          </p:cNvSpPr>
          <p:nvPr/>
        </p:nvSpPr>
        <p:spPr bwMode="auto">
          <a:xfrm>
            <a:off x="5867400" y="2716213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21" name="Line 30"/>
          <p:cNvSpPr>
            <a:spLocks noChangeShapeType="1"/>
          </p:cNvSpPr>
          <p:nvPr/>
        </p:nvSpPr>
        <p:spPr bwMode="auto">
          <a:xfrm>
            <a:off x="5940425" y="3206750"/>
            <a:ext cx="0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22" name="Text Box 31"/>
          <p:cNvSpPr txBox="1">
            <a:spLocks noChangeArrowheads="1"/>
          </p:cNvSpPr>
          <p:nvPr/>
        </p:nvSpPr>
        <p:spPr bwMode="auto">
          <a:xfrm>
            <a:off x="1857375" y="2314575"/>
            <a:ext cx="1003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Termos</a:t>
            </a:r>
          </a:p>
        </p:txBody>
      </p:sp>
      <p:sp>
        <p:nvSpPr>
          <p:cNvPr id="29723" name="Text Box 32"/>
          <p:cNvSpPr txBox="1">
            <a:spLocks noChangeArrowheads="1"/>
          </p:cNvSpPr>
          <p:nvPr/>
        </p:nvSpPr>
        <p:spPr bwMode="auto">
          <a:xfrm>
            <a:off x="3276600" y="2317750"/>
            <a:ext cx="407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df</a:t>
            </a:r>
          </a:p>
        </p:txBody>
      </p:sp>
      <p:sp>
        <p:nvSpPr>
          <p:cNvPr id="29724" name="Line 33"/>
          <p:cNvSpPr>
            <a:spLocks noChangeShapeType="1"/>
          </p:cNvSpPr>
          <p:nvPr/>
        </p:nvSpPr>
        <p:spPr bwMode="auto">
          <a:xfrm flipH="1">
            <a:off x="7059613" y="4348163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25" name="Text Box 34"/>
          <p:cNvSpPr txBox="1">
            <a:spLocks noChangeArrowheads="1"/>
          </p:cNvSpPr>
          <p:nvPr/>
        </p:nvSpPr>
        <p:spPr bwMode="auto">
          <a:xfrm>
            <a:off x="3203575" y="2686050"/>
            <a:ext cx="574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1</a:t>
            </a:r>
          </a:p>
        </p:txBody>
      </p:sp>
      <p:sp>
        <p:nvSpPr>
          <p:cNvPr id="29726" name="Text Box 35"/>
          <p:cNvSpPr txBox="1">
            <a:spLocks noChangeArrowheads="1"/>
          </p:cNvSpPr>
          <p:nvPr/>
        </p:nvSpPr>
        <p:spPr bwMode="auto">
          <a:xfrm>
            <a:off x="3203575" y="32051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2</a:t>
            </a:r>
          </a:p>
        </p:txBody>
      </p:sp>
      <p:sp>
        <p:nvSpPr>
          <p:cNvPr id="29727" name="Text Box 36"/>
          <p:cNvSpPr txBox="1">
            <a:spLocks noChangeArrowheads="1"/>
          </p:cNvSpPr>
          <p:nvPr/>
        </p:nvSpPr>
        <p:spPr bwMode="auto">
          <a:xfrm>
            <a:off x="3203575" y="4318000"/>
            <a:ext cx="44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i</a:t>
            </a:r>
          </a:p>
        </p:txBody>
      </p:sp>
      <p:sp>
        <p:nvSpPr>
          <p:cNvPr id="29728" name="Text Box 37"/>
          <p:cNvSpPr txBox="1">
            <a:spLocks noChangeArrowheads="1"/>
          </p:cNvSpPr>
          <p:nvPr/>
        </p:nvSpPr>
        <p:spPr bwMode="auto">
          <a:xfrm>
            <a:off x="3116263" y="4743450"/>
            <a:ext cx="663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df</a:t>
            </a:r>
            <a:r>
              <a:rPr kumimoji="1" lang="en-US" altLang="zh-TW" sz="2000" baseline="-25000">
                <a:ea typeface="PMingLiU" pitchFamily="18" charset="-120"/>
              </a:rPr>
              <a:t>i+1</a:t>
            </a:r>
          </a:p>
        </p:txBody>
      </p:sp>
      <p:sp>
        <p:nvSpPr>
          <p:cNvPr id="29729" name="Rectangle 38"/>
          <p:cNvSpPr>
            <a:spLocks noChangeArrowheads="1"/>
          </p:cNvSpPr>
          <p:nvPr/>
        </p:nvSpPr>
        <p:spPr bwMode="auto">
          <a:xfrm>
            <a:off x="4427538" y="3213100"/>
            <a:ext cx="2089150" cy="3651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d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j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, tf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j, 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(P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1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, P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2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, …, P</a:t>
            </a:r>
            <a:r>
              <a:rPr kumimoji="1" lang="en-US" altLang="zh-TW" sz="1600" baseline="-25000">
                <a:solidFill>
                  <a:srgbClr val="800080"/>
                </a:solidFill>
                <a:ea typeface="PMingLiU" pitchFamily="18" charset="-120"/>
              </a:rPr>
              <a:t>tfj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)</a:t>
            </a:r>
          </a:p>
        </p:txBody>
      </p:sp>
      <p:sp>
        <p:nvSpPr>
          <p:cNvPr id="29730" name="Text Box 42"/>
          <p:cNvSpPr txBox="1">
            <a:spLocks noChangeArrowheads="1"/>
          </p:cNvSpPr>
          <p:nvPr/>
        </p:nvSpPr>
        <p:spPr bwMode="auto">
          <a:xfrm>
            <a:off x="4897438" y="5427663"/>
            <a:ext cx="3233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  </a:t>
            </a:r>
            <a:r>
              <a:rPr kumimoji="1" lang="en-US" altLang="zh-TW" sz="1600" b="1">
                <a:solidFill>
                  <a:srgbClr val="800080"/>
                </a:solidFill>
                <a:ea typeface="PMingLiU" pitchFamily="18" charset="-120"/>
              </a:rPr>
              <a:t>tf - 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freqüência normalizada do </a:t>
            </a:r>
          </a:p>
          <a:p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termo no documento </a:t>
            </a:r>
            <a:endParaRPr kumimoji="1" lang="en-US" altLang="zh-TW" sz="1600" b="1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29731" name="Text Box 43"/>
          <p:cNvSpPr txBox="1">
            <a:spLocks noChangeArrowheads="1"/>
          </p:cNvSpPr>
          <p:nvPr/>
        </p:nvSpPr>
        <p:spPr bwMode="auto">
          <a:xfrm>
            <a:off x="1966913" y="377031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2000">
                <a:latin typeface="Times New Roman" pitchFamily="18" charset="0"/>
                <a:ea typeface="PMingLiU" pitchFamily="18" charset="-120"/>
                <a:sym typeface="Symbol" pitchFamily="18" charset="2"/>
              </a:rPr>
              <a:t>  </a:t>
            </a:r>
          </a:p>
        </p:txBody>
      </p:sp>
      <p:sp>
        <p:nvSpPr>
          <p:cNvPr id="29732" name="Text Box 45"/>
          <p:cNvSpPr txBox="1">
            <a:spLocks noChangeArrowheads="1"/>
          </p:cNvSpPr>
          <p:nvPr/>
        </p:nvSpPr>
        <p:spPr bwMode="auto">
          <a:xfrm>
            <a:off x="304800" y="5530850"/>
            <a:ext cx="3351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en-US" altLang="zh-TW" sz="1600" b="1">
                <a:solidFill>
                  <a:srgbClr val="800080"/>
                </a:solidFill>
                <a:ea typeface="PMingLiU" pitchFamily="18" charset="-120"/>
              </a:rPr>
              <a:t> df</a:t>
            </a:r>
            <a:r>
              <a:rPr kumimoji="1" lang="en-US" altLang="zh-TW" sz="1600">
                <a:solidFill>
                  <a:srgbClr val="800080"/>
                </a:solidFill>
                <a:ea typeface="PMingLiU" pitchFamily="18" charset="-120"/>
              </a:rPr>
              <a:t>  -freqüência do termo na base</a:t>
            </a:r>
            <a:endParaRPr kumimoji="1" lang="en-US" altLang="zh-TW" sz="1600" b="1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29733" name="Text Box 31"/>
          <p:cNvSpPr txBox="1">
            <a:spLocks noChangeArrowheads="1"/>
          </p:cNvSpPr>
          <p:nvPr/>
        </p:nvSpPr>
        <p:spPr bwMode="auto">
          <a:xfrm>
            <a:off x="5005388" y="1743075"/>
            <a:ext cx="15128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Ocorrências</a:t>
            </a:r>
          </a:p>
        </p:txBody>
      </p:sp>
      <p:sp>
        <p:nvSpPr>
          <p:cNvPr id="29734" name="Text Box 31"/>
          <p:cNvSpPr txBox="1">
            <a:spLocks noChangeArrowheads="1"/>
          </p:cNvSpPr>
          <p:nvPr/>
        </p:nvSpPr>
        <p:spPr bwMode="auto">
          <a:xfrm>
            <a:off x="2012950" y="1743075"/>
            <a:ext cx="14874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TW" sz="2000">
                <a:solidFill>
                  <a:srgbClr val="800080"/>
                </a:solidFill>
                <a:ea typeface="PMingLiU" pitchFamily="18" charset="-120"/>
              </a:rPr>
              <a:t>Vocabulário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Roteiro</a:t>
            </a:r>
            <a:endParaRPr lang="pt-PT" altLang="pt-BR" smtClean="0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smtClean="0"/>
              <a:t>Indexação dos documentos</a:t>
            </a:r>
          </a:p>
          <a:p>
            <a:pPr lvl="1" eaLnBrk="1" hangingPunct="1"/>
            <a:r>
              <a:rPr lang="pt-BR" altLang="pt-BR" smtClean="0"/>
              <a:t>Motivação geral </a:t>
            </a:r>
          </a:p>
          <a:p>
            <a:pPr eaLnBrk="1" hangingPunct="1"/>
            <a:r>
              <a:rPr lang="pt-BR" altLang="pt-BR" smtClean="0"/>
              <a:t>Métodos de Indexação de Documentos</a:t>
            </a:r>
          </a:p>
          <a:p>
            <a:pPr lvl="1" eaLnBrk="1" hangingPunct="1"/>
            <a:r>
              <a:rPr lang="pt-BR" altLang="pt-BR" smtClean="0"/>
              <a:t>Arquivos invertidos</a:t>
            </a:r>
          </a:p>
          <a:p>
            <a:pPr lvl="1" eaLnBrk="1" hangingPunct="1"/>
            <a:r>
              <a:rPr lang="pt-BR" altLang="pt-BR" smtClean="0"/>
              <a:t>Arquivos de assinaturas</a:t>
            </a:r>
          </a:p>
          <a:p>
            <a:pPr lvl="1" eaLnBrk="1" hangingPunct="1"/>
            <a:r>
              <a:rPr lang="pt-BR" altLang="pt-BR" smtClean="0"/>
              <a:t>Bitmaps</a:t>
            </a:r>
            <a:endParaRPr lang="en-US" altLang="pt-BR" sz="2200" smtClean="0"/>
          </a:p>
          <a:p>
            <a:pPr lvl="1" eaLnBrk="1" hangingPunct="1"/>
            <a:endParaRPr lang="pt-PT" altLang="pt-BR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00600"/>
          </a:xfrm>
        </p:spPr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en-US" altLang="pt-BR" sz="2400" smtClean="0"/>
              <a:t>Palavras combinadas</a:t>
            </a:r>
            <a:r>
              <a:rPr lang="pt-BR" altLang="pt-BR" sz="2400" smtClean="0"/>
              <a:t> </a:t>
            </a:r>
            <a:r>
              <a:rPr lang="en-US" altLang="pt-BR" sz="2400" smtClean="0"/>
              <a:t>com operadores booleanos</a:t>
            </a:r>
            <a:r>
              <a:rPr lang="pt-BR" altLang="pt-BR" sz="2400" smtClean="0"/>
              <a:t> </a:t>
            </a:r>
          </a:p>
          <a:p>
            <a:pPr eaLnBrk="1" hangingPunct="1"/>
            <a:r>
              <a:rPr lang="pt-BR" altLang="pt-BR" sz="2400" smtClean="0"/>
              <a:t> Cada </a:t>
            </a:r>
            <a:r>
              <a:rPr lang="pt-BR" altLang="pt-BR" sz="2400" smtClean="0">
                <a:solidFill>
                  <a:srgbClr val="800080"/>
                </a:solidFill>
              </a:rPr>
              <a:t>consulta</a:t>
            </a:r>
            <a:r>
              <a:rPr lang="pt-BR" altLang="pt-BR" sz="2400" smtClean="0"/>
              <a:t> define uma </a:t>
            </a:r>
            <a:r>
              <a:rPr lang="pt-BR" altLang="pt-BR" sz="2400" smtClean="0">
                <a:solidFill>
                  <a:srgbClr val="800080"/>
                </a:solidFill>
              </a:rPr>
              <a:t>árvore sintática</a:t>
            </a:r>
            <a:r>
              <a:rPr lang="pt-BR" altLang="pt-BR" sz="2400" smtClean="0"/>
              <a:t>:</a:t>
            </a:r>
          </a:p>
          <a:p>
            <a:pPr lvl="1" eaLnBrk="1" hangingPunct="1"/>
            <a:r>
              <a:rPr lang="pt-BR" altLang="pt-BR" sz="2200" smtClean="0"/>
              <a:t>Folhas são termos simples isolados</a:t>
            </a:r>
          </a:p>
          <a:p>
            <a:pPr lvl="1" eaLnBrk="1" hangingPunct="1"/>
            <a:r>
              <a:rPr lang="pt-BR" altLang="pt-BR" sz="2200" smtClean="0"/>
              <a:t>Nós internos são operadores booleanos</a:t>
            </a:r>
            <a:endParaRPr lang="en-US" altLang="pt-BR" sz="2200" smtClean="0"/>
          </a:p>
        </p:txBody>
      </p:sp>
      <p:grpSp>
        <p:nvGrpSpPr>
          <p:cNvPr id="30724" name="Group 15"/>
          <p:cNvGrpSpPr>
            <a:grpSpLocks/>
          </p:cNvGrpSpPr>
          <p:nvPr/>
        </p:nvGrpSpPr>
        <p:grpSpPr bwMode="auto">
          <a:xfrm>
            <a:off x="838200" y="4419600"/>
            <a:ext cx="7543800" cy="1692275"/>
            <a:chOff x="576" y="2832"/>
            <a:chExt cx="4752" cy="1066"/>
          </a:xfrm>
        </p:grpSpPr>
        <p:sp>
          <p:nvSpPr>
            <p:cNvPr id="30725" name="Line 4"/>
            <p:cNvSpPr>
              <a:spLocks noChangeShapeType="1"/>
            </p:cNvSpPr>
            <p:nvPr/>
          </p:nvSpPr>
          <p:spPr bwMode="auto">
            <a:xfrm flipH="1">
              <a:off x="3811" y="302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0726" name="Line 5"/>
            <p:cNvSpPr>
              <a:spLocks noChangeShapeType="1"/>
            </p:cNvSpPr>
            <p:nvPr/>
          </p:nvSpPr>
          <p:spPr bwMode="auto">
            <a:xfrm>
              <a:off x="4243" y="302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0727" name="Text Box 6"/>
            <p:cNvSpPr txBox="1">
              <a:spLocks noChangeArrowheads="1"/>
            </p:cNvSpPr>
            <p:nvPr/>
          </p:nvSpPr>
          <p:spPr bwMode="auto">
            <a:xfrm>
              <a:off x="3955" y="2832"/>
              <a:ext cx="3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600"/>
                <a:t>AND</a:t>
              </a:r>
              <a:endParaRPr lang="en-US" altLang="pt-BR" sz="1600"/>
            </a:p>
          </p:txBody>
        </p:sp>
        <p:sp>
          <p:nvSpPr>
            <p:cNvPr id="30728" name="Text Box 7"/>
            <p:cNvSpPr txBox="1">
              <a:spLocks noChangeArrowheads="1"/>
            </p:cNvSpPr>
            <p:nvPr/>
          </p:nvSpPr>
          <p:spPr bwMode="auto">
            <a:xfrm>
              <a:off x="3139" y="3304"/>
              <a:ext cx="793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500"/>
                <a:t>Recuperação</a:t>
              </a:r>
              <a:endParaRPr lang="en-US" altLang="pt-BR" sz="1500"/>
            </a:p>
          </p:txBody>
        </p:sp>
        <p:sp>
          <p:nvSpPr>
            <p:cNvPr id="30729" name="Text Box 8"/>
            <p:cNvSpPr txBox="1">
              <a:spLocks noChangeArrowheads="1"/>
            </p:cNvSpPr>
            <p:nvPr/>
          </p:nvSpPr>
          <p:spPr bwMode="auto">
            <a:xfrm>
              <a:off x="4310" y="3264"/>
              <a:ext cx="2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600"/>
                <a:t>OR</a:t>
              </a:r>
              <a:endParaRPr lang="en-US" altLang="pt-BR" sz="1600"/>
            </a:p>
          </p:txBody>
        </p:sp>
        <p:sp>
          <p:nvSpPr>
            <p:cNvPr id="30730" name="Line 9"/>
            <p:cNvSpPr>
              <a:spLocks noChangeShapeType="1"/>
            </p:cNvSpPr>
            <p:nvPr/>
          </p:nvSpPr>
          <p:spPr bwMode="auto">
            <a:xfrm>
              <a:off x="4531" y="345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0731" name="Line 10"/>
            <p:cNvSpPr>
              <a:spLocks noChangeShapeType="1"/>
            </p:cNvSpPr>
            <p:nvPr/>
          </p:nvSpPr>
          <p:spPr bwMode="auto">
            <a:xfrm flipH="1">
              <a:off x="4147" y="345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0732" name="Text Box 11"/>
            <p:cNvSpPr txBox="1">
              <a:spLocks noChangeArrowheads="1"/>
            </p:cNvSpPr>
            <p:nvPr/>
          </p:nvSpPr>
          <p:spPr bwMode="auto">
            <a:xfrm>
              <a:off x="3546" y="3696"/>
              <a:ext cx="721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500"/>
                <a:t>Informação</a:t>
              </a:r>
              <a:endParaRPr lang="en-US" altLang="pt-BR" sz="1500"/>
            </a:p>
          </p:txBody>
        </p:sp>
        <p:sp>
          <p:nvSpPr>
            <p:cNvPr id="30733" name="Text Box 12"/>
            <p:cNvSpPr txBox="1">
              <a:spLocks noChangeArrowheads="1"/>
            </p:cNvSpPr>
            <p:nvPr/>
          </p:nvSpPr>
          <p:spPr bwMode="auto">
            <a:xfrm>
              <a:off x="4554" y="3696"/>
              <a:ext cx="77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500"/>
                <a:t>Documentos</a:t>
              </a:r>
              <a:endParaRPr lang="en-US" altLang="pt-BR" sz="1500"/>
            </a:p>
          </p:txBody>
        </p:sp>
        <p:sp>
          <p:nvSpPr>
            <p:cNvPr id="30734" name="Text Box 13"/>
            <p:cNvSpPr txBox="1">
              <a:spLocks noChangeArrowheads="1"/>
            </p:cNvSpPr>
            <p:nvPr/>
          </p:nvSpPr>
          <p:spPr bwMode="auto">
            <a:xfrm>
              <a:off x="576" y="3057"/>
              <a:ext cx="194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 sz="1800"/>
                <a:t>Consulta: </a:t>
              </a:r>
              <a:r>
                <a:rPr lang="pt-BR" altLang="pt-BR" sz="1800">
                  <a:solidFill>
                    <a:srgbClr val="800080"/>
                  </a:solidFill>
                </a:rPr>
                <a:t>Recuperação AND </a:t>
              </a:r>
            </a:p>
            <a:p>
              <a:r>
                <a:rPr lang="pt-BR" altLang="pt-BR" sz="1800">
                  <a:solidFill>
                    <a:srgbClr val="800080"/>
                  </a:solidFill>
                </a:rPr>
                <a:t>              (Informação OR </a:t>
              </a:r>
            </a:p>
            <a:p>
              <a:r>
                <a:rPr lang="pt-BR" altLang="pt-BR" sz="1800">
                  <a:solidFill>
                    <a:srgbClr val="800080"/>
                  </a:solidFill>
                </a:rPr>
                <a:t>               Documentos)</a:t>
              </a:r>
              <a:endParaRPr lang="en-US" altLang="pt-BR" sz="1800">
                <a:solidFill>
                  <a:srgbClr val="800080"/>
                </a:solidFill>
              </a:endParaRPr>
            </a:p>
          </p:txBody>
        </p:sp>
        <p:sp>
          <p:nvSpPr>
            <p:cNvPr id="30735" name="AutoShape 14"/>
            <p:cNvSpPr>
              <a:spLocks noChangeArrowheads="1"/>
            </p:cNvSpPr>
            <p:nvPr/>
          </p:nvSpPr>
          <p:spPr bwMode="auto">
            <a:xfrm>
              <a:off x="2592" y="3264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  <p:sp>
        <p:nvSpPr>
          <p:cNvPr id="3174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O algoritmo de busca percorre a árvore sintática da consulta a partir das folhas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Folhas</a:t>
            </a:r>
            <a:r>
              <a:rPr lang="pt-BR" altLang="pt-BR" smtClean="0"/>
              <a:t> correspondem a buscas por </a:t>
            </a:r>
            <a:r>
              <a:rPr lang="pt-BR" altLang="pt-BR" smtClean="0">
                <a:solidFill>
                  <a:srgbClr val="800080"/>
                </a:solidFill>
              </a:rPr>
              <a:t>palavras isoladas</a:t>
            </a:r>
            <a:r>
              <a:rPr lang="pt-BR" altLang="pt-BR" smtClean="0"/>
              <a:t> no arquivo invertido </a:t>
            </a:r>
          </a:p>
          <a:p>
            <a:pPr lvl="1" eaLnBrk="1" hangingPunct="1"/>
            <a:r>
              <a:rPr lang="pt-BR" altLang="pt-BR" smtClean="0"/>
              <a:t>Nós internos definem </a:t>
            </a:r>
            <a:r>
              <a:rPr lang="pt-BR" altLang="pt-BR" smtClean="0">
                <a:solidFill>
                  <a:srgbClr val="800080"/>
                </a:solidFill>
              </a:rPr>
              <a:t>operadores sobre os conjuntos de documentos recuperados</a:t>
            </a:r>
            <a:r>
              <a:rPr lang="pt-BR" altLang="pt-BR" smtClean="0"/>
              <a:t> </a:t>
            </a:r>
          </a:p>
          <a:p>
            <a:pPr lvl="1" eaLnBrk="1" hangingPunct="1"/>
            <a:endParaRPr lang="en-US" altLang="pt-BR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Palavra isolada</a:t>
            </a:r>
          </a:p>
          <a:p>
            <a:pPr lvl="1" eaLnBrk="1" hangingPunct="1"/>
            <a:r>
              <a:rPr lang="en-US" altLang="pt-BR" sz="2000" smtClean="0"/>
              <a:t>Recupera documentos contendo essa palavra</a:t>
            </a:r>
          </a:p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OR</a:t>
            </a:r>
            <a:r>
              <a:rPr lang="en-US" altLang="pt-BR" sz="2400" smtClean="0"/>
              <a:t>  </a:t>
            </a:r>
          </a:p>
          <a:p>
            <a:pPr lvl="1" eaLnBrk="1" hangingPunct="1"/>
            <a:r>
              <a:rPr lang="en-US" altLang="pt-BR" sz="2000" smtClean="0"/>
              <a:t>Recursivamente recupera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1</a:t>
            </a:r>
            <a:r>
              <a:rPr lang="en-US" altLang="pt-BR" sz="2000" smtClean="0"/>
              <a:t> e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2,</a:t>
            </a:r>
            <a:r>
              <a:rPr lang="en-US" altLang="pt-BR" sz="2000" smtClean="0"/>
              <a:t> e faz a união dos resultados</a:t>
            </a:r>
          </a:p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AND</a:t>
            </a:r>
          </a:p>
          <a:p>
            <a:pPr lvl="1" eaLnBrk="1" hangingPunct="1"/>
            <a:r>
              <a:rPr lang="en-US" altLang="pt-BR" sz="2000" smtClean="0"/>
              <a:t>Recursivamente recupera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1</a:t>
            </a:r>
            <a:r>
              <a:rPr lang="en-US" altLang="pt-BR" sz="2000" smtClean="0"/>
              <a:t> e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2,</a:t>
            </a:r>
            <a:r>
              <a:rPr lang="en-US" altLang="pt-BR" sz="2000" smtClean="0"/>
              <a:t> e faz a interseção dos resultados</a:t>
            </a:r>
          </a:p>
          <a:p>
            <a:pPr eaLnBrk="1" hangingPunct="1"/>
            <a:r>
              <a:rPr lang="en-US" altLang="pt-BR" sz="2400" smtClean="0">
                <a:solidFill>
                  <a:schemeClr val="tx2"/>
                </a:solidFill>
              </a:rPr>
              <a:t>BUT</a:t>
            </a:r>
            <a:r>
              <a:rPr lang="en-US" altLang="pt-BR" sz="2400" smtClean="0"/>
              <a:t> </a:t>
            </a:r>
          </a:p>
          <a:p>
            <a:pPr lvl="1" eaLnBrk="1" hangingPunct="1"/>
            <a:r>
              <a:rPr lang="en-US" altLang="pt-BR" sz="2000" smtClean="0"/>
              <a:t>Recursivamente recupera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1</a:t>
            </a:r>
            <a:r>
              <a:rPr lang="en-US" altLang="pt-BR" sz="2000" smtClean="0"/>
              <a:t> e </a:t>
            </a:r>
            <a:r>
              <a:rPr lang="en-US" altLang="pt-BR" sz="2000" i="1" smtClean="0"/>
              <a:t>e</a:t>
            </a:r>
            <a:r>
              <a:rPr lang="en-US" altLang="pt-BR" sz="2000" i="1" baseline="-25000" smtClean="0"/>
              <a:t>2,</a:t>
            </a:r>
            <a:r>
              <a:rPr lang="en-US" altLang="pt-BR" sz="2000" smtClean="0"/>
              <a:t> e utiliza o conjunto complementar dos resultados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Arquivos Invertidos</a:t>
            </a:r>
            <a:br>
              <a:rPr lang="pt-BR" altLang="pt-BR" smtClean="0"/>
            </a:br>
            <a:r>
              <a:rPr lang="en-US" altLang="pt-BR" sz="3200" smtClean="0"/>
              <a:t>Consultas Booleanas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 flipH="1">
            <a:off x="14605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1463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689100" y="3870325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AND</a:t>
            </a:r>
            <a:endParaRPr lang="en-US" altLang="pt-BR" sz="160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762000" y="4556125"/>
            <a:ext cx="774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Docs:</a:t>
            </a:r>
          </a:p>
          <a:p>
            <a:r>
              <a:rPr lang="pt-BR" altLang="pt-BR" sz="1500"/>
              <a:t>1,2,4,6</a:t>
            </a:r>
            <a:endParaRPr lang="en-US" altLang="pt-BR" sz="150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252663" y="4556125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OR</a:t>
            </a:r>
            <a:endParaRPr lang="en-US" altLang="pt-BR" sz="1600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2603500" y="48609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1993900" y="48609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619250" y="5241925"/>
            <a:ext cx="655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Docs:</a:t>
            </a:r>
          </a:p>
          <a:p>
            <a:r>
              <a:rPr lang="pt-BR" altLang="pt-BR" sz="1500"/>
              <a:t>1,4</a:t>
            </a:r>
            <a:endParaRPr lang="en-US" altLang="pt-BR" sz="1500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640013" y="5241925"/>
            <a:ext cx="6556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Docs:</a:t>
            </a:r>
          </a:p>
          <a:p>
            <a:r>
              <a:rPr lang="pt-BR" altLang="pt-BR" sz="1500"/>
              <a:t>2,4,5</a:t>
            </a:r>
            <a:endParaRPr lang="en-US" altLang="pt-BR" sz="1500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243263" y="4403725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48895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575300" y="4175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118100" y="3870325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AND</a:t>
            </a:r>
            <a:endParaRPr lang="en-US" altLang="pt-BR" sz="1600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4191000" y="4556125"/>
            <a:ext cx="774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Docs:</a:t>
            </a:r>
          </a:p>
          <a:p>
            <a:r>
              <a:rPr lang="pt-BR" altLang="pt-BR" sz="1500"/>
              <a:t>1,2,4,6</a:t>
            </a:r>
            <a:endParaRPr lang="en-US" altLang="pt-BR" sz="1500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5681663" y="4570413"/>
            <a:ext cx="774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Docs:</a:t>
            </a:r>
          </a:p>
          <a:p>
            <a:r>
              <a:rPr lang="pt-BR" altLang="pt-BR" sz="1500"/>
              <a:t>1,2,4,5</a:t>
            </a:r>
            <a:endParaRPr lang="en-US" altLang="pt-BR" sz="1500"/>
          </a:p>
        </p:txBody>
      </p:sp>
      <p:sp>
        <p:nvSpPr>
          <p:cNvPr id="33810" name="AutoShape 18"/>
          <p:cNvSpPr>
            <a:spLocks noChangeArrowheads="1"/>
          </p:cNvSpPr>
          <p:nvPr/>
        </p:nvSpPr>
        <p:spPr bwMode="auto">
          <a:xfrm>
            <a:off x="6824663" y="4403725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662863" y="4191000"/>
            <a:ext cx="6556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Docs:</a:t>
            </a:r>
          </a:p>
          <a:p>
            <a:r>
              <a:rPr lang="pt-BR" altLang="pt-BR" sz="1500"/>
              <a:t>1,2,4</a:t>
            </a:r>
            <a:endParaRPr lang="en-US" altLang="pt-BR" sz="1500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 flipH="1">
            <a:off x="6202363" y="19653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6888163" y="19653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430963" y="1660525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AND</a:t>
            </a:r>
            <a:endParaRPr lang="en-US" altLang="pt-BR" sz="1600"/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5135563" y="2409825"/>
            <a:ext cx="12588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Recuperação</a:t>
            </a:r>
            <a:endParaRPr lang="en-US" altLang="pt-BR" sz="1500"/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6994525" y="2346325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OR</a:t>
            </a:r>
            <a:endParaRPr lang="en-US" altLang="pt-BR" sz="1600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7345363" y="2651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6735763" y="26511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5781675" y="3032125"/>
            <a:ext cx="11445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Informação</a:t>
            </a:r>
            <a:endParaRPr lang="en-US" altLang="pt-BR" sz="1500"/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381875" y="3032125"/>
            <a:ext cx="12287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500"/>
              <a:t>Documentos</a:t>
            </a:r>
            <a:endParaRPr lang="en-US" altLang="pt-BR" sz="1500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1066800" y="2041525"/>
            <a:ext cx="27590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1600"/>
              <a:t>Consulta: </a:t>
            </a:r>
            <a:r>
              <a:rPr lang="pt-BR" altLang="pt-BR" sz="1600">
                <a:solidFill>
                  <a:srgbClr val="800080"/>
                </a:solidFill>
              </a:rPr>
              <a:t>Recuperação AND </a:t>
            </a:r>
          </a:p>
          <a:p>
            <a:r>
              <a:rPr lang="pt-BR" altLang="pt-BR" sz="1600">
                <a:solidFill>
                  <a:srgbClr val="800080"/>
                </a:solidFill>
              </a:rPr>
              <a:t>              (Informação OR </a:t>
            </a:r>
          </a:p>
          <a:p>
            <a:r>
              <a:rPr lang="pt-BR" altLang="pt-BR" sz="1600">
                <a:solidFill>
                  <a:srgbClr val="800080"/>
                </a:solidFill>
              </a:rPr>
              <a:t>               Documentos)</a:t>
            </a:r>
            <a:endParaRPr lang="en-US" altLang="pt-BR" sz="1600">
              <a:solidFill>
                <a:srgbClr val="800080"/>
              </a:solidFill>
            </a:endParaRPr>
          </a:p>
        </p:txBody>
      </p:sp>
      <p:sp>
        <p:nvSpPr>
          <p:cNvPr id="33822" name="AutoShape 30"/>
          <p:cNvSpPr>
            <a:spLocks noChangeArrowheads="1"/>
          </p:cNvSpPr>
          <p:nvPr/>
        </p:nvSpPr>
        <p:spPr bwMode="auto">
          <a:xfrm>
            <a:off x="4267200" y="2346325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6324600" y="5486400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600"/>
              <a:t>Documentos recuperados</a:t>
            </a:r>
            <a:endParaRPr lang="en-US" altLang="pt-BR" sz="1600"/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>
            <a:off x="8001000" y="480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 flipH="1">
            <a:off x="7696200" y="579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</a:p>
        </p:txBody>
      </p:sp>
      <p:sp>
        <p:nvSpPr>
          <p:cNvPr id="34819" name="Subtítulo 1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991475" cy="4824413"/>
          </a:xfrm>
        </p:spPr>
        <p:txBody>
          <a:bodyPr/>
          <a:lstStyle/>
          <a:p>
            <a:pPr eaLnBrk="1" hangingPunct="1"/>
            <a:r>
              <a:rPr lang="pt-BR" altLang="pt-BR" smtClean="0"/>
              <a:t> Uma alternativa aos arquivos de índices invertidos com ocorrências...</a:t>
            </a:r>
          </a:p>
          <a:p>
            <a:pPr eaLnBrk="1" hangingPunct="1"/>
            <a:r>
              <a:rPr lang="pt-BR" altLang="pt-BR" smtClean="0"/>
              <a:t>São baseados em tabelas </a:t>
            </a:r>
            <a:r>
              <a:rPr lang="pt-BR" altLang="pt-BR" i="1" smtClean="0"/>
              <a:t>Hash</a:t>
            </a:r>
          </a:p>
          <a:p>
            <a:pPr lvl="1" eaLnBrk="1" hangingPunct="1"/>
            <a:r>
              <a:rPr lang="pt-BR" altLang="pt-BR" smtClean="0"/>
              <a:t>Eliminam a necessidade da busca sequencial pelo termo da </a:t>
            </a:r>
            <a:r>
              <a:rPr lang="pt-BR" altLang="pt-BR" i="1" smtClean="0"/>
              <a:t>query</a:t>
            </a:r>
          </a:p>
          <a:p>
            <a:pPr lvl="1" eaLnBrk="1" hangingPunct="1"/>
            <a:r>
              <a:rPr lang="pt-BR" altLang="pt-BR" smtClean="0"/>
              <a:t>Ganham na velocidade de busca/recuperação de documentos</a:t>
            </a:r>
          </a:p>
          <a:p>
            <a:pPr eaLnBrk="1" hangingPunct="1"/>
            <a:r>
              <a:rPr lang="pt-BR" altLang="pt-BR" smtClean="0"/>
              <a:t>Contudo...</a:t>
            </a:r>
          </a:p>
          <a:p>
            <a:pPr lvl="1" eaLnBrk="1" hangingPunct="1"/>
            <a:r>
              <a:rPr lang="pt-BR" altLang="pt-BR" smtClean="0"/>
              <a:t>Não é adequado para textos longos, vejamos porque...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  <a:endParaRPr lang="pt-PT" altLang="pt-BR" smtClean="0"/>
          </a:p>
        </p:txBody>
      </p:sp>
      <p:sp>
        <p:nvSpPr>
          <p:cNvPr id="3686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Estrutura de indexação baseada em </a:t>
            </a:r>
            <a:r>
              <a:rPr lang="pt-BR" altLang="pt-BR" sz="2400" smtClean="0">
                <a:solidFill>
                  <a:srgbClr val="800080"/>
                </a:solidFill>
              </a:rPr>
              <a:t>vetores binários</a:t>
            </a:r>
            <a:endParaRPr lang="pt-BR" altLang="pt-BR" sz="2400" i="1" smtClean="0">
              <a:solidFill>
                <a:srgbClr val="80008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Cada </a:t>
            </a:r>
            <a:r>
              <a:rPr lang="pt-BR" altLang="pt-BR" sz="2200" smtClean="0">
                <a:solidFill>
                  <a:srgbClr val="800080"/>
                </a:solidFill>
              </a:rPr>
              <a:t>palavra</a:t>
            </a:r>
            <a:r>
              <a:rPr lang="pt-BR" altLang="pt-BR" sz="2200" smtClean="0"/>
              <a:t> no vocabulário da base de documentos é mapeada em um </a:t>
            </a:r>
            <a:r>
              <a:rPr lang="pt-BR" altLang="pt-BR" sz="2200" smtClean="0">
                <a:solidFill>
                  <a:srgbClr val="800080"/>
                </a:solidFill>
              </a:rPr>
              <a:t>vetor de B-bits</a:t>
            </a:r>
            <a:r>
              <a:rPr lang="pt-BR" altLang="pt-BR" sz="22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Sua </a:t>
            </a:r>
            <a:r>
              <a:rPr lang="pt-BR" altLang="pt-BR" sz="2000" smtClean="0">
                <a:solidFill>
                  <a:srgbClr val="800080"/>
                </a:solidFill>
              </a:rPr>
              <a:t>assinatura</a:t>
            </a:r>
            <a:r>
              <a:rPr lang="pt-BR" altLang="pt-BR" sz="2000" i="1" smtClean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smtClean="0">
                <a:solidFill>
                  <a:srgbClr val="800080"/>
                </a:solidFill>
              </a:rPr>
              <a:t>B</a:t>
            </a:r>
            <a:r>
              <a:rPr lang="pt-BR" altLang="pt-BR" sz="2200" smtClean="0"/>
              <a:t> é fixo e depende do tamanho do vocabulário da base de documentos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altLang="pt-BR" sz="2200" smtClean="0"/>
              <a:t>O mapeamento é feito através de funções de </a:t>
            </a:r>
            <a:r>
              <a:rPr lang="pt-BR" altLang="pt-BR" sz="2200" i="1" smtClean="0"/>
              <a:t>hash, </a:t>
            </a:r>
            <a:r>
              <a:rPr lang="pt-BR" altLang="pt-BR" sz="2200" smtClean="0"/>
              <a:t>com duas possibilidades: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Uma função única que define os valores de todos os bits de uma vez, ou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Uma função diferente para definir cada bit do vetor</a:t>
            </a:r>
            <a:endParaRPr lang="pt-BR" altLang="pt-BR" sz="2000" i="1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9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  <a:br>
              <a:rPr lang="pt-BR" altLang="pt-BR" smtClean="0"/>
            </a:br>
            <a:r>
              <a:rPr lang="pt-BR" altLang="pt-BR" sz="3200" smtClean="0"/>
              <a:t>Vocabulário da Base de Documentos</a:t>
            </a:r>
            <a:endParaRPr lang="pt-PT" altLang="pt-BR" sz="3200" smtClean="0"/>
          </a:p>
        </p:txBody>
      </p:sp>
      <p:sp>
        <p:nvSpPr>
          <p:cNvPr id="46090" name="Rectangle 1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676400"/>
            <a:ext cx="3525837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200" smtClean="0"/>
              <a:t>Os vetores das assinaturas raramente coincidem</a:t>
            </a:r>
            <a:r>
              <a:rPr lang="pt-BR" altLang="pt-BR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>
                <a:solidFill>
                  <a:srgbClr val="800080"/>
                </a:solidFill>
              </a:rPr>
              <a:t>para vetores com um tamanho adequado ao tamanho do vocabulário</a:t>
            </a:r>
            <a:r>
              <a:rPr lang="pt-BR" altLang="pt-BR" sz="200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Para boas funções de </a:t>
            </a:r>
            <a:r>
              <a:rPr lang="pt-BR" altLang="pt-BR" sz="2000" i="1" smtClean="0"/>
              <a:t>hash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200" smtClean="0">
                <a:solidFill>
                  <a:srgbClr val="800080"/>
                </a:solidFill>
              </a:rPr>
              <a:t>Porém, os valores dos bits na vertical podem coincidir</a:t>
            </a:r>
            <a:r>
              <a:rPr lang="pt-BR" altLang="pt-BR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Problemas de precisão na recuperação</a:t>
            </a:r>
            <a:r>
              <a:rPr lang="pt-BR" altLang="pt-BR" sz="1800" smtClean="0"/>
              <a:t> </a:t>
            </a:r>
          </a:p>
        </p:txBody>
      </p:sp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3" cstate="print"/>
          <a:srcRect l="36000" t="33333" r="38000" b="30667"/>
          <a:stretch>
            <a:fillRect/>
          </a:stretch>
        </p:blipFill>
        <p:spPr bwMode="auto">
          <a:xfrm>
            <a:off x="4343400" y="2362200"/>
            <a:ext cx="40354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943600" y="1812925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2000"/>
              <a:t>Assinaturas com 16 bits</a:t>
            </a:r>
            <a:endParaRPr lang="en-US" altLang="pt-BR" sz="2000"/>
          </a:p>
        </p:txBody>
      </p:sp>
      <p:sp>
        <p:nvSpPr>
          <p:cNvPr id="37894" name="Text Box 7"/>
          <p:cNvSpPr txBox="1">
            <a:spLocks noChangeArrowheads="1"/>
          </p:cNvSpPr>
          <p:nvPr/>
        </p:nvSpPr>
        <p:spPr bwMode="auto">
          <a:xfrm>
            <a:off x="4572000" y="1765300"/>
            <a:ext cx="1020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/>
              <a:t>Termos</a:t>
            </a:r>
            <a:endParaRPr lang="en-US" altLang="pt-B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0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</a:t>
            </a:r>
            <a:br>
              <a:rPr lang="pt-BR" altLang="pt-BR" smtClean="0"/>
            </a:br>
            <a:r>
              <a:rPr lang="pt-BR" altLang="pt-BR" sz="3200" smtClean="0"/>
              <a:t>Assinatura dos Documentos</a:t>
            </a:r>
            <a:r>
              <a:rPr lang="pt-BR" altLang="pt-BR" smtClean="0"/>
              <a:t> </a:t>
            </a:r>
            <a:endParaRPr lang="pt-PT" altLang="pt-BR" smtClean="0"/>
          </a:p>
        </p:txBody>
      </p:sp>
      <p:sp>
        <p:nvSpPr>
          <p:cNvPr id="38915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16002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A assinatura de cada </a:t>
            </a:r>
            <a:r>
              <a:rPr lang="pt-BR" altLang="pt-BR" sz="2400" smtClean="0">
                <a:solidFill>
                  <a:srgbClr val="800080"/>
                </a:solidFill>
              </a:rPr>
              <a:t>documento</a:t>
            </a:r>
            <a:r>
              <a:rPr lang="pt-BR" altLang="pt-BR" sz="2400" smtClean="0"/>
              <a:t> pode ser obtida com base nas </a:t>
            </a:r>
            <a:r>
              <a:rPr lang="pt-BR" altLang="pt-BR" sz="2400" smtClean="0">
                <a:solidFill>
                  <a:srgbClr val="800080"/>
                </a:solidFill>
              </a:rPr>
              <a:t>assinaturas das suas palavras</a:t>
            </a:r>
          </a:p>
          <a:p>
            <a:pPr lvl="1" eaLnBrk="1" hangingPunct="1"/>
            <a:r>
              <a:rPr lang="pt-BR" altLang="pt-BR" sz="2000" smtClean="0"/>
              <a:t>Aplicando o operador </a:t>
            </a:r>
            <a:r>
              <a:rPr lang="pt-BR" altLang="pt-BR" sz="2000" smtClean="0">
                <a:solidFill>
                  <a:srgbClr val="800080"/>
                </a:solidFill>
              </a:rPr>
              <a:t>OR</a:t>
            </a:r>
            <a:r>
              <a:rPr lang="pt-BR" altLang="pt-BR" sz="2000" smtClean="0"/>
              <a:t> às assinaturas dos termos que aparecem no documento 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/>
          <a:srcRect l="28000" t="36667" r="27000" b="46001"/>
          <a:stretch>
            <a:fillRect/>
          </a:stretch>
        </p:blipFill>
        <p:spPr bwMode="auto">
          <a:xfrm>
            <a:off x="990600" y="4191000"/>
            <a:ext cx="6934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3806825"/>
            <a:ext cx="1465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/>
              <a:t>Documento</a:t>
            </a:r>
            <a:endParaRPr lang="en-US" altLang="pt-BR" sz="20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879725" y="380682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/>
              <a:t>Texto</a:t>
            </a:r>
            <a:endParaRPr lang="en-US" altLang="pt-BR" sz="20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172200" y="3806825"/>
            <a:ext cx="134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 sz="2000"/>
              <a:t>Assinatura</a:t>
            </a:r>
            <a:endParaRPr lang="en-US" altLang="pt-BR" sz="2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698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z="3200" smtClean="0"/>
              <a:t>Consultas</a:t>
            </a:r>
            <a:endParaRPr lang="pt-PT" altLang="pt-BR" sz="3200" smtClean="0"/>
          </a:p>
        </p:txBody>
      </p:sp>
      <p:sp>
        <p:nvSpPr>
          <p:cNvPr id="3993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800600"/>
          </a:xfrm>
        </p:spPr>
        <p:txBody>
          <a:bodyPr/>
          <a:lstStyle/>
          <a:p>
            <a:pPr eaLnBrk="1" hangingPunct="1"/>
            <a:r>
              <a:rPr lang="pt-BR" altLang="pt-BR" smtClean="0"/>
              <a:t>Procedimento para consultas com </a:t>
            </a:r>
            <a:r>
              <a:rPr lang="pt-BR" altLang="pt-BR" smtClean="0">
                <a:solidFill>
                  <a:srgbClr val="800080"/>
                </a:solidFill>
              </a:rPr>
              <a:t>uma palavra</a:t>
            </a:r>
            <a:endParaRPr lang="pt-BR" altLang="pt-BR" smtClean="0"/>
          </a:p>
          <a:p>
            <a:pPr lvl="1" eaLnBrk="1" hangingPunct="1"/>
            <a:r>
              <a:rPr lang="pt-BR" altLang="pt-BR" smtClean="0"/>
              <a:t>A palavra é mapeada na sua assinatura com as mesmas funções utilizadas no mapeamento do vocabulário da base </a:t>
            </a:r>
          </a:p>
          <a:p>
            <a:pPr lvl="1" eaLnBrk="1" hangingPunct="1"/>
            <a:r>
              <a:rPr lang="pt-BR" altLang="pt-BR" smtClean="0"/>
              <a:t>Realiza-se uma </a:t>
            </a:r>
            <a:r>
              <a:rPr lang="pt-BR" altLang="pt-BR" smtClean="0">
                <a:solidFill>
                  <a:srgbClr val="800080"/>
                </a:solidFill>
              </a:rPr>
              <a:t>busca seqüencial</a:t>
            </a:r>
            <a:r>
              <a:rPr lang="pt-BR" altLang="pt-BR" smtClean="0"/>
              <a:t> na base de assinaturas dos documentos procurando por documentos relevantes</a:t>
            </a:r>
          </a:p>
          <a:p>
            <a:pPr lvl="2" eaLnBrk="1" hangingPunct="1"/>
            <a:r>
              <a:rPr lang="pt-BR" altLang="pt-BR" smtClean="0"/>
              <a:t>Usando o operador </a:t>
            </a:r>
            <a:r>
              <a:rPr lang="pt-BR" altLang="pt-BR" smtClean="0">
                <a:solidFill>
                  <a:srgbClr val="800080"/>
                </a:solidFill>
              </a:rPr>
              <a:t>AND </a:t>
            </a:r>
            <a:r>
              <a:rPr lang="pt-BR" altLang="pt-BR" smtClean="0"/>
              <a:t>para comparar os vetores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pt-BR" altLang="pt-BR" smtClean="0"/>
              <a:t>Indexação dos documentos</a:t>
            </a:r>
          </a:p>
        </p:txBody>
      </p:sp>
      <p:sp>
        <p:nvSpPr>
          <p:cNvPr id="6147" name="Espaço Reservado para Conteúdo 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650" y="1700213"/>
            <a:ext cx="7981950" cy="4114800"/>
          </a:xfrm>
        </p:spPr>
        <p:txBody>
          <a:bodyPr/>
          <a:lstStyle/>
          <a:p>
            <a:r>
              <a:rPr lang="pt-BR" altLang="pt-BR" smtClean="0"/>
              <a:t>Esta etapa visa criar </a:t>
            </a:r>
            <a:r>
              <a:rPr lang="pt-BR" altLang="pt-BR" smtClean="0">
                <a:solidFill>
                  <a:srgbClr val="800080"/>
                </a:solidFill>
              </a:rPr>
              <a:t>estruturas</a:t>
            </a:r>
            <a:r>
              <a:rPr lang="pt-BR" altLang="pt-BR" smtClean="0"/>
              <a:t> </a:t>
            </a:r>
            <a:r>
              <a:rPr lang="pt-BR" altLang="pt-BR" smtClean="0">
                <a:solidFill>
                  <a:srgbClr val="800080"/>
                </a:solidFill>
              </a:rPr>
              <a:t>eficientes</a:t>
            </a:r>
            <a:r>
              <a:rPr lang="pt-BR" altLang="pt-BR" smtClean="0"/>
              <a:t> para </a:t>
            </a:r>
            <a:r>
              <a:rPr lang="pt-BR" altLang="pt-BR" smtClean="0">
                <a:solidFill>
                  <a:srgbClr val="800080"/>
                </a:solidFill>
              </a:rPr>
              <a:t>armazenamento</a:t>
            </a:r>
            <a:r>
              <a:rPr lang="pt-BR" altLang="pt-BR" smtClean="0"/>
              <a:t> e </a:t>
            </a:r>
            <a:r>
              <a:rPr lang="pt-BR" altLang="pt-BR" smtClean="0">
                <a:solidFill>
                  <a:srgbClr val="800080"/>
                </a:solidFill>
              </a:rPr>
              <a:t>recuperação</a:t>
            </a:r>
            <a:r>
              <a:rPr lang="pt-BR" altLang="pt-BR" smtClean="0"/>
              <a:t> de documentos</a:t>
            </a:r>
          </a:p>
          <a:p>
            <a:pPr lvl="1"/>
            <a:r>
              <a:rPr lang="pt-BR" altLang="pt-BR" smtClean="0"/>
              <a:t>De forma rápida e segura</a:t>
            </a:r>
          </a:p>
          <a:p>
            <a:r>
              <a:rPr lang="pt-BR" altLang="pt-BR" smtClean="0"/>
              <a:t>Este requisito tem se tronado cada vez mais importante</a:t>
            </a:r>
          </a:p>
          <a:p>
            <a:pPr lvl="1"/>
            <a:r>
              <a:rPr lang="pt-BR" altLang="pt-BR" smtClean="0"/>
              <a:t>Devido às aplicações em larga escala, como é o caso dos engenhos de busca na Web.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98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z="3200" smtClean="0"/>
              <a:t>Consultas</a:t>
            </a:r>
            <a:endParaRPr lang="pt-PT" altLang="pt-BR" sz="3200" smtClean="0"/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800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pt-BR" altLang="pt-BR" sz="2400" smtClean="0"/>
              <a:t>Formalização:</a:t>
            </a:r>
          </a:p>
          <a:p>
            <a:pPr lvl="1" eaLnBrk="1" hangingPunct="1"/>
            <a:r>
              <a:rPr lang="pt-BR" altLang="pt-BR" sz="2200" smtClean="0"/>
              <a:t>Seja </a:t>
            </a:r>
            <a:r>
              <a:rPr lang="pt-BR" altLang="pt-BR" sz="2200" smtClean="0">
                <a:solidFill>
                  <a:srgbClr val="800080"/>
                </a:solidFill>
              </a:rPr>
              <a:t>Bj</a:t>
            </a:r>
            <a:r>
              <a:rPr lang="pt-BR" altLang="pt-BR" sz="2200" smtClean="0"/>
              <a:t> a assinatura do documento </a:t>
            </a:r>
            <a:r>
              <a:rPr lang="pt-BR" altLang="pt-BR" sz="2200" smtClean="0">
                <a:solidFill>
                  <a:srgbClr val="800080"/>
                </a:solidFill>
              </a:rPr>
              <a:t>Dj</a:t>
            </a:r>
          </a:p>
          <a:p>
            <a:pPr lvl="1" eaLnBrk="1" hangingPunct="1"/>
            <a:r>
              <a:rPr lang="pt-BR" altLang="pt-BR" sz="2200" smtClean="0"/>
              <a:t>Seja </a:t>
            </a:r>
            <a:r>
              <a:rPr lang="pt-BR" altLang="pt-BR" sz="2200" smtClean="0">
                <a:solidFill>
                  <a:srgbClr val="800080"/>
                </a:solidFill>
              </a:rPr>
              <a:t>P</a:t>
            </a:r>
            <a:r>
              <a:rPr lang="pt-BR" altLang="pt-BR" sz="2200" smtClean="0"/>
              <a:t> a assinatura da palavra da consulta </a:t>
            </a:r>
          </a:p>
          <a:p>
            <a:pPr lvl="1" eaLnBrk="1" hangingPunct="1"/>
            <a:r>
              <a:rPr lang="pt-BR" altLang="pt-BR" sz="2200" smtClean="0"/>
              <a:t>Então recupere todos os documentos em que                 P </a:t>
            </a:r>
            <a:r>
              <a:rPr lang="pt-BR" altLang="pt-BR" sz="2200" smtClean="0">
                <a:solidFill>
                  <a:srgbClr val="800080"/>
                </a:solidFill>
              </a:rPr>
              <a:t>AND</a:t>
            </a:r>
            <a:r>
              <a:rPr lang="pt-BR" altLang="pt-BR" sz="2200" smtClean="0"/>
              <a:t> Bj = P</a:t>
            </a:r>
          </a:p>
          <a:p>
            <a:pPr lvl="2" eaLnBrk="1" hangingPunct="1"/>
            <a:r>
              <a:rPr lang="pt-BR" altLang="pt-BR" sz="2000" smtClean="0"/>
              <a:t>Esses documentos </a:t>
            </a:r>
            <a:r>
              <a:rPr lang="pt-BR" altLang="pt-BR" sz="2000" smtClean="0">
                <a:solidFill>
                  <a:srgbClr val="800080"/>
                </a:solidFill>
              </a:rPr>
              <a:t>provavelmente</a:t>
            </a:r>
            <a:r>
              <a:rPr lang="pt-BR" altLang="pt-BR" sz="2000" smtClean="0"/>
              <a:t> contêm a palavra da consulta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750" y="3413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z="3200" smtClean="0"/>
              <a:t>Consultas</a:t>
            </a:r>
            <a:endParaRPr lang="pt-PT" altLang="pt-BR" sz="3200" smtClean="0"/>
          </a:p>
        </p:txBody>
      </p:sp>
      <p:sp>
        <p:nvSpPr>
          <p:cNvPr id="4198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pt-BR" altLang="pt-BR" sz="2400" smtClean="0"/>
              <a:t>Em outras palavras...</a:t>
            </a:r>
          </a:p>
          <a:p>
            <a:pPr lvl="1" eaLnBrk="1" hangingPunct="1"/>
            <a:r>
              <a:rPr lang="pt-BR" altLang="pt-BR" sz="2200" smtClean="0"/>
              <a:t>Se qualquer bit com valor = 1 na assinatura da consulta tiver valor = 0 na assinatura do documento, então </a:t>
            </a:r>
            <a:r>
              <a:rPr lang="pt-BR" altLang="pt-BR" sz="2200" smtClean="0">
                <a:solidFill>
                  <a:srgbClr val="800080"/>
                </a:solidFill>
              </a:rPr>
              <a:t>com certeza</a:t>
            </a:r>
            <a:r>
              <a:rPr lang="pt-BR" altLang="pt-BR" sz="2200" smtClean="0"/>
              <a:t> o documento </a:t>
            </a:r>
            <a:r>
              <a:rPr lang="pt-BR" altLang="pt-BR" sz="2200" smtClean="0">
                <a:solidFill>
                  <a:srgbClr val="800080"/>
                </a:solidFill>
              </a:rPr>
              <a:t>não contém</a:t>
            </a:r>
            <a:r>
              <a:rPr lang="pt-BR" altLang="pt-BR" sz="2200" smtClean="0"/>
              <a:t> a palavra da consulta</a:t>
            </a:r>
          </a:p>
          <a:p>
            <a:pPr lvl="1" eaLnBrk="1" hangingPunct="1">
              <a:spcBef>
                <a:spcPct val="50000"/>
              </a:spcBef>
            </a:pPr>
            <a:r>
              <a:rPr lang="pt-BR" altLang="pt-BR" sz="2200" smtClean="0"/>
              <a:t>Se todos os bits = 1 da assinatura da consulta também têm valor = 1 no documento, então </a:t>
            </a:r>
            <a:r>
              <a:rPr lang="pt-BR" altLang="pt-BR" sz="2200" smtClean="0">
                <a:solidFill>
                  <a:srgbClr val="800080"/>
                </a:solidFill>
              </a:rPr>
              <a:t>provavelmente</a:t>
            </a:r>
            <a:r>
              <a:rPr lang="pt-BR" altLang="pt-BR" sz="2200" smtClean="0">
                <a:solidFill>
                  <a:srgbClr val="FF0000"/>
                </a:solidFill>
              </a:rPr>
              <a:t> </a:t>
            </a:r>
            <a:r>
              <a:rPr lang="pt-BR" altLang="pt-BR" sz="2200" smtClean="0"/>
              <a:t>a palavra da consulta </a:t>
            </a:r>
            <a:r>
              <a:rPr lang="pt-BR" altLang="pt-BR" sz="2200" smtClean="0">
                <a:solidFill>
                  <a:srgbClr val="800080"/>
                </a:solidFill>
              </a:rPr>
              <a:t>está presente no documento</a:t>
            </a:r>
          </a:p>
          <a:p>
            <a:pPr lvl="2" eaLnBrk="1" hangingPunct="1">
              <a:spcBef>
                <a:spcPct val="50000"/>
              </a:spcBef>
            </a:pPr>
            <a:r>
              <a:rPr lang="pt-BR" altLang="pt-BR" sz="2000" smtClean="0"/>
              <a:t>Por que “</a:t>
            </a:r>
            <a:r>
              <a:rPr lang="pt-BR" altLang="pt-BR" sz="2000" smtClean="0">
                <a:solidFill>
                  <a:srgbClr val="800080"/>
                </a:solidFill>
              </a:rPr>
              <a:t>provavelmente</a:t>
            </a:r>
            <a:r>
              <a:rPr lang="pt-BR" altLang="pt-BR" sz="2000" smtClean="0"/>
              <a:t>” ?</a:t>
            </a:r>
            <a:endParaRPr lang="pt-BR" altLang="pt-BR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3413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Arquivos de Assinaturas </a:t>
            </a:r>
            <a:br>
              <a:rPr lang="pt-BR" altLang="pt-BR" smtClean="0"/>
            </a:br>
            <a:r>
              <a:rPr lang="pt-BR" altLang="pt-BR" smtClean="0"/>
              <a:t>Dificuldades</a:t>
            </a:r>
            <a:endParaRPr lang="pt-PT" altLang="pt-BR" smtClean="0"/>
          </a:p>
        </p:txBody>
      </p:sp>
      <p:sp>
        <p:nvSpPr>
          <p:cNvPr id="43011" name="Rectangle 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 É possível que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todos os bits =1 na assinatura da consulta tenham valor = 1 no documento também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mas o termo </a:t>
            </a:r>
            <a:r>
              <a:rPr lang="pt-BR" altLang="pt-BR" sz="2200" smtClean="0">
                <a:solidFill>
                  <a:srgbClr val="800080"/>
                </a:solidFill>
              </a:rPr>
              <a:t>não esteja presente</a:t>
            </a:r>
            <a:r>
              <a:rPr lang="pt-BR" altLang="pt-BR" sz="2200" smtClean="0"/>
              <a:t> no documento (</a:t>
            </a:r>
            <a:r>
              <a:rPr lang="pt-BR" altLang="pt-BR" sz="2200" i="1" smtClean="0"/>
              <a:t>false drop</a:t>
            </a:r>
            <a:r>
              <a:rPr lang="pt-BR" altLang="pt-BR" sz="22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Probabilidade de </a:t>
            </a:r>
            <a:r>
              <a:rPr lang="pt-BR" altLang="pt-BR" sz="2400" i="1" smtClean="0"/>
              <a:t>false drop</a:t>
            </a:r>
            <a:r>
              <a:rPr lang="pt-BR" altLang="pt-BR" sz="2400" smtClean="0"/>
              <a:t> é maior para documentos com </a:t>
            </a:r>
            <a:r>
              <a:rPr lang="pt-BR" altLang="pt-BR" sz="2400" smtClean="0">
                <a:solidFill>
                  <a:srgbClr val="800080"/>
                </a:solidFill>
              </a:rPr>
              <a:t>muitos termos</a:t>
            </a:r>
            <a:r>
              <a:rPr lang="pt-BR" altLang="pt-BR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uma vez que teriam assinatura com muitos bits iguais a 1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Aumentando o tamanho da assinatura, diminuímos a probabilidade de </a:t>
            </a:r>
            <a:r>
              <a:rPr lang="pt-BR" altLang="pt-BR" sz="2400" i="1" smtClean="0"/>
              <a:t>false drop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Outras técnicas...</a:t>
            </a:r>
          </a:p>
        </p:txBody>
      </p:sp>
      <p:sp>
        <p:nvSpPr>
          <p:cNvPr id="44035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84213" y="1628775"/>
            <a:ext cx="7772400" cy="4114800"/>
          </a:xfrm>
        </p:spPr>
        <p:txBody>
          <a:bodyPr/>
          <a:lstStyle/>
          <a:p>
            <a:r>
              <a:rPr lang="pt-BR" smtClean="0"/>
              <a:t>Existem ainda muitas outras técnicas/métodos para construção de sistemas de RI</a:t>
            </a:r>
          </a:p>
          <a:p>
            <a:pPr lvl="1"/>
            <a:r>
              <a:rPr lang="en-US" smtClean="0"/>
              <a:t>Bitmaps</a:t>
            </a:r>
          </a:p>
          <a:p>
            <a:pPr lvl="1"/>
            <a:r>
              <a:rPr lang="en-US" smtClean="0"/>
              <a:t>Árvores de sufixos para armazenar o vocabulário</a:t>
            </a:r>
          </a:p>
          <a:p>
            <a:pPr lvl="1"/>
            <a:r>
              <a:rPr lang="en-US" smtClean="0"/>
              <a:t>Busca em arrays de sufixos</a:t>
            </a:r>
          </a:p>
          <a:p>
            <a:pPr lvl="1"/>
            <a:r>
              <a:rPr lang="en-US" smtClean="0"/>
              <a:t>Indexação multidimensional, entre outras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Bitmaps</a:t>
            </a: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Mapas de Bits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420688"/>
            <a:ext cx="7772400" cy="609600"/>
          </a:xfrm>
        </p:spPr>
        <p:txBody>
          <a:bodyPr/>
          <a:lstStyle/>
          <a:p>
            <a:pPr eaLnBrk="1" hangingPunct="1"/>
            <a:r>
              <a:rPr lang="pt-BR" altLang="pt-BR" smtClean="0"/>
              <a:t>Bitmaps</a:t>
            </a:r>
            <a:endParaRPr lang="pt-PT" altLang="pt-BR" smtClean="0"/>
          </a:p>
        </p:txBody>
      </p:sp>
      <p:sp>
        <p:nvSpPr>
          <p:cNvPr id="46083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Estrutura que também trabalha com valores binários, porém utiliza um procedimento diferente para criar as assinaturas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Cria uma matriz de termos (Ki) x documentos (Dj) da base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Se o termo Ki está presente no documento Dj, então o elemento ij da matriz é =1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caso contrário, ij=0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Implementa o Modelo Booleano para RI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4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Bitmaps - Exemplo</a:t>
            </a:r>
            <a:endParaRPr lang="pt-PT" altLang="pt-BR" smtClean="0"/>
          </a:p>
        </p:txBody>
      </p:sp>
      <p:sp>
        <p:nvSpPr>
          <p:cNvPr id="47107" name="Rectangle 2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Conjunto de n documentos indexados através de m termos</a:t>
            </a:r>
          </a:p>
        </p:txBody>
      </p:sp>
      <p:grpSp>
        <p:nvGrpSpPr>
          <p:cNvPr id="47108" name="Group 21"/>
          <p:cNvGrpSpPr>
            <a:grpSpLocks/>
          </p:cNvGrpSpPr>
          <p:nvPr/>
        </p:nvGrpSpPr>
        <p:grpSpPr bwMode="auto">
          <a:xfrm>
            <a:off x="1371600" y="2819400"/>
            <a:ext cx="3124200" cy="2971800"/>
            <a:chOff x="2448" y="1248"/>
            <a:chExt cx="1968" cy="1872"/>
          </a:xfrm>
        </p:grpSpPr>
        <p:sp>
          <p:nvSpPr>
            <p:cNvPr id="47109" name="Text Box 5"/>
            <p:cNvSpPr txBox="1">
              <a:spLocks noChangeArrowheads="1"/>
            </p:cNvSpPr>
            <p:nvPr/>
          </p:nvSpPr>
          <p:spPr bwMode="auto">
            <a:xfrm>
              <a:off x="3005" y="1248"/>
              <a:ext cx="14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D</a:t>
              </a:r>
              <a:r>
                <a:rPr lang="pt-BR" altLang="pt-BR" sz="2000"/>
                <a:t>1</a:t>
              </a:r>
              <a:r>
                <a:rPr lang="pt-BR" altLang="pt-BR"/>
                <a:t>   D</a:t>
              </a:r>
              <a:r>
                <a:rPr lang="pt-BR" altLang="pt-BR" sz="2000"/>
                <a:t>2 </a:t>
              </a:r>
              <a:r>
                <a:rPr lang="pt-BR" altLang="pt-BR"/>
                <a:t>....  D</a:t>
              </a:r>
              <a:r>
                <a:rPr lang="pt-BR" altLang="pt-BR" sz="2000"/>
                <a:t>n</a:t>
              </a:r>
              <a:r>
                <a:rPr lang="pt-BR" altLang="pt-BR"/>
                <a:t> </a:t>
              </a:r>
              <a:endParaRPr lang="en-US" altLang="pt-BR"/>
            </a:p>
          </p:txBody>
        </p:sp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3552" y="2112"/>
              <a:ext cx="24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.</a:t>
              </a:r>
            </a:p>
            <a:p>
              <a:r>
                <a:rPr lang="pt-BR" altLang="pt-BR"/>
                <a:t>.</a:t>
              </a:r>
            </a:p>
            <a:p>
              <a:r>
                <a:rPr lang="pt-BR" altLang="pt-BR"/>
                <a:t>.</a:t>
              </a:r>
              <a:endParaRPr lang="en-US" altLang="pt-BR" sz="2000"/>
            </a:p>
          </p:txBody>
        </p:sp>
        <p:sp>
          <p:nvSpPr>
            <p:cNvPr id="47111" name="Text Box 8"/>
            <p:cNvSpPr txBox="1">
              <a:spLocks noChangeArrowheads="1"/>
            </p:cNvSpPr>
            <p:nvPr/>
          </p:nvSpPr>
          <p:spPr bwMode="auto">
            <a:xfrm>
              <a:off x="3024" y="1536"/>
              <a:ext cx="126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1     1  ....   0</a:t>
              </a:r>
              <a:endParaRPr lang="en-US" altLang="pt-BR"/>
            </a:p>
          </p:txBody>
        </p:sp>
        <p:sp>
          <p:nvSpPr>
            <p:cNvPr id="47112" name="Text Box 9"/>
            <p:cNvSpPr txBox="1">
              <a:spLocks noChangeArrowheads="1"/>
            </p:cNvSpPr>
            <p:nvPr/>
          </p:nvSpPr>
          <p:spPr bwMode="auto">
            <a:xfrm>
              <a:off x="2448" y="1536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K</a:t>
              </a:r>
              <a:r>
                <a:rPr lang="pt-BR" altLang="pt-BR" sz="2000"/>
                <a:t>1</a:t>
              </a:r>
              <a:endParaRPr lang="en-US" altLang="pt-BR"/>
            </a:p>
          </p:txBody>
        </p:sp>
        <p:sp>
          <p:nvSpPr>
            <p:cNvPr id="47113" name="Line 10"/>
            <p:cNvSpPr>
              <a:spLocks noChangeShapeType="1"/>
            </p:cNvSpPr>
            <p:nvPr/>
          </p:nvSpPr>
          <p:spPr bwMode="auto">
            <a:xfrm>
              <a:off x="2784" y="168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47114" name="Text Box 11"/>
            <p:cNvSpPr txBox="1">
              <a:spLocks noChangeArrowheads="1"/>
            </p:cNvSpPr>
            <p:nvPr/>
          </p:nvSpPr>
          <p:spPr bwMode="auto">
            <a:xfrm>
              <a:off x="3024" y="1914"/>
              <a:ext cx="126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0     1  ....   1</a:t>
              </a:r>
              <a:endParaRPr lang="en-US" altLang="pt-BR"/>
            </a:p>
          </p:txBody>
        </p:sp>
        <p:sp>
          <p:nvSpPr>
            <p:cNvPr id="47115" name="Text Box 12"/>
            <p:cNvSpPr txBox="1">
              <a:spLocks noChangeArrowheads="1"/>
            </p:cNvSpPr>
            <p:nvPr/>
          </p:nvSpPr>
          <p:spPr bwMode="auto">
            <a:xfrm>
              <a:off x="2448" y="1914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K</a:t>
              </a:r>
              <a:r>
                <a:rPr lang="pt-BR" altLang="pt-BR" sz="2000"/>
                <a:t>2</a:t>
              </a:r>
              <a:endParaRPr lang="en-US" altLang="pt-BR"/>
            </a:p>
          </p:txBody>
        </p:sp>
        <p:sp>
          <p:nvSpPr>
            <p:cNvPr id="47116" name="Line 13"/>
            <p:cNvSpPr>
              <a:spLocks noChangeShapeType="1"/>
            </p:cNvSpPr>
            <p:nvPr/>
          </p:nvSpPr>
          <p:spPr bwMode="auto">
            <a:xfrm>
              <a:off x="2784" y="205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47117" name="Text Box 17"/>
            <p:cNvSpPr txBox="1">
              <a:spLocks noChangeArrowheads="1"/>
            </p:cNvSpPr>
            <p:nvPr/>
          </p:nvSpPr>
          <p:spPr bwMode="auto">
            <a:xfrm>
              <a:off x="3024" y="2826"/>
              <a:ext cx="126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1     0  ....   1</a:t>
              </a:r>
              <a:endParaRPr lang="en-US" altLang="pt-BR"/>
            </a:p>
          </p:txBody>
        </p:sp>
        <p:sp>
          <p:nvSpPr>
            <p:cNvPr id="47118" name="Text Box 18"/>
            <p:cNvSpPr txBox="1">
              <a:spLocks noChangeArrowheads="1"/>
            </p:cNvSpPr>
            <p:nvPr/>
          </p:nvSpPr>
          <p:spPr bwMode="auto">
            <a:xfrm>
              <a:off x="2448" y="2826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K</a:t>
              </a:r>
              <a:r>
                <a:rPr lang="pt-BR" altLang="pt-BR" sz="2000"/>
                <a:t>m</a:t>
              </a:r>
              <a:endParaRPr lang="en-US" altLang="pt-BR"/>
            </a:p>
          </p:txBody>
        </p:sp>
        <p:sp>
          <p:nvSpPr>
            <p:cNvPr id="47119" name="Line 19"/>
            <p:cNvSpPr>
              <a:spLocks noChangeShapeType="1"/>
            </p:cNvSpPr>
            <p:nvPr/>
          </p:nvSpPr>
          <p:spPr bwMode="auto">
            <a:xfrm>
              <a:off x="2784" y="297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47120" name="Text Box 20"/>
            <p:cNvSpPr txBox="1">
              <a:spLocks noChangeArrowheads="1"/>
            </p:cNvSpPr>
            <p:nvPr/>
          </p:nvSpPr>
          <p:spPr bwMode="auto">
            <a:xfrm>
              <a:off x="2544" y="2112"/>
              <a:ext cx="24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altLang="pt-BR"/>
                <a:t>.</a:t>
              </a:r>
            </a:p>
            <a:p>
              <a:r>
                <a:rPr lang="pt-BR" altLang="pt-BR"/>
                <a:t>.</a:t>
              </a:r>
            </a:p>
            <a:p>
              <a:r>
                <a:rPr lang="pt-BR" altLang="pt-BR"/>
                <a:t>.</a:t>
              </a:r>
              <a:endParaRPr lang="en-US" altLang="pt-BR" sz="2000"/>
            </a:p>
          </p:txBody>
        </p:sp>
      </p:grp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295400"/>
          </a:xfrm>
        </p:spPr>
        <p:txBody>
          <a:bodyPr/>
          <a:lstStyle/>
          <a:p>
            <a:pPr eaLnBrk="1" hangingPunct="1"/>
            <a:r>
              <a:rPr lang="pt-BR" altLang="pt-BR" smtClean="0"/>
              <a:t>Bitmaps</a:t>
            </a:r>
            <a:br>
              <a:rPr lang="pt-BR" altLang="pt-BR" smtClean="0"/>
            </a:br>
            <a:r>
              <a:rPr lang="pt-BR" altLang="pt-BR" sz="3200" smtClean="0"/>
              <a:t>Consultas</a:t>
            </a:r>
            <a:r>
              <a:rPr lang="pt-BR" altLang="pt-BR" smtClean="0"/>
              <a:t> </a:t>
            </a:r>
            <a:endParaRPr lang="pt-PT" altLang="pt-BR" smtClean="0"/>
          </a:p>
        </p:txBody>
      </p:sp>
      <p:sp>
        <p:nvSpPr>
          <p:cNvPr id="4813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2672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Para consultas com um </a:t>
            </a:r>
            <a:r>
              <a:rPr lang="pt-BR" altLang="pt-BR" sz="2400" smtClean="0">
                <a:solidFill>
                  <a:srgbClr val="800080"/>
                </a:solidFill>
              </a:rPr>
              <a:t>termo simples</a:t>
            </a:r>
          </a:p>
          <a:p>
            <a:pPr lvl="1" eaLnBrk="1" hangingPunct="1"/>
            <a:r>
              <a:rPr lang="pt-BR" altLang="pt-BR" sz="2200" smtClean="0"/>
              <a:t>pesquisa o vetor do termo (linha da matriz) de forma seqüencial </a:t>
            </a:r>
          </a:p>
          <a:p>
            <a:pPr lvl="2" eaLnBrk="1" hangingPunct="1"/>
            <a:r>
              <a:rPr lang="pt-BR" altLang="pt-BR" sz="2000" smtClean="0"/>
              <a:t>Compara bit a bit</a:t>
            </a:r>
          </a:p>
          <a:p>
            <a:pPr lvl="1" eaLnBrk="1" hangingPunct="1"/>
            <a:r>
              <a:rPr lang="pt-BR" altLang="pt-BR" sz="2200" smtClean="0"/>
              <a:t>retorna os documentos com valor do bit=1</a:t>
            </a:r>
          </a:p>
          <a:p>
            <a:pPr eaLnBrk="1" hangingPunct="1">
              <a:spcBef>
                <a:spcPct val="45000"/>
              </a:spcBef>
            </a:pPr>
            <a:r>
              <a:rPr lang="pt-BR" altLang="pt-BR" sz="2400" smtClean="0"/>
              <a:t>Consultas </a:t>
            </a:r>
            <a:r>
              <a:rPr lang="pt-BR" altLang="pt-BR" sz="2400" smtClean="0">
                <a:solidFill>
                  <a:srgbClr val="800080"/>
                </a:solidFill>
              </a:rPr>
              <a:t>booleanas</a:t>
            </a:r>
            <a:r>
              <a:rPr lang="pt-BR" altLang="pt-BR" sz="2400" smtClean="0"/>
              <a:t> também são simples</a:t>
            </a:r>
          </a:p>
          <a:p>
            <a:pPr lvl="1" eaLnBrk="1" hangingPunct="1"/>
            <a:r>
              <a:rPr lang="pt-BR" altLang="pt-BR" sz="2200" smtClean="0"/>
              <a:t>Recupera as linhas dos termos da consulta</a:t>
            </a:r>
          </a:p>
          <a:p>
            <a:pPr lvl="1" eaLnBrk="1" hangingPunct="1"/>
            <a:r>
              <a:rPr lang="pt-BR" altLang="pt-BR" sz="2200" smtClean="0"/>
              <a:t>Aplica o operador booleano da consulta</a:t>
            </a:r>
          </a:p>
          <a:p>
            <a:pPr lvl="1" eaLnBrk="1" hangingPunct="1"/>
            <a:r>
              <a:rPr lang="pt-BR" altLang="pt-BR" sz="2200" smtClean="0"/>
              <a:t>Só depois faz a pesquisa seqüencial bit a bit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Bitmaps – Exemplo de Consulta</a:t>
            </a:r>
            <a:endParaRPr lang="pt-PT" altLang="pt-BR" smtClean="0"/>
          </a:p>
        </p:txBody>
      </p:sp>
      <p:sp>
        <p:nvSpPr>
          <p:cNvPr id="49155" name="Rectangle 2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 </a:t>
            </a:r>
            <a:r>
              <a:rPr lang="pt-BR" altLang="pt-BR" sz="2400" smtClean="0"/>
              <a:t>Considere a consulta  </a:t>
            </a:r>
            <a:r>
              <a:rPr lang="pt-BR" altLang="pt-BR" sz="2400" smtClean="0">
                <a:solidFill>
                  <a:srgbClr val="800080"/>
                </a:solidFill>
              </a:rPr>
              <a:t>Q =  K1  AND  K2</a:t>
            </a:r>
          </a:p>
          <a:p>
            <a:pPr eaLnBrk="1" hangingPunct="1">
              <a:lnSpc>
                <a:spcPct val="90000"/>
              </a:lnSpc>
            </a:pPr>
            <a:endParaRPr lang="pt-BR" altLang="pt-BR" sz="2400" smtClean="0"/>
          </a:p>
          <a:p>
            <a:pPr eaLnBrk="1" hangingPunct="1">
              <a:lnSpc>
                <a:spcPct val="90000"/>
              </a:lnSpc>
            </a:pPr>
            <a:endParaRPr lang="pt-BR" altLang="pt-BR" sz="2400" smtClean="0"/>
          </a:p>
          <a:p>
            <a:pPr eaLnBrk="1" hangingPunct="1">
              <a:lnSpc>
                <a:spcPct val="90000"/>
              </a:lnSpc>
            </a:pPr>
            <a:endParaRPr lang="pt-BR" altLang="pt-BR" sz="2400" smtClean="0"/>
          </a:p>
          <a:p>
            <a:pPr eaLnBrk="1" hangingPunct="1">
              <a:lnSpc>
                <a:spcPct val="90000"/>
              </a:lnSpc>
            </a:pPr>
            <a:endParaRPr lang="pt-BR" altLang="pt-BR" sz="24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en-US" altLang="pt-BR" sz="2400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Uma pesquisa seqüencial no vetor </a:t>
            </a:r>
            <a:r>
              <a:rPr lang="pt-BR" altLang="pt-BR" sz="2400" smtClean="0">
                <a:solidFill>
                  <a:srgbClr val="800080"/>
                </a:solidFill>
              </a:rPr>
              <a:t>K1 AND K2</a:t>
            </a:r>
            <a:r>
              <a:rPr lang="pt-BR" altLang="pt-BR" sz="2400" smtClean="0"/>
              <a:t> irá retornar os documentos que satisfazem a consulta</a:t>
            </a:r>
          </a:p>
        </p:txBody>
      </p:sp>
      <p:grpSp>
        <p:nvGrpSpPr>
          <p:cNvPr id="49156" name="Group 27"/>
          <p:cNvGrpSpPr>
            <a:grpSpLocks/>
          </p:cNvGrpSpPr>
          <p:nvPr/>
        </p:nvGrpSpPr>
        <p:grpSpPr bwMode="auto">
          <a:xfrm>
            <a:off x="946150" y="2819400"/>
            <a:ext cx="7729538" cy="1524000"/>
            <a:chOff x="576" y="2160"/>
            <a:chExt cx="4869" cy="960"/>
          </a:xfrm>
        </p:grpSpPr>
        <p:sp>
          <p:nvSpPr>
            <p:cNvPr id="49157" name="Text Box 4"/>
            <p:cNvSpPr txBox="1">
              <a:spLocks noChangeArrowheads="1"/>
            </p:cNvSpPr>
            <p:nvPr/>
          </p:nvSpPr>
          <p:spPr bwMode="auto">
            <a:xfrm>
              <a:off x="1133" y="2160"/>
              <a:ext cx="11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D</a:t>
              </a:r>
              <a:r>
                <a:rPr lang="pt-BR" altLang="pt-BR" sz="2000"/>
                <a:t>1</a:t>
              </a:r>
              <a:r>
                <a:rPr lang="pt-BR" altLang="pt-BR"/>
                <a:t> D</a:t>
              </a:r>
              <a:r>
                <a:rPr lang="pt-BR" altLang="pt-BR" sz="2000"/>
                <a:t>2 </a:t>
              </a:r>
              <a:r>
                <a:rPr lang="pt-BR" altLang="pt-BR"/>
                <a:t>... D</a:t>
              </a:r>
              <a:r>
                <a:rPr lang="pt-BR" altLang="pt-BR" sz="2000"/>
                <a:t>n</a:t>
              </a:r>
              <a:r>
                <a:rPr lang="pt-BR" altLang="pt-BR"/>
                <a:t> </a:t>
              </a:r>
              <a:endParaRPr lang="en-US" altLang="pt-BR"/>
            </a:p>
          </p:txBody>
        </p:sp>
        <p:sp>
          <p:nvSpPr>
            <p:cNvPr id="49158" name="Text Box 6"/>
            <p:cNvSpPr txBox="1">
              <a:spLocks noChangeArrowheads="1"/>
            </p:cNvSpPr>
            <p:nvPr/>
          </p:nvSpPr>
          <p:spPr bwMode="auto">
            <a:xfrm>
              <a:off x="1152" y="2448"/>
              <a:ext cx="10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1   1 ....  0</a:t>
              </a:r>
              <a:endParaRPr lang="en-US" altLang="pt-BR"/>
            </a:p>
          </p:txBody>
        </p:sp>
        <p:sp>
          <p:nvSpPr>
            <p:cNvPr id="49159" name="Text Box 7"/>
            <p:cNvSpPr txBox="1">
              <a:spLocks noChangeArrowheads="1"/>
            </p:cNvSpPr>
            <p:nvPr/>
          </p:nvSpPr>
          <p:spPr bwMode="auto">
            <a:xfrm>
              <a:off x="576" y="2448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K</a:t>
              </a:r>
              <a:r>
                <a:rPr lang="pt-BR" altLang="pt-BR" sz="2000"/>
                <a:t>1</a:t>
              </a:r>
              <a:endParaRPr lang="en-US" altLang="pt-BR"/>
            </a:p>
          </p:txBody>
        </p:sp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>
              <a:off x="912" y="25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49161" name="Text Box 9"/>
            <p:cNvSpPr txBox="1">
              <a:spLocks noChangeArrowheads="1"/>
            </p:cNvSpPr>
            <p:nvPr/>
          </p:nvSpPr>
          <p:spPr bwMode="auto">
            <a:xfrm>
              <a:off x="1152" y="2826"/>
              <a:ext cx="10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0   1 ....  1</a:t>
              </a:r>
              <a:endParaRPr lang="en-US" altLang="pt-BR"/>
            </a:p>
          </p:txBody>
        </p:sp>
        <p:sp>
          <p:nvSpPr>
            <p:cNvPr id="49162" name="Text Box 10"/>
            <p:cNvSpPr txBox="1">
              <a:spLocks noChangeArrowheads="1"/>
            </p:cNvSpPr>
            <p:nvPr/>
          </p:nvSpPr>
          <p:spPr bwMode="auto">
            <a:xfrm>
              <a:off x="576" y="2826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K</a:t>
              </a:r>
              <a:r>
                <a:rPr lang="pt-BR" altLang="pt-BR" sz="2000"/>
                <a:t>2</a:t>
              </a:r>
              <a:endParaRPr lang="en-US" altLang="pt-BR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>
              <a:off x="912" y="297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49164" name="AutoShape 18"/>
            <p:cNvSpPr>
              <a:spLocks noChangeArrowheads="1"/>
            </p:cNvSpPr>
            <p:nvPr/>
          </p:nvSpPr>
          <p:spPr bwMode="auto">
            <a:xfrm>
              <a:off x="2400" y="2640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49165" name="Text Box 19"/>
            <p:cNvSpPr txBox="1">
              <a:spLocks noChangeArrowheads="1"/>
            </p:cNvSpPr>
            <p:nvPr/>
          </p:nvSpPr>
          <p:spPr bwMode="auto">
            <a:xfrm>
              <a:off x="2190" y="2184"/>
              <a:ext cx="1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/>
                <a:t>Operação booleana </a:t>
              </a:r>
            </a:p>
            <a:p>
              <a:pPr algn="ctr"/>
              <a:r>
                <a:rPr lang="pt-BR" altLang="pt-BR" sz="1800"/>
                <a:t>AND com os vetores</a:t>
              </a:r>
              <a:endParaRPr lang="en-US" altLang="pt-BR" sz="1800"/>
            </a:p>
          </p:txBody>
        </p:sp>
        <p:sp>
          <p:nvSpPr>
            <p:cNvPr id="49166" name="Text Box 20"/>
            <p:cNvSpPr txBox="1">
              <a:spLocks noChangeArrowheads="1"/>
            </p:cNvSpPr>
            <p:nvPr/>
          </p:nvSpPr>
          <p:spPr bwMode="auto">
            <a:xfrm>
              <a:off x="3591" y="2358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K</a:t>
              </a:r>
              <a:r>
                <a:rPr lang="pt-BR" altLang="pt-BR" sz="2000"/>
                <a:t>1</a:t>
              </a:r>
              <a:endParaRPr lang="en-US" altLang="pt-BR"/>
            </a:p>
          </p:txBody>
        </p:sp>
        <p:sp>
          <p:nvSpPr>
            <p:cNvPr id="49167" name="Text Box 21"/>
            <p:cNvSpPr txBox="1">
              <a:spLocks noChangeArrowheads="1"/>
            </p:cNvSpPr>
            <p:nvPr/>
          </p:nvSpPr>
          <p:spPr bwMode="auto">
            <a:xfrm>
              <a:off x="3591" y="2832"/>
              <a:ext cx="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K</a:t>
              </a:r>
              <a:r>
                <a:rPr lang="pt-BR" altLang="pt-BR" sz="2000"/>
                <a:t>2</a:t>
              </a:r>
              <a:endParaRPr lang="en-US" altLang="pt-BR"/>
            </a:p>
          </p:txBody>
        </p:sp>
        <p:sp>
          <p:nvSpPr>
            <p:cNvPr id="49168" name="Text Box 22"/>
            <p:cNvSpPr txBox="1">
              <a:spLocks noChangeArrowheads="1"/>
            </p:cNvSpPr>
            <p:nvPr/>
          </p:nvSpPr>
          <p:spPr bwMode="auto">
            <a:xfrm>
              <a:off x="3543" y="2592"/>
              <a:ext cx="4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AND</a:t>
              </a:r>
              <a:endParaRPr lang="en-US" altLang="pt-BR"/>
            </a:p>
          </p:txBody>
        </p:sp>
        <p:sp>
          <p:nvSpPr>
            <p:cNvPr id="49169" name="Text Box 23"/>
            <p:cNvSpPr txBox="1">
              <a:spLocks noChangeArrowheads="1"/>
            </p:cNvSpPr>
            <p:nvPr/>
          </p:nvSpPr>
          <p:spPr bwMode="auto">
            <a:xfrm>
              <a:off x="4299" y="2544"/>
              <a:ext cx="10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0   1 ....  0</a:t>
              </a:r>
              <a:endParaRPr lang="en-US" altLang="pt-BR"/>
            </a:p>
          </p:txBody>
        </p:sp>
        <p:sp>
          <p:nvSpPr>
            <p:cNvPr id="49170" name="Line 24"/>
            <p:cNvSpPr>
              <a:spLocks noChangeShapeType="1"/>
            </p:cNvSpPr>
            <p:nvPr/>
          </p:nvSpPr>
          <p:spPr bwMode="auto">
            <a:xfrm>
              <a:off x="4059" y="26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49171" name="Text Box 26"/>
            <p:cNvSpPr txBox="1">
              <a:spLocks noChangeArrowheads="1"/>
            </p:cNvSpPr>
            <p:nvPr/>
          </p:nvSpPr>
          <p:spPr bwMode="auto">
            <a:xfrm>
              <a:off x="4272" y="2256"/>
              <a:ext cx="11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altLang="pt-BR"/>
                <a:t>D</a:t>
              </a:r>
              <a:r>
                <a:rPr lang="pt-BR" altLang="pt-BR" sz="2000"/>
                <a:t>1</a:t>
              </a:r>
              <a:r>
                <a:rPr lang="pt-BR" altLang="pt-BR"/>
                <a:t> D</a:t>
              </a:r>
              <a:r>
                <a:rPr lang="pt-BR" altLang="pt-BR" sz="2000"/>
                <a:t>2 </a:t>
              </a:r>
              <a:r>
                <a:rPr lang="pt-BR" altLang="pt-BR"/>
                <a:t>... D</a:t>
              </a:r>
              <a:r>
                <a:rPr lang="pt-BR" altLang="pt-BR" sz="2000"/>
                <a:t>n</a:t>
              </a:r>
              <a:r>
                <a:rPr lang="pt-BR" altLang="pt-BR"/>
                <a:t> </a:t>
              </a:r>
              <a:endParaRPr lang="en-US" altLang="pt-BR"/>
            </a:p>
          </p:txBody>
        </p:sp>
      </p:grp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Bitmaps</a:t>
            </a:r>
            <a:endParaRPr lang="pt-PT" altLang="pt-BR" smtClean="0"/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2672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 Método ocupa muito espaço desnecessário para termos pouco comuns</a:t>
            </a:r>
          </a:p>
          <a:p>
            <a:pPr lvl="1" eaLnBrk="1" hangingPunct="1"/>
            <a:r>
              <a:rPr lang="pt-BR" altLang="pt-BR" sz="2200" smtClean="0"/>
              <a:t>Maioria dos bits iguais a 0</a:t>
            </a:r>
          </a:p>
          <a:p>
            <a:pPr eaLnBrk="1" hangingPunct="1"/>
            <a:r>
              <a:rPr lang="pt-BR" altLang="pt-BR" sz="2400" smtClean="0"/>
              <a:t> É ineficiente para adicionar e deletar documentos</a:t>
            </a:r>
          </a:p>
          <a:p>
            <a:pPr lvl="1" eaLnBrk="1" hangingPunct="1"/>
            <a:r>
              <a:rPr lang="pt-BR" altLang="pt-BR" sz="2200" smtClean="0"/>
              <a:t>Uma vez que se deve verificar a presença ou ausência de </a:t>
            </a:r>
            <a:r>
              <a:rPr lang="pt-BR" altLang="pt-BR" sz="2200" smtClean="0">
                <a:solidFill>
                  <a:srgbClr val="800080"/>
                </a:solidFill>
              </a:rPr>
              <a:t>todos</a:t>
            </a:r>
            <a:r>
              <a:rPr lang="pt-BR" altLang="pt-BR" sz="2200" smtClean="0"/>
              <a:t> os termos no documento</a:t>
            </a:r>
          </a:p>
          <a:p>
            <a:pPr lvl="1" eaLnBrk="1" hangingPunct="1"/>
            <a:r>
              <a:rPr lang="pt-BR" altLang="pt-BR" sz="2200" smtClean="0"/>
              <a:t>Nos arquivos invertidos, trabalha-se apenas com os termos que aparecem de fato no documento  </a:t>
            </a:r>
            <a:endParaRPr lang="en-US" altLang="pt-BR" sz="220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Indexação dos documentos</a:t>
            </a:r>
          </a:p>
        </p:txBody>
      </p:sp>
      <p:sp>
        <p:nvSpPr>
          <p:cNvPr id="717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11188" y="1555750"/>
            <a:ext cx="7772400" cy="4826000"/>
          </a:xfrm>
        </p:spPr>
        <p:txBody>
          <a:bodyPr/>
          <a:lstStyle/>
          <a:p>
            <a:r>
              <a:rPr lang="pt-BR" altLang="pt-BR" smtClean="0"/>
              <a:t>Um Índice pode ser definido como </a:t>
            </a:r>
          </a:p>
          <a:p>
            <a:pPr lvl="1"/>
            <a:r>
              <a:rPr lang="pt-BR" altLang="pt-BR" sz="2200" smtClean="0"/>
              <a:t>uma estrutura de dados </a:t>
            </a:r>
          </a:p>
          <a:p>
            <a:pPr lvl="1"/>
            <a:r>
              <a:rPr lang="pt-BR" altLang="pt-BR" sz="2200" smtClean="0"/>
              <a:t>construída a partir do texto</a:t>
            </a:r>
          </a:p>
          <a:p>
            <a:pPr lvl="1"/>
            <a:r>
              <a:rPr lang="pt-BR" altLang="pt-BR" sz="2200" smtClean="0"/>
              <a:t>para agilizar as buscas</a:t>
            </a:r>
          </a:p>
          <a:p>
            <a:r>
              <a:rPr lang="pt-BR" altLang="pt-BR" smtClean="0"/>
              <a:t>Assim, a eficiência dos sistemas de RI pode ser medida por:</a:t>
            </a:r>
          </a:p>
          <a:p>
            <a:pPr lvl="1"/>
            <a:r>
              <a:rPr lang="pt-BR" altLang="pt-BR" sz="2200" smtClean="0"/>
              <a:t>Tempo de indexação </a:t>
            </a:r>
          </a:p>
          <a:p>
            <a:pPr lvl="1"/>
            <a:r>
              <a:rPr lang="pt-BR" altLang="pt-BR" sz="2200" smtClean="0"/>
              <a:t>Espaço usado durante a geração do índice</a:t>
            </a:r>
          </a:p>
          <a:p>
            <a:pPr lvl="1"/>
            <a:r>
              <a:rPr lang="pt-BR" altLang="pt-BR" sz="2200" smtClean="0"/>
              <a:t>Espaço ocupado para armazenar o índice</a:t>
            </a:r>
          </a:p>
          <a:p>
            <a:pPr lvl="1"/>
            <a:r>
              <a:rPr lang="pt-BR" altLang="pt-BR" sz="2200" smtClean="0"/>
              <a:t>Tempo de resposta a uma consulta</a:t>
            </a:r>
          </a:p>
          <a:p>
            <a:pPr lvl="1"/>
            <a:r>
              <a:rPr lang="pt-BR" altLang="pt-BR" sz="2200" smtClean="0"/>
              <a:t>Número de consultas processadas por segundo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Conclusões</a:t>
            </a:r>
            <a:endParaRPr lang="pt-PT" altLang="pt-BR" smtClean="0"/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772400" cy="5040312"/>
          </a:xfrm>
        </p:spPr>
        <p:txBody>
          <a:bodyPr/>
          <a:lstStyle/>
          <a:p>
            <a:r>
              <a:rPr lang="pt-BR" altLang="pt-BR" smtClean="0"/>
              <a:t>Na prática, arquivos invertidos são os mais usados em sistemas de RI</a:t>
            </a:r>
          </a:p>
          <a:p>
            <a:pPr lvl="1"/>
            <a:r>
              <a:rPr lang="pt-BR" altLang="pt-BR" smtClean="0"/>
              <a:t>apresentam uma melhor performance na maioria das aplicações</a:t>
            </a:r>
          </a:p>
          <a:p>
            <a:pPr lvl="1"/>
            <a:r>
              <a:rPr lang="pt-BR" altLang="pt-BR" smtClean="0"/>
              <a:t>podem ser usados para resolver uma grande variedade de tipos de consultas</a:t>
            </a:r>
          </a:p>
          <a:p>
            <a:r>
              <a:rPr lang="pt-BR" altLang="pt-BR" smtClean="0"/>
              <a:t>Arquivo de assinaturas é muito estudado, mas pouco usado</a:t>
            </a:r>
            <a:endParaRPr lang="en-US" altLang="pt-BR" smtClean="0"/>
          </a:p>
          <a:p>
            <a:pPr lvl="1"/>
            <a:r>
              <a:rPr lang="pt-BR" altLang="pt-BR" smtClean="0"/>
              <a:t>Usados basicamente para consultas com termos simples e consultas booleanas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Próxima aula</a:t>
            </a:r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zh-TW" smtClean="0">
                <a:ea typeface="PMingLiU" pitchFamily="18" charset="-120"/>
              </a:rPr>
              <a:t>Avaliação de Desempenho de Sistemas de RI</a:t>
            </a:r>
          </a:p>
          <a:p>
            <a:pPr lvl="1" eaLnBrk="1" hangingPunct="1"/>
            <a:r>
              <a:rPr lang="pt-BR" altLang="pt-BR" smtClean="0">
                <a:ea typeface="PMingLiU" pitchFamily="18" charset="-120"/>
              </a:rPr>
              <a:t>Precisão</a:t>
            </a:r>
          </a:p>
          <a:p>
            <a:pPr lvl="1" eaLnBrk="1" hangingPunct="1"/>
            <a:r>
              <a:rPr lang="pt-BR" altLang="pt-BR" smtClean="0">
                <a:ea typeface="PMingLiU" pitchFamily="18" charset="-120"/>
              </a:rPr>
              <a:t>Cobertura</a:t>
            </a:r>
          </a:p>
          <a:p>
            <a:pPr lvl="1" eaLnBrk="1" hangingPunct="1"/>
            <a:r>
              <a:rPr lang="pt-BR" altLang="pt-BR" smtClean="0">
                <a:ea typeface="PMingLiU" pitchFamily="18" charset="-120"/>
              </a:rPr>
              <a:t>F-measure</a:t>
            </a:r>
          </a:p>
          <a:p>
            <a:pPr lvl="1" eaLnBrk="1" hangingPunct="1"/>
            <a:r>
              <a:rPr lang="pt-BR" altLang="pt-BR" smtClean="0">
                <a:ea typeface="PMingLiU" pitchFamily="18" charset="-120"/>
              </a:rPr>
              <a:t>E outras medidas...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Atualização do Índice</a:t>
            </a:r>
          </a:p>
        </p:txBody>
      </p:sp>
      <p:sp>
        <p:nvSpPr>
          <p:cNvPr id="8195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650" y="1843088"/>
            <a:ext cx="7854950" cy="4538662"/>
          </a:xfrm>
        </p:spPr>
        <p:txBody>
          <a:bodyPr/>
          <a:lstStyle/>
          <a:p>
            <a:r>
              <a:rPr lang="pt-BR" altLang="pt-BR" smtClean="0"/>
              <a:t>Atualização do índice deve ocorrer sempre que a base de documentos for modificada:</a:t>
            </a:r>
          </a:p>
          <a:p>
            <a:pPr lvl="1"/>
            <a:r>
              <a:rPr lang="pt-BR" altLang="pt-BR" smtClean="0"/>
              <a:t>Inclusão, exclusão ou modificação de documentos</a:t>
            </a:r>
          </a:p>
          <a:p>
            <a:r>
              <a:rPr lang="pt-BR" altLang="pt-BR" smtClean="0"/>
              <a:t>Problema:</a:t>
            </a:r>
          </a:p>
          <a:p>
            <a:pPr lvl="1"/>
            <a:r>
              <a:rPr lang="pt-BR" altLang="pt-BR" smtClean="0"/>
              <a:t>o </a:t>
            </a:r>
            <a:r>
              <a:rPr lang="pt-BR" altLang="pt-BR" smtClean="0">
                <a:solidFill>
                  <a:srgbClr val="800080"/>
                </a:solidFill>
              </a:rPr>
              <a:t>custo de atualização </a:t>
            </a:r>
            <a:r>
              <a:rPr lang="pt-BR" altLang="pt-BR" smtClean="0"/>
              <a:t>de grandes índices é alto</a:t>
            </a:r>
          </a:p>
          <a:p>
            <a:r>
              <a:rPr lang="pt-BR" altLang="pt-BR" smtClean="0"/>
              <a:t>Porém... </a:t>
            </a:r>
          </a:p>
          <a:p>
            <a:pPr lvl="1"/>
            <a:r>
              <a:rPr lang="pt-BR" altLang="pt-BR" smtClean="0"/>
              <a:t>a maioria das bases de documentos não sofre atualizações muito frequentes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Atualização do Índice</a:t>
            </a:r>
          </a:p>
        </p:txBody>
      </p:sp>
      <p:sp>
        <p:nvSpPr>
          <p:cNvPr id="9219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650" y="1628775"/>
            <a:ext cx="7854950" cy="4968875"/>
          </a:xfrm>
        </p:spPr>
        <p:txBody>
          <a:bodyPr/>
          <a:lstStyle/>
          <a:p>
            <a:r>
              <a:rPr lang="pt-BR" altLang="pt-BR" smtClean="0"/>
              <a:t>A maioria das bases de documentos é </a:t>
            </a:r>
            <a:r>
              <a:rPr lang="pt-BR" altLang="pt-BR" smtClean="0">
                <a:solidFill>
                  <a:srgbClr val="800080"/>
                </a:solidFill>
              </a:rPr>
              <a:t>semiestática</a:t>
            </a:r>
          </a:p>
          <a:p>
            <a:pPr lvl="1"/>
            <a:r>
              <a:rPr lang="pt-BR" altLang="pt-BR" smtClean="0"/>
              <a:t>Atualizadas a intervalos regulares</a:t>
            </a:r>
          </a:p>
          <a:p>
            <a:pPr lvl="2"/>
            <a:r>
              <a:rPr lang="pt-BR" altLang="pt-BR" smtClean="0"/>
              <a:t>E.g., diariamente, semanalmente...</a:t>
            </a:r>
          </a:p>
          <a:p>
            <a:r>
              <a:rPr lang="pt-BR" altLang="pt-BR" smtClean="0"/>
              <a:t>A Web muda muito rápido (~ continuamente)</a:t>
            </a:r>
          </a:p>
          <a:p>
            <a:pPr lvl="1"/>
            <a:r>
              <a:rPr lang="pt-BR" altLang="pt-BR" smtClean="0"/>
              <a:t>Porém os Crawlers são lentos</a:t>
            </a:r>
          </a:p>
          <a:p>
            <a:pPr lvl="1"/>
            <a:r>
              <a:rPr lang="pt-BR" altLang="pt-BR" smtClean="0"/>
              <a:t>Assim, ela também pode ser vista como base semiestática</a:t>
            </a:r>
          </a:p>
          <a:p>
            <a:r>
              <a:rPr lang="pt-BR" altLang="pt-BR" smtClean="0"/>
              <a:t>Uma saída é a </a:t>
            </a:r>
            <a:r>
              <a:rPr lang="pt-BR" altLang="pt-BR" smtClean="0">
                <a:solidFill>
                  <a:srgbClr val="800080"/>
                </a:solidFill>
              </a:rPr>
              <a:t>indexação incremental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mtClean="0"/>
              <a:t>Arquivos de Índices Invertidos</a:t>
            </a:r>
          </a:p>
        </p:txBody>
      </p:sp>
      <p:sp>
        <p:nvSpPr>
          <p:cNvPr id="10243" name="Subtítulo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termo </a:t>
            </a:r>
            <a:r>
              <a:rPr lang="pt-BR" i="1" dirty="0" smtClean="0"/>
              <a:t>x</a:t>
            </a:r>
            <a:r>
              <a:rPr lang="pt-BR" dirty="0" smtClean="0"/>
              <a:t> documento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936104"/>
          </a:xfrm>
        </p:spPr>
        <p:txBody>
          <a:bodyPr/>
          <a:lstStyle/>
          <a:p>
            <a:r>
              <a:rPr lang="pt-BR" dirty="0" smtClean="0"/>
              <a:t>Origem de tudo </a:t>
            </a:r>
            <a:r>
              <a:rPr lang="pt-BR" dirty="0" smtClean="0">
                <a:sym typeface="Wingdings" pitchFamily="2" charset="2"/>
              </a:rPr>
              <a:t>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 bwMode="auto">
          <a:xfrm>
            <a:off x="1907704" y="2780928"/>
            <a:ext cx="5688632" cy="29523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Conector reto 5"/>
          <p:cNvCxnSpPr/>
          <p:nvPr/>
        </p:nvCxnSpPr>
        <p:spPr bwMode="auto">
          <a:xfrm>
            <a:off x="1907704" y="3429000"/>
            <a:ext cx="56886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ector reto 6"/>
          <p:cNvCxnSpPr/>
          <p:nvPr/>
        </p:nvCxnSpPr>
        <p:spPr bwMode="auto">
          <a:xfrm>
            <a:off x="1907704" y="4005064"/>
            <a:ext cx="56886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ector reto 7"/>
          <p:cNvCxnSpPr/>
          <p:nvPr/>
        </p:nvCxnSpPr>
        <p:spPr bwMode="auto">
          <a:xfrm>
            <a:off x="1907704" y="4581128"/>
            <a:ext cx="56886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onector reto 8"/>
          <p:cNvCxnSpPr/>
          <p:nvPr/>
        </p:nvCxnSpPr>
        <p:spPr bwMode="auto">
          <a:xfrm>
            <a:off x="1907704" y="5157192"/>
            <a:ext cx="56886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ector reto 10"/>
          <p:cNvCxnSpPr/>
          <p:nvPr/>
        </p:nvCxnSpPr>
        <p:spPr bwMode="auto">
          <a:xfrm>
            <a:off x="2555776" y="2780928"/>
            <a:ext cx="0" cy="3024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Conector reto 12"/>
          <p:cNvCxnSpPr/>
          <p:nvPr/>
        </p:nvCxnSpPr>
        <p:spPr bwMode="auto">
          <a:xfrm>
            <a:off x="3275856" y="2780928"/>
            <a:ext cx="0" cy="3024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ector reto 13"/>
          <p:cNvCxnSpPr/>
          <p:nvPr/>
        </p:nvCxnSpPr>
        <p:spPr bwMode="auto">
          <a:xfrm>
            <a:off x="4139952" y="2780928"/>
            <a:ext cx="0" cy="3024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ector reto 14"/>
          <p:cNvCxnSpPr/>
          <p:nvPr/>
        </p:nvCxnSpPr>
        <p:spPr bwMode="auto">
          <a:xfrm>
            <a:off x="5004048" y="2708920"/>
            <a:ext cx="0" cy="3024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ector reto 15"/>
          <p:cNvCxnSpPr/>
          <p:nvPr/>
        </p:nvCxnSpPr>
        <p:spPr bwMode="auto">
          <a:xfrm>
            <a:off x="5868144" y="2708920"/>
            <a:ext cx="0" cy="3024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ector reto 16"/>
          <p:cNvCxnSpPr/>
          <p:nvPr/>
        </p:nvCxnSpPr>
        <p:spPr bwMode="auto">
          <a:xfrm>
            <a:off x="6732240" y="2780928"/>
            <a:ext cx="0" cy="3024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1011</TotalTime>
  <Words>2343</Words>
  <Application>Microsoft Office PowerPoint</Application>
  <PresentationFormat>Apresentação na tela (4:3)</PresentationFormat>
  <Paragraphs>450</Paragraphs>
  <Slides>51</Slides>
  <Notes>0</Notes>
  <HiddenSlides>7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2" baseType="lpstr">
      <vt:lpstr>Plano grafico</vt:lpstr>
      <vt:lpstr>  Recuperação de Informação Clássica</vt:lpstr>
      <vt:lpstr>Fases e Etapas de um Sistemas de RI</vt:lpstr>
      <vt:lpstr>Roteiro</vt:lpstr>
      <vt:lpstr>Indexação dos documentos</vt:lpstr>
      <vt:lpstr>Indexação dos documentos</vt:lpstr>
      <vt:lpstr>Atualização do Índice</vt:lpstr>
      <vt:lpstr>Atualização do Índice</vt:lpstr>
      <vt:lpstr>Arquivos de Índices Invertidos</vt:lpstr>
      <vt:lpstr>Matriz termo x documento</vt:lpstr>
      <vt:lpstr>Matriz termo x documento</vt:lpstr>
      <vt:lpstr>Arquivos de Índices Invertidos</vt:lpstr>
      <vt:lpstr>Arquivo Invertido </vt:lpstr>
      <vt:lpstr>Arquivos de Índices Invertidos</vt:lpstr>
      <vt:lpstr>Vocabulário</vt:lpstr>
      <vt:lpstr>Listas de Ocorrência</vt:lpstr>
      <vt:lpstr>Listas de Ocorrência Endereçamento por blocos</vt:lpstr>
      <vt:lpstr>Listas de Ocorrência</vt:lpstr>
      <vt:lpstr>Arquivo Invertido  Exemplo com TF-IDF</vt:lpstr>
      <vt:lpstr>Relembrando... Cálculo dos Pesos com TF-IDF </vt:lpstr>
      <vt:lpstr>Arquivos Invertidos  </vt:lpstr>
      <vt:lpstr>Arquivo Invertido com TF-IDF  Etapas de construção</vt:lpstr>
      <vt:lpstr>Slide 22</vt:lpstr>
      <vt:lpstr>Arquivo Invertido com TF-IDF  Exemplo de construção</vt:lpstr>
      <vt:lpstr>Arquivos Invertidos </vt:lpstr>
      <vt:lpstr>Arquivos Invertidos</vt:lpstr>
      <vt:lpstr>Arquivos Invertidos  Busca</vt:lpstr>
      <vt:lpstr>Arquivos Invertidos  Consultas Simples</vt:lpstr>
      <vt:lpstr>Arquivos Invertidos Consultas com Contexto</vt:lpstr>
      <vt:lpstr>Arquivo Invertido  com pesos e posições dos termos</vt:lpstr>
      <vt:lpstr>Arquivos Invertidos Consultas Booleanas</vt:lpstr>
      <vt:lpstr>Arquivos Invertidos Consultas Booleanas</vt:lpstr>
      <vt:lpstr>Arquivos Invertidos Consultas Booleanas</vt:lpstr>
      <vt:lpstr>Arquivos Invertidos Consultas Booleanas</vt:lpstr>
      <vt:lpstr>Arquivos de Assinaturas</vt:lpstr>
      <vt:lpstr>Arquivos de Assinaturas</vt:lpstr>
      <vt:lpstr>Arquivos de Assinaturas</vt:lpstr>
      <vt:lpstr>Arquivos de Assinaturas Vocabulário da Base de Documentos</vt:lpstr>
      <vt:lpstr>Arquivos de Assinaturas Assinatura dos Documentos </vt:lpstr>
      <vt:lpstr>Arquivos de Assinaturas  Consultas</vt:lpstr>
      <vt:lpstr>Arquivos de Assinaturas  Consultas</vt:lpstr>
      <vt:lpstr>Arquivos de Assinaturas  Consultas</vt:lpstr>
      <vt:lpstr>Arquivos de Assinaturas  Dificuldades</vt:lpstr>
      <vt:lpstr>Outras técnicas...</vt:lpstr>
      <vt:lpstr>Bitmaps</vt:lpstr>
      <vt:lpstr>Bitmaps</vt:lpstr>
      <vt:lpstr>Bitmaps - Exemplo</vt:lpstr>
      <vt:lpstr>Bitmaps Consultas </vt:lpstr>
      <vt:lpstr>Bitmaps – Exemplo de Consulta</vt:lpstr>
      <vt:lpstr>Bitmaps</vt:lpstr>
      <vt:lpstr>Conclusões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flavia</dc:creator>
  <cp:lastModifiedBy>fab</cp:lastModifiedBy>
  <cp:revision>260</cp:revision>
  <dcterms:created xsi:type="dcterms:W3CDTF">2004-11-15T16:24:32Z</dcterms:created>
  <dcterms:modified xsi:type="dcterms:W3CDTF">2016-08-29T17:50:47Z</dcterms:modified>
</cp:coreProperties>
</file>