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59"/>
  </p:notesMasterIdLst>
  <p:handoutMasterIdLst>
    <p:handoutMasterId r:id="rId60"/>
  </p:handoutMasterIdLst>
  <p:sldIdLst>
    <p:sldId id="256" r:id="rId2"/>
    <p:sldId id="353" r:id="rId3"/>
    <p:sldId id="354" r:id="rId4"/>
    <p:sldId id="325" r:id="rId5"/>
    <p:sldId id="282" r:id="rId6"/>
    <p:sldId id="257" r:id="rId7"/>
    <p:sldId id="346" r:id="rId8"/>
    <p:sldId id="278" r:id="rId9"/>
    <p:sldId id="258" r:id="rId10"/>
    <p:sldId id="355" r:id="rId11"/>
    <p:sldId id="360" r:id="rId12"/>
    <p:sldId id="356" r:id="rId13"/>
    <p:sldId id="358" r:id="rId14"/>
    <p:sldId id="259" r:id="rId15"/>
    <p:sldId id="283" r:id="rId16"/>
    <p:sldId id="348" r:id="rId17"/>
    <p:sldId id="266" r:id="rId18"/>
    <p:sldId id="268" r:id="rId19"/>
    <p:sldId id="269" r:id="rId20"/>
    <p:sldId id="270" r:id="rId21"/>
    <p:sldId id="271" r:id="rId22"/>
    <p:sldId id="272" r:id="rId23"/>
    <p:sldId id="274" r:id="rId24"/>
    <p:sldId id="326" r:id="rId25"/>
    <p:sldId id="327" r:id="rId26"/>
    <p:sldId id="329" r:id="rId27"/>
    <p:sldId id="332" r:id="rId28"/>
    <p:sldId id="333" r:id="rId29"/>
    <p:sldId id="334" r:id="rId30"/>
    <p:sldId id="352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285" r:id="rId43"/>
    <p:sldId id="286" r:id="rId44"/>
    <p:sldId id="287" r:id="rId45"/>
    <p:sldId id="318" r:id="rId46"/>
    <p:sldId id="288" r:id="rId47"/>
    <p:sldId id="290" r:id="rId48"/>
    <p:sldId id="351" r:id="rId49"/>
    <p:sldId id="319" r:id="rId50"/>
    <p:sldId id="320" r:id="rId51"/>
    <p:sldId id="291" r:id="rId52"/>
    <p:sldId id="292" r:id="rId53"/>
    <p:sldId id="293" r:id="rId54"/>
    <p:sldId id="296" r:id="rId55"/>
    <p:sldId id="297" r:id="rId56"/>
    <p:sldId id="298" r:id="rId57"/>
    <p:sldId id="349" r:id="rId58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6600"/>
    <a:srgbClr val="660066"/>
    <a:srgbClr val="0000FF"/>
    <a:srgbClr val="3333CC"/>
    <a:srgbClr val="333399"/>
    <a:srgbClr val="FF00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80" d="100"/>
          <a:sy n="80" d="100"/>
        </p:scale>
        <p:origin x="-127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4.xml"/><Relationship Id="rId2" Type="http://schemas.openxmlformats.org/officeDocument/2006/relationships/slide" Target="slides/slide29.xml"/><Relationship Id="rId1" Type="http://schemas.openxmlformats.org/officeDocument/2006/relationships/slide" Target="slides/slide26.xml"/><Relationship Id="rId5" Type="http://schemas.openxmlformats.org/officeDocument/2006/relationships/slide" Target="slides/slide49.xml"/><Relationship Id="rId4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D44715C-EB45-4EA7-92F7-9CAD98D131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14CBBA5-1ABE-4F31-89FE-C9AA5C983E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349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0349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44491-089C-44A2-A299-3E28E22902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B32FF-28C2-4D42-9B12-11DBBF7245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ECE6-F946-4A20-905D-BCACD93B93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30A80-5BAB-4FB4-BBB3-8FA68B49BD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3069E-BF8F-4A0E-8ED4-2A72C73E4A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B35BD-7B32-4F89-93FF-525DA4337D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0E841-26DA-4F9A-8B0E-260EB2316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C151A-7F00-4D72-A23E-6831893F68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73C75-CAA1-4CC6-BD8D-DA3B4012D0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45B05-0B9E-4FB4-819D-8FB5D28FAF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915C-5C89-4E19-89C5-B9828BDC00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922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9231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0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9232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42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245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245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922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246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246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246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9219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9220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46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6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6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3A88F0F-3E65-47CA-8944-D5601E6B99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ordnet.princeton.edu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A69490-A9D8-485C-8A92-2A2953916F8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00113" y="1628775"/>
            <a:ext cx="7772400" cy="927100"/>
          </a:xfrm>
        </p:spPr>
        <p:txBody>
          <a:bodyPr/>
          <a:lstStyle/>
          <a:p>
            <a:pPr algn="l" eaLnBrk="1" hangingPunct="1"/>
            <a:r>
              <a:rPr lang="en-US" altLang="zh-TW" sz="4000" smtClean="0">
                <a:ea typeface="PMingLiU" pitchFamily="18" charset="-120"/>
              </a:rPr>
              <a:t/>
            </a:r>
            <a:br>
              <a:rPr lang="en-US" altLang="zh-TW" sz="4000" smtClean="0">
                <a:ea typeface="PMingLiU" pitchFamily="18" charset="-120"/>
              </a:rPr>
            </a:br>
            <a:r>
              <a:rPr lang="pt-BR" smtClean="0"/>
              <a:t>Recuperação de Informação Clássica</a:t>
            </a:r>
            <a:endParaRPr lang="en-US" sz="4000" smtClean="0"/>
          </a:p>
        </p:txBody>
      </p:sp>
      <p:sp>
        <p:nvSpPr>
          <p:cNvPr id="112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086600" cy="2085975"/>
          </a:xfrm>
        </p:spPr>
        <p:txBody>
          <a:bodyPr/>
          <a:lstStyle/>
          <a:p>
            <a:pPr algn="r" eaLnBrk="1" hangingPunct="1"/>
            <a:r>
              <a:rPr lang="en-US" sz="2800" smtClean="0"/>
              <a:t>Tipos de Consultas &amp;</a:t>
            </a:r>
          </a:p>
          <a:p>
            <a:pPr algn="r" eaLnBrk="1" hangingPunct="1">
              <a:spcBef>
                <a:spcPts val="600"/>
              </a:spcBef>
            </a:pPr>
            <a:r>
              <a:rPr lang="en-US" sz="2800" smtClean="0"/>
              <a:t>Operações sobre Consultas</a:t>
            </a:r>
          </a:p>
          <a:p>
            <a:pPr algn="r" eaLnBrk="1" hangingPunct="1"/>
            <a:r>
              <a:rPr lang="pt-BR" sz="2000" smtClean="0">
                <a:sym typeface="Monotype Sorts"/>
              </a:rPr>
              <a:t>Caps. 4 e 5 do livro [Baeza-Yates &amp; Ribeiro-Neto 1999] </a:t>
            </a:r>
          </a:p>
          <a:p>
            <a:pPr algn="r" eaLnBrk="1" hangingPunct="1"/>
            <a:endParaRPr lang="en-US" sz="2800" smtClean="0"/>
          </a:p>
        </p:txBody>
      </p:sp>
      <p:sp>
        <p:nvSpPr>
          <p:cNvPr id="11269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805488"/>
            <a:ext cx="2895600" cy="900112"/>
          </a:xfrm>
          <a:noFill/>
        </p:spPr>
        <p:txBody>
          <a:bodyPr/>
          <a:lstStyle/>
          <a:p>
            <a:r>
              <a:rPr lang="pt-BR" sz="2400" smtClean="0">
                <a:sym typeface="Monotype Sorts"/>
              </a:rPr>
              <a:t>Flávia Barros</a:t>
            </a:r>
          </a:p>
          <a:p>
            <a:endParaRPr lang="pt-BR" sz="2400" smtClean="0">
              <a:sym typeface="Monotype Sorts"/>
            </a:endParaRPr>
          </a:p>
          <a:p>
            <a:r>
              <a:rPr lang="pt-BR" sz="1800" smtClean="0"/>
              <a:t>CIn-UFPE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717CD3-8DED-4F9B-B11C-52C5A5C9BAE6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96144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Contexto</a:t>
            </a:r>
            <a:endParaRPr lang="en-US" sz="3200" dirty="0" smtClean="0">
              <a:solidFill>
                <a:srgbClr val="800080"/>
              </a:solidFill>
            </a:endParaRP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01000" cy="48006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Alguns </a:t>
            </a:r>
            <a:r>
              <a:rPr lang="pt-BR" sz="2400" dirty="0" smtClean="0"/>
              <a:t>sistemas de RI são capazes de buscar palavras dentro de algum </a:t>
            </a:r>
            <a:r>
              <a:rPr lang="pt-BR" sz="2400" dirty="0" smtClean="0">
                <a:solidFill>
                  <a:srgbClr val="800080"/>
                </a:solidFill>
              </a:rPr>
              <a:t>“contexto”</a:t>
            </a:r>
            <a:r>
              <a:rPr lang="pt-BR" sz="2400" dirty="0" smtClean="0"/>
              <a:t> </a:t>
            </a:r>
            <a:endParaRPr lang="pt-BR" sz="2400" dirty="0" smtClean="0"/>
          </a:p>
          <a:p>
            <a:pPr lvl="1" eaLnBrk="1" hangingPunct="1"/>
            <a:r>
              <a:rPr lang="en-US" sz="2000" dirty="0" err="1" smtClean="0"/>
              <a:t>C</a:t>
            </a:r>
            <a:r>
              <a:rPr lang="en-US" sz="2000" dirty="0" err="1" smtClean="0"/>
              <a:t>onsiderando</a:t>
            </a:r>
            <a:r>
              <a:rPr lang="en-US" sz="2000" dirty="0" smtClean="0"/>
              <a:t> </a:t>
            </a:r>
            <a:r>
              <a:rPr lang="en-US" sz="2000" dirty="0" smtClean="0"/>
              <a:t>a </a:t>
            </a:r>
            <a:r>
              <a:rPr lang="en-US" sz="2000" dirty="0" err="1" smtClean="0">
                <a:solidFill>
                  <a:srgbClr val="800080"/>
                </a:solidFill>
              </a:rPr>
              <a:t>Posição</a:t>
            </a:r>
            <a:r>
              <a:rPr lang="en-US" sz="2000" dirty="0" smtClean="0">
                <a:solidFill>
                  <a:srgbClr val="800080"/>
                </a:solidFill>
              </a:rPr>
              <a:t> das </a:t>
            </a:r>
            <a:r>
              <a:rPr lang="en-US" sz="2000" dirty="0" err="1" smtClean="0">
                <a:solidFill>
                  <a:srgbClr val="800080"/>
                </a:solidFill>
              </a:rPr>
              <a:t>Palavras</a:t>
            </a:r>
            <a:r>
              <a:rPr lang="en-US" sz="2000" dirty="0" smtClean="0"/>
              <a:t> no </a:t>
            </a:r>
            <a:r>
              <a:rPr lang="en-US" sz="2000" dirty="0" err="1" smtClean="0"/>
              <a:t>documento</a:t>
            </a:r>
            <a:endParaRPr lang="pt-BR" sz="2000" dirty="0" smtClean="0"/>
          </a:p>
          <a:p>
            <a:pPr lvl="2" eaLnBrk="1" hangingPunct="1"/>
            <a:r>
              <a:rPr lang="pt-BR" sz="1800" dirty="0" smtClean="0"/>
              <a:t>Documentos onde as palavras da consulta aparecem </a:t>
            </a:r>
            <a:r>
              <a:rPr lang="pt-BR" sz="1800" dirty="0" smtClean="0">
                <a:solidFill>
                  <a:srgbClr val="800080"/>
                </a:solidFill>
              </a:rPr>
              <a:t>próximas </a:t>
            </a:r>
            <a:r>
              <a:rPr lang="pt-BR" sz="1800" dirty="0" smtClean="0"/>
              <a:t>ou</a:t>
            </a:r>
            <a:r>
              <a:rPr lang="pt-BR" sz="1800" dirty="0" smtClean="0">
                <a:solidFill>
                  <a:srgbClr val="800080"/>
                </a:solidFill>
              </a:rPr>
              <a:t> contíguas</a:t>
            </a:r>
            <a:r>
              <a:rPr lang="pt-BR" sz="1800" dirty="0" smtClean="0"/>
              <a:t> podem </a:t>
            </a:r>
            <a:r>
              <a:rPr lang="pt-BR" sz="1800" dirty="0" smtClean="0"/>
              <a:t>ser </a:t>
            </a:r>
            <a:r>
              <a:rPr lang="pt-BR" sz="1800" dirty="0" smtClean="0">
                <a:solidFill>
                  <a:srgbClr val="800080"/>
                </a:solidFill>
              </a:rPr>
              <a:t>mais relevantes</a:t>
            </a:r>
            <a:r>
              <a:rPr lang="pt-BR" sz="1800" dirty="0" smtClean="0"/>
              <a:t> do que aqueles onde as palavras aparecem distantes</a:t>
            </a:r>
          </a:p>
          <a:p>
            <a:pPr eaLnBrk="1" hangingPunct="1"/>
            <a:r>
              <a:rPr lang="pt-BR" sz="2400" dirty="0" smtClean="0"/>
              <a:t>A </a:t>
            </a:r>
            <a:r>
              <a:rPr lang="pt-BR" sz="2400" dirty="0" smtClean="0"/>
              <a:t>consulta também é formulada como uma lista de palavras</a:t>
            </a:r>
          </a:p>
          <a:p>
            <a:pPr lvl="1" eaLnBrk="1" hangingPunct="1"/>
            <a:r>
              <a:rPr lang="pt-BR" sz="2200" dirty="0" smtClean="0"/>
              <a:t>Contudo, a </a:t>
            </a:r>
            <a:r>
              <a:rPr lang="pt-BR" sz="2200" dirty="0" smtClean="0">
                <a:solidFill>
                  <a:srgbClr val="800080"/>
                </a:solidFill>
              </a:rPr>
              <a:t>ordenação dos documentos</a:t>
            </a:r>
            <a:r>
              <a:rPr lang="pt-BR" sz="2200" dirty="0" smtClean="0"/>
              <a:t> depende da posição das palavras nesses documentos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Contexto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err="1" smtClean="0">
                <a:solidFill>
                  <a:srgbClr val="800080"/>
                </a:solidFill>
              </a:rPr>
              <a:t>Buscas</a:t>
            </a:r>
            <a:r>
              <a:rPr lang="en-US" sz="3200" dirty="0" smtClean="0">
                <a:solidFill>
                  <a:srgbClr val="800080"/>
                </a:solidFill>
              </a:rPr>
              <a:t> </a:t>
            </a:r>
            <a:r>
              <a:rPr lang="en-US" sz="3200" dirty="0" err="1" smtClean="0">
                <a:solidFill>
                  <a:srgbClr val="800080"/>
                </a:solidFill>
              </a:rPr>
              <a:t>literais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114800"/>
          </a:xfrm>
        </p:spPr>
        <p:txBody>
          <a:bodyPr/>
          <a:lstStyle/>
          <a:p>
            <a:r>
              <a:rPr lang="pt-BR" sz="2400" dirty="0" smtClean="0"/>
              <a:t>Consultas de trechos de texto entre aspas</a:t>
            </a:r>
          </a:p>
          <a:p>
            <a:pPr lvl="1" eaLnBrk="1" hangingPunct="1"/>
            <a:r>
              <a:rPr lang="pt-BR" sz="2200" dirty="0" smtClean="0"/>
              <a:t>recuperam documentos com um </a:t>
            </a:r>
            <a:r>
              <a:rPr lang="pt-BR" sz="2200" dirty="0" smtClean="0"/>
              <a:t>trecho específico </a:t>
            </a:r>
            <a:endParaRPr lang="pt-BR" sz="2200" dirty="0" smtClean="0"/>
          </a:p>
          <a:p>
            <a:pPr lvl="2" eaLnBrk="1" hangingPunct="1"/>
            <a:r>
              <a:rPr lang="pt-BR" sz="2000" dirty="0" smtClean="0"/>
              <a:t>i.e., lista de </a:t>
            </a:r>
            <a:r>
              <a:rPr lang="pt-BR" sz="2000" dirty="0" smtClean="0">
                <a:solidFill>
                  <a:srgbClr val="800080"/>
                </a:solidFill>
              </a:rPr>
              <a:t>palavras contíguas</a:t>
            </a:r>
            <a:r>
              <a:rPr lang="pt-BR" sz="2000" dirty="0" smtClean="0"/>
              <a:t> no texto do documento</a:t>
            </a:r>
          </a:p>
          <a:p>
            <a:pPr lvl="2" eaLnBrk="1" hangingPunct="1"/>
            <a:r>
              <a:rPr lang="pt-BR" sz="2000" dirty="0" smtClean="0"/>
              <a:t>ex., “inteligência artificial</a:t>
            </a:r>
            <a:r>
              <a:rPr lang="pt-BR" sz="2000" dirty="0" smtClean="0"/>
              <a:t>”</a:t>
            </a:r>
          </a:p>
          <a:p>
            <a:pPr eaLnBrk="1" hangingPunct="1"/>
            <a:r>
              <a:rPr lang="pt-BR" sz="2400" dirty="0" smtClean="0"/>
              <a:t>Pode levar em consideração </a:t>
            </a:r>
            <a:r>
              <a:rPr lang="pt-BR" sz="2400" i="1" dirty="0" err="1" smtClean="0"/>
              <a:t>stopwords</a:t>
            </a:r>
            <a:r>
              <a:rPr lang="pt-BR" sz="2400" dirty="0" smtClean="0"/>
              <a:t> e/ou </a:t>
            </a:r>
            <a:r>
              <a:rPr lang="pt-BR" sz="2400" i="1" dirty="0" err="1" smtClean="0"/>
              <a:t>stemming</a:t>
            </a:r>
            <a:endParaRPr lang="pt-BR" sz="2400" i="1" dirty="0" smtClean="0"/>
          </a:p>
          <a:p>
            <a:pPr lvl="1" eaLnBrk="1" hangingPunct="1"/>
            <a:r>
              <a:rPr lang="pt-BR" sz="2200" dirty="0" smtClean="0"/>
              <a:t>Exemplo - </a:t>
            </a:r>
            <a:r>
              <a:rPr lang="pt-BR" sz="2200" dirty="0" smtClean="0">
                <a:solidFill>
                  <a:srgbClr val="800080"/>
                </a:solidFill>
              </a:rPr>
              <a:t>“Recuperação de Informação” </a:t>
            </a:r>
            <a:r>
              <a:rPr lang="pt-BR" sz="2200" dirty="0" smtClean="0"/>
              <a:t>casa com</a:t>
            </a:r>
          </a:p>
          <a:p>
            <a:pPr lvl="2" eaLnBrk="1" hangingPunct="1"/>
            <a:r>
              <a:rPr lang="pt-BR" sz="2000" dirty="0" smtClean="0"/>
              <a:t>“Recupera Informa”        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30A80-5BAB-4FB4-BBB3-8FA68B49BD4D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65AB14-FF00-49DA-B679-715080C0DC77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96144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Contexto</a:t>
            </a:r>
            <a:endParaRPr lang="en-US" dirty="0" smtClean="0">
              <a:solidFill>
                <a:srgbClr val="800080"/>
              </a:solidFill>
            </a:endParaRP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01000" cy="4800600"/>
          </a:xfrm>
        </p:spPr>
        <p:txBody>
          <a:bodyPr/>
          <a:lstStyle/>
          <a:p>
            <a:pPr eaLnBrk="1" hangingPunct="1"/>
            <a:r>
              <a:rPr lang="pt-BR" sz="2800" dirty="0" smtClean="0">
                <a:solidFill>
                  <a:srgbClr val="800080"/>
                </a:solidFill>
              </a:rPr>
              <a:t> </a:t>
            </a:r>
            <a:r>
              <a:rPr lang="pt-BR" sz="2400" dirty="0" smtClean="0"/>
              <a:t>Como verificar essa proximidade?</a:t>
            </a:r>
          </a:p>
          <a:p>
            <a:pPr lvl="1" eaLnBrk="1" hangingPunct="1"/>
            <a:r>
              <a:rPr lang="pt-BR" sz="2000" dirty="0" smtClean="0"/>
              <a:t>Guardando a </a:t>
            </a:r>
            <a:r>
              <a:rPr lang="pt-BR" sz="2000" dirty="0" smtClean="0"/>
              <a:t>posição onde cada palavra ocorre em cada documento 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573016"/>
            <a:ext cx="8153400" cy="2365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8BBB6D-866A-43DF-8609-3BF56DCE7762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91952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Contexto</a:t>
            </a:r>
            <a:r>
              <a:rPr lang="en-US" dirty="0" smtClean="0"/>
              <a:t> </a:t>
            </a:r>
            <a:endParaRPr lang="en-US" dirty="0" smtClean="0">
              <a:solidFill>
                <a:srgbClr val="800080"/>
              </a:solidFill>
            </a:endParaRP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A Base de índices do sistema de RI deve armazenar as </a:t>
            </a:r>
            <a:r>
              <a:rPr lang="pt-BR" sz="2400" dirty="0" smtClean="0">
                <a:solidFill>
                  <a:srgbClr val="800080"/>
                </a:solidFill>
              </a:rPr>
              <a:t>posições</a:t>
            </a:r>
            <a:r>
              <a:rPr lang="pt-BR" sz="2400" dirty="0" smtClean="0"/>
              <a:t> de cada palavra no documento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Processo de recuperação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Recuperar os documentos que contêm </a:t>
            </a:r>
            <a:r>
              <a:rPr lang="pt-BR" sz="2200" dirty="0" smtClean="0">
                <a:solidFill>
                  <a:srgbClr val="800080"/>
                </a:solidFill>
              </a:rPr>
              <a:t>todas</a:t>
            </a:r>
            <a:r>
              <a:rPr lang="pt-BR" sz="2200" dirty="0" smtClean="0"/>
              <a:t> as palavras da consulta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dirty="0" smtClean="0"/>
              <a:t>Registrando as posições de cada palavra nos </a:t>
            </a:r>
            <a:r>
              <a:rPr lang="pt-BR" sz="2200" dirty="0" smtClean="0"/>
              <a:t>documentos</a:t>
            </a:r>
            <a:r>
              <a:rPr lang="pt-BR" sz="2000" dirty="0" smtClean="0"/>
              <a:t> </a:t>
            </a:r>
            <a:endParaRPr lang="pt-BR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Fazer a </a:t>
            </a:r>
            <a:r>
              <a:rPr lang="pt-BR" sz="2200" dirty="0" smtClean="0">
                <a:solidFill>
                  <a:srgbClr val="660066"/>
                </a:solidFill>
              </a:rPr>
              <a:t>intersecção</a:t>
            </a:r>
            <a:r>
              <a:rPr lang="pt-BR" sz="2200" dirty="0" smtClean="0"/>
              <a:t> entre documentos recuperados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dirty="0" smtClean="0"/>
              <a:t>Para eliminar redundâncias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Verificar a ocorrência </a:t>
            </a:r>
            <a:r>
              <a:rPr lang="pt-BR" sz="2200" dirty="0" smtClean="0"/>
              <a:t>das </a:t>
            </a:r>
            <a:r>
              <a:rPr lang="pt-BR" sz="2200" dirty="0" smtClean="0">
                <a:solidFill>
                  <a:srgbClr val="800080"/>
                </a:solidFill>
              </a:rPr>
              <a:t>palavras contíguas</a:t>
            </a:r>
            <a:endParaRPr lang="pt-BR" sz="2200" dirty="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Consultas em Linguagem Natural </a:t>
            </a:r>
            <a:endParaRPr lang="en-US" dirty="0" smtClean="0"/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2816"/>
            <a:ext cx="7772400" cy="4114800"/>
          </a:xfrm>
        </p:spPr>
        <p:txBody>
          <a:bodyPr/>
          <a:lstStyle/>
          <a:p>
            <a:r>
              <a:rPr lang="pt-BR" sz="2400" dirty="0" smtClean="0"/>
              <a:t>Consultas de texto completo</a:t>
            </a:r>
          </a:p>
          <a:p>
            <a:pPr lvl="1"/>
            <a:r>
              <a:rPr lang="pt-BR" sz="2200" dirty="0" smtClean="0"/>
              <a:t>e.g., Quem descobriu o Brasil?</a:t>
            </a:r>
          </a:p>
          <a:p>
            <a:r>
              <a:rPr lang="pt-BR" sz="2400" dirty="0" smtClean="0"/>
              <a:t> Em geral, essas consultas</a:t>
            </a:r>
          </a:p>
          <a:p>
            <a:pPr lvl="1"/>
            <a:r>
              <a:rPr lang="pt-BR" sz="2200" dirty="0" smtClean="0"/>
              <a:t>São tratadas como um “</a:t>
            </a:r>
            <a:r>
              <a:rPr lang="pt-BR" sz="2200" dirty="0" err="1" smtClean="0"/>
              <a:t>bag</a:t>
            </a:r>
            <a:r>
              <a:rPr lang="pt-BR" sz="2200" dirty="0" smtClean="0"/>
              <a:t>” de palavras conectadas por “OR”</a:t>
            </a:r>
          </a:p>
          <a:p>
            <a:pPr lvl="1"/>
            <a:r>
              <a:rPr lang="pt-BR" sz="2200" dirty="0" smtClean="0"/>
              <a:t>São processadas usando métodos padrão de recuperação do modelo de RI adotado</a:t>
            </a:r>
          </a:p>
          <a:p>
            <a:pPr lvl="1"/>
            <a:r>
              <a:rPr lang="pt-BR" sz="2200" dirty="0" smtClean="0">
                <a:solidFill>
                  <a:srgbClr val="800080"/>
                </a:solidFill>
              </a:rPr>
              <a:t>Obs.: </a:t>
            </a:r>
            <a:r>
              <a:rPr lang="pt-BR" sz="2200" dirty="0" smtClean="0"/>
              <a:t>Excluímos aqui os sistemas de Pergunta-Resposta e os sistema de RI com interface em Linguagem Natural</a:t>
            </a:r>
          </a:p>
          <a:p>
            <a:pPr lvl="1"/>
            <a:endParaRPr lang="pt-BR" dirty="0" smtClean="0"/>
          </a:p>
        </p:txBody>
      </p:sp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8963E-4A49-4C9B-AFB2-6811E8EA6A36}" type="slidenum">
              <a:rPr lang="pt-BR" smtClean="0"/>
              <a:pPr/>
              <a:t>14</a:t>
            </a:fld>
            <a:endParaRPr lang="pt-B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E8114B-908A-4127-BE77-4368836949DE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Casamento de Padrão</a:t>
            </a: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8768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Alguns sistemas de RI permitem consultas que “casam” com strings</a:t>
            </a:r>
          </a:p>
          <a:p>
            <a:pPr lvl="1" eaLnBrk="1" hangingPunct="1"/>
            <a:r>
              <a:rPr lang="pt-BR" sz="2200" dirty="0" smtClean="0"/>
              <a:t>em lugar de apenas palavras isoladas</a:t>
            </a:r>
          </a:p>
          <a:p>
            <a:pPr eaLnBrk="1" hangingPunct="1"/>
            <a:r>
              <a:rPr lang="pt-BR" sz="2400" dirty="0" smtClean="0"/>
              <a:t>Um </a:t>
            </a:r>
            <a:r>
              <a:rPr lang="pt-BR" sz="2400" dirty="0" smtClean="0">
                <a:solidFill>
                  <a:srgbClr val="800080"/>
                </a:solidFill>
              </a:rPr>
              <a:t>padrão</a:t>
            </a:r>
            <a:r>
              <a:rPr lang="pt-BR" sz="2400" dirty="0" smtClean="0"/>
              <a:t> é descrito por um conjunto de características sintáticas</a:t>
            </a:r>
          </a:p>
          <a:p>
            <a:pPr lvl="1" eaLnBrk="1" hangingPunct="1"/>
            <a:r>
              <a:rPr lang="pt-BR" sz="2200" dirty="0" smtClean="0"/>
              <a:t>Padrão simples</a:t>
            </a:r>
          </a:p>
          <a:p>
            <a:pPr lvl="2" eaLnBrk="1" hangingPunct="1"/>
            <a:r>
              <a:rPr lang="pt-BR" sz="2000" dirty="0" smtClean="0"/>
              <a:t>ex., uma palavra, um prefixo, um sufixo, </a:t>
            </a:r>
            <a:r>
              <a:rPr lang="pt-BR" sz="2000" dirty="0" err="1" smtClean="0"/>
              <a:t>etc</a:t>
            </a:r>
            <a:endParaRPr lang="pt-BR" sz="2000" dirty="0" smtClean="0"/>
          </a:p>
          <a:p>
            <a:pPr lvl="1" eaLnBrk="1" hangingPunct="1"/>
            <a:r>
              <a:rPr lang="pt-BR" sz="2200" dirty="0" smtClean="0"/>
              <a:t>Padrão complexo</a:t>
            </a:r>
          </a:p>
          <a:p>
            <a:pPr lvl="2" eaLnBrk="1" hangingPunct="1"/>
            <a:r>
              <a:rPr lang="pt-BR" sz="2000" dirty="0" smtClean="0"/>
              <a:t>ex., expressões regulares</a:t>
            </a:r>
            <a:endParaRPr lang="pt-BR" sz="22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99872F-A199-45F6-BA53-E73305735AD1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Casamento de Padrão</a:t>
            </a:r>
          </a:p>
        </p:txBody>
      </p:sp>
      <p:sp>
        <p:nvSpPr>
          <p:cNvPr id="307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876800"/>
          </a:xfrm>
        </p:spPr>
        <p:txBody>
          <a:bodyPr/>
          <a:lstStyle/>
          <a:p>
            <a:pPr eaLnBrk="1" hangingPunct="1"/>
            <a:r>
              <a:rPr lang="pt-BR" sz="2400" smtClean="0"/>
              <a:t>Estamos interessados em documentos que contêm </a:t>
            </a:r>
            <a:r>
              <a:rPr lang="pt-BR" sz="2400" smtClean="0">
                <a:solidFill>
                  <a:srgbClr val="800080"/>
                </a:solidFill>
              </a:rPr>
              <a:t>segmentos de texto</a:t>
            </a:r>
            <a:r>
              <a:rPr lang="pt-BR" sz="2400" smtClean="0"/>
              <a:t> que casam com o </a:t>
            </a:r>
            <a:r>
              <a:rPr lang="pt-BR" sz="2400" smtClean="0">
                <a:solidFill>
                  <a:srgbClr val="800080"/>
                </a:solidFill>
              </a:rPr>
              <a:t>padrão especificado</a:t>
            </a:r>
            <a:r>
              <a:rPr lang="pt-BR" sz="2400" smtClean="0"/>
              <a:t> </a:t>
            </a:r>
          </a:p>
          <a:p>
            <a:pPr eaLnBrk="1" hangingPunct="1"/>
            <a:r>
              <a:rPr lang="en-US" sz="2400" smtClean="0"/>
              <a:t>Isso requer estruturas de dados e algoritmos mais sofisticados do que índices invertidos para uma recuperação eficiente</a:t>
            </a:r>
            <a:endParaRPr lang="pt-BR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76091C-E750-461C-9EE6-73258A5ADF59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Padrão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err="1" smtClean="0">
                <a:solidFill>
                  <a:srgbClr val="800080"/>
                </a:solidFill>
              </a:rPr>
              <a:t>Padrões</a:t>
            </a:r>
            <a:r>
              <a:rPr lang="en-US" sz="3200" dirty="0" smtClean="0">
                <a:solidFill>
                  <a:srgbClr val="800080"/>
                </a:solidFill>
              </a:rPr>
              <a:t> Simples</a:t>
            </a:r>
          </a:p>
        </p:txBody>
      </p:sp>
      <p:sp>
        <p:nvSpPr>
          <p:cNvPr id="317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solidFill>
                  <a:schemeClr val="tx2"/>
                </a:solidFill>
              </a:rPr>
              <a:t>Prefixos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Padrão que casa com o início da palavra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“anti” casa com “antiguidade”, “anticorpos”,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solidFill>
                  <a:schemeClr val="tx2"/>
                </a:solidFill>
              </a:rPr>
              <a:t>Sufixos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Padrão que casa com o final da palavra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“</a:t>
            </a:r>
            <a:r>
              <a:rPr lang="pt-BR" sz="2000" dirty="0" err="1" smtClean="0"/>
              <a:t>ções</a:t>
            </a:r>
            <a:r>
              <a:rPr lang="pt-BR" sz="2000" dirty="0" smtClean="0"/>
              <a:t>” casa com “canções”, “infecções”,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i="1" dirty="0" smtClean="0">
                <a:solidFill>
                  <a:schemeClr val="tx2"/>
                </a:solidFill>
              </a:rPr>
              <a:t>Substrings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Padrão que casa </a:t>
            </a:r>
            <a:r>
              <a:rPr lang="pt-BR" sz="2000" dirty="0" err="1" smtClean="0"/>
              <a:t>seqüências</a:t>
            </a:r>
            <a:r>
              <a:rPr lang="pt-BR" sz="2000" dirty="0" smtClean="0"/>
              <a:t> quaisquer de caracteres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 “</a:t>
            </a:r>
            <a:r>
              <a:rPr lang="pt-BR" sz="2000" dirty="0" err="1" smtClean="0"/>
              <a:t>cid</a:t>
            </a:r>
            <a:r>
              <a:rPr lang="pt-BR" sz="2000" dirty="0" smtClean="0"/>
              <a:t>” casa com “capacidade”, “genocídio”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solidFill>
                  <a:schemeClr val="tx2"/>
                </a:solidFill>
              </a:rPr>
              <a:t>Intervalos</a:t>
            </a:r>
            <a:endParaRPr lang="pt-BR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Pares de strings que casam com qualquer palavra “alfabeticamente” entre eles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“</a:t>
            </a:r>
            <a:r>
              <a:rPr lang="pt-BR" sz="2000" dirty="0" err="1" smtClean="0"/>
              <a:t>tin</a:t>
            </a:r>
            <a:r>
              <a:rPr lang="pt-BR" sz="2000" dirty="0" smtClean="0"/>
              <a:t>” to “</a:t>
            </a:r>
            <a:r>
              <a:rPr lang="pt-BR" sz="2000" dirty="0" err="1" smtClean="0"/>
              <a:t>tix</a:t>
            </a:r>
            <a:r>
              <a:rPr lang="pt-BR" sz="2000" dirty="0" smtClean="0"/>
              <a:t>” casa com “tipo”, “tiro”, “tísico”, etc.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C3E96D-059A-4722-ACBC-520436C14161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Casamento de Padrões Simples </a:t>
            </a:r>
            <a:br>
              <a:rPr lang="en-US" smtClean="0"/>
            </a:br>
            <a:r>
              <a:rPr lang="en-US" sz="3200" smtClean="0">
                <a:solidFill>
                  <a:srgbClr val="800080"/>
                </a:solidFill>
              </a:rPr>
              <a:t>Tratamento de Erros</a:t>
            </a:r>
            <a:endParaRPr lang="en-US" smtClean="0">
              <a:solidFill>
                <a:srgbClr val="800080"/>
              </a:solidFill>
            </a:endParaRP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Permite a recuperação de documentos com palavras “similares” a uma dada palavra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Caso de consulta ou documentos com erros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smtClean="0"/>
              <a:t>Erros de edição, erros de OCR, espaço no meio da palavra, dentre outros</a:t>
            </a:r>
            <a:r>
              <a:rPr lang="pt-BR" sz="200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Recupera documentos que são similares até um </a:t>
            </a:r>
            <a:r>
              <a:rPr lang="pt-BR" sz="2800" smtClean="0">
                <a:solidFill>
                  <a:schemeClr val="tx2"/>
                </a:solidFill>
              </a:rPr>
              <a:t>dado limite, </a:t>
            </a:r>
            <a:r>
              <a:rPr lang="pt-BR" sz="2800" smtClean="0"/>
              <a:t>medido por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Distância de edição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smtClean="0"/>
              <a:t>Levenstein distance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Subseqüência comum mais longa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smtClean="0"/>
              <a:t>Longest Common Subsequence (LCS</a:t>
            </a:r>
            <a:r>
              <a:rPr lang="pt-BR" sz="2000" smtClean="0"/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D4C109-E375-44AE-A81D-47D967C4A5D5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Casamento de Padrões Simples </a:t>
            </a:r>
            <a:br>
              <a:rPr lang="en-US" smtClean="0"/>
            </a:br>
            <a:r>
              <a:rPr lang="en-US" sz="3200" smtClean="0">
                <a:solidFill>
                  <a:srgbClr val="800080"/>
                </a:solidFill>
              </a:rPr>
              <a:t>Tratamento de Erros</a:t>
            </a:r>
            <a:endParaRPr lang="en-US" smtClean="0">
              <a:solidFill>
                <a:srgbClr val="800080"/>
              </a:solidFill>
            </a:endParaRP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19600"/>
          </a:xfrm>
        </p:spPr>
        <p:txBody>
          <a:bodyPr/>
          <a:lstStyle/>
          <a:p>
            <a:pPr eaLnBrk="1" hangingPunct="1"/>
            <a:r>
              <a:rPr lang="pt-BR" sz="2400" smtClean="0"/>
              <a:t>Distância de edição - </a:t>
            </a:r>
            <a:r>
              <a:rPr lang="pt-BR" sz="2400" i="1" smtClean="0"/>
              <a:t>Levenstein distance</a:t>
            </a:r>
            <a:r>
              <a:rPr lang="pt-BR" sz="2400" smtClean="0"/>
              <a:t> </a:t>
            </a:r>
          </a:p>
          <a:p>
            <a:pPr lvl="1" eaLnBrk="1" hangingPunct="1"/>
            <a:r>
              <a:rPr lang="pt-BR" sz="2200" smtClean="0"/>
              <a:t>Número mínimo de caracteres </a:t>
            </a:r>
            <a:r>
              <a:rPr lang="pt-BR" sz="2200" smtClean="0">
                <a:solidFill>
                  <a:srgbClr val="800080"/>
                </a:solidFill>
              </a:rPr>
              <a:t>deletados</a:t>
            </a:r>
            <a:r>
              <a:rPr lang="pt-BR" sz="2200" smtClean="0"/>
              <a:t>, </a:t>
            </a:r>
            <a:r>
              <a:rPr lang="pt-BR" sz="2200" smtClean="0">
                <a:solidFill>
                  <a:srgbClr val="800080"/>
                </a:solidFill>
              </a:rPr>
              <a:t>adicionados</a:t>
            </a:r>
            <a:r>
              <a:rPr lang="pt-BR" sz="2200" smtClean="0"/>
              <a:t> ou </a:t>
            </a:r>
            <a:r>
              <a:rPr lang="pt-BR" sz="2200" smtClean="0">
                <a:solidFill>
                  <a:srgbClr val="800080"/>
                </a:solidFill>
              </a:rPr>
              <a:t>substituídos</a:t>
            </a:r>
            <a:r>
              <a:rPr lang="pt-BR" sz="2200" smtClean="0"/>
              <a:t> necessários para tornar os 2 strings equivalentes</a:t>
            </a:r>
          </a:p>
          <a:p>
            <a:pPr lvl="2" eaLnBrk="1" hangingPunct="1"/>
            <a:r>
              <a:rPr lang="pt-BR" sz="2200" smtClean="0"/>
              <a:t>“casamento” para “casmento” tem distância = 1</a:t>
            </a:r>
          </a:p>
          <a:p>
            <a:pPr lvl="2" eaLnBrk="1" hangingPunct="1"/>
            <a:r>
              <a:rPr lang="pt-BR" sz="2200" smtClean="0"/>
              <a:t>“casamento” para “casammentto” tem distância = 2</a:t>
            </a:r>
          </a:p>
          <a:p>
            <a:pPr lvl="2" eaLnBrk="1" hangingPunct="1"/>
            <a:r>
              <a:rPr lang="pt-BR" sz="2200" smtClean="0"/>
              <a:t>“casamento” para “cazammeno” tem distância = 3</a:t>
            </a:r>
          </a:p>
          <a:p>
            <a:pPr lvl="2" eaLnBrk="1" hangingPunct="1"/>
            <a:endParaRPr lang="pt-BR" sz="2200" smtClean="0"/>
          </a:p>
          <a:p>
            <a:pPr lvl="1" eaLnBrk="1" hangingPunct="1"/>
            <a:endParaRPr lang="pt-BR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81F6A964-97B7-4A19-A207-224B325A88D5}" type="slidenum">
              <a:rPr lang="pt-BR" smtClean="0"/>
              <a:pPr algn="ctr"/>
              <a:t>2</a:t>
            </a:fld>
            <a:endParaRPr 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714375"/>
          </a:xfrm>
        </p:spPr>
        <p:txBody>
          <a:bodyPr/>
          <a:lstStyle/>
          <a:p>
            <a:pPr eaLnBrk="1" hangingPunct="1"/>
            <a:r>
              <a:rPr lang="en-US" smtClean="0"/>
              <a:t>Fases e Etapas de um Sistemas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900612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006600"/>
                </a:solidFill>
              </a:rPr>
              <a:t>Aquisição (seleção) dos documentos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006600"/>
                </a:solidFill>
              </a:rPr>
              <a:t>Preparação dos documentos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006600"/>
                </a:solidFill>
              </a:rPr>
              <a:t>Criação da representação dos documentos</a:t>
            </a:r>
          </a:p>
          <a:p>
            <a:pPr lvl="1" eaLnBrk="1" hangingPunct="1">
              <a:defRPr/>
            </a:pPr>
            <a:r>
              <a:rPr lang="pt-BR" sz="2200" dirty="0" smtClean="0"/>
              <a:t>Indexação dos documentos</a:t>
            </a:r>
          </a:p>
          <a:p>
            <a:pPr lvl="2" eaLnBrk="1" hangingPunct="1">
              <a:defRPr/>
            </a:pPr>
            <a:r>
              <a:rPr lang="pt-BR" sz="2000" dirty="0" smtClean="0"/>
              <a:t>Criação da base de índices invertidos</a:t>
            </a:r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660066"/>
                </a:solidFill>
              </a:rPr>
              <a:t>Construção da consulta (</a:t>
            </a:r>
            <a:r>
              <a:rPr lang="pt-BR" sz="2200" i="1" dirty="0" err="1" smtClean="0">
                <a:solidFill>
                  <a:srgbClr val="660066"/>
                </a:solidFill>
              </a:rPr>
              <a:t>query</a:t>
            </a:r>
            <a:r>
              <a:rPr lang="pt-BR" sz="2200" dirty="0" smtClean="0">
                <a:solidFill>
                  <a:srgbClr val="660066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pt-BR" sz="2200" dirty="0" smtClean="0"/>
              <a:t>Busca (casamento com a consulta do usuário)</a:t>
            </a:r>
          </a:p>
          <a:p>
            <a:pPr lvl="1" eaLnBrk="1" hangingPunct="1">
              <a:defRPr/>
            </a:pPr>
            <a:r>
              <a:rPr lang="pt-BR" sz="2200" dirty="0" smtClean="0"/>
              <a:t>Ordenação dos documentos recuperados</a:t>
            </a:r>
          </a:p>
          <a:p>
            <a:pPr lvl="1" eaLnBrk="1" hangingPunct="1">
              <a:defRPr/>
            </a:pPr>
            <a:r>
              <a:rPr lang="pt-BR" sz="2200" dirty="0" smtClean="0"/>
              <a:t>Apresentação dos resultados</a:t>
            </a:r>
          </a:p>
          <a:p>
            <a:pPr lvl="1" eaLnBrk="1" hangingPunct="1">
              <a:defRPr/>
            </a:pPr>
            <a:r>
              <a:rPr lang="pt-BR" sz="2200" i="1" dirty="0" smtClean="0">
                <a:solidFill>
                  <a:srgbClr val="660066"/>
                </a:solidFill>
              </a:rPr>
              <a:t>Feedback  </a:t>
            </a:r>
            <a:r>
              <a:rPr lang="pt-BR" sz="2200" dirty="0" smtClean="0">
                <a:solidFill>
                  <a:srgbClr val="660066"/>
                </a:solidFill>
              </a:rPr>
              <a:t>de relevância</a:t>
            </a:r>
            <a:r>
              <a:rPr lang="pt-BR" sz="2200" i="1" dirty="0" smtClean="0">
                <a:solidFill>
                  <a:srgbClr val="660066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C8C9BC-F5B9-4663-91B2-5C5AE5756091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Casamento de Padrões Simples </a:t>
            </a:r>
            <a:br>
              <a:rPr lang="en-US" smtClean="0"/>
            </a:br>
            <a:r>
              <a:rPr lang="en-US" sz="3200" smtClean="0">
                <a:solidFill>
                  <a:srgbClr val="800080"/>
                </a:solidFill>
              </a:rPr>
              <a:t>Tratamento de Erros</a:t>
            </a:r>
            <a:endParaRPr lang="en-US" smtClean="0">
              <a:solidFill>
                <a:srgbClr val="800080"/>
              </a:solidFill>
            </a:endParaRPr>
          </a:p>
        </p:txBody>
      </p:sp>
      <p:sp>
        <p:nvSpPr>
          <p:cNvPr id="348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Subseqüência comum mais longa</a:t>
            </a:r>
          </a:p>
          <a:p>
            <a:pPr lvl="1" eaLnBrk="1" hangingPunct="1"/>
            <a:r>
              <a:rPr lang="pt-BR" sz="2200" smtClean="0"/>
              <a:t>Computa o tamanho da subseqüência de caracteres mais longa comum aos dois strings</a:t>
            </a:r>
          </a:p>
          <a:p>
            <a:pPr lvl="1" eaLnBrk="1" hangingPunct="1"/>
            <a:r>
              <a:rPr lang="pt-BR" sz="2200" smtClean="0"/>
              <a:t>Uma </a:t>
            </a:r>
            <a:r>
              <a:rPr lang="pt-BR" sz="2200" i="1" smtClean="0"/>
              <a:t>subseqüência</a:t>
            </a:r>
            <a:r>
              <a:rPr lang="pt-BR" sz="2200" smtClean="0"/>
              <a:t> de um string é obtida pela eliminação de zero ou mais caracteres</a:t>
            </a:r>
          </a:p>
          <a:p>
            <a:pPr lvl="1" eaLnBrk="1" hangingPunct="1"/>
            <a:r>
              <a:rPr lang="pt-BR" sz="2200" smtClean="0"/>
              <a:t>Exemplos:</a:t>
            </a:r>
          </a:p>
          <a:p>
            <a:pPr lvl="2" eaLnBrk="1" hangingPunct="1"/>
            <a:r>
              <a:rPr lang="pt-BR" sz="2200" smtClean="0"/>
              <a:t>“c</a:t>
            </a:r>
            <a:r>
              <a:rPr lang="pt-BR" sz="2200" smtClean="0">
                <a:solidFill>
                  <a:srgbClr val="800080"/>
                </a:solidFill>
              </a:rPr>
              <a:t>asamento</a:t>
            </a:r>
            <a:r>
              <a:rPr lang="pt-BR" sz="2200" smtClean="0"/>
              <a:t>” e “</a:t>
            </a:r>
            <a:r>
              <a:rPr lang="pt-BR" sz="2200" smtClean="0">
                <a:solidFill>
                  <a:srgbClr val="800080"/>
                </a:solidFill>
              </a:rPr>
              <a:t>asamento</a:t>
            </a:r>
            <a:r>
              <a:rPr lang="pt-BR" sz="2200" smtClean="0"/>
              <a:t>” = 8</a:t>
            </a:r>
          </a:p>
          <a:p>
            <a:pPr lvl="2" eaLnBrk="1" hangingPunct="1"/>
            <a:r>
              <a:rPr lang="pt-BR" sz="2200" smtClean="0"/>
              <a:t>“</a:t>
            </a:r>
            <a:r>
              <a:rPr lang="pt-BR" sz="2200" smtClean="0">
                <a:solidFill>
                  <a:srgbClr val="800080"/>
                </a:solidFill>
              </a:rPr>
              <a:t>casam</a:t>
            </a:r>
            <a:r>
              <a:rPr lang="pt-BR" sz="2200" smtClean="0"/>
              <a:t>ento” e “</a:t>
            </a:r>
            <a:r>
              <a:rPr lang="pt-BR" sz="2200" smtClean="0">
                <a:solidFill>
                  <a:srgbClr val="800080"/>
                </a:solidFill>
              </a:rPr>
              <a:t>casam</a:t>
            </a:r>
            <a:r>
              <a:rPr lang="pt-BR" sz="2200" smtClean="0"/>
              <a:t>mentto” = 5</a:t>
            </a:r>
            <a:endParaRPr lang="en-US" sz="22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D5FECC-3032-457F-A96A-20DCF3979D9A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Casamento de Padrões Complexos </a:t>
            </a:r>
            <a:br>
              <a:rPr lang="en-US" smtClean="0"/>
            </a:br>
            <a:r>
              <a:rPr lang="en-US" sz="3200" smtClean="0">
                <a:solidFill>
                  <a:srgbClr val="800080"/>
                </a:solidFill>
              </a:rPr>
              <a:t>Expressões Regulares</a:t>
            </a:r>
            <a:endParaRPr lang="en-US" smtClean="0">
              <a:solidFill>
                <a:srgbClr val="800080"/>
              </a:solidFill>
            </a:endParaRPr>
          </a:p>
        </p:txBody>
      </p:sp>
      <p:sp>
        <p:nvSpPr>
          <p:cNvPr id="358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eaLnBrk="1" hangingPunct="1"/>
            <a:r>
              <a:rPr lang="pt-BR" sz="2400" smtClean="0"/>
              <a:t>Linguagem para compor padrões complexos a partir de padrões simples</a:t>
            </a:r>
          </a:p>
          <a:p>
            <a:pPr lvl="1" eaLnBrk="1" hangingPunct="1"/>
            <a:r>
              <a:rPr lang="pt-BR" sz="2200" smtClean="0"/>
              <a:t>Um </a:t>
            </a:r>
            <a:r>
              <a:rPr lang="pt-BR" sz="2200" smtClean="0">
                <a:solidFill>
                  <a:srgbClr val="800080"/>
                </a:solidFill>
              </a:rPr>
              <a:t>caractere individual</a:t>
            </a:r>
            <a:r>
              <a:rPr lang="pt-BR" sz="2200" smtClean="0"/>
              <a:t> é uma expressão regular (</a:t>
            </a:r>
            <a:r>
              <a:rPr lang="pt-BR" sz="2200" smtClean="0">
                <a:solidFill>
                  <a:srgbClr val="800080"/>
                </a:solidFill>
              </a:rPr>
              <a:t>ER</a:t>
            </a:r>
            <a:r>
              <a:rPr lang="pt-BR" sz="2200" smtClean="0"/>
              <a:t>)</a:t>
            </a:r>
          </a:p>
          <a:p>
            <a:pPr lvl="1" eaLnBrk="1" hangingPunct="1"/>
            <a:r>
              <a:rPr lang="pt-BR" sz="2200" smtClean="0">
                <a:solidFill>
                  <a:srgbClr val="800080"/>
                </a:solidFill>
              </a:rPr>
              <a:t>União</a:t>
            </a:r>
            <a:r>
              <a:rPr lang="pt-BR" sz="2200" smtClean="0"/>
              <a:t> </a:t>
            </a:r>
          </a:p>
          <a:p>
            <a:pPr lvl="2" eaLnBrk="1" hangingPunct="1"/>
            <a:r>
              <a:rPr lang="pt-BR" sz="2000" smtClean="0"/>
              <a:t>Se e1 e e2 são ERs, então (e1 | e2 ) é uma ER que casa com tudo que e1 ou e2 casam</a:t>
            </a:r>
          </a:p>
          <a:p>
            <a:pPr lvl="1" eaLnBrk="1" hangingPunct="1"/>
            <a:r>
              <a:rPr lang="pt-BR" sz="2200" smtClean="0">
                <a:solidFill>
                  <a:srgbClr val="800080"/>
                </a:solidFill>
              </a:rPr>
              <a:t>Concatenação</a:t>
            </a:r>
            <a:r>
              <a:rPr lang="pt-BR" sz="2200" smtClean="0"/>
              <a:t> </a:t>
            </a:r>
          </a:p>
          <a:p>
            <a:pPr lvl="2" eaLnBrk="1" hangingPunct="1"/>
            <a:r>
              <a:rPr lang="pt-BR" sz="2000" smtClean="0"/>
              <a:t>Se e1 e e2 são ERs, então e1 e2 é uma ER que casa com um string que consiste em um substring que casa com e1 imediatamente seguido de um substring que casa e2  </a:t>
            </a:r>
          </a:p>
          <a:p>
            <a:pPr lvl="1" eaLnBrk="1" hangingPunct="1"/>
            <a:r>
              <a:rPr lang="pt-BR" sz="2200" smtClean="0">
                <a:solidFill>
                  <a:srgbClr val="800080"/>
                </a:solidFill>
              </a:rPr>
              <a:t>Repetição</a:t>
            </a:r>
            <a:r>
              <a:rPr lang="pt-BR" sz="2200" smtClean="0"/>
              <a:t> (</a:t>
            </a:r>
            <a:r>
              <a:rPr lang="pt-BR" sz="2200" i="1" smtClean="0"/>
              <a:t>Kleene closure</a:t>
            </a:r>
            <a:r>
              <a:rPr lang="pt-BR" sz="2200" smtClean="0"/>
              <a:t>): </a:t>
            </a:r>
          </a:p>
          <a:p>
            <a:pPr lvl="2" eaLnBrk="1" hangingPunct="1"/>
            <a:r>
              <a:rPr lang="pt-BR" sz="2000" smtClean="0"/>
              <a:t>Se e1 é uma ER, então e1* é uma ER que casa com uma seqüência de zero ou mais strings que casam com e1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F23AB6-82F2-4AF9-A0DB-93ABAB522C06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Casamento de Padrões Complexos </a:t>
            </a:r>
            <a:br>
              <a:rPr lang="en-US" smtClean="0"/>
            </a:br>
            <a:r>
              <a:rPr lang="en-US" sz="3200" smtClean="0">
                <a:solidFill>
                  <a:srgbClr val="800080"/>
                </a:solidFill>
              </a:rPr>
              <a:t>Expressões Regulares</a:t>
            </a:r>
            <a:endParaRPr lang="en-US" smtClean="0">
              <a:solidFill>
                <a:srgbClr val="800080"/>
              </a:solidFill>
            </a:endParaRPr>
          </a:p>
        </p:txBody>
      </p:sp>
      <p:sp>
        <p:nvSpPr>
          <p:cNvPr id="368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Exemplos de Expressões Regulares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(u|e)nabl(e|ing) casa com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unabling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Enabling</a:t>
            </a:r>
          </a:p>
          <a:p>
            <a:pPr lvl="2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(un|en)*able casa com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unenable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enununenable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6CED92-54D4-4751-9A3A-E5287520E3C0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09600"/>
          </a:xfrm>
        </p:spPr>
        <p:txBody>
          <a:bodyPr/>
          <a:lstStyle/>
          <a:p>
            <a:pPr eaLnBrk="1" hangingPunct="1"/>
            <a:r>
              <a:rPr lang="en-US" smtClean="0"/>
              <a:t>Consultas com Estrutura</a:t>
            </a:r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9248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Assumem que o documento possui uma estrutura que pode ser explora na busca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Estruturas hierárquicas em forma de árvore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Conjunto fixo de campos (meta-dados)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e.g. título, autor, resumo,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Permitem consultas por textos que ocorrem em campos específicos: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“inteligência artificial”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aparecendo no título do capítulo</a:t>
            </a:r>
            <a:endParaRPr lang="pt-BR" sz="2400" smtClean="0"/>
          </a:p>
        </p:txBody>
      </p:sp>
      <p:grpSp>
        <p:nvGrpSpPr>
          <p:cNvPr id="37893" name="Grupo 22"/>
          <p:cNvGrpSpPr>
            <a:grpSpLocks/>
          </p:cNvGrpSpPr>
          <p:nvPr/>
        </p:nvGrpSpPr>
        <p:grpSpPr bwMode="auto">
          <a:xfrm>
            <a:off x="4483100" y="4227513"/>
            <a:ext cx="4552950" cy="2441575"/>
            <a:chOff x="2262188" y="4114800"/>
            <a:chExt cx="4552950" cy="2441575"/>
          </a:xfrm>
        </p:grpSpPr>
        <p:sp>
          <p:nvSpPr>
            <p:cNvPr id="37894" name="Oval 6"/>
            <p:cNvSpPr>
              <a:spLocks noChangeArrowheads="1"/>
            </p:cNvSpPr>
            <p:nvPr/>
          </p:nvSpPr>
          <p:spPr bwMode="auto">
            <a:xfrm>
              <a:off x="2757488" y="4684713"/>
              <a:ext cx="1349375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capítulo</a:t>
              </a:r>
            </a:p>
          </p:txBody>
        </p:sp>
        <p:sp>
          <p:nvSpPr>
            <p:cNvPr id="37895" name="Oval 9"/>
            <p:cNvSpPr>
              <a:spLocks noChangeArrowheads="1"/>
            </p:cNvSpPr>
            <p:nvPr/>
          </p:nvSpPr>
          <p:spPr bwMode="auto">
            <a:xfrm>
              <a:off x="2262188" y="5334000"/>
              <a:ext cx="949325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título</a:t>
              </a:r>
            </a:p>
          </p:txBody>
        </p:sp>
        <p:sp>
          <p:nvSpPr>
            <p:cNvPr id="37896" name="Oval 11"/>
            <p:cNvSpPr>
              <a:spLocks noChangeArrowheads="1"/>
            </p:cNvSpPr>
            <p:nvPr/>
          </p:nvSpPr>
          <p:spPr bwMode="auto">
            <a:xfrm>
              <a:off x="3463925" y="5334000"/>
              <a:ext cx="992188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seção</a:t>
              </a:r>
            </a:p>
          </p:txBody>
        </p:sp>
        <p:sp>
          <p:nvSpPr>
            <p:cNvPr id="37897" name="Oval 13"/>
            <p:cNvSpPr>
              <a:spLocks noChangeArrowheads="1"/>
            </p:cNvSpPr>
            <p:nvPr/>
          </p:nvSpPr>
          <p:spPr bwMode="auto">
            <a:xfrm>
              <a:off x="4625975" y="5334000"/>
              <a:ext cx="949325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título</a:t>
              </a:r>
            </a:p>
          </p:txBody>
        </p:sp>
        <p:sp>
          <p:nvSpPr>
            <p:cNvPr id="37898" name="Oval 14"/>
            <p:cNvSpPr>
              <a:spLocks noChangeArrowheads="1"/>
            </p:cNvSpPr>
            <p:nvPr/>
          </p:nvSpPr>
          <p:spPr bwMode="auto">
            <a:xfrm>
              <a:off x="5822950" y="5334000"/>
              <a:ext cx="992188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seção</a:t>
              </a:r>
            </a:p>
          </p:txBody>
        </p:sp>
        <p:sp>
          <p:nvSpPr>
            <p:cNvPr id="37899" name="Oval 15"/>
            <p:cNvSpPr>
              <a:spLocks noChangeArrowheads="1"/>
            </p:cNvSpPr>
            <p:nvPr/>
          </p:nvSpPr>
          <p:spPr bwMode="auto">
            <a:xfrm>
              <a:off x="2873375" y="6019800"/>
              <a:ext cx="949325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título</a:t>
              </a:r>
            </a:p>
          </p:txBody>
        </p:sp>
        <p:sp>
          <p:nvSpPr>
            <p:cNvPr id="37900" name="Oval 16"/>
            <p:cNvSpPr>
              <a:spLocks noChangeArrowheads="1"/>
            </p:cNvSpPr>
            <p:nvPr/>
          </p:nvSpPr>
          <p:spPr bwMode="auto">
            <a:xfrm>
              <a:off x="3917950" y="6019800"/>
              <a:ext cx="1490663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subseção</a:t>
              </a:r>
            </a:p>
          </p:txBody>
        </p:sp>
        <p:sp>
          <p:nvSpPr>
            <p:cNvPr id="37901" name="Line 18"/>
            <p:cNvSpPr>
              <a:spLocks noChangeShapeType="1"/>
            </p:cNvSpPr>
            <p:nvPr/>
          </p:nvSpPr>
          <p:spPr bwMode="auto">
            <a:xfrm flipH="1">
              <a:off x="3810000" y="4495800"/>
              <a:ext cx="3048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2" name="Line 19"/>
            <p:cNvSpPr>
              <a:spLocks noChangeShapeType="1"/>
            </p:cNvSpPr>
            <p:nvPr/>
          </p:nvSpPr>
          <p:spPr bwMode="auto">
            <a:xfrm>
              <a:off x="4876800" y="4495800"/>
              <a:ext cx="3810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3" name="Line 20"/>
            <p:cNvSpPr>
              <a:spLocks noChangeShapeType="1"/>
            </p:cNvSpPr>
            <p:nvPr/>
          </p:nvSpPr>
          <p:spPr bwMode="auto">
            <a:xfrm flipV="1">
              <a:off x="2971800" y="5181600"/>
              <a:ext cx="1524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4" name="Line 21"/>
            <p:cNvSpPr>
              <a:spLocks noChangeShapeType="1"/>
            </p:cNvSpPr>
            <p:nvPr/>
          </p:nvSpPr>
          <p:spPr bwMode="auto">
            <a:xfrm>
              <a:off x="3733800" y="5257800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5" name="Line 22"/>
            <p:cNvSpPr>
              <a:spLocks noChangeShapeType="1"/>
            </p:cNvSpPr>
            <p:nvPr/>
          </p:nvSpPr>
          <p:spPr bwMode="auto">
            <a:xfrm>
              <a:off x="3733800" y="5181600"/>
              <a:ext cx="762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6" name="Line 23"/>
            <p:cNvSpPr>
              <a:spLocks noChangeShapeType="1"/>
            </p:cNvSpPr>
            <p:nvPr/>
          </p:nvSpPr>
          <p:spPr bwMode="auto">
            <a:xfrm flipH="1">
              <a:off x="3505200" y="5791200"/>
              <a:ext cx="1524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7" name="Line 24"/>
            <p:cNvSpPr>
              <a:spLocks noChangeShapeType="1"/>
            </p:cNvSpPr>
            <p:nvPr/>
          </p:nvSpPr>
          <p:spPr bwMode="auto">
            <a:xfrm>
              <a:off x="4343400" y="5791200"/>
              <a:ext cx="2286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8" name="Line 25"/>
            <p:cNvSpPr>
              <a:spLocks noChangeShapeType="1"/>
            </p:cNvSpPr>
            <p:nvPr/>
          </p:nvSpPr>
          <p:spPr bwMode="auto">
            <a:xfrm flipH="1">
              <a:off x="5257800" y="5181600"/>
              <a:ext cx="1524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09" name="Line 26"/>
            <p:cNvSpPr>
              <a:spLocks noChangeShapeType="1"/>
            </p:cNvSpPr>
            <p:nvPr/>
          </p:nvSpPr>
          <p:spPr bwMode="auto">
            <a:xfrm>
              <a:off x="5867400" y="5105400"/>
              <a:ext cx="3048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37910" name="Oval 8"/>
            <p:cNvSpPr>
              <a:spLocks noChangeArrowheads="1"/>
            </p:cNvSpPr>
            <p:nvPr/>
          </p:nvSpPr>
          <p:spPr bwMode="auto">
            <a:xfrm>
              <a:off x="4903788" y="4648200"/>
              <a:ext cx="1349375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capítulo</a:t>
              </a:r>
            </a:p>
          </p:txBody>
        </p:sp>
        <p:sp>
          <p:nvSpPr>
            <p:cNvPr id="37911" name="Oval 4"/>
            <p:cNvSpPr>
              <a:spLocks noChangeArrowheads="1"/>
            </p:cNvSpPr>
            <p:nvPr/>
          </p:nvSpPr>
          <p:spPr bwMode="auto">
            <a:xfrm>
              <a:off x="4060825" y="4114800"/>
              <a:ext cx="871538" cy="536575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livro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5F9D39-4022-4CC6-9995-7A415932F8CF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20738"/>
          </a:xfrm>
        </p:spPr>
        <p:txBody>
          <a:bodyPr/>
          <a:lstStyle/>
          <a:p>
            <a:pPr eaLnBrk="1" hangingPunct="1"/>
            <a:r>
              <a:rPr lang="en-US" smtClean="0"/>
              <a:t>Operações sobre as Consultas</a:t>
            </a:r>
            <a:endParaRPr lang="pt-BR" smtClean="0"/>
          </a:p>
        </p:txBody>
      </p:sp>
      <p:sp>
        <p:nvSpPr>
          <p:cNvPr id="3891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</a:t>
            </a:r>
            <a:r>
              <a:rPr lang="pt-BR" sz="2800" smtClean="0"/>
              <a:t>Expansão de Consultas</a:t>
            </a:r>
            <a:r>
              <a:rPr lang="pt-BR" smtClean="0"/>
              <a:t> </a:t>
            </a:r>
          </a:p>
          <a:p>
            <a:pPr eaLnBrk="1" hangingPunct="1"/>
            <a:r>
              <a:rPr lang="pt-BR" sz="2800" smtClean="0"/>
              <a:t> Reformulação de consultas</a:t>
            </a:r>
          </a:p>
          <a:p>
            <a:pPr lvl="1" eaLnBrk="1" hangingPunct="1"/>
            <a:r>
              <a:rPr lang="pt-BR" sz="2400" smtClean="0"/>
              <a:t>Feedback de Relevância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603C9C-89B7-4114-B157-71278CB7624D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Expansão de Consultas</a:t>
            </a:r>
          </a:p>
        </p:txBody>
      </p:sp>
      <p:sp>
        <p:nvSpPr>
          <p:cNvPr id="399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pt-BR" sz="2400" smtClean="0"/>
              <a:t>Objetivo:</a:t>
            </a:r>
          </a:p>
          <a:p>
            <a:pPr lvl="1" eaLnBrk="1" hangingPunct="1"/>
            <a:r>
              <a:rPr lang="pt-BR" sz="2200" smtClean="0"/>
              <a:t>Adicionar novos termos (correlacionados) à consulta</a:t>
            </a:r>
          </a:p>
          <a:p>
            <a:pPr eaLnBrk="1" hangingPunct="1"/>
            <a:r>
              <a:rPr lang="pt-BR" sz="2400" smtClean="0"/>
              <a:t>Motivação</a:t>
            </a:r>
          </a:p>
          <a:p>
            <a:pPr lvl="1" eaLnBrk="1" hangingPunct="1"/>
            <a:r>
              <a:rPr lang="pt-BR" sz="2200" smtClean="0"/>
              <a:t>Aumentar a quantidade de documentos recuperados</a:t>
            </a:r>
          </a:p>
          <a:p>
            <a:pPr lvl="2" eaLnBrk="1" hangingPunct="1"/>
            <a:r>
              <a:rPr lang="pt-BR" sz="2000" smtClean="0"/>
              <a:t>Cobertura do sistema de RI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7CB499-5832-4ED3-BA36-A13C68838DD0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4096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Para cada termo </a:t>
            </a:r>
            <a:r>
              <a:rPr lang="pt-BR" sz="2400" i="1" smtClean="0"/>
              <a:t>t</a:t>
            </a:r>
            <a:r>
              <a:rPr lang="pt-BR" sz="2400" smtClean="0"/>
              <a:t>  da consulta, expande a consulta com os sinônimos e palavras relacionadas a </a:t>
            </a:r>
            <a:r>
              <a:rPr lang="pt-BR" sz="2400" i="1" smtClean="0"/>
              <a:t>t</a:t>
            </a:r>
            <a:r>
              <a:rPr lang="pt-BR" sz="2400" smtClean="0"/>
              <a:t> contidos no tesauro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Esse método geralmente </a:t>
            </a:r>
            <a:r>
              <a:rPr lang="pt-BR" sz="2400" smtClean="0">
                <a:solidFill>
                  <a:srgbClr val="800080"/>
                </a:solidFill>
              </a:rPr>
              <a:t>aumenta a</a:t>
            </a:r>
            <a:r>
              <a:rPr lang="pt-BR" sz="2400" smtClean="0"/>
              <a:t> </a:t>
            </a:r>
            <a:r>
              <a:rPr lang="pt-BR" sz="2400" smtClean="0">
                <a:solidFill>
                  <a:srgbClr val="800080"/>
                </a:solidFill>
              </a:rPr>
              <a:t>cobertura</a:t>
            </a:r>
            <a:r>
              <a:rPr lang="pt-BR" sz="2400" smtClean="0"/>
              <a:t> da recuperação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Recupera mais documentos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Porém, pode </a:t>
            </a:r>
            <a:r>
              <a:rPr lang="pt-BR" sz="2400" smtClean="0">
                <a:solidFill>
                  <a:srgbClr val="800080"/>
                </a:solidFill>
              </a:rPr>
              <a:t>diminuir</a:t>
            </a:r>
            <a:r>
              <a:rPr lang="pt-BR" sz="2400" smtClean="0"/>
              <a:t> significativamente a </a:t>
            </a:r>
            <a:r>
              <a:rPr lang="pt-BR" sz="2400" smtClean="0">
                <a:solidFill>
                  <a:srgbClr val="800080"/>
                </a:solidFill>
              </a:rPr>
              <a:t>precisão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Recuperar documentos irrelevantes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Particularmente para termos ambíguos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Expansão de consultas usando </a:t>
            </a:r>
            <a:r>
              <a:rPr lang="en-US" sz="3200" smtClean="0"/>
              <a:t>Tesauros</a:t>
            </a:r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CD4D83-90D8-451D-ABE8-46C99797C584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Expansão de Consulta com WordNet</a:t>
            </a:r>
          </a:p>
        </p:txBody>
      </p:sp>
      <p:sp>
        <p:nvSpPr>
          <p:cNvPr id="419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WordNet</a:t>
            </a:r>
          </a:p>
          <a:p>
            <a:pPr marL="742950" lvl="2" indent="-342900" eaLnBrk="1" hangingPunct="1">
              <a:spcBef>
                <a:spcPct val="60000"/>
              </a:spcBef>
              <a:buSzPct val="110000"/>
            </a:pPr>
            <a:r>
              <a:rPr lang="pt-BR" sz="2200" smtClean="0">
                <a:hlinkClick r:id="rId2"/>
              </a:rPr>
              <a:t>http://wordnet.princeton.edu/</a:t>
            </a:r>
            <a:endParaRPr lang="pt-PT" sz="2200" smtClean="0"/>
          </a:p>
          <a:p>
            <a:pPr eaLnBrk="1" hangingPunct="1"/>
            <a:r>
              <a:rPr lang="pt-BR" sz="2400" smtClean="0"/>
              <a:t>Adiciona sinônimos no mesmo </a:t>
            </a:r>
            <a:r>
              <a:rPr lang="pt-BR" sz="2400" i="1" smtClean="0"/>
              <a:t>synset</a:t>
            </a:r>
          </a:p>
          <a:p>
            <a:pPr lvl="1" eaLnBrk="1" hangingPunct="1"/>
            <a:r>
              <a:rPr lang="pt-BR" sz="2200" smtClean="0"/>
              <a:t>Adiciona </a:t>
            </a:r>
            <a:r>
              <a:rPr lang="en-US" sz="2200" smtClean="0">
                <a:solidFill>
                  <a:srgbClr val="800080"/>
                </a:solidFill>
                <a:sym typeface="Symbol" pitchFamily="18" charset="2"/>
              </a:rPr>
              <a:t>hipônimos</a:t>
            </a:r>
            <a:r>
              <a:rPr lang="pt-BR" sz="2200" smtClean="0"/>
              <a:t> para inserir termos especializados</a:t>
            </a:r>
          </a:p>
          <a:p>
            <a:pPr lvl="1" eaLnBrk="1" hangingPunct="1"/>
            <a:r>
              <a:rPr lang="pt-BR" sz="2200" smtClean="0"/>
              <a:t>Adiciona </a:t>
            </a:r>
            <a:r>
              <a:rPr lang="pt-BR" sz="2200" smtClean="0">
                <a:solidFill>
                  <a:srgbClr val="800080"/>
                </a:solidFill>
              </a:rPr>
              <a:t>hiperônimos</a:t>
            </a:r>
            <a:r>
              <a:rPr lang="pt-BR" sz="2200" smtClean="0"/>
              <a:t> para generalizar uma consulta</a:t>
            </a:r>
          </a:p>
          <a:p>
            <a:pPr lvl="1" eaLnBrk="1" hangingPunct="1"/>
            <a:r>
              <a:rPr lang="pt-BR" sz="2200" smtClean="0"/>
              <a:t>Adiciona outros termos relacionados para expandir a consulta</a:t>
            </a:r>
          </a:p>
          <a:p>
            <a:pPr lvl="1" eaLnBrk="1" hangingPunct="1"/>
            <a:endParaRPr lang="pt-BR" sz="2200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F28AB3-0366-4D07-A4C6-BDCAEDD64E0E}" type="slidenum">
              <a:rPr lang="pt-BR" smtClean="0"/>
              <a:pPr/>
              <a:t>28</a:t>
            </a:fld>
            <a:endParaRPr lang="pt-BR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01000" cy="1143000"/>
          </a:xfrm>
        </p:spPr>
        <p:txBody>
          <a:bodyPr/>
          <a:lstStyle/>
          <a:p>
            <a:pPr eaLnBrk="1" hangingPunct="1"/>
            <a:r>
              <a:rPr lang="en-US" smtClean="0"/>
              <a:t>Expansão com Tesauro Estatístico </a:t>
            </a:r>
            <a:br>
              <a:rPr lang="en-US" smtClean="0"/>
            </a:br>
            <a:r>
              <a:rPr lang="en-US" sz="3200" smtClean="0"/>
              <a:t>Análise Automática Global</a:t>
            </a:r>
            <a:endParaRPr lang="en-US" smtClean="0"/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 eaLnBrk="1" hangingPunct="1"/>
            <a:r>
              <a:rPr lang="pt-BR" sz="2400" smtClean="0"/>
              <a:t>Tesauros produzidos manualmente </a:t>
            </a:r>
          </a:p>
          <a:p>
            <a:pPr lvl="1" eaLnBrk="1" hangingPunct="1"/>
            <a:r>
              <a:rPr lang="pt-BR" sz="2200" smtClean="0"/>
              <a:t>são limitados no tipo de relações semânticas que representam</a:t>
            </a:r>
          </a:p>
          <a:p>
            <a:pPr eaLnBrk="1" hangingPunct="1"/>
            <a:r>
              <a:rPr lang="pt-BR" sz="2400" smtClean="0"/>
              <a:t>Termos semanticamente relacionados podem ser descobertos a partir de análises estatísticas em um corpus de documentos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17454E-F139-4127-BBB8-5D9E5A842FA5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4403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Constrói matrizes que “quantificam” associações entre termos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Matriz de associação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Considera a co-ocorrência (ou freqüência comum) dos termos em todos os documentos do corpus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Matriz de correlação métrica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considera a distância entre os termos nos documentos do corpus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as distâncias entre todas as ocorrências desses termos no mesmo documento são contadas, o que indiretamente quantifica a co-ocorrência dos termos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Expande consultas usando os termos mais similares estatisticamente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i.e., com maior associação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Análise Automática Global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1143000"/>
          </a:xfrm>
        </p:spPr>
        <p:txBody>
          <a:bodyPr/>
          <a:lstStyle/>
          <a:p>
            <a:r>
              <a:rPr lang="pt-BR" smtClean="0"/>
              <a:t>Roteiro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smtClean="0">
                <a:sym typeface="Monotype Sorts"/>
              </a:rPr>
              <a:t>Tipos de consultas</a:t>
            </a:r>
          </a:p>
          <a:p>
            <a:r>
              <a:rPr lang="pt-BR" sz="2800" smtClean="0"/>
              <a:t>Operações sobre consultas</a:t>
            </a:r>
          </a:p>
          <a:p>
            <a:pPr lvl="1"/>
            <a:r>
              <a:rPr lang="pt-BR" sz="2400" smtClean="0"/>
              <a:t>Expansão de consultas</a:t>
            </a:r>
          </a:p>
          <a:p>
            <a:pPr lvl="1"/>
            <a:r>
              <a:rPr lang="pt-BR" sz="2400" smtClean="0"/>
              <a:t>Reformulação de consultas</a:t>
            </a:r>
          </a:p>
          <a:p>
            <a:pPr lvl="2"/>
            <a:r>
              <a:rPr lang="pt-BR" sz="2000" smtClean="0"/>
              <a:t>Feedback de relevância</a:t>
            </a:r>
          </a:p>
          <a:p>
            <a:pPr lvl="1"/>
            <a:endParaRPr lang="pt-BR" smtClean="0"/>
          </a:p>
          <a:p>
            <a:pPr lvl="1"/>
            <a:endParaRPr lang="pt-BR" smtClean="0"/>
          </a:p>
        </p:txBody>
      </p:sp>
      <p:sp>
        <p:nvSpPr>
          <p:cNvPr id="1331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685800" y="6248400"/>
            <a:ext cx="1905000" cy="457200"/>
          </a:xfrm>
          <a:noFill/>
        </p:spPr>
        <p:txBody>
          <a:bodyPr/>
          <a:lstStyle/>
          <a:p>
            <a:pPr algn="l"/>
            <a:r>
              <a:rPr lang="pt-BR" smtClean="0"/>
              <a:t>CIn-UFPE</a:t>
            </a:r>
          </a:p>
        </p:txBody>
      </p:sp>
      <p:sp>
        <p:nvSpPr>
          <p:cNvPr id="13317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E6399175-D55A-4B3A-9FAC-7CEE1382A009}" type="slidenum">
              <a:rPr lang="pt-BR" smtClean="0"/>
              <a:pPr algn="ctr"/>
              <a:t>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820738"/>
          </a:xfrm>
        </p:spPr>
        <p:txBody>
          <a:bodyPr/>
          <a:lstStyle/>
          <a:p>
            <a:r>
              <a:rPr lang="en-US" smtClean="0"/>
              <a:t>Análise Automática Global</a:t>
            </a:r>
            <a:endParaRPr lang="pt-BR" smtClean="0"/>
          </a:p>
        </p:txBody>
      </p:sp>
      <p:sp>
        <p:nvSpPr>
          <p:cNvPr id="45059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Ocultei os slides do cálculo das matrizes de associação e de correlação métrica... </a:t>
            </a: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6C34D9-90C5-4C51-94CB-D6BDBDDE3909}" type="slidenum">
              <a:rPr lang="pt-BR" smtClean="0"/>
              <a:pPr/>
              <a:t>30</a:t>
            </a:fld>
            <a:endParaRPr lang="pt-BR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5991F7-E727-4C08-93D0-652F5721080A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Análise Automática Global </a:t>
            </a:r>
            <a:br>
              <a:rPr lang="en-US" smtClean="0"/>
            </a:br>
            <a:r>
              <a:rPr lang="en-US" sz="3200" smtClean="0"/>
              <a:t>Matriz de Associação</a:t>
            </a:r>
            <a:endParaRPr lang="en-US" smtClean="0"/>
          </a:p>
        </p:txBody>
      </p:sp>
      <p:grpSp>
        <p:nvGrpSpPr>
          <p:cNvPr id="1029" name="Group 3"/>
          <p:cNvGrpSpPr>
            <a:grpSpLocks/>
          </p:cNvGrpSpPr>
          <p:nvPr/>
        </p:nvGrpSpPr>
        <p:grpSpPr bwMode="auto">
          <a:xfrm>
            <a:off x="842963" y="1676400"/>
            <a:ext cx="4033837" cy="2286000"/>
            <a:chOff x="1299" y="960"/>
            <a:chExt cx="2541" cy="1440"/>
          </a:xfrm>
        </p:grpSpPr>
        <p:sp>
          <p:nvSpPr>
            <p:cNvPr id="1032" name="Rectangle 4"/>
            <p:cNvSpPr>
              <a:spLocks noChangeArrowheads="1"/>
            </p:cNvSpPr>
            <p:nvPr/>
          </p:nvSpPr>
          <p:spPr bwMode="auto">
            <a:xfrm>
              <a:off x="1632" y="1200"/>
              <a:ext cx="2208" cy="1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pt-BR"/>
            </a:p>
          </p:txBody>
        </p:sp>
        <p:sp>
          <p:nvSpPr>
            <p:cNvPr id="1033" name="Text Box 5"/>
            <p:cNvSpPr txBox="1">
              <a:spLocks noChangeArrowheads="1"/>
            </p:cNvSpPr>
            <p:nvPr/>
          </p:nvSpPr>
          <p:spPr bwMode="auto">
            <a:xfrm>
              <a:off x="1632" y="960"/>
              <a:ext cx="217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w</a:t>
              </a:r>
              <a:r>
                <a:rPr lang="en-US" sz="2000" baseline="-25000">
                  <a:latin typeface="Times New Roman" pitchFamily="18" charset="0"/>
                </a:rPr>
                <a:t>1 </a:t>
              </a:r>
              <a:r>
                <a:rPr lang="en-US" sz="2000">
                  <a:latin typeface="Times New Roman" pitchFamily="18" charset="0"/>
                </a:rPr>
                <a:t> w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r>
                <a:rPr lang="en-US" sz="2000">
                  <a:latin typeface="Times New Roman" pitchFamily="18" charset="0"/>
                </a:rPr>
                <a:t>  w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r>
                <a:rPr lang="en-US" sz="2000">
                  <a:latin typeface="Times New Roman" pitchFamily="18" charset="0"/>
                </a:rPr>
                <a:t> …………………..w</a:t>
              </a:r>
              <a:r>
                <a:rPr lang="en-US" sz="2000" baseline="-25000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1034" name="Text Box 6"/>
            <p:cNvSpPr txBox="1">
              <a:spLocks noChangeArrowheads="1"/>
            </p:cNvSpPr>
            <p:nvPr/>
          </p:nvSpPr>
          <p:spPr bwMode="auto">
            <a:xfrm>
              <a:off x="1299" y="1161"/>
              <a:ext cx="282" cy="1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w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w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w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w</a:t>
              </a:r>
              <a:r>
                <a:rPr lang="en-US" sz="2000" baseline="-25000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1035" name="Text Box 7"/>
            <p:cNvSpPr txBox="1">
              <a:spLocks noChangeArrowheads="1"/>
            </p:cNvSpPr>
            <p:nvPr/>
          </p:nvSpPr>
          <p:spPr bwMode="auto">
            <a:xfrm>
              <a:off x="1680" y="1152"/>
              <a:ext cx="20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c</a:t>
              </a:r>
              <a:r>
                <a:rPr lang="en-US" sz="2000" baseline="-25000">
                  <a:latin typeface="Times New Roman" pitchFamily="18" charset="0"/>
                </a:rPr>
                <a:t>11</a:t>
              </a:r>
              <a:r>
                <a:rPr lang="en-US" sz="2000">
                  <a:latin typeface="Times New Roman" pitchFamily="18" charset="0"/>
                </a:rPr>
                <a:t>  c</a:t>
              </a:r>
              <a:r>
                <a:rPr lang="en-US" sz="2000" baseline="-25000">
                  <a:latin typeface="Times New Roman" pitchFamily="18" charset="0"/>
                </a:rPr>
                <a:t>12</a:t>
              </a:r>
              <a:r>
                <a:rPr lang="en-US" sz="2000">
                  <a:latin typeface="Times New Roman" pitchFamily="18" charset="0"/>
                </a:rPr>
                <a:t>  c</a:t>
              </a:r>
              <a:r>
                <a:rPr lang="en-US" sz="2000" baseline="-25000">
                  <a:latin typeface="Times New Roman" pitchFamily="18" charset="0"/>
                </a:rPr>
                <a:t>13</a:t>
              </a:r>
              <a:r>
                <a:rPr lang="en-US" sz="2000">
                  <a:latin typeface="Times New Roman" pitchFamily="18" charset="0"/>
                </a:rPr>
                <a:t>…………………c</a:t>
              </a:r>
              <a:r>
                <a:rPr lang="en-US" sz="2000" baseline="-25000">
                  <a:latin typeface="Times New Roman" pitchFamily="18" charset="0"/>
                </a:rPr>
                <a:t>1n</a:t>
              </a:r>
            </a:p>
          </p:txBody>
        </p:sp>
        <p:sp>
          <p:nvSpPr>
            <p:cNvPr id="1036" name="Text Box 8"/>
            <p:cNvSpPr txBox="1">
              <a:spLocks noChangeArrowheads="1"/>
            </p:cNvSpPr>
            <p:nvPr/>
          </p:nvSpPr>
          <p:spPr bwMode="auto">
            <a:xfrm>
              <a:off x="1680" y="1344"/>
              <a:ext cx="289" cy="10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c</a:t>
              </a:r>
              <a:r>
                <a:rPr lang="en-US" sz="2000" baseline="-25000">
                  <a:latin typeface="Times New Roman" pitchFamily="18" charset="0"/>
                </a:rPr>
                <a:t>21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c</a:t>
              </a:r>
              <a:r>
                <a:rPr lang="en-US" sz="2000" baseline="-25000">
                  <a:latin typeface="Times New Roman" pitchFamily="18" charset="0"/>
                </a:rPr>
                <a:t>31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c</a:t>
              </a:r>
              <a:r>
                <a:rPr lang="en-US" sz="2000" baseline="-25000">
                  <a:latin typeface="Times New Roman" pitchFamily="18" charset="0"/>
                </a:rPr>
                <a:t>n1</a:t>
              </a:r>
            </a:p>
          </p:txBody>
        </p:sp>
      </p:grp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2089150" y="4191000"/>
            <a:ext cx="591185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i="1">
                <a:solidFill>
                  <a:srgbClr val="800080"/>
                </a:solidFill>
              </a:rPr>
              <a:t>C</a:t>
            </a:r>
            <a:r>
              <a:rPr lang="en-US" i="1" baseline="-25000">
                <a:solidFill>
                  <a:srgbClr val="800080"/>
                </a:solidFill>
              </a:rPr>
              <a:t>ij </a:t>
            </a:r>
            <a:r>
              <a:rPr lang="en-US"/>
              <a:t>: Correlação entre termo</a:t>
            </a:r>
            <a:r>
              <a:rPr lang="en-US" i="1"/>
              <a:t> i </a:t>
            </a:r>
            <a:r>
              <a:rPr lang="en-US"/>
              <a:t>e termo </a:t>
            </a:r>
            <a:r>
              <a:rPr lang="en-US" i="1"/>
              <a:t>j</a:t>
            </a:r>
          </a:p>
          <a:p>
            <a:r>
              <a:rPr lang="en-US" i="1">
                <a:solidFill>
                  <a:srgbClr val="800080"/>
                </a:solidFill>
              </a:rPr>
              <a:t>f</a:t>
            </a:r>
            <a:r>
              <a:rPr lang="en-US" i="1" baseline="-25000">
                <a:solidFill>
                  <a:srgbClr val="800080"/>
                </a:solidFill>
              </a:rPr>
              <a:t>ik</a:t>
            </a:r>
            <a:r>
              <a:rPr lang="en-US" i="1" baseline="-25000"/>
              <a:t> </a:t>
            </a:r>
            <a:r>
              <a:rPr lang="en-US"/>
              <a:t>: Freqüência do termo </a:t>
            </a:r>
            <a:r>
              <a:rPr lang="en-US" i="1"/>
              <a:t>i</a:t>
            </a:r>
            <a:r>
              <a:rPr lang="en-US"/>
              <a:t> no documento </a:t>
            </a:r>
            <a:r>
              <a:rPr lang="en-US" i="1"/>
              <a:t>k</a:t>
            </a: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5486400" y="2417763"/>
          <a:ext cx="2819400" cy="1022350"/>
        </p:xfrm>
        <a:graphic>
          <a:graphicData uri="http://schemas.openxmlformats.org/presentationml/2006/ole">
            <p:oleObj spid="_x0000_s1026" name="Equation" r:id="rId3" imgW="1015920" imgH="368280" progId="Equation.3">
              <p:embed/>
            </p:oleObj>
          </a:graphicData>
        </a:graphic>
      </p:graphicFrame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457200" y="5273675"/>
            <a:ext cx="81534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pt-BR"/>
              <a:t>Obs.: </a:t>
            </a:r>
            <a:r>
              <a:rPr lang="pt-BR">
                <a:solidFill>
                  <a:srgbClr val="800080"/>
                </a:solidFill>
              </a:rPr>
              <a:t>Correlação</a:t>
            </a:r>
            <a:r>
              <a:rPr lang="pt-BR"/>
              <a:t> quantifica a co-ocorrência ou freqüência comum dos termos em todos os documentos do corpus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D8E230-14B2-4A0D-8499-E4EAFC53F09B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2052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Para evitar favorecimento de termos muito freqüentes em todos os documentos, a matriz de associação pode ser normalizada</a:t>
            </a:r>
            <a:endParaRPr lang="pt-BR" sz="1600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Fator de associação normalizado:</a:t>
            </a:r>
          </a:p>
          <a:p>
            <a:pPr eaLnBrk="1" hangingPunct="1">
              <a:lnSpc>
                <a:spcPct val="90000"/>
              </a:lnSpc>
            </a:pPr>
            <a:endParaRPr lang="pt-BR" sz="2400" smtClean="0"/>
          </a:p>
          <a:p>
            <a:pPr eaLnBrk="1" hangingPunct="1">
              <a:lnSpc>
                <a:spcPct val="90000"/>
              </a:lnSpc>
            </a:pPr>
            <a:endParaRPr lang="pt-BR" sz="2400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Fator normalizado é 1 se dois termos têm a mesma freqüência em todos os documentos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Análise Automática Global </a:t>
            </a:r>
            <a:br>
              <a:rPr lang="en-US" smtClean="0"/>
            </a:br>
            <a:r>
              <a:rPr lang="en-US" sz="3200" smtClean="0"/>
              <a:t>Matriz de Associação Normalizada</a:t>
            </a:r>
            <a:endParaRPr lang="en-US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555875" y="3284538"/>
          <a:ext cx="2667000" cy="1204912"/>
        </p:xfrm>
        <a:graphic>
          <a:graphicData uri="http://schemas.openxmlformats.org/presentationml/2006/ole">
            <p:oleObj spid="_x0000_s2050" name="Equation" r:id="rId3" imgW="1041120" imgH="4698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35F580-82B3-45AA-9595-2A433D8DCEAC}" type="slidenum">
              <a:rPr lang="pt-BR" smtClean="0"/>
              <a:pPr/>
              <a:t>33</a:t>
            </a:fld>
            <a:endParaRPr lang="pt-BR" smtClean="0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Análise Automática Global </a:t>
            </a:r>
            <a:br>
              <a:rPr lang="en-US" smtClean="0"/>
            </a:br>
            <a:r>
              <a:rPr lang="en-US" sz="3200" smtClean="0"/>
              <a:t>Matriz de Correlação Métrica</a:t>
            </a:r>
            <a:endParaRPr lang="en-US" smtClean="0"/>
          </a:p>
        </p:txBody>
      </p:sp>
      <p:sp>
        <p:nvSpPr>
          <p:cNvPr id="4608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Matriz de associação não considera a proximidade dos termos nos documentos</a:t>
            </a:r>
          </a:p>
          <a:p>
            <a:pPr lvl="1" eaLnBrk="1" hangingPunct="1"/>
            <a:r>
              <a:rPr lang="pt-BR" sz="2200" smtClean="0"/>
              <a:t>Apenas a co-ocorrência (freqüência comum) dos termos</a:t>
            </a:r>
          </a:p>
          <a:p>
            <a:pPr eaLnBrk="1" hangingPunct="1"/>
            <a:r>
              <a:rPr lang="pt-BR" sz="2400" smtClean="0"/>
              <a:t>Correlação métrica considera a proximidade dos termos 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A56AD9-DF6D-486A-9891-A097CBFB2918}" type="slidenum">
              <a:rPr lang="pt-BR" smtClean="0"/>
              <a:pPr/>
              <a:t>34</a:t>
            </a:fld>
            <a:endParaRPr lang="pt-BR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Análise Automática Global </a:t>
            </a:r>
            <a:br>
              <a:rPr lang="en-US" smtClean="0"/>
            </a:br>
            <a:r>
              <a:rPr lang="en-US" sz="3200" smtClean="0"/>
              <a:t>Matriz de Correlação Métrica</a:t>
            </a:r>
            <a:endParaRPr lang="en-US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295400" y="1905000"/>
          <a:ext cx="3810000" cy="1320800"/>
        </p:xfrm>
        <a:graphic>
          <a:graphicData uri="http://schemas.openxmlformats.org/presentationml/2006/ole">
            <p:oleObj spid="_x0000_s3074" name="Equation" r:id="rId3" imgW="1320480" imgH="457200" progId="Equation.3">
              <p:embed/>
            </p:oleObj>
          </a:graphicData>
        </a:graphic>
      </p:graphicFrame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838200" y="3657600"/>
            <a:ext cx="8001000" cy="2330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pt-BR" sz="2200" b="1" i="1">
                <a:solidFill>
                  <a:srgbClr val="800080"/>
                </a:solidFill>
              </a:rPr>
              <a:t>V</a:t>
            </a:r>
            <a:r>
              <a:rPr lang="pt-BR" sz="2200" b="1" i="1" baseline="-25000">
                <a:solidFill>
                  <a:srgbClr val="800080"/>
                </a:solidFill>
              </a:rPr>
              <a:t>i</a:t>
            </a:r>
            <a:r>
              <a:rPr lang="pt-BR" sz="2200" b="1" i="1" baseline="-25000">
                <a:solidFill>
                  <a:srgbClr val="FF0000"/>
                </a:solidFill>
              </a:rPr>
              <a:t> </a:t>
            </a:r>
            <a:r>
              <a:rPr lang="pt-BR" sz="2200" b="1"/>
              <a:t>:</a:t>
            </a:r>
            <a:r>
              <a:rPr lang="pt-BR" sz="2200"/>
              <a:t>  Conjunto de ocorrências do termo </a:t>
            </a:r>
            <a:r>
              <a:rPr lang="pt-BR" sz="2200" i="1"/>
              <a:t>i</a:t>
            </a:r>
            <a:r>
              <a:rPr lang="pt-BR" sz="2200"/>
              <a:t> em qualquer documento</a:t>
            </a:r>
          </a:p>
          <a:p>
            <a:r>
              <a:rPr lang="pt-BR" sz="2200" b="1" i="1">
                <a:solidFill>
                  <a:srgbClr val="800080"/>
                </a:solidFill>
              </a:rPr>
              <a:t>r</a:t>
            </a:r>
            <a:r>
              <a:rPr lang="pt-BR" sz="2200" b="1">
                <a:solidFill>
                  <a:srgbClr val="800080"/>
                </a:solidFill>
              </a:rPr>
              <a:t>(</a:t>
            </a:r>
            <a:r>
              <a:rPr lang="pt-BR" sz="2200" b="1" i="1">
                <a:solidFill>
                  <a:srgbClr val="800080"/>
                </a:solidFill>
              </a:rPr>
              <a:t>k</a:t>
            </a:r>
            <a:r>
              <a:rPr lang="pt-BR" sz="2200" b="1" i="1" baseline="-25000">
                <a:solidFill>
                  <a:srgbClr val="800080"/>
                </a:solidFill>
              </a:rPr>
              <a:t>u</a:t>
            </a:r>
            <a:r>
              <a:rPr lang="pt-BR" sz="2200" b="1" i="1">
                <a:solidFill>
                  <a:srgbClr val="800080"/>
                </a:solidFill>
              </a:rPr>
              <a:t>,k</a:t>
            </a:r>
            <a:r>
              <a:rPr lang="pt-BR" sz="2200" b="1" i="1" baseline="-25000">
                <a:solidFill>
                  <a:srgbClr val="800080"/>
                </a:solidFill>
              </a:rPr>
              <a:t>v</a:t>
            </a:r>
            <a:r>
              <a:rPr lang="pt-BR" sz="2200" b="1">
                <a:solidFill>
                  <a:srgbClr val="800080"/>
                </a:solidFill>
              </a:rPr>
              <a:t>)</a:t>
            </a:r>
            <a:r>
              <a:rPr lang="pt-BR" sz="2200" b="1"/>
              <a:t>:</a:t>
            </a:r>
            <a:r>
              <a:rPr lang="pt-BR" sz="2200"/>
              <a:t> Distância em palavras entre as ocorrências </a:t>
            </a:r>
            <a:r>
              <a:rPr lang="pt-BR" sz="2200" i="1"/>
              <a:t>k</a:t>
            </a:r>
            <a:r>
              <a:rPr lang="pt-BR" sz="2200" i="1" baseline="-25000"/>
              <a:t>u</a:t>
            </a:r>
            <a:r>
              <a:rPr lang="pt-BR" sz="2200" i="1"/>
              <a:t> </a:t>
            </a:r>
            <a:r>
              <a:rPr lang="pt-BR" sz="2200"/>
              <a:t>e </a:t>
            </a:r>
            <a:r>
              <a:rPr lang="pt-BR" sz="2200" i="1"/>
              <a:t>k</a:t>
            </a:r>
            <a:r>
              <a:rPr lang="pt-BR" sz="2200" i="1" baseline="-25000"/>
              <a:t>v</a:t>
            </a:r>
          </a:p>
          <a:p>
            <a:r>
              <a:rPr lang="pt-BR" sz="2200" i="1" baseline="-25000"/>
              <a:t>    </a:t>
            </a:r>
          </a:p>
          <a:p>
            <a:r>
              <a:rPr lang="pt-BR" sz="2200"/>
              <a:t>Obs: as distâncias entre todas as ocorrências desses termos no mesmo documento são contadas, o que indiretamente quantifica a co-ocorrência dos termos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8DD03-1A69-4040-BFC8-48A8DA5C0D34}" type="slidenum">
              <a:rPr lang="pt-BR" smtClean="0"/>
              <a:pPr/>
              <a:t>35</a:t>
            </a:fld>
            <a:endParaRPr lang="pt-BR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Análise Automática Global </a:t>
            </a:r>
            <a:br>
              <a:rPr lang="en-US" smtClean="0"/>
            </a:br>
            <a:r>
              <a:rPr lang="en-US" sz="3200" smtClean="0"/>
              <a:t>Matriz de Correlação Métrica</a:t>
            </a:r>
            <a:endParaRPr lang="en-US" smtClean="0"/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</p:spPr>
        <p:txBody>
          <a:bodyPr/>
          <a:lstStyle/>
          <a:p>
            <a:pPr eaLnBrk="1" hangingPunct="1"/>
            <a:r>
              <a:rPr lang="pt-BR" sz="2400" smtClean="0"/>
              <a:t>Para evitar favorecimento de termos muito freqüentes em todos os documentos, a matriz pode ser normalizada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429000" y="3225800"/>
          <a:ext cx="2133600" cy="1179513"/>
        </p:xfrm>
        <a:graphic>
          <a:graphicData uri="http://schemas.openxmlformats.org/presentationml/2006/ole">
            <p:oleObj spid="_x0000_s4098" name="Equation" r:id="rId3" imgW="825480" imgH="4950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09256A-FCC2-4495-A7F7-442C7E29C901}" type="slidenum">
              <a:rPr lang="pt-BR" smtClean="0"/>
              <a:pPr/>
              <a:t>36</a:t>
            </a:fld>
            <a:endParaRPr lang="pt-BR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Análise Automática Global </a:t>
            </a:r>
            <a:br>
              <a:rPr lang="en-US" smtClean="0"/>
            </a:br>
            <a:r>
              <a:rPr lang="en-US" smtClean="0"/>
              <a:t> </a:t>
            </a:r>
            <a:r>
              <a:rPr lang="pt-BR" sz="3200" smtClean="0"/>
              <a:t>Expansão da Consulta</a:t>
            </a:r>
            <a:endParaRPr lang="en-US" smtClean="0"/>
          </a:p>
        </p:txBody>
      </p:sp>
      <p:sp>
        <p:nvSpPr>
          <p:cNvPr id="471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Regra Geral</a:t>
            </a:r>
            <a:endParaRPr lang="pt-BR" sz="2400" smtClean="0"/>
          </a:p>
          <a:p>
            <a:pPr lvl="1" eaLnBrk="1" hangingPunct="1"/>
            <a:r>
              <a:rPr lang="pt-BR" sz="2200" smtClean="0"/>
              <a:t>Para cada termo </a:t>
            </a:r>
            <a:r>
              <a:rPr lang="pt-BR" sz="2200" i="1" smtClean="0"/>
              <a:t>i</a:t>
            </a:r>
            <a:r>
              <a:rPr lang="pt-BR" sz="2200" smtClean="0"/>
              <a:t> da consulta, expanda a consulta com os </a:t>
            </a:r>
            <a:r>
              <a:rPr lang="pt-BR" sz="2200" i="1" smtClean="0"/>
              <a:t>n</a:t>
            </a:r>
            <a:r>
              <a:rPr lang="pt-BR" sz="2200" smtClean="0"/>
              <a:t> termos </a:t>
            </a:r>
            <a:r>
              <a:rPr lang="pt-BR" sz="2200" i="1" smtClean="0"/>
              <a:t>j</a:t>
            </a:r>
            <a:r>
              <a:rPr lang="pt-BR" sz="2200" smtClean="0"/>
              <a:t> com maior valor de </a:t>
            </a:r>
            <a:r>
              <a:rPr lang="pt-BR" sz="2200" i="1" smtClean="0"/>
              <a:t>cij</a:t>
            </a:r>
            <a:r>
              <a:rPr lang="pt-BR" sz="2200" smtClean="0"/>
              <a:t> (correlação)</a:t>
            </a:r>
          </a:p>
          <a:p>
            <a:pPr eaLnBrk="1" hangingPunct="1"/>
            <a:r>
              <a:rPr lang="pt-BR" sz="2400" smtClean="0"/>
              <a:t>Mais de um fator de correlação pode ser combinado para escolher os termos para a expansão</a:t>
            </a:r>
          </a:p>
          <a:p>
            <a:pPr lvl="1" eaLnBrk="1" hangingPunct="1"/>
            <a:r>
              <a:rPr lang="pt-BR" sz="2200" smtClean="0"/>
              <a:t>Por exemplo, pegar os </a:t>
            </a:r>
            <a:r>
              <a:rPr lang="pt-BR" sz="2200" i="1" smtClean="0"/>
              <a:t>n</a:t>
            </a:r>
            <a:r>
              <a:rPr lang="pt-BR" sz="2200" smtClean="0"/>
              <a:t> maiores termos de ambas as matrizes e fazer a interseção</a:t>
            </a:r>
          </a:p>
          <a:p>
            <a:pPr lvl="2" eaLnBrk="1" hangingPunct="1"/>
            <a:r>
              <a:rPr lang="pt-BR" sz="2000" smtClean="0"/>
              <a:t>determinando que termos estão relacionados em ambas as matrizes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5B34D1-21EE-461E-A636-FD48BAB69272}" type="slidenum">
              <a:rPr lang="pt-BR" smtClean="0"/>
              <a:pPr/>
              <a:t>37</a:t>
            </a:fld>
            <a:endParaRPr lang="pt-BR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Expansão da Consulta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z="3200" smtClean="0"/>
              <a:t>Problemas com a Análise Global</a:t>
            </a:r>
          </a:p>
        </p:txBody>
      </p:sp>
      <p:sp>
        <p:nvSpPr>
          <p:cNvPr id="481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Ambigüidade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pode introduzir termos estatisticamente relacionados que, mesmo assim, são irrelevantes para a consulta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“Apple computer” </a:t>
            </a:r>
            <a:r>
              <a:rPr lang="pt-BR" sz="2000" smtClean="0">
                <a:sym typeface="Symbol" pitchFamily="18" charset="2"/>
              </a:rPr>
              <a:t> </a:t>
            </a:r>
            <a:r>
              <a:rPr lang="pt-BR" sz="2000" smtClean="0"/>
              <a:t>“Apple </a:t>
            </a:r>
            <a:r>
              <a:rPr lang="pt-BR" sz="2000" smtClean="0">
                <a:solidFill>
                  <a:srgbClr val="800080"/>
                </a:solidFill>
              </a:rPr>
              <a:t>red fruit</a:t>
            </a:r>
            <a:r>
              <a:rPr lang="pt-BR" sz="2000" smtClean="0"/>
              <a:t> computer”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apple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800080"/>
                </a:solidFill>
              </a:rPr>
              <a:t>red fruit</a:t>
            </a:r>
            <a:r>
              <a:rPr lang="pt-BR" sz="2000" smtClean="0"/>
              <a:t> estão relacionados no corpus de docs.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Porém, </a:t>
            </a:r>
            <a:r>
              <a:rPr lang="pt-BR" sz="2000" smtClean="0">
                <a:solidFill>
                  <a:srgbClr val="800080"/>
                </a:solidFill>
              </a:rPr>
              <a:t>red fruit</a:t>
            </a:r>
            <a:r>
              <a:rPr lang="pt-BR" sz="2000" smtClean="0"/>
              <a:t> não é relevante para a consulta original</a:t>
            </a:r>
            <a:r>
              <a:rPr lang="pt-BR" sz="1800" smtClean="0"/>
              <a:t> </a:t>
            </a:r>
            <a:endParaRPr lang="pt-BR" sz="2000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Redundância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Uma vez que os termos adicionados são </a:t>
            </a:r>
            <a:r>
              <a:rPr lang="pt-BR" sz="2200" smtClean="0">
                <a:solidFill>
                  <a:srgbClr val="800080"/>
                </a:solidFill>
              </a:rPr>
              <a:t>correlacionados</a:t>
            </a:r>
            <a:r>
              <a:rPr lang="pt-BR" sz="2200" smtClean="0"/>
              <a:t> aos termos da consulta original, a expansão pode não recuperar muitos documentos adicionais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8A7B93-F9CC-428C-BE7D-B08B912E82C0}" type="slidenum">
              <a:rPr lang="pt-BR" smtClean="0"/>
              <a:pPr/>
              <a:t>38</a:t>
            </a:fld>
            <a:endParaRPr lang="pt-BR" smtClean="0"/>
          </a:p>
        </p:txBody>
      </p:sp>
      <p:sp>
        <p:nvSpPr>
          <p:cNvPr id="4915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Após a consulta inicial, determina termos correlacionados analisando os </a:t>
            </a:r>
            <a:r>
              <a:rPr lang="pt-BR" sz="2400" i="1" smtClean="0"/>
              <a:t>m </a:t>
            </a:r>
            <a:r>
              <a:rPr lang="pt-BR" sz="2400" smtClean="0"/>
              <a:t>primeiros documentos recuperados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i.e., de melhor ranking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Esta análise se baseia apenas em um conjunto “local” de documentos específico para uma consulta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Evita ambigüidade, uma vez que considera apenas documentos relevantes em um contexto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“Apple computer” </a:t>
            </a:r>
            <a:r>
              <a:rPr lang="pt-BR" sz="2200" smtClean="0">
                <a:sym typeface="Symbol" pitchFamily="18" charset="2"/>
              </a:rPr>
              <a:t>                                                          “Apple computer Powerbook laptop”</a:t>
            </a:r>
            <a:endParaRPr lang="pt-BR" sz="2200" smtClean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pt-BR" smtClean="0"/>
              <a:t>Expansão da Consulta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z="3200" smtClean="0"/>
              <a:t>Análise Automática Local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DBCF2-D388-4F36-BD55-790EB6F60DC8}" type="slidenum">
              <a:rPr lang="pt-BR" smtClean="0"/>
              <a:pPr/>
              <a:t>39</a:t>
            </a:fld>
            <a:endParaRPr lang="pt-BR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Análise Global vs. Análise Local</a:t>
            </a:r>
          </a:p>
        </p:txBody>
      </p:sp>
      <p:sp>
        <p:nvSpPr>
          <p:cNvPr id="501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Análise Global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requer computação intensiva off-line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durante a construção da matriz de correlações entre termos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Análise Local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Requer menos computação para cálculo das correlações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Entretanto, esse cálculo é refeito para cada consulta em tempo de execução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Análise local tem gerado melhores resultados experimentais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708C1E-D300-4F1D-87B5-5D5E7D20D892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Tipos de Consultas</a:t>
            </a:r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pt-BR" sz="2800" smtClean="0"/>
              <a:t>Existem diversos tipos de consultas que podem ser submetidas aos sistemas de RI </a:t>
            </a:r>
          </a:p>
          <a:p>
            <a:pPr eaLnBrk="1" hangingPunct="1"/>
            <a:r>
              <a:rPr lang="pt-BR" sz="2800" smtClean="0"/>
              <a:t>Contudo...</a:t>
            </a:r>
          </a:p>
          <a:p>
            <a:pPr lvl="1" eaLnBrk="1" hangingPunct="1"/>
            <a:r>
              <a:rPr lang="pt-BR" sz="2400" smtClean="0"/>
              <a:t>Nem todos os tipos podem ser usados em todos os sistemas</a:t>
            </a:r>
          </a:p>
          <a:p>
            <a:pPr lvl="1" eaLnBrk="1" hangingPunct="1"/>
            <a:r>
              <a:rPr lang="pt-BR" sz="2400" smtClean="0"/>
              <a:t>Isso vai depender do </a:t>
            </a:r>
            <a:r>
              <a:rPr lang="pt-BR" sz="2400" smtClean="0">
                <a:solidFill>
                  <a:srgbClr val="800080"/>
                </a:solidFill>
              </a:rPr>
              <a:t>modelo de RI</a:t>
            </a:r>
            <a:r>
              <a:rPr lang="pt-BR" sz="2400" smtClean="0"/>
              <a:t> adotado pelo sistema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52856A-826A-48B2-A6B1-6FB3F32256EA}" type="slidenum">
              <a:rPr lang="pt-BR" smtClean="0"/>
              <a:pPr/>
              <a:t>40</a:t>
            </a:fld>
            <a:endParaRPr lang="pt-BR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Refinamento da Análise Global</a:t>
            </a:r>
          </a:p>
        </p:txBody>
      </p:sp>
      <p:sp>
        <p:nvSpPr>
          <p:cNvPr id="512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Expande apenas com os termos que são similares a </a:t>
            </a:r>
            <a:r>
              <a:rPr lang="pt-BR" sz="2400" i="1" smtClean="0"/>
              <a:t>todos</a:t>
            </a:r>
            <a:r>
              <a:rPr lang="pt-BR" sz="2400" smtClean="0"/>
              <a:t> os termos da consulta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800" smtClean="0"/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O termo “fruit” não é adicionado a “Apple computer”, uma vez é pouco correlacionado a  “computer”</a:t>
            </a:r>
          </a:p>
          <a:p>
            <a:pPr lvl="1" eaLnBrk="1" hangingPunct="1">
              <a:lnSpc>
                <a:spcPct val="90000"/>
              </a:lnSpc>
              <a:spcBef>
                <a:spcPct val="45000"/>
              </a:spcBef>
            </a:pPr>
            <a:r>
              <a:rPr lang="pt-BR" sz="2200" smtClean="0"/>
              <a:t>“fruit” é adicionado a “apple pie”, uma vez que “fruit” tanto é correlacionado a “apple” como a “pie”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771775" y="2708275"/>
          <a:ext cx="2667000" cy="889000"/>
        </p:xfrm>
        <a:graphic>
          <a:graphicData uri="http://schemas.openxmlformats.org/presentationml/2006/ole">
            <p:oleObj spid="_x0000_s5122" name="Equation" r:id="rId3" imgW="1143000" imgH="38088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19E2-81D4-40C2-A960-394161E166EF}" type="slidenum">
              <a:rPr lang="pt-BR" smtClean="0"/>
              <a:pPr/>
              <a:t>41</a:t>
            </a:fld>
            <a:endParaRPr lang="pt-BR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Expansão de Consultas </a:t>
            </a:r>
            <a:br>
              <a:rPr lang="en-US" smtClean="0"/>
            </a:br>
            <a:r>
              <a:rPr lang="en-US" sz="3200" smtClean="0"/>
              <a:t> Conclusões</a:t>
            </a:r>
            <a:endParaRPr lang="en-US" smtClean="0"/>
          </a:p>
        </p:txBody>
      </p:sp>
      <p:sp>
        <p:nvSpPr>
          <p:cNvPr id="512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Expansão de consultas com termos relacionados pode melhorar desempenho do sistema de RI</a:t>
            </a:r>
          </a:p>
          <a:p>
            <a:pPr lvl="1" eaLnBrk="1" hangingPunct="1"/>
            <a:r>
              <a:rPr lang="pt-BR" sz="2200" smtClean="0"/>
              <a:t>Particularmente, a cobertura</a:t>
            </a:r>
          </a:p>
          <a:p>
            <a:pPr eaLnBrk="1" hangingPunct="1"/>
            <a:r>
              <a:rPr lang="pt-BR" sz="2400" smtClean="0"/>
              <a:t>Contudo, termos similares devem ser escolhidos com cuidado para evitar perda de precisão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F17DD2-EDFC-473D-8490-52920B0A9E07}" type="slidenum">
              <a:rPr lang="pt-BR" smtClean="0"/>
              <a:pPr/>
              <a:t>42</a:t>
            </a:fld>
            <a:endParaRPr lang="pt-BR" smtClean="0"/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93713"/>
            <a:ext cx="7772400" cy="990600"/>
          </a:xfrm>
        </p:spPr>
        <p:txBody>
          <a:bodyPr/>
          <a:lstStyle/>
          <a:p>
            <a:pPr eaLnBrk="1" hangingPunct="1"/>
            <a:r>
              <a:rPr lang="pt-BR" smtClean="0"/>
              <a:t>Reformulação da consulta</a:t>
            </a:r>
            <a:br>
              <a:rPr lang="pt-BR" smtClean="0"/>
            </a:br>
            <a:r>
              <a:rPr lang="pt-BR" sz="3200" smtClean="0"/>
              <a:t>Feedback de relevância</a:t>
            </a:r>
            <a:endParaRPr lang="en-US" smtClean="0"/>
          </a:p>
        </p:txBody>
      </p:sp>
      <p:sp>
        <p:nvSpPr>
          <p:cNvPr id="5222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/>
            <a:r>
              <a:rPr lang="pt-BR" sz="2400" smtClean="0"/>
              <a:t>Após apresentar os resultados de uma consulta, o sistema de RI pode permitir ao usuário fornecer feedback sobre um ou mais documentos recuperados</a:t>
            </a:r>
          </a:p>
          <a:p>
            <a:pPr eaLnBrk="1" hangingPunct="1"/>
            <a:r>
              <a:rPr lang="pt-BR" sz="2400" smtClean="0"/>
              <a:t>Esse feedback pode ser usado para reformular a consulta inicial </a:t>
            </a:r>
          </a:p>
          <a:p>
            <a:pPr lvl="1" eaLnBrk="1" hangingPunct="1"/>
            <a:r>
              <a:rPr lang="pt-BR" sz="2200" smtClean="0"/>
              <a:t>Novos resultados serão produzidos com base na consulta reformulada</a:t>
            </a:r>
          </a:p>
          <a:p>
            <a:pPr lvl="1" eaLnBrk="1" hangingPunct="1"/>
            <a:r>
              <a:rPr lang="pt-BR" sz="2200" smtClean="0"/>
              <a:t> Processo é interativo e iterativo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904875"/>
          </a:xfrm>
        </p:spPr>
        <p:txBody>
          <a:bodyPr/>
          <a:lstStyle/>
          <a:p>
            <a:pPr eaLnBrk="1" hangingPunct="1"/>
            <a:r>
              <a:rPr lang="en-US" sz="3200" smtClean="0"/>
              <a:t>Arquitetura para Feedback de Relevância</a:t>
            </a:r>
            <a:endParaRPr lang="en-US" smtClean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105400" y="2819400"/>
            <a:ext cx="11398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Rankings</a:t>
            </a:r>
          </a:p>
        </p:txBody>
      </p:sp>
      <p:pic>
        <p:nvPicPr>
          <p:cNvPr id="108548" name="Picture 4" descr="C:\Program Files\MSOffice\Clipart\Popular\amconfus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971800"/>
            <a:ext cx="931863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3962400" y="2819400"/>
            <a:ext cx="2057400" cy="1066800"/>
          </a:xfrm>
          <a:prstGeom prst="rect">
            <a:avLst/>
          </a:prstGeom>
          <a:solidFill>
            <a:srgbClr val="B8F2A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B8F2A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>
                <a:latin typeface="Times New Roman" pitchFamily="18" charset="0"/>
              </a:rPr>
              <a:t>Sistemas de RI</a:t>
            </a:r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4114800" y="1447800"/>
            <a:ext cx="1676400" cy="914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documentos</a:t>
            </a:r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4953000" y="236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pic>
        <p:nvPicPr>
          <p:cNvPr id="53256" name="Picture 8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447800"/>
            <a:ext cx="9969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3886200"/>
            <a:ext cx="3124200" cy="1909763"/>
            <a:chOff x="2592" y="2448"/>
            <a:chExt cx="1968" cy="1203"/>
          </a:xfrm>
        </p:grpSpPr>
        <p:sp>
          <p:nvSpPr>
            <p:cNvPr id="53288" name="Oval 10"/>
            <p:cNvSpPr>
              <a:spLocks noChangeArrowheads="1"/>
            </p:cNvSpPr>
            <p:nvPr/>
          </p:nvSpPr>
          <p:spPr bwMode="auto">
            <a:xfrm>
              <a:off x="2592" y="273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Documentos </a:t>
              </a:r>
            </a:p>
            <a:p>
              <a:pPr algn="ctr"/>
              <a:r>
                <a:rPr lang="en-US">
                  <a:latin typeface="Times New Roman" pitchFamily="18" charset="0"/>
                </a:rPr>
                <a:t>ordenados</a:t>
              </a:r>
            </a:p>
          </p:txBody>
        </p:sp>
        <p:sp>
          <p:nvSpPr>
            <p:cNvPr id="53289" name="Line 11"/>
            <p:cNvSpPr>
              <a:spLocks noChangeShapeType="1"/>
            </p:cNvSpPr>
            <p:nvPr/>
          </p:nvSpPr>
          <p:spPr bwMode="auto">
            <a:xfrm>
              <a:off x="3120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53290" name="Group 12"/>
            <p:cNvGrpSpPr>
              <a:grpSpLocks/>
            </p:cNvGrpSpPr>
            <p:nvPr/>
          </p:nvGrpSpPr>
          <p:grpSpPr bwMode="auto">
            <a:xfrm>
              <a:off x="3792" y="2784"/>
              <a:ext cx="768" cy="867"/>
              <a:chOff x="3984" y="2640"/>
              <a:chExt cx="768" cy="867"/>
            </a:xfrm>
          </p:grpSpPr>
          <p:sp>
            <p:nvSpPr>
              <p:cNvPr id="53291" name="Rectangle 13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>
                  <a:latin typeface="Times New Roman" pitchFamily="18" charset="0"/>
                </a:endParaRPr>
              </a:p>
            </p:txBody>
          </p:sp>
          <p:sp>
            <p:nvSpPr>
              <p:cNvPr id="53292" name="Text Box 14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1. Doc1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2. Doc2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3. Doc3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066800" y="5181600"/>
            <a:ext cx="2971800" cy="1447800"/>
            <a:chOff x="672" y="3264"/>
            <a:chExt cx="1872" cy="912"/>
          </a:xfrm>
        </p:grpSpPr>
        <p:grpSp>
          <p:nvGrpSpPr>
            <p:cNvPr id="53282" name="Group 16"/>
            <p:cNvGrpSpPr>
              <a:grpSpLocks/>
            </p:cNvGrpSpPr>
            <p:nvPr/>
          </p:nvGrpSpPr>
          <p:grpSpPr bwMode="auto">
            <a:xfrm>
              <a:off x="1776" y="3264"/>
              <a:ext cx="768" cy="912"/>
              <a:chOff x="1632" y="2688"/>
              <a:chExt cx="768" cy="912"/>
            </a:xfrm>
          </p:grpSpPr>
          <p:sp>
            <p:nvSpPr>
              <p:cNvPr id="53286" name="Rectangle 17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768" cy="912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>
                  <a:latin typeface="Times New Roman" pitchFamily="18" charset="0"/>
                </a:endParaRPr>
              </a:p>
            </p:txBody>
          </p:sp>
          <p:sp>
            <p:nvSpPr>
              <p:cNvPr id="53287" name="Text Box 18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662" cy="82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1. Doc1  </a:t>
                </a:r>
                <a:r>
                  <a:rPr lang="en-US" sz="1600" b="1">
                    <a:solidFill>
                      <a:srgbClr val="FF0000"/>
                    </a:solidFill>
                    <a:latin typeface="Times New Roman" pitchFamily="18" charset="0"/>
                    <a:sym typeface="Symbol" pitchFamily="18" charset="2"/>
                  </a:rPr>
                  <a:t></a:t>
                </a:r>
                <a:endParaRPr lang="en-US" sz="1600" b="1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2. Doc2  </a:t>
                </a:r>
                <a:r>
                  <a:rPr lang="en-US" sz="1600" b="1">
                    <a:solidFill>
                      <a:srgbClr val="FF0000"/>
                    </a:solidFill>
                    <a:latin typeface="Times New Roman" pitchFamily="18" charset="0"/>
                    <a:sym typeface="Symbol" pitchFamily="18" charset="2"/>
                  </a:rPr>
                  <a:t></a:t>
                </a:r>
                <a:endParaRPr lang="en-US" sz="1600" b="1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3. Doc3  </a:t>
                </a:r>
                <a:r>
                  <a:rPr lang="en-US" sz="1600" b="1">
                    <a:solidFill>
                      <a:srgbClr val="FF0000"/>
                    </a:solidFill>
                    <a:latin typeface="Times New Roman" pitchFamily="18" charset="0"/>
                    <a:sym typeface="Symbol" pitchFamily="18" charset="2"/>
                  </a:rPr>
                  <a:t></a:t>
                </a:r>
                <a:endParaRPr lang="en-US" sz="1600" b="1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53283" name="Group 19"/>
            <p:cNvGrpSpPr>
              <a:grpSpLocks/>
            </p:cNvGrpSpPr>
            <p:nvPr/>
          </p:nvGrpSpPr>
          <p:grpSpPr bwMode="auto">
            <a:xfrm>
              <a:off x="672" y="3648"/>
              <a:ext cx="1056" cy="432"/>
              <a:chOff x="672" y="3648"/>
              <a:chExt cx="1056" cy="432"/>
            </a:xfrm>
          </p:grpSpPr>
          <p:sp>
            <p:nvSpPr>
              <p:cNvPr id="53284" name="AutoShape 2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1056" cy="432"/>
              </a:xfrm>
              <a:prstGeom prst="wedgeRoundRectCallout">
                <a:avLst>
                  <a:gd name="adj1" fmla="val -53407"/>
                  <a:gd name="adj2" fmla="val -318056"/>
                  <a:gd name="adj3" fmla="val 16667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/>
              <a:p>
                <a:pPr algn="ctr"/>
                <a:endParaRPr lang="pt-PT" sz="2000">
                  <a:latin typeface="Times New Roman" pitchFamily="18" charset="0"/>
                </a:endParaRPr>
              </a:p>
            </p:txBody>
          </p:sp>
          <p:sp>
            <p:nvSpPr>
              <p:cNvPr id="53285" name="Text Box 21"/>
              <p:cNvSpPr txBox="1">
                <a:spLocks noChangeArrowheads="1"/>
              </p:cNvSpPr>
              <p:nvPr/>
            </p:nvSpPr>
            <p:spPr bwMode="auto">
              <a:xfrm>
                <a:off x="768" y="3696"/>
                <a:ext cx="849" cy="288"/>
              </a:xfrm>
              <a:prstGeom prst="rect">
                <a:avLst/>
              </a:prstGeom>
              <a:solidFill>
                <a:schemeClr val="accent2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>
                    <a:latin typeface="Times New Roman" pitchFamily="18" charset="0"/>
                  </a:rPr>
                  <a:t>Feedback</a:t>
                </a:r>
              </a:p>
            </p:txBody>
          </p:sp>
        </p:grp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1295400" y="1524000"/>
            <a:ext cx="2667000" cy="1295400"/>
            <a:chOff x="1152" y="960"/>
            <a:chExt cx="1344" cy="816"/>
          </a:xfrm>
        </p:grpSpPr>
        <p:sp>
          <p:nvSpPr>
            <p:cNvPr id="53279" name="AutoShape 23"/>
            <p:cNvSpPr>
              <a:spLocks noChangeArrowheads="1"/>
            </p:cNvSpPr>
            <p:nvPr/>
          </p:nvSpPr>
          <p:spPr bwMode="auto">
            <a:xfrm>
              <a:off x="1152" y="960"/>
              <a:ext cx="816" cy="576"/>
            </a:xfrm>
            <a:prstGeom prst="wedgeRoundRectCallout">
              <a:avLst>
                <a:gd name="adj1" fmla="val -123282"/>
                <a:gd name="adj2" fmla="val 122917"/>
                <a:gd name="adj3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pt-PT">
                <a:latin typeface="Times New Roman" pitchFamily="18" charset="0"/>
              </a:endParaRPr>
            </a:p>
          </p:txBody>
        </p:sp>
        <p:sp>
          <p:nvSpPr>
            <p:cNvPr id="53280" name="Rectangle 24"/>
            <p:cNvSpPr>
              <a:spLocks noChangeArrowheads="1"/>
            </p:cNvSpPr>
            <p:nvPr/>
          </p:nvSpPr>
          <p:spPr bwMode="auto">
            <a:xfrm>
              <a:off x="1248" y="1008"/>
              <a:ext cx="596" cy="48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Consultainicial</a:t>
              </a:r>
            </a:p>
          </p:txBody>
        </p:sp>
        <p:sp>
          <p:nvSpPr>
            <p:cNvPr id="53281" name="Line 25"/>
            <p:cNvSpPr>
              <a:spLocks noChangeShapeType="1"/>
            </p:cNvSpPr>
            <p:nvPr/>
          </p:nvSpPr>
          <p:spPr bwMode="auto">
            <a:xfrm>
              <a:off x="1968" y="1248"/>
              <a:ext cx="528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1752600" y="2752725"/>
            <a:ext cx="1581150" cy="1438275"/>
            <a:chOff x="1104" y="1734"/>
            <a:chExt cx="996" cy="906"/>
          </a:xfrm>
        </p:grpSpPr>
        <p:sp>
          <p:nvSpPr>
            <p:cNvPr id="53277" name="Oval 27"/>
            <p:cNvSpPr>
              <a:spLocks noChangeArrowheads="1"/>
            </p:cNvSpPr>
            <p:nvPr/>
          </p:nvSpPr>
          <p:spPr bwMode="auto">
            <a:xfrm>
              <a:off x="1104" y="1734"/>
              <a:ext cx="996" cy="610"/>
            </a:xfrm>
            <a:prstGeom prst="ellipse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Consulta revisada</a:t>
              </a:r>
            </a:p>
          </p:txBody>
        </p:sp>
        <p:sp>
          <p:nvSpPr>
            <p:cNvPr id="53278" name="Line 28"/>
            <p:cNvSpPr>
              <a:spLocks noChangeShapeType="1"/>
            </p:cNvSpPr>
            <p:nvPr/>
          </p:nvSpPr>
          <p:spPr bwMode="auto">
            <a:xfrm flipV="1">
              <a:off x="1632" y="240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</p:grp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33528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6096000" y="2819400"/>
            <a:ext cx="2819400" cy="2443163"/>
            <a:chOff x="3840" y="1776"/>
            <a:chExt cx="1776" cy="1539"/>
          </a:xfrm>
        </p:grpSpPr>
        <p:sp>
          <p:nvSpPr>
            <p:cNvPr id="53272" name="Oval 31"/>
            <p:cNvSpPr>
              <a:spLocks noChangeArrowheads="1"/>
            </p:cNvSpPr>
            <p:nvPr/>
          </p:nvSpPr>
          <p:spPr bwMode="auto">
            <a:xfrm>
              <a:off x="4512" y="177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Documentos</a:t>
              </a:r>
            </a:p>
            <a:p>
              <a:pPr algn="ctr"/>
              <a:r>
                <a:rPr lang="en-US">
                  <a:latin typeface="Times New Roman" pitchFamily="18" charset="0"/>
                </a:rPr>
                <a:t> reordenados</a:t>
              </a:r>
            </a:p>
          </p:txBody>
        </p:sp>
        <p:grpSp>
          <p:nvGrpSpPr>
            <p:cNvPr id="53273" name="Group 32"/>
            <p:cNvGrpSpPr>
              <a:grpSpLocks/>
            </p:cNvGrpSpPr>
            <p:nvPr/>
          </p:nvGrpSpPr>
          <p:grpSpPr bwMode="auto">
            <a:xfrm>
              <a:off x="4848" y="2448"/>
              <a:ext cx="768" cy="867"/>
              <a:chOff x="3984" y="2640"/>
              <a:chExt cx="768" cy="867"/>
            </a:xfrm>
          </p:grpSpPr>
          <p:sp>
            <p:nvSpPr>
              <p:cNvPr id="53275" name="Rectangle 33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>
                  <a:latin typeface="Times New Roman" pitchFamily="18" charset="0"/>
                </a:endParaRPr>
              </a:p>
            </p:txBody>
          </p:sp>
          <p:sp>
            <p:nvSpPr>
              <p:cNvPr id="53276" name="Text Box 34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1. Doc2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2. Doc4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3. Doc5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  <a:endParaRPr 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53274" name="Line 35"/>
            <p:cNvSpPr>
              <a:spLocks noChangeShapeType="1"/>
            </p:cNvSpPr>
            <p:nvPr/>
          </p:nvSpPr>
          <p:spPr bwMode="auto">
            <a:xfrm>
              <a:off x="3840" y="2064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1600200" y="2362200"/>
            <a:ext cx="2514600" cy="3429000"/>
            <a:chOff x="1008" y="1488"/>
            <a:chExt cx="1584" cy="2160"/>
          </a:xfrm>
        </p:grpSpPr>
        <p:grpSp>
          <p:nvGrpSpPr>
            <p:cNvPr id="53264" name="Group 37"/>
            <p:cNvGrpSpPr>
              <a:grpSpLocks/>
            </p:cNvGrpSpPr>
            <p:nvPr/>
          </p:nvGrpSpPr>
          <p:grpSpPr bwMode="auto">
            <a:xfrm>
              <a:off x="1102" y="2640"/>
              <a:ext cx="1248" cy="576"/>
              <a:chOff x="241" y="3120"/>
              <a:chExt cx="1248" cy="576"/>
            </a:xfrm>
          </p:grpSpPr>
          <p:sp>
            <p:nvSpPr>
              <p:cNvPr id="53270" name="Rectangle 38"/>
              <p:cNvSpPr>
                <a:spLocks noChangeArrowheads="1"/>
              </p:cNvSpPr>
              <p:nvPr/>
            </p:nvSpPr>
            <p:spPr bwMode="auto">
              <a:xfrm>
                <a:off x="288" y="3120"/>
                <a:ext cx="1152" cy="57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53271" name="Text Box 39"/>
              <p:cNvSpPr txBox="1">
                <a:spLocks noChangeArrowheads="1"/>
              </p:cNvSpPr>
              <p:nvPr/>
            </p:nvSpPr>
            <p:spPr bwMode="auto">
              <a:xfrm>
                <a:off x="241" y="3137"/>
                <a:ext cx="1248" cy="5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>
                    <a:latin typeface="Times New Roman" pitchFamily="18" charset="0"/>
                  </a:rPr>
                  <a:t>Reformulação </a:t>
                </a:r>
              </a:p>
              <a:p>
                <a:pPr algn="ctr"/>
                <a:r>
                  <a:rPr lang="en-US">
                    <a:latin typeface="Times New Roman" pitchFamily="18" charset="0"/>
                  </a:rPr>
                  <a:t>da consulta</a:t>
                </a:r>
              </a:p>
            </p:txBody>
          </p:sp>
        </p:grpSp>
        <p:sp>
          <p:nvSpPr>
            <p:cNvPr id="53265" name="Line 40"/>
            <p:cNvSpPr>
              <a:spLocks noChangeShapeType="1"/>
            </p:cNvSpPr>
            <p:nvPr/>
          </p:nvSpPr>
          <p:spPr bwMode="auto">
            <a:xfrm flipV="1">
              <a:off x="1536" y="321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53266" name="Line 41"/>
            <p:cNvSpPr>
              <a:spLocks noChangeShapeType="1"/>
            </p:cNvSpPr>
            <p:nvPr/>
          </p:nvSpPr>
          <p:spPr bwMode="auto">
            <a:xfrm flipH="1" flipV="1">
              <a:off x="2304" y="2928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  <p:grpSp>
          <p:nvGrpSpPr>
            <p:cNvPr id="53267" name="Group 42"/>
            <p:cNvGrpSpPr>
              <a:grpSpLocks/>
            </p:cNvGrpSpPr>
            <p:nvPr/>
          </p:nvGrpSpPr>
          <p:grpSpPr bwMode="auto">
            <a:xfrm>
              <a:off x="1008" y="1488"/>
              <a:ext cx="144" cy="1440"/>
              <a:chOff x="1008" y="1488"/>
              <a:chExt cx="144" cy="1440"/>
            </a:xfrm>
          </p:grpSpPr>
          <p:sp>
            <p:nvSpPr>
              <p:cNvPr id="53268" name="Line 43"/>
              <p:cNvSpPr>
                <a:spLocks noChangeShapeType="1"/>
              </p:cNvSpPr>
              <p:nvPr/>
            </p:nvSpPr>
            <p:spPr bwMode="auto">
              <a:xfrm>
                <a:off x="1008" y="1488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53269" name="Line 44"/>
              <p:cNvSpPr>
                <a:spLocks noChangeShapeType="1"/>
              </p:cNvSpPr>
              <p:nvPr/>
            </p:nvSpPr>
            <p:spPr bwMode="auto">
              <a:xfrm>
                <a:off x="1008" y="29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0FDE3-EFAE-4146-B515-9618C0AB874D}" type="slidenum">
              <a:rPr lang="pt-BR" smtClean="0"/>
              <a:pPr/>
              <a:t>44</a:t>
            </a:fld>
            <a:endParaRPr lang="pt-BR" smtClean="0"/>
          </a:p>
        </p:txBody>
      </p:sp>
      <p:sp>
        <p:nvSpPr>
          <p:cNvPr id="54275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z="3200" smtClean="0"/>
              <a:t>Repesagem de Termos</a:t>
            </a:r>
            <a:endParaRPr lang="en-US" smtClean="0"/>
          </a:p>
        </p:txBody>
      </p:sp>
      <p:sp>
        <p:nvSpPr>
          <p:cNvPr id="5427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i="1" dirty="0" smtClean="0"/>
              <a:t>Term reweighting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lvl="1" eaLnBrk="1" hangingPunct="1"/>
            <a:r>
              <a:rPr lang="en-US" sz="2000" dirty="0" err="1" smtClean="0"/>
              <a:t>Repesagem</a:t>
            </a:r>
            <a:r>
              <a:rPr lang="en-US" sz="2000" dirty="0" smtClean="0"/>
              <a:t> dos </a:t>
            </a:r>
            <a:r>
              <a:rPr lang="en-US" sz="2000" dirty="0" err="1" smtClean="0"/>
              <a:t>termos</a:t>
            </a:r>
            <a:endParaRPr lang="en-US" sz="2000" dirty="0" smtClean="0"/>
          </a:p>
          <a:p>
            <a:pPr eaLnBrk="1" hangingPunct="1"/>
            <a:r>
              <a:rPr lang="en-US" sz="2400" dirty="0" err="1" smtClean="0"/>
              <a:t>Objetivo</a:t>
            </a:r>
            <a:r>
              <a:rPr lang="en-US" sz="2400" dirty="0" smtClean="0"/>
              <a:t>:</a:t>
            </a:r>
          </a:p>
          <a:p>
            <a:pPr lvl="1" eaLnBrk="1" hangingPunct="1"/>
            <a:r>
              <a:rPr lang="pt-BR" sz="2200" dirty="0" smtClean="0"/>
              <a:t>Aumentar o peso dos termos que aparecem em documentos relevantes e diminuir o peso de termos que aparecem em  documentos irrelevantes</a:t>
            </a:r>
          </a:p>
          <a:p>
            <a:pPr eaLnBrk="1" hangingPunct="1"/>
            <a:r>
              <a:rPr lang="pt-BR" sz="2400" dirty="0" smtClean="0"/>
              <a:t> Existem diversos algoritmos para reformular consultas com base em repesagem de pesos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3AABE6-30F6-4EE0-8D39-2BBB9BCC6AAF}" type="slidenum">
              <a:rPr lang="pt-BR" smtClean="0"/>
              <a:pPr/>
              <a:t>45</a:t>
            </a:fld>
            <a:endParaRPr lang="pt-BR" smtClean="0"/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</a:t>
            </a:r>
            <a:r>
              <a:rPr lang="en-US" sz="3200" smtClean="0"/>
              <a:t>Repesagem de Termos</a:t>
            </a:r>
            <a:endParaRPr lang="en-US" smtClean="0"/>
          </a:p>
        </p:txBody>
      </p:sp>
      <p:sp>
        <p:nvSpPr>
          <p:cNvPr id="5530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Reformulação de consulta para o Modelo Vetorial</a:t>
            </a:r>
          </a:p>
          <a:p>
            <a:pPr lvl="1" eaLnBrk="1" hangingPunct="1"/>
            <a:r>
              <a:rPr lang="pt-BR" sz="2200" smtClean="0"/>
              <a:t>Nesse modelo, consultas e documentos são representados como vetores de pesos</a:t>
            </a:r>
          </a:p>
          <a:p>
            <a:pPr lvl="2" eaLnBrk="1" hangingPunct="1"/>
            <a:r>
              <a:rPr lang="pt-BR" sz="2000" smtClean="0"/>
              <a:t>Modelo vetorial recupera documentos que são similares à consulta do usuário</a:t>
            </a:r>
          </a:p>
          <a:p>
            <a:pPr lvl="1" eaLnBrk="1" hangingPunct="1"/>
            <a:r>
              <a:rPr lang="pt-BR" sz="2200" smtClean="0"/>
              <a:t>Se soubéssemos a priori que documentos são relevantes, saberíamos quais consultas seriam as mais adequadas</a:t>
            </a:r>
          </a:p>
          <a:p>
            <a:pPr lvl="2" eaLnBrk="1" hangingPunct="1"/>
            <a:r>
              <a:rPr lang="pt-BR" sz="2000" smtClean="0"/>
              <a:t>As consultas ideais seriam aquelas mais similares aos documentos relevantes no espaço vetorial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0579A8-5037-4390-96D8-5EA584BAA652}" type="slidenum">
              <a:rPr lang="pt-BR" smtClean="0"/>
              <a:pPr/>
              <a:t>46</a:t>
            </a:fld>
            <a:endParaRPr lang="pt-BR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</a:t>
            </a:r>
            <a:r>
              <a:rPr lang="en-US" sz="3200" smtClean="0"/>
              <a:t>Repesagem de Termos</a:t>
            </a:r>
            <a:endParaRPr lang="en-US" smtClean="0"/>
          </a:p>
        </p:txBody>
      </p:sp>
      <p:sp>
        <p:nvSpPr>
          <p:cNvPr id="563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Reformulação de Consulta para o Modelo Vetorial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sz="2200" b="1" smtClean="0"/>
              <a:t>Adicione</a:t>
            </a:r>
            <a:r>
              <a:rPr lang="pt-BR" sz="2200" smtClean="0"/>
              <a:t> à consulta inicial os vetores dos documentos considerados com </a:t>
            </a:r>
            <a:r>
              <a:rPr lang="pt-BR" sz="2200" b="1" smtClean="0"/>
              <a:t>relevantes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sz="2200" b="1" smtClean="0"/>
              <a:t> Subtraia</a:t>
            </a:r>
            <a:r>
              <a:rPr lang="pt-BR" sz="2200" smtClean="0"/>
              <a:t> da consulta inicial os vetores dos documentos considerados com </a:t>
            </a:r>
            <a:r>
              <a:rPr lang="pt-BR" sz="2200" b="1" smtClean="0"/>
              <a:t>irrelevantes</a:t>
            </a:r>
            <a:endParaRPr lang="pt-BR" sz="2200" smtClean="0"/>
          </a:p>
          <a:p>
            <a:pPr lvl="1" eaLnBrk="1" hangingPunct="1">
              <a:spcBef>
                <a:spcPct val="60000"/>
              </a:spcBef>
            </a:pPr>
            <a:r>
              <a:rPr lang="pt-BR" sz="2200" smtClean="0"/>
              <a:t>Desta forma, os pesos da consulta são reformulados, aproximando-se dos documentos relevantes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882556-C29E-428D-96B6-6A90FD580A3D}" type="slidenum">
              <a:rPr lang="pt-BR" smtClean="0"/>
              <a:pPr/>
              <a:t>47</a:t>
            </a:fld>
            <a:endParaRPr lang="pt-BR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0668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</a:t>
            </a:r>
            <a:r>
              <a:rPr lang="en-US" sz="3200" smtClean="0"/>
              <a:t>Repesagem de Termos </a:t>
            </a:r>
            <a:endParaRPr lang="en-US" smtClean="0"/>
          </a:p>
        </p:txBody>
      </p:sp>
      <p:sp>
        <p:nvSpPr>
          <p:cNvPr id="573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267200"/>
          </a:xfrm>
        </p:spPr>
        <p:txBody>
          <a:bodyPr/>
          <a:lstStyle/>
          <a:p>
            <a:pPr eaLnBrk="1" hangingPunct="1"/>
            <a:r>
              <a:rPr lang="en-US" sz="2800" smtClean="0"/>
              <a:t>Métodos:</a:t>
            </a:r>
          </a:p>
          <a:p>
            <a:pPr lvl="1" eaLnBrk="1" hangingPunct="1"/>
            <a:r>
              <a:rPr lang="en-US" sz="2400" smtClean="0"/>
              <a:t>Método Rochio Padrão</a:t>
            </a:r>
          </a:p>
          <a:p>
            <a:pPr lvl="1" eaLnBrk="1" hangingPunct="1"/>
            <a:r>
              <a:rPr lang="en-US" sz="2400" smtClean="0"/>
              <a:t>Método Ide </a:t>
            </a:r>
          </a:p>
          <a:p>
            <a:pPr lvl="1" eaLnBrk="1" hangingPunct="1"/>
            <a:r>
              <a:rPr lang="en-US" sz="2400" smtClean="0"/>
              <a:t>Método Ide “Dec Hi”</a:t>
            </a:r>
          </a:p>
          <a:p>
            <a:pPr eaLnBrk="1" hangingPunct="1"/>
            <a:r>
              <a:rPr lang="en-US" sz="2800" smtClean="0"/>
              <a:t>Ocultei os slides porque é muita fórmula……..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CAA919-686A-46C8-BB15-533BA4AED417}" type="slidenum">
              <a:rPr lang="pt-BR" smtClean="0"/>
              <a:pPr/>
              <a:t>48</a:t>
            </a:fld>
            <a:endParaRPr lang="pt-BR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0668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Repesagem de Termos </a:t>
            </a:r>
          </a:p>
        </p:txBody>
      </p:sp>
      <p:sp>
        <p:nvSpPr>
          <p:cNvPr id="61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267200"/>
          </a:xfrm>
        </p:spPr>
        <p:txBody>
          <a:bodyPr/>
          <a:lstStyle/>
          <a:p>
            <a:pPr eaLnBrk="1" hangingPunct="1"/>
            <a:r>
              <a:rPr lang="en-US" sz="2400" smtClean="0"/>
              <a:t> Método Rochio Padrão </a:t>
            </a:r>
          </a:p>
          <a:p>
            <a:pPr lvl="1" eaLnBrk="1" hangingPunct="1"/>
            <a:r>
              <a:rPr lang="en-US" sz="2200" smtClean="0"/>
              <a:t>Seja </a:t>
            </a:r>
            <a:r>
              <a:rPr lang="en-US" sz="2200" i="1" smtClean="0"/>
              <a:t>D</a:t>
            </a:r>
            <a:r>
              <a:rPr lang="en-US" sz="2200" i="1" baseline="-25000" smtClean="0"/>
              <a:t>r</a:t>
            </a:r>
            <a:r>
              <a:rPr lang="en-US" sz="2200" smtClean="0"/>
              <a:t> o conjunto dos documentos relevantes, </a:t>
            </a:r>
            <a:r>
              <a:rPr lang="en-US" sz="2200" i="1" smtClean="0"/>
              <a:t>D</a:t>
            </a:r>
            <a:r>
              <a:rPr lang="en-US" sz="2200" i="1" baseline="-25000" smtClean="0"/>
              <a:t>n</a:t>
            </a:r>
            <a:r>
              <a:rPr lang="en-US" sz="2200" smtClean="0"/>
              <a:t> o conjunto dos documentos irrelevantes e </a:t>
            </a:r>
            <a:r>
              <a:rPr lang="en-US" sz="2200" i="1" smtClean="0"/>
              <a:t>q </a:t>
            </a:r>
            <a:r>
              <a:rPr lang="en-US" sz="2200" smtClean="0"/>
              <a:t>a consulta inicial</a:t>
            </a:r>
            <a:endParaRPr lang="en-US" sz="2200" i="1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828800" y="3582988"/>
          <a:ext cx="5181600" cy="1101725"/>
        </p:xfrm>
        <a:graphic>
          <a:graphicData uri="http://schemas.openxmlformats.org/presentationml/2006/ole">
            <p:oleObj spid="_x0000_s6146" name="Equation" r:id="rId3" imgW="2145960" imgH="457200" progId="Equation.3">
              <p:embed/>
            </p:oleObj>
          </a:graphicData>
        </a:graphic>
      </p:graphicFrame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938213" y="4908550"/>
            <a:ext cx="6708775" cy="1109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200">
                <a:sym typeface="Symbol" pitchFamily="18" charset="2"/>
              </a:rPr>
              <a:t>: parâmetro associado à consulta inicial.</a:t>
            </a:r>
          </a:p>
          <a:p>
            <a:r>
              <a:rPr lang="en-US" sz="2200">
                <a:sym typeface="Symbol" pitchFamily="18" charset="2"/>
              </a:rPr>
              <a:t>: parâmetro associado aos documentos relevantes</a:t>
            </a:r>
          </a:p>
          <a:p>
            <a:r>
              <a:rPr lang="en-US" sz="2200">
                <a:sym typeface="Symbol" pitchFamily="18" charset="2"/>
              </a:rPr>
              <a:t>: parâmetro associado aos documentos irrelevantes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A02301-F62A-4F5F-BB25-919070847F22}" type="slidenum">
              <a:rPr lang="pt-BR" smtClean="0"/>
              <a:pPr/>
              <a:t>49</a:t>
            </a:fld>
            <a:endParaRPr lang="pt-BR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Método Rochio Padrão </a:t>
            </a:r>
            <a:br>
              <a:rPr lang="en-US" smtClean="0"/>
            </a:br>
            <a:r>
              <a:rPr lang="en-US" smtClean="0"/>
              <a:t>Exemplo</a:t>
            </a:r>
          </a:p>
        </p:txBody>
      </p:sp>
      <p:sp>
        <p:nvSpPr>
          <p:cNvPr id="58372" name="Line 8"/>
          <p:cNvSpPr>
            <a:spLocks noChangeShapeType="1"/>
          </p:cNvSpPr>
          <p:nvPr/>
        </p:nvSpPr>
        <p:spPr bwMode="auto">
          <a:xfrm flipV="1">
            <a:off x="1219200" y="1871663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58373" name="Line 9"/>
          <p:cNvSpPr>
            <a:spLocks noChangeShapeType="1"/>
          </p:cNvSpPr>
          <p:nvPr/>
        </p:nvSpPr>
        <p:spPr bwMode="auto">
          <a:xfrm>
            <a:off x="990600" y="4310063"/>
            <a:ext cx="396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58374" name="Text Box 10"/>
          <p:cNvSpPr txBox="1">
            <a:spLocks noChangeArrowheads="1"/>
          </p:cNvSpPr>
          <p:nvPr/>
        </p:nvSpPr>
        <p:spPr bwMode="auto">
          <a:xfrm>
            <a:off x="671513" y="1752600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/>
              <a:t>w</a:t>
            </a:r>
            <a:r>
              <a:rPr lang="pt-BR" sz="1800"/>
              <a:t>1</a:t>
            </a:r>
          </a:p>
        </p:txBody>
      </p:sp>
      <p:sp>
        <p:nvSpPr>
          <p:cNvPr id="58375" name="Text Box 11"/>
          <p:cNvSpPr txBox="1">
            <a:spLocks noChangeArrowheads="1"/>
          </p:cNvSpPr>
          <p:nvPr/>
        </p:nvSpPr>
        <p:spPr bwMode="auto">
          <a:xfrm>
            <a:off x="4419600" y="4310063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/>
              <a:t>w</a:t>
            </a:r>
            <a:r>
              <a:rPr lang="pt-BR" sz="1800"/>
              <a:t>2</a:t>
            </a:r>
            <a:endParaRPr lang="pt-BR" sz="1400"/>
          </a:p>
        </p:txBody>
      </p:sp>
      <p:sp>
        <p:nvSpPr>
          <p:cNvPr id="58376" name="Oval 12"/>
          <p:cNvSpPr>
            <a:spLocks noChangeArrowheads="1"/>
          </p:cNvSpPr>
          <p:nvPr/>
        </p:nvSpPr>
        <p:spPr bwMode="auto">
          <a:xfrm>
            <a:off x="1758950" y="3335338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/>
            <a:endParaRPr lang="pt-BR"/>
          </a:p>
        </p:txBody>
      </p:sp>
      <p:sp>
        <p:nvSpPr>
          <p:cNvPr id="58377" name="Text Box 14"/>
          <p:cNvSpPr txBox="1">
            <a:spLocks noChangeArrowheads="1"/>
          </p:cNvSpPr>
          <p:nvPr/>
        </p:nvSpPr>
        <p:spPr bwMode="auto">
          <a:xfrm>
            <a:off x="1371600" y="30146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[2;3]</a:t>
            </a:r>
          </a:p>
        </p:txBody>
      </p:sp>
      <p:sp>
        <p:nvSpPr>
          <p:cNvPr id="58378" name="Oval 15"/>
          <p:cNvSpPr>
            <a:spLocks noChangeArrowheads="1"/>
          </p:cNvSpPr>
          <p:nvPr/>
        </p:nvSpPr>
        <p:spPr bwMode="auto">
          <a:xfrm>
            <a:off x="2063750" y="3640138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79" name="Oval 16"/>
          <p:cNvSpPr>
            <a:spLocks noChangeArrowheads="1"/>
          </p:cNvSpPr>
          <p:nvPr/>
        </p:nvSpPr>
        <p:spPr bwMode="auto">
          <a:xfrm>
            <a:off x="1454150" y="3944938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80" name="Oval 17"/>
          <p:cNvSpPr>
            <a:spLocks noChangeArrowheads="1"/>
          </p:cNvSpPr>
          <p:nvPr/>
        </p:nvSpPr>
        <p:spPr bwMode="auto">
          <a:xfrm>
            <a:off x="2368550" y="2405063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81" name="Oval 18"/>
          <p:cNvSpPr>
            <a:spLocks noChangeArrowheads="1"/>
          </p:cNvSpPr>
          <p:nvPr/>
        </p:nvSpPr>
        <p:spPr bwMode="auto">
          <a:xfrm>
            <a:off x="2673350" y="2709863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82" name="Oval 19"/>
          <p:cNvSpPr>
            <a:spLocks noChangeArrowheads="1"/>
          </p:cNvSpPr>
          <p:nvPr/>
        </p:nvSpPr>
        <p:spPr bwMode="auto">
          <a:xfrm>
            <a:off x="2978150" y="2100263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83" name="Text Box 20"/>
          <p:cNvSpPr txBox="1">
            <a:spLocks noChangeArrowheads="1"/>
          </p:cNvSpPr>
          <p:nvPr/>
        </p:nvSpPr>
        <p:spPr bwMode="auto">
          <a:xfrm>
            <a:off x="2063750" y="33194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[3;2]</a:t>
            </a:r>
          </a:p>
        </p:txBody>
      </p:sp>
      <p:sp>
        <p:nvSpPr>
          <p:cNvPr id="58384" name="Text Box 21"/>
          <p:cNvSpPr txBox="1">
            <a:spLocks noChangeArrowheads="1"/>
          </p:cNvSpPr>
          <p:nvPr/>
        </p:nvSpPr>
        <p:spPr bwMode="auto">
          <a:xfrm>
            <a:off x="1676400" y="39290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[1;1]</a:t>
            </a:r>
          </a:p>
        </p:txBody>
      </p:sp>
      <p:sp>
        <p:nvSpPr>
          <p:cNvPr id="58385" name="Text Box 28"/>
          <p:cNvSpPr txBox="1">
            <a:spLocks noChangeArrowheads="1"/>
          </p:cNvSpPr>
          <p:nvPr/>
        </p:nvSpPr>
        <p:spPr bwMode="auto">
          <a:xfrm>
            <a:off x="2825750" y="25574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[6;2]</a:t>
            </a:r>
          </a:p>
        </p:txBody>
      </p:sp>
      <p:sp>
        <p:nvSpPr>
          <p:cNvPr id="58386" name="Text Box 29"/>
          <p:cNvSpPr txBox="1">
            <a:spLocks noChangeArrowheads="1"/>
          </p:cNvSpPr>
          <p:nvPr/>
        </p:nvSpPr>
        <p:spPr bwMode="auto">
          <a:xfrm>
            <a:off x="3054350" y="17954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[7;4]</a:t>
            </a:r>
          </a:p>
        </p:txBody>
      </p:sp>
      <p:sp>
        <p:nvSpPr>
          <p:cNvPr id="58387" name="Text Box 30"/>
          <p:cNvSpPr txBox="1">
            <a:spLocks noChangeArrowheads="1"/>
          </p:cNvSpPr>
          <p:nvPr/>
        </p:nvSpPr>
        <p:spPr bwMode="auto">
          <a:xfrm>
            <a:off x="2139950" y="21002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[5;3]</a:t>
            </a:r>
          </a:p>
        </p:txBody>
      </p:sp>
      <p:sp>
        <p:nvSpPr>
          <p:cNvPr id="58388" name="Oval 34"/>
          <p:cNvSpPr>
            <a:spLocks noChangeArrowheads="1"/>
          </p:cNvSpPr>
          <p:nvPr/>
        </p:nvSpPr>
        <p:spPr bwMode="auto">
          <a:xfrm>
            <a:off x="2971800" y="3319463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89" name="Text Box 35"/>
          <p:cNvSpPr txBox="1">
            <a:spLocks noChangeArrowheads="1"/>
          </p:cNvSpPr>
          <p:nvPr/>
        </p:nvSpPr>
        <p:spPr bwMode="auto">
          <a:xfrm>
            <a:off x="3124200" y="3292475"/>
            <a:ext cx="4175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q</a:t>
            </a:r>
            <a:r>
              <a:rPr lang="pt-BR" sz="1400"/>
              <a:t>1</a:t>
            </a:r>
          </a:p>
        </p:txBody>
      </p:sp>
      <p:sp>
        <p:nvSpPr>
          <p:cNvPr id="58390" name="Text Box 37"/>
          <p:cNvSpPr txBox="1">
            <a:spLocks noChangeArrowheads="1"/>
          </p:cNvSpPr>
          <p:nvPr/>
        </p:nvSpPr>
        <p:spPr bwMode="auto">
          <a:xfrm>
            <a:off x="1066800" y="4953000"/>
            <a:ext cx="7162800" cy="161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Char char="•"/>
            </a:pPr>
            <a:r>
              <a:rPr lang="pt-BR" sz="2000"/>
              <a:t> Consulta não é boa para recuperar documentos relevantes (obs.: documento irrelevante [3;2] é ordenado logo na 2a posição, ou seja, é o segundo mais similar à consulta q</a:t>
            </a:r>
            <a:r>
              <a:rPr lang="pt-BR" sz="1600"/>
              <a:t>1</a:t>
            </a:r>
            <a:r>
              <a:rPr lang="pt-BR" sz="2000"/>
              <a:t>)</a:t>
            </a:r>
          </a:p>
          <a:p>
            <a:r>
              <a:rPr lang="pt-BR" sz="2000"/>
              <a:t> </a:t>
            </a:r>
          </a:p>
          <a:p>
            <a:pPr>
              <a:buFontTx/>
              <a:buChar char="•"/>
            </a:pPr>
            <a:r>
              <a:rPr lang="pt-BR" sz="2000"/>
              <a:t> Consulta mal formulada com peso pequeno para termo w</a:t>
            </a:r>
            <a:r>
              <a:rPr lang="pt-BR" sz="1600"/>
              <a:t>1</a:t>
            </a:r>
          </a:p>
        </p:txBody>
      </p:sp>
      <p:sp>
        <p:nvSpPr>
          <p:cNvPr id="58391" name="Oval 38"/>
          <p:cNvSpPr>
            <a:spLocks noChangeArrowheads="1"/>
          </p:cNvSpPr>
          <p:nvPr/>
        </p:nvSpPr>
        <p:spPr bwMode="auto">
          <a:xfrm>
            <a:off x="5014913" y="2727325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92" name="Text Box 39"/>
          <p:cNvSpPr txBox="1">
            <a:spLocks noChangeArrowheads="1"/>
          </p:cNvSpPr>
          <p:nvPr/>
        </p:nvSpPr>
        <p:spPr bwMode="auto">
          <a:xfrm>
            <a:off x="5305425" y="2581275"/>
            <a:ext cx="339407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= Documentos considerados</a:t>
            </a:r>
          </a:p>
          <a:p>
            <a:r>
              <a:rPr lang="pt-BR" sz="2000"/>
              <a:t>   relevantes após a consulta</a:t>
            </a:r>
            <a:endParaRPr lang="pt-BR"/>
          </a:p>
        </p:txBody>
      </p:sp>
      <p:sp>
        <p:nvSpPr>
          <p:cNvPr id="58393" name="Oval 40"/>
          <p:cNvSpPr>
            <a:spLocks noChangeArrowheads="1"/>
          </p:cNvSpPr>
          <p:nvPr/>
        </p:nvSpPr>
        <p:spPr bwMode="auto">
          <a:xfrm>
            <a:off x="5029200" y="3641725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94" name="Text Box 41"/>
          <p:cNvSpPr txBox="1">
            <a:spLocks noChangeArrowheads="1"/>
          </p:cNvSpPr>
          <p:nvPr/>
        </p:nvSpPr>
        <p:spPr bwMode="auto">
          <a:xfrm>
            <a:off x="5334000" y="3489325"/>
            <a:ext cx="35448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= Documentos considerados</a:t>
            </a:r>
          </a:p>
          <a:p>
            <a:r>
              <a:rPr lang="pt-BR" sz="2000"/>
              <a:t>   irrelevantes após a consulta</a:t>
            </a:r>
          </a:p>
        </p:txBody>
      </p:sp>
      <p:sp>
        <p:nvSpPr>
          <p:cNvPr id="58395" name="Text Box 44"/>
          <p:cNvSpPr txBox="1">
            <a:spLocks noChangeArrowheads="1"/>
          </p:cNvSpPr>
          <p:nvPr/>
        </p:nvSpPr>
        <p:spPr bwMode="auto">
          <a:xfrm>
            <a:off x="3435350" y="3336925"/>
            <a:ext cx="801688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= [6;3]</a:t>
            </a:r>
          </a:p>
        </p:txBody>
      </p:sp>
      <p:sp>
        <p:nvSpPr>
          <p:cNvPr id="58396" name="Oval 45"/>
          <p:cNvSpPr>
            <a:spLocks noChangeArrowheads="1"/>
          </p:cNvSpPr>
          <p:nvPr/>
        </p:nvSpPr>
        <p:spPr bwMode="auto">
          <a:xfrm>
            <a:off x="5029200" y="2133600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8397" name="Text Box 46"/>
          <p:cNvSpPr txBox="1">
            <a:spLocks noChangeArrowheads="1"/>
          </p:cNvSpPr>
          <p:nvPr/>
        </p:nvSpPr>
        <p:spPr bwMode="auto">
          <a:xfrm>
            <a:off x="5311775" y="1981200"/>
            <a:ext cx="26384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= Consulta inicial (q</a:t>
            </a:r>
            <a:r>
              <a:rPr lang="pt-BR" sz="1600"/>
              <a:t>1</a:t>
            </a:r>
            <a:r>
              <a:rPr lang="pt-BR" sz="2000"/>
              <a:t>)</a:t>
            </a:r>
            <a:endParaRPr lang="pt-BR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20738"/>
          </a:xfrm>
        </p:spPr>
        <p:txBody>
          <a:bodyPr/>
          <a:lstStyle/>
          <a:p>
            <a:r>
              <a:rPr lang="pt-BR" smtClean="0"/>
              <a:t>Tipos de Consultas</a:t>
            </a:r>
            <a:endParaRPr lang="pt-PT" smtClean="0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dirty="0" smtClean="0"/>
              <a:t>Consultas baseadas em P</a:t>
            </a:r>
            <a:r>
              <a:rPr lang="pt-PT" sz="2800" dirty="0" smtClean="0"/>
              <a:t>alavras-Chaves</a:t>
            </a:r>
          </a:p>
          <a:p>
            <a:r>
              <a:rPr lang="pt-PT" sz="2800" dirty="0" smtClean="0"/>
              <a:t>Com </a:t>
            </a:r>
            <a:r>
              <a:rPr lang="pt-PT" sz="2800" dirty="0" smtClean="0"/>
              <a:t>casamento de Padrão</a:t>
            </a:r>
          </a:p>
          <a:p>
            <a:r>
              <a:rPr lang="pt-PT" sz="2800" dirty="0" smtClean="0"/>
              <a:t>Com estrutura</a:t>
            </a:r>
          </a:p>
        </p:txBody>
      </p:sp>
      <p:sp>
        <p:nvSpPr>
          <p:cNvPr id="1536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CCB6DE-8046-43F0-8C9F-0793666C5D05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F39F0-2290-4752-9A55-BA3EE75BB418}" type="slidenum">
              <a:rPr lang="pt-BR" smtClean="0"/>
              <a:pPr/>
              <a:t>50</a:t>
            </a:fld>
            <a:endParaRPr lang="pt-BR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Método Rochio Padrão </a:t>
            </a:r>
            <a:br>
              <a:rPr lang="en-US" smtClean="0"/>
            </a:br>
            <a:r>
              <a:rPr lang="en-US" smtClean="0"/>
              <a:t>Exemplo</a:t>
            </a:r>
          </a:p>
        </p:txBody>
      </p:sp>
      <p:sp>
        <p:nvSpPr>
          <p:cNvPr id="59396" name="Line 3"/>
          <p:cNvSpPr>
            <a:spLocks noChangeShapeType="1"/>
          </p:cNvSpPr>
          <p:nvPr/>
        </p:nvSpPr>
        <p:spPr bwMode="auto">
          <a:xfrm flipV="1">
            <a:off x="1219200" y="1871663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59397" name="Line 4"/>
          <p:cNvSpPr>
            <a:spLocks noChangeShapeType="1"/>
          </p:cNvSpPr>
          <p:nvPr/>
        </p:nvSpPr>
        <p:spPr bwMode="auto">
          <a:xfrm>
            <a:off x="990600" y="4310063"/>
            <a:ext cx="396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59398" name="Text Box 5"/>
          <p:cNvSpPr txBox="1">
            <a:spLocks noChangeArrowheads="1"/>
          </p:cNvSpPr>
          <p:nvPr/>
        </p:nvSpPr>
        <p:spPr bwMode="auto">
          <a:xfrm>
            <a:off x="671513" y="1752600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/>
              <a:t>w</a:t>
            </a:r>
            <a:r>
              <a:rPr lang="pt-BR" sz="1800"/>
              <a:t>1</a:t>
            </a: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4419600" y="4310063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/>
              <a:t>w</a:t>
            </a:r>
            <a:r>
              <a:rPr lang="pt-BR" sz="1800"/>
              <a:t>2</a:t>
            </a:r>
            <a:endParaRPr lang="pt-BR" sz="1400"/>
          </a:p>
        </p:txBody>
      </p:sp>
      <p:sp>
        <p:nvSpPr>
          <p:cNvPr id="59400" name="Oval 7"/>
          <p:cNvSpPr>
            <a:spLocks noChangeArrowheads="1"/>
          </p:cNvSpPr>
          <p:nvPr/>
        </p:nvSpPr>
        <p:spPr bwMode="auto">
          <a:xfrm>
            <a:off x="1758950" y="3335338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/>
            <a:endParaRPr lang="pt-BR"/>
          </a:p>
        </p:txBody>
      </p:sp>
      <p:sp>
        <p:nvSpPr>
          <p:cNvPr id="59401" name="Text Box 8"/>
          <p:cNvSpPr txBox="1">
            <a:spLocks noChangeArrowheads="1"/>
          </p:cNvSpPr>
          <p:nvPr/>
        </p:nvSpPr>
        <p:spPr bwMode="auto">
          <a:xfrm>
            <a:off x="1371600" y="30146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[2;3]</a:t>
            </a:r>
          </a:p>
        </p:txBody>
      </p:sp>
      <p:sp>
        <p:nvSpPr>
          <p:cNvPr id="59402" name="Oval 9"/>
          <p:cNvSpPr>
            <a:spLocks noChangeArrowheads="1"/>
          </p:cNvSpPr>
          <p:nvPr/>
        </p:nvSpPr>
        <p:spPr bwMode="auto">
          <a:xfrm>
            <a:off x="2063750" y="3640138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03" name="Oval 10"/>
          <p:cNvSpPr>
            <a:spLocks noChangeArrowheads="1"/>
          </p:cNvSpPr>
          <p:nvPr/>
        </p:nvSpPr>
        <p:spPr bwMode="auto">
          <a:xfrm>
            <a:off x="1454150" y="3944938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04" name="Oval 11"/>
          <p:cNvSpPr>
            <a:spLocks noChangeArrowheads="1"/>
          </p:cNvSpPr>
          <p:nvPr/>
        </p:nvSpPr>
        <p:spPr bwMode="auto">
          <a:xfrm>
            <a:off x="2368550" y="2405063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05" name="Oval 12"/>
          <p:cNvSpPr>
            <a:spLocks noChangeArrowheads="1"/>
          </p:cNvSpPr>
          <p:nvPr/>
        </p:nvSpPr>
        <p:spPr bwMode="auto">
          <a:xfrm>
            <a:off x="2673350" y="2709863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06" name="Oval 13"/>
          <p:cNvSpPr>
            <a:spLocks noChangeArrowheads="1"/>
          </p:cNvSpPr>
          <p:nvPr/>
        </p:nvSpPr>
        <p:spPr bwMode="auto">
          <a:xfrm>
            <a:off x="2978150" y="2100263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07" name="Text Box 14"/>
          <p:cNvSpPr txBox="1">
            <a:spLocks noChangeArrowheads="1"/>
          </p:cNvSpPr>
          <p:nvPr/>
        </p:nvSpPr>
        <p:spPr bwMode="auto">
          <a:xfrm>
            <a:off x="2063750" y="33194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[3;2]</a:t>
            </a:r>
          </a:p>
        </p:txBody>
      </p:sp>
      <p:sp>
        <p:nvSpPr>
          <p:cNvPr id="59408" name="Text Box 15"/>
          <p:cNvSpPr txBox="1">
            <a:spLocks noChangeArrowheads="1"/>
          </p:cNvSpPr>
          <p:nvPr/>
        </p:nvSpPr>
        <p:spPr bwMode="auto">
          <a:xfrm>
            <a:off x="1676400" y="39290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[1;1]</a:t>
            </a:r>
          </a:p>
        </p:txBody>
      </p:sp>
      <p:sp>
        <p:nvSpPr>
          <p:cNvPr id="59409" name="Text Box 16"/>
          <p:cNvSpPr txBox="1">
            <a:spLocks noChangeArrowheads="1"/>
          </p:cNvSpPr>
          <p:nvPr/>
        </p:nvSpPr>
        <p:spPr bwMode="auto">
          <a:xfrm>
            <a:off x="2825750" y="25574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[6;2]</a:t>
            </a:r>
          </a:p>
        </p:txBody>
      </p:sp>
      <p:sp>
        <p:nvSpPr>
          <p:cNvPr id="59410" name="Text Box 17"/>
          <p:cNvSpPr txBox="1">
            <a:spLocks noChangeArrowheads="1"/>
          </p:cNvSpPr>
          <p:nvPr/>
        </p:nvSpPr>
        <p:spPr bwMode="auto">
          <a:xfrm>
            <a:off x="3054350" y="17954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[7;4]</a:t>
            </a:r>
          </a:p>
        </p:txBody>
      </p:sp>
      <p:sp>
        <p:nvSpPr>
          <p:cNvPr id="59411" name="Text Box 18"/>
          <p:cNvSpPr txBox="1">
            <a:spLocks noChangeArrowheads="1"/>
          </p:cNvSpPr>
          <p:nvPr/>
        </p:nvSpPr>
        <p:spPr bwMode="auto">
          <a:xfrm>
            <a:off x="2139950" y="2100263"/>
            <a:ext cx="603250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[5;3]</a:t>
            </a:r>
          </a:p>
        </p:txBody>
      </p:sp>
      <p:sp>
        <p:nvSpPr>
          <p:cNvPr id="59412" name="Oval 20"/>
          <p:cNvSpPr>
            <a:spLocks noChangeArrowheads="1"/>
          </p:cNvSpPr>
          <p:nvPr/>
        </p:nvSpPr>
        <p:spPr bwMode="auto">
          <a:xfrm>
            <a:off x="3886200" y="2100263"/>
            <a:ext cx="152400" cy="152400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13" name="Oval 21"/>
          <p:cNvSpPr>
            <a:spLocks noChangeArrowheads="1"/>
          </p:cNvSpPr>
          <p:nvPr/>
        </p:nvSpPr>
        <p:spPr bwMode="auto">
          <a:xfrm>
            <a:off x="2971800" y="3319463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3124200" y="3292475"/>
            <a:ext cx="4175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q</a:t>
            </a:r>
            <a:r>
              <a:rPr lang="pt-BR" sz="1400"/>
              <a:t>1</a:t>
            </a: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3810000" y="1676400"/>
            <a:ext cx="4175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q</a:t>
            </a:r>
            <a:r>
              <a:rPr lang="pt-BR" sz="1400"/>
              <a:t>2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1143000" y="4876800"/>
            <a:ext cx="6934200" cy="173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Tx/>
              <a:buChar char="•"/>
            </a:pPr>
            <a:r>
              <a:rPr lang="pt-BR" sz="2000"/>
              <a:t> Usando Rochio com </a:t>
            </a:r>
            <a:r>
              <a:rPr lang="pt-BR" sz="2000">
                <a:sym typeface="Symbol" pitchFamily="18" charset="2"/>
              </a:rPr>
              <a:t> =  = </a:t>
            </a:r>
            <a:r>
              <a:rPr lang="en-US">
                <a:latin typeface="Times New Roman" pitchFamily="18" charset="0"/>
                <a:sym typeface="Symbol" pitchFamily="18" charset="2"/>
              </a:rPr>
              <a:t></a:t>
            </a:r>
            <a:r>
              <a:rPr lang="pt-BR" sz="2000">
                <a:sym typeface="Symbol" pitchFamily="18" charset="2"/>
              </a:rPr>
              <a:t> = 1 temos</a:t>
            </a:r>
          </a:p>
          <a:p>
            <a:endParaRPr lang="pt-BR" sz="1000">
              <a:solidFill>
                <a:srgbClr val="000000"/>
              </a:solidFill>
            </a:endParaRPr>
          </a:p>
          <a:p>
            <a:r>
              <a:rPr lang="pt-BR" sz="2000">
                <a:solidFill>
                  <a:srgbClr val="000000"/>
                </a:solidFill>
              </a:rPr>
              <a:t>        q</a:t>
            </a:r>
            <a:r>
              <a:rPr lang="pt-BR" sz="1600">
                <a:solidFill>
                  <a:srgbClr val="000000"/>
                </a:solidFill>
              </a:rPr>
              <a:t>2</a:t>
            </a:r>
            <a:r>
              <a:rPr lang="pt-BR" sz="2000">
                <a:solidFill>
                  <a:srgbClr val="000000"/>
                </a:solidFill>
              </a:rPr>
              <a:t> =  [6;3] + [5;6] – [2;2]  = [9;7] </a:t>
            </a:r>
          </a:p>
          <a:p>
            <a:pPr lvl="1">
              <a:buFontTx/>
              <a:buChar char="•"/>
            </a:pPr>
            <a:endParaRPr lang="pt-BR" sz="1400"/>
          </a:p>
          <a:p>
            <a:pPr>
              <a:buFontTx/>
              <a:buChar char="•"/>
            </a:pPr>
            <a:r>
              <a:rPr lang="pt-BR" sz="2000"/>
              <a:t> Consulta reformulada se distancia dos documentos irrelevantes</a:t>
            </a:r>
          </a:p>
        </p:txBody>
      </p:sp>
      <p:sp>
        <p:nvSpPr>
          <p:cNvPr id="59417" name="Oval 25"/>
          <p:cNvSpPr>
            <a:spLocks noChangeArrowheads="1"/>
          </p:cNvSpPr>
          <p:nvPr/>
        </p:nvSpPr>
        <p:spPr bwMode="auto">
          <a:xfrm>
            <a:off x="5014913" y="2057400"/>
            <a:ext cx="152400" cy="152400"/>
          </a:xfrm>
          <a:prstGeom prst="ellipse">
            <a:avLst/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5305425" y="1911350"/>
            <a:ext cx="339407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= Documentos considerados</a:t>
            </a:r>
          </a:p>
          <a:p>
            <a:r>
              <a:rPr lang="pt-BR" sz="2000"/>
              <a:t>   relevantes após a consulta</a:t>
            </a:r>
            <a:endParaRPr lang="pt-BR"/>
          </a:p>
        </p:txBody>
      </p:sp>
      <p:sp>
        <p:nvSpPr>
          <p:cNvPr id="59419" name="Oval 27"/>
          <p:cNvSpPr>
            <a:spLocks noChangeArrowheads="1"/>
          </p:cNvSpPr>
          <p:nvPr/>
        </p:nvSpPr>
        <p:spPr bwMode="auto">
          <a:xfrm>
            <a:off x="5029200" y="2971800"/>
            <a:ext cx="152400" cy="1524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5334000" y="2819400"/>
            <a:ext cx="35448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= Documentos considerados</a:t>
            </a:r>
          </a:p>
          <a:p>
            <a:r>
              <a:rPr lang="pt-BR" sz="2000"/>
              <a:t>   irrelevantes após a consulta</a:t>
            </a:r>
            <a:endParaRPr lang="pt-BR"/>
          </a:p>
        </p:txBody>
      </p:sp>
      <p:sp>
        <p:nvSpPr>
          <p:cNvPr id="59421" name="Text Box 31"/>
          <p:cNvSpPr txBox="1">
            <a:spLocks noChangeArrowheads="1"/>
          </p:cNvSpPr>
          <p:nvPr/>
        </p:nvSpPr>
        <p:spPr bwMode="auto">
          <a:xfrm>
            <a:off x="3465513" y="3336925"/>
            <a:ext cx="801687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= [6;3]</a:t>
            </a:r>
          </a:p>
        </p:txBody>
      </p:sp>
      <p:sp>
        <p:nvSpPr>
          <p:cNvPr id="59422" name="Text Box 32"/>
          <p:cNvSpPr txBox="1">
            <a:spLocks noChangeArrowheads="1"/>
          </p:cNvSpPr>
          <p:nvPr/>
        </p:nvSpPr>
        <p:spPr bwMode="auto">
          <a:xfrm>
            <a:off x="4114800" y="1736725"/>
            <a:ext cx="801688" cy="32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1500"/>
              <a:t>= [9;7]</a:t>
            </a:r>
          </a:p>
        </p:txBody>
      </p:sp>
      <p:sp>
        <p:nvSpPr>
          <p:cNvPr id="59423" name="Oval 33"/>
          <p:cNvSpPr>
            <a:spLocks noChangeArrowheads="1"/>
          </p:cNvSpPr>
          <p:nvPr/>
        </p:nvSpPr>
        <p:spPr bwMode="auto">
          <a:xfrm>
            <a:off x="5029200" y="3733800"/>
            <a:ext cx="152400" cy="152400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sp>
        <p:nvSpPr>
          <p:cNvPr id="59424" name="Text Box 34"/>
          <p:cNvSpPr txBox="1">
            <a:spLocks noChangeArrowheads="1"/>
          </p:cNvSpPr>
          <p:nvPr/>
        </p:nvSpPr>
        <p:spPr bwMode="auto">
          <a:xfrm>
            <a:off x="5311775" y="3641725"/>
            <a:ext cx="33670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= Consulta reformulada (q</a:t>
            </a:r>
            <a:r>
              <a:rPr lang="pt-BR" sz="1600"/>
              <a:t>2</a:t>
            </a:r>
            <a:r>
              <a:rPr lang="pt-BR" sz="2000"/>
              <a:t>)</a:t>
            </a:r>
            <a:endParaRPr lang="pt-BR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0BB834-08A3-4484-866C-8F4921E1ADFC}" type="slidenum">
              <a:rPr lang="pt-BR" smtClean="0"/>
              <a:pPr/>
              <a:t>51</a:t>
            </a:fld>
            <a:endParaRPr lang="pt-BR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Repesagem de Termos</a:t>
            </a:r>
          </a:p>
        </p:txBody>
      </p:sp>
      <p:sp>
        <p:nvSpPr>
          <p:cNvPr id="71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 </a:t>
            </a:r>
            <a:r>
              <a:rPr lang="en-US" sz="2400" smtClean="0"/>
              <a:t>Método Ide </a:t>
            </a:r>
          </a:p>
          <a:p>
            <a:pPr lvl="1" eaLnBrk="1" hangingPunct="1"/>
            <a:r>
              <a:rPr lang="en-US" sz="2200" smtClean="0"/>
              <a:t>Aumenta o grau de reformulação eliminando a divisão pelo número de documentos avaliados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981200" y="3505200"/>
          <a:ext cx="5022850" cy="1081088"/>
        </p:xfrm>
        <a:graphic>
          <a:graphicData uri="http://schemas.openxmlformats.org/presentationml/2006/ole">
            <p:oleObj spid="_x0000_s7170" name="Equation" r:id="rId3" imgW="1828800" imgH="393480" progId="Equation.3">
              <p:embed/>
            </p:oleObj>
          </a:graphicData>
        </a:graphic>
      </p:graphicFrame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990600" y="4953000"/>
            <a:ext cx="6780213" cy="1109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200">
                <a:sym typeface="Symbol" pitchFamily="18" charset="2"/>
              </a:rPr>
              <a:t>: parâmetro associado à consulta inicial.</a:t>
            </a:r>
          </a:p>
          <a:p>
            <a:r>
              <a:rPr lang="en-US" sz="2200">
                <a:sym typeface="Symbol" pitchFamily="18" charset="2"/>
              </a:rPr>
              <a:t>: parâmetro associado aos documentos relevantes</a:t>
            </a:r>
          </a:p>
          <a:p>
            <a:r>
              <a:rPr lang="en-US" sz="2200">
                <a:sym typeface="Symbol" pitchFamily="18" charset="2"/>
              </a:rPr>
              <a:t>: parâmetro associado aos documentos irrelevantes</a:t>
            </a:r>
            <a:r>
              <a:rPr lang="en-US" sz="2200"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099F20-CB2F-4092-9D69-44ED8F2C1BFD}" type="slidenum">
              <a:rPr lang="pt-BR" smtClean="0"/>
              <a:pPr/>
              <a:t>52</a:t>
            </a:fld>
            <a:endParaRPr lang="pt-BR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Repesagem de Termos</a:t>
            </a:r>
          </a:p>
        </p:txBody>
      </p:sp>
      <p:sp>
        <p:nvSpPr>
          <p:cNvPr id="81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 </a:t>
            </a:r>
            <a:r>
              <a:rPr lang="en-US" sz="2400" smtClean="0"/>
              <a:t>Método Ide “Dec Hi” </a:t>
            </a:r>
          </a:p>
          <a:p>
            <a:pPr lvl="1" eaLnBrk="1" hangingPunct="1"/>
            <a:r>
              <a:rPr lang="en-US" sz="2200" smtClean="0"/>
              <a:t>Considera apenas o documento irrelevante melhor ordenado pela consulta inicial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371600" y="3352800"/>
          <a:ext cx="6497638" cy="1031875"/>
        </p:xfrm>
        <a:graphic>
          <a:graphicData uri="http://schemas.openxmlformats.org/presentationml/2006/ole">
            <p:oleObj spid="_x0000_s8194" name="Equation" r:id="rId3" imgW="2476440" imgH="393480" progId="Equation.3">
              <p:embed/>
            </p:oleObj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120775" y="4572000"/>
            <a:ext cx="6780213" cy="1109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200">
                <a:sym typeface="Symbol" pitchFamily="18" charset="2"/>
              </a:rPr>
              <a:t>: parâmetro associado à consulta inicial.</a:t>
            </a:r>
          </a:p>
          <a:p>
            <a:r>
              <a:rPr lang="en-US" sz="2200">
                <a:sym typeface="Symbol" pitchFamily="18" charset="2"/>
              </a:rPr>
              <a:t>: parâmetro associado aos documentos relevantes</a:t>
            </a:r>
          </a:p>
          <a:p>
            <a:r>
              <a:rPr lang="en-US" sz="2200">
                <a:sym typeface="Symbol" pitchFamily="18" charset="2"/>
              </a:rPr>
              <a:t>: parâmetro associado aos documentos irrelevantes</a:t>
            </a:r>
            <a:r>
              <a:rPr lang="en-US" sz="2200"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68D2A-9BBB-4F89-BB6E-1B75530008E9}" type="slidenum">
              <a:rPr lang="pt-BR" smtClean="0"/>
              <a:pPr/>
              <a:t>53</a:t>
            </a:fld>
            <a:endParaRPr lang="pt-BR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Repesagem de Termos</a:t>
            </a:r>
          </a:p>
        </p:txBody>
      </p:sp>
      <p:sp>
        <p:nvSpPr>
          <p:cNvPr id="604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768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pt-BR" sz="2400" smtClean="0"/>
              <a:t>Comparação dos Métodos </a:t>
            </a:r>
          </a:p>
          <a:p>
            <a:pPr lvl="1" eaLnBrk="1" hangingPunct="1"/>
            <a:r>
              <a:rPr lang="pt-BR" sz="2200" smtClean="0"/>
              <a:t>Todos os métodos, de uma forma geral, melhoram os resultados da RI</a:t>
            </a:r>
          </a:p>
          <a:p>
            <a:pPr lvl="2" eaLnBrk="1" hangingPunct="1"/>
            <a:r>
              <a:rPr lang="pt-BR" sz="2000" smtClean="0"/>
              <a:t>Resultados experimentais não indicam uma dominância clara de nenhum método</a:t>
            </a:r>
            <a:endParaRPr lang="pt-BR" sz="1600" smtClean="0"/>
          </a:p>
          <a:p>
            <a:pPr lvl="1" eaLnBrk="1" hangingPunct="1"/>
            <a:r>
              <a:rPr lang="pt-BR" sz="2200" smtClean="0"/>
              <a:t>Geralmente, parâmetros são definidos como constantes iguais a 1</a:t>
            </a:r>
          </a:p>
          <a:p>
            <a:pPr lvl="1" eaLnBrk="1" hangingPunct="1"/>
            <a:r>
              <a:rPr lang="pt-BR" sz="2200" smtClean="0"/>
              <a:t>Alguns autores usam apenas o conjunto dos documentos relevantes (ou seja</a:t>
            </a:r>
            <a:r>
              <a:rPr lang="pt-BR" sz="2200" smtClean="0">
                <a:sym typeface="Symbol" pitchFamily="18" charset="2"/>
              </a:rPr>
              <a:t> </a:t>
            </a:r>
            <a:r>
              <a:rPr lang="pt-BR" sz="2200" smtClean="0">
                <a:latin typeface="Times New Roman" pitchFamily="18" charset="0"/>
                <a:sym typeface="Symbol" pitchFamily="18" charset="2"/>
              </a:rPr>
              <a:t> = 0</a:t>
            </a:r>
            <a:r>
              <a:rPr lang="pt-BR" sz="2200" smtClean="0"/>
              <a:t> )</a:t>
            </a:r>
          </a:p>
          <a:p>
            <a:pPr lvl="2" eaLnBrk="1" hangingPunct="1"/>
            <a:r>
              <a:rPr lang="pt-BR" sz="2000" smtClean="0"/>
              <a:t>Método de Feedback Positivo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0DCEB-B761-4477-900E-3EC673D83F47}" type="slidenum">
              <a:rPr lang="pt-BR" smtClean="0"/>
              <a:pPr/>
              <a:t>54</a:t>
            </a:fld>
            <a:endParaRPr lang="pt-BR" smtClean="0"/>
          </a:p>
        </p:txBody>
      </p:sp>
      <p:sp>
        <p:nvSpPr>
          <p:cNvPr id="6144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endParaRPr lang="en-US" smtClean="0"/>
          </a:p>
        </p:txBody>
      </p:sp>
      <p:sp>
        <p:nvSpPr>
          <p:cNvPr id="614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Porque </a:t>
            </a:r>
            <a:r>
              <a:rPr lang="pt-BR" sz="2400" i="1" smtClean="0"/>
              <a:t>Feedback</a:t>
            </a:r>
            <a:r>
              <a:rPr lang="pt-BR" sz="2400" smtClean="0"/>
              <a:t> não é largamente usado </a:t>
            </a:r>
          </a:p>
          <a:p>
            <a:pPr lvl="1" eaLnBrk="1" hangingPunct="1"/>
            <a:r>
              <a:rPr lang="pt-BR" sz="2200" smtClean="0"/>
              <a:t>Usuários algumas vezes relutam em fornecer feedback explícito</a:t>
            </a:r>
          </a:p>
          <a:p>
            <a:pPr lvl="1" eaLnBrk="1" hangingPunct="1"/>
            <a:r>
              <a:rPr lang="pt-BR" sz="2200" smtClean="0"/>
              <a:t>Requer maior tempo de computação</a:t>
            </a:r>
          </a:p>
          <a:p>
            <a:pPr lvl="1" eaLnBrk="1" hangingPunct="1"/>
            <a:r>
              <a:rPr lang="pt-BR" sz="2200" smtClean="0"/>
              <a:t> Às vezes, dificulta o entendimento de porque um determinado documento foi recuperado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D6CDF-A745-4A14-A614-16F6D5435CAF}" type="slidenum">
              <a:rPr lang="pt-BR" smtClean="0"/>
              <a:pPr/>
              <a:t>55</a:t>
            </a:fld>
            <a:endParaRPr lang="pt-BR" smtClean="0"/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Pseudo-Feedback</a:t>
            </a:r>
          </a:p>
        </p:txBody>
      </p:sp>
      <p:sp>
        <p:nvSpPr>
          <p:cNvPr id="624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495800"/>
          </a:xfrm>
        </p:spPr>
        <p:txBody>
          <a:bodyPr/>
          <a:lstStyle/>
          <a:p>
            <a:pPr eaLnBrk="1" hangingPunct="1"/>
            <a:r>
              <a:rPr lang="pt-BR" sz="2400" smtClean="0"/>
              <a:t>Usa feedback de relevância sem uma entrada explícita do usuário</a:t>
            </a:r>
          </a:p>
          <a:p>
            <a:pPr eaLnBrk="1" hangingPunct="1"/>
            <a:r>
              <a:rPr lang="pt-BR" sz="2400" smtClean="0"/>
              <a:t>Apenas assume que os top </a:t>
            </a:r>
            <a:r>
              <a:rPr lang="pt-BR" sz="2400" i="1" smtClean="0"/>
              <a:t>m</a:t>
            </a:r>
            <a:r>
              <a:rPr lang="pt-BR" sz="2400" smtClean="0"/>
              <a:t> documentos recuperados são relevantes, e então reformulam a consulta</a:t>
            </a:r>
          </a:p>
          <a:p>
            <a:pPr lvl="1" eaLnBrk="1" hangingPunct="1"/>
            <a:r>
              <a:rPr lang="pt-BR" sz="2200" smtClean="0"/>
              <a:t>É um método de </a:t>
            </a:r>
            <a:r>
              <a:rPr lang="pt-BR" sz="2200" smtClean="0">
                <a:solidFill>
                  <a:srgbClr val="800080"/>
                </a:solidFill>
              </a:rPr>
              <a:t>feedback positivo</a:t>
            </a:r>
          </a:p>
          <a:p>
            <a:pPr eaLnBrk="1" hangingPunct="1"/>
            <a:r>
              <a:rPr lang="pt-BR" sz="2400" smtClean="0"/>
              <a:t> </a:t>
            </a:r>
            <a:r>
              <a:rPr lang="pt-BR" sz="2400" smtClean="0">
                <a:solidFill>
                  <a:srgbClr val="800080"/>
                </a:solidFill>
              </a:rPr>
              <a:t>Melhorou o desempenho de RI no corpus do TREC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711200"/>
          </a:xfrm>
        </p:spPr>
        <p:txBody>
          <a:bodyPr/>
          <a:lstStyle/>
          <a:p>
            <a:pPr eaLnBrk="1" hangingPunct="1"/>
            <a:r>
              <a:rPr lang="en-US" sz="3200" smtClean="0"/>
              <a:t>Arquitetura de Pseudo-Feedback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5105400" y="2819400"/>
            <a:ext cx="11398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Rankings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3962400" y="2819400"/>
            <a:ext cx="2057400" cy="1066800"/>
          </a:xfrm>
          <a:prstGeom prst="rect">
            <a:avLst/>
          </a:prstGeom>
          <a:solidFill>
            <a:srgbClr val="98ED87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8ED87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>
                <a:latin typeface="Times New Roman" pitchFamily="18" charset="0"/>
              </a:rPr>
              <a:t>Sistema</a:t>
            </a:r>
          </a:p>
          <a:p>
            <a:pPr algn="ctr"/>
            <a:r>
              <a:rPr lang="en-US">
                <a:latin typeface="Times New Roman" pitchFamily="18" charset="0"/>
              </a:rPr>
              <a:t>RI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4114800" y="1447800"/>
            <a:ext cx="1676400" cy="914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Corpus de </a:t>
            </a:r>
          </a:p>
          <a:p>
            <a:pPr algn="ctr"/>
            <a:r>
              <a:rPr lang="en-US" sz="2000">
                <a:latin typeface="Times New Roman" pitchFamily="18" charset="0"/>
              </a:rPr>
              <a:t>Documentos</a:t>
            </a:r>
          </a:p>
        </p:txBody>
      </p:sp>
      <p:sp>
        <p:nvSpPr>
          <p:cNvPr id="63494" name="Line 7"/>
          <p:cNvSpPr>
            <a:spLocks noChangeShapeType="1"/>
          </p:cNvSpPr>
          <p:nvPr/>
        </p:nvSpPr>
        <p:spPr bwMode="auto">
          <a:xfrm>
            <a:off x="4953000" y="236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pic>
        <p:nvPicPr>
          <p:cNvPr id="63495" name="Picture 8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447800"/>
            <a:ext cx="9969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3496" name="Group 9"/>
          <p:cNvGrpSpPr>
            <a:grpSpLocks/>
          </p:cNvGrpSpPr>
          <p:nvPr/>
        </p:nvGrpSpPr>
        <p:grpSpPr bwMode="auto">
          <a:xfrm>
            <a:off x="4114800" y="3886200"/>
            <a:ext cx="3124200" cy="1909763"/>
            <a:chOff x="2592" y="2448"/>
            <a:chExt cx="1968" cy="1203"/>
          </a:xfrm>
        </p:grpSpPr>
        <p:sp>
          <p:nvSpPr>
            <p:cNvPr id="63527" name="Oval 10"/>
            <p:cNvSpPr>
              <a:spLocks noChangeArrowheads="1"/>
            </p:cNvSpPr>
            <p:nvPr/>
          </p:nvSpPr>
          <p:spPr bwMode="auto">
            <a:xfrm>
              <a:off x="2592" y="273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Times New Roman" pitchFamily="18" charset="0"/>
                </a:rPr>
                <a:t>Documentos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Ordenados</a:t>
              </a:r>
            </a:p>
          </p:txBody>
        </p:sp>
        <p:sp>
          <p:nvSpPr>
            <p:cNvPr id="63528" name="Line 11"/>
            <p:cNvSpPr>
              <a:spLocks noChangeShapeType="1"/>
            </p:cNvSpPr>
            <p:nvPr/>
          </p:nvSpPr>
          <p:spPr bwMode="auto">
            <a:xfrm>
              <a:off x="3120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63529" name="Group 12"/>
            <p:cNvGrpSpPr>
              <a:grpSpLocks/>
            </p:cNvGrpSpPr>
            <p:nvPr/>
          </p:nvGrpSpPr>
          <p:grpSpPr bwMode="auto">
            <a:xfrm>
              <a:off x="3792" y="2784"/>
              <a:ext cx="768" cy="867"/>
              <a:chOff x="3984" y="2640"/>
              <a:chExt cx="768" cy="867"/>
            </a:xfrm>
          </p:grpSpPr>
          <p:sp>
            <p:nvSpPr>
              <p:cNvPr id="63530" name="Rectangle 13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>
                  <a:latin typeface="Times New Roman" pitchFamily="18" charset="0"/>
                </a:endParaRPr>
              </a:p>
            </p:txBody>
          </p:sp>
          <p:sp>
            <p:nvSpPr>
              <p:cNvPr id="63531" name="Text Box 14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1. Doc1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2. Doc2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3. Doc3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pic>
        <p:nvPicPr>
          <p:cNvPr id="120836" name="Picture 4" descr="C:\Program Files\MSOffice\Clipart\Popular\amconfus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71800"/>
            <a:ext cx="931863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3498" name="Group 44"/>
          <p:cNvGrpSpPr>
            <a:grpSpLocks/>
          </p:cNvGrpSpPr>
          <p:nvPr/>
        </p:nvGrpSpPr>
        <p:grpSpPr bwMode="auto">
          <a:xfrm>
            <a:off x="1524000" y="1524000"/>
            <a:ext cx="2438400" cy="1295400"/>
            <a:chOff x="960" y="960"/>
            <a:chExt cx="1536" cy="816"/>
          </a:xfrm>
        </p:grpSpPr>
        <p:sp>
          <p:nvSpPr>
            <p:cNvPr id="63524" name="AutoShape 16"/>
            <p:cNvSpPr>
              <a:spLocks noChangeArrowheads="1"/>
            </p:cNvSpPr>
            <p:nvPr/>
          </p:nvSpPr>
          <p:spPr bwMode="auto">
            <a:xfrm>
              <a:off x="960" y="960"/>
              <a:ext cx="933" cy="576"/>
            </a:xfrm>
            <a:prstGeom prst="wedgeRoundRectCallout">
              <a:avLst>
                <a:gd name="adj1" fmla="val -123282"/>
                <a:gd name="adj2" fmla="val 122917"/>
                <a:gd name="adj3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pt-PT">
                <a:latin typeface="Times New Roman" pitchFamily="18" charset="0"/>
              </a:endParaRPr>
            </a:p>
          </p:txBody>
        </p:sp>
        <p:sp>
          <p:nvSpPr>
            <p:cNvPr id="63525" name="Rectangle 17"/>
            <p:cNvSpPr>
              <a:spLocks noChangeArrowheads="1"/>
            </p:cNvSpPr>
            <p:nvPr/>
          </p:nvSpPr>
          <p:spPr bwMode="auto">
            <a:xfrm>
              <a:off x="1070" y="1008"/>
              <a:ext cx="754" cy="48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Consulta inicial</a:t>
              </a:r>
              <a:r>
                <a:rPr lang="en-US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63526" name="Line 18"/>
            <p:cNvSpPr>
              <a:spLocks noChangeShapeType="1"/>
            </p:cNvSpPr>
            <p:nvPr/>
          </p:nvSpPr>
          <p:spPr bwMode="auto">
            <a:xfrm>
              <a:off x="1893" y="1248"/>
              <a:ext cx="603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</p:grpSp>
      <p:grpSp>
        <p:nvGrpSpPr>
          <p:cNvPr id="63499" name="Group 46"/>
          <p:cNvGrpSpPr>
            <a:grpSpLocks/>
          </p:cNvGrpSpPr>
          <p:nvPr/>
        </p:nvGrpSpPr>
        <p:grpSpPr bwMode="auto">
          <a:xfrm>
            <a:off x="1676400" y="2779713"/>
            <a:ext cx="2286000" cy="1411287"/>
            <a:chOff x="1056" y="1751"/>
            <a:chExt cx="1440" cy="889"/>
          </a:xfrm>
        </p:grpSpPr>
        <p:grpSp>
          <p:nvGrpSpPr>
            <p:cNvPr id="63520" name="Group 43"/>
            <p:cNvGrpSpPr>
              <a:grpSpLocks/>
            </p:cNvGrpSpPr>
            <p:nvPr/>
          </p:nvGrpSpPr>
          <p:grpSpPr bwMode="auto">
            <a:xfrm>
              <a:off x="1056" y="1751"/>
              <a:ext cx="1152" cy="889"/>
              <a:chOff x="1056" y="1751"/>
              <a:chExt cx="1152" cy="889"/>
            </a:xfrm>
          </p:grpSpPr>
          <p:sp>
            <p:nvSpPr>
              <p:cNvPr id="63522" name="Oval 20"/>
              <p:cNvSpPr>
                <a:spLocks noChangeArrowheads="1"/>
              </p:cNvSpPr>
              <p:nvPr/>
            </p:nvSpPr>
            <p:spPr bwMode="auto">
              <a:xfrm>
                <a:off x="1056" y="1751"/>
                <a:ext cx="1152" cy="574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pitchFamily="18" charset="0"/>
                  </a:rPr>
                  <a:t>Consulta</a:t>
                </a:r>
              </a:p>
              <a:p>
                <a:pPr algn="ctr"/>
                <a:r>
                  <a:rPr lang="en-US" sz="1600">
                    <a:latin typeface="Times New Roman" pitchFamily="18" charset="0"/>
                  </a:rPr>
                  <a:t>Reformulada</a:t>
                </a:r>
                <a:r>
                  <a:rPr lang="en-US" sz="2000"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63523" name="Line 21"/>
              <p:cNvSpPr>
                <a:spLocks noChangeShapeType="1"/>
              </p:cNvSpPr>
              <p:nvPr/>
            </p:nvSpPr>
            <p:spPr bwMode="auto">
              <a:xfrm flipV="1">
                <a:off x="1632" y="2400"/>
                <a:ext cx="1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63521" name="Line 22"/>
            <p:cNvSpPr>
              <a:spLocks noChangeShapeType="1"/>
            </p:cNvSpPr>
            <p:nvPr/>
          </p:nvSpPr>
          <p:spPr bwMode="auto">
            <a:xfrm>
              <a:off x="2160" y="206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</p:grpSp>
      <p:grpSp>
        <p:nvGrpSpPr>
          <p:cNvPr id="63500" name="Group 23"/>
          <p:cNvGrpSpPr>
            <a:grpSpLocks/>
          </p:cNvGrpSpPr>
          <p:nvPr/>
        </p:nvGrpSpPr>
        <p:grpSpPr bwMode="auto">
          <a:xfrm>
            <a:off x="6096000" y="2819400"/>
            <a:ext cx="2819400" cy="2443163"/>
            <a:chOff x="3840" y="1776"/>
            <a:chExt cx="1776" cy="1539"/>
          </a:xfrm>
        </p:grpSpPr>
        <p:sp>
          <p:nvSpPr>
            <p:cNvPr id="63515" name="Oval 24"/>
            <p:cNvSpPr>
              <a:spLocks noChangeArrowheads="1"/>
            </p:cNvSpPr>
            <p:nvPr/>
          </p:nvSpPr>
          <p:spPr bwMode="auto">
            <a:xfrm>
              <a:off x="4512" y="177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Times New Roman" pitchFamily="18" charset="0"/>
                </a:rPr>
                <a:t>Documentos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reordenados</a:t>
              </a:r>
            </a:p>
          </p:txBody>
        </p:sp>
        <p:grpSp>
          <p:nvGrpSpPr>
            <p:cNvPr id="63516" name="Group 25"/>
            <p:cNvGrpSpPr>
              <a:grpSpLocks/>
            </p:cNvGrpSpPr>
            <p:nvPr/>
          </p:nvGrpSpPr>
          <p:grpSpPr bwMode="auto">
            <a:xfrm>
              <a:off x="4848" y="2448"/>
              <a:ext cx="768" cy="867"/>
              <a:chOff x="3984" y="2640"/>
              <a:chExt cx="768" cy="867"/>
            </a:xfrm>
          </p:grpSpPr>
          <p:sp>
            <p:nvSpPr>
              <p:cNvPr id="63518" name="Rectangle 26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>
                  <a:latin typeface="Times New Roman" pitchFamily="18" charset="0"/>
                </a:endParaRPr>
              </a:p>
            </p:txBody>
          </p:sp>
          <p:sp>
            <p:nvSpPr>
              <p:cNvPr id="63519" name="Text Box 27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1. Doc2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2. Doc4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3. Doc5 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</a:p>
              <a:p>
                <a:pPr marL="457200" indent="-457200"/>
                <a:r>
                  <a:rPr lang="en-US" sz="1600">
                    <a:latin typeface="Times New Roman" pitchFamily="18" charset="0"/>
                  </a:rPr>
                  <a:t>    .</a:t>
                </a:r>
                <a:endParaRPr 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63517" name="Line 28"/>
            <p:cNvSpPr>
              <a:spLocks noChangeShapeType="1"/>
            </p:cNvSpPr>
            <p:nvPr/>
          </p:nvSpPr>
          <p:spPr bwMode="auto">
            <a:xfrm>
              <a:off x="3840" y="2064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</p:grpSp>
      <p:grpSp>
        <p:nvGrpSpPr>
          <p:cNvPr id="63501" name="Group 35"/>
          <p:cNvGrpSpPr>
            <a:grpSpLocks/>
          </p:cNvGrpSpPr>
          <p:nvPr/>
        </p:nvGrpSpPr>
        <p:grpSpPr bwMode="auto">
          <a:xfrm>
            <a:off x="1600200" y="2362200"/>
            <a:ext cx="228600" cy="2286000"/>
            <a:chOff x="1008" y="1488"/>
            <a:chExt cx="144" cy="1440"/>
          </a:xfrm>
        </p:grpSpPr>
        <p:sp>
          <p:nvSpPr>
            <p:cNvPr id="63513" name="Line 36"/>
            <p:cNvSpPr>
              <a:spLocks noChangeShapeType="1"/>
            </p:cNvSpPr>
            <p:nvPr/>
          </p:nvSpPr>
          <p:spPr bwMode="auto">
            <a:xfrm>
              <a:off x="1008" y="148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63514" name="Line 37"/>
            <p:cNvSpPr>
              <a:spLocks noChangeShapeType="1"/>
            </p:cNvSpPr>
            <p:nvPr/>
          </p:nvSpPr>
          <p:spPr bwMode="auto">
            <a:xfrm>
              <a:off x="1008" y="29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</p:grpSp>
      <p:grpSp>
        <p:nvGrpSpPr>
          <p:cNvPr id="63502" name="Group 47"/>
          <p:cNvGrpSpPr>
            <a:grpSpLocks/>
          </p:cNvGrpSpPr>
          <p:nvPr/>
        </p:nvGrpSpPr>
        <p:grpSpPr bwMode="auto">
          <a:xfrm>
            <a:off x="1066800" y="4191000"/>
            <a:ext cx="3200400" cy="2438400"/>
            <a:chOff x="672" y="2640"/>
            <a:chExt cx="2016" cy="1536"/>
          </a:xfrm>
        </p:grpSpPr>
        <p:grpSp>
          <p:nvGrpSpPr>
            <p:cNvPr id="63503" name="Group 30"/>
            <p:cNvGrpSpPr>
              <a:grpSpLocks/>
            </p:cNvGrpSpPr>
            <p:nvPr/>
          </p:nvGrpSpPr>
          <p:grpSpPr bwMode="auto">
            <a:xfrm>
              <a:off x="1149" y="2640"/>
              <a:ext cx="1152" cy="576"/>
              <a:chOff x="288" y="3120"/>
              <a:chExt cx="1152" cy="576"/>
            </a:xfrm>
          </p:grpSpPr>
          <p:sp>
            <p:nvSpPr>
              <p:cNvPr id="63511" name="Rectangle 31"/>
              <p:cNvSpPr>
                <a:spLocks noChangeArrowheads="1"/>
              </p:cNvSpPr>
              <p:nvPr/>
            </p:nvSpPr>
            <p:spPr bwMode="auto">
              <a:xfrm>
                <a:off x="288" y="3120"/>
                <a:ext cx="1152" cy="57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63512" name="Text Box 32"/>
              <p:cNvSpPr txBox="1">
                <a:spLocks noChangeArrowheads="1"/>
              </p:cNvSpPr>
              <p:nvPr/>
            </p:nvSpPr>
            <p:spPr bwMode="auto">
              <a:xfrm>
                <a:off x="298" y="3137"/>
                <a:ext cx="1121" cy="4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sz="2200">
                    <a:latin typeface="Times New Roman" pitchFamily="18" charset="0"/>
                  </a:rPr>
                  <a:t>Reformulação</a:t>
                </a:r>
              </a:p>
              <a:p>
                <a:pPr algn="ctr"/>
                <a:r>
                  <a:rPr lang="en-US" sz="2200">
                    <a:latin typeface="Times New Roman" pitchFamily="18" charset="0"/>
                  </a:rPr>
                  <a:t>da consulta</a:t>
                </a:r>
              </a:p>
            </p:txBody>
          </p:sp>
        </p:grpSp>
        <p:sp>
          <p:nvSpPr>
            <p:cNvPr id="63504" name="Line 33"/>
            <p:cNvSpPr>
              <a:spLocks noChangeShapeType="1"/>
            </p:cNvSpPr>
            <p:nvPr/>
          </p:nvSpPr>
          <p:spPr bwMode="auto">
            <a:xfrm flipV="1">
              <a:off x="1536" y="321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63505" name="Line 34"/>
            <p:cNvSpPr>
              <a:spLocks noChangeShapeType="1"/>
            </p:cNvSpPr>
            <p:nvPr/>
          </p:nvSpPr>
          <p:spPr bwMode="auto">
            <a:xfrm flipH="1" flipV="1">
              <a:off x="2304" y="2928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/>
            </a:p>
          </p:txBody>
        </p:sp>
        <p:grpSp>
          <p:nvGrpSpPr>
            <p:cNvPr id="63506" name="Group 38"/>
            <p:cNvGrpSpPr>
              <a:grpSpLocks/>
            </p:cNvGrpSpPr>
            <p:nvPr/>
          </p:nvGrpSpPr>
          <p:grpSpPr bwMode="auto">
            <a:xfrm>
              <a:off x="672" y="3264"/>
              <a:ext cx="2016" cy="912"/>
              <a:chOff x="672" y="3264"/>
              <a:chExt cx="2016" cy="912"/>
            </a:xfrm>
          </p:grpSpPr>
          <p:grpSp>
            <p:nvGrpSpPr>
              <p:cNvPr id="63507" name="Group 39"/>
              <p:cNvGrpSpPr>
                <a:grpSpLocks/>
              </p:cNvGrpSpPr>
              <p:nvPr/>
            </p:nvGrpSpPr>
            <p:grpSpPr bwMode="auto">
              <a:xfrm>
                <a:off x="1920" y="3264"/>
                <a:ext cx="768" cy="912"/>
                <a:chOff x="1632" y="2688"/>
                <a:chExt cx="768" cy="912"/>
              </a:xfrm>
            </p:grpSpPr>
            <p:sp>
              <p:nvSpPr>
                <p:cNvPr id="63509" name="Rectangle 40"/>
                <p:cNvSpPr>
                  <a:spLocks noChangeArrowheads="1"/>
                </p:cNvSpPr>
                <p:nvPr/>
              </p:nvSpPr>
              <p:spPr bwMode="auto">
                <a:xfrm>
                  <a:off x="1632" y="2688"/>
                  <a:ext cx="768" cy="91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pt-PT">
                    <a:latin typeface="Times New Roman" pitchFamily="18" charset="0"/>
                  </a:endParaRPr>
                </a:p>
              </p:txBody>
            </p:sp>
            <p:sp>
              <p:nvSpPr>
                <p:cNvPr id="6351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632" y="2736"/>
                  <a:ext cx="662" cy="8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marL="457200" indent="-457200"/>
                  <a:r>
                    <a:rPr lang="en-US" sz="1600">
                      <a:latin typeface="Times New Roman" pitchFamily="18" charset="0"/>
                    </a:rPr>
                    <a:t>1. Doc1  </a:t>
                  </a:r>
                  <a:r>
                    <a:rPr lang="en-US" sz="1600" b="1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rPr>
                    <a:t></a:t>
                  </a:r>
                  <a:endParaRPr lang="en-US" sz="1600" b="1">
                    <a:solidFill>
                      <a:srgbClr val="FF0000"/>
                    </a:solidFill>
                    <a:latin typeface="Times New Roman" pitchFamily="18" charset="0"/>
                  </a:endParaRPr>
                </a:p>
                <a:p>
                  <a:pPr marL="457200" indent="-457200"/>
                  <a:r>
                    <a:rPr lang="en-US" sz="1600">
                      <a:latin typeface="Times New Roman" pitchFamily="18" charset="0"/>
                    </a:rPr>
                    <a:t>2. Doc2  </a:t>
                  </a:r>
                  <a:r>
                    <a:rPr lang="en-US" sz="1600" b="1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rPr>
                    <a:t></a:t>
                  </a:r>
                  <a:endParaRPr lang="en-US" sz="1600" b="1">
                    <a:solidFill>
                      <a:srgbClr val="FF0000"/>
                    </a:solidFill>
                    <a:latin typeface="Times New Roman" pitchFamily="18" charset="0"/>
                  </a:endParaRPr>
                </a:p>
                <a:p>
                  <a:pPr marL="457200" indent="-457200"/>
                  <a:r>
                    <a:rPr lang="en-US" sz="1600">
                      <a:latin typeface="Times New Roman" pitchFamily="18" charset="0"/>
                    </a:rPr>
                    <a:t>3. Doc3  </a:t>
                  </a:r>
                  <a:r>
                    <a:rPr lang="en-US" sz="1600" b="1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rPr>
                    <a:t></a:t>
                  </a:r>
                  <a:endParaRPr lang="en-US" sz="1600" b="1">
                    <a:solidFill>
                      <a:srgbClr val="FF0000"/>
                    </a:solidFill>
                    <a:latin typeface="Times New Roman" pitchFamily="18" charset="0"/>
                  </a:endParaRPr>
                </a:p>
                <a:p>
                  <a:pPr marL="457200" indent="-457200"/>
                  <a:r>
                    <a:rPr lang="en-US" sz="1600">
                      <a:latin typeface="Times New Roman" pitchFamily="18" charset="0"/>
                    </a:rPr>
                    <a:t>    .</a:t>
                  </a:r>
                </a:p>
                <a:p>
                  <a:pPr marL="457200" indent="-457200"/>
                  <a:r>
                    <a:rPr lang="en-US" sz="1600">
                      <a:latin typeface="Times New Roman" pitchFamily="18" charset="0"/>
                    </a:rPr>
                    <a:t>    .</a:t>
                  </a:r>
                </a:p>
              </p:txBody>
            </p:sp>
          </p:grpSp>
          <p:sp>
            <p:nvSpPr>
              <p:cNvPr id="63508" name="Oval 42"/>
              <p:cNvSpPr>
                <a:spLocks noChangeArrowheads="1"/>
              </p:cNvSpPr>
              <p:nvPr/>
            </p:nvSpPr>
            <p:spPr bwMode="auto">
              <a:xfrm>
                <a:off x="672" y="3456"/>
                <a:ext cx="1200" cy="718"/>
              </a:xfrm>
              <a:prstGeom prst="ellipse">
                <a:avLst/>
              </a:prstGeom>
              <a:solidFill>
                <a:srgbClr val="33CC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/>
                <a:r>
                  <a:rPr lang="en-US">
                    <a:latin typeface="Times New Roman" pitchFamily="18" charset="0"/>
                  </a:rPr>
                  <a:t>Pseudo</a:t>
                </a:r>
              </a:p>
              <a:p>
                <a:pPr algn="ctr"/>
                <a:r>
                  <a:rPr lang="en-US">
                    <a:latin typeface="Times New Roman" pitchFamily="18" charset="0"/>
                  </a:rPr>
                  <a:t>Feedback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83F89-1353-469B-8B5F-B7EA98ACF27A}" type="slidenum">
              <a:rPr lang="pt-BR" smtClean="0"/>
              <a:pPr/>
              <a:t>57</a:t>
            </a:fld>
            <a:endParaRPr lang="pt-BR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6451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</a:t>
            </a:r>
            <a:r>
              <a:rPr lang="pt-BR" sz="2800" smtClean="0"/>
              <a:t>Construção de bases de índices</a:t>
            </a:r>
          </a:p>
          <a:p>
            <a:pPr eaLnBrk="1" hangingPunct="1"/>
            <a:r>
              <a:rPr lang="pt-BR" sz="2800" smtClean="0"/>
              <a:t> </a:t>
            </a:r>
            <a:r>
              <a:rPr lang="pt-BR" sz="2800" smtClean="0">
                <a:solidFill>
                  <a:srgbClr val="800080"/>
                </a:solidFill>
              </a:rPr>
              <a:t>Definição das equipes e dos projetos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36F253-F08B-43E8-9BF4-B88AC0AD46F6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Consultas baseadas em        Palavras-chave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12913"/>
            <a:ext cx="8001000" cy="4687887"/>
          </a:xfrm>
        </p:spPr>
        <p:txBody>
          <a:bodyPr/>
          <a:lstStyle/>
          <a:p>
            <a:pPr eaLnBrk="1" hangingPunct="1"/>
            <a:r>
              <a:rPr lang="en-US" sz="3600" dirty="0" smtClean="0"/>
              <a:t> </a:t>
            </a:r>
            <a:r>
              <a:rPr lang="pt-BR" sz="2800" dirty="0" smtClean="0"/>
              <a:t>Tipos</a:t>
            </a:r>
            <a:endParaRPr lang="pt-PT" sz="2800" dirty="0" smtClean="0"/>
          </a:p>
          <a:p>
            <a:pPr lvl="1" eaLnBrk="1" hangingPunct="1"/>
            <a:r>
              <a:rPr lang="pt-BR" sz="2400" dirty="0" smtClean="0"/>
              <a:t>Baseadas em palavras isoladas</a:t>
            </a:r>
          </a:p>
          <a:p>
            <a:pPr lvl="1" eaLnBrk="1" hangingPunct="1"/>
            <a:r>
              <a:rPr lang="pt-PT" sz="2400" dirty="0" smtClean="0"/>
              <a:t>Booleanas</a:t>
            </a:r>
          </a:p>
          <a:p>
            <a:pPr lvl="1" eaLnBrk="1" hangingPunct="1"/>
            <a:r>
              <a:rPr lang="pt-PT" sz="2400" dirty="0" smtClean="0"/>
              <a:t>Com </a:t>
            </a:r>
            <a:r>
              <a:rPr lang="pt-PT" sz="2400" dirty="0" smtClean="0"/>
              <a:t>contexto</a:t>
            </a:r>
          </a:p>
          <a:p>
            <a:pPr lvl="1" eaLnBrk="1" hangingPunct="1"/>
            <a:r>
              <a:rPr lang="pt-PT" sz="2400" dirty="0" smtClean="0"/>
              <a:t>Em </a:t>
            </a:r>
            <a:r>
              <a:rPr lang="pt-PT" sz="2400" dirty="0" smtClean="0"/>
              <a:t>Linguagem Natural</a:t>
            </a:r>
          </a:p>
          <a:p>
            <a:pPr eaLnBrk="1" hangingPunct="1"/>
            <a:r>
              <a:rPr lang="pt-PT" sz="2800" dirty="0" smtClean="0"/>
              <a:t>Permitem ordenamento das respostas</a:t>
            </a:r>
          </a:p>
          <a:p>
            <a:pPr lvl="1" eaLnBrk="1" hangingPunct="1"/>
            <a:r>
              <a:rPr lang="pt-PT" sz="2400" dirty="0" smtClean="0"/>
              <a:t>segundo a função de relevância do modelo de RI adotado</a:t>
            </a:r>
          </a:p>
          <a:p>
            <a:pPr lvl="1" eaLnBrk="1" hangingPunct="1"/>
            <a:r>
              <a:rPr lang="pt-PT" sz="2400" dirty="0" smtClean="0"/>
              <a:t>Segundo algum outro critério adicional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Consulta</a:t>
            </a:r>
            <a:r>
              <a:rPr lang="en-US" dirty="0" smtClean="0"/>
              <a:t> </a:t>
            </a:r>
            <a:r>
              <a:rPr lang="en-US" dirty="0" err="1" smtClean="0"/>
              <a:t>baseada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Palavras-chave</a:t>
            </a:r>
            <a:r>
              <a:rPr lang="en-US" dirty="0" smtClean="0"/>
              <a:t> </a:t>
            </a:r>
            <a:r>
              <a:rPr lang="en-US" dirty="0" err="1" smtClean="0"/>
              <a:t>isoladas</a:t>
            </a:r>
            <a:endParaRPr lang="en-US" dirty="0" smtClean="0"/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772400" cy="4114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pt-BR" sz="2400" dirty="0" smtClean="0"/>
              <a:t>Tipo mais simples de consulta a um sistema de RI </a:t>
            </a:r>
          </a:p>
          <a:p>
            <a:pPr lvl="1"/>
            <a:r>
              <a:rPr lang="pt-BR" sz="2000" dirty="0" smtClean="0"/>
              <a:t>Consiste em uma lista de palavras</a:t>
            </a:r>
          </a:p>
          <a:p>
            <a:pPr lvl="2"/>
            <a:r>
              <a:rPr lang="pt-BR" sz="1800" dirty="0" smtClean="0"/>
              <a:t>Sem operadores booleanos explícitos</a:t>
            </a:r>
          </a:p>
          <a:p>
            <a:pPr lvl="2"/>
            <a:r>
              <a:rPr lang="pt-BR" sz="1800" dirty="0" smtClean="0"/>
              <a:t>Porém funciona como </a:t>
            </a:r>
            <a:r>
              <a:rPr lang="pt-BR" sz="1800" dirty="0" smtClean="0">
                <a:solidFill>
                  <a:srgbClr val="800080"/>
                </a:solidFill>
              </a:rPr>
              <a:t>‘OR’</a:t>
            </a:r>
          </a:p>
          <a:p>
            <a:r>
              <a:rPr lang="pt-BR" sz="2400" dirty="0" smtClean="0"/>
              <a:t> Funcionamento geral</a:t>
            </a:r>
          </a:p>
          <a:p>
            <a:pPr lvl="1"/>
            <a:r>
              <a:rPr lang="pt-BR" sz="2000" dirty="0" smtClean="0"/>
              <a:t>O sistema de RI recupera </a:t>
            </a:r>
            <a:r>
              <a:rPr lang="pt-BR" sz="2000" dirty="0" smtClean="0">
                <a:solidFill>
                  <a:srgbClr val="800080"/>
                </a:solidFill>
              </a:rPr>
              <a:t>todos os documentos que contêm pelo menos uma das palavras da consulta</a:t>
            </a:r>
          </a:p>
          <a:p>
            <a:pPr lvl="1"/>
            <a:r>
              <a:rPr lang="pt-BR" sz="2000" dirty="0" smtClean="0"/>
              <a:t>Em seguida, os documentos recuperados são </a:t>
            </a:r>
            <a:r>
              <a:rPr lang="pt-BR" sz="2000" dirty="0" smtClean="0">
                <a:solidFill>
                  <a:srgbClr val="800080"/>
                </a:solidFill>
              </a:rPr>
              <a:t>ordenados</a:t>
            </a:r>
            <a:r>
              <a:rPr lang="pt-BR" sz="2000" dirty="0" smtClean="0"/>
              <a:t> de acordo com o modelo de RI implementado pelo sistema</a:t>
            </a:r>
            <a:endParaRPr lang="pt-BR" sz="2000" dirty="0" smtClean="0"/>
          </a:p>
        </p:txBody>
      </p:sp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7C6E1-45A0-4947-A182-C61A492A1C93}" type="slidenum">
              <a:rPr lang="pt-BR" smtClean="0"/>
              <a:pPr/>
              <a:t>7</a:t>
            </a:fld>
            <a:endParaRPr lang="pt-B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134282-FD2F-4E63-8DF3-7435A846F40D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Booleanas</a:t>
            </a:r>
            <a:endParaRPr lang="en-US" dirty="0" smtClean="0"/>
          </a:p>
        </p:txBody>
      </p:sp>
      <p:sp>
        <p:nvSpPr>
          <p:cNvPr id="2662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Palavras combinadas com operadores booleanos: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OR:  (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OR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</a:t>
            </a:r>
            <a:r>
              <a:rPr lang="pt-BR" sz="22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AND: (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AND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</a:t>
            </a:r>
            <a:r>
              <a:rPr lang="pt-BR" sz="22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BUT: (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BUT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</a:t>
            </a:r>
            <a:r>
              <a:rPr lang="pt-BR" sz="2200" dirty="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dirty="0" smtClean="0"/>
              <a:t>Satisfaz 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i</a:t>
            </a:r>
            <a:r>
              <a:rPr lang="en-US" sz="2000" i="1" baseline="-25000" dirty="0" smtClean="0"/>
              <a:t> </a:t>
            </a:r>
            <a:r>
              <a:rPr lang="pt-BR" sz="2200" dirty="0" smtClean="0"/>
              <a:t> </a:t>
            </a:r>
            <a:r>
              <a:rPr lang="pt-BR" sz="2200" dirty="0" err="1" smtClean="0">
                <a:solidFill>
                  <a:srgbClr val="800080"/>
                </a:solidFill>
              </a:rPr>
              <a:t>but</a:t>
            </a:r>
            <a:r>
              <a:rPr lang="pt-BR" sz="2200" dirty="0" smtClean="0">
                <a:solidFill>
                  <a:srgbClr val="800080"/>
                </a:solidFill>
              </a:rPr>
              <a:t> </a:t>
            </a:r>
            <a:r>
              <a:rPr lang="pt-BR" sz="2200" dirty="0" err="1" smtClean="0">
                <a:solidFill>
                  <a:srgbClr val="800080"/>
                </a:solidFill>
              </a:rPr>
              <a:t>not</a:t>
            </a:r>
            <a:r>
              <a:rPr lang="pt-BR" sz="2200" dirty="0" smtClean="0">
                <a:solidFill>
                  <a:srgbClr val="800080"/>
                </a:solidFill>
              </a:rPr>
              <a:t> 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j</a:t>
            </a:r>
            <a:r>
              <a:rPr lang="en-US" sz="2000" i="1" baseline="-25000" dirty="0" smtClean="0"/>
              <a:t> </a:t>
            </a:r>
            <a:endParaRPr lang="pt-BR" sz="2200" dirty="0" smtClean="0"/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Em geral, sistemas de RI não usam o operador NOT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Uma vez que um número muito grande de documentos poderia ser recuperado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Operador BUT restringe o universo de documentos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Problema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Usuários inexperientes têm dificuldades com lógica booleana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ECF314-89FD-4703-AA6F-4D41E61D823A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Booleanas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err="1" smtClean="0">
                <a:solidFill>
                  <a:srgbClr val="800080"/>
                </a:solidFill>
              </a:rPr>
              <a:t>Recuperação</a:t>
            </a:r>
            <a:r>
              <a:rPr lang="en-US" sz="3200" dirty="0" smtClean="0">
                <a:solidFill>
                  <a:srgbClr val="800080"/>
                </a:solidFill>
              </a:rPr>
              <a:t> com </a:t>
            </a:r>
            <a:r>
              <a:rPr lang="en-US" sz="3200" dirty="0" err="1" smtClean="0">
                <a:solidFill>
                  <a:srgbClr val="800080"/>
                </a:solidFill>
              </a:rPr>
              <a:t>índices</a:t>
            </a:r>
            <a:r>
              <a:rPr lang="en-US" sz="3200" dirty="0" smtClean="0">
                <a:solidFill>
                  <a:srgbClr val="800080"/>
                </a:solidFill>
              </a:rPr>
              <a:t> </a:t>
            </a:r>
            <a:r>
              <a:rPr lang="en-US" sz="3200" dirty="0" err="1" smtClean="0">
                <a:solidFill>
                  <a:srgbClr val="800080"/>
                </a:solidFill>
              </a:rPr>
              <a:t>invertidos</a:t>
            </a:r>
            <a:endParaRPr lang="en-US" dirty="0" smtClean="0">
              <a:solidFill>
                <a:srgbClr val="800080"/>
              </a:solidFill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77200" cy="480060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chemeClr val="tx2"/>
                </a:solidFill>
              </a:rPr>
              <a:t>Palavra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isolada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</a:t>
            </a:r>
            <a:r>
              <a:rPr lang="en-US" sz="2200" dirty="0" err="1" smtClean="0"/>
              <a:t>documentos</a:t>
            </a:r>
            <a:r>
              <a:rPr lang="en-US" sz="2200" dirty="0" smtClean="0"/>
              <a:t> </a:t>
            </a:r>
            <a:r>
              <a:rPr lang="en-US" sz="2200" dirty="0" err="1" smtClean="0"/>
              <a:t>contendo</a:t>
            </a:r>
            <a:r>
              <a:rPr lang="en-US" sz="2200" dirty="0" smtClean="0"/>
              <a:t> </a:t>
            </a:r>
            <a:r>
              <a:rPr lang="en-US" sz="2200" dirty="0" err="1" smtClean="0"/>
              <a:t>essa</a:t>
            </a:r>
            <a:r>
              <a:rPr lang="en-US" sz="2200" dirty="0" smtClean="0"/>
              <a:t> </a:t>
            </a:r>
            <a:r>
              <a:rPr lang="en-US" sz="2200" dirty="0" err="1" smtClean="0"/>
              <a:t>palavra</a:t>
            </a:r>
            <a:endParaRPr lang="en-US" sz="2200" dirty="0" smtClean="0"/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OR</a:t>
            </a:r>
            <a:r>
              <a:rPr lang="en-US" sz="2400" dirty="0" smtClean="0"/>
              <a:t>  </a:t>
            </a:r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docs. com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e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,</a:t>
            </a:r>
            <a:r>
              <a:rPr lang="en-US" sz="2200" dirty="0" smtClean="0"/>
              <a:t> e </a:t>
            </a:r>
            <a:r>
              <a:rPr lang="en-US" sz="2200" dirty="0" err="1" smtClean="0"/>
              <a:t>faz</a:t>
            </a:r>
            <a:r>
              <a:rPr lang="en-US" sz="2200" dirty="0" smtClean="0"/>
              <a:t> a </a:t>
            </a:r>
            <a:r>
              <a:rPr lang="en-US" sz="2200" dirty="0" err="1" smtClean="0">
                <a:solidFill>
                  <a:srgbClr val="800080"/>
                </a:solidFill>
              </a:rPr>
              <a:t>união</a:t>
            </a:r>
            <a:r>
              <a:rPr lang="en-US" sz="2200" dirty="0" smtClean="0"/>
              <a:t> dos </a:t>
            </a:r>
            <a:r>
              <a:rPr lang="en-US" sz="2200" dirty="0" err="1" smtClean="0"/>
              <a:t>resultados</a:t>
            </a:r>
            <a:endParaRPr lang="en-US" sz="2200" dirty="0" smtClean="0"/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AND</a:t>
            </a:r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docs. com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e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,</a:t>
            </a:r>
            <a:r>
              <a:rPr lang="en-US" sz="2200" dirty="0" smtClean="0"/>
              <a:t> e </a:t>
            </a:r>
            <a:r>
              <a:rPr lang="en-US" sz="2200" dirty="0" err="1" smtClean="0"/>
              <a:t>faz</a:t>
            </a:r>
            <a:r>
              <a:rPr lang="en-US" sz="2200" dirty="0" smtClean="0"/>
              <a:t> a </a:t>
            </a:r>
            <a:r>
              <a:rPr lang="en-US" sz="2200" dirty="0" err="1" smtClean="0">
                <a:solidFill>
                  <a:srgbClr val="800080"/>
                </a:solidFill>
              </a:rPr>
              <a:t>interseção</a:t>
            </a:r>
            <a:r>
              <a:rPr lang="en-US" sz="2200" dirty="0" smtClean="0"/>
              <a:t> dos </a:t>
            </a:r>
            <a:r>
              <a:rPr lang="en-US" sz="2200" dirty="0" err="1" smtClean="0"/>
              <a:t>resultados</a:t>
            </a:r>
            <a:endParaRPr lang="en-US" sz="2200" dirty="0" smtClean="0"/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BUT</a:t>
            </a:r>
            <a:r>
              <a:rPr lang="en-US" sz="2400" dirty="0" smtClean="0"/>
              <a:t> </a:t>
            </a:r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docs. com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e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,</a:t>
            </a:r>
            <a:r>
              <a:rPr lang="en-US" sz="2200" dirty="0" smtClean="0"/>
              <a:t> e </a:t>
            </a:r>
            <a:r>
              <a:rPr lang="en-US" sz="2200" dirty="0" err="1" smtClean="0"/>
              <a:t>utiliza</a:t>
            </a:r>
            <a:r>
              <a:rPr lang="en-US" sz="2200" dirty="0" smtClean="0"/>
              <a:t> o </a:t>
            </a:r>
            <a:r>
              <a:rPr lang="en-US" sz="2200" dirty="0" err="1" smtClean="0">
                <a:solidFill>
                  <a:srgbClr val="800080"/>
                </a:solidFill>
              </a:rPr>
              <a:t>conjunto</a:t>
            </a:r>
            <a:r>
              <a:rPr lang="en-US" sz="2200" dirty="0" smtClean="0">
                <a:solidFill>
                  <a:srgbClr val="800080"/>
                </a:solidFill>
              </a:rPr>
              <a:t> </a:t>
            </a:r>
            <a:r>
              <a:rPr lang="en-US" sz="2200" dirty="0" err="1" smtClean="0">
                <a:solidFill>
                  <a:srgbClr val="800080"/>
                </a:solidFill>
              </a:rPr>
              <a:t>complementar</a:t>
            </a:r>
            <a:r>
              <a:rPr lang="en-US" sz="2200" dirty="0" smtClean="0"/>
              <a:t> dos </a:t>
            </a:r>
            <a:r>
              <a:rPr lang="en-US" sz="2200" dirty="0" err="1" smtClean="0"/>
              <a:t>resultados</a:t>
            </a:r>
            <a:endParaRPr lang="en-US" sz="2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6386</TotalTime>
  <Words>2949</Words>
  <Application>Microsoft Office PowerPoint</Application>
  <PresentationFormat>Apresentação na tela (4:3)</PresentationFormat>
  <Paragraphs>524</Paragraphs>
  <Slides>57</Slides>
  <Notes>0</Notes>
  <HiddenSlides>11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59" baseType="lpstr">
      <vt:lpstr>Plano grafico</vt:lpstr>
      <vt:lpstr>Equation</vt:lpstr>
      <vt:lpstr> Recuperação de Informação Clássica</vt:lpstr>
      <vt:lpstr>Fases e Etapas de um Sistemas de RI</vt:lpstr>
      <vt:lpstr>Roteiro</vt:lpstr>
      <vt:lpstr>Tipos de Consultas</vt:lpstr>
      <vt:lpstr>Tipos de Consultas</vt:lpstr>
      <vt:lpstr>Consultas baseadas em        Palavras-chave</vt:lpstr>
      <vt:lpstr>Consulta baseada em  Palavras-chave isoladas</vt:lpstr>
      <vt:lpstr>Consultas Booleanas</vt:lpstr>
      <vt:lpstr>Consultas Booleanas Recuperação com índices invertidos</vt:lpstr>
      <vt:lpstr>Consultas com Contexto</vt:lpstr>
      <vt:lpstr>Consultas com Contexto Buscas literais</vt:lpstr>
      <vt:lpstr>Consultas com Contexto</vt:lpstr>
      <vt:lpstr>Consultas com Contexto </vt:lpstr>
      <vt:lpstr>Consultas em Linguagem Natural </vt:lpstr>
      <vt:lpstr>Casamento de Padrão</vt:lpstr>
      <vt:lpstr>Casamento de Padrão</vt:lpstr>
      <vt:lpstr>Casamento de Padrão Padrões Simples</vt:lpstr>
      <vt:lpstr>Casamento de Padrões Simples  Tratamento de Erros</vt:lpstr>
      <vt:lpstr>Casamento de Padrões Simples  Tratamento de Erros</vt:lpstr>
      <vt:lpstr>Casamento de Padrões Simples  Tratamento de Erros</vt:lpstr>
      <vt:lpstr>Casamento de Padrões Complexos  Expressões Regulares</vt:lpstr>
      <vt:lpstr>Casamento de Padrões Complexos  Expressões Regulares</vt:lpstr>
      <vt:lpstr>Consultas com Estrutura</vt:lpstr>
      <vt:lpstr>Operações sobre as Consultas</vt:lpstr>
      <vt:lpstr>Expansão de Consultas</vt:lpstr>
      <vt:lpstr>Expansão de consultas usando Tesauros</vt:lpstr>
      <vt:lpstr>Expansão de Consulta com WordNet</vt:lpstr>
      <vt:lpstr>Expansão com Tesauro Estatístico  Análise Automática Global</vt:lpstr>
      <vt:lpstr>Análise Automática Global</vt:lpstr>
      <vt:lpstr>Análise Automática Global</vt:lpstr>
      <vt:lpstr>Análise Automática Global  Matriz de Associação</vt:lpstr>
      <vt:lpstr>Análise Automática Global  Matriz de Associação Normalizada</vt:lpstr>
      <vt:lpstr>Análise Automática Global  Matriz de Correlação Métrica</vt:lpstr>
      <vt:lpstr>Análise Automática Global  Matriz de Correlação Métrica</vt:lpstr>
      <vt:lpstr>Análise Automática Global  Matriz de Correlação Métrica</vt:lpstr>
      <vt:lpstr>Análise Automática Global   Expansão da Consulta</vt:lpstr>
      <vt:lpstr>Expansão da Consulta  Problemas com a Análise Global</vt:lpstr>
      <vt:lpstr>Expansão da Consulta  Análise Automática Local</vt:lpstr>
      <vt:lpstr>Análise Global vs. Análise Local</vt:lpstr>
      <vt:lpstr>Refinamento da Análise Global</vt:lpstr>
      <vt:lpstr>Expansão de Consultas   Conclusões</vt:lpstr>
      <vt:lpstr>Reformulação da consulta Feedback de relevância</vt:lpstr>
      <vt:lpstr>Arquitetura para Feedback de Relevância</vt:lpstr>
      <vt:lpstr>Feedback de relevância  Repesagem de Termos</vt:lpstr>
      <vt:lpstr>Feedback de relevância   Repesagem de Termos</vt:lpstr>
      <vt:lpstr>Feedback de relevância   Repesagem de Termos</vt:lpstr>
      <vt:lpstr>Feedback de relevância   Repesagem de Termos </vt:lpstr>
      <vt:lpstr>Feedback de relevância   Repesagem de Termos </vt:lpstr>
      <vt:lpstr>Método Rochio Padrão  Exemplo</vt:lpstr>
      <vt:lpstr>Método Rochio Padrão  Exemplo</vt:lpstr>
      <vt:lpstr>Feedback de relevância   Repesagem de Termos</vt:lpstr>
      <vt:lpstr>Feedback de relevância   Repesagem de Termos</vt:lpstr>
      <vt:lpstr>Feedback de relevância   Repesagem de Termos</vt:lpstr>
      <vt:lpstr>Feedback de relevância</vt:lpstr>
      <vt:lpstr>Pseudo-Feedback</vt:lpstr>
      <vt:lpstr>Arquitetura de Pseudo-Feedback</vt:lpstr>
      <vt:lpstr>Próxima aula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fab</cp:lastModifiedBy>
  <cp:revision>312</cp:revision>
  <cp:lastPrinted>1601-01-01T00:00:00Z</cp:lastPrinted>
  <dcterms:created xsi:type="dcterms:W3CDTF">2001-05-20T22:11:52Z</dcterms:created>
  <dcterms:modified xsi:type="dcterms:W3CDTF">2016-08-25T19:44:48Z</dcterms:modified>
</cp:coreProperties>
</file>