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sldIdLst>
    <p:sldId id="256" r:id="rId2"/>
    <p:sldId id="257" r:id="rId3"/>
    <p:sldId id="321" r:id="rId4"/>
    <p:sldId id="309" r:id="rId5"/>
    <p:sldId id="310" r:id="rId6"/>
    <p:sldId id="313" r:id="rId7"/>
    <p:sldId id="322" r:id="rId8"/>
    <p:sldId id="323" r:id="rId9"/>
    <p:sldId id="300" r:id="rId10"/>
    <p:sldId id="314" r:id="rId11"/>
    <p:sldId id="315" r:id="rId12"/>
    <p:sldId id="266" r:id="rId13"/>
    <p:sldId id="324" r:id="rId14"/>
    <p:sldId id="301" r:id="rId15"/>
    <p:sldId id="303" r:id="rId16"/>
    <p:sldId id="331" r:id="rId17"/>
    <p:sldId id="304" r:id="rId18"/>
    <p:sldId id="306" r:id="rId19"/>
    <p:sldId id="302" r:id="rId20"/>
    <p:sldId id="332" r:id="rId21"/>
    <p:sldId id="329" r:id="rId22"/>
    <p:sldId id="330" r:id="rId23"/>
    <p:sldId id="307" r:id="rId24"/>
    <p:sldId id="263" r:id="rId25"/>
    <p:sldId id="326" r:id="rId26"/>
    <p:sldId id="305" r:id="rId27"/>
    <p:sldId id="262" r:id="rId28"/>
    <p:sldId id="272" r:id="rId29"/>
    <p:sldId id="273" r:id="rId30"/>
    <p:sldId id="308" r:id="rId31"/>
    <p:sldId id="276" r:id="rId32"/>
    <p:sldId id="277" r:id="rId33"/>
    <p:sldId id="278" r:id="rId34"/>
    <p:sldId id="279" r:id="rId35"/>
    <p:sldId id="327" r:id="rId36"/>
    <p:sldId id="334" r:id="rId37"/>
    <p:sldId id="325" r:id="rId38"/>
    <p:sldId id="344" r:id="rId39"/>
    <p:sldId id="337" r:id="rId40"/>
    <p:sldId id="338" r:id="rId41"/>
    <p:sldId id="339" r:id="rId42"/>
    <p:sldId id="340" r:id="rId43"/>
    <p:sldId id="341" r:id="rId44"/>
    <p:sldId id="342" r:id="rId45"/>
    <p:sldId id="343" r:id="rId46"/>
    <p:sldId id="328" r:id="rId47"/>
    <p:sldId id="291" r:id="rId48"/>
    <p:sldId id="333" r:id="rId49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434"/>
    <a:srgbClr val="000000"/>
    <a:srgbClr val="80008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615" autoAdjust="0"/>
    <p:restoredTop sz="86477" autoAdjust="0"/>
  </p:normalViewPr>
  <p:slideViewPr>
    <p:cSldViewPr>
      <p:cViewPr>
        <p:scale>
          <a:sx n="60" d="100"/>
          <a:sy n="60" d="100"/>
        </p:scale>
        <p:origin x="-16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83499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0.xml"/><Relationship Id="rId2" Type="http://schemas.openxmlformats.org/officeDocument/2006/relationships/slide" Target="slides/slide34.xml"/><Relationship Id="rId1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081E6-EAAB-4E93-9224-475149A07438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9A7B5-6A5E-49A6-A3FE-F5E625670F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562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A7B5-6A5E-49A6-A3FE-F5E625670F30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F95BE-F720-494B-BA6D-FC3B75010D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26461-0636-4983-8692-E5054EB7E2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115888"/>
            <a:ext cx="2000250" cy="59039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15888"/>
            <a:ext cx="5848350" cy="59039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003B7-47A3-4F4C-8CE9-E9B16B712D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0CA3D-0175-43D1-AFC0-009969FB7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5FCC0-9FF9-4764-9B48-CB608F957E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D029-5C15-45D2-AA28-0B344EBC01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A3B63-461A-428C-8813-01422F2275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6C75-AA9F-42D4-AB8C-1714188236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60152-E690-4C8B-BA85-B50B000A68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E96B9-779D-4881-A9F1-CB7B7C0606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B7AA5-567A-4D71-9D31-48C0FE90A4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 smtClean="0"/>
              <a:t>Clique para editar os estilos do texto mestre</a:t>
            </a:r>
          </a:p>
          <a:p>
            <a:pPr lvl="1"/>
            <a:r>
              <a:rPr lang="pt-BR" altLang="pt-BR" dirty="0" smtClean="0"/>
              <a:t>Segundo nível</a:t>
            </a:r>
          </a:p>
          <a:p>
            <a:pPr lvl="2"/>
            <a:r>
              <a:rPr lang="pt-BR" altLang="pt-BR" dirty="0" smtClean="0"/>
              <a:t>Terceiro nível</a:t>
            </a:r>
          </a:p>
          <a:p>
            <a:pPr lvl="3"/>
            <a:r>
              <a:rPr lang="pt-BR" altLang="pt-BR" dirty="0" smtClean="0"/>
              <a:t>Quarto nível</a:t>
            </a:r>
          </a:p>
          <a:p>
            <a:pPr lvl="4"/>
            <a:r>
              <a:rPr lang="pt-BR" altLang="pt-BR" dirty="0" smtClean="0"/>
              <a:t>Quinto nível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10A847-C73E-4D28-A045-3C901DB80A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onretrieval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onretrieval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onretrieval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informationretrieval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002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pt-BR" altLang="pt-BR" dirty="0" smtClean="0"/>
              <a:t>Recuperação de Informação</a:t>
            </a:r>
            <a:endParaRPr lang="pt-PT" altLang="pt-BR" dirty="0" smtClean="0"/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230563"/>
            <a:ext cx="7391400" cy="2286000"/>
          </a:xfrm>
        </p:spPr>
        <p:txBody>
          <a:bodyPr/>
          <a:lstStyle/>
          <a:p>
            <a:pPr algn="r" eaLnBrk="1" hangingPunct="1"/>
            <a:r>
              <a:rPr lang="pt-BR" altLang="pt-BR" dirty="0" smtClean="0"/>
              <a:t>Indexação dos Documentos</a:t>
            </a:r>
          </a:p>
          <a:p>
            <a:pPr algn="r" eaLnBrk="1" hangingPunct="1">
              <a:spcBef>
                <a:spcPts val="600"/>
              </a:spcBef>
            </a:pPr>
            <a:r>
              <a:rPr lang="pt-BR" altLang="pt-BR" dirty="0" smtClean="0"/>
              <a:t>Criação da Bases de </a:t>
            </a:r>
            <a:r>
              <a:rPr lang="pt-BR" altLang="pt-BR" dirty="0" smtClean="0"/>
              <a:t>Índices</a:t>
            </a:r>
          </a:p>
          <a:p>
            <a:pPr algn="r" eaLnBrk="1" hangingPunct="1">
              <a:spcBef>
                <a:spcPts val="600"/>
              </a:spcBef>
            </a:pPr>
            <a:r>
              <a:rPr lang="pt-BR" altLang="pt-BR" smtClean="0"/>
              <a:t>Cap. </a:t>
            </a:r>
            <a:r>
              <a:rPr lang="pt-BR" altLang="pt-BR" dirty="0" smtClean="0"/>
              <a:t>8</a:t>
            </a:r>
            <a:r>
              <a:rPr lang="pt-BR" altLang="pt-BR" dirty="0" smtClean="0"/>
              <a:t> </a:t>
            </a:r>
            <a:endParaRPr lang="en-US" altLang="pt-BR" dirty="0" smtClean="0"/>
          </a:p>
        </p:txBody>
      </p:sp>
      <p:sp>
        <p:nvSpPr>
          <p:cNvPr id="3076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373216"/>
            <a:ext cx="2895600" cy="1062037"/>
          </a:xfrm>
          <a:noFill/>
        </p:spPr>
        <p:txBody>
          <a:bodyPr/>
          <a:lstStyle/>
          <a:p>
            <a:r>
              <a:rPr lang="pt-BR" altLang="pt-BR" sz="2400" dirty="0" smtClean="0">
                <a:sym typeface="Monotype Sorts"/>
              </a:rPr>
              <a:t>Flávia Barros &amp; Ricardo Prudêncio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Arquivos de Índices Invertidos</a:t>
            </a:r>
            <a:endParaRPr lang="pt-PT" altLang="pt-BR" smtClean="0"/>
          </a:p>
        </p:txBody>
      </p:sp>
      <p:sp>
        <p:nvSpPr>
          <p:cNvPr id="1331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3"/>
            <a:ext cx="7772400" cy="4405312"/>
          </a:xfrm>
        </p:spPr>
        <p:txBody>
          <a:bodyPr/>
          <a:lstStyle/>
          <a:p>
            <a:r>
              <a:rPr lang="pt-BR" altLang="pt-BR" dirty="0" smtClean="0"/>
              <a:t>Estruturas de um arquivo invertido</a:t>
            </a:r>
          </a:p>
          <a:p>
            <a:pPr lvl="1"/>
            <a:r>
              <a:rPr lang="pt-BR" altLang="pt-BR" u="sng" dirty="0" smtClean="0"/>
              <a:t>Vocabulário</a:t>
            </a:r>
          </a:p>
          <a:p>
            <a:pPr lvl="2"/>
            <a:r>
              <a:rPr lang="pt-BR" altLang="pt-BR" dirty="0" smtClean="0"/>
              <a:t>Lista de termos representativos da base </a:t>
            </a:r>
          </a:p>
          <a:p>
            <a:pPr lvl="2"/>
            <a:r>
              <a:rPr lang="pt-BR" altLang="pt-BR" dirty="0" smtClean="0"/>
              <a:t>Após o pré-processamento dos documentos</a:t>
            </a:r>
            <a:endParaRPr lang="pt-BR" altLang="pt-BR" dirty="0"/>
          </a:p>
          <a:p>
            <a:pPr lvl="1"/>
            <a:r>
              <a:rPr lang="pt-BR" altLang="pt-BR" u="sng" dirty="0" smtClean="0"/>
              <a:t>Ocorrências</a:t>
            </a:r>
          </a:p>
          <a:p>
            <a:pPr lvl="2"/>
            <a:r>
              <a:rPr lang="pt-BR" altLang="pt-BR" dirty="0" smtClean="0"/>
              <a:t>Lista que contém toda a informação necessária sobre cada termo do vocabulário</a:t>
            </a:r>
          </a:p>
          <a:p>
            <a:pPr lvl="2"/>
            <a:r>
              <a:rPr lang="pt-BR" altLang="pt-BR" dirty="0" smtClean="0"/>
              <a:t>E.g., documentos onde a palavra ocorre, sua posição no texto de cada documento, peso associado, </a:t>
            </a:r>
            <a:r>
              <a:rPr lang="pt-BR" altLang="pt-BR" dirty="0" err="1" smtClean="0"/>
              <a:t>etc</a:t>
            </a:r>
            <a:r>
              <a:rPr lang="pt-BR" altLang="pt-BR" dirty="0" smtClean="0"/>
              <a:t>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7772400" cy="854224"/>
          </a:xfrm>
        </p:spPr>
        <p:txBody>
          <a:bodyPr/>
          <a:lstStyle/>
          <a:p>
            <a:pPr lvl="1"/>
            <a:r>
              <a:rPr lang="pt-BR" altLang="pt-BR" sz="3200" dirty="0" smtClean="0"/>
              <a:t>Espaço ocupado para armazenar o índice</a:t>
            </a:r>
            <a:endParaRPr lang="pt-BR" altLang="pt-BR" sz="3200" dirty="0"/>
          </a:p>
        </p:txBody>
      </p:sp>
      <p:sp>
        <p:nvSpPr>
          <p:cNvPr id="1536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844824"/>
            <a:ext cx="7772400" cy="4114800"/>
          </a:xfrm>
        </p:spPr>
        <p:txBody>
          <a:bodyPr/>
          <a:lstStyle/>
          <a:p>
            <a:r>
              <a:rPr lang="pt-BR" altLang="pt-BR" sz="2400" dirty="0" smtClean="0"/>
              <a:t>O espaço utilizado pelo vocabulário é pequeno</a:t>
            </a:r>
          </a:p>
          <a:p>
            <a:pPr lvl="1"/>
            <a:r>
              <a:rPr lang="pt-BR" altLang="pt-BR" sz="2200" dirty="0" smtClean="0">
                <a:sym typeface="Symbol" pitchFamily="18" charset="2"/>
              </a:rPr>
              <a:t>Por exemplo, o vocabulário de uma coleção com 1 Giga de texto ocupa apenas 5 Megabytes</a:t>
            </a:r>
          </a:p>
          <a:p>
            <a:r>
              <a:rPr lang="pt-BR" altLang="pt-BR" sz="2400" dirty="0" smtClean="0"/>
              <a:t>A lista de ocorrências ocupa bem mais espaço...</a:t>
            </a:r>
          </a:p>
          <a:p>
            <a:pPr lvl="1"/>
            <a:r>
              <a:rPr lang="pt-BR" altLang="pt-BR" sz="2200" dirty="0" smtClean="0"/>
              <a:t>80% do tamanho do texto original </a:t>
            </a:r>
          </a:p>
          <a:p>
            <a:pPr lvl="1"/>
            <a:r>
              <a:rPr lang="pt-BR" altLang="pt-BR" sz="2200" dirty="0" smtClean="0"/>
              <a:t>40% do tamanho do texto, eliminando-se stopwords e realizando operação de </a:t>
            </a:r>
            <a:r>
              <a:rPr lang="pt-BR" altLang="pt-BR" sz="2200" dirty="0" err="1" smtClean="0"/>
              <a:t>stemming</a:t>
            </a:r>
            <a:r>
              <a:rPr lang="pt-BR" altLang="pt-BR" sz="2200" dirty="0" smtClean="0"/>
              <a:t>, etc...</a:t>
            </a:r>
          </a:p>
          <a:p>
            <a:pPr lvl="1"/>
            <a:endParaRPr lang="pt-BR" altLang="pt-B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7772400" cy="854075"/>
          </a:xfrm>
        </p:spPr>
        <p:txBody>
          <a:bodyPr/>
          <a:lstStyle/>
          <a:p>
            <a:pPr eaLnBrk="1" hangingPunct="1"/>
            <a:r>
              <a:rPr lang="pt-BR" altLang="pt-BR" smtClean="0"/>
              <a:t>Listas de Ocorrência</a:t>
            </a:r>
            <a:endParaRPr lang="pt-PT" altLang="pt-BR" smtClean="0"/>
          </a:p>
        </p:txBody>
      </p:sp>
      <p:sp>
        <p:nvSpPr>
          <p:cNvPr id="16389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5621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Cada ocorrência deve armazenar informações que dependem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do </a:t>
            </a:r>
            <a:r>
              <a:rPr lang="pt-BR" altLang="pt-BR" sz="2200" u="sng" dirty="0" smtClean="0"/>
              <a:t>modelo de RI </a:t>
            </a:r>
            <a:r>
              <a:rPr lang="pt-BR" altLang="pt-BR" sz="2200" dirty="0" smtClean="0"/>
              <a:t>implementado pelo sistema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do </a:t>
            </a:r>
            <a:r>
              <a:rPr lang="pt-BR" altLang="pt-BR" sz="2200" u="sng" dirty="0" smtClean="0"/>
              <a:t>tipo de consulta </a:t>
            </a:r>
            <a:r>
              <a:rPr lang="pt-BR" altLang="pt-BR" sz="2200" dirty="0" smtClean="0"/>
              <a:t>permitida pelo sistema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Exemplos de listas de ocorrência: 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dirty="0" smtClean="0"/>
              <a:t>Modelo Booleano clássico =  basta armazenar a lista de documentos onde o termo aparece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dirty="0" smtClean="0"/>
              <a:t>Modelo vetorial = a ocorrência deve armazenar a frequência do termo nos documentos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dirty="0" smtClean="0"/>
              <a:t>Consultas com contexto = a ocorrência deve armazenar a posição dos termos nos documentos</a:t>
            </a:r>
            <a:endParaRPr lang="pt-PT" alt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Arquivo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Invertido</a:t>
            </a:r>
            <a:r>
              <a:rPr lang="en-US" altLang="pt-BR" dirty="0" smtClean="0"/>
              <a:t> </a:t>
            </a:r>
            <a:br>
              <a:rPr lang="en-US" altLang="pt-BR" dirty="0" smtClean="0"/>
            </a:br>
            <a:r>
              <a:rPr lang="en-US" altLang="pt-BR" sz="3200" dirty="0" err="1" smtClean="0"/>
              <a:t>Exemplo</a:t>
            </a:r>
            <a:r>
              <a:rPr lang="en-US" altLang="pt-BR" sz="3200" dirty="0" smtClean="0"/>
              <a:t> com TF-IDF</a:t>
            </a:r>
            <a:endParaRPr lang="pt-PT" altLang="pt-BR" dirty="0" smtClean="0"/>
          </a:p>
        </p:txBody>
      </p:sp>
      <p:sp>
        <p:nvSpPr>
          <p:cNvPr id="16389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808"/>
            <a:ext cx="7772400" cy="4536504"/>
          </a:xfrm>
        </p:spPr>
        <p:txBody>
          <a:bodyPr/>
          <a:lstStyle/>
          <a:p>
            <a:r>
              <a:rPr lang="pt-BR" altLang="zh-TW" sz="2400" dirty="0" smtClean="0"/>
              <a:t>Cada </a:t>
            </a:r>
            <a:r>
              <a:rPr lang="pt-BR" altLang="zh-TW" sz="2400" u="sng" dirty="0" smtClean="0"/>
              <a:t>entrada do vocabulário </a:t>
            </a:r>
            <a:r>
              <a:rPr lang="pt-BR" altLang="zh-TW" sz="2400" dirty="0" smtClean="0"/>
              <a:t>deve armazenar a frequência do termo na base – </a:t>
            </a:r>
            <a:r>
              <a:rPr lang="pt-BR" altLang="zh-TW" sz="2400" i="1" dirty="0" err="1" smtClean="0"/>
              <a:t>df</a:t>
            </a:r>
            <a:endParaRPr lang="pt-BR" altLang="zh-TW" sz="2400" i="1" dirty="0" smtClean="0"/>
          </a:p>
          <a:p>
            <a:pPr lvl="1"/>
            <a:r>
              <a:rPr lang="pt-BR" altLang="zh-TW" sz="2200" dirty="0" smtClean="0"/>
              <a:t>que depende do número de documentos onde o termo aparece</a:t>
            </a:r>
          </a:p>
          <a:p>
            <a:pPr lvl="2"/>
            <a:r>
              <a:rPr lang="pt-BR" altLang="zh-TW" sz="2000" dirty="0" smtClean="0"/>
              <a:t>Assim, deve ser recalculado a cada atualização da base</a:t>
            </a:r>
          </a:p>
          <a:p>
            <a:pPr>
              <a:spcBef>
                <a:spcPts val="1200"/>
              </a:spcBef>
            </a:pPr>
            <a:r>
              <a:rPr lang="pt-BR" altLang="zh-TW" sz="2400" dirty="0" smtClean="0"/>
              <a:t>Cada </a:t>
            </a:r>
            <a:r>
              <a:rPr lang="pt-BR" altLang="zh-TW" sz="2400" u="sng" dirty="0" smtClean="0"/>
              <a:t>ocorrência</a:t>
            </a:r>
            <a:r>
              <a:rPr lang="pt-BR" altLang="zh-TW" sz="2400" dirty="0" smtClean="0"/>
              <a:t> traz </a:t>
            </a:r>
          </a:p>
          <a:p>
            <a:pPr lvl="1"/>
            <a:r>
              <a:rPr lang="pt-BR" altLang="zh-TW" sz="2200" dirty="0" smtClean="0"/>
              <a:t>o identificador do documento</a:t>
            </a:r>
          </a:p>
          <a:p>
            <a:pPr lvl="1"/>
            <a:r>
              <a:rPr lang="pt-BR" altLang="zh-TW" sz="2200" dirty="0" smtClean="0"/>
              <a:t>a frequência normalizada do termo no documento – </a:t>
            </a:r>
            <a:r>
              <a:rPr lang="pt-BR" altLang="zh-TW" sz="2200" i="1" dirty="0" smtClean="0"/>
              <a:t>tf</a:t>
            </a:r>
          </a:p>
          <a:p>
            <a:pPr lvl="2"/>
            <a:r>
              <a:rPr lang="pt-BR" altLang="zh-TW" sz="2000" dirty="0" smtClean="0"/>
              <a:t>Esse valor não muda, pois só depende do documento </a:t>
            </a:r>
          </a:p>
          <a:p>
            <a:pPr lvl="1"/>
            <a:r>
              <a:rPr lang="pt-BR" altLang="zh-TW" sz="2200" dirty="0" smtClean="0"/>
              <a:t>as posições onde o termo aparece no documento</a:t>
            </a:r>
          </a:p>
          <a:p>
            <a:pPr lvl="2"/>
            <a:r>
              <a:rPr lang="pt-BR" altLang="zh-TW" sz="2000" dirty="0" smtClean="0"/>
              <a:t>Para permitir consultas com contexto</a:t>
            </a:r>
          </a:p>
          <a:p>
            <a:endParaRPr lang="pt-BR" altLang="zh-TW" sz="2200" dirty="0"/>
          </a:p>
        </p:txBody>
      </p:sp>
    </p:spTree>
    <p:extLst>
      <p:ext uri="{BB962C8B-B14F-4D97-AF65-F5344CB8AC3E}">
        <p14:creationId xmlns:p14="http://schemas.microsoft.com/office/powerpoint/2010/main" xmlns="" val="145270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8134350" cy="2524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 Sejam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err="1" smtClean="0"/>
              <a:t>d</a:t>
            </a:r>
            <a:r>
              <a:rPr lang="pt-BR" altLang="pt-BR" sz="2200" baseline="-25000" dirty="0" err="1" smtClean="0"/>
              <a:t>j</a:t>
            </a:r>
            <a:r>
              <a:rPr lang="pt-BR" altLang="pt-BR" sz="2200" dirty="0" smtClean="0"/>
              <a:t>: documento;  k</a:t>
            </a:r>
            <a:r>
              <a:rPr lang="pt-BR" altLang="pt-BR" sz="2200" baseline="-25000" dirty="0" smtClean="0"/>
              <a:t>i</a:t>
            </a:r>
            <a:r>
              <a:rPr lang="pt-BR" altLang="pt-BR" sz="2200" dirty="0" smtClean="0"/>
              <a:t>: termo   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err="1" smtClean="0"/>
              <a:t>freq</a:t>
            </a:r>
            <a:r>
              <a:rPr lang="pt-BR" altLang="pt-BR" sz="2200" baseline="-25000" dirty="0" err="1" smtClean="0"/>
              <a:t>i,j</a:t>
            </a:r>
            <a:r>
              <a:rPr lang="pt-BR" altLang="pt-BR" sz="2200" dirty="0" smtClean="0"/>
              <a:t>: frequência do termo k</a:t>
            </a:r>
            <a:r>
              <a:rPr lang="pt-BR" altLang="pt-BR" sz="2200" baseline="-25000" dirty="0" smtClean="0"/>
              <a:t>i</a:t>
            </a:r>
            <a:r>
              <a:rPr lang="pt-BR" altLang="pt-BR" sz="2200" dirty="0" smtClean="0"/>
              <a:t> no documento </a:t>
            </a:r>
            <a:r>
              <a:rPr lang="pt-BR" altLang="pt-BR" sz="2200" dirty="0" err="1" smtClean="0"/>
              <a:t>d</a:t>
            </a:r>
            <a:r>
              <a:rPr lang="pt-BR" altLang="pt-BR" sz="2200" baseline="-25000" dirty="0" err="1" smtClean="0"/>
              <a:t>j</a:t>
            </a:r>
            <a:r>
              <a:rPr lang="pt-BR" altLang="pt-BR" sz="22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err="1" smtClean="0"/>
              <a:t>n</a:t>
            </a:r>
            <a:r>
              <a:rPr lang="pt-BR" altLang="pt-BR" sz="2200" baseline="-25000" dirty="0" err="1" smtClean="0"/>
              <a:t>i</a:t>
            </a:r>
            <a:r>
              <a:rPr lang="pt-BR" altLang="pt-BR" sz="2200" dirty="0" smtClean="0"/>
              <a:t>: número de documentos que contêm termo k</a:t>
            </a:r>
            <a:r>
              <a:rPr lang="pt-BR" altLang="pt-BR" sz="2200" baseline="-25000" dirty="0" smtClean="0"/>
              <a:t>i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N: número total de documentos da base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err="1" smtClean="0"/>
              <a:t>max</a:t>
            </a:r>
            <a:r>
              <a:rPr lang="pt-BR" altLang="pt-BR" sz="2200" baseline="-25000" dirty="0" err="1" smtClean="0"/>
              <a:t>l</a:t>
            </a:r>
            <a:r>
              <a:rPr lang="pt-BR" altLang="pt-BR" sz="2200" baseline="-25000" dirty="0" smtClean="0"/>
              <a:t> </a:t>
            </a:r>
            <a:r>
              <a:rPr lang="pt-BR" altLang="pt-BR" sz="2200" dirty="0" err="1" smtClean="0"/>
              <a:t>freq</a:t>
            </a:r>
            <a:r>
              <a:rPr lang="pt-BR" altLang="pt-BR" sz="2200" baseline="-25000" dirty="0" err="1" smtClean="0"/>
              <a:t>l,j</a:t>
            </a:r>
            <a:r>
              <a:rPr lang="pt-BR" altLang="pt-BR" sz="2200" dirty="0" smtClean="0"/>
              <a:t>:</a:t>
            </a:r>
            <a:r>
              <a:rPr lang="pt-BR" altLang="pt-BR" sz="2200" baseline="-25000" dirty="0" smtClean="0"/>
              <a:t> </a:t>
            </a:r>
            <a:r>
              <a:rPr lang="pt-BR" altLang="pt-BR" sz="2200" dirty="0" smtClean="0"/>
              <a:t>a frequência do termo mais frequente no documento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sz="9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600" dirty="0" smtClean="0"/>
              <a:t>                  </a:t>
            </a:r>
            <a:endParaRPr lang="pt-BR" altLang="pt-B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altLang="pt-BR" sz="24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dirty="0"/>
              <a:t>Cálculo dos Pesos com TF-IDF </a:t>
            </a:r>
            <a:r>
              <a:rPr lang="pt-BR" altLang="pt-BR" sz="3200" dirty="0" smtClean="0">
                <a:sym typeface="Monotype Sorts"/>
              </a:rPr>
              <a:t>Relembrando...</a:t>
            </a:r>
            <a:endParaRPr lang="pt-BR" altLang="pt-BR" dirty="0" smtClean="0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3124200" y="5438775"/>
            <a:ext cx="2800350" cy="838200"/>
            <a:chOff x="2016" y="3216"/>
            <a:chExt cx="1764" cy="528"/>
          </a:xfrm>
        </p:grpSpPr>
        <p:sp>
          <p:nvSpPr>
            <p:cNvPr id="19472" name="Text Box 5"/>
            <p:cNvSpPr txBox="1">
              <a:spLocks noChangeArrowheads="1"/>
            </p:cNvSpPr>
            <p:nvPr/>
          </p:nvSpPr>
          <p:spPr bwMode="auto">
            <a:xfrm>
              <a:off x="2755" y="321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>
                  <a:solidFill>
                    <a:srgbClr val="000000"/>
                  </a:solidFill>
                </a:rPr>
                <a:t>N</a:t>
              </a:r>
              <a:endParaRPr lang="pt-PT" altLang="pt-BR" baseline="-25000">
                <a:solidFill>
                  <a:srgbClr val="000000"/>
                </a:solidFill>
              </a:endParaRPr>
            </a:p>
          </p:txBody>
        </p:sp>
        <p:sp>
          <p:nvSpPr>
            <p:cNvPr id="19473" name="Text Box 6"/>
            <p:cNvSpPr txBox="1">
              <a:spLocks noChangeArrowheads="1"/>
            </p:cNvSpPr>
            <p:nvPr/>
          </p:nvSpPr>
          <p:spPr bwMode="auto">
            <a:xfrm>
              <a:off x="2784" y="3456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>
                  <a:solidFill>
                    <a:srgbClr val="000000"/>
                  </a:solidFill>
                </a:rPr>
                <a:t>n</a:t>
              </a:r>
              <a:r>
                <a:rPr lang="pt-BR" altLang="pt-BR" baseline="-25000">
                  <a:solidFill>
                    <a:srgbClr val="000000"/>
                  </a:solidFill>
                </a:rPr>
                <a:t>i</a:t>
              </a:r>
              <a:endParaRPr lang="pt-PT" altLang="pt-BR" baseline="-25000">
                <a:solidFill>
                  <a:srgbClr val="000000"/>
                </a:solidFill>
              </a:endParaRPr>
            </a:p>
          </p:txBody>
        </p:sp>
        <p:sp>
          <p:nvSpPr>
            <p:cNvPr id="19474" name="Line 7"/>
            <p:cNvSpPr>
              <a:spLocks noChangeShapeType="1"/>
            </p:cNvSpPr>
            <p:nvPr/>
          </p:nvSpPr>
          <p:spPr bwMode="auto">
            <a:xfrm>
              <a:off x="2796" y="3477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9475" name="Rectangle 8"/>
            <p:cNvSpPr>
              <a:spLocks noChangeArrowheads="1"/>
            </p:cNvSpPr>
            <p:nvPr/>
          </p:nvSpPr>
          <p:spPr bwMode="auto">
            <a:xfrm>
              <a:off x="2016" y="3312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>
                  <a:solidFill>
                    <a:srgbClr val="000000"/>
                  </a:solidFill>
                </a:rPr>
                <a:t>idf</a:t>
              </a:r>
              <a:r>
                <a:rPr lang="pt-BR" altLang="pt-BR" baseline="-25000">
                  <a:solidFill>
                    <a:srgbClr val="000000"/>
                  </a:solidFill>
                </a:rPr>
                <a:t>i</a:t>
              </a:r>
              <a:r>
                <a:rPr lang="pt-BR" altLang="pt-BR">
                  <a:solidFill>
                    <a:srgbClr val="000000"/>
                  </a:solidFill>
                </a:rPr>
                <a:t>= log</a:t>
              </a:r>
              <a:endParaRPr lang="pt-PT" altLang="pt-BR">
                <a:solidFill>
                  <a:srgbClr val="000000"/>
                </a:solidFill>
              </a:endParaRPr>
            </a:p>
          </p:txBody>
        </p:sp>
      </p:grpSp>
      <p:sp>
        <p:nvSpPr>
          <p:cNvPr id="19461" name="Text Box 11"/>
          <p:cNvSpPr txBox="1">
            <a:spLocks noChangeArrowheads="1"/>
          </p:cNvSpPr>
          <p:nvPr/>
        </p:nvSpPr>
        <p:spPr bwMode="auto">
          <a:xfrm>
            <a:off x="5753735" y="5301208"/>
            <a:ext cx="30667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000000"/>
                </a:solidFill>
              </a:rPr>
              <a:t>Inverso da frequência do </a:t>
            </a:r>
            <a:endParaRPr lang="pt-BR" sz="1600" dirty="0" smtClean="0">
              <a:solidFill>
                <a:srgbClr val="000000"/>
              </a:solidFill>
            </a:endParaRPr>
          </a:p>
          <a:p>
            <a:r>
              <a:rPr lang="pt-BR" sz="1600" dirty="0" smtClean="0">
                <a:solidFill>
                  <a:srgbClr val="000000"/>
                </a:solidFill>
              </a:rPr>
              <a:t>Termo nos </a:t>
            </a:r>
            <a:r>
              <a:rPr lang="pt-BR" sz="1600" dirty="0">
                <a:solidFill>
                  <a:srgbClr val="000000"/>
                </a:solidFill>
              </a:rPr>
              <a:t>documentos da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u="sng" dirty="0">
                <a:solidFill>
                  <a:srgbClr val="000000"/>
                </a:solidFill>
              </a:rPr>
              <a:t>Muda</a:t>
            </a:r>
            <a:r>
              <a:rPr lang="pt-BR" sz="1600" dirty="0">
                <a:solidFill>
                  <a:srgbClr val="000000"/>
                </a:solidFill>
              </a:rPr>
              <a:t> quando a base for </a:t>
            </a:r>
          </a:p>
          <a:p>
            <a:r>
              <a:rPr lang="pt-BR" sz="1600" dirty="0">
                <a:solidFill>
                  <a:srgbClr val="000000"/>
                </a:solidFill>
              </a:rPr>
              <a:t>atualizada</a:t>
            </a:r>
            <a:endParaRPr lang="pt-PT" sz="1600" dirty="0">
              <a:solidFill>
                <a:srgbClr val="000000"/>
              </a:solidFill>
            </a:endParaRPr>
          </a:p>
        </p:txBody>
      </p:sp>
      <p:grpSp>
        <p:nvGrpSpPr>
          <p:cNvPr id="19462" name="Group 12"/>
          <p:cNvGrpSpPr>
            <a:grpSpLocks/>
          </p:cNvGrpSpPr>
          <p:nvPr/>
        </p:nvGrpSpPr>
        <p:grpSpPr bwMode="auto">
          <a:xfrm>
            <a:off x="3163888" y="4114800"/>
            <a:ext cx="2760662" cy="914400"/>
            <a:chOff x="1488" y="2736"/>
            <a:chExt cx="1428" cy="576"/>
          </a:xfrm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2150" y="273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>
                  <a:solidFill>
                    <a:srgbClr val="000000"/>
                  </a:solidFill>
                </a:rPr>
                <a:t>freq</a:t>
              </a:r>
              <a:r>
                <a:rPr lang="pt-BR" altLang="pt-BR" baseline="-25000">
                  <a:solidFill>
                    <a:srgbClr val="000000"/>
                  </a:solidFill>
                </a:rPr>
                <a:t>i,j</a:t>
              </a:r>
              <a:endParaRPr lang="pt-PT" altLang="pt-BR" baseline="-25000">
                <a:solidFill>
                  <a:srgbClr val="000000"/>
                </a:solidFill>
              </a:endParaRPr>
            </a:p>
          </p:txBody>
        </p:sp>
        <p:sp>
          <p:nvSpPr>
            <p:cNvPr id="19469" name="Text Box 14"/>
            <p:cNvSpPr txBox="1">
              <a:spLocks noChangeArrowheads="1"/>
            </p:cNvSpPr>
            <p:nvPr/>
          </p:nvSpPr>
          <p:spPr bwMode="auto">
            <a:xfrm>
              <a:off x="1920" y="3024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>
                  <a:solidFill>
                    <a:srgbClr val="000000"/>
                  </a:solidFill>
                </a:rPr>
                <a:t>max</a:t>
              </a:r>
              <a:r>
                <a:rPr lang="pt-BR" altLang="pt-BR" baseline="-25000">
                  <a:solidFill>
                    <a:srgbClr val="000000"/>
                  </a:solidFill>
                </a:rPr>
                <a:t>l</a:t>
              </a:r>
              <a:r>
                <a:rPr lang="pt-BR" altLang="pt-BR" sz="3200" baseline="-25000">
                  <a:solidFill>
                    <a:srgbClr val="000000"/>
                  </a:solidFill>
                </a:rPr>
                <a:t> </a:t>
              </a:r>
              <a:r>
                <a:rPr lang="pt-BR" altLang="pt-BR">
                  <a:solidFill>
                    <a:srgbClr val="000000"/>
                  </a:solidFill>
                </a:rPr>
                <a:t>freq</a:t>
              </a:r>
              <a:r>
                <a:rPr lang="pt-BR" altLang="pt-BR" baseline="-25000">
                  <a:solidFill>
                    <a:srgbClr val="000000"/>
                  </a:solidFill>
                </a:rPr>
                <a:t>l,j</a:t>
              </a:r>
              <a:endParaRPr lang="pt-PT" altLang="pt-BR" baseline="-25000">
                <a:solidFill>
                  <a:srgbClr val="000000"/>
                </a:solidFill>
              </a:endParaRPr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1920" y="3045"/>
              <a:ext cx="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9471" name="Rectangle 16"/>
            <p:cNvSpPr>
              <a:spLocks noChangeArrowheads="1"/>
            </p:cNvSpPr>
            <p:nvPr/>
          </p:nvSpPr>
          <p:spPr bwMode="auto">
            <a:xfrm>
              <a:off x="1488" y="288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>
                  <a:solidFill>
                    <a:srgbClr val="000000"/>
                  </a:solidFill>
                </a:rPr>
                <a:t>tf</a:t>
              </a:r>
              <a:r>
                <a:rPr lang="pt-BR" altLang="pt-BR" baseline="-25000">
                  <a:solidFill>
                    <a:srgbClr val="000000"/>
                  </a:solidFill>
                </a:rPr>
                <a:t>i,j</a:t>
              </a:r>
              <a:r>
                <a:rPr lang="pt-BR" altLang="pt-BR">
                  <a:solidFill>
                    <a:srgbClr val="000000"/>
                  </a:solidFill>
                </a:rPr>
                <a:t>=</a:t>
              </a:r>
              <a:endParaRPr lang="pt-PT" altLang="pt-BR">
                <a:solidFill>
                  <a:srgbClr val="000000"/>
                </a:solidFill>
              </a:endParaRPr>
            </a:p>
          </p:txBody>
        </p:sp>
      </p:grpSp>
      <p:sp>
        <p:nvSpPr>
          <p:cNvPr id="19463" name="Line 17"/>
          <p:cNvSpPr>
            <a:spLocks noChangeShapeType="1"/>
          </p:cNvSpPr>
          <p:nvPr/>
        </p:nvSpPr>
        <p:spPr bwMode="auto">
          <a:xfrm>
            <a:off x="47244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9464" name="Text Box 20"/>
          <p:cNvSpPr txBox="1">
            <a:spLocks noChangeArrowheads="1"/>
          </p:cNvSpPr>
          <p:nvPr/>
        </p:nvSpPr>
        <p:spPr bwMode="auto">
          <a:xfrm>
            <a:off x="6143625" y="4140200"/>
            <a:ext cx="26797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000000"/>
                </a:solidFill>
              </a:rPr>
              <a:t>Frequência normalizada </a:t>
            </a:r>
          </a:p>
          <a:p>
            <a:r>
              <a:rPr lang="pt-BR" sz="1600" dirty="0">
                <a:solidFill>
                  <a:srgbClr val="000000"/>
                </a:solidFill>
              </a:rPr>
              <a:t>do termo no documento.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u="sng" dirty="0">
                <a:solidFill>
                  <a:srgbClr val="000000"/>
                </a:solidFill>
              </a:rPr>
              <a:t>Não muda </a:t>
            </a:r>
            <a:r>
              <a:rPr lang="pt-BR" sz="1600" dirty="0">
                <a:solidFill>
                  <a:srgbClr val="000000"/>
                </a:solidFill>
              </a:rPr>
              <a:t>com a </a:t>
            </a:r>
          </a:p>
          <a:p>
            <a:r>
              <a:rPr lang="pt-BR" sz="1600" dirty="0">
                <a:solidFill>
                  <a:srgbClr val="000000"/>
                </a:solidFill>
              </a:rPr>
              <a:t>atualização da base</a:t>
            </a:r>
            <a:endParaRPr lang="pt-PT" sz="1600" dirty="0">
              <a:solidFill>
                <a:srgbClr val="000000"/>
              </a:solidFill>
            </a:endParaRPr>
          </a:p>
        </p:txBody>
      </p:sp>
      <p:sp>
        <p:nvSpPr>
          <p:cNvPr id="19467" name="Rectangle 23"/>
          <p:cNvSpPr>
            <a:spLocks noChangeArrowheads="1"/>
          </p:cNvSpPr>
          <p:nvPr/>
        </p:nvSpPr>
        <p:spPr bwMode="auto">
          <a:xfrm>
            <a:off x="7924800" y="6384280"/>
            <a:ext cx="18473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" name="Retângulo 1"/>
          <p:cNvSpPr/>
          <p:nvPr/>
        </p:nvSpPr>
        <p:spPr bwMode="auto">
          <a:xfrm>
            <a:off x="3124200" y="4114800"/>
            <a:ext cx="5562600" cy="10423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Retângulo 20"/>
          <p:cNvSpPr/>
          <p:nvPr/>
        </p:nvSpPr>
        <p:spPr bwMode="auto">
          <a:xfrm>
            <a:off x="3131840" y="5338936"/>
            <a:ext cx="5562600" cy="10423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pt-BR" dirty="0" err="1" smtClean="0"/>
              <a:t>Arquivo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Invertido</a:t>
            </a:r>
            <a:r>
              <a:rPr lang="en-US" altLang="pt-BR" dirty="0" smtClean="0"/>
              <a:t> </a:t>
            </a:r>
            <a:br>
              <a:rPr lang="en-US" altLang="pt-BR" dirty="0" smtClean="0"/>
            </a:br>
            <a:r>
              <a:rPr lang="en-US" altLang="pt-BR" sz="3200" dirty="0" err="1" smtClean="0"/>
              <a:t>Exemplo</a:t>
            </a:r>
            <a:r>
              <a:rPr lang="en-US" altLang="pt-BR" sz="3200" dirty="0" smtClean="0"/>
              <a:t> com </a:t>
            </a:r>
            <a:r>
              <a:rPr lang="en-US" altLang="pt-BR" sz="3200" i="1" dirty="0" smtClean="0"/>
              <a:t>TF-IDF</a:t>
            </a:r>
            <a:endParaRPr lang="en-US" altLang="pt-BR" i="1" dirty="0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676400" y="2686050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TW" altLang="en-US" sz="200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3181350" y="2705100"/>
            <a:ext cx="0" cy="247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1687513" y="313531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1714500" y="480060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1676400" y="357346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1676400" y="436245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1730375" y="4730750"/>
            <a:ext cx="968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system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1685925" y="2692400"/>
            <a:ext cx="1244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computer</a:t>
            </a: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1665288" y="3116263"/>
            <a:ext cx="11953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database</a:t>
            </a: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1714500" y="4368800"/>
            <a:ext cx="998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science</a:t>
            </a: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4457700" y="3200400"/>
            <a:ext cx="263525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 sz="2800">
              <a:solidFill>
                <a:srgbClr val="000000"/>
              </a:solidFill>
            </a:endParaRPr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4457700" y="2705100"/>
            <a:ext cx="2533650" cy="3429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 sz="2000">
              <a:solidFill>
                <a:srgbClr val="000000"/>
              </a:solidFill>
            </a:endParaRPr>
          </a:p>
        </p:txBody>
      </p:sp>
      <p:sp>
        <p:nvSpPr>
          <p:cNvPr id="18447" name="Rectangle 16"/>
          <p:cNvSpPr>
            <a:spLocks noChangeArrowheads="1"/>
          </p:cNvSpPr>
          <p:nvPr/>
        </p:nvSpPr>
        <p:spPr bwMode="auto">
          <a:xfrm>
            <a:off x="4476750" y="4343400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4292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62293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50" name="Rectangle 19"/>
          <p:cNvSpPr>
            <a:spLocks noChangeArrowheads="1"/>
          </p:cNvSpPr>
          <p:nvPr/>
        </p:nvSpPr>
        <p:spPr bwMode="auto">
          <a:xfrm>
            <a:off x="4476750" y="4865688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3619500" y="28956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3638550" y="33528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3638550" y="451485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>
            <a:off x="3681413" y="49911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55" name="Text Box 26"/>
          <p:cNvSpPr txBox="1">
            <a:spLocks noChangeArrowheads="1"/>
          </p:cNvSpPr>
          <p:nvPr/>
        </p:nvSpPr>
        <p:spPr bwMode="auto">
          <a:xfrm>
            <a:off x="4284539" y="2699628"/>
            <a:ext cx="2159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1800" baseline="-25000" dirty="0">
                <a:solidFill>
                  <a:srgbClr val="000000"/>
                </a:solidFill>
                <a:ea typeface="PMingLiU" pitchFamily="18" charset="-120"/>
              </a:rPr>
              <a:t>1</a:t>
            </a:r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, 3, (1,7,20)</a:t>
            </a:r>
          </a:p>
        </p:txBody>
      </p:sp>
      <p:sp>
        <p:nvSpPr>
          <p:cNvPr id="18456" name="Line 28"/>
          <p:cNvSpPr>
            <a:spLocks noChangeShapeType="1"/>
          </p:cNvSpPr>
          <p:nvPr/>
        </p:nvSpPr>
        <p:spPr bwMode="auto">
          <a:xfrm>
            <a:off x="6300192" y="271621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18458" name="Text Box 31"/>
          <p:cNvSpPr txBox="1">
            <a:spLocks noChangeArrowheads="1"/>
          </p:cNvSpPr>
          <p:nvPr/>
        </p:nvSpPr>
        <p:spPr bwMode="auto">
          <a:xfrm>
            <a:off x="1857375" y="2314575"/>
            <a:ext cx="1003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Termos</a:t>
            </a:r>
          </a:p>
        </p:txBody>
      </p:sp>
      <p:sp>
        <p:nvSpPr>
          <p:cNvPr id="18459" name="Text Box 32"/>
          <p:cNvSpPr txBox="1">
            <a:spLocks noChangeArrowheads="1"/>
          </p:cNvSpPr>
          <p:nvPr/>
        </p:nvSpPr>
        <p:spPr bwMode="auto">
          <a:xfrm>
            <a:off x="3276600" y="2317750"/>
            <a:ext cx="407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</a:p>
        </p:txBody>
      </p:sp>
      <p:sp>
        <p:nvSpPr>
          <p:cNvPr id="18460" name="Line 33"/>
          <p:cNvSpPr>
            <a:spLocks noChangeShapeType="1"/>
          </p:cNvSpPr>
          <p:nvPr/>
        </p:nvSpPr>
        <p:spPr bwMode="auto">
          <a:xfrm flipH="1">
            <a:off x="7059613" y="4348163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8461" name="Text Box 34"/>
          <p:cNvSpPr txBox="1">
            <a:spLocks noChangeArrowheads="1"/>
          </p:cNvSpPr>
          <p:nvPr/>
        </p:nvSpPr>
        <p:spPr bwMode="auto">
          <a:xfrm>
            <a:off x="3203575" y="2686050"/>
            <a:ext cx="574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1</a:t>
            </a:r>
          </a:p>
        </p:txBody>
      </p:sp>
      <p:sp>
        <p:nvSpPr>
          <p:cNvPr id="18462" name="Text Box 35"/>
          <p:cNvSpPr txBox="1">
            <a:spLocks noChangeArrowheads="1"/>
          </p:cNvSpPr>
          <p:nvPr/>
        </p:nvSpPr>
        <p:spPr bwMode="auto">
          <a:xfrm>
            <a:off x="3203575" y="32051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2</a:t>
            </a:r>
          </a:p>
        </p:txBody>
      </p:sp>
      <p:sp>
        <p:nvSpPr>
          <p:cNvPr id="18463" name="Text Box 36"/>
          <p:cNvSpPr txBox="1">
            <a:spLocks noChangeArrowheads="1"/>
          </p:cNvSpPr>
          <p:nvPr/>
        </p:nvSpPr>
        <p:spPr bwMode="auto">
          <a:xfrm>
            <a:off x="3203575" y="4318000"/>
            <a:ext cx="44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i</a:t>
            </a:r>
          </a:p>
        </p:txBody>
      </p:sp>
      <p:sp>
        <p:nvSpPr>
          <p:cNvPr id="18464" name="Text Box 37"/>
          <p:cNvSpPr txBox="1">
            <a:spLocks noChangeArrowheads="1"/>
          </p:cNvSpPr>
          <p:nvPr/>
        </p:nvSpPr>
        <p:spPr bwMode="auto">
          <a:xfrm>
            <a:off x="3116263" y="4743450"/>
            <a:ext cx="663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i+1</a:t>
            </a:r>
          </a:p>
        </p:txBody>
      </p:sp>
      <p:sp>
        <p:nvSpPr>
          <p:cNvPr id="18465" name="Rectangle 38"/>
          <p:cNvSpPr>
            <a:spLocks noChangeArrowheads="1"/>
          </p:cNvSpPr>
          <p:nvPr/>
        </p:nvSpPr>
        <p:spPr bwMode="auto">
          <a:xfrm>
            <a:off x="4499074" y="3212976"/>
            <a:ext cx="2285968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zh-TW" sz="1800" dirty="0" err="1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1800" baseline="-25000" dirty="0" err="1">
                <a:solidFill>
                  <a:srgbClr val="000000"/>
                </a:solidFill>
                <a:ea typeface="PMingLiU" pitchFamily="18" charset="-120"/>
              </a:rPr>
              <a:t>j</a:t>
            </a:r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, </a:t>
            </a:r>
            <a:r>
              <a:rPr kumimoji="1" lang="en-US" altLang="zh-TW" sz="1800" dirty="0" err="1">
                <a:solidFill>
                  <a:srgbClr val="000000"/>
                </a:solidFill>
                <a:ea typeface="PMingLiU" pitchFamily="18" charset="-120"/>
              </a:rPr>
              <a:t>tf</a:t>
            </a:r>
            <a:r>
              <a:rPr kumimoji="1" lang="en-US" altLang="zh-TW" sz="1800" baseline="-25000" dirty="0" err="1">
                <a:solidFill>
                  <a:srgbClr val="000000"/>
                </a:solidFill>
                <a:ea typeface="PMingLiU" pitchFamily="18" charset="-120"/>
              </a:rPr>
              <a:t>j</a:t>
            </a:r>
            <a:r>
              <a:rPr kumimoji="1" lang="en-US" altLang="zh-TW" sz="1800" baseline="-25000" dirty="0">
                <a:solidFill>
                  <a:srgbClr val="000000"/>
                </a:solidFill>
                <a:ea typeface="PMingLiU" pitchFamily="18" charset="-120"/>
              </a:rPr>
              <a:t>, </a:t>
            </a:r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(P</a:t>
            </a:r>
            <a:r>
              <a:rPr kumimoji="1" lang="en-US" altLang="zh-TW" sz="1800" baseline="-25000" dirty="0">
                <a:solidFill>
                  <a:srgbClr val="000000"/>
                </a:solidFill>
                <a:ea typeface="PMingLiU" pitchFamily="18" charset="-120"/>
              </a:rPr>
              <a:t>1</a:t>
            </a:r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, P</a:t>
            </a:r>
            <a:r>
              <a:rPr kumimoji="1" lang="en-US" altLang="zh-TW" sz="1800" baseline="-25000" dirty="0">
                <a:solidFill>
                  <a:srgbClr val="000000"/>
                </a:solidFill>
                <a:ea typeface="PMingLiU" pitchFamily="18" charset="-120"/>
              </a:rPr>
              <a:t>2</a:t>
            </a:r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, …, </a:t>
            </a:r>
            <a:r>
              <a:rPr kumimoji="1" lang="en-US" altLang="zh-TW" sz="1800" dirty="0" err="1">
                <a:solidFill>
                  <a:srgbClr val="000000"/>
                </a:solidFill>
                <a:ea typeface="PMingLiU" pitchFamily="18" charset="-120"/>
              </a:rPr>
              <a:t>P</a:t>
            </a:r>
            <a:r>
              <a:rPr kumimoji="1" lang="en-US" altLang="zh-TW" sz="1800" baseline="-25000" dirty="0" err="1">
                <a:solidFill>
                  <a:srgbClr val="000000"/>
                </a:solidFill>
                <a:ea typeface="PMingLiU" pitchFamily="18" charset="-120"/>
              </a:rPr>
              <a:t>tfj</a:t>
            </a:r>
            <a:r>
              <a:rPr kumimoji="1" lang="en-US" altLang="zh-TW" sz="1800" dirty="0">
                <a:solidFill>
                  <a:srgbClr val="000000"/>
                </a:solidFill>
                <a:ea typeface="PMingLiU" pitchFamily="18" charset="-120"/>
              </a:rPr>
              <a:t>)</a:t>
            </a:r>
          </a:p>
        </p:txBody>
      </p:sp>
      <p:sp>
        <p:nvSpPr>
          <p:cNvPr id="18466" name="Text Box 42"/>
          <p:cNvSpPr txBox="1">
            <a:spLocks noChangeArrowheads="1"/>
          </p:cNvSpPr>
          <p:nvPr/>
        </p:nvSpPr>
        <p:spPr bwMode="auto">
          <a:xfrm>
            <a:off x="5472112" y="5580529"/>
            <a:ext cx="3311069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kumimoji="1" lang="pt-BR" altLang="zh-TW" sz="1600" b="1" u="sng" dirty="0">
                <a:solidFill>
                  <a:srgbClr val="000000"/>
                </a:solidFill>
                <a:ea typeface="PMingLiU" pitchFamily="18" charset="-120"/>
              </a:rPr>
              <a:t>t</a:t>
            </a:r>
            <a:r>
              <a:rPr kumimoji="1" lang="pt-BR" altLang="zh-TW" sz="1600" b="1" u="sng" dirty="0" smtClean="0">
                <a:solidFill>
                  <a:srgbClr val="000000"/>
                </a:solidFill>
                <a:ea typeface="PMingLiU" pitchFamily="18" charset="-120"/>
              </a:rPr>
              <a:t>f </a:t>
            </a:r>
            <a:r>
              <a:rPr kumimoji="1" lang="pt-BR" altLang="zh-TW" sz="1600" dirty="0" smtClean="0">
                <a:solidFill>
                  <a:srgbClr val="000000"/>
                </a:solidFill>
                <a:ea typeface="PMingLiU" pitchFamily="18" charset="-120"/>
              </a:rPr>
              <a:t>frequência normalizada do termo no documento</a:t>
            </a:r>
            <a:endParaRPr kumimoji="1" lang="pt-BR" altLang="zh-TW" sz="1600" b="1" u="sng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8467" name="Text Box 43"/>
          <p:cNvSpPr txBox="1">
            <a:spLocks noChangeArrowheads="1"/>
          </p:cNvSpPr>
          <p:nvPr/>
        </p:nvSpPr>
        <p:spPr bwMode="auto">
          <a:xfrm>
            <a:off x="1966913" y="377031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20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18468" name="Text Box 45"/>
          <p:cNvSpPr txBox="1">
            <a:spLocks noChangeArrowheads="1"/>
          </p:cNvSpPr>
          <p:nvPr/>
        </p:nvSpPr>
        <p:spPr bwMode="auto">
          <a:xfrm>
            <a:off x="304800" y="5530850"/>
            <a:ext cx="4574266" cy="10772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pt-BR" altLang="zh-TW" sz="1600" b="1" u="sng" dirty="0" err="1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pt-BR" altLang="zh-TW" sz="1600" b="1" u="sng" dirty="0" err="1" smtClean="0">
                <a:solidFill>
                  <a:srgbClr val="000000"/>
                </a:solidFill>
                <a:ea typeface="PMingLiU" pitchFamily="18" charset="-120"/>
              </a:rPr>
              <a:t>f</a:t>
            </a:r>
            <a:r>
              <a:rPr kumimoji="1" lang="pt-BR" altLang="zh-TW" sz="1600" b="1" u="sng" dirty="0" smtClean="0">
                <a:solidFill>
                  <a:srgbClr val="000000"/>
                </a:solidFill>
                <a:ea typeface="PMingLiU" pitchFamily="18" charset="-120"/>
              </a:rPr>
              <a:t> </a:t>
            </a:r>
            <a:r>
              <a:rPr kumimoji="1" lang="pt-BR" altLang="zh-TW" sz="1600" dirty="0" smtClean="0">
                <a:solidFill>
                  <a:srgbClr val="000000"/>
                </a:solidFill>
                <a:ea typeface="PMingLiU" pitchFamily="18" charset="-120"/>
              </a:rPr>
              <a:t>depende do número de documentos onde o </a:t>
            </a:r>
          </a:p>
          <a:p>
            <a:r>
              <a:rPr kumimoji="1" lang="pt-BR" altLang="zh-TW" sz="1600" dirty="0" smtClean="0">
                <a:solidFill>
                  <a:srgbClr val="000000"/>
                </a:solidFill>
                <a:ea typeface="PMingLiU" pitchFamily="18" charset="-120"/>
              </a:rPr>
              <a:t>termo aparece. Podemos armazenar apenas </a:t>
            </a:r>
            <a:r>
              <a:rPr lang="pt-BR" altLang="pt-BR" sz="1600" dirty="0" err="1" smtClean="0">
                <a:solidFill>
                  <a:srgbClr val="000000"/>
                </a:solidFill>
              </a:rPr>
              <a:t>n</a:t>
            </a:r>
            <a:r>
              <a:rPr lang="pt-BR" altLang="pt-BR" sz="1600" baseline="-25000" dirty="0" err="1" smtClean="0">
                <a:solidFill>
                  <a:srgbClr val="000000"/>
                </a:solidFill>
              </a:rPr>
              <a:t>i</a:t>
            </a:r>
            <a:r>
              <a:rPr lang="pt-BR" altLang="pt-BR" sz="1600" baseline="-250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pt-BR" altLang="pt-BR" sz="1600" dirty="0" smtClean="0">
                <a:solidFill>
                  <a:srgbClr val="000000"/>
                </a:solidFill>
              </a:rPr>
              <a:t>e calcular </a:t>
            </a:r>
            <a:r>
              <a:rPr lang="pt-BR" altLang="pt-BR" sz="1600" dirty="0" err="1" smtClean="0">
                <a:solidFill>
                  <a:srgbClr val="000000"/>
                </a:solidFill>
              </a:rPr>
              <a:t>df</a:t>
            </a:r>
            <a:r>
              <a:rPr lang="pt-BR" altLang="pt-BR" sz="1600" baseline="-25000" dirty="0" err="1" smtClean="0">
                <a:solidFill>
                  <a:srgbClr val="000000"/>
                </a:solidFill>
              </a:rPr>
              <a:t>i</a:t>
            </a:r>
            <a:r>
              <a:rPr lang="pt-BR" altLang="pt-BR" sz="1600" baseline="-25000" dirty="0" smtClean="0">
                <a:solidFill>
                  <a:srgbClr val="000000"/>
                </a:solidFill>
              </a:rPr>
              <a:t> </a:t>
            </a:r>
            <a:r>
              <a:rPr lang="pt-BR" altLang="pt-BR" sz="1600" dirty="0" smtClean="0">
                <a:solidFill>
                  <a:srgbClr val="000000"/>
                </a:solidFill>
              </a:rPr>
              <a:t>no momento de calcular os pesos, </a:t>
            </a:r>
          </a:p>
          <a:p>
            <a:r>
              <a:rPr lang="pt-BR" altLang="pt-BR" sz="1600" dirty="0" smtClean="0">
                <a:solidFill>
                  <a:srgbClr val="000000"/>
                </a:solidFill>
              </a:rPr>
              <a:t>pois N muda a cada atualização da base.</a:t>
            </a:r>
            <a:endParaRPr kumimoji="1" lang="pt-BR" altLang="zh-TW" sz="1600" b="1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8469" name="Text Box 31"/>
          <p:cNvSpPr txBox="1">
            <a:spLocks noChangeArrowheads="1"/>
          </p:cNvSpPr>
          <p:nvPr/>
        </p:nvSpPr>
        <p:spPr bwMode="auto">
          <a:xfrm>
            <a:off x="5005388" y="1743075"/>
            <a:ext cx="177965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dirty="0" err="1">
                <a:solidFill>
                  <a:srgbClr val="000000"/>
                </a:solidFill>
                <a:ea typeface="PMingLiU" pitchFamily="18" charset="-120"/>
              </a:rPr>
              <a:t>Ocorrências</a:t>
            </a:r>
            <a:endParaRPr kumimoji="1" lang="en-US" altLang="zh-TW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8470" name="Text Box 31"/>
          <p:cNvSpPr txBox="1">
            <a:spLocks noChangeArrowheads="1"/>
          </p:cNvSpPr>
          <p:nvPr/>
        </p:nvSpPr>
        <p:spPr bwMode="auto">
          <a:xfrm>
            <a:off x="2012950" y="1743075"/>
            <a:ext cx="174791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dirty="0" err="1">
                <a:solidFill>
                  <a:srgbClr val="000000"/>
                </a:solidFill>
                <a:ea typeface="PMingLiU" pitchFamily="18" charset="-120"/>
              </a:rPr>
              <a:t>Vocabulário</a:t>
            </a:r>
            <a:endParaRPr kumimoji="1" lang="en-US" altLang="zh-TW" dirty="0">
              <a:solidFill>
                <a:srgbClr val="000000"/>
              </a:solidFill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42528"/>
            <a:ext cx="7772400" cy="726232"/>
          </a:xfrm>
        </p:spPr>
        <p:txBody>
          <a:bodyPr/>
          <a:lstStyle/>
          <a:p>
            <a:r>
              <a:rPr lang="pt-BR" sz="2800" dirty="0"/>
              <a:t>Matriz Termos </a:t>
            </a:r>
            <a:r>
              <a:rPr lang="pt-BR" sz="2800" i="1" dirty="0"/>
              <a:t>x</a:t>
            </a:r>
            <a:r>
              <a:rPr lang="pt-BR" sz="2800" dirty="0"/>
              <a:t> Documentos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8800"/>
            <a:ext cx="7772400" cy="1584176"/>
          </a:xfrm>
        </p:spPr>
        <p:txBody>
          <a:bodyPr/>
          <a:lstStyle/>
          <a:p>
            <a:r>
              <a:rPr lang="pt-BR" sz="2400" dirty="0" smtClean="0"/>
              <a:t>Como seria a matriz correspondente ao arquivo invertido?</a:t>
            </a:r>
          </a:p>
          <a:p>
            <a:pPr lvl="1"/>
            <a:r>
              <a:rPr lang="pt-BR" sz="2000" dirty="0" smtClean="0"/>
              <a:t>Cada célula contém informação sobre </a:t>
            </a:r>
            <a:r>
              <a:rPr lang="pt-BR" sz="2000" i="1" dirty="0" smtClean="0"/>
              <a:t>tf</a:t>
            </a:r>
            <a:r>
              <a:rPr lang="pt-BR" sz="2000" dirty="0" smtClean="0"/>
              <a:t> e as posições de cada palavra no documento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AC0E2-64C2-4F68-A95E-90B4BED896BF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6719883"/>
              </p:ext>
            </p:extLst>
          </p:nvPr>
        </p:nvGraphicFramePr>
        <p:xfrm>
          <a:off x="1619669" y="3405035"/>
          <a:ext cx="6192690" cy="2616307"/>
        </p:xfrm>
        <a:graphic>
          <a:graphicData uri="http://schemas.openxmlformats.org/drawingml/2006/table">
            <a:tbl>
              <a:tblPr/>
              <a:tblGrid>
                <a:gridCol w="1275967"/>
                <a:gridCol w="1676364"/>
                <a:gridCol w="1690512"/>
                <a:gridCol w="1549847"/>
              </a:tblGrid>
              <a:tr h="7905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   K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K3  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0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[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j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(P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1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2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…, 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P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tfj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)]</a:t>
                      </a:r>
                      <a:endParaRPr kumimoji="1" lang="en-US" altLang="zh-TW" sz="1800" dirty="0">
                        <a:solidFill>
                          <a:srgbClr val="000000"/>
                        </a:solidFill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[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j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(P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1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2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…, 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P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tfj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)]</a:t>
                      </a:r>
                      <a:endParaRPr kumimoji="1" lang="en-US" altLang="zh-TW" sz="1800" dirty="0">
                        <a:solidFill>
                          <a:srgbClr val="000000"/>
                        </a:solidFill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[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j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(P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1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2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…, 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P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tfj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)]</a:t>
                      </a:r>
                      <a:endParaRPr kumimoji="1" lang="en-US" altLang="zh-TW" sz="1800" dirty="0">
                        <a:solidFill>
                          <a:srgbClr val="000000"/>
                        </a:solidFill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[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j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(P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1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2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…, 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P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tfj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)]</a:t>
                      </a:r>
                      <a:endParaRPr kumimoji="1" lang="en-US" altLang="zh-TW" sz="1800" dirty="0">
                        <a:solidFill>
                          <a:srgbClr val="000000"/>
                        </a:solidFill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[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j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(P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1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2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…, 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P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tfj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)]</a:t>
                      </a:r>
                      <a:endParaRPr kumimoji="1" lang="en-US" altLang="zh-TW" sz="1800" dirty="0">
                        <a:solidFill>
                          <a:srgbClr val="000000"/>
                        </a:solidFill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[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j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(P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1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P</a:t>
                      </a:r>
                      <a:r>
                        <a:rPr kumimoji="1" lang="en-US" altLang="zh-TW" sz="1800" baseline="-250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2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, …, </a:t>
                      </a:r>
                      <a:r>
                        <a:rPr kumimoji="1" lang="en-US" altLang="zh-TW" sz="18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P</a:t>
                      </a:r>
                      <a:r>
                        <a:rPr kumimoji="1" lang="en-US" altLang="zh-TW" sz="1800" baseline="-25000" dirty="0" err="1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tfj</a:t>
                      </a:r>
                      <a:r>
                        <a:rPr kumimoji="1" lang="en-US" altLang="zh-TW" sz="1800" dirty="0" smtClean="0">
                          <a:solidFill>
                            <a:srgbClr val="000000"/>
                          </a:solidFill>
                          <a:ea typeface="PMingLiU" pitchFamily="18" charset="-120"/>
                        </a:rPr>
                        <a:t>)]</a:t>
                      </a:r>
                      <a:endParaRPr kumimoji="1" lang="en-US" altLang="zh-TW" sz="1800" dirty="0">
                        <a:solidFill>
                          <a:srgbClr val="000000"/>
                        </a:solidFill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6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8" name="Conector de seta reta 7"/>
          <p:cNvCxnSpPr/>
          <p:nvPr/>
        </p:nvCxnSpPr>
        <p:spPr bwMode="auto">
          <a:xfrm>
            <a:off x="2051720" y="3861048"/>
            <a:ext cx="0" cy="30331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ector de seta reta 11"/>
          <p:cNvCxnSpPr/>
          <p:nvPr/>
        </p:nvCxnSpPr>
        <p:spPr bwMode="auto">
          <a:xfrm>
            <a:off x="2267744" y="3645024"/>
            <a:ext cx="2880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512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mtClean="0"/>
              <a:t>Arquivos Invertidos </a:t>
            </a:r>
            <a:br>
              <a:rPr lang="pt-BR" altLang="pt-BR" smtClean="0"/>
            </a:br>
            <a:endParaRPr lang="pt-BR" altLang="pt-BR" smtClean="0"/>
          </a:p>
        </p:txBody>
      </p:sp>
      <p:sp>
        <p:nvSpPr>
          <p:cNvPr id="20483" name="Subtítulo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altLang="pt-BR" smtClean="0"/>
              <a:t>Exemplo de construção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Arquivo Invertido</a:t>
            </a:r>
            <a:r>
              <a:rPr lang="en-US" altLang="pt-BR" smtClean="0"/>
              <a:t/>
            </a:r>
            <a:br>
              <a:rPr lang="en-US" altLang="pt-BR" smtClean="0"/>
            </a:br>
            <a:r>
              <a:rPr lang="en-US" altLang="pt-BR" smtClean="0"/>
              <a:t>Etapas de c</a:t>
            </a:r>
            <a:r>
              <a:rPr lang="pt-BR" altLang="pt-BR" smtClean="0"/>
              <a:t>onstrução</a:t>
            </a:r>
            <a:endParaRPr lang="pt-BR" altLang="pt-BR" dirty="0" smtClean="0"/>
          </a:p>
        </p:txBody>
      </p:sp>
      <p:sp>
        <p:nvSpPr>
          <p:cNvPr id="21507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400" dirty="0" smtClean="0"/>
              <a:t>O texto de cada documentos é </a:t>
            </a:r>
            <a:r>
              <a:rPr lang="pt-BR" altLang="pt-BR" sz="2400" dirty="0" err="1" smtClean="0"/>
              <a:t>pré</a:t>
            </a:r>
            <a:r>
              <a:rPr lang="pt-BR" altLang="pt-BR" sz="2400" dirty="0" smtClean="0"/>
              <a:t>-processado para</a:t>
            </a:r>
          </a:p>
          <a:p>
            <a:pPr lvl="1"/>
            <a:r>
              <a:rPr lang="pt-BR" altLang="pt-BR" sz="2200" dirty="0"/>
              <a:t>Criar a representação vetorial dos documentos</a:t>
            </a:r>
          </a:p>
          <a:p>
            <a:pPr lvl="2"/>
            <a:r>
              <a:rPr lang="pt-BR" sz="2000" dirty="0" err="1"/>
              <a:t>d</a:t>
            </a:r>
            <a:r>
              <a:rPr lang="pt-BR" sz="2000" baseline="-25000" dirty="0" err="1"/>
              <a:t>j</a:t>
            </a:r>
            <a:r>
              <a:rPr lang="pt-BR" sz="2000" dirty="0"/>
              <a:t> = [k1 (w1), k2 (w2),..., </a:t>
            </a:r>
            <a:r>
              <a:rPr lang="pt-BR" sz="2000" dirty="0" err="1"/>
              <a:t>kn</a:t>
            </a:r>
            <a:r>
              <a:rPr lang="pt-BR" sz="2000" dirty="0"/>
              <a:t> (</a:t>
            </a:r>
            <a:r>
              <a:rPr lang="pt-BR" sz="2000" dirty="0" err="1"/>
              <a:t>wn</a:t>
            </a:r>
            <a:r>
              <a:rPr lang="pt-BR" sz="2000" dirty="0"/>
              <a:t>)] </a:t>
            </a:r>
            <a:endParaRPr lang="pt-BR" altLang="pt-BR" sz="2000" dirty="0"/>
          </a:p>
          <a:p>
            <a:pPr lvl="1"/>
            <a:r>
              <a:rPr lang="pt-BR" altLang="pt-BR" sz="2200" dirty="0" smtClean="0"/>
              <a:t>E extrair </a:t>
            </a:r>
            <a:r>
              <a:rPr lang="pt-BR" altLang="pt-BR" sz="2200" dirty="0"/>
              <a:t>os termos relevantes da base (</a:t>
            </a:r>
            <a:r>
              <a:rPr lang="pt-BR" altLang="pt-BR" sz="2200" u="sng" dirty="0"/>
              <a:t>vocabulário</a:t>
            </a:r>
            <a:r>
              <a:rPr lang="pt-BR" altLang="pt-BR" sz="2200" dirty="0" smtClean="0"/>
              <a:t>)</a:t>
            </a:r>
            <a:endParaRPr lang="pt-BR" altLang="pt-BR" sz="2200" dirty="0"/>
          </a:p>
          <a:p>
            <a:pPr marL="342900" lvl="1" indent="-342900">
              <a:spcBef>
                <a:spcPct val="6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pt-BR" altLang="pt-BR" sz="2200" dirty="0" smtClean="0"/>
              <a:t>Cada </a:t>
            </a:r>
            <a:r>
              <a:rPr lang="pt-BR" altLang="pt-BR" sz="2200" dirty="0"/>
              <a:t>termo é armazenado juntamente com o identificador do documento (</a:t>
            </a:r>
            <a:r>
              <a:rPr lang="pt-BR" altLang="pt-BR" sz="2200" dirty="0" err="1"/>
              <a:t>Doc</a:t>
            </a:r>
            <a:r>
              <a:rPr lang="pt-BR" altLang="pt-BR" sz="2200" dirty="0"/>
              <a:t>#)</a:t>
            </a:r>
          </a:p>
          <a:p>
            <a:pPr lvl="1"/>
            <a:endParaRPr lang="pt-BR" altLang="pt-B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\begin{figure}&#10;% latex2html id marker 1068&#10;\begin{tabular}{p{2.3in}p{2.6in}}&#10;\te...&#10;...n each document) or the position(s) of the term in each&#10;document.}&#10;\end{figure}"/>
          <p:cNvPicPr>
            <a:picLocks noChangeAspect="1" noChangeArrowheads="1"/>
          </p:cNvPicPr>
          <p:nvPr/>
        </p:nvPicPr>
        <p:blipFill rotWithShape="1">
          <a:blip r:embed="rId2" cstate="print"/>
          <a:srcRect b="20884"/>
          <a:stretch/>
        </p:blipFill>
        <p:spPr bwMode="auto">
          <a:xfrm>
            <a:off x="971550" y="188913"/>
            <a:ext cx="6769100" cy="62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tângulo 3"/>
          <p:cNvSpPr>
            <a:spLocks noChangeArrowheads="1"/>
          </p:cNvSpPr>
          <p:nvPr/>
        </p:nvSpPr>
        <p:spPr bwMode="auto">
          <a:xfrm>
            <a:off x="5954713" y="6319837"/>
            <a:ext cx="3189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400" dirty="0">
                <a:solidFill>
                  <a:srgbClr val="002060"/>
                </a:solidFill>
                <a:hlinkClick r:id="rId3"/>
              </a:rPr>
              <a:t>Fonte: http://informationretrieval.org/</a:t>
            </a:r>
            <a:endParaRPr lang="pt-BR" altLang="pt-BR" sz="1400" dirty="0">
              <a:solidFill>
                <a:srgbClr val="002060"/>
              </a:solidFill>
            </a:endParaRPr>
          </a:p>
        </p:txBody>
      </p:sp>
      <p:sp>
        <p:nvSpPr>
          <p:cNvPr id="2" name="Retângulo 1"/>
          <p:cNvSpPr/>
          <p:nvPr/>
        </p:nvSpPr>
        <p:spPr bwMode="auto">
          <a:xfrm>
            <a:off x="2627784" y="836712"/>
            <a:ext cx="5184576" cy="54831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Roteiro</a:t>
            </a:r>
            <a:endParaRPr lang="pt-PT" altLang="pt-BR" smtClean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Indexação dos documentos</a:t>
            </a:r>
          </a:p>
          <a:p>
            <a:pPr lvl="1" eaLnBrk="1" hangingPunct="1"/>
            <a:r>
              <a:rPr lang="pt-BR" altLang="pt-BR" dirty="0" smtClean="0"/>
              <a:t>Motivação geral </a:t>
            </a:r>
          </a:p>
          <a:p>
            <a:pPr eaLnBrk="1" hangingPunct="1"/>
            <a:r>
              <a:rPr lang="pt-BR" altLang="pt-BR" dirty="0" smtClean="0"/>
              <a:t>Métodos de Indexação de Documentos</a:t>
            </a:r>
          </a:p>
          <a:p>
            <a:pPr lvl="1" eaLnBrk="1" hangingPunct="1"/>
            <a:r>
              <a:rPr lang="pt-BR" altLang="pt-BR" dirty="0" smtClean="0"/>
              <a:t>Arquivos invertidos</a:t>
            </a:r>
          </a:p>
          <a:p>
            <a:pPr lvl="1" eaLnBrk="1" hangingPunct="1"/>
            <a:r>
              <a:rPr lang="pt-BR" altLang="pt-BR" dirty="0" smtClean="0"/>
              <a:t>Comentários sobre alternativas</a:t>
            </a:r>
          </a:p>
          <a:p>
            <a:pPr eaLnBrk="1" hangingPunct="1"/>
            <a:r>
              <a:rPr lang="pt-PT" altLang="pt-BR" dirty="0" smtClean="0"/>
              <a:t>Conclusão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7772400" cy="1143000"/>
          </a:xfrm>
        </p:spPr>
        <p:txBody>
          <a:bodyPr/>
          <a:lstStyle/>
          <a:p>
            <a:r>
              <a:rPr lang="pt-BR" altLang="pt-BR" dirty="0" smtClean="0"/>
              <a:t>Arquivo Invertido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dirty="0" err="1" smtClean="0"/>
              <a:t>Etapas</a:t>
            </a:r>
            <a:r>
              <a:rPr lang="en-US" altLang="pt-BR" dirty="0" smtClean="0"/>
              <a:t> de c</a:t>
            </a:r>
            <a:r>
              <a:rPr lang="pt-BR" altLang="pt-BR" dirty="0" err="1" smtClean="0"/>
              <a:t>onstrução</a:t>
            </a:r>
            <a:endParaRPr lang="pt-BR" altLang="pt-BR" dirty="0" smtClean="0"/>
          </a:p>
        </p:txBody>
      </p:sp>
      <p:sp>
        <p:nvSpPr>
          <p:cNvPr id="21507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400" dirty="0" smtClean="0"/>
              <a:t>O vocabulário extraído é ordenado lexicograficamente (ordem alfabética)</a:t>
            </a:r>
          </a:p>
          <a:p>
            <a:pPr lvl="1"/>
            <a:r>
              <a:rPr lang="pt-BR" altLang="pt-BR" sz="2200" dirty="0" smtClean="0"/>
              <a:t>Sempre guardando a informação do documento onde o termo aparece</a:t>
            </a:r>
          </a:p>
          <a:p>
            <a:r>
              <a:rPr lang="pt-BR" altLang="pt-BR" sz="2400" dirty="0" smtClean="0"/>
              <a:t>Múltiplas entradas do termo para o mesmo documento são agrupadas, e a informação da frequência é adicionada</a:t>
            </a:r>
          </a:p>
          <a:p>
            <a:r>
              <a:rPr lang="pt-BR" altLang="pt-BR" sz="2400" dirty="0" smtClean="0"/>
              <a:t>O arquivo é separado em duas partes</a:t>
            </a:r>
          </a:p>
          <a:p>
            <a:pPr lvl="1"/>
            <a:r>
              <a:rPr lang="pt-BR" altLang="pt-BR" sz="2200" dirty="0" smtClean="0"/>
              <a:t>vocabulário e ocorrências</a:t>
            </a:r>
          </a:p>
          <a:p>
            <a:pPr lvl="1"/>
            <a:endParaRPr lang="pt-BR" altLang="pt-BR" dirty="0" smtClean="0"/>
          </a:p>
          <a:p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666032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\begin{figure}&#10;% latex2html id marker 1068&#10;\begin{tabular}{p{2.3in}p{2.6in}}&#10;\te...&#10;...n each document) or the position(s) of the term in each&#10;document.}&#10;\end{figure}"/>
          <p:cNvPicPr>
            <a:picLocks noChangeAspect="1" noChangeArrowheads="1"/>
          </p:cNvPicPr>
          <p:nvPr/>
        </p:nvPicPr>
        <p:blipFill rotWithShape="1">
          <a:blip r:embed="rId2" cstate="print"/>
          <a:srcRect b="20884"/>
          <a:stretch/>
        </p:blipFill>
        <p:spPr bwMode="auto">
          <a:xfrm>
            <a:off x="971550" y="188913"/>
            <a:ext cx="6769100" cy="62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 bwMode="auto">
          <a:xfrm>
            <a:off x="4356100" y="836712"/>
            <a:ext cx="3456260" cy="54831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531" name="Retângulo 3"/>
          <p:cNvSpPr>
            <a:spLocks noChangeArrowheads="1"/>
          </p:cNvSpPr>
          <p:nvPr/>
        </p:nvSpPr>
        <p:spPr bwMode="auto">
          <a:xfrm>
            <a:off x="5954713" y="6165850"/>
            <a:ext cx="3189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400" dirty="0">
                <a:solidFill>
                  <a:srgbClr val="002060"/>
                </a:solidFill>
                <a:hlinkClick r:id="rId3"/>
              </a:rPr>
              <a:t>Fonte: http://informationretrieval.org/</a:t>
            </a:r>
            <a:endParaRPr lang="pt-BR" altLang="pt-B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015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\begin{figure}&#10;% latex2html id marker 1068&#10;\begin{tabular}{p{2.3in}p{2.6in}}&#10;\te...&#10;...n each document) or the position(s) of the term in each&#10;document.}&#10;\end{figure}"/>
          <p:cNvPicPr>
            <a:picLocks noChangeAspect="1" noChangeArrowheads="1"/>
          </p:cNvPicPr>
          <p:nvPr/>
        </p:nvPicPr>
        <p:blipFill rotWithShape="1">
          <a:blip r:embed="rId2" cstate="print"/>
          <a:srcRect b="20884"/>
          <a:stretch/>
        </p:blipFill>
        <p:spPr bwMode="auto">
          <a:xfrm>
            <a:off x="971550" y="188913"/>
            <a:ext cx="6769100" cy="62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tângulo 3"/>
          <p:cNvSpPr>
            <a:spLocks noChangeArrowheads="1"/>
          </p:cNvSpPr>
          <p:nvPr/>
        </p:nvSpPr>
        <p:spPr bwMode="auto">
          <a:xfrm>
            <a:off x="5954713" y="6165850"/>
            <a:ext cx="3189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400">
                <a:solidFill>
                  <a:srgbClr val="002060"/>
                </a:solidFill>
                <a:hlinkClick r:id="rId3"/>
              </a:rPr>
              <a:t>Fonte: http://informationretrieval.org/</a:t>
            </a:r>
            <a:endParaRPr lang="pt-BR" altLang="pt-BR" sz="1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9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xfrm>
            <a:off x="609600" y="197768"/>
            <a:ext cx="7772400" cy="1143000"/>
          </a:xfrm>
        </p:spPr>
        <p:txBody>
          <a:bodyPr/>
          <a:lstStyle/>
          <a:p>
            <a:r>
              <a:rPr lang="pt-BR" altLang="pt-BR" dirty="0" smtClean="0"/>
              <a:t>Arquivo Invertido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3200" dirty="0" err="1" smtClean="0"/>
              <a:t>Exemplo</a:t>
            </a:r>
            <a:r>
              <a:rPr lang="en-US" altLang="pt-BR" sz="3200" dirty="0" smtClean="0"/>
              <a:t> de c</a:t>
            </a:r>
            <a:r>
              <a:rPr lang="pt-BR" altLang="pt-BR" sz="3200" dirty="0" err="1" smtClean="0"/>
              <a:t>onstrução</a:t>
            </a:r>
            <a:endParaRPr lang="pt-BR" altLang="pt-BR" dirty="0" smtClean="0"/>
          </a:p>
        </p:txBody>
      </p:sp>
      <p:sp>
        <p:nvSpPr>
          <p:cNvPr id="2355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400" dirty="0" smtClean="0"/>
              <a:t>O exemplo anterior foi tirado do livro </a:t>
            </a:r>
            <a:r>
              <a:rPr lang="pt-BR" altLang="pt-BR" sz="2400" i="1" dirty="0" err="1" smtClean="0"/>
              <a:t>Introduction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to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Information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Retrieval</a:t>
            </a:r>
            <a:endParaRPr lang="pt-BR" altLang="pt-BR" sz="2400" i="1" dirty="0" smtClean="0"/>
          </a:p>
          <a:p>
            <a:pPr lvl="1"/>
            <a:r>
              <a:rPr lang="pt-BR" altLang="pt-BR" dirty="0" smtClean="0">
                <a:hlinkClick r:id="rId2"/>
              </a:rPr>
              <a:t>http://informationretrieval.org</a:t>
            </a:r>
            <a:endParaRPr lang="pt-BR" altLang="pt-BR" dirty="0" smtClean="0"/>
          </a:p>
          <a:p>
            <a:r>
              <a:rPr lang="pt-BR" altLang="pt-BR" sz="2400" dirty="0" smtClean="0">
                <a:solidFill>
                  <a:srgbClr val="800080"/>
                </a:solidFill>
              </a:rPr>
              <a:t>Observação: </a:t>
            </a:r>
            <a:r>
              <a:rPr lang="pt-BR" altLang="pt-BR" sz="2400" dirty="0" smtClean="0"/>
              <a:t>esse exemplo não traz </a:t>
            </a:r>
          </a:p>
          <a:p>
            <a:pPr lvl="1"/>
            <a:r>
              <a:rPr lang="pt-BR" altLang="pt-BR" sz="2200" dirty="0" smtClean="0"/>
              <a:t>A informação do peso (tf) de cada termos para descrever o documento</a:t>
            </a:r>
          </a:p>
          <a:p>
            <a:pPr lvl="1"/>
            <a:r>
              <a:rPr lang="pt-BR" altLang="pt-BR" sz="2200" dirty="0" smtClean="0"/>
              <a:t>As posições onde cada termo ocorre dentro do documento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 </a:t>
            </a:r>
            <a:endParaRPr lang="pt-PT" altLang="pt-BR" sz="3200" smtClean="0"/>
          </a:p>
        </p:txBody>
      </p:sp>
      <p:sp>
        <p:nvSpPr>
          <p:cNvPr id="24579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As estruturas mais usadas para armazenar o vocabulário são tabelas </a:t>
            </a:r>
            <a:r>
              <a:rPr lang="pt-BR" altLang="pt-BR" sz="2400" i="1" dirty="0" err="1" smtClean="0"/>
              <a:t>hash</a:t>
            </a:r>
            <a:r>
              <a:rPr lang="pt-BR" altLang="pt-BR" sz="2400" i="1" dirty="0" smtClean="0"/>
              <a:t> </a:t>
            </a:r>
            <a:r>
              <a:rPr lang="pt-BR" altLang="pt-BR" sz="2400" dirty="0" smtClean="0"/>
              <a:t>e árvores binárias.</a:t>
            </a:r>
          </a:p>
          <a:p>
            <a:pPr eaLnBrk="1" hangingPunct="1"/>
            <a:r>
              <a:rPr lang="pt-BR" altLang="pt-BR" sz="2400" dirty="0" smtClean="0"/>
              <a:t>A alternativa mais simples é armazenar as palavras em ordem alfabética e fazer </a:t>
            </a:r>
            <a:r>
              <a:rPr lang="pt-BR" altLang="pt-BR" sz="2400" dirty="0" smtClean="0">
                <a:solidFill>
                  <a:srgbClr val="800080"/>
                </a:solidFill>
              </a:rPr>
              <a:t>pesquisa binária</a:t>
            </a:r>
          </a:p>
          <a:p>
            <a:pPr lvl="1" eaLnBrk="1" hangingPunct="1"/>
            <a:r>
              <a:rPr lang="pt-BR" altLang="pt-BR" sz="2200" dirty="0" smtClean="0"/>
              <a:t>Gasta menos espaço</a:t>
            </a:r>
          </a:p>
          <a:p>
            <a:pPr lvl="1" eaLnBrk="1" hangingPunct="1"/>
            <a:r>
              <a:rPr lang="pt-BR" altLang="pt-BR" sz="2200" dirty="0" smtClean="0"/>
              <a:t>Custo de tempo da ordem de </a:t>
            </a:r>
            <a:r>
              <a:rPr lang="pt-BR" altLang="pt-BR" sz="2200" i="1" dirty="0" smtClean="0"/>
              <a:t>O(log n)</a:t>
            </a:r>
          </a:p>
          <a:p>
            <a:pPr lvl="2" eaLnBrk="1" hangingPunct="1"/>
            <a:r>
              <a:rPr lang="pt-BR" altLang="pt-BR" i="1" dirty="0" smtClean="0"/>
              <a:t>n</a:t>
            </a:r>
            <a:r>
              <a:rPr lang="pt-BR" altLang="pt-BR" dirty="0" smtClean="0"/>
              <a:t> = tamanho do vocabulário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Atualização do Índice</a:t>
            </a:r>
          </a:p>
        </p:txBody>
      </p:sp>
      <p:sp>
        <p:nvSpPr>
          <p:cNvPr id="819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628800"/>
            <a:ext cx="7854950" cy="4538662"/>
          </a:xfrm>
        </p:spPr>
        <p:txBody>
          <a:bodyPr/>
          <a:lstStyle/>
          <a:p>
            <a:r>
              <a:rPr lang="pt-BR" altLang="pt-BR" sz="2400" dirty="0" smtClean="0"/>
              <a:t>A atualização do índice deve ocorrer sempre que a base de documentos for modificada:</a:t>
            </a:r>
          </a:p>
          <a:p>
            <a:pPr lvl="1"/>
            <a:r>
              <a:rPr lang="pt-BR" altLang="pt-BR" sz="2200" dirty="0" smtClean="0"/>
              <a:t>Inclusão, exclusão ou modificação de documentos</a:t>
            </a:r>
          </a:p>
          <a:p>
            <a:r>
              <a:rPr lang="pt-BR" altLang="pt-BR" sz="2400" dirty="0" smtClean="0"/>
              <a:t>Problema:</a:t>
            </a:r>
          </a:p>
          <a:p>
            <a:pPr lvl="1">
              <a:spcBef>
                <a:spcPts val="0"/>
              </a:spcBef>
            </a:pPr>
            <a:r>
              <a:rPr lang="pt-BR" altLang="pt-BR" sz="2200" dirty="0" smtClean="0"/>
              <a:t>o custo de atualização de grandes índices é alto</a:t>
            </a:r>
          </a:p>
          <a:p>
            <a:r>
              <a:rPr lang="pt-BR" altLang="pt-BR" sz="2400" dirty="0"/>
              <a:t>A maioria das bases de documentos é </a:t>
            </a:r>
            <a:r>
              <a:rPr lang="pt-BR" altLang="pt-BR" sz="2400" dirty="0" err="1" smtClean="0"/>
              <a:t>semi</a:t>
            </a:r>
            <a:r>
              <a:rPr lang="pt-BR" altLang="pt-BR" sz="2400" dirty="0" smtClean="0"/>
              <a:t> estática</a:t>
            </a:r>
            <a:endParaRPr lang="pt-BR" altLang="pt-BR" sz="2400" dirty="0"/>
          </a:p>
          <a:p>
            <a:pPr lvl="1">
              <a:spcBef>
                <a:spcPts val="0"/>
              </a:spcBef>
            </a:pPr>
            <a:r>
              <a:rPr lang="pt-BR" altLang="pt-BR" sz="2200" dirty="0"/>
              <a:t>Atualizadas a intervalos regulares</a:t>
            </a:r>
          </a:p>
          <a:p>
            <a:pPr lvl="2"/>
            <a:r>
              <a:rPr lang="pt-BR" altLang="pt-BR" dirty="0"/>
              <a:t>E.g., diariamente, semanalmente...</a:t>
            </a:r>
          </a:p>
          <a:p>
            <a:r>
              <a:rPr lang="pt-BR" altLang="pt-BR" sz="2400" dirty="0" smtClean="0"/>
              <a:t>A Web é a grande exceção...</a:t>
            </a:r>
            <a:endParaRPr lang="pt-BR" altLang="pt-BR" sz="2600" dirty="0" smtClean="0"/>
          </a:p>
          <a:p>
            <a:pPr lvl="1">
              <a:spcBef>
                <a:spcPts val="0"/>
              </a:spcBef>
            </a:pPr>
            <a:r>
              <a:rPr lang="pt-BR" altLang="pt-BR" sz="2200" dirty="0"/>
              <a:t>Uma saída é a indexação incremental </a:t>
            </a:r>
          </a:p>
        </p:txBody>
      </p:sp>
    </p:spTree>
    <p:extLst>
      <p:ext uri="{BB962C8B-B14F-4D97-AF65-F5344CB8AC3E}">
        <p14:creationId xmlns:p14="http://schemas.microsoft.com/office/powerpoint/2010/main" xmlns="" val="3859240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mtClean="0"/>
              <a:t>Arquivos Invertidos</a:t>
            </a:r>
          </a:p>
        </p:txBody>
      </p:sp>
      <p:sp>
        <p:nvSpPr>
          <p:cNvPr id="25603" name="Subtítulo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altLang="pt-BR" sz="3200" dirty="0" smtClean="0"/>
              <a:t>Busca: processando as consultas</a:t>
            </a:r>
            <a:endParaRPr lang="pt-BR" altLang="pt-B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 </a:t>
            </a:r>
            <a:br>
              <a:rPr lang="pt-BR" altLang="pt-BR" smtClean="0"/>
            </a:br>
            <a:r>
              <a:rPr lang="pt-BR" altLang="pt-BR" sz="3200" smtClean="0"/>
              <a:t>Busca</a:t>
            </a:r>
            <a:endParaRPr lang="pt-PT" altLang="pt-BR" sz="3200" smtClean="0"/>
          </a:p>
        </p:txBody>
      </p:sp>
      <p:sp>
        <p:nvSpPr>
          <p:cNvPr id="2662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993063" cy="5157787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O algoritmo básico segue três passos: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dirty="0" smtClean="0"/>
              <a:t>Busca do vocabulário</a:t>
            </a:r>
          </a:p>
          <a:p>
            <a:pPr lvl="2" eaLnBrk="1" hangingPunct="1"/>
            <a:r>
              <a:rPr lang="pt-BR" altLang="pt-BR" dirty="0" smtClean="0"/>
              <a:t>As palavras ou padrões presentes na consulta são pesquisados no vocabulário do arquivo invertido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altLang="pt-BR" dirty="0" smtClean="0"/>
              <a:t>Recuperação de ocorrências</a:t>
            </a:r>
          </a:p>
          <a:p>
            <a:pPr lvl="2" eaLnBrk="1" hangingPunct="1"/>
            <a:r>
              <a:rPr lang="pt-BR" altLang="pt-BR" dirty="0" smtClean="0"/>
              <a:t>A lista de ocorrências de todas as palavras ou termos encontrados é recuperada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altLang="pt-BR" dirty="0" smtClean="0"/>
              <a:t>Manipulação de ocorrências </a:t>
            </a:r>
          </a:p>
          <a:p>
            <a:pPr lvl="2" eaLnBrk="1" hangingPunct="1"/>
            <a:r>
              <a:rPr lang="pt-BR" altLang="pt-BR" dirty="0" smtClean="0"/>
              <a:t>As ocorrências são processadas para resolver a consulta</a:t>
            </a:r>
          </a:p>
          <a:p>
            <a:pPr lvl="3" eaLnBrk="1" hangingPunct="1"/>
            <a:r>
              <a:rPr lang="pt-BR" altLang="pt-BR" dirty="0" smtClean="0"/>
              <a:t>De acordo com o modelo de 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Arquivos Invertidos </a:t>
            </a:r>
            <a:br>
              <a:rPr lang="pt-BR" altLang="pt-BR" dirty="0" smtClean="0"/>
            </a:br>
            <a:r>
              <a:rPr lang="pt-BR" altLang="pt-BR" sz="3200" dirty="0" smtClean="0"/>
              <a:t>Consultas</a:t>
            </a:r>
            <a:endParaRPr lang="pt-PT" altLang="pt-BR" sz="3200" dirty="0" smtClean="0"/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2816"/>
            <a:ext cx="7772400" cy="4246984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Consulta com apenas uma palavra</a:t>
            </a:r>
          </a:p>
          <a:p>
            <a:pPr lvl="1" eaLnBrk="1" hangingPunct="1"/>
            <a:r>
              <a:rPr lang="pt-BR" altLang="pt-BR" sz="2200" dirty="0" smtClean="0"/>
              <a:t>a busca simplesmente retorna a lista </a:t>
            </a:r>
            <a:r>
              <a:rPr lang="pt-BR" altLang="pt-BR" sz="2200" dirty="0"/>
              <a:t>os identificadores dos documentos que contêm </a:t>
            </a:r>
            <a:r>
              <a:rPr lang="pt-BR" altLang="pt-BR" sz="2200" dirty="0" smtClean="0"/>
              <a:t>a palavra, que serão utilizados na recuperação e ordenação dos documentos</a:t>
            </a:r>
          </a:p>
          <a:p>
            <a:pPr eaLnBrk="1" hangingPunct="1"/>
            <a:r>
              <a:rPr lang="pt-BR" altLang="pt-BR" sz="2400" dirty="0" smtClean="0"/>
              <a:t>Consultas de contexto</a:t>
            </a:r>
          </a:p>
          <a:p>
            <a:pPr lvl="1" eaLnBrk="1" hangingPunct="1"/>
            <a:r>
              <a:rPr lang="pt-BR" altLang="pt-BR" sz="2200" dirty="0"/>
              <a:t>Para permitir consultas com contexto, o arquivo invertido deve armazenar as posições de cada palavra nos </a:t>
            </a:r>
            <a:r>
              <a:rPr lang="pt-BR" altLang="pt-BR" sz="2200" dirty="0" smtClean="0"/>
              <a:t>documentos</a:t>
            </a:r>
            <a:endParaRPr lang="pt-BR" alt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2800" smtClean="0"/>
              <a:t>Consultas com Contexto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Processo</a:t>
            </a:r>
          </a:p>
          <a:p>
            <a:pPr lvl="1" eaLnBrk="1" hangingPunct="1"/>
            <a:r>
              <a:rPr lang="pt-BR" altLang="pt-BR" sz="2200" dirty="0" smtClean="0"/>
              <a:t>Para cada palavra na consulta</a:t>
            </a:r>
          </a:p>
          <a:p>
            <a:pPr lvl="2" eaLnBrk="1" hangingPunct="1"/>
            <a:r>
              <a:rPr lang="pt-BR" altLang="pt-BR" sz="2000" dirty="0" smtClean="0"/>
              <a:t>Recupera os identificadores dos documentos que contêm essa palavra, e as posições onde ela ocorre</a:t>
            </a:r>
          </a:p>
          <a:p>
            <a:pPr lvl="3" eaLnBrk="1" hangingPunct="1"/>
            <a:r>
              <a:rPr lang="pt-BR" altLang="pt-BR" sz="1800" dirty="0" smtClean="0"/>
              <a:t>(</a:t>
            </a:r>
            <a:r>
              <a:rPr lang="pt-BR" altLang="pt-BR" sz="1800" dirty="0" err="1" smtClean="0"/>
              <a:t>Doc</a:t>
            </a:r>
            <a:r>
              <a:rPr lang="pt-BR" altLang="pt-BR" sz="1800" dirty="0" smtClean="0"/>
              <a:t>#;  pos1, pos2, pos3,...) </a:t>
            </a:r>
          </a:p>
          <a:p>
            <a:pPr lvl="1" eaLnBrk="1" hangingPunct="1">
              <a:spcBef>
                <a:spcPts val="1200"/>
              </a:spcBef>
            </a:pPr>
            <a:r>
              <a:rPr lang="pt-BR" altLang="pt-BR" sz="2200" dirty="0" smtClean="0"/>
              <a:t>Faz a intersecção entre os </a:t>
            </a:r>
            <a:r>
              <a:rPr lang="pt-BR" altLang="pt-BR" sz="2200" dirty="0" err="1" smtClean="0"/>
              <a:t>Doc</a:t>
            </a:r>
            <a:r>
              <a:rPr lang="pt-BR" altLang="pt-BR" sz="2200" dirty="0" smtClean="0"/>
              <a:t># recuperados</a:t>
            </a:r>
          </a:p>
          <a:p>
            <a:pPr lvl="2" eaLnBrk="1" hangingPunct="1"/>
            <a:r>
              <a:rPr lang="pt-BR" altLang="pt-BR" sz="2000" dirty="0" smtClean="0"/>
              <a:t>Queremos os </a:t>
            </a:r>
            <a:r>
              <a:rPr lang="pt-BR" altLang="pt-BR" sz="2000" dirty="0" err="1" smtClean="0"/>
              <a:t>docs</a:t>
            </a:r>
            <a:r>
              <a:rPr lang="pt-BR" altLang="pt-BR" sz="2000" dirty="0" smtClean="0"/>
              <a:t> que contenham todas as palavras da consulta, na ordem indicada</a:t>
            </a:r>
          </a:p>
          <a:p>
            <a:pPr lvl="1" eaLnBrk="1" hangingPunct="1">
              <a:spcBef>
                <a:spcPts val="1200"/>
              </a:spcBef>
            </a:pPr>
            <a:r>
              <a:rPr lang="pt-BR" altLang="pt-BR" sz="2200" dirty="0" smtClean="0"/>
              <a:t>Verifica a ocorrência da cadeia de termos da consulta</a:t>
            </a:r>
          </a:p>
          <a:p>
            <a:pPr lvl="2" eaLnBrk="1" hangingPunct="1"/>
            <a:r>
              <a:rPr lang="pt-BR" altLang="pt-BR" sz="2000" dirty="0" smtClean="0"/>
              <a:t>Pela posição das palavras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704D6B-0728-4BDE-B328-402A06276033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0369"/>
            <a:ext cx="7772400" cy="714375"/>
          </a:xfrm>
        </p:spPr>
        <p:txBody>
          <a:bodyPr/>
          <a:lstStyle/>
          <a:p>
            <a:pPr eaLnBrk="1" hangingPunct="1"/>
            <a:r>
              <a:rPr lang="en-US" dirty="0" err="1" smtClean="0"/>
              <a:t>Fases</a:t>
            </a:r>
            <a:r>
              <a:rPr lang="en-US" dirty="0" smtClean="0"/>
              <a:t> e </a:t>
            </a:r>
            <a:r>
              <a:rPr lang="en-US" dirty="0" err="1" smtClean="0"/>
              <a:t>Etapas</a:t>
            </a:r>
            <a:r>
              <a:rPr lang="en-US" dirty="0" smtClean="0"/>
              <a:t> de um </a:t>
            </a:r>
            <a:r>
              <a:rPr lang="en-US" dirty="0" err="1" smtClean="0"/>
              <a:t>Sistemas</a:t>
            </a:r>
            <a:r>
              <a:rPr lang="en-US" dirty="0" smtClean="0"/>
              <a:t>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900613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>
                <a:solidFill>
                  <a:srgbClr val="007434"/>
                </a:solidFill>
              </a:rPr>
              <a:t>1.1) Aquisição (seleção) dos documentos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>
                <a:solidFill>
                  <a:srgbClr val="007434"/>
                </a:solidFill>
              </a:rPr>
              <a:t>1.2) Preparação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007434"/>
                </a:solidFill>
              </a:rPr>
              <a:t>Criação da representação dos documentos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1.3) Indexação dos documentos</a:t>
            </a:r>
          </a:p>
          <a:p>
            <a:pPr lvl="2" eaLnBrk="1" hangingPunct="1">
              <a:defRPr/>
            </a:pPr>
            <a:r>
              <a:rPr lang="pt-BR" sz="2000" dirty="0" smtClean="0"/>
              <a:t>Criação da base de índices invertidos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2.1) Construção da consulta (</a:t>
            </a:r>
            <a:r>
              <a:rPr lang="pt-BR" sz="2200" i="1" dirty="0" smtClean="0"/>
              <a:t>query</a:t>
            </a:r>
            <a:r>
              <a:rPr lang="pt-BR" sz="2200" dirty="0" smtClean="0"/>
              <a:t>)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2.2) </a:t>
            </a:r>
            <a:r>
              <a:rPr lang="pt-BR" sz="2200" dirty="0"/>
              <a:t>Busca </a:t>
            </a:r>
            <a:r>
              <a:rPr lang="pt-BR" sz="2200" dirty="0" smtClean="0"/>
              <a:t>(casamento com a consulta do usuário)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2.3) </a:t>
            </a:r>
            <a:r>
              <a:rPr lang="pt-BR" sz="2200" dirty="0"/>
              <a:t>Ordenação </a:t>
            </a:r>
            <a:r>
              <a:rPr lang="pt-BR" sz="2200" dirty="0" smtClean="0"/>
              <a:t>dos documentos recuperados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2.4) </a:t>
            </a:r>
            <a:r>
              <a:rPr lang="pt-BR" sz="2200" dirty="0"/>
              <a:t>Apresentação </a:t>
            </a:r>
            <a:r>
              <a:rPr lang="pt-BR" sz="2200" dirty="0" smtClean="0"/>
              <a:t>dos resultados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2.5) </a:t>
            </a: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  <a:r>
              <a:rPr lang="pt-BR" sz="2200" i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65857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pt-BR" smtClean="0"/>
              <a:t>Arquivo Invertido </a:t>
            </a:r>
            <a:br>
              <a:rPr lang="en-US" altLang="pt-BR" smtClean="0"/>
            </a:br>
            <a:r>
              <a:rPr lang="en-US" altLang="pt-BR" sz="3200" smtClean="0"/>
              <a:t>com pesos e posições dos termos</a:t>
            </a:r>
            <a:endParaRPr lang="en-US" altLang="pt-BR" i="1" smtClean="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676400" y="2686050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TW" altLang="en-US" sz="200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29700" name="Line 5"/>
          <p:cNvSpPr>
            <a:spLocks noChangeShapeType="1"/>
          </p:cNvSpPr>
          <p:nvPr/>
        </p:nvSpPr>
        <p:spPr bwMode="auto">
          <a:xfrm>
            <a:off x="3181350" y="2705100"/>
            <a:ext cx="0" cy="247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1687513" y="313531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1714500" y="480060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1676400" y="357346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>
            <a:off x="1676400" y="436245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1730375" y="4730750"/>
            <a:ext cx="968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system</a:t>
            </a:r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1685925" y="2692400"/>
            <a:ext cx="1244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computer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1665288" y="3116263"/>
            <a:ext cx="11953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database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1714500" y="4368800"/>
            <a:ext cx="998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science</a:t>
            </a:r>
          </a:p>
        </p:txBody>
      </p:sp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4457700" y="3200400"/>
            <a:ext cx="263525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9710" name="Rectangle 15"/>
          <p:cNvSpPr>
            <a:spLocks noChangeArrowheads="1"/>
          </p:cNvSpPr>
          <p:nvPr/>
        </p:nvSpPr>
        <p:spPr bwMode="auto">
          <a:xfrm>
            <a:off x="4457700" y="2705100"/>
            <a:ext cx="2533650" cy="3429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 sz="1800">
              <a:solidFill>
                <a:srgbClr val="000000"/>
              </a:solidFill>
            </a:endParaRPr>
          </a:p>
        </p:txBody>
      </p:sp>
      <p:sp>
        <p:nvSpPr>
          <p:cNvPr id="29711" name="Rectangle 16"/>
          <p:cNvSpPr>
            <a:spLocks noChangeArrowheads="1"/>
          </p:cNvSpPr>
          <p:nvPr/>
        </p:nvSpPr>
        <p:spPr bwMode="auto">
          <a:xfrm>
            <a:off x="4476750" y="4343400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>
            <a:off x="54292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>
            <a:off x="62293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14" name="Rectangle 19"/>
          <p:cNvSpPr>
            <a:spLocks noChangeArrowheads="1"/>
          </p:cNvSpPr>
          <p:nvPr/>
        </p:nvSpPr>
        <p:spPr bwMode="auto">
          <a:xfrm>
            <a:off x="4476750" y="4865688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9715" name="Line 20"/>
          <p:cNvSpPr>
            <a:spLocks noChangeShapeType="1"/>
          </p:cNvSpPr>
          <p:nvPr/>
        </p:nvSpPr>
        <p:spPr bwMode="auto">
          <a:xfrm>
            <a:off x="3619500" y="28956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16" name="Line 21"/>
          <p:cNvSpPr>
            <a:spLocks noChangeShapeType="1"/>
          </p:cNvSpPr>
          <p:nvPr/>
        </p:nvSpPr>
        <p:spPr bwMode="auto">
          <a:xfrm>
            <a:off x="3638550" y="33528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17" name="Line 22"/>
          <p:cNvSpPr>
            <a:spLocks noChangeShapeType="1"/>
          </p:cNvSpPr>
          <p:nvPr/>
        </p:nvSpPr>
        <p:spPr bwMode="auto">
          <a:xfrm>
            <a:off x="3638550" y="451485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18" name="Line 23"/>
          <p:cNvSpPr>
            <a:spLocks noChangeShapeType="1"/>
          </p:cNvSpPr>
          <p:nvPr/>
        </p:nvSpPr>
        <p:spPr bwMode="auto">
          <a:xfrm>
            <a:off x="3681413" y="49911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19" name="Text Box 26"/>
          <p:cNvSpPr txBox="1">
            <a:spLocks noChangeArrowheads="1"/>
          </p:cNvSpPr>
          <p:nvPr/>
        </p:nvSpPr>
        <p:spPr bwMode="auto">
          <a:xfrm>
            <a:off x="4500563" y="2708275"/>
            <a:ext cx="1401762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altLang="zh-TW" sz="1600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1600" baseline="-25000">
                <a:solidFill>
                  <a:srgbClr val="000000"/>
                </a:solidFill>
                <a:ea typeface="PMingLiU" pitchFamily="18" charset="-120"/>
              </a:rPr>
              <a:t>1</a:t>
            </a:r>
            <a:r>
              <a:rPr kumimoji="1" lang="en-US" altLang="zh-TW" sz="1600">
                <a:solidFill>
                  <a:srgbClr val="000000"/>
                </a:solidFill>
                <a:ea typeface="PMingLiU" pitchFamily="18" charset="-120"/>
              </a:rPr>
              <a:t>, 3, (1,7,20)</a:t>
            </a:r>
          </a:p>
        </p:txBody>
      </p:sp>
      <p:sp>
        <p:nvSpPr>
          <p:cNvPr id="29720" name="Line 28"/>
          <p:cNvSpPr>
            <a:spLocks noChangeShapeType="1"/>
          </p:cNvSpPr>
          <p:nvPr/>
        </p:nvSpPr>
        <p:spPr bwMode="auto">
          <a:xfrm>
            <a:off x="5867400" y="271621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22" name="Text Box 31"/>
          <p:cNvSpPr txBox="1">
            <a:spLocks noChangeArrowheads="1"/>
          </p:cNvSpPr>
          <p:nvPr/>
        </p:nvSpPr>
        <p:spPr bwMode="auto">
          <a:xfrm>
            <a:off x="1857375" y="2314575"/>
            <a:ext cx="1003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Termos</a:t>
            </a:r>
          </a:p>
        </p:txBody>
      </p:sp>
      <p:sp>
        <p:nvSpPr>
          <p:cNvPr id="29723" name="Text Box 32"/>
          <p:cNvSpPr txBox="1">
            <a:spLocks noChangeArrowheads="1"/>
          </p:cNvSpPr>
          <p:nvPr/>
        </p:nvSpPr>
        <p:spPr bwMode="auto">
          <a:xfrm>
            <a:off x="3276600" y="2317750"/>
            <a:ext cx="407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</a:p>
        </p:txBody>
      </p:sp>
      <p:sp>
        <p:nvSpPr>
          <p:cNvPr id="29724" name="Line 33"/>
          <p:cNvSpPr>
            <a:spLocks noChangeShapeType="1"/>
          </p:cNvSpPr>
          <p:nvPr/>
        </p:nvSpPr>
        <p:spPr bwMode="auto">
          <a:xfrm flipH="1">
            <a:off x="7059613" y="4348163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9725" name="Text Box 34"/>
          <p:cNvSpPr txBox="1">
            <a:spLocks noChangeArrowheads="1"/>
          </p:cNvSpPr>
          <p:nvPr/>
        </p:nvSpPr>
        <p:spPr bwMode="auto">
          <a:xfrm>
            <a:off x="3203575" y="2686050"/>
            <a:ext cx="574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1</a:t>
            </a:r>
          </a:p>
        </p:txBody>
      </p:sp>
      <p:sp>
        <p:nvSpPr>
          <p:cNvPr id="29726" name="Text Box 35"/>
          <p:cNvSpPr txBox="1">
            <a:spLocks noChangeArrowheads="1"/>
          </p:cNvSpPr>
          <p:nvPr/>
        </p:nvSpPr>
        <p:spPr bwMode="auto">
          <a:xfrm>
            <a:off x="3203575" y="32051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2</a:t>
            </a:r>
          </a:p>
        </p:txBody>
      </p:sp>
      <p:sp>
        <p:nvSpPr>
          <p:cNvPr id="29727" name="Text Box 36"/>
          <p:cNvSpPr txBox="1">
            <a:spLocks noChangeArrowheads="1"/>
          </p:cNvSpPr>
          <p:nvPr/>
        </p:nvSpPr>
        <p:spPr bwMode="auto">
          <a:xfrm>
            <a:off x="3203575" y="4318000"/>
            <a:ext cx="44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i</a:t>
            </a:r>
          </a:p>
        </p:txBody>
      </p:sp>
      <p:sp>
        <p:nvSpPr>
          <p:cNvPr id="29728" name="Text Box 37"/>
          <p:cNvSpPr txBox="1">
            <a:spLocks noChangeArrowheads="1"/>
          </p:cNvSpPr>
          <p:nvPr/>
        </p:nvSpPr>
        <p:spPr bwMode="auto">
          <a:xfrm>
            <a:off x="3116263" y="4743450"/>
            <a:ext cx="663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df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i+1</a:t>
            </a:r>
          </a:p>
        </p:txBody>
      </p:sp>
      <p:sp>
        <p:nvSpPr>
          <p:cNvPr id="29729" name="Rectangle 38"/>
          <p:cNvSpPr>
            <a:spLocks noChangeArrowheads="1"/>
          </p:cNvSpPr>
          <p:nvPr/>
        </p:nvSpPr>
        <p:spPr bwMode="auto">
          <a:xfrm>
            <a:off x="4499074" y="3212976"/>
            <a:ext cx="208915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zh-TW" sz="1600" dirty="0" err="1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1600" baseline="-25000" dirty="0" err="1">
                <a:solidFill>
                  <a:srgbClr val="000000"/>
                </a:solidFill>
                <a:ea typeface="PMingLiU" pitchFamily="18" charset="-120"/>
              </a:rPr>
              <a:t>j</a:t>
            </a:r>
            <a:r>
              <a:rPr kumimoji="1" lang="en-US" altLang="zh-TW" sz="1600" dirty="0">
                <a:solidFill>
                  <a:srgbClr val="000000"/>
                </a:solidFill>
                <a:ea typeface="PMingLiU" pitchFamily="18" charset="-120"/>
              </a:rPr>
              <a:t>, </a:t>
            </a:r>
            <a:r>
              <a:rPr kumimoji="1" lang="en-US" altLang="zh-TW" sz="1600" dirty="0" err="1">
                <a:solidFill>
                  <a:srgbClr val="000000"/>
                </a:solidFill>
                <a:ea typeface="PMingLiU" pitchFamily="18" charset="-120"/>
              </a:rPr>
              <a:t>tf</a:t>
            </a:r>
            <a:r>
              <a:rPr kumimoji="1" lang="en-US" altLang="zh-TW" sz="1600" baseline="-25000" dirty="0" err="1">
                <a:solidFill>
                  <a:srgbClr val="000000"/>
                </a:solidFill>
                <a:ea typeface="PMingLiU" pitchFamily="18" charset="-120"/>
              </a:rPr>
              <a:t>j</a:t>
            </a:r>
            <a:r>
              <a:rPr kumimoji="1" lang="en-US" altLang="zh-TW" sz="1600" baseline="-25000" dirty="0">
                <a:solidFill>
                  <a:srgbClr val="000000"/>
                </a:solidFill>
                <a:ea typeface="PMingLiU" pitchFamily="18" charset="-120"/>
              </a:rPr>
              <a:t>, </a:t>
            </a:r>
            <a:r>
              <a:rPr kumimoji="1" lang="en-US" altLang="zh-TW" sz="1600" dirty="0">
                <a:solidFill>
                  <a:srgbClr val="000000"/>
                </a:solidFill>
                <a:ea typeface="PMingLiU" pitchFamily="18" charset="-120"/>
              </a:rPr>
              <a:t>(P</a:t>
            </a:r>
            <a:r>
              <a:rPr kumimoji="1" lang="en-US" altLang="zh-TW" sz="1600" baseline="-25000" dirty="0">
                <a:solidFill>
                  <a:srgbClr val="000000"/>
                </a:solidFill>
                <a:ea typeface="PMingLiU" pitchFamily="18" charset="-120"/>
              </a:rPr>
              <a:t>1</a:t>
            </a:r>
            <a:r>
              <a:rPr kumimoji="1" lang="en-US" altLang="zh-TW" sz="1600" dirty="0">
                <a:solidFill>
                  <a:srgbClr val="000000"/>
                </a:solidFill>
                <a:ea typeface="PMingLiU" pitchFamily="18" charset="-120"/>
              </a:rPr>
              <a:t>, P</a:t>
            </a:r>
            <a:r>
              <a:rPr kumimoji="1" lang="en-US" altLang="zh-TW" sz="1600" baseline="-25000" dirty="0">
                <a:solidFill>
                  <a:srgbClr val="000000"/>
                </a:solidFill>
                <a:ea typeface="PMingLiU" pitchFamily="18" charset="-120"/>
              </a:rPr>
              <a:t>2</a:t>
            </a:r>
            <a:r>
              <a:rPr kumimoji="1" lang="en-US" altLang="zh-TW" sz="1600" dirty="0">
                <a:solidFill>
                  <a:srgbClr val="000000"/>
                </a:solidFill>
                <a:ea typeface="PMingLiU" pitchFamily="18" charset="-120"/>
              </a:rPr>
              <a:t>, …, </a:t>
            </a:r>
            <a:r>
              <a:rPr kumimoji="1" lang="en-US" altLang="zh-TW" sz="1600" dirty="0" err="1">
                <a:solidFill>
                  <a:srgbClr val="000000"/>
                </a:solidFill>
                <a:ea typeface="PMingLiU" pitchFamily="18" charset="-120"/>
              </a:rPr>
              <a:t>P</a:t>
            </a:r>
            <a:r>
              <a:rPr kumimoji="1" lang="en-US" altLang="zh-TW" sz="1600" baseline="-25000" dirty="0" err="1">
                <a:solidFill>
                  <a:srgbClr val="000000"/>
                </a:solidFill>
                <a:ea typeface="PMingLiU" pitchFamily="18" charset="-120"/>
              </a:rPr>
              <a:t>tfj</a:t>
            </a:r>
            <a:r>
              <a:rPr kumimoji="1" lang="en-US" altLang="zh-TW" sz="1600" dirty="0">
                <a:solidFill>
                  <a:srgbClr val="000000"/>
                </a:solidFill>
                <a:ea typeface="PMingLiU" pitchFamily="18" charset="-120"/>
              </a:rPr>
              <a:t>)</a:t>
            </a:r>
          </a:p>
        </p:txBody>
      </p:sp>
      <p:sp>
        <p:nvSpPr>
          <p:cNvPr id="29730" name="Text Box 42"/>
          <p:cNvSpPr txBox="1">
            <a:spLocks noChangeArrowheads="1"/>
          </p:cNvSpPr>
          <p:nvPr/>
        </p:nvSpPr>
        <p:spPr bwMode="auto">
          <a:xfrm>
            <a:off x="4897438" y="5427663"/>
            <a:ext cx="3233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altLang="zh-TW" sz="1600">
                <a:solidFill>
                  <a:srgbClr val="000000"/>
                </a:solidFill>
                <a:ea typeface="PMingLiU" pitchFamily="18" charset="-120"/>
              </a:rPr>
              <a:t>  </a:t>
            </a:r>
            <a:r>
              <a:rPr kumimoji="1" lang="en-US" altLang="zh-TW" sz="1600" b="1">
                <a:solidFill>
                  <a:srgbClr val="000000"/>
                </a:solidFill>
                <a:ea typeface="PMingLiU" pitchFamily="18" charset="-120"/>
              </a:rPr>
              <a:t>tf - </a:t>
            </a:r>
            <a:r>
              <a:rPr kumimoji="1" lang="en-US" altLang="zh-TW" sz="1600">
                <a:solidFill>
                  <a:srgbClr val="000000"/>
                </a:solidFill>
                <a:ea typeface="PMingLiU" pitchFamily="18" charset="-120"/>
              </a:rPr>
              <a:t>freqüência normalizada do </a:t>
            </a:r>
          </a:p>
          <a:p>
            <a:r>
              <a:rPr kumimoji="1" lang="en-US" altLang="zh-TW" sz="1600">
                <a:solidFill>
                  <a:srgbClr val="000000"/>
                </a:solidFill>
                <a:ea typeface="PMingLiU" pitchFamily="18" charset="-120"/>
              </a:rPr>
              <a:t>termo no documento </a:t>
            </a:r>
            <a:endParaRPr kumimoji="1" lang="en-US" altLang="zh-TW" sz="1600" b="1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29731" name="Text Box 43"/>
          <p:cNvSpPr txBox="1">
            <a:spLocks noChangeArrowheads="1"/>
          </p:cNvSpPr>
          <p:nvPr/>
        </p:nvSpPr>
        <p:spPr bwMode="auto">
          <a:xfrm>
            <a:off x="1966913" y="377031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20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29732" name="Text Box 45"/>
          <p:cNvSpPr txBox="1">
            <a:spLocks noChangeArrowheads="1"/>
          </p:cNvSpPr>
          <p:nvPr/>
        </p:nvSpPr>
        <p:spPr bwMode="auto">
          <a:xfrm>
            <a:off x="304800" y="5530850"/>
            <a:ext cx="3351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altLang="zh-TW" sz="1600" b="1">
                <a:solidFill>
                  <a:srgbClr val="000000"/>
                </a:solidFill>
                <a:ea typeface="PMingLiU" pitchFamily="18" charset="-120"/>
              </a:rPr>
              <a:t> df</a:t>
            </a:r>
            <a:r>
              <a:rPr kumimoji="1" lang="en-US" altLang="zh-TW" sz="1600">
                <a:solidFill>
                  <a:srgbClr val="000000"/>
                </a:solidFill>
                <a:ea typeface="PMingLiU" pitchFamily="18" charset="-120"/>
              </a:rPr>
              <a:t>  -freqüência do termo na base</a:t>
            </a:r>
            <a:endParaRPr kumimoji="1" lang="en-US" altLang="zh-TW" sz="1600" b="1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29733" name="Text Box 31"/>
          <p:cNvSpPr txBox="1">
            <a:spLocks noChangeArrowheads="1"/>
          </p:cNvSpPr>
          <p:nvPr/>
        </p:nvSpPr>
        <p:spPr bwMode="auto">
          <a:xfrm>
            <a:off x="5005388" y="1743075"/>
            <a:ext cx="15128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Ocorrências</a:t>
            </a:r>
          </a:p>
        </p:txBody>
      </p:sp>
      <p:sp>
        <p:nvSpPr>
          <p:cNvPr id="29734" name="Text Box 31"/>
          <p:cNvSpPr txBox="1">
            <a:spLocks noChangeArrowheads="1"/>
          </p:cNvSpPr>
          <p:nvPr/>
        </p:nvSpPr>
        <p:spPr bwMode="auto">
          <a:xfrm>
            <a:off x="2012950" y="1743075"/>
            <a:ext cx="14874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Vocabulário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006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 </a:t>
            </a:r>
            <a:r>
              <a:rPr lang="en-US" altLang="pt-BR" sz="2400" dirty="0" err="1" smtClean="0"/>
              <a:t>Palavras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combinadas</a:t>
            </a:r>
            <a:r>
              <a:rPr lang="pt-BR" altLang="pt-BR" sz="2400" dirty="0" smtClean="0"/>
              <a:t> </a:t>
            </a:r>
            <a:r>
              <a:rPr lang="en-US" altLang="pt-BR" sz="2400" dirty="0" smtClean="0"/>
              <a:t>com </a:t>
            </a:r>
            <a:r>
              <a:rPr lang="en-US" altLang="pt-BR" sz="2400" dirty="0" err="1" smtClean="0"/>
              <a:t>operadores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booleanos</a:t>
            </a:r>
            <a:r>
              <a:rPr lang="pt-BR" altLang="pt-BR" sz="2400" dirty="0" smtClean="0"/>
              <a:t> </a:t>
            </a:r>
          </a:p>
          <a:p>
            <a:pPr eaLnBrk="1" hangingPunct="1"/>
            <a:r>
              <a:rPr lang="pt-BR" altLang="pt-BR" sz="2400" dirty="0" smtClean="0"/>
              <a:t> Cada consulta define uma árvore sintática:</a:t>
            </a:r>
          </a:p>
          <a:p>
            <a:pPr lvl="1" eaLnBrk="1" hangingPunct="1"/>
            <a:r>
              <a:rPr lang="pt-BR" altLang="pt-BR" sz="2200" dirty="0" smtClean="0"/>
              <a:t>Folhas são termos simples isolados</a:t>
            </a:r>
          </a:p>
          <a:p>
            <a:pPr lvl="1" eaLnBrk="1" hangingPunct="1"/>
            <a:r>
              <a:rPr lang="pt-BR" altLang="pt-BR" sz="2200" dirty="0" smtClean="0"/>
              <a:t>Nós internos são operadores booleanos</a:t>
            </a:r>
            <a:endParaRPr lang="en-US" altLang="pt-BR" sz="2200" dirty="0" smtClean="0"/>
          </a:p>
        </p:txBody>
      </p:sp>
      <p:grpSp>
        <p:nvGrpSpPr>
          <p:cNvPr id="30724" name="Group 15"/>
          <p:cNvGrpSpPr>
            <a:grpSpLocks/>
          </p:cNvGrpSpPr>
          <p:nvPr/>
        </p:nvGrpSpPr>
        <p:grpSpPr bwMode="auto">
          <a:xfrm>
            <a:off x="838200" y="4149081"/>
            <a:ext cx="7626350" cy="1709738"/>
            <a:chOff x="576" y="2832"/>
            <a:chExt cx="4804" cy="1077"/>
          </a:xfrm>
        </p:grpSpPr>
        <p:sp>
          <p:nvSpPr>
            <p:cNvPr id="30725" name="Line 4"/>
            <p:cNvSpPr>
              <a:spLocks noChangeShapeType="1"/>
            </p:cNvSpPr>
            <p:nvPr/>
          </p:nvSpPr>
          <p:spPr bwMode="auto">
            <a:xfrm flipH="1">
              <a:off x="3811" y="302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0726" name="Line 5"/>
            <p:cNvSpPr>
              <a:spLocks noChangeShapeType="1"/>
            </p:cNvSpPr>
            <p:nvPr/>
          </p:nvSpPr>
          <p:spPr bwMode="auto">
            <a:xfrm>
              <a:off x="4243" y="302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0727" name="Text Box 6"/>
            <p:cNvSpPr txBox="1">
              <a:spLocks noChangeArrowheads="1"/>
            </p:cNvSpPr>
            <p:nvPr/>
          </p:nvSpPr>
          <p:spPr bwMode="auto">
            <a:xfrm>
              <a:off x="3955" y="2832"/>
              <a:ext cx="3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>
                  <a:solidFill>
                    <a:srgbClr val="000000"/>
                  </a:solidFill>
                </a:rPr>
                <a:t>AND</a:t>
              </a:r>
              <a:endParaRPr lang="en-US" altLang="pt-BR" sz="1600">
                <a:solidFill>
                  <a:srgbClr val="000000"/>
                </a:solidFill>
              </a:endParaRPr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3139" y="3304"/>
              <a:ext cx="84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 dirty="0">
                  <a:solidFill>
                    <a:srgbClr val="000000"/>
                  </a:solidFill>
                </a:rPr>
                <a:t>Recuperação</a:t>
              </a:r>
              <a:endParaRPr lang="en-US" altLang="pt-BR" sz="1600" dirty="0">
                <a:solidFill>
                  <a:srgbClr val="000000"/>
                </a:solidFill>
              </a:endParaRPr>
            </a:p>
          </p:txBody>
        </p:sp>
        <p:sp>
          <p:nvSpPr>
            <p:cNvPr id="30729" name="Text Box 8"/>
            <p:cNvSpPr txBox="1">
              <a:spLocks noChangeArrowheads="1"/>
            </p:cNvSpPr>
            <p:nvPr/>
          </p:nvSpPr>
          <p:spPr bwMode="auto">
            <a:xfrm>
              <a:off x="4310" y="3264"/>
              <a:ext cx="2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>
                  <a:solidFill>
                    <a:srgbClr val="000000"/>
                  </a:solidFill>
                </a:rPr>
                <a:t>OR</a:t>
              </a:r>
              <a:endParaRPr lang="en-US" altLang="pt-BR" sz="1600">
                <a:solidFill>
                  <a:srgbClr val="000000"/>
                </a:solidFill>
              </a:endParaRPr>
            </a:p>
          </p:txBody>
        </p:sp>
        <p:sp>
          <p:nvSpPr>
            <p:cNvPr id="30730" name="Line 9"/>
            <p:cNvSpPr>
              <a:spLocks noChangeShapeType="1"/>
            </p:cNvSpPr>
            <p:nvPr/>
          </p:nvSpPr>
          <p:spPr bwMode="auto">
            <a:xfrm>
              <a:off x="4531" y="345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0731" name="Line 10"/>
            <p:cNvSpPr>
              <a:spLocks noChangeShapeType="1"/>
            </p:cNvSpPr>
            <p:nvPr/>
          </p:nvSpPr>
          <p:spPr bwMode="auto">
            <a:xfrm flipH="1">
              <a:off x="4147" y="345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3546" y="3696"/>
              <a:ext cx="7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 dirty="0">
                  <a:solidFill>
                    <a:srgbClr val="000000"/>
                  </a:solidFill>
                </a:rPr>
                <a:t>Informação</a:t>
              </a:r>
              <a:endParaRPr lang="en-US" altLang="pt-BR" sz="1600" dirty="0">
                <a:solidFill>
                  <a:srgbClr val="000000"/>
                </a:solidFill>
              </a:endParaRPr>
            </a:p>
          </p:txBody>
        </p:sp>
        <p:sp>
          <p:nvSpPr>
            <p:cNvPr id="30733" name="Text Box 12"/>
            <p:cNvSpPr txBox="1">
              <a:spLocks noChangeArrowheads="1"/>
            </p:cNvSpPr>
            <p:nvPr/>
          </p:nvSpPr>
          <p:spPr bwMode="auto">
            <a:xfrm>
              <a:off x="4554" y="3696"/>
              <a:ext cx="82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 dirty="0">
                  <a:solidFill>
                    <a:srgbClr val="000000"/>
                  </a:solidFill>
                </a:rPr>
                <a:t>Documentos</a:t>
              </a:r>
              <a:endParaRPr lang="en-US" altLang="pt-BR" sz="1600" dirty="0">
                <a:solidFill>
                  <a:srgbClr val="000000"/>
                </a:solidFill>
              </a:endParaRPr>
            </a:p>
          </p:txBody>
        </p:sp>
        <p:sp>
          <p:nvSpPr>
            <p:cNvPr id="30734" name="Text Box 13"/>
            <p:cNvSpPr txBox="1">
              <a:spLocks noChangeArrowheads="1"/>
            </p:cNvSpPr>
            <p:nvPr/>
          </p:nvSpPr>
          <p:spPr bwMode="auto">
            <a:xfrm>
              <a:off x="576" y="3057"/>
              <a:ext cx="194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800">
                  <a:solidFill>
                    <a:srgbClr val="000000"/>
                  </a:solidFill>
                </a:rPr>
                <a:t>Consulta: Recuperação AND </a:t>
              </a:r>
            </a:p>
            <a:p>
              <a:r>
                <a:rPr lang="pt-BR" altLang="pt-BR" sz="1800">
                  <a:solidFill>
                    <a:srgbClr val="000000"/>
                  </a:solidFill>
                </a:rPr>
                <a:t>              (Informação OR </a:t>
              </a:r>
            </a:p>
            <a:p>
              <a:r>
                <a:rPr lang="pt-BR" altLang="pt-BR" sz="1800">
                  <a:solidFill>
                    <a:srgbClr val="000000"/>
                  </a:solidFill>
                </a:rPr>
                <a:t>               Documentos)</a:t>
              </a:r>
              <a:endParaRPr lang="en-US" altLang="pt-BR" sz="1800">
                <a:solidFill>
                  <a:srgbClr val="000000"/>
                </a:solidFill>
              </a:endParaRPr>
            </a:p>
          </p:txBody>
        </p:sp>
        <p:sp>
          <p:nvSpPr>
            <p:cNvPr id="30735" name="AutoShape 14"/>
            <p:cNvSpPr>
              <a:spLocks noChangeArrowheads="1"/>
            </p:cNvSpPr>
            <p:nvPr/>
          </p:nvSpPr>
          <p:spPr bwMode="auto">
            <a:xfrm>
              <a:off x="2592" y="3264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  <p:sp>
        <p:nvSpPr>
          <p:cNvPr id="3174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O algoritmo de busca percorre a árvore sintática da consulta a partir das folhas</a:t>
            </a:r>
          </a:p>
          <a:p>
            <a:pPr lvl="1" eaLnBrk="1" hangingPunct="1"/>
            <a:r>
              <a:rPr lang="pt-BR" altLang="pt-BR" smtClean="0"/>
              <a:t>Folhas correspondem a buscas por palavras isoladas no arquivo invertido </a:t>
            </a:r>
          </a:p>
          <a:p>
            <a:pPr lvl="1" eaLnBrk="1" hangingPunct="1"/>
            <a:r>
              <a:rPr lang="pt-BR" altLang="pt-BR" smtClean="0"/>
              <a:t>Nós internos definem operadores sobre os conjuntos de documentos recuperados </a:t>
            </a:r>
          </a:p>
          <a:p>
            <a:pPr lvl="1" eaLnBrk="1" hangingPunct="1"/>
            <a:endParaRPr lang="en-US" altLang="pt-BR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Palavra isolada</a:t>
            </a:r>
          </a:p>
          <a:p>
            <a:pPr lvl="1" eaLnBrk="1" hangingPunct="1"/>
            <a:r>
              <a:rPr lang="en-US" altLang="pt-BR" sz="2000" smtClean="0"/>
              <a:t>Recupera documentos contendo essa palavra</a:t>
            </a:r>
          </a:p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OR</a:t>
            </a:r>
            <a:r>
              <a:rPr lang="en-US" altLang="pt-BR" sz="2400" smtClean="0"/>
              <a:t>  </a:t>
            </a:r>
          </a:p>
          <a:p>
            <a:pPr lvl="1" eaLnBrk="1" hangingPunct="1"/>
            <a:r>
              <a:rPr lang="en-US" altLang="pt-BR" sz="2000" smtClean="0"/>
              <a:t>Recursivamente recupera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1</a:t>
            </a:r>
            <a:r>
              <a:rPr lang="en-US" altLang="pt-BR" sz="2000" smtClean="0"/>
              <a:t> e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2,</a:t>
            </a:r>
            <a:r>
              <a:rPr lang="en-US" altLang="pt-BR" sz="2000" smtClean="0"/>
              <a:t> e faz a união dos resultados</a:t>
            </a:r>
          </a:p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AND</a:t>
            </a:r>
          </a:p>
          <a:p>
            <a:pPr lvl="1" eaLnBrk="1" hangingPunct="1"/>
            <a:r>
              <a:rPr lang="en-US" altLang="pt-BR" sz="2000" smtClean="0"/>
              <a:t>Recursivamente recupera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1</a:t>
            </a:r>
            <a:r>
              <a:rPr lang="en-US" altLang="pt-BR" sz="2000" smtClean="0"/>
              <a:t> e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2,</a:t>
            </a:r>
            <a:r>
              <a:rPr lang="en-US" altLang="pt-BR" sz="2000" smtClean="0"/>
              <a:t> e faz a interseção dos resultados</a:t>
            </a:r>
          </a:p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BUT</a:t>
            </a:r>
            <a:r>
              <a:rPr lang="en-US" altLang="pt-BR" sz="2400" smtClean="0"/>
              <a:t> </a:t>
            </a:r>
          </a:p>
          <a:p>
            <a:pPr lvl="1" eaLnBrk="1" hangingPunct="1"/>
            <a:r>
              <a:rPr lang="en-US" altLang="pt-BR" sz="2000" smtClean="0"/>
              <a:t>Recursivamente recupera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1</a:t>
            </a:r>
            <a:r>
              <a:rPr lang="en-US" altLang="pt-BR" sz="2000" smtClean="0"/>
              <a:t> e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2,</a:t>
            </a:r>
            <a:r>
              <a:rPr lang="en-US" altLang="pt-BR" sz="2000" smtClean="0"/>
              <a:t> e utiliza o conjunto complementar dos resultados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 flipH="1">
            <a:off x="14605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1463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689100" y="3870325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AND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762000" y="4556125"/>
            <a:ext cx="774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Docs:</a:t>
            </a:r>
          </a:p>
          <a:p>
            <a:r>
              <a:rPr lang="pt-BR" altLang="pt-BR" sz="1500">
                <a:solidFill>
                  <a:srgbClr val="000000"/>
                </a:solidFill>
              </a:rPr>
              <a:t>1,2,4,6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252663" y="455612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OR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2603500" y="48609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1993900" y="48609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619250" y="5241925"/>
            <a:ext cx="655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Docs:</a:t>
            </a:r>
          </a:p>
          <a:p>
            <a:r>
              <a:rPr lang="pt-BR" altLang="pt-BR" sz="1500">
                <a:solidFill>
                  <a:srgbClr val="000000"/>
                </a:solidFill>
              </a:rPr>
              <a:t>1,4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640013" y="5241925"/>
            <a:ext cx="6556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Docs:</a:t>
            </a:r>
          </a:p>
          <a:p>
            <a:r>
              <a:rPr lang="pt-BR" altLang="pt-BR" sz="1500">
                <a:solidFill>
                  <a:srgbClr val="000000"/>
                </a:solidFill>
              </a:rPr>
              <a:t>2,4,5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243263" y="4403725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48895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5753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118100" y="3870325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AND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191000" y="4556125"/>
            <a:ext cx="774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Docs:</a:t>
            </a:r>
          </a:p>
          <a:p>
            <a:r>
              <a:rPr lang="pt-BR" altLang="pt-BR" sz="1500">
                <a:solidFill>
                  <a:srgbClr val="000000"/>
                </a:solidFill>
              </a:rPr>
              <a:t>1,2,4,6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5681663" y="4570413"/>
            <a:ext cx="774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Docs:</a:t>
            </a:r>
          </a:p>
          <a:p>
            <a:r>
              <a:rPr lang="pt-BR" altLang="pt-BR" sz="1500">
                <a:solidFill>
                  <a:srgbClr val="000000"/>
                </a:solidFill>
              </a:rPr>
              <a:t>1,2,4,5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>
            <a:off x="6824663" y="4403725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662863" y="4191000"/>
            <a:ext cx="6556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Docs:</a:t>
            </a:r>
          </a:p>
          <a:p>
            <a:r>
              <a:rPr lang="pt-BR" altLang="pt-BR" sz="1500">
                <a:solidFill>
                  <a:srgbClr val="000000"/>
                </a:solidFill>
              </a:rPr>
              <a:t>1,2,4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H="1">
            <a:off x="6202363" y="19653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888163" y="19653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430963" y="1660525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AND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5135563" y="2409825"/>
            <a:ext cx="12588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Recuperação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6994525" y="234632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OR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7345363" y="2651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6735763" y="2651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5781675" y="3032125"/>
            <a:ext cx="11445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Informação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381875" y="3032125"/>
            <a:ext cx="12287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>
                <a:solidFill>
                  <a:srgbClr val="000000"/>
                </a:solidFill>
              </a:rPr>
              <a:t>Documentos</a:t>
            </a:r>
            <a:endParaRPr lang="en-US" altLang="pt-BR" sz="1500">
              <a:solidFill>
                <a:srgbClr val="000000"/>
              </a:solidFill>
            </a:endParaRP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1066800" y="2041525"/>
            <a:ext cx="27590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Consulta: Recuperação AND </a:t>
            </a:r>
          </a:p>
          <a:p>
            <a:r>
              <a:rPr lang="pt-BR" altLang="pt-BR" sz="1600">
                <a:solidFill>
                  <a:srgbClr val="000000"/>
                </a:solidFill>
              </a:rPr>
              <a:t>              (Informação OR </a:t>
            </a:r>
          </a:p>
          <a:p>
            <a:r>
              <a:rPr lang="pt-BR" altLang="pt-BR" sz="1600">
                <a:solidFill>
                  <a:srgbClr val="000000"/>
                </a:solidFill>
              </a:rPr>
              <a:t>               Documentos)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822" name="AutoShape 30"/>
          <p:cNvSpPr>
            <a:spLocks noChangeArrowheads="1"/>
          </p:cNvSpPr>
          <p:nvPr/>
        </p:nvSpPr>
        <p:spPr bwMode="auto">
          <a:xfrm>
            <a:off x="4267200" y="2346325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6324600" y="54864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600">
                <a:solidFill>
                  <a:srgbClr val="000000"/>
                </a:solidFill>
              </a:rPr>
              <a:t>Documentos recuperados</a:t>
            </a:r>
            <a:endParaRPr lang="en-US" altLang="pt-BR" sz="1600">
              <a:solidFill>
                <a:srgbClr val="000000"/>
              </a:solidFill>
            </a:endParaRPr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>
            <a:off x="8001000" y="480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 flipH="1">
            <a:off x="76962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Outros </a:t>
            </a:r>
            <a:r>
              <a:rPr lang="pt-BR" altLang="pt-BR" dirty="0"/>
              <a:t>Métodos de Indexação de </a:t>
            </a:r>
            <a:r>
              <a:rPr lang="pt-BR" altLang="pt-BR" dirty="0" smtClean="0"/>
              <a:t>Documentos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47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Outras técnicas...</a:t>
            </a:r>
          </a:p>
        </p:txBody>
      </p:sp>
      <p:sp>
        <p:nvSpPr>
          <p:cNvPr id="4403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84213" y="1762472"/>
            <a:ext cx="7772400" cy="4114800"/>
          </a:xfrm>
        </p:spPr>
        <p:txBody>
          <a:bodyPr/>
          <a:lstStyle/>
          <a:p>
            <a:r>
              <a:rPr lang="pt-BR" sz="2600" dirty="0" smtClean="0"/>
              <a:t>Existem ainda muitas outras técnicas/métodos para construção de sistemas de RI</a:t>
            </a:r>
          </a:p>
          <a:p>
            <a:pPr lvl="1"/>
            <a:r>
              <a:rPr lang="pt-BR" dirty="0" smtClean="0"/>
              <a:t>Arquivos de assinatura</a:t>
            </a:r>
          </a:p>
          <a:p>
            <a:pPr lvl="1"/>
            <a:r>
              <a:rPr lang="pt-BR" dirty="0" smtClean="0"/>
              <a:t>Bitmaps</a:t>
            </a:r>
          </a:p>
          <a:p>
            <a:pPr lvl="2"/>
            <a:r>
              <a:rPr lang="pt-BR" dirty="0" smtClean="0"/>
              <a:t>Semelhante ao </a:t>
            </a:r>
            <a:r>
              <a:rPr lang="pt-BR" smtClean="0"/>
              <a:t>modelo Booleano</a:t>
            </a:r>
            <a:endParaRPr lang="pt-BR" dirty="0" smtClean="0"/>
          </a:p>
          <a:p>
            <a:pPr lvl="1"/>
            <a:r>
              <a:rPr lang="pt-BR" dirty="0" smtClean="0"/>
              <a:t>Árvores de sufixos para armazenar o vocabulário</a:t>
            </a:r>
          </a:p>
          <a:p>
            <a:pPr lvl="1"/>
            <a:r>
              <a:rPr lang="pt-BR" dirty="0" smtClean="0"/>
              <a:t>Busca em </a:t>
            </a:r>
            <a:r>
              <a:rPr lang="pt-BR" dirty="0" err="1" smtClean="0"/>
              <a:t>arrays</a:t>
            </a:r>
            <a:r>
              <a:rPr lang="pt-BR" dirty="0" smtClean="0"/>
              <a:t> de sufixos</a:t>
            </a:r>
          </a:p>
          <a:p>
            <a:pPr lvl="1"/>
            <a:r>
              <a:rPr lang="pt-BR" dirty="0" smtClean="0"/>
              <a:t>Indexação multidimensional, entre outras </a:t>
            </a:r>
          </a:p>
        </p:txBody>
      </p:sp>
    </p:spTree>
    <p:extLst>
      <p:ext uri="{BB962C8B-B14F-4D97-AF65-F5344CB8AC3E}">
        <p14:creationId xmlns:p14="http://schemas.microsoft.com/office/powerpoint/2010/main" xmlns="" val="3617312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Arquivos de Assinaturas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600" dirty="0" smtClean="0"/>
              <a:t>Uma alternativa aos arquivos de índices invertidos com ocorrências...</a:t>
            </a:r>
          </a:p>
          <a:p>
            <a:r>
              <a:rPr lang="pt-BR" altLang="pt-BR" sz="2600" dirty="0" smtClean="0"/>
              <a:t>Estrutura de indexação baseada em vetores binários</a:t>
            </a:r>
          </a:p>
          <a:p>
            <a:pPr lvl="1"/>
            <a:r>
              <a:rPr lang="pt-BR" altLang="pt-BR" dirty="0" smtClean="0"/>
              <a:t>Cada palavra no vocabulário da base de documentos é mapeada em um vetor de B-bits </a:t>
            </a:r>
          </a:p>
        </p:txBody>
      </p:sp>
    </p:spTree>
    <p:extLst>
      <p:ext uri="{BB962C8B-B14F-4D97-AF65-F5344CB8AC3E}">
        <p14:creationId xmlns:p14="http://schemas.microsoft.com/office/powerpoint/2010/main" xmlns="" val="19215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Arquivos de Assinaturas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600" dirty="0"/>
              <a:t>O mapeamento é feito através de funções de </a:t>
            </a:r>
            <a:r>
              <a:rPr lang="pt-BR" altLang="pt-BR" sz="2600" i="1" dirty="0" err="1"/>
              <a:t>hash</a:t>
            </a:r>
            <a:endParaRPr lang="pt-BR" altLang="pt-BR" sz="2600" i="1" dirty="0"/>
          </a:p>
          <a:p>
            <a:pPr lvl="1"/>
            <a:r>
              <a:rPr lang="pt-BR" altLang="pt-BR" dirty="0"/>
              <a:t>Eliminam a necessidade da busca sequencial pelo termo da query</a:t>
            </a:r>
          </a:p>
          <a:p>
            <a:pPr lvl="1"/>
            <a:r>
              <a:rPr lang="pt-BR" altLang="pt-BR" dirty="0"/>
              <a:t>Ganham na velocidade de busca/recuperação de documentos</a:t>
            </a:r>
          </a:p>
          <a:p>
            <a:r>
              <a:rPr lang="pt-BR" altLang="pt-BR" sz="2600" dirty="0" smtClean="0"/>
              <a:t>Contudo...</a:t>
            </a:r>
          </a:p>
          <a:p>
            <a:pPr lvl="1"/>
            <a:r>
              <a:rPr lang="pt-BR" altLang="pt-BR" dirty="0" smtClean="0"/>
              <a:t>Não é adequado para textos longos, por causa dos choques entre as chaves de acesso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9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  <a:endParaRPr lang="pt-PT" altLang="pt-BR" smtClean="0"/>
          </a:p>
        </p:txBody>
      </p:sp>
      <p:sp>
        <p:nvSpPr>
          <p:cNvPr id="3686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Estrutura de indexação baseada em </a:t>
            </a:r>
            <a:r>
              <a:rPr lang="pt-BR" altLang="pt-BR" sz="2400" dirty="0" smtClean="0">
                <a:solidFill>
                  <a:srgbClr val="C00000"/>
                </a:solidFill>
              </a:rPr>
              <a:t>vetores binários</a:t>
            </a:r>
            <a:endParaRPr lang="pt-BR" altLang="pt-BR" sz="2400" i="1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pt-BR" dirty="0" smtClean="0"/>
              <a:t>Cada </a:t>
            </a:r>
            <a:r>
              <a:rPr lang="pt-BR" altLang="pt-BR" dirty="0" smtClean="0">
                <a:solidFill>
                  <a:srgbClr val="C00000"/>
                </a:solidFill>
              </a:rPr>
              <a:t>palavra</a:t>
            </a:r>
            <a:r>
              <a:rPr lang="pt-BR" altLang="pt-BR" dirty="0" smtClean="0">
                <a:solidFill>
                  <a:srgbClr val="FF0000"/>
                </a:solidFill>
              </a:rPr>
              <a:t> </a:t>
            </a:r>
            <a:r>
              <a:rPr lang="pt-BR" altLang="pt-BR" dirty="0" smtClean="0"/>
              <a:t>no vocabulário da base de documentos é mapeada em um </a:t>
            </a:r>
            <a:r>
              <a:rPr lang="pt-BR" altLang="pt-BR" dirty="0" smtClean="0">
                <a:solidFill>
                  <a:srgbClr val="C00000"/>
                </a:solidFill>
              </a:rPr>
              <a:t>vetor de B-bits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dirty="0" smtClean="0"/>
              <a:t>Sua </a:t>
            </a:r>
            <a:r>
              <a:rPr lang="pt-BR" altLang="pt-BR" dirty="0" smtClean="0">
                <a:solidFill>
                  <a:srgbClr val="C00000"/>
                </a:solidFill>
              </a:rPr>
              <a:t>assinatura</a:t>
            </a:r>
            <a:r>
              <a:rPr lang="pt-BR" altLang="pt-BR" i="1" dirty="0" smtClean="0">
                <a:solidFill>
                  <a:srgbClr val="C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dirty="0" smtClean="0">
                <a:solidFill>
                  <a:srgbClr val="C00000"/>
                </a:solidFill>
              </a:rPr>
              <a:t>B</a:t>
            </a:r>
            <a:r>
              <a:rPr lang="pt-BR" altLang="pt-BR" dirty="0" smtClean="0"/>
              <a:t> é fixo e depende do tamanho do vocabulário da base de documentos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dirty="0" smtClean="0"/>
              <a:t>O mapeamento é feito através de funções de </a:t>
            </a:r>
            <a:r>
              <a:rPr lang="pt-BR" altLang="pt-BR" i="1" dirty="0" err="1" smtClean="0">
                <a:solidFill>
                  <a:srgbClr val="C00000"/>
                </a:solidFill>
              </a:rPr>
              <a:t>hash</a:t>
            </a:r>
            <a:r>
              <a:rPr lang="pt-BR" altLang="pt-BR" i="1" dirty="0" smtClean="0"/>
              <a:t>, </a:t>
            </a:r>
            <a:r>
              <a:rPr lang="pt-BR" altLang="pt-BR" dirty="0" smtClean="0"/>
              <a:t>com duas possibilidades: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dirty="0" smtClean="0"/>
              <a:t>Uma função única que define os valores de todos os bits de uma vez, ou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dirty="0" smtClean="0"/>
              <a:t>Uma função diferente para definir cada bit do vetor</a:t>
            </a:r>
            <a:endParaRPr lang="pt-BR" altLang="pt-BR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98097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pt-BR" altLang="pt-BR" smtClean="0"/>
              <a:t>Indexação dos documentos</a:t>
            </a:r>
          </a:p>
        </p:txBody>
      </p:sp>
      <p:sp>
        <p:nvSpPr>
          <p:cNvPr id="6147" name="Espaço Reservado para Conteúdo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700213"/>
            <a:ext cx="7704782" cy="4114800"/>
          </a:xfrm>
        </p:spPr>
        <p:txBody>
          <a:bodyPr/>
          <a:lstStyle/>
          <a:p>
            <a:r>
              <a:rPr lang="pt-BR" altLang="pt-BR" sz="2400" dirty="0" smtClean="0"/>
              <a:t>Esta etapa visa criar </a:t>
            </a:r>
            <a:r>
              <a:rPr lang="pt-BR" altLang="pt-BR" sz="2400" u="sng" dirty="0" smtClean="0"/>
              <a:t>estruturas eficientes </a:t>
            </a:r>
            <a:r>
              <a:rPr lang="pt-BR" altLang="pt-BR" sz="2400" dirty="0" smtClean="0"/>
              <a:t>para armazenamento e recuperação de documentos</a:t>
            </a:r>
          </a:p>
          <a:p>
            <a:pPr lvl="1"/>
            <a:r>
              <a:rPr lang="pt-BR" altLang="pt-BR" sz="2200" dirty="0" smtClean="0"/>
              <a:t>De forma rápida e segura</a:t>
            </a:r>
          </a:p>
          <a:p>
            <a:r>
              <a:rPr lang="pt-BR" altLang="pt-BR" sz="2400" dirty="0" smtClean="0"/>
              <a:t>Este requisito tem se tronado cada vez mais importante</a:t>
            </a:r>
          </a:p>
          <a:p>
            <a:pPr lvl="1"/>
            <a:r>
              <a:rPr lang="pt-BR" altLang="pt-BR" sz="2200" dirty="0" smtClean="0"/>
              <a:t>Devido às aplicações em larga escala, como é o caso dos engenhos de busca na Web.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  <a:br>
              <a:rPr lang="pt-BR" altLang="pt-BR" smtClean="0"/>
            </a:br>
            <a:r>
              <a:rPr lang="pt-BR" altLang="pt-BR" sz="3200" smtClean="0"/>
              <a:t>Vocabulário da Base de Documentos</a:t>
            </a:r>
            <a:endParaRPr lang="pt-PT" altLang="pt-BR" sz="3200" smtClean="0"/>
          </a:p>
        </p:txBody>
      </p:sp>
      <p:sp>
        <p:nvSpPr>
          <p:cNvPr id="46090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676400"/>
            <a:ext cx="3525837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200" dirty="0" smtClean="0"/>
              <a:t>Os vetores das assinaturas raramente coincidem</a:t>
            </a:r>
            <a:r>
              <a:rPr lang="pt-BR" altLang="pt-BR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 smtClean="0">
                <a:solidFill>
                  <a:srgbClr val="C00000"/>
                </a:solidFill>
              </a:rPr>
              <a:t>para vetores com um tamanho adequado ao tamanho do vocabulário 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 smtClean="0"/>
              <a:t>Para boas funções de </a:t>
            </a:r>
            <a:r>
              <a:rPr lang="pt-BR" altLang="pt-BR" sz="2000" i="1" dirty="0" err="1" smtClean="0"/>
              <a:t>hash</a:t>
            </a:r>
            <a:endParaRPr lang="pt-BR" altLang="pt-BR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200" dirty="0" smtClean="0">
                <a:solidFill>
                  <a:srgbClr val="C00000"/>
                </a:solidFill>
              </a:rPr>
              <a:t>Porém, os valores dos bits na vertical podem coincidir</a:t>
            </a:r>
            <a:r>
              <a:rPr lang="pt-BR" altLang="pt-BR" sz="2000" dirty="0" smtClean="0">
                <a:solidFill>
                  <a:srgbClr val="C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 smtClean="0"/>
              <a:t>Problemas de precisão na recuperação</a:t>
            </a:r>
            <a:r>
              <a:rPr lang="pt-BR" altLang="pt-BR" sz="1800" dirty="0" smtClean="0"/>
              <a:t> </a:t>
            </a:r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3" cstate="print"/>
          <a:srcRect l="36000" t="33333" r="38000" b="30667"/>
          <a:stretch>
            <a:fillRect/>
          </a:stretch>
        </p:blipFill>
        <p:spPr bwMode="auto">
          <a:xfrm>
            <a:off x="4343400" y="2362200"/>
            <a:ext cx="40354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943600" y="1812925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2000"/>
              <a:t>Assinaturas com 16 bits</a:t>
            </a:r>
            <a:endParaRPr lang="en-US" altLang="pt-BR" sz="2000"/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4572000" y="1765300"/>
            <a:ext cx="1020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 dirty="0"/>
              <a:t>Termos</a:t>
            </a:r>
            <a:endParaRPr lang="en-US" alt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59590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0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  <a:br>
              <a:rPr lang="pt-BR" altLang="pt-BR" smtClean="0"/>
            </a:br>
            <a:r>
              <a:rPr lang="pt-BR" altLang="pt-BR" sz="3200" smtClean="0"/>
              <a:t>Assinatura dos Documentos</a:t>
            </a:r>
            <a:r>
              <a:rPr lang="pt-BR" altLang="pt-BR" smtClean="0"/>
              <a:t> </a:t>
            </a:r>
            <a:endParaRPr lang="pt-PT" altLang="pt-BR" smtClean="0"/>
          </a:p>
        </p:txBody>
      </p:sp>
      <p:sp>
        <p:nvSpPr>
          <p:cNvPr id="38915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A assinatura de cada </a:t>
            </a:r>
            <a:r>
              <a:rPr lang="pt-BR" altLang="pt-BR" sz="2400" dirty="0" smtClean="0">
                <a:solidFill>
                  <a:srgbClr val="C00000"/>
                </a:solidFill>
              </a:rPr>
              <a:t>documento </a:t>
            </a:r>
            <a:r>
              <a:rPr lang="pt-BR" altLang="pt-BR" sz="2400" dirty="0" smtClean="0"/>
              <a:t>pode ser obtida com base nas </a:t>
            </a:r>
            <a:r>
              <a:rPr lang="pt-BR" altLang="pt-BR" sz="2400" dirty="0" smtClean="0">
                <a:solidFill>
                  <a:srgbClr val="C00000"/>
                </a:solidFill>
              </a:rPr>
              <a:t>assinaturas das suas palavras</a:t>
            </a:r>
          </a:p>
          <a:p>
            <a:pPr lvl="1" eaLnBrk="1" hangingPunct="1"/>
            <a:r>
              <a:rPr lang="pt-BR" altLang="pt-BR" sz="2000" dirty="0" smtClean="0"/>
              <a:t>Aplicando o operador </a:t>
            </a:r>
            <a:r>
              <a:rPr lang="pt-BR" altLang="pt-BR" sz="2000" dirty="0" smtClean="0">
                <a:solidFill>
                  <a:srgbClr val="800080"/>
                </a:solidFill>
              </a:rPr>
              <a:t>OR</a:t>
            </a:r>
            <a:r>
              <a:rPr lang="pt-BR" altLang="pt-BR" sz="2000" dirty="0" smtClean="0"/>
              <a:t> às assinaturas dos termos que aparecem no documento 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/>
          <a:srcRect l="28000" t="36667" r="27000" b="46001"/>
          <a:stretch>
            <a:fillRect/>
          </a:stretch>
        </p:blipFill>
        <p:spPr bwMode="auto">
          <a:xfrm>
            <a:off x="990600" y="4191000"/>
            <a:ext cx="6934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3806825"/>
            <a:ext cx="1465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Documento</a:t>
            </a:r>
            <a:endParaRPr lang="en-US" altLang="pt-BR" sz="20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879725" y="380682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Texto</a:t>
            </a:r>
            <a:endParaRPr lang="en-US" altLang="pt-BR" sz="20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172200" y="3806825"/>
            <a:ext cx="134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Assinatura</a:t>
            </a:r>
            <a:endParaRPr lang="en-US" altLang="pt-BR" sz="2000"/>
          </a:p>
        </p:txBody>
      </p:sp>
    </p:spTree>
    <p:extLst>
      <p:ext uri="{BB962C8B-B14F-4D97-AF65-F5344CB8AC3E}">
        <p14:creationId xmlns:p14="http://schemas.microsoft.com/office/powerpoint/2010/main" xmlns="" val="174430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698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endParaRPr lang="pt-PT" altLang="pt-BR" sz="3200" smtClean="0"/>
          </a:p>
        </p:txBody>
      </p:sp>
      <p:sp>
        <p:nvSpPr>
          <p:cNvPr id="3993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060848"/>
            <a:ext cx="8153400" cy="4339952"/>
          </a:xfrm>
        </p:spPr>
        <p:txBody>
          <a:bodyPr/>
          <a:lstStyle/>
          <a:p>
            <a:pPr eaLnBrk="1" hangingPunct="1"/>
            <a:r>
              <a:rPr lang="pt-BR" altLang="pt-BR" sz="2600" dirty="0" smtClean="0"/>
              <a:t>Procedimento para consultas com </a:t>
            </a:r>
            <a:r>
              <a:rPr lang="pt-BR" altLang="pt-BR" sz="2600" dirty="0" smtClean="0">
                <a:solidFill>
                  <a:srgbClr val="C00000"/>
                </a:solidFill>
              </a:rPr>
              <a:t>uma palavra</a:t>
            </a:r>
          </a:p>
          <a:p>
            <a:pPr lvl="1" eaLnBrk="1" hangingPunct="1"/>
            <a:r>
              <a:rPr lang="pt-BR" altLang="pt-BR" dirty="0" smtClean="0"/>
              <a:t>A palavra é mapeada na sua assinatura com as mesmas funções utilizadas no mapeamento do vocabulário da base </a:t>
            </a:r>
          </a:p>
          <a:p>
            <a:pPr lvl="1" eaLnBrk="1" hangingPunct="1"/>
            <a:r>
              <a:rPr lang="pt-BR" altLang="pt-BR" dirty="0" smtClean="0"/>
              <a:t>Realiza-se uma </a:t>
            </a:r>
            <a:r>
              <a:rPr lang="pt-BR" altLang="pt-BR" dirty="0" smtClean="0">
                <a:solidFill>
                  <a:srgbClr val="C00000"/>
                </a:solidFill>
              </a:rPr>
              <a:t>busca sequencial </a:t>
            </a:r>
            <a:r>
              <a:rPr lang="pt-BR" altLang="pt-BR" dirty="0" smtClean="0"/>
              <a:t>na base de assinaturas dos documentos procurando por documentos relevantes</a:t>
            </a:r>
          </a:p>
          <a:p>
            <a:pPr lvl="2" eaLnBrk="1" hangingPunct="1"/>
            <a:r>
              <a:rPr lang="pt-BR" altLang="pt-BR" dirty="0" smtClean="0"/>
              <a:t>Usando o operador </a:t>
            </a:r>
            <a:r>
              <a:rPr lang="pt-BR" altLang="pt-BR" dirty="0" smtClean="0">
                <a:solidFill>
                  <a:srgbClr val="C00000"/>
                </a:solidFill>
              </a:rPr>
              <a:t>AND</a:t>
            </a:r>
            <a:r>
              <a:rPr lang="pt-BR" altLang="pt-BR" dirty="0" smtClean="0">
                <a:solidFill>
                  <a:srgbClr val="800080"/>
                </a:solidFill>
              </a:rPr>
              <a:t> </a:t>
            </a:r>
            <a:r>
              <a:rPr lang="pt-BR" altLang="pt-BR" dirty="0" smtClean="0"/>
              <a:t>para comparar os vetores</a:t>
            </a:r>
          </a:p>
        </p:txBody>
      </p:sp>
    </p:spTree>
    <p:extLst>
      <p:ext uri="{BB962C8B-B14F-4D97-AF65-F5344CB8AC3E}">
        <p14:creationId xmlns:p14="http://schemas.microsoft.com/office/powerpoint/2010/main" xmlns="" val="41670308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98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endParaRPr lang="pt-PT" altLang="pt-BR" sz="3200" smtClean="0"/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844824"/>
            <a:ext cx="8153400" cy="455597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pt-BR" altLang="pt-BR" sz="2600" dirty="0" smtClean="0"/>
              <a:t>Formalização:</a:t>
            </a:r>
          </a:p>
          <a:p>
            <a:pPr lvl="1" eaLnBrk="1" hangingPunct="1"/>
            <a:r>
              <a:rPr lang="pt-BR" altLang="pt-BR" dirty="0" smtClean="0"/>
              <a:t>Seja </a:t>
            </a:r>
            <a:r>
              <a:rPr lang="pt-BR" altLang="pt-BR" dirty="0" err="1" smtClean="0">
                <a:solidFill>
                  <a:srgbClr val="C00000"/>
                </a:solidFill>
              </a:rPr>
              <a:t>Bj</a:t>
            </a:r>
            <a:r>
              <a:rPr lang="pt-BR" altLang="pt-BR" dirty="0" smtClean="0"/>
              <a:t> a assinatura do documento </a:t>
            </a:r>
            <a:r>
              <a:rPr lang="pt-BR" altLang="pt-BR" dirty="0" err="1" smtClean="0">
                <a:solidFill>
                  <a:srgbClr val="C00000"/>
                </a:solidFill>
              </a:rPr>
              <a:t>Dj</a:t>
            </a:r>
            <a:endParaRPr lang="pt-BR" altLang="pt-BR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pt-BR" altLang="pt-BR" dirty="0" smtClean="0"/>
              <a:t>Seja </a:t>
            </a:r>
            <a:r>
              <a:rPr lang="pt-BR" altLang="pt-BR" dirty="0" smtClean="0">
                <a:solidFill>
                  <a:srgbClr val="C00000"/>
                </a:solidFill>
              </a:rPr>
              <a:t>P </a:t>
            </a:r>
            <a:r>
              <a:rPr lang="pt-BR" altLang="pt-BR" dirty="0" smtClean="0"/>
              <a:t>a assinatura da palavra da consulta </a:t>
            </a:r>
          </a:p>
          <a:p>
            <a:pPr lvl="1" eaLnBrk="1" hangingPunct="1"/>
            <a:r>
              <a:rPr lang="pt-BR" altLang="pt-BR" dirty="0" smtClean="0"/>
              <a:t>Então recupere todos os documentos em que                 P </a:t>
            </a:r>
            <a:r>
              <a:rPr lang="pt-BR" altLang="pt-BR" dirty="0" smtClean="0">
                <a:solidFill>
                  <a:srgbClr val="C00000"/>
                </a:solidFill>
              </a:rPr>
              <a:t>AND </a:t>
            </a:r>
            <a:r>
              <a:rPr lang="pt-BR" altLang="pt-BR" dirty="0" err="1" smtClean="0"/>
              <a:t>Bj</a:t>
            </a:r>
            <a:r>
              <a:rPr lang="pt-BR" altLang="pt-BR" dirty="0" smtClean="0"/>
              <a:t> = P</a:t>
            </a:r>
          </a:p>
          <a:p>
            <a:pPr lvl="2" eaLnBrk="1" hangingPunct="1"/>
            <a:r>
              <a:rPr lang="pt-BR" altLang="pt-BR" dirty="0" smtClean="0"/>
              <a:t>Esses documentos </a:t>
            </a:r>
            <a:r>
              <a:rPr lang="pt-BR" altLang="pt-BR" dirty="0" smtClean="0">
                <a:solidFill>
                  <a:srgbClr val="C00000"/>
                </a:solidFill>
              </a:rPr>
              <a:t>provavelmente </a:t>
            </a:r>
            <a:r>
              <a:rPr lang="pt-BR" altLang="pt-BR" dirty="0" smtClean="0"/>
              <a:t>contêm a palavra da consulta</a:t>
            </a:r>
          </a:p>
        </p:txBody>
      </p:sp>
    </p:spTree>
    <p:extLst>
      <p:ext uri="{BB962C8B-B14F-4D97-AF65-F5344CB8AC3E}">
        <p14:creationId xmlns:p14="http://schemas.microsoft.com/office/powerpoint/2010/main" xmlns="" val="34630805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750" y="3413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endParaRPr lang="pt-PT" altLang="pt-BR" sz="3200" smtClean="0"/>
          </a:p>
        </p:txBody>
      </p:sp>
      <p:sp>
        <p:nvSpPr>
          <p:cNvPr id="4198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pt-BR" altLang="pt-BR" sz="2400" dirty="0" smtClean="0"/>
              <a:t>Em outras palavras...</a:t>
            </a:r>
          </a:p>
          <a:p>
            <a:pPr lvl="1" eaLnBrk="1" hangingPunct="1"/>
            <a:r>
              <a:rPr lang="pt-BR" altLang="pt-BR" sz="2200" dirty="0" smtClean="0"/>
              <a:t>Se qualquer bit com valor = 1 na assinatura da consulta tiver valor = 0 na assinatura do documento, então </a:t>
            </a:r>
            <a:r>
              <a:rPr lang="pt-BR" altLang="pt-BR" sz="2200" dirty="0" smtClean="0">
                <a:solidFill>
                  <a:srgbClr val="C00000"/>
                </a:solidFill>
              </a:rPr>
              <a:t>com certeza </a:t>
            </a:r>
            <a:r>
              <a:rPr lang="pt-BR" altLang="pt-BR" sz="2200" dirty="0" smtClean="0"/>
              <a:t>o documento </a:t>
            </a:r>
            <a:r>
              <a:rPr lang="pt-BR" altLang="pt-BR" sz="2200" dirty="0" smtClean="0">
                <a:solidFill>
                  <a:srgbClr val="C00000"/>
                </a:solidFill>
              </a:rPr>
              <a:t>não contém </a:t>
            </a:r>
            <a:r>
              <a:rPr lang="pt-BR" altLang="pt-BR" sz="2200" dirty="0" smtClean="0"/>
              <a:t>a palavra da consulta</a:t>
            </a:r>
          </a:p>
          <a:p>
            <a:pPr lvl="1" eaLnBrk="1" hangingPunct="1">
              <a:spcBef>
                <a:spcPct val="50000"/>
              </a:spcBef>
            </a:pPr>
            <a:r>
              <a:rPr lang="pt-BR" altLang="pt-BR" sz="2200" dirty="0" smtClean="0"/>
              <a:t>Se todos os bits = 1 da assinatura da consulta também têm valor = 1 no documento, então </a:t>
            </a:r>
            <a:r>
              <a:rPr lang="pt-BR" altLang="pt-BR" sz="2200" dirty="0" smtClean="0">
                <a:solidFill>
                  <a:srgbClr val="C00000"/>
                </a:solidFill>
              </a:rPr>
              <a:t>provavelmente </a:t>
            </a:r>
            <a:r>
              <a:rPr lang="pt-BR" altLang="pt-BR" sz="2200" dirty="0" smtClean="0"/>
              <a:t>a palavra da consulta </a:t>
            </a:r>
            <a:r>
              <a:rPr lang="pt-BR" altLang="pt-BR" sz="2200" dirty="0" smtClean="0">
                <a:solidFill>
                  <a:srgbClr val="C00000"/>
                </a:solidFill>
              </a:rPr>
              <a:t>está presente no documento</a:t>
            </a:r>
          </a:p>
          <a:p>
            <a:pPr lvl="2" eaLnBrk="1" hangingPunct="1">
              <a:spcBef>
                <a:spcPct val="50000"/>
              </a:spcBef>
            </a:pPr>
            <a:r>
              <a:rPr lang="pt-BR" altLang="pt-BR" sz="2000" dirty="0" smtClean="0"/>
              <a:t>Por que “</a:t>
            </a:r>
            <a:r>
              <a:rPr lang="pt-BR" altLang="pt-BR" sz="2000" dirty="0" smtClean="0">
                <a:solidFill>
                  <a:srgbClr val="C00000"/>
                </a:solidFill>
              </a:rPr>
              <a:t>provavelmente</a:t>
            </a:r>
            <a:r>
              <a:rPr lang="pt-BR" altLang="pt-BR" sz="2000" dirty="0" smtClean="0"/>
              <a:t>” ?</a:t>
            </a: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7080006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3413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mtClean="0"/>
              <a:t>Dificuldades</a:t>
            </a:r>
            <a:endParaRPr lang="pt-PT" altLang="pt-BR" smtClean="0"/>
          </a:p>
        </p:txBody>
      </p:sp>
      <p:sp>
        <p:nvSpPr>
          <p:cNvPr id="43011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 É possível que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todos os bits =1 na assinatura da consulta tenham valor = 1 no documento também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mas o termo </a:t>
            </a:r>
            <a:r>
              <a:rPr lang="pt-BR" altLang="pt-BR" sz="2200" dirty="0" smtClean="0">
                <a:solidFill>
                  <a:srgbClr val="C00000"/>
                </a:solidFill>
              </a:rPr>
              <a:t>não esteja presente </a:t>
            </a:r>
            <a:r>
              <a:rPr lang="pt-BR" altLang="pt-BR" sz="2200" dirty="0" smtClean="0"/>
              <a:t>no documento (</a:t>
            </a:r>
            <a:r>
              <a:rPr lang="pt-BR" altLang="pt-BR" sz="2200" i="1" dirty="0" smtClean="0"/>
              <a:t>false </a:t>
            </a:r>
            <a:r>
              <a:rPr lang="pt-BR" altLang="pt-BR" sz="2200" i="1" dirty="0" err="1" smtClean="0"/>
              <a:t>drop</a:t>
            </a:r>
            <a:r>
              <a:rPr lang="pt-BR" altLang="pt-B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Probabilidade de </a:t>
            </a:r>
            <a:r>
              <a:rPr lang="pt-BR" altLang="pt-BR" sz="2400" i="1" dirty="0" smtClean="0"/>
              <a:t>false </a:t>
            </a:r>
            <a:r>
              <a:rPr lang="pt-BR" altLang="pt-BR" sz="2400" i="1" dirty="0" err="1" smtClean="0"/>
              <a:t>drop</a:t>
            </a:r>
            <a:r>
              <a:rPr lang="pt-BR" altLang="pt-BR" sz="2400" dirty="0" smtClean="0"/>
              <a:t> é maior para documentos com </a:t>
            </a:r>
            <a:r>
              <a:rPr lang="pt-BR" altLang="pt-BR" sz="2400" dirty="0" smtClean="0">
                <a:solidFill>
                  <a:srgbClr val="C00000"/>
                </a:solidFill>
              </a:rPr>
              <a:t>muitos termos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uma vez que teriam assinatura com muitos bits iguais a 1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Aumentando o tamanho da assinatura, diminuímos a probabilidade de </a:t>
            </a:r>
            <a:r>
              <a:rPr lang="pt-BR" altLang="pt-BR" sz="2400" i="1" dirty="0" smtClean="0"/>
              <a:t>false </a:t>
            </a:r>
            <a:r>
              <a:rPr lang="pt-BR" altLang="pt-BR" sz="2400" i="1" dirty="0" err="1" smtClean="0"/>
              <a:t>drop</a:t>
            </a:r>
            <a:endParaRPr lang="pt-BR" altLang="pt-BR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21423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420688"/>
            <a:ext cx="7772400" cy="609600"/>
          </a:xfrm>
        </p:spPr>
        <p:txBody>
          <a:bodyPr/>
          <a:lstStyle/>
          <a:p>
            <a:pPr eaLnBrk="1" hangingPunct="1"/>
            <a:r>
              <a:rPr lang="pt-BR" altLang="pt-BR" smtClean="0"/>
              <a:t>Bitmaps</a:t>
            </a:r>
            <a:endParaRPr lang="pt-PT" altLang="pt-BR" smtClean="0"/>
          </a:p>
        </p:txBody>
      </p:sp>
      <p:sp>
        <p:nvSpPr>
          <p:cNvPr id="46083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Estrutura que também trabalha com valores binários, porém utiliza um procedimento diferente para criar as assinaturas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Cria uma matriz binária de termos (Ki) x documentos (</a:t>
            </a:r>
            <a:r>
              <a:rPr lang="pt-BR" altLang="pt-BR" sz="2400" dirty="0" err="1" smtClean="0"/>
              <a:t>Dj</a:t>
            </a:r>
            <a:r>
              <a:rPr lang="pt-BR" altLang="pt-BR" sz="2400" dirty="0" smtClean="0"/>
              <a:t>) da base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Implementa o Modelo Booleano para RI</a:t>
            </a:r>
          </a:p>
          <a:p>
            <a:pPr eaLnBrk="1" hangingPunct="1"/>
            <a:r>
              <a:rPr lang="pt-BR" altLang="pt-BR" sz="2400" dirty="0"/>
              <a:t>Método ocupa muito espaço desnecessário para termos pouco comuns</a:t>
            </a:r>
          </a:p>
          <a:p>
            <a:pPr lvl="1" eaLnBrk="1" hangingPunct="1">
              <a:spcBef>
                <a:spcPts val="0"/>
              </a:spcBef>
            </a:pPr>
            <a:r>
              <a:rPr lang="pt-BR" altLang="pt-BR" sz="2200" dirty="0"/>
              <a:t>Maioria dos bits iguais a 0</a:t>
            </a:r>
          </a:p>
          <a:p>
            <a:pPr eaLnBrk="1" hangingPunct="1"/>
            <a:r>
              <a:rPr lang="pt-BR" altLang="pt-BR" sz="2400" dirty="0"/>
              <a:t> É ineficiente para adicionar e deletar </a:t>
            </a:r>
            <a:r>
              <a:rPr lang="pt-BR" altLang="pt-BR" sz="2400" dirty="0" smtClean="0"/>
              <a:t>documentos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38894764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Conclusões</a:t>
            </a:r>
            <a:endParaRPr lang="pt-PT" altLang="pt-BR" smtClean="0"/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772400" cy="5040312"/>
          </a:xfrm>
        </p:spPr>
        <p:txBody>
          <a:bodyPr/>
          <a:lstStyle/>
          <a:p>
            <a:r>
              <a:rPr lang="pt-BR" altLang="pt-BR" sz="2400" dirty="0" smtClean="0"/>
              <a:t>Na prática, arquivos invertidos são os mais usados em sistemas de RI</a:t>
            </a:r>
          </a:p>
          <a:p>
            <a:pPr lvl="1"/>
            <a:r>
              <a:rPr lang="pt-BR" altLang="pt-BR" sz="2200" dirty="0" smtClean="0"/>
              <a:t>apresentam uma melhor performance na maioria das aplicações</a:t>
            </a:r>
          </a:p>
          <a:p>
            <a:pPr lvl="1"/>
            <a:r>
              <a:rPr lang="pt-BR" altLang="pt-BR" sz="2200" dirty="0" smtClean="0"/>
              <a:t>podem ser usados para resolver uma grande variedade de tipos de consultas</a:t>
            </a:r>
          </a:p>
          <a:p>
            <a:r>
              <a:rPr lang="pt-BR" altLang="pt-BR" sz="2400" dirty="0" smtClean="0"/>
              <a:t>Arquivo de assinaturas é muito estudado, mas pouco usado</a:t>
            </a:r>
            <a:endParaRPr lang="en-US" altLang="pt-BR" sz="2400" dirty="0" smtClean="0"/>
          </a:p>
          <a:p>
            <a:pPr lvl="1"/>
            <a:r>
              <a:rPr lang="pt-BR" altLang="pt-BR" sz="2200" dirty="0" smtClean="0"/>
              <a:t>Usados basicamente para consultas com termos simples e consultas booleanas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Próxima aula</a:t>
            </a:r>
            <a:endParaRPr lang="pt-BR" dirty="0" smtClean="0"/>
          </a:p>
        </p:txBody>
      </p:sp>
      <p:sp>
        <p:nvSpPr>
          <p:cNvPr id="1044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Consultas</a:t>
            </a:r>
            <a:r>
              <a:rPr lang="en-US" dirty="0" smtClean="0"/>
              <a:t> &amp; </a:t>
            </a:r>
            <a:r>
              <a:rPr lang="en-US" dirty="0" err="1" smtClean="0"/>
              <a:t>Operações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endParaRPr lang="en-US" dirty="0" smtClean="0"/>
          </a:p>
          <a:p>
            <a:pPr lvl="1"/>
            <a:r>
              <a:rPr lang="pt-BR" altLang="pt-BR" dirty="0" smtClean="0"/>
              <a:t>Caps. 4 e 5 do Livro texto</a:t>
            </a:r>
          </a:p>
          <a:p>
            <a:pPr lvl="2"/>
            <a:r>
              <a:rPr lang="pt-BR" altLang="pt-BR" dirty="0" err="1" smtClean="0"/>
              <a:t>Modern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Information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Retrieval</a:t>
            </a:r>
            <a:r>
              <a:rPr lang="pt-BR" altLang="pt-BR" dirty="0" smtClean="0"/>
              <a:t>. </a:t>
            </a:r>
            <a:r>
              <a:rPr lang="pt-BR" altLang="pt-BR" dirty="0" err="1" smtClean="0"/>
              <a:t>Baeza-Yates</a:t>
            </a:r>
            <a:r>
              <a:rPr lang="pt-BR" altLang="pt-BR" dirty="0" smtClean="0"/>
              <a:t> &amp; Ribeiro-Neto. </a:t>
            </a:r>
            <a:r>
              <a:rPr lang="pt-BR" altLang="pt-BR" dirty="0" err="1" smtClean="0"/>
              <a:t>Addison</a:t>
            </a:r>
            <a:r>
              <a:rPr lang="pt-BR" altLang="pt-BR" dirty="0" smtClean="0"/>
              <a:t>-Wesley, 1999</a:t>
            </a:r>
          </a:p>
          <a:p>
            <a:r>
              <a:rPr lang="pt-BR" dirty="0" smtClean="0"/>
              <a:t>Definição da primeira tarefa</a:t>
            </a:r>
          </a:p>
        </p:txBody>
      </p:sp>
      <p:sp>
        <p:nvSpPr>
          <p:cNvPr id="10445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52EB9-B83B-4302-A549-C768EC3705FA}" type="slidenum">
              <a:rPr lang="pt-BR" smtClean="0"/>
              <a:pPr/>
              <a:t>48</a:t>
            </a:fld>
            <a:endParaRPr lang="pt-BR" smtClean="0"/>
          </a:p>
        </p:txBody>
      </p:sp>
      <p:sp>
        <p:nvSpPr>
          <p:cNvPr id="104450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7696200" y="6248400"/>
            <a:ext cx="1447800" cy="457200"/>
          </a:xfrm>
        </p:spPr>
        <p:txBody>
          <a:bodyPr/>
          <a:lstStyle/>
          <a:p>
            <a:r>
              <a:rPr lang="pt-BR" smtClean="0"/>
              <a:t>CIn-UFPE</a:t>
            </a:r>
          </a:p>
        </p:txBody>
      </p:sp>
    </p:spTree>
    <p:extLst>
      <p:ext uri="{BB962C8B-B14F-4D97-AF65-F5344CB8AC3E}">
        <p14:creationId xmlns:p14="http://schemas.microsoft.com/office/powerpoint/2010/main" xmlns="" val="18741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Indexação dos documentos</a:t>
            </a:r>
          </a:p>
        </p:txBody>
      </p:sp>
      <p:sp>
        <p:nvSpPr>
          <p:cNvPr id="717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0040" y="1699344"/>
            <a:ext cx="7772400" cy="4826000"/>
          </a:xfrm>
        </p:spPr>
        <p:txBody>
          <a:bodyPr/>
          <a:lstStyle/>
          <a:p>
            <a:r>
              <a:rPr lang="pt-BR" altLang="pt-BR" sz="2400" dirty="0" smtClean="0"/>
              <a:t>Um Índice pode ser definido como</a:t>
            </a:r>
            <a:r>
              <a:rPr lang="pt-BR" altLang="pt-BR" dirty="0" smtClean="0"/>
              <a:t> </a:t>
            </a:r>
          </a:p>
          <a:p>
            <a:pPr lvl="1"/>
            <a:r>
              <a:rPr lang="pt-BR" altLang="pt-BR" sz="2200" dirty="0" smtClean="0"/>
              <a:t>uma </a:t>
            </a:r>
            <a:r>
              <a:rPr lang="pt-BR" altLang="pt-BR" sz="2200" u="sng" dirty="0" smtClean="0"/>
              <a:t>estrutura de dados </a:t>
            </a:r>
          </a:p>
          <a:p>
            <a:pPr lvl="1"/>
            <a:r>
              <a:rPr lang="pt-BR" altLang="pt-BR" sz="2200" dirty="0" smtClean="0"/>
              <a:t>construída a partir dos textos dos documentos</a:t>
            </a:r>
          </a:p>
          <a:p>
            <a:pPr lvl="1"/>
            <a:r>
              <a:rPr lang="pt-BR" altLang="pt-BR" sz="2200" dirty="0" smtClean="0"/>
              <a:t>para agilizar as buscas</a:t>
            </a:r>
          </a:p>
          <a:p>
            <a:pPr>
              <a:spcBef>
                <a:spcPts val="2400"/>
              </a:spcBef>
            </a:pPr>
            <a:r>
              <a:rPr lang="pt-BR" altLang="pt-BR" sz="2400" dirty="0" smtClean="0"/>
              <a:t>A eficiência dos sistemas de RI pode ser medida por:</a:t>
            </a:r>
          </a:p>
          <a:p>
            <a:pPr lvl="1"/>
            <a:r>
              <a:rPr lang="pt-BR" altLang="pt-BR" sz="2200" dirty="0" smtClean="0"/>
              <a:t>Tempo de indexação </a:t>
            </a:r>
          </a:p>
          <a:p>
            <a:pPr lvl="1"/>
            <a:r>
              <a:rPr lang="pt-BR" altLang="pt-BR" sz="2200" dirty="0" smtClean="0"/>
              <a:t>Espaço usado durante a geração do índice</a:t>
            </a:r>
          </a:p>
          <a:p>
            <a:pPr lvl="1"/>
            <a:r>
              <a:rPr lang="pt-BR" altLang="pt-BR" sz="2200" dirty="0" smtClean="0"/>
              <a:t>Espaço ocupado para armazenar o índice</a:t>
            </a:r>
          </a:p>
          <a:p>
            <a:pPr lvl="1"/>
            <a:r>
              <a:rPr lang="pt-BR" altLang="pt-BR" sz="2200" dirty="0" smtClean="0"/>
              <a:t>Tempo de resposta a uma consulta</a:t>
            </a:r>
          </a:p>
          <a:p>
            <a:pPr lvl="1"/>
            <a:r>
              <a:rPr lang="pt-BR" altLang="pt-BR" sz="2200" dirty="0" smtClean="0"/>
              <a:t>Número de consultas processadas por segundo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609600" y="197768"/>
            <a:ext cx="7772400" cy="998984"/>
          </a:xfrm>
        </p:spPr>
        <p:txBody>
          <a:bodyPr/>
          <a:lstStyle/>
          <a:p>
            <a:r>
              <a:rPr lang="pt-BR" altLang="pt-BR" sz="3200" dirty="0"/>
              <a:t>Métodos de Indexação de </a:t>
            </a:r>
            <a:r>
              <a:rPr lang="pt-BR" altLang="pt-BR" sz="3200" dirty="0" smtClean="0"/>
              <a:t>Documentos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>
                <a:solidFill>
                  <a:schemeClr val="tx2"/>
                </a:solidFill>
              </a:rPr>
              <a:t>Arquivos de Índices </a:t>
            </a:r>
            <a:r>
              <a:rPr lang="pt-BR" altLang="pt-BR" dirty="0" smtClean="0">
                <a:solidFill>
                  <a:schemeClr val="tx2"/>
                </a:solidFill>
              </a:rPr>
              <a:t>Invertidos</a:t>
            </a:r>
          </a:p>
          <a:p>
            <a:r>
              <a:rPr lang="pt-BR" altLang="pt-BR" dirty="0" smtClean="0"/>
              <a:t>Arquivos de assinaturas</a:t>
            </a:r>
          </a:p>
          <a:p>
            <a:r>
              <a:rPr lang="pt-BR" altLang="pt-BR" dirty="0" smtClean="0"/>
              <a:t>Bitmaps </a:t>
            </a:r>
          </a:p>
          <a:p>
            <a:r>
              <a:rPr lang="pt-BR" altLang="pt-BR" dirty="0" smtClean="0"/>
              <a:t>Entre outros...</a:t>
            </a:r>
            <a:endParaRPr lang="pt-BR" altLang="pt-B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63538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Arquivo de Índices Invertidos</a:t>
            </a:r>
            <a:endParaRPr lang="pt-PT" altLang="pt-BR" dirty="0" smtClean="0"/>
          </a:p>
        </p:txBody>
      </p:sp>
      <p:sp>
        <p:nvSpPr>
          <p:cNvPr id="1126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2938" y="2276872"/>
            <a:ext cx="8105775" cy="4176316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É um “mecanismo” que utiliza </a:t>
            </a:r>
            <a:r>
              <a:rPr lang="pt-BR" altLang="pt-BR" u="sng" dirty="0" smtClean="0"/>
              <a:t>palavras</a:t>
            </a:r>
            <a:r>
              <a:rPr lang="pt-BR" altLang="pt-BR" dirty="0" smtClean="0"/>
              <a:t> para indexar uma coleção de </a:t>
            </a:r>
            <a:r>
              <a:rPr lang="pt-BR" altLang="pt-BR" u="sng" dirty="0" smtClean="0"/>
              <a:t>documentos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pt-BR" altLang="pt-BR" sz="2600" dirty="0" smtClean="0"/>
              <a:t>a fim de agilizar e facilitar a busca e a recuperação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11636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63538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Índices Invertidos</a:t>
            </a:r>
            <a:endParaRPr lang="pt-PT" altLang="pt-BR" smtClean="0"/>
          </a:p>
        </p:txBody>
      </p:sp>
      <p:sp>
        <p:nvSpPr>
          <p:cNvPr id="1126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6705" y="1916832"/>
            <a:ext cx="8105775" cy="439234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A Busca em um arquivo invertido sempre começa a partir do vocabulário</a:t>
            </a:r>
          </a:p>
          <a:p>
            <a:pPr lvl="1" eaLnBrk="1" hangingPunct="1">
              <a:spcBef>
                <a:spcPts val="0"/>
              </a:spcBef>
            </a:pPr>
            <a:r>
              <a:rPr lang="pt-BR" altLang="pt-BR" dirty="0" smtClean="0"/>
              <a:t>Consultas baseadas em palavras-chave</a:t>
            </a:r>
          </a:p>
          <a:p>
            <a:pPr eaLnBrk="1" hangingPunct="1"/>
            <a:r>
              <a:rPr lang="pt-BR" altLang="pt-BR" dirty="0" smtClean="0"/>
              <a:t>Assim, é melhor armazenar o vocabulário em uma estrutura separada da lista de ocorrências </a:t>
            </a:r>
          </a:p>
          <a:p>
            <a:pPr lvl="1" eaLnBrk="1" hangingPunct="1"/>
            <a:r>
              <a:rPr lang="pt-BR" altLang="pt-BR" dirty="0" smtClean="0"/>
              <a:t>Cada entrada dessa estrutura contém tipicamente um termo e um ponteiro para a lista de ocorrências desse termo</a:t>
            </a:r>
            <a:endParaRPr lang="pt-PT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7400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pt-BR" smtClean="0"/>
              <a:t>Arquivo Invertido </a:t>
            </a:r>
            <a:endParaRPr lang="en-US" altLang="pt-BR" i="1" smtClean="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909142" y="3054003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TW" altLang="en-US" sz="200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1920255" y="3503265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293" name="Line 7"/>
          <p:cNvSpPr>
            <a:spLocks noChangeShapeType="1"/>
          </p:cNvSpPr>
          <p:nvPr/>
        </p:nvSpPr>
        <p:spPr bwMode="auto">
          <a:xfrm>
            <a:off x="1947242" y="516855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1909142" y="391125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1909142" y="473040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1963117" y="5098703"/>
            <a:ext cx="968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system</a:t>
            </a: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1918667" y="3060353"/>
            <a:ext cx="1244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 dirty="0">
                <a:solidFill>
                  <a:srgbClr val="000000"/>
                </a:solidFill>
                <a:ea typeface="PMingLiU" pitchFamily="18" charset="-120"/>
              </a:rPr>
              <a:t>computer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1898030" y="3484215"/>
            <a:ext cx="11953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database</a:t>
            </a:r>
          </a:p>
        </p:txBody>
      </p:sp>
      <p:sp>
        <p:nvSpPr>
          <p:cNvPr id="12299" name="Text Box 13"/>
          <p:cNvSpPr txBox="1">
            <a:spLocks noChangeArrowheads="1"/>
          </p:cNvSpPr>
          <p:nvPr/>
        </p:nvSpPr>
        <p:spPr bwMode="auto">
          <a:xfrm>
            <a:off x="1947242" y="4736753"/>
            <a:ext cx="998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science</a:t>
            </a:r>
          </a:p>
        </p:txBody>
      </p:sp>
      <p:sp>
        <p:nvSpPr>
          <p:cNvPr id="12300" name="Rectangle 14"/>
          <p:cNvSpPr>
            <a:spLocks noChangeArrowheads="1"/>
          </p:cNvSpPr>
          <p:nvPr/>
        </p:nvSpPr>
        <p:spPr bwMode="auto">
          <a:xfrm>
            <a:off x="4690442" y="3568353"/>
            <a:ext cx="169545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2301" name="Rectangle 15"/>
          <p:cNvSpPr>
            <a:spLocks noChangeArrowheads="1"/>
          </p:cNvSpPr>
          <p:nvPr/>
        </p:nvSpPr>
        <p:spPr bwMode="auto">
          <a:xfrm>
            <a:off x="4690442" y="3073053"/>
            <a:ext cx="2533650" cy="3429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2302" name="Rectangle 16"/>
          <p:cNvSpPr>
            <a:spLocks noChangeArrowheads="1"/>
          </p:cNvSpPr>
          <p:nvPr/>
        </p:nvSpPr>
        <p:spPr bwMode="auto">
          <a:xfrm>
            <a:off x="4709492" y="4711353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2303" name="Line 17"/>
          <p:cNvSpPr>
            <a:spLocks noChangeShapeType="1"/>
          </p:cNvSpPr>
          <p:nvPr/>
        </p:nvSpPr>
        <p:spPr bwMode="auto">
          <a:xfrm>
            <a:off x="5661992" y="473040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04" name="Line 18"/>
          <p:cNvSpPr>
            <a:spLocks noChangeShapeType="1"/>
          </p:cNvSpPr>
          <p:nvPr/>
        </p:nvSpPr>
        <p:spPr bwMode="auto">
          <a:xfrm>
            <a:off x="6462092" y="473040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05" name="Rectangle 19"/>
          <p:cNvSpPr>
            <a:spLocks noChangeArrowheads="1"/>
          </p:cNvSpPr>
          <p:nvPr/>
        </p:nvSpPr>
        <p:spPr bwMode="auto">
          <a:xfrm>
            <a:off x="4709492" y="5233640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2306" name="Line 20"/>
          <p:cNvSpPr>
            <a:spLocks noChangeShapeType="1"/>
          </p:cNvSpPr>
          <p:nvPr/>
        </p:nvSpPr>
        <p:spPr bwMode="auto">
          <a:xfrm>
            <a:off x="3852242" y="3263553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07" name="Line 21"/>
          <p:cNvSpPr>
            <a:spLocks noChangeShapeType="1"/>
          </p:cNvSpPr>
          <p:nvPr/>
        </p:nvSpPr>
        <p:spPr bwMode="auto">
          <a:xfrm>
            <a:off x="3871292" y="3720753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08" name="Line 22"/>
          <p:cNvSpPr>
            <a:spLocks noChangeShapeType="1"/>
          </p:cNvSpPr>
          <p:nvPr/>
        </p:nvSpPr>
        <p:spPr bwMode="auto">
          <a:xfrm>
            <a:off x="3896866" y="4882803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09" name="Line 23"/>
          <p:cNvSpPr>
            <a:spLocks noChangeShapeType="1"/>
          </p:cNvSpPr>
          <p:nvPr/>
        </p:nvSpPr>
        <p:spPr bwMode="auto">
          <a:xfrm>
            <a:off x="3914155" y="5359053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10" name="Text Box 24"/>
          <p:cNvSpPr txBox="1">
            <a:spLocks noChangeArrowheads="1"/>
          </p:cNvSpPr>
          <p:nvPr/>
        </p:nvSpPr>
        <p:spPr bwMode="auto">
          <a:xfrm>
            <a:off x="4871417" y="4660553"/>
            <a:ext cx="4175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2</a:t>
            </a:r>
            <a:endParaRPr kumimoji="1" lang="en-US" altLang="zh-TW" sz="200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311" name="Text Box 25"/>
          <p:cNvSpPr txBox="1">
            <a:spLocks noChangeArrowheads="1"/>
          </p:cNvSpPr>
          <p:nvPr/>
        </p:nvSpPr>
        <p:spPr bwMode="auto">
          <a:xfrm>
            <a:off x="4860305" y="5189190"/>
            <a:ext cx="417512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5</a:t>
            </a:r>
            <a:endParaRPr kumimoji="1" lang="en-US" altLang="zh-TW" sz="200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312" name="Text Box 26"/>
          <p:cNvSpPr txBox="1">
            <a:spLocks noChangeArrowheads="1"/>
          </p:cNvSpPr>
          <p:nvPr/>
        </p:nvSpPr>
        <p:spPr bwMode="auto">
          <a:xfrm>
            <a:off x="4868242" y="3536603"/>
            <a:ext cx="4175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  <a:ea typeface="PMingLiU" pitchFamily="18" charset="-120"/>
              </a:rPr>
              <a:t>1</a:t>
            </a:r>
            <a:endParaRPr kumimoji="1" lang="en-US" altLang="zh-TW" sz="200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313" name="Text Box 27"/>
          <p:cNvSpPr txBox="1">
            <a:spLocks noChangeArrowheads="1"/>
          </p:cNvSpPr>
          <p:nvPr/>
        </p:nvSpPr>
        <p:spPr bwMode="auto">
          <a:xfrm>
            <a:off x="4855542" y="3041303"/>
            <a:ext cx="4175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 dirty="0">
                <a:solidFill>
                  <a:srgbClr val="000000"/>
                </a:solidFill>
                <a:ea typeface="PMingLiU" pitchFamily="18" charset="-120"/>
              </a:rPr>
              <a:t>d</a:t>
            </a:r>
            <a:r>
              <a:rPr kumimoji="1" lang="en-US" altLang="zh-TW" sz="2000" baseline="-25000" dirty="0">
                <a:solidFill>
                  <a:srgbClr val="000000"/>
                </a:solidFill>
                <a:ea typeface="PMingLiU" pitchFamily="18" charset="-120"/>
              </a:rPr>
              <a:t>7</a:t>
            </a:r>
            <a:endParaRPr kumimoji="1" lang="en-US" altLang="zh-TW" sz="2000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314" name="Line 28"/>
          <p:cNvSpPr>
            <a:spLocks noChangeShapeType="1"/>
          </p:cNvSpPr>
          <p:nvPr/>
        </p:nvSpPr>
        <p:spPr bwMode="auto">
          <a:xfrm>
            <a:off x="6385892" y="308416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15" name="Line 29"/>
          <p:cNvSpPr>
            <a:spLocks noChangeShapeType="1"/>
          </p:cNvSpPr>
          <p:nvPr/>
        </p:nvSpPr>
        <p:spPr bwMode="auto">
          <a:xfrm>
            <a:off x="5593730" y="308734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16" name="Line 30"/>
          <p:cNvSpPr>
            <a:spLocks noChangeShapeType="1"/>
          </p:cNvSpPr>
          <p:nvPr/>
        </p:nvSpPr>
        <p:spPr bwMode="auto">
          <a:xfrm>
            <a:off x="5608017" y="357470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17" name="Text Box 31"/>
          <p:cNvSpPr txBox="1">
            <a:spLocks noChangeArrowheads="1"/>
          </p:cNvSpPr>
          <p:nvPr/>
        </p:nvSpPr>
        <p:spPr bwMode="auto">
          <a:xfrm>
            <a:off x="1187624" y="2780928"/>
            <a:ext cx="365806" cy="4616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i="1" dirty="0" smtClean="0">
                <a:solidFill>
                  <a:srgbClr val="000000"/>
                </a:solidFill>
                <a:ea typeface="PMingLiU" pitchFamily="18" charset="-120"/>
              </a:rPr>
              <a:t>K</a:t>
            </a:r>
            <a:endParaRPr kumimoji="1" lang="en-US" altLang="zh-TW" sz="2000" i="1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318" name="Line 33"/>
          <p:cNvSpPr>
            <a:spLocks noChangeShapeType="1"/>
          </p:cNvSpPr>
          <p:nvPr/>
        </p:nvSpPr>
        <p:spPr bwMode="auto">
          <a:xfrm flipH="1">
            <a:off x="7292355" y="4716115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2319" name="Text Box 43"/>
          <p:cNvSpPr txBox="1">
            <a:spLocks noChangeArrowheads="1"/>
          </p:cNvSpPr>
          <p:nvPr/>
        </p:nvSpPr>
        <p:spPr bwMode="auto">
          <a:xfrm>
            <a:off x="2199655" y="4138265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20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12320" name="Text Box 31"/>
          <p:cNvSpPr txBox="1">
            <a:spLocks noChangeArrowheads="1"/>
          </p:cNvSpPr>
          <p:nvPr/>
        </p:nvSpPr>
        <p:spPr bwMode="auto">
          <a:xfrm>
            <a:off x="5005388" y="2103239"/>
            <a:ext cx="177965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dirty="0" err="1">
                <a:solidFill>
                  <a:srgbClr val="000000"/>
                </a:solidFill>
                <a:ea typeface="PMingLiU" pitchFamily="18" charset="-120"/>
              </a:rPr>
              <a:t>Ocorrências</a:t>
            </a:r>
            <a:endParaRPr kumimoji="1" lang="en-US" altLang="zh-TW" sz="2000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12321" name="Text Box 31"/>
          <p:cNvSpPr txBox="1">
            <a:spLocks noChangeArrowheads="1"/>
          </p:cNvSpPr>
          <p:nvPr/>
        </p:nvSpPr>
        <p:spPr bwMode="auto">
          <a:xfrm>
            <a:off x="2012950" y="2103239"/>
            <a:ext cx="174791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dirty="0" err="1">
                <a:solidFill>
                  <a:srgbClr val="000000"/>
                </a:solidFill>
                <a:ea typeface="PMingLiU" pitchFamily="18" charset="-120"/>
              </a:rPr>
              <a:t>Vocabulário</a:t>
            </a:r>
            <a:endParaRPr kumimoji="1" lang="en-US" altLang="zh-TW" sz="2000" dirty="0">
              <a:solidFill>
                <a:srgbClr val="000000"/>
              </a:solidFill>
              <a:ea typeface="PMingLiU" pitchFamily="18" charset="-120"/>
            </a:endParaRPr>
          </a:p>
        </p:txBody>
      </p:sp>
      <p:cxnSp>
        <p:nvCxnSpPr>
          <p:cNvPr id="3" name="Conector de seta reta 2"/>
          <p:cNvCxnSpPr>
            <a:stCxn id="12317" idx="2"/>
          </p:cNvCxnSpPr>
          <p:nvPr/>
        </p:nvCxnSpPr>
        <p:spPr bwMode="auto">
          <a:xfrm>
            <a:off x="1370527" y="3242593"/>
            <a:ext cx="393161" cy="173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2496</TotalTime>
  <Words>2251</Words>
  <Application>Microsoft Office PowerPoint</Application>
  <PresentationFormat>Apresentação na tela (4:3)</PresentationFormat>
  <Paragraphs>381</Paragraphs>
  <Slides>48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49" baseType="lpstr">
      <vt:lpstr>Plano grafico</vt:lpstr>
      <vt:lpstr>  Recuperação de Informação</vt:lpstr>
      <vt:lpstr>Roteiro</vt:lpstr>
      <vt:lpstr>Fases e Etapas de um Sistemas de RI</vt:lpstr>
      <vt:lpstr>Indexação dos documentos</vt:lpstr>
      <vt:lpstr>Indexação dos documentos</vt:lpstr>
      <vt:lpstr>Métodos de Indexação de Documentos</vt:lpstr>
      <vt:lpstr>Arquivo de Índices Invertidos</vt:lpstr>
      <vt:lpstr>Arquivos de Índices Invertidos</vt:lpstr>
      <vt:lpstr>Arquivo Invertido </vt:lpstr>
      <vt:lpstr>Arquivos de Índices Invertidos</vt:lpstr>
      <vt:lpstr>Espaço ocupado para armazenar o índice</vt:lpstr>
      <vt:lpstr>Listas de Ocorrência</vt:lpstr>
      <vt:lpstr>Arquivo Invertido  Exemplo com TF-IDF</vt:lpstr>
      <vt:lpstr>Cálculo dos Pesos com TF-IDF Relembrando...</vt:lpstr>
      <vt:lpstr>Arquivo Invertido  Exemplo com TF-IDF</vt:lpstr>
      <vt:lpstr>Matriz Termos x Documentos</vt:lpstr>
      <vt:lpstr>Arquivos Invertidos  </vt:lpstr>
      <vt:lpstr>Arquivo Invertido Etapas de construção</vt:lpstr>
      <vt:lpstr>Slide 19</vt:lpstr>
      <vt:lpstr>Arquivo Invertido Etapas de construção</vt:lpstr>
      <vt:lpstr>Slide 21</vt:lpstr>
      <vt:lpstr>Slide 22</vt:lpstr>
      <vt:lpstr>Arquivo Invertido Exemplo de construção</vt:lpstr>
      <vt:lpstr>Arquivos Invertidos </vt:lpstr>
      <vt:lpstr>Atualização do Índice</vt:lpstr>
      <vt:lpstr>Arquivos Invertidos</vt:lpstr>
      <vt:lpstr>Arquivos Invertidos  Busca</vt:lpstr>
      <vt:lpstr>Arquivos Invertidos  Consultas</vt:lpstr>
      <vt:lpstr>Arquivos Invertidos Consultas com Contexto</vt:lpstr>
      <vt:lpstr>Arquivo Invertido  com pesos e posições dos termos</vt:lpstr>
      <vt:lpstr>Arquivos Invertidos Consultas Booleanas</vt:lpstr>
      <vt:lpstr>Arquivos Invertidos Consultas Booleanas</vt:lpstr>
      <vt:lpstr>Arquivos Invertidos Consultas Booleanas</vt:lpstr>
      <vt:lpstr>Arquivos Invertidos Consultas Booleanas</vt:lpstr>
      <vt:lpstr>Outros Métodos de Indexação de Documentos </vt:lpstr>
      <vt:lpstr>Outras técnicas...</vt:lpstr>
      <vt:lpstr>Arquivos de Assinaturas</vt:lpstr>
      <vt:lpstr>Arquivos de Assinaturas</vt:lpstr>
      <vt:lpstr>Arquivos de Assinaturas</vt:lpstr>
      <vt:lpstr>Arquivos de Assinaturas Vocabulário da Base de Documentos</vt:lpstr>
      <vt:lpstr>Arquivos de Assinaturas Assinatura dos Documentos </vt:lpstr>
      <vt:lpstr>Arquivos de Assinaturas  Consultas</vt:lpstr>
      <vt:lpstr>Arquivos de Assinaturas  Consultas</vt:lpstr>
      <vt:lpstr>Arquivos de Assinaturas  Consultas</vt:lpstr>
      <vt:lpstr>Arquivos de Assinaturas  Dificuldades</vt:lpstr>
      <vt:lpstr>Bitmaps</vt:lpstr>
      <vt:lpstr>Conclusões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flavia</dc:creator>
  <cp:lastModifiedBy>fab</cp:lastModifiedBy>
  <cp:revision>332</cp:revision>
  <dcterms:created xsi:type="dcterms:W3CDTF">2004-11-15T16:24:32Z</dcterms:created>
  <dcterms:modified xsi:type="dcterms:W3CDTF">2019-08-27T11:28:11Z</dcterms:modified>
</cp:coreProperties>
</file>