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92"/>
  </p:notesMasterIdLst>
  <p:handoutMasterIdLst>
    <p:handoutMasterId r:id="rId93"/>
  </p:handoutMasterIdLst>
  <p:sldIdLst>
    <p:sldId id="328" r:id="rId2"/>
    <p:sldId id="505" r:id="rId3"/>
    <p:sldId id="506" r:id="rId4"/>
    <p:sldId id="507" r:id="rId5"/>
    <p:sldId id="508" r:id="rId6"/>
    <p:sldId id="509" r:id="rId7"/>
    <p:sldId id="379" r:id="rId8"/>
    <p:sldId id="512" r:id="rId9"/>
    <p:sldId id="380" r:id="rId10"/>
    <p:sldId id="393" r:id="rId11"/>
    <p:sldId id="392" r:id="rId12"/>
    <p:sldId id="513" r:id="rId13"/>
    <p:sldId id="510" r:id="rId14"/>
    <p:sldId id="511" r:id="rId15"/>
    <p:sldId id="501" r:id="rId16"/>
    <p:sldId id="502" r:id="rId17"/>
    <p:sldId id="503" r:id="rId18"/>
    <p:sldId id="504" r:id="rId19"/>
    <p:sldId id="387" r:id="rId20"/>
    <p:sldId id="364" r:id="rId21"/>
    <p:sldId id="388" r:id="rId22"/>
    <p:sldId id="385" r:id="rId23"/>
    <p:sldId id="389" r:id="rId24"/>
    <p:sldId id="365" r:id="rId25"/>
    <p:sldId id="500" r:id="rId26"/>
    <p:sldId id="406" r:id="rId27"/>
    <p:sldId id="397" r:id="rId28"/>
    <p:sldId id="396" r:id="rId29"/>
    <p:sldId id="405" r:id="rId30"/>
    <p:sldId id="418" r:id="rId31"/>
    <p:sldId id="404" r:id="rId32"/>
    <p:sldId id="419" r:id="rId33"/>
    <p:sldId id="421" r:id="rId34"/>
    <p:sldId id="366" r:id="rId35"/>
    <p:sldId id="399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390" r:id="rId44"/>
    <p:sldId id="560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555" r:id="rId87"/>
    <p:sldId id="556" r:id="rId88"/>
    <p:sldId id="557" r:id="rId89"/>
    <p:sldId id="558" r:id="rId90"/>
    <p:sldId id="486" r:id="rId91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00080"/>
    <a:srgbClr val="DDDDDD"/>
    <a:srgbClr val="800000"/>
    <a:srgbClr val="008663"/>
    <a:srgbClr val="00A076"/>
    <a:srgbClr val="23238D"/>
    <a:srgbClr val="99FF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Objects="1">
      <p:cViewPr>
        <p:scale>
          <a:sx n="70" d="100"/>
          <a:sy n="70" d="100"/>
        </p:scale>
        <p:origin x="-1572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050"/>
    </p:cViewPr>
  </p:sorterViewPr>
  <p:notesViewPr>
    <p:cSldViewPr snapToObjects="1"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9.xml"/><Relationship Id="rId13" Type="http://schemas.openxmlformats.org/officeDocument/2006/relationships/slide" Target="slides/slide86.xml"/><Relationship Id="rId3" Type="http://schemas.openxmlformats.org/officeDocument/2006/relationships/slide" Target="slides/slide56.xml"/><Relationship Id="rId7" Type="http://schemas.openxmlformats.org/officeDocument/2006/relationships/slide" Target="slides/slide68.xml"/><Relationship Id="rId12" Type="http://schemas.openxmlformats.org/officeDocument/2006/relationships/slide" Target="slides/slide75.xml"/><Relationship Id="rId2" Type="http://schemas.openxmlformats.org/officeDocument/2006/relationships/slide" Target="slides/slide13.xml"/><Relationship Id="rId16" Type="http://schemas.openxmlformats.org/officeDocument/2006/relationships/slide" Target="slides/slide89.xml"/><Relationship Id="rId1" Type="http://schemas.openxmlformats.org/officeDocument/2006/relationships/slide" Target="slides/slide1.xml"/><Relationship Id="rId6" Type="http://schemas.openxmlformats.org/officeDocument/2006/relationships/slide" Target="slides/slide67.xml"/><Relationship Id="rId11" Type="http://schemas.openxmlformats.org/officeDocument/2006/relationships/slide" Target="slides/slide73.xml"/><Relationship Id="rId5" Type="http://schemas.openxmlformats.org/officeDocument/2006/relationships/slide" Target="slides/slide63.xml"/><Relationship Id="rId15" Type="http://schemas.openxmlformats.org/officeDocument/2006/relationships/slide" Target="slides/slide88.xml"/><Relationship Id="rId10" Type="http://schemas.openxmlformats.org/officeDocument/2006/relationships/slide" Target="slides/slide72.xml"/><Relationship Id="rId4" Type="http://schemas.openxmlformats.org/officeDocument/2006/relationships/slide" Target="slides/slide62.xml"/><Relationship Id="rId9" Type="http://schemas.openxmlformats.org/officeDocument/2006/relationships/slide" Target="slides/slide71.xml"/><Relationship Id="rId14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472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17728" y="0"/>
            <a:ext cx="197472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441"/>
            <a:ext cx="197472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14826" y="9302441"/>
            <a:ext cx="500374" cy="29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fld id="{6891B030-070C-4F24-AB50-80A1E1CDC0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037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726" y="0"/>
            <a:ext cx="3170474" cy="4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915" y="4561173"/>
            <a:ext cx="5363372" cy="432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39"/>
            <a:ext cx="3170475" cy="4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726" y="9120839"/>
            <a:ext cx="3170474" cy="4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525C944-02F1-4310-98B5-81306D23E9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090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89563-4047-4987-8253-6311999C333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1065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1066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D036-4826-4516-9D72-BFE6D2986D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227E-C6B1-46F3-B2B6-39844C6493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42900"/>
            <a:ext cx="2000250" cy="52863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42900"/>
            <a:ext cx="5848350" cy="52863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8A42-E7C7-4A42-935E-E009B226D5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38200" y="1690688"/>
            <a:ext cx="77724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C6EFB-10F4-4B4A-8AA3-B618F8E4A0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9786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6080-17AF-40AE-ADC3-67E479EE26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46CCB-EB84-406A-97DF-03AAD0E8EB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1496-F577-416C-BA8B-6D6F49AFE0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2577-6FEF-4AB8-A60F-15DF5B415E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8498-0235-4EA1-8CFD-C6D64B9C31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4DE5-399D-41AE-B334-F3A2FECC90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9E5D-C642-4127-9576-3651C541E0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ADA4-7854-4B15-AD2E-E3B71A3ADC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27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127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9573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4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5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6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7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8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3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8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3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1127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959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sp>
          <p:nvSpPr>
            <p:cNvPr id="109625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9626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1274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9628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29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30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126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126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144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963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10963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F58C0E-C846-44B5-9CBF-294B11798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o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Documento_do_Microsoft_Office_Word_97_-_20032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Documento_do_Microsoft_Office_Word_97_-_20033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Documento_do_Microsoft_Office_Word_97_-_20034.doc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0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124200" y="5444182"/>
            <a:ext cx="3175992" cy="1225178"/>
          </a:xfrm>
          <a:noFill/>
        </p:spPr>
        <p:txBody>
          <a:bodyPr/>
          <a:lstStyle/>
          <a:p>
            <a:r>
              <a:rPr lang="pt-BR" sz="2400" dirty="0" smtClean="0">
                <a:sym typeface="Monotype Sorts"/>
              </a:rPr>
              <a:t>Flávia Barros e</a:t>
            </a:r>
          </a:p>
          <a:p>
            <a:r>
              <a:rPr lang="pt-BR" sz="2400" dirty="0" smtClean="0">
                <a:sym typeface="Monotype Sorts"/>
              </a:rPr>
              <a:t>Ricardo Prudêncio</a:t>
            </a:r>
          </a:p>
          <a:p>
            <a:endParaRPr lang="pt-BR" sz="2400" dirty="0" smtClean="0">
              <a:sym typeface="Monotype Sort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12875"/>
            <a:ext cx="7239000" cy="1223963"/>
          </a:xfrm>
        </p:spPr>
        <p:txBody>
          <a:bodyPr/>
          <a:lstStyle/>
          <a:p>
            <a:pPr algn="l" eaLnBrk="1" hangingPunct="1">
              <a:spcBef>
                <a:spcPct val="40000"/>
              </a:spcBef>
            </a:pPr>
            <a:r>
              <a:rPr lang="pt-BR" sz="3200" dirty="0" smtClean="0"/>
              <a:t>Recuperação de Informação</a:t>
            </a:r>
            <a:endParaRPr lang="pt-BR" sz="3200" i="1" dirty="0" smtClean="0"/>
          </a:p>
        </p:txBody>
      </p:sp>
      <p:sp>
        <p:nvSpPr>
          <p:cNvPr id="1331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57563"/>
            <a:ext cx="7086600" cy="1944687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pt-BR" dirty="0" smtClean="0">
                <a:sym typeface="Monotype Sorts"/>
              </a:rPr>
              <a:t>Modelos de Recuperação de Documentos</a:t>
            </a:r>
          </a:p>
          <a:p>
            <a:pPr algn="r" eaLnBrk="1" hangingPunct="1">
              <a:lnSpc>
                <a:spcPct val="80000"/>
              </a:lnSpc>
            </a:pPr>
            <a:endParaRPr lang="pt-BR" dirty="0" smtClean="0">
              <a:sym typeface="Monotype Sorts"/>
            </a:endParaRPr>
          </a:p>
          <a:p>
            <a:pPr algn="r" eaLnBrk="1" hangingPunct="1">
              <a:lnSpc>
                <a:spcPct val="80000"/>
              </a:lnSpc>
            </a:pPr>
            <a:r>
              <a:rPr lang="pt-BR" sz="2000" dirty="0" smtClean="0">
                <a:sym typeface="Monotype Sorts"/>
              </a:rPr>
              <a:t> </a:t>
            </a: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endParaRPr lang="pt-BR" sz="2000" dirty="0" smtClean="0">
              <a:sym typeface="Monotype Sorts"/>
            </a:endParaRPr>
          </a:p>
          <a:p>
            <a:pPr algn="r" eaLnBrk="1" hangingPunct="1">
              <a:lnSpc>
                <a:spcPct val="80000"/>
              </a:lnSpc>
              <a:spcBef>
                <a:spcPct val="20000"/>
              </a:spcBef>
            </a:pPr>
            <a:endParaRPr lang="pt-BR" sz="2000" dirty="0" smtClean="0">
              <a:sym typeface="Monotype Sorts"/>
            </a:endParaRPr>
          </a:p>
        </p:txBody>
      </p:sp>
      <p:sp>
        <p:nvSpPr>
          <p:cNvPr id="7" name="Espaço Reservado para Rodapé 3"/>
          <p:cNvSpPr txBox="1">
            <a:spLocks/>
          </p:cNvSpPr>
          <p:nvPr/>
        </p:nvSpPr>
        <p:spPr bwMode="auto">
          <a:xfrm>
            <a:off x="76200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CIn-UFPE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0125FEE-2106-49D6-8B26-FEF106A5FEF8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150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dirty="0" smtClean="0"/>
              <a:t>1) Tarefa do usuário</a:t>
            </a:r>
            <a:br>
              <a:rPr lang="pt-BR" sz="3200" dirty="0" smtClean="0"/>
            </a:br>
            <a:r>
              <a:rPr lang="pt-BR" sz="2800" dirty="0" smtClean="0"/>
              <a:t>Recuperação </a:t>
            </a:r>
            <a:r>
              <a:rPr lang="pt-BR" sz="2800" dirty="0" err="1" smtClean="0"/>
              <a:t>ad-hoc</a:t>
            </a:r>
            <a:endParaRPr lang="pt-BR" sz="2800" dirty="0" smtClean="0"/>
          </a:p>
        </p:txBody>
      </p:sp>
      <p:sp>
        <p:nvSpPr>
          <p:cNvPr id="21509" name="Rectangle 103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5576" y="1679451"/>
            <a:ext cx="7772400" cy="153352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Recupera os mesmos documentos para todos os usuários que digitarem as mesmas consultas (</a:t>
            </a:r>
            <a:r>
              <a:rPr lang="pt-BR" sz="2400" i="1" dirty="0" smtClean="0"/>
              <a:t>queries</a:t>
            </a:r>
            <a:r>
              <a:rPr lang="pt-BR" sz="2400" dirty="0" smtClean="0"/>
              <a:t>) </a:t>
            </a:r>
          </a:p>
        </p:txBody>
      </p:sp>
      <p:grpSp>
        <p:nvGrpSpPr>
          <p:cNvPr id="21510" name="Group 1034"/>
          <p:cNvGrpSpPr>
            <a:grpSpLocks/>
          </p:cNvGrpSpPr>
          <p:nvPr/>
        </p:nvGrpSpPr>
        <p:grpSpPr bwMode="auto">
          <a:xfrm>
            <a:off x="1656928" y="3068960"/>
            <a:ext cx="5867400" cy="3317875"/>
            <a:chOff x="1015" y="1440"/>
            <a:chExt cx="3833" cy="2688"/>
          </a:xfrm>
        </p:grpSpPr>
        <p:sp>
          <p:nvSpPr>
            <p:cNvPr id="20487" name="Freeform 1027"/>
            <p:cNvSpPr>
              <a:spLocks/>
            </p:cNvSpPr>
            <p:nvPr/>
          </p:nvSpPr>
          <p:spPr bwMode="auto">
            <a:xfrm>
              <a:off x="1548" y="1584"/>
              <a:ext cx="3300" cy="2306"/>
            </a:xfrm>
            <a:custGeom>
              <a:avLst/>
              <a:gdLst>
                <a:gd name="T0" fmla="*/ 538 w 3300"/>
                <a:gd name="T1" fmla="*/ 931 h 2306"/>
                <a:gd name="T2" fmla="*/ 817 w 3300"/>
                <a:gd name="T3" fmla="*/ 755 h 2306"/>
                <a:gd name="T4" fmla="*/ 993 w 3300"/>
                <a:gd name="T5" fmla="*/ 527 h 2306"/>
                <a:gd name="T6" fmla="*/ 1107 w 3300"/>
                <a:gd name="T7" fmla="*/ 434 h 2306"/>
                <a:gd name="T8" fmla="*/ 1769 w 3300"/>
                <a:gd name="T9" fmla="*/ 300 h 2306"/>
                <a:gd name="T10" fmla="*/ 1810 w 3300"/>
                <a:gd name="T11" fmla="*/ 124 h 2306"/>
                <a:gd name="T12" fmla="*/ 1841 w 3300"/>
                <a:gd name="T13" fmla="*/ 31 h 2306"/>
                <a:gd name="T14" fmla="*/ 1852 w 3300"/>
                <a:gd name="T15" fmla="*/ 0 h 2306"/>
                <a:gd name="T16" fmla="*/ 2079 w 3300"/>
                <a:gd name="T17" fmla="*/ 10 h 2306"/>
                <a:gd name="T18" fmla="*/ 2162 w 3300"/>
                <a:gd name="T19" fmla="*/ 52 h 2306"/>
                <a:gd name="T20" fmla="*/ 2255 w 3300"/>
                <a:gd name="T21" fmla="*/ 72 h 2306"/>
                <a:gd name="T22" fmla="*/ 2462 w 3300"/>
                <a:gd name="T23" fmla="*/ 62 h 2306"/>
                <a:gd name="T24" fmla="*/ 2493 w 3300"/>
                <a:gd name="T25" fmla="*/ 41 h 2306"/>
                <a:gd name="T26" fmla="*/ 2607 w 3300"/>
                <a:gd name="T27" fmla="*/ 52 h 2306"/>
                <a:gd name="T28" fmla="*/ 2648 w 3300"/>
                <a:gd name="T29" fmla="*/ 83 h 2306"/>
                <a:gd name="T30" fmla="*/ 2710 w 3300"/>
                <a:gd name="T31" fmla="*/ 103 h 2306"/>
                <a:gd name="T32" fmla="*/ 2876 w 3300"/>
                <a:gd name="T33" fmla="*/ 258 h 2306"/>
                <a:gd name="T34" fmla="*/ 3000 w 3300"/>
                <a:gd name="T35" fmla="*/ 476 h 2306"/>
                <a:gd name="T36" fmla="*/ 3093 w 3300"/>
                <a:gd name="T37" fmla="*/ 734 h 2306"/>
                <a:gd name="T38" fmla="*/ 3217 w 3300"/>
                <a:gd name="T39" fmla="*/ 879 h 2306"/>
                <a:gd name="T40" fmla="*/ 3248 w 3300"/>
                <a:gd name="T41" fmla="*/ 910 h 2306"/>
                <a:gd name="T42" fmla="*/ 3279 w 3300"/>
                <a:gd name="T43" fmla="*/ 1138 h 2306"/>
                <a:gd name="T44" fmla="*/ 3269 w 3300"/>
                <a:gd name="T45" fmla="*/ 1706 h 2306"/>
                <a:gd name="T46" fmla="*/ 3041 w 3300"/>
                <a:gd name="T47" fmla="*/ 1831 h 2306"/>
                <a:gd name="T48" fmla="*/ 2958 w 3300"/>
                <a:gd name="T49" fmla="*/ 1882 h 2306"/>
                <a:gd name="T50" fmla="*/ 2286 w 3300"/>
                <a:gd name="T51" fmla="*/ 1893 h 2306"/>
                <a:gd name="T52" fmla="*/ 2234 w 3300"/>
                <a:gd name="T53" fmla="*/ 1975 h 2306"/>
                <a:gd name="T54" fmla="*/ 2100 w 3300"/>
                <a:gd name="T55" fmla="*/ 2089 h 2306"/>
                <a:gd name="T56" fmla="*/ 2017 w 3300"/>
                <a:gd name="T57" fmla="*/ 2182 h 2306"/>
                <a:gd name="T58" fmla="*/ 1883 w 3300"/>
                <a:gd name="T59" fmla="*/ 2286 h 2306"/>
                <a:gd name="T60" fmla="*/ 1820 w 3300"/>
                <a:gd name="T61" fmla="*/ 2306 h 2306"/>
                <a:gd name="T62" fmla="*/ 1448 w 3300"/>
                <a:gd name="T63" fmla="*/ 2286 h 2306"/>
                <a:gd name="T64" fmla="*/ 1189 w 3300"/>
                <a:gd name="T65" fmla="*/ 2172 h 2306"/>
                <a:gd name="T66" fmla="*/ 1169 w 3300"/>
                <a:gd name="T67" fmla="*/ 1965 h 2306"/>
                <a:gd name="T68" fmla="*/ 921 w 3300"/>
                <a:gd name="T69" fmla="*/ 1820 h 2306"/>
                <a:gd name="T70" fmla="*/ 590 w 3300"/>
                <a:gd name="T71" fmla="*/ 1841 h 2306"/>
                <a:gd name="T72" fmla="*/ 496 w 3300"/>
                <a:gd name="T73" fmla="*/ 1872 h 2306"/>
                <a:gd name="T74" fmla="*/ 465 w 3300"/>
                <a:gd name="T75" fmla="*/ 1882 h 2306"/>
                <a:gd name="T76" fmla="*/ 155 w 3300"/>
                <a:gd name="T77" fmla="*/ 1872 h 2306"/>
                <a:gd name="T78" fmla="*/ 124 w 3300"/>
                <a:gd name="T79" fmla="*/ 1831 h 2306"/>
                <a:gd name="T80" fmla="*/ 0 w 3300"/>
                <a:gd name="T81" fmla="*/ 1500 h 2306"/>
                <a:gd name="T82" fmla="*/ 31 w 3300"/>
                <a:gd name="T83" fmla="*/ 1220 h 2306"/>
                <a:gd name="T84" fmla="*/ 103 w 3300"/>
                <a:gd name="T85" fmla="*/ 1148 h 2306"/>
                <a:gd name="T86" fmla="*/ 403 w 3300"/>
                <a:gd name="T87" fmla="*/ 1024 h 2306"/>
                <a:gd name="T88" fmla="*/ 434 w 3300"/>
                <a:gd name="T89" fmla="*/ 1013 h 2306"/>
                <a:gd name="T90" fmla="*/ 538 w 3300"/>
                <a:gd name="T91" fmla="*/ 941 h 2306"/>
                <a:gd name="T92" fmla="*/ 538 w 3300"/>
                <a:gd name="T93" fmla="*/ 931 h 23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00"/>
                <a:gd name="T142" fmla="*/ 0 h 2306"/>
                <a:gd name="T143" fmla="*/ 3300 w 3300"/>
                <a:gd name="T144" fmla="*/ 2306 h 23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00" h="2306">
                  <a:moveTo>
                    <a:pt x="538" y="931"/>
                  </a:moveTo>
                  <a:cubicBezTo>
                    <a:pt x="611" y="759"/>
                    <a:pt x="521" y="923"/>
                    <a:pt x="817" y="755"/>
                  </a:cubicBezTo>
                  <a:cubicBezTo>
                    <a:pt x="869" y="725"/>
                    <a:pt x="958" y="576"/>
                    <a:pt x="993" y="527"/>
                  </a:cubicBezTo>
                  <a:cubicBezTo>
                    <a:pt x="1014" y="498"/>
                    <a:pt x="1094" y="443"/>
                    <a:pt x="1107" y="434"/>
                  </a:cubicBezTo>
                  <a:cubicBezTo>
                    <a:pt x="1327" y="279"/>
                    <a:pt x="1464" y="314"/>
                    <a:pt x="1769" y="300"/>
                  </a:cubicBezTo>
                  <a:cubicBezTo>
                    <a:pt x="1789" y="239"/>
                    <a:pt x="1796" y="186"/>
                    <a:pt x="1810" y="124"/>
                  </a:cubicBezTo>
                  <a:cubicBezTo>
                    <a:pt x="1817" y="92"/>
                    <a:pt x="1831" y="62"/>
                    <a:pt x="1841" y="31"/>
                  </a:cubicBezTo>
                  <a:cubicBezTo>
                    <a:pt x="1845" y="21"/>
                    <a:pt x="1852" y="0"/>
                    <a:pt x="1852" y="0"/>
                  </a:cubicBezTo>
                  <a:cubicBezTo>
                    <a:pt x="1928" y="3"/>
                    <a:pt x="2004" y="1"/>
                    <a:pt x="2079" y="10"/>
                  </a:cubicBezTo>
                  <a:cubicBezTo>
                    <a:pt x="2110" y="14"/>
                    <a:pt x="2132" y="43"/>
                    <a:pt x="2162" y="52"/>
                  </a:cubicBezTo>
                  <a:cubicBezTo>
                    <a:pt x="2192" y="61"/>
                    <a:pt x="2224" y="64"/>
                    <a:pt x="2255" y="72"/>
                  </a:cubicBezTo>
                  <a:cubicBezTo>
                    <a:pt x="2324" y="69"/>
                    <a:pt x="2393" y="71"/>
                    <a:pt x="2462" y="62"/>
                  </a:cubicBezTo>
                  <a:cubicBezTo>
                    <a:pt x="2474" y="60"/>
                    <a:pt x="2481" y="42"/>
                    <a:pt x="2493" y="41"/>
                  </a:cubicBezTo>
                  <a:cubicBezTo>
                    <a:pt x="2531" y="38"/>
                    <a:pt x="2569" y="48"/>
                    <a:pt x="2607" y="52"/>
                  </a:cubicBezTo>
                  <a:cubicBezTo>
                    <a:pt x="2621" y="62"/>
                    <a:pt x="2633" y="75"/>
                    <a:pt x="2648" y="83"/>
                  </a:cubicBezTo>
                  <a:cubicBezTo>
                    <a:pt x="2667" y="93"/>
                    <a:pt x="2710" y="103"/>
                    <a:pt x="2710" y="103"/>
                  </a:cubicBezTo>
                  <a:cubicBezTo>
                    <a:pt x="2774" y="150"/>
                    <a:pt x="2831" y="192"/>
                    <a:pt x="2876" y="258"/>
                  </a:cubicBezTo>
                  <a:cubicBezTo>
                    <a:pt x="2895" y="336"/>
                    <a:pt x="2915" y="446"/>
                    <a:pt x="3000" y="476"/>
                  </a:cubicBezTo>
                  <a:cubicBezTo>
                    <a:pt x="3041" y="560"/>
                    <a:pt x="3040" y="661"/>
                    <a:pt x="3093" y="734"/>
                  </a:cubicBezTo>
                  <a:cubicBezTo>
                    <a:pt x="3171" y="840"/>
                    <a:pt x="3117" y="779"/>
                    <a:pt x="3217" y="879"/>
                  </a:cubicBezTo>
                  <a:cubicBezTo>
                    <a:pt x="3227" y="889"/>
                    <a:pt x="3248" y="910"/>
                    <a:pt x="3248" y="910"/>
                  </a:cubicBezTo>
                  <a:cubicBezTo>
                    <a:pt x="3264" y="992"/>
                    <a:pt x="3272" y="1050"/>
                    <a:pt x="3279" y="1138"/>
                  </a:cubicBezTo>
                  <a:cubicBezTo>
                    <a:pt x="3276" y="1327"/>
                    <a:pt x="3300" y="1519"/>
                    <a:pt x="3269" y="1706"/>
                  </a:cubicBezTo>
                  <a:cubicBezTo>
                    <a:pt x="3263" y="1740"/>
                    <a:pt x="3078" y="1811"/>
                    <a:pt x="3041" y="1831"/>
                  </a:cubicBezTo>
                  <a:cubicBezTo>
                    <a:pt x="3012" y="1846"/>
                    <a:pt x="2958" y="1882"/>
                    <a:pt x="2958" y="1882"/>
                  </a:cubicBezTo>
                  <a:cubicBezTo>
                    <a:pt x="2694" y="1876"/>
                    <a:pt x="2527" y="1851"/>
                    <a:pt x="2286" y="1893"/>
                  </a:cubicBezTo>
                  <a:cubicBezTo>
                    <a:pt x="2266" y="1919"/>
                    <a:pt x="2257" y="1952"/>
                    <a:pt x="2234" y="1975"/>
                  </a:cubicBezTo>
                  <a:cubicBezTo>
                    <a:pt x="2193" y="2016"/>
                    <a:pt x="2141" y="2048"/>
                    <a:pt x="2100" y="2089"/>
                  </a:cubicBezTo>
                  <a:cubicBezTo>
                    <a:pt x="2008" y="2181"/>
                    <a:pt x="2115" y="2084"/>
                    <a:pt x="2017" y="2182"/>
                  </a:cubicBezTo>
                  <a:cubicBezTo>
                    <a:pt x="1983" y="2216"/>
                    <a:pt x="1925" y="2265"/>
                    <a:pt x="1883" y="2286"/>
                  </a:cubicBezTo>
                  <a:cubicBezTo>
                    <a:pt x="1863" y="2296"/>
                    <a:pt x="1820" y="2306"/>
                    <a:pt x="1820" y="2306"/>
                  </a:cubicBezTo>
                  <a:cubicBezTo>
                    <a:pt x="1696" y="2299"/>
                    <a:pt x="1572" y="2297"/>
                    <a:pt x="1448" y="2286"/>
                  </a:cubicBezTo>
                  <a:cubicBezTo>
                    <a:pt x="1348" y="2277"/>
                    <a:pt x="1273" y="2214"/>
                    <a:pt x="1189" y="2172"/>
                  </a:cubicBezTo>
                  <a:cubicBezTo>
                    <a:pt x="1182" y="2103"/>
                    <a:pt x="1180" y="2033"/>
                    <a:pt x="1169" y="1965"/>
                  </a:cubicBezTo>
                  <a:cubicBezTo>
                    <a:pt x="1149" y="1844"/>
                    <a:pt x="1013" y="1830"/>
                    <a:pt x="921" y="1820"/>
                  </a:cubicBezTo>
                  <a:cubicBezTo>
                    <a:pt x="811" y="1827"/>
                    <a:pt x="700" y="1828"/>
                    <a:pt x="590" y="1841"/>
                  </a:cubicBezTo>
                  <a:cubicBezTo>
                    <a:pt x="557" y="1845"/>
                    <a:pt x="527" y="1862"/>
                    <a:pt x="496" y="1872"/>
                  </a:cubicBezTo>
                  <a:cubicBezTo>
                    <a:pt x="486" y="1875"/>
                    <a:pt x="465" y="1882"/>
                    <a:pt x="465" y="1882"/>
                  </a:cubicBezTo>
                  <a:cubicBezTo>
                    <a:pt x="362" y="1879"/>
                    <a:pt x="257" y="1887"/>
                    <a:pt x="155" y="1872"/>
                  </a:cubicBezTo>
                  <a:cubicBezTo>
                    <a:pt x="138" y="1869"/>
                    <a:pt x="135" y="1844"/>
                    <a:pt x="124" y="1831"/>
                  </a:cubicBezTo>
                  <a:cubicBezTo>
                    <a:pt x="40" y="1734"/>
                    <a:pt x="17" y="1626"/>
                    <a:pt x="0" y="1500"/>
                  </a:cubicBezTo>
                  <a:cubicBezTo>
                    <a:pt x="10" y="1407"/>
                    <a:pt x="5" y="1310"/>
                    <a:pt x="31" y="1220"/>
                  </a:cubicBezTo>
                  <a:cubicBezTo>
                    <a:pt x="41" y="1187"/>
                    <a:pt x="79" y="1172"/>
                    <a:pt x="103" y="1148"/>
                  </a:cubicBezTo>
                  <a:cubicBezTo>
                    <a:pt x="196" y="1055"/>
                    <a:pt x="274" y="1037"/>
                    <a:pt x="403" y="1024"/>
                  </a:cubicBezTo>
                  <a:cubicBezTo>
                    <a:pt x="413" y="1020"/>
                    <a:pt x="424" y="1018"/>
                    <a:pt x="434" y="1013"/>
                  </a:cubicBezTo>
                  <a:cubicBezTo>
                    <a:pt x="474" y="990"/>
                    <a:pt x="501" y="967"/>
                    <a:pt x="538" y="941"/>
                  </a:cubicBezTo>
                  <a:cubicBezTo>
                    <a:pt x="574" y="915"/>
                    <a:pt x="584" y="915"/>
                    <a:pt x="538" y="931"/>
                  </a:cubicBezTo>
                  <a:close/>
                </a:path>
              </a:pathLst>
            </a:custGeom>
            <a:solidFill>
              <a:srgbClr val="99FF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 sz="20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488" name="Text Box 1028"/>
            <p:cNvSpPr txBox="1">
              <a:spLocks noChangeArrowheads="1"/>
            </p:cNvSpPr>
            <p:nvPr/>
          </p:nvSpPr>
          <p:spPr bwMode="auto">
            <a:xfrm>
              <a:off x="2733" y="2618"/>
              <a:ext cx="1014" cy="572"/>
            </a:xfrm>
            <a:prstGeom prst="rect">
              <a:avLst/>
            </a:prstGeom>
            <a:solidFill>
              <a:srgbClr val="99FFE4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Coleção</a:t>
              </a: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de </a:t>
              </a:r>
            </a:p>
            <a:p>
              <a:pPr eaLnBrk="0" hangingPunct="0"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documentos</a:t>
              </a:r>
              <a:endParaRPr 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489" name="AutoShape 1029"/>
            <p:cNvSpPr>
              <a:spLocks noChangeArrowheads="1"/>
            </p:cNvSpPr>
            <p:nvPr/>
          </p:nvSpPr>
          <p:spPr bwMode="auto">
            <a:xfrm>
              <a:off x="1639" y="1920"/>
              <a:ext cx="528" cy="480"/>
            </a:xfrm>
            <a:prstGeom prst="flowChartMagneticTape">
              <a:avLst/>
            </a:prstGeom>
            <a:solidFill>
              <a:srgbClr val="99FF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Q2</a:t>
              </a:r>
            </a:p>
          </p:txBody>
        </p:sp>
        <p:sp>
          <p:nvSpPr>
            <p:cNvPr id="20490" name="AutoShape 1030"/>
            <p:cNvSpPr>
              <a:spLocks noChangeArrowheads="1"/>
            </p:cNvSpPr>
            <p:nvPr/>
          </p:nvSpPr>
          <p:spPr bwMode="auto">
            <a:xfrm>
              <a:off x="1015" y="2640"/>
              <a:ext cx="528" cy="480"/>
            </a:xfrm>
            <a:prstGeom prst="flowChartMagneticTape">
              <a:avLst/>
            </a:prstGeom>
            <a:solidFill>
              <a:srgbClr val="99FF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Q3</a:t>
              </a:r>
            </a:p>
          </p:txBody>
        </p:sp>
        <p:sp>
          <p:nvSpPr>
            <p:cNvPr id="20491" name="AutoShape 1031"/>
            <p:cNvSpPr>
              <a:spLocks noChangeArrowheads="1"/>
            </p:cNvSpPr>
            <p:nvPr/>
          </p:nvSpPr>
          <p:spPr bwMode="auto">
            <a:xfrm>
              <a:off x="2263" y="1440"/>
              <a:ext cx="529" cy="480"/>
            </a:xfrm>
            <a:prstGeom prst="flowChartMagneticTape">
              <a:avLst/>
            </a:prstGeom>
            <a:solidFill>
              <a:srgbClr val="99FF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Q1</a:t>
              </a:r>
            </a:p>
          </p:txBody>
        </p:sp>
        <p:sp>
          <p:nvSpPr>
            <p:cNvPr id="20492" name="AutoShape 1032"/>
            <p:cNvSpPr>
              <a:spLocks noChangeArrowheads="1"/>
            </p:cNvSpPr>
            <p:nvPr/>
          </p:nvSpPr>
          <p:spPr bwMode="auto">
            <a:xfrm>
              <a:off x="1399" y="3457"/>
              <a:ext cx="528" cy="480"/>
            </a:xfrm>
            <a:prstGeom prst="flowChartMagneticTape">
              <a:avLst/>
            </a:prstGeom>
            <a:solidFill>
              <a:srgbClr val="99FF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Q4</a:t>
              </a:r>
            </a:p>
          </p:txBody>
        </p:sp>
        <p:sp>
          <p:nvSpPr>
            <p:cNvPr id="20493" name="AutoShape 1033"/>
            <p:cNvSpPr>
              <a:spLocks noChangeArrowheads="1"/>
            </p:cNvSpPr>
            <p:nvPr/>
          </p:nvSpPr>
          <p:spPr bwMode="auto">
            <a:xfrm>
              <a:off x="2215" y="3648"/>
              <a:ext cx="528" cy="480"/>
            </a:xfrm>
            <a:prstGeom prst="flowChartMagneticTape">
              <a:avLst/>
            </a:prstGeom>
            <a:solidFill>
              <a:srgbClr val="99FF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Q5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CBF1DA-08E5-49CA-8177-57B3D225D8E0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2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dirty="0" smtClean="0"/>
              <a:t>1) Tarefa do usuário</a:t>
            </a:r>
            <a:br>
              <a:rPr lang="pt-BR" sz="3200" dirty="0" smtClean="0"/>
            </a:br>
            <a:r>
              <a:rPr lang="pt-BR" sz="2800" dirty="0" smtClean="0"/>
              <a:t>Recuperação com filtragem</a:t>
            </a:r>
            <a:endParaRPr lang="pt-BR" sz="3200" dirty="0" smtClean="0"/>
          </a:p>
        </p:txBody>
      </p:sp>
      <p:sp>
        <p:nvSpPr>
          <p:cNvPr id="22533" name="Rectangle 105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646238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>
                <a:solidFill>
                  <a:srgbClr val="000000"/>
                </a:solidFill>
              </a:rPr>
              <a:t>Recupera documentos considerando o perfil do usuário e a consulta </a:t>
            </a:r>
          </a:p>
        </p:txBody>
      </p:sp>
      <p:grpSp>
        <p:nvGrpSpPr>
          <p:cNvPr id="22534" name="Group 1059"/>
          <p:cNvGrpSpPr>
            <a:grpSpLocks/>
          </p:cNvGrpSpPr>
          <p:nvPr/>
        </p:nvGrpSpPr>
        <p:grpSpPr bwMode="auto">
          <a:xfrm>
            <a:off x="1143000" y="2968625"/>
            <a:ext cx="6203950" cy="3736975"/>
            <a:chOff x="768" y="1728"/>
            <a:chExt cx="3908" cy="2354"/>
          </a:xfrm>
        </p:grpSpPr>
        <p:sp>
          <p:nvSpPr>
            <p:cNvPr id="22535" name="Rectangle 1027"/>
            <p:cNvSpPr>
              <a:spLocks noChangeArrowheads="1"/>
            </p:cNvSpPr>
            <p:nvPr/>
          </p:nvSpPr>
          <p:spPr bwMode="auto">
            <a:xfrm>
              <a:off x="768" y="3298"/>
              <a:ext cx="3019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36" name="Rectangle 1028"/>
            <p:cNvSpPr>
              <a:spLocks noChangeArrowheads="1"/>
            </p:cNvSpPr>
            <p:nvPr/>
          </p:nvSpPr>
          <p:spPr bwMode="auto">
            <a:xfrm>
              <a:off x="964" y="3298"/>
              <a:ext cx="196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37" name="Rectangle 1029"/>
            <p:cNvSpPr>
              <a:spLocks noChangeArrowheads="1"/>
            </p:cNvSpPr>
            <p:nvPr/>
          </p:nvSpPr>
          <p:spPr bwMode="auto">
            <a:xfrm>
              <a:off x="1552" y="3298"/>
              <a:ext cx="196" cy="409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38" name="Rectangle 1030"/>
            <p:cNvSpPr>
              <a:spLocks noChangeArrowheads="1"/>
            </p:cNvSpPr>
            <p:nvPr/>
          </p:nvSpPr>
          <p:spPr bwMode="auto">
            <a:xfrm>
              <a:off x="1826" y="3298"/>
              <a:ext cx="392" cy="409"/>
            </a:xfrm>
            <a:prstGeom prst="rect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39" name="Rectangle 1031"/>
            <p:cNvSpPr>
              <a:spLocks noChangeArrowheads="1"/>
            </p:cNvSpPr>
            <p:nvPr/>
          </p:nvSpPr>
          <p:spPr bwMode="auto">
            <a:xfrm>
              <a:off x="2767" y="3298"/>
              <a:ext cx="353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40" name="Rectangle 1032"/>
            <p:cNvSpPr>
              <a:spLocks noChangeArrowheads="1"/>
            </p:cNvSpPr>
            <p:nvPr/>
          </p:nvSpPr>
          <p:spPr bwMode="auto">
            <a:xfrm>
              <a:off x="2611" y="3298"/>
              <a:ext cx="196" cy="40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41" name="Rectangle 1033"/>
            <p:cNvSpPr>
              <a:spLocks noChangeArrowheads="1"/>
            </p:cNvSpPr>
            <p:nvPr/>
          </p:nvSpPr>
          <p:spPr bwMode="auto">
            <a:xfrm>
              <a:off x="2258" y="3298"/>
              <a:ext cx="196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42" name="Rectangle 1034"/>
            <p:cNvSpPr>
              <a:spLocks noChangeArrowheads="1"/>
            </p:cNvSpPr>
            <p:nvPr/>
          </p:nvSpPr>
          <p:spPr bwMode="auto">
            <a:xfrm>
              <a:off x="3277" y="3298"/>
              <a:ext cx="196" cy="4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43" name="AutoShape 1035"/>
            <p:cNvSpPr>
              <a:spLocks noChangeArrowheads="1"/>
            </p:cNvSpPr>
            <p:nvPr/>
          </p:nvSpPr>
          <p:spPr bwMode="auto">
            <a:xfrm>
              <a:off x="1317" y="3810"/>
              <a:ext cx="502" cy="2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6 w 21600"/>
                <a:gd name="T13" fmla="*/ 5375 h 21600"/>
                <a:gd name="T14" fmla="*/ 18889 w 21600"/>
                <a:gd name="T15" fmla="*/ 16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44" name="Text Box 1036"/>
            <p:cNvSpPr txBox="1">
              <a:spLocks noChangeArrowheads="1"/>
            </p:cNvSpPr>
            <p:nvPr/>
          </p:nvSpPr>
          <p:spPr bwMode="auto">
            <a:xfrm>
              <a:off x="1937" y="3794"/>
              <a:ext cx="19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latin typeface="Arial" pitchFamily="34" charset="0"/>
                </a:rPr>
                <a:t>Base de documentos</a:t>
              </a:r>
            </a:p>
          </p:txBody>
        </p:sp>
        <p:sp>
          <p:nvSpPr>
            <p:cNvPr id="22545" name="AutoShape 1039"/>
            <p:cNvSpPr>
              <a:spLocks noChangeArrowheads="1"/>
            </p:cNvSpPr>
            <p:nvPr/>
          </p:nvSpPr>
          <p:spPr bwMode="auto">
            <a:xfrm>
              <a:off x="964" y="1762"/>
              <a:ext cx="862" cy="376"/>
            </a:xfrm>
            <a:prstGeom prst="wedgeRoundRectCallout">
              <a:avLst>
                <a:gd name="adj1" fmla="val -23898"/>
                <a:gd name="adj2" fmla="val 64630"/>
                <a:gd name="adj3" fmla="val 16667"/>
              </a:avLst>
            </a:prstGeom>
            <a:solidFill>
              <a:srgbClr val="99FF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6" name="Text Box 1040"/>
            <p:cNvSpPr txBox="1">
              <a:spLocks noChangeArrowheads="1"/>
            </p:cNvSpPr>
            <p:nvPr/>
          </p:nvSpPr>
          <p:spPr bwMode="auto">
            <a:xfrm>
              <a:off x="974" y="1734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Perfil do </a:t>
              </a:r>
            </a:p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usuário 1</a:t>
              </a:r>
            </a:p>
          </p:txBody>
        </p:sp>
        <p:grpSp>
          <p:nvGrpSpPr>
            <p:cNvPr id="22547" name="Group 1041"/>
            <p:cNvGrpSpPr>
              <a:grpSpLocks/>
            </p:cNvGrpSpPr>
            <p:nvPr/>
          </p:nvGrpSpPr>
          <p:grpSpPr bwMode="auto">
            <a:xfrm>
              <a:off x="2689" y="2411"/>
              <a:ext cx="941" cy="409"/>
              <a:chOff x="2592" y="2160"/>
              <a:chExt cx="1152" cy="576"/>
            </a:xfrm>
          </p:grpSpPr>
          <p:sp>
            <p:nvSpPr>
              <p:cNvPr id="22560" name="Rectangle 1042"/>
              <p:cNvSpPr>
                <a:spLocks noChangeArrowheads="1"/>
              </p:cNvSpPr>
              <p:nvPr/>
            </p:nvSpPr>
            <p:spPr bwMode="auto">
              <a:xfrm>
                <a:off x="3312" y="2160"/>
                <a:ext cx="432" cy="57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1" name="Rectangle 1043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480" cy="576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2" name="Rectangle 1044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4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48" name="Rectangle 1045"/>
            <p:cNvSpPr>
              <a:spLocks noChangeArrowheads="1"/>
            </p:cNvSpPr>
            <p:nvPr/>
          </p:nvSpPr>
          <p:spPr bwMode="auto">
            <a:xfrm>
              <a:off x="2689" y="1728"/>
              <a:ext cx="274" cy="41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49" name="Rectangle 1046"/>
            <p:cNvSpPr>
              <a:spLocks noChangeArrowheads="1"/>
            </p:cNvSpPr>
            <p:nvPr/>
          </p:nvSpPr>
          <p:spPr bwMode="auto">
            <a:xfrm>
              <a:off x="3159" y="1728"/>
              <a:ext cx="196" cy="4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50" name="Rectangle 1047"/>
            <p:cNvSpPr>
              <a:spLocks noChangeArrowheads="1"/>
            </p:cNvSpPr>
            <p:nvPr/>
          </p:nvSpPr>
          <p:spPr bwMode="auto">
            <a:xfrm>
              <a:off x="2963" y="1728"/>
              <a:ext cx="196" cy="41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51" name="AutoShape 1048"/>
            <p:cNvSpPr>
              <a:spLocks noChangeArrowheads="1"/>
            </p:cNvSpPr>
            <p:nvPr/>
          </p:nvSpPr>
          <p:spPr bwMode="auto">
            <a:xfrm>
              <a:off x="2022" y="2513"/>
              <a:ext cx="503" cy="217"/>
            </a:xfrm>
            <a:prstGeom prst="notchedRightArrow">
              <a:avLst>
                <a:gd name="adj1" fmla="val 50000"/>
                <a:gd name="adj2" fmla="val 579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52" name="AutoShape 1049"/>
            <p:cNvSpPr>
              <a:spLocks noChangeArrowheads="1"/>
            </p:cNvSpPr>
            <p:nvPr/>
          </p:nvSpPr>
          <p:spPr bwMode="auto">
            <a:xfrm>
              <a:off x="2022" y="1830"/>
              <a:ext cx="503" cy="218"/>
            </a:xfrm>
            <a:prstGeom prst="notchedRightArrow">
              <a:avLst>
                <a:gd name="adj1" fmla="val 50000"/>
                <a:gd name="adj2" fmla="val 576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53" name="AutoShape 1050" descr="Light vertical"/>
            <p:cNvSpPr>
              <a:spLocks noChangeArrowheads="1"/>
            </p:cNvSpPr>
            <p:nvPr/>
          </p:nvSpPr>
          <p:spPr bwMode="auto">
            <a:xfrm>
              <a:off x="1160" y="2922"/>
              <a:ext cx="666" cy="308"/>
            </a:xfrm>
            <a:prstGeom prst="upArrowCallout">
              <a:avLst>
                <a:gd name="adj1" fmla="val 54058"/>
                <a:gd name="adj2" fmla="val 54058"/>
                <a:gd name="adj3" fmla="val 16667"/>
                <a:gd name="adj4" fmla="val 66667"/>
              </a:avLst>
            </a:prstGeom>
            <a:pattFill prst="ltVert">
              <a:fgClr>
                <a:srgbClr val="00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54" name="Text Box 1051"/>
            <p:cNvSpPr txBox="1">
              <a:spLocks noChangeArrowheads="1"/>
            </p:cNvSpPr>
            <p:nvPr/>
          </p:nvSpPr>
          <p:spPr bwMode="auto">
            <a:xfrm>
              <a:off x="3512" y="1753"/>
              <a:ext cx="8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Docs para </a:t>
              </a:r>
            </a:p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usuário 1</a:t>
              </a:r>
            </a:p>
          </p:txBody>
        </p:sp>
        <p:sp>
          <p:nvSpPr>
            <p:cNvPr id="22555" name="Text Box 1052"/>
            <p:cNvSpPr txBox="1">
              <a:spLocks noChangeArrowheads="1"/>
            </p:cNvSpPr>
            <p:nvPr/>
          </p:nvSpPr>
          <p:spPr bwMode="auto">
            <a:xfrm>
              <a:off x="3787" y="2470"/>
              <a:ext cx="8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Docs para </a:t>
              </a:r>
            </a:p>
            <a:p>
              <a:pPr eaLnBrk="0" hangingPunct="0"/>
              <a:r>
                <a:rPr lang="en-US" sz="2000">
                  <a:solidFill>
                    <a:srgbClr val="000000"/>
                  </a:solidFill>
                  <a:latin typeface="Arial" pitchFamily="34" charset="0"/>
                </a:rPr>
                <a:t>usuário 2</a:t>
              </a:r>
              <a:endParaRPr lang="en-US" sz="20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2556" name="AutoShape 1053"/>
            <p:cNvCxnSpPr>
              <a:cxnSpLocks noChangeShapeType="1"/>
              <a:stCxn id="22539" idx="0"/>
              <a:endCxn id="22560" idx="2"/>
            </p:cNvCxnSpPr>
            <p:nvPr/>
          </p:nvCxnSpPr>
          <p:spPr bwMode="auto">
            <a:xfrm rot="-5400000">
              <a:off x="2960" y="2804"/>
              <a:ext cx="478" cy="50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2557" name="Rectangle 1054"/>
            <p:cNvSpPr>
              <a:spLocks noChangeArrowheads="1"/>
            </p:cNvSpPr>
            <p:nvPr/>
          </p:nvSpPr>
          <p:spPr bwMode="auto">
            <a:xfrm>
              <a:off x="1238" y="3298"/>
              <a:ext cx="275" cy="40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2558" name="AutoShape 1057"/>
            <p:cNvSpPr>
              <a:spLocks noChangeArrowheads="1"/>
            </p:cNvSpPr>
            <p:nvPr/>
          </p:nvSpPr>
          <p:spPr bwMode="auto">
            <a:xfrm>
              <a:off x="960" y="2408"/>
              <a:ext cx="862" cy="376"/>
            </a:xfrm>
            <a:prstGeom prst="wedgeRoundRectCallout">
              <a:avLst>
                <a:gd name="adj1" fmla="val -23898"/>
                <a:gd name="adj2" fmla="val 64630"/>
                <a:gd name="adj3" fmla="val 16667"/>
              </a:avLst>
            </a:prstGeom>
            <a:solidFill>
              <a:srgbClr val="99FF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9" name="Text Box 1058"/>
            <p:cNvSpPr txBox="1">
              <a:spLocks noChangeArrowheads="1"/>
            </p:cNvSpPr>
            <p:nvPr/>
          </p:nvSpPr>
          <p:spPr bwMode="auto">
            <a:xfrm>
              <a:off x="1008" y="2380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Perfil do </a:t>
              </a:r>
            </a:p>
            <a:p>
              <a:pPr eaLnBrk="0" hangingPunct="0"/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usuário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1761728" y="2204864"/>
            <a:ext cx="6986736" cy="4608512"/>
            <a:chOff x="1041648" y="2060848"/>
            <a:chExt cx="7202760" cy="4608512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1648" y="2060848"/>
              <a:ext cx="7202760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tângulo 41"/>
            <p:cNvSpPr/>
            <p:nvPr/>
          </p:nvSpPr>
          <p:spPr bwMode="auto">
            <a:xfrm>
              <a:off x="1041648" y="2060848"/>
              <a:ext cx="7202760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253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1) Tarefa do usuário</a:t>
            </a:r>
            <a:br>
              <a:rPr lang="pt-BR" sz="3200" dirty="0" smtClean="0"/>
            </a:br>
            <a:r>
              <a:rPr lang="pt-BR" sz="2800" dirty="0" smtClean="0"/>
              <a:t>Browsing</a:t>
            </a:r>
            <a:endParaRPr lang="pt-BR" sz="3200" dirty="0" smtClean="0"/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BF1DA-08E5-49CA-8177-57B3D225D8E0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2533" name="Rectangle 105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56792"/>
            <a:ext cx="7772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r>
              <a:rPr lang="pt-BR" dirty="0" smtClean="0">
                <a:solidFill>
                  <a:srgbClr val="000000"/>
                </a:solidFill>
              </a:rPr>
              <a:t>O usuário navega livremente, selecionando links que deseja visitar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5EA8F0-AE0E-4F0E-BE77-8F764C369EE6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355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/>
              <a:t>2) Representação do Documento</a:t>
            </a:r>
            <a:br>
              <a:rPr lang="pt-BR" sz="3200" dirty="0" smtClean="0"/>
            </a:br>
            <a:r>
              <a:rPr lang="pt-BR" sz="2800" dirty="0" smtClean="0"/>
              <a:t>Visão Lógica (relembrando)</a:t>
            </a:r>
            <a:endParaRPr lang="pt-BR" sz="3200" dirty="0" smtClean="0"/>
          </a:p>
        </p:txBody>
      </p:sp>
      <p:sp>
        <p:nvSpPr>
          <p:cNvPr id="23557" name="Rectangle 3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33128"/>
            <a:ext cx="7772400" cy="4648200"/>
          </a:xfrm>
        </p:spPr>
        <p:txBody>
          <a:bodyPr/>
          <a:lstStyle/>
          <a:p>
            <a:pPr eaLnBrk="1" hangingPunct="1"/>
            <a:r>
              <a:rPr lang="pt-BR" dirty="0" smtClean="0"/>
              <a:t>Cada documento da base pode ser representado por:</a:t>
            </a:r>
          </a:p>
          <a:p>
            <a:pPr lvl="1" eaLnBrk="1" hangingPunct="1"/>
            <a:r>
              <a:rPr lang="pt-BR" sz="2400" dirty="0" smtClean="0"/>
              <a:t>um conjunto de termos (ou palavras) que melhor representam seus tópicos</a:t>
            </a:r>
          </a:p>
          <a:p>
            <a:pPr lvl="2" eaLnBrk="1" hangingPunct="1"/>
            <a:r>
              <a:rPr lang="pt-BR" sz="2000" dirty="0" smtClean="0"/>
              <a:t>geralmente, substantivos e verbos</a:t>
            </a:r>
          </a:p>
          <a:p>
            <a:pPr lvl="1" eaLnBrk="1" hangingPunct="1"/>
            <a:r>
              <a:rPr lang="pt-BR" sz="2400" dirty="0" smtClean="0"/>
              <a:t>seu texto completo</a:t>
            </a:r>
          </a:p>
          <a:p>
            <a:pPr lvl="2" eaLnBrk="1" hangingPunct="1"/>
            <a:r>
              <a:rPr lang="pt-BR" sz="2000" dirty="0" smtClean="0"/>
              <a:t>todos os termos que aparecem no documento, incluindo artigos, preposições,...</a:t>
            </a:r>
          </a:p>
          <a:p>
            <a:pPr lvl="1" eaLnBrk="1" hangingPunct="1"/>
            <a:r>
              <a:rPr lang="pt-BR" sz="2400" dirty="0" smtClean="0"/>
              <a:t>seu texto completo + estrutura </a:t>
            </a:r>
          </a:p>
          <a:p>
            <a:pPr lvl="2" eaLnBrk="1" hangingPunct="1"/>
            <a:r>
              <a:rPr lang="pt-BR" sz="2000" dirty="0" smtClean="0"/>
              <a:t>títulos, fonte (negrito, itálico), hiperlinks...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723900"/>
          </a:xfrm>
        </p:spPr>
        <p:txBody>
          <a:bodyPr/>
          <a:lstStyle/>
          <a:p>
            <a:pPr eaLnBrk="1" hangingPunct="1"/>
            <a:r>
              <a:rPr lang="pt-BR" smtClean="0"/>
              <a:t>Quadro Geral</a:t>
            </a:r>
          </a:p>
        </p:txBody>
      </p:sp>
      <p:graphicFrame>
        <p:nvGraphicFramePr>
          <p:cNvPr id="1026" name="Object 1027"/>
          <p:cNvGraphicFramePr>
            <a:graphicFrameLocks noChangeAspect="1"/>
          </p:cNvGraphicFramePr>
          <p:nvPr/>
        </p:nvGraphicFramePr>
        <p:xfrm>
          <a:off x="614363" y="1870075"/>
          <a:ext cx="7259637" cy="4926013"/>
        </p:xfrm>
        <a:graphic>
          <a:graphicData uri="http://schemas.openxmlformats.org/presentationml/2006/ole">
            <p:oleObj spid="_x0000_s51202" name="Document" r:id="rId3" imgW="9407380" imgH="637539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25860"/>
          </a:xfrm>
        </p:spPr>
        <p:txBody>
          <a:bodyPr/>
          <a:lstStyle/>
          <a:p>
            <a:r>
              <a:rPr lang="pt-BR" sz="3200" dirty="0"/>
              <a:t>2) Representação do Documento</a:t>
            </a:r>
            <a:br>
              <a:rPr lang="pt-BR" sz="3200" dirty="0"/>
            </a:br>
            <a:r>
              <a:rPr lang="pt-BR" sz="2800" dirty="0"/>
              <a:t>Visão Lógica (relembrando)</a:t>
            </a:r>
            <a:endParaRPr lang="pt-BR" sz="3200" dirty="0">
              <a:solidFill>
                <a:srgbClr val="80008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90464"/>
            <a:ext cx="8077200" cy="4618856"/>
          </a:xfrm>
        </p:spPr>
        <p:txBody>
          <a:bodyPr/>
          <a:lstStyle/>
          <a:p>
            <a:pPr eaLnBrk="1" hangingPunct="1"/>
            <a:r>
              <a:rPr lang="pt-BR" dirty="0">
                <a:solidFill>
                  <a:schemeClr val="tx2"/>
                </a:solidFill>
              </a:rPr>
              <a:t>Definição do Vocabulário da Base </a:t>
            </a:r>
            <a:endParaRPr lang="pt-BR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pt-BR" sz="2400" dirty="0" smtClean="0"/>
              <a:t>Considere </a:t>
            </a:r>
            <a:r>
              <a:rPr lang="pt-BR" sz="2400" i="1" dirty="0" smtClean="0"/>
              <a:t>D</a:t>
            </a:r>
            <a:r>
              <a:rPr lang="pt-BR" sz="2400" dirty="0" smtClean="0"/>
              <a:t> uma base qualquer de documentos</a:t>
            </a:r>
          </a:p>
          <a:p>
            <a:pPr eaLnBrk="1" hangingPunct="1">
              <a:spcBef>
                <a:spcPts val="1200"/>
              </a:spcBef>
            </a:pPr>
            <a:r>
              <a:rPr lang="pt-BR" sz="2400" dirty="0" smtClean="0"/>
              <a:t>Chamamos de </a:t>
            </a:r>
            <a:r>
              <a:rPr lang="pt-BR" sz="2400" u="sng" dirty="0" smtClean="0"/>
              <a:t>Vocabulário da Base </a:t>
            </a:r>
            <a:r>
              <a:rPr lang="pt-BR" sz="2400" dirty="0" smtClean="0"/>
              <a:t>o conjunto </a:t>
            </a:r>
            <a:r>
              <a:rPr lang="pt-BR" sz="2400" i="1" dirty="0" smtClean="0"/>
              <a:t>K</a:t>
            </a:r>
            <a:r>
              <a:rPr lang="pt-BR" sz="2400" dirty="0" smtClean="0"/>
              <a:t> de termos representativos da base em questão</a:t>
            </a:r>
            <a:endParaRPr lang="pt-BR" sz="2400" dirty="0" smtClean="0">
              <a:solidFill>
                <a:srgbClr val="800080"/>
              </a:solidFill>
            </a:endParaRPr>
          </a:p>
          <a:p>
            <a:pPr lvl="1" eaLnBrk="1" hangingPunct="1"/>
            <a:r>
              <a:rPr lang="pt-BR" sz="2200" i="1" dirty="0" smtClean="0"/>
              <a:t>K </a:t>
            </a:r>
            <a:r>
              <a:rPr lang="pt-BR" sz="2200" dirty="0" smtClean="0"/>
              <a:t>= {k</a:t>
            </a:r>
            <a:r>
              <a:rPr lang="pt-BR" sz="2200" baseline="-25000" dirty="0" smtClean="0"/>
              <a:t>1</a:t>
            </a:r>
            <a:r>
              <a:rPr lang="pt-BR" sz="2200" dirty="0" smtClean="0"/>
              <a:t>, k</a:t>
            </a:r>
            <a:r>
              <a:rPr lang="pt-BR" sz="2200" baseline="-25000" dirty="0" smtClean="0"/>
              <a:t>2</a:t>
            </a:r>
            <a:r>
              <a:rPr lang="pt-BR" sz="2200" dirty="0" smtClean="0"/>
              <a:t>,...,</a:t>
            </a:r>
            <a:r>
              <a:rPr lang="pt-BR" sz="2200" dirty="0" err="1" smtClean="0"/>
              <a:t>k</a:t>
            </a:r>
            <a:r>
              <a:rPr lang="pt-BR" sz="2200" baseline="-25000" dirty="0" err="1" smtClean="0"/>
              <a:t>n</a:t>
            </a:r>
            <a:r>
              <a:rPr lang="pt-BR" sz="2200" dirty="0" smtClean="0"/>
              <a:t>}</a:t>
            </a:r>
            <a:r>
              <a:rPr lang="pt-BR" sz="2000" dirty="0" smtClean="0"/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pt-BR" sz="2400" dirty="0" smtClean="0"/>
              <a:t>Esses termos são escolhidos a partir da união da visão lógica de todos os documentos da base</a:t>
            </a:r>
          </a:p>
          <a:p>
            <a:pPr lvl="1" eaLnBrk="1" hangingPunct="1"/>
            <a:r>
              <a:rPr lang="pt-BR" sz="2200" dirty="0" smtClean="0"/>
              <a:t>Assim, o vocabulário deve conter todos os termos que serão usados para representar algum documento da base 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AC0E2-64C2-4F68-A95E-90B4BED896BF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294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0432" cy="1080120"/>
          </a:xfrm>
        </p:spPr>
        <p:txBody>
          <a:bodyPr/>
          <a:lstStyle/>
          <a:p>
            <a:r>
              <a:rPr lang="pt-BR" sz="3200" dirty="0"/>
              <a:t>2) Representação do Documento</a:t>
            </a:r>
            <a:br>
              <a:rPr lang="pt-BR" sz="3200" dirty="0"/>
            </a:br>
            <a:r>
              <a:rPr lang="pt-BR" sz="2800" dirty="0"/>
              <a:t>Visão </a:t>
            </a:r>
            <a:r>
              <a:rPr lang="pt-BR" sz="2800" dirty="0" smtClean="0"/>
              <a:t>Lógica (relembrando)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608512"/>
          </a:xfrm>
        </p:spPr>
        <p:txBody>
          <a:bodyPr/>
          <a:lstStyle/>
          <a:p>
            <a:pPr eaLnBrk="1" hangingPunct="1"/>
            <a:r>
              <a:rPr lang="pt-BR" sz="2600" dirty="0" smtClean="0"/>
              <a:t>Cada documento </a:t>
            </a:r>
            <a:r>
              <a:rPr lang="pt-BR" sz="2600" i="1" dirty="0" err="1" smtClean="0"/>
              <a:t>d</a:t>
            </a:r>
            <a:r>
              <a:rPr lang="pt-BR" sz="2600" i="1" baseline="-25000" dirty="0" err="1" smtClean="0"/>
              <a:t>j</a:t>
            </a:r>
            <a:r>
              <a:rPr lang="pt-BR" sz="2600" dirty="0" smtClean="0"/>
              <a:t> em </a:t>
            </a:r>
            <a:r>
              <a:rPr lang="pt-BR" sz="2600" i="1" dirty="0" smtClean="0"/>
              <a:t>D</a:t>
            </a:r>
            <a:r>
              <a:rPr lang="pt-BR" sz="2600" dirty="0" smtClean="0"/>
              <a:t> será representado por um vetor com </a:t>
            </a:r>
            <a:r>
              <a:rPr lang="pt-BR" sz="2600" i="1" dirty="0" smtClean="0"/>
              <a:t>n</a:t>
            </a:r>
            <a:r>
              <a:rPr lang="pt-BR" sz="2600" dirty="0" smtClean="0"/>
              <a:t> elementos</a:t>
            </a:r>
          </a:p>
          <a:p>
            <a:pPr lvl="1" eaLnBrk="1" hangingPunct="1">
              <a:spcBef>
                <a:spcPts val="600"/>
              </a:spcBef>
            </a:pPr>
            <a:r>
              <a:rPr lang="pt-BR" sz="2400" dirty="0" err="1"/>
              <a:t>d</a:t>
            </a:r>
            <a:r>
              <a:rPr lang="pt-BR" sz="2400" baseline="-25000" dirty="0" err="1"/>
              <a:t>j</a:t>
            </a:r>
            <a:r>
              <a:rPr lang="pt-BR" sz="2400" dirty="0"/>
              <a:t> = [k</a:t>
            </a:r>
            <a:r>
              <a:rPr lang="pt-BR" sz="1800" dirty="0"/>
              <a:t>1</a:t>
            </a:r>
            <a:r>
              <a:rPr lang="pt-BR" sz="2400" dirty="0"/>
              <a:t> (w</a:t>
            </a:r>
            <a:r>
              <a:rPr lang="pt-BR" sz="1800" dirty="0"/>
              <a:t>1</a:t>
            </a:r>
            <a:r>
              <a:rPr lang="pt-BR" sz="2400" dirty="0"/>
              <a:t>), k</a:t>
            </a:r>
            <a:r>
              <a:rPr lang="pt-BR" sz="1800" dirty="0"/>
              <a:t>2</a:t>
            </a:r>
            <a:r>
              <a:rPr lang="pt-BR" sz="2400" dirty="0"/>
              <a:t> (w</a:t>
            </a:r>
            <a:r>
              <a:rPr lang="pt-BR" sz="1800" dirty="0"/>
              <a:t>2</a:t>
            </a:r>
            <a:r>
              <a:rPr lang="pt-BR" sz="2400" dirty="0"/>
              <a:t>),..., </a:t>
            </a:r>
            <a:r>
              <a:rPr lang="pt-BR" sz="2400" dirty="0" err="1"/>
              <a:t>k</a:t>
            </a:r>
            <a:r>
              <a:rPr lang="pt-BR" sz="1800" dirty="0" err="1"/>
              <a:t>n</a:t>
            </a:r>
            <a:r>
              <a:rPr lang="pt-BR" sz="1800" dirty="0"/>
              <a:t> </a:t>
            </a:r>
            <a:r>
              <a:rPr lang="pt-BR" sz="2000" dirty="0"/>
              <a:t>(</a:t>
            </a:r>
            <a:r>
              <a:rPr lang="pt-BR" sz="2400" dirty="0" err="1"/>
              <a:t>w</a:t>
            </a:r>
            <a:r>
              <a:rPr lang="pt-BR" sz="1800" dirty="0" err="1"/>
              <a:t>n</a:t>
            </a:r>
            <a:r>
              <a:rPr lang="pt-BR" sz="2000" dirty="0"/>
              <a:t>)]</a:t>
            </a:r>
            <a:r>
              <a:rPr lang="pt-BR" sz="2400" dirty="0"/>
              <a:t> </a:t>
            </a:r>
          </a:p>
          <a:p>
            <a:pPr lvl="1" eaLnBrk="1" hangingPunct="1">
              <a:spcBef>
                <a:spcPts val="600"/>
              </a:spcBef>
            </a:pPr>
            <a:r>
              <a:rPr lang="pt-BR" sz="2400" dirty="0" smtClean="0"/>
              <a:t>Onde </a:t>
            </a:r>
            <a:r>
              <a:rPr lang="pt-BR" sz="2400" i="1" dirty="0" smtClean="0"/>
              <a:t>n</a:t>
            </a:r>
            <a:r>
              <a:rPr lang="pt-BR" sz="2400" dirty="0" smtClean="0"/>
              <a:t> é o tamanho do vocabulário da base</a:t>
            </a:r>
          </a:p>
          <a:p>
            <a:pPr eaLnBrk="1" hangingPunct="1">
              <a:spcBef>
                <a:spcPts val="2400"/>
              </a:spcBef>
            </a:pPr>
            <a:r>
              <a:rPr lang="pt-BR" sz="2600" dirty="0" smtClean="0"/>
              <a:t>Cada elemento do vetor representa um termo k</a:t>
            </a:r>
            <a:r>
              <a:rPr lang="pt-BR" sz="2600" baseline="-25000" dirty="0" smtClean="0"/>
              <a:t>i</a:t>
            </a:r>
            <a:r>
              <a:rPr lang="pt-BR" sz="2600" dirty="0" smtClean="0"/>
              <a:t> do vocabulário associado a um peso </a:t>
            </a:r>
            <a:r>
              <a:rPr lang="pt-BR" sz="2400" dirty="0" err="1" smtClean="0"/>
              <a:t>w</a:t>
            </a:r>
            <a:r>
              <a:rPr lang="pt-BR" sz="2400" baseline="-25000" dirty="0" err="1" smtClean="0"/>
              <a:t>i</a:t>
            </a:r>
            <a:endParaRPr lang="pt-BR" sz="2400" baseline="-25000" dirty="0" smtClean="0"/>
          </a:p>
          <a:p>
            <a:pPr lvl="1" eaLnBrk="1" hangingPunct="1">
              <a:spcBef>
                <a:spcPts val="600"/>
              </a:spcBef>
            </a:pPr>
            <a:r>
              <a:rPr lang="pt-BR" sz="2400" dirty="0" smtClean="0"/>
              <a:t>O peso representa a importância do termo para representar (recuperar) o documento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AC0E2-64C2-4F68-A95E-90B4BED896BF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419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42528"/>
            <a:ext cx="7772400" cy="798240"/>
          </a:xfrm>
        </p:spPr>
        <p:txBody>
          <a:bodyPr/>
          <a:lstStyle/>
          <a:p>
            <a:r>
              <a:rPr lang="pt-BR" sz="3200" dirty="0"/>
              <a:t>2) Representação do Documento</a:t>
            </a:r>
            <a:br>
              <a:rPr lang="pt-BR" sz="3200" dirty="0"/>
            </a:br>
            <a:r>
              <a:rPr lang="pt-BR" sz="2800" dirty="0"/>
              <a:t>Visão Lógica (relembrando)</a:t>
            </a:r>
            <a:endParaRPr lang="pt-BR" sz="32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28800"/>
            <a:ext cx="7772400" cy="1368152"/>
          </a:xfrm>
        </p:spPr>
        <p:txBody>
          <a:bodyPr/>
          <a:lstStyle/>
          <a:p>
            <a:r>
              <a:rPr lang="pt-BR" sz="2400" dirty="0"/>
              <a:t>Matriz </a:t>
            </a:r>
            <a:r>
              <a:rPr lang="pt-BR" sz="2400" u="sng" dirty="0"/>
              <a:t>Termos </a:t>
            </a:r>
            <a:r>
              <a:rPr lang="pt-BR" sz="2400" i="1" u="sng" dirty="0"/>
              <a:t>x</a:t>
            </a:r>
            <a:r>
              <a:rPr lang="pt-BR" sz="2400" u="sng" dirty="0"/>
              <a:t> </a:t>
            </a:r>
            <a:r>
              <a:rPr lang="pt-BR" sz="2400" u="sng" dirty="0" smtClean="0"/>
              <a:t>Documentos</a:t>
            </a:r>
          </a:p>
          <a:p>
            <a:pPr lvl="1"/>
            <a:r>
              <a:rPr lang="pt-BR" sz="2200" dirty="0" smtClean="0"/>
              <a:t>Criada a partir do vocabulário da base e das visões lógicas dos documentos </a:t>
            </a:r>
            <a:endParaRPr lang="pt-BR" sz="22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AC0E2-64C2-4F68-A95E-90B4BED896B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3975995"/>
              </p:ext>
            </p:extLst>
          </p:nvPr>
        </p:nvGraphicFramePr>
        <p:xfrm>
          <a:off x="1390476" y="3292433"/>
          <a:ext cx="6229525" cy="2728855"/>
        </p:xfrm>
        <a:graphic>
          <a:graphicData uri="http://schemas.openxmlformats.org/drawingml/2006/table">
            <a:tbl>
              <a:tblPr/>
              <a:tblGrid>
                <a:gridCol w="1244557"/>
                <a:gridCol w="1245905"/>
                <a:gridCol w="1245905"/>
                <a:gridCol w="1247253"/>
                <a:gridCol w="1245905"/>
              </a:tblGrid>
              <a:tr h="7303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     K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21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31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41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32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42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33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43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W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Conector de seta reta 7"/>
          <p:cNvCxnSpPr/>
          <p:nvPr/>
        </p:nvCxnSpPr>
        <p:spPr bwMode="auto">
          <a:xfrm>
            <a:off x="1835696" y="3629744"/>
            <a:ext cx="0" cy="3033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>
            <a:off x="2195736" y="3501008"/>
            <a:ext cx="28803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2404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0432" cy="1080120"/>
          </a:xfrm>
        </p:spPr>
        <p:txBody>
          <a:bodyPr/>
          <a:lstStyle/>
          <a:p>
            <a:r>
              <a:rPr lang="pt-BR" sz="3200" dirty="0"/>
              <a:t>2) Representação do Documento</a:t>
            </a:r>
            <a:br>
              <a:rPr lang="pt-BR" sz="3200" dirty="0"/>
            </a:br>
            <a:r>
              <a:rPr lang="pt-BR" sz="2800" dirty="0"/>
              <a:t>Visão Lógica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4619600"/>
          </a:xfrm>
        </p:spPr>
        <p:txBody>
          <a:bodyPr/>
          <a:lstStyle/>
          <a:p>
            <a:pPr marL="342900" lvl="1" indent="-342900" eaLnBrk="1" hangingPunct="1">
              <a:spcBef>
                <a:spcPct val="40000"/>
              </a:spcBef>
              <a:buClr>
                <a:schemeClr val="hlink"/>
              </a:buClr>
              <a:buSzPct val="110000"/>
              <a:buBlip>
                <a:blip r:embed="rId2"/>
              </a:buBlip>
            </a:pPr>
            <a:r>
              <a:rPr lang="pt-BR" dirty="0" smtClean="0"/>
              <a:t>O peso indica a importância do termo para descrever o documento</a:t>
            </a:r>
          </a:p>
          <a:p>
            <a:pPr eaLnBrk="1" hangingPunct="1">
              <a:spcBef>
                <a:spcPts val="1800"/>
              </a:spcBef>
            </a:pPr>
            <a:r>
              <a:rPr lang="pt-BR" sz="2600" dirty="0" smtClean="0"/>
              <a:t>Cada modelo de RI define pesos de uma maneira diferente, por exemplo...</a:t>
            </a:r>
          </a:p>
          <a:p>
            <a:pPr lvl="1" eaLnBrk="1" hangingPunct="1"/>
            <a:r>
              <a:rPr lang="pt-BR" sz="2200" dirty="0" smtClean="0"/>
              <a:t>Modelo booleano tem pesos binários</a:t>
            </a:r>
          </a:p>
          <a:p>
            <a:pPr lvl="1" eaLnBrk="1" hangingPunct="1"/>
            <a:r>
              <a:rPr lang="pt-BR" sz="2200" dirty="0" smtClean="0"/>
              <a:t>Modelo Espaço Vetorial tem pesos entre {0..1}</a:t>
            </a:r>
          </a:p>
          <a:p>
            <a:pPr lvl="1" eaLnBrk="1" hangingPunct="1"/>
            <a:endParaRPr lang="pt-BR" sz="18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AC0E2-64C2-4F68-A95E-90B4BED896BF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001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CAEFD6-8D60-4B72-B32A-930E2BA49CA8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3) Modelos de Recuperação de Documentos</a:t>
            </a:r>
          </a:p>
        </p:txBody>
      </p:sp>
      <p:sp>
        <p:nvSpPr>
          <p:cNvPr id="245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pt-BR" sz="2400" dirty="0" smtClean="0"/>
              <a:t>Veremos hoje os seguintes modelos:</a:t>
            </a:r>
          </a:p>
          <a:p>
            <a:pPr lvl="1" eaLnBrk="1" hangingPunct="1"/>
            <a:r>
              <a:rPr lang="pt-BR" sz="2200" dirty="0" smtClean="0"/>
              <a:t>Modelo Booleano </a:t>
            </a:r>
          </a:p>
          <a:p>
            <a:pPr lvl="1" eaLnBrk="1" hangingPunct="1"/>
            <a:r>
              <a:rPr lang="pt-BR" sz="2200" dirty="0" smtClean="0"/>
              <a:t>Modelo Espaço Vetorial </a:t>
            </a:r>
          </a:p>
          <a:p>
            <a:pPr eaLnBrk="1" hangingPunct="1">
              <a:spcBef>
                <a:spcPct val="60000"/>
              </a:spcBef>
            </a:pPr>
            <a:r>
              <a:rPr lang="pt-BR" sz="2400" dirty="0" smtClean="0"/>
              <a:t>Para cada modelo, veremos:</a:t>
            </a:r>
          </a:p>
          <a:p>
            <a:pPr lvl="1" eaLnBrk="1" hangingPunct="1"/>
            <a:r>
              <a:rPr lang="pt-BR" altLang="zh-TW" sz="2200" dirty="0" smtClean="0">
                <a:ea typeface="PMingLiU" pitchFamily="18" charset="-120"/>
              </a:rPr>
              <a:t>A representação do documento </a:t>
            </a:r>
          </a:p>
          <a:p>
            <a:pPr lvl="1" eaLnBrk="1" hangingPunct="1"/>
            <a:r>
              <a:rPr lang="pt-BR" altLang="zh-TW" sz="2200" dirty="0" smtClean="0">
                <a:ea typeface="PMingLiU" pitchFamily="18" charset="-120"/>
              </a:rPr>
              <a:t>A representação da consulta</a:t>
            </a:r>
          </a:p>
          <a:p>
            <a:pPr lvl="1" eaLnBrk="1" hangingPunct="1"/>
            <a:r>
              <a:rPr lang="pt-BR" altLang="zh-TW" sz="2200" dirty="0" smtClean="0">
                <a:ea typeface="PMingLiU" pitchFamily="18" charset="-120"/>
              </a:rPr>
              <a:t>A noção de relevância dos documentos em relação à consulta utilizada na recuperação</a:t>
            </a:r>
          </a:p>
          <a:p>
            <a:pPr lvl="2" eaLnBrk="1" hangingPunct="1"/>
            <a:r>
              <a:rPr lang="pt-BR" altLang="zh-TW" sz="2000" dirty="0" smtClean="0">
                <a:ea typeface="PMingLiU" pitchFamily="18" charset="-120"/>
              </a:rPr>
              <a:t>pode ser binária (sim/não) ou ordenada</a:t>
            </a:r>
          </a:p>
          <a:p>
            <a:pPr lvl="2" eaLnBrk="1" hangingPunct="1"/>
            <a:r>
              <a:rPr lang="pt-BR" sz="2000" dirty="0" smtClean="0"/>
              <a:t>depende do modelo de recuperação utilizado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41C248-766E-41AC-A2E9-2F8423D63A3B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854075"/>
          </a:xfrm>
        </p:spPr>
        <p:txBody>
          <a:bodyPr/>
          <a:lstStyle/>
          <a:p>
            <a:pPr eaLnBrk="1" hangingPunct="1"/>
            <a:r>
              <a:rPr lang="pt-BR" smtClean="0"/>
              <a:t>Roteiro</a:t>
            </a:r>
          </a:p>
        </p:txBody>
      </p:sp>
      <p:sp>
        <p:nvSpPr>
          <p:cNvPr id="1434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546624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dirty="0" smtClean="0"/>
              <a:t>Resumo das aulas passadas</a:t>
            </a:r>
          </a:p>
          <a:p>
            <a:pPr eaLnBrk="1" hangingPunct="1">
              <a:spcBef>
                <a:spcPts val="600"/>
              </a:spcBef>
            </a:pPr>
            <a:r>
              <a:rPr lang="pt-BR" dirty="0" smtClean="0">
                <a:sym typeface="Monotype Sorts"/>
              </a:rPr>
              <a:t>Tarefas de Recuperação de Informação</a:t>
            </a:r>
          </a:p>
          <a:p>
            <a:pPr eaLnBrk="1" hangingPunct="1">
              <a:spcBef>
                <a:spcPts val="600"/>
              </a:spcBef>
            </a:pPr>
            <a:r>
              <a:rPr lang="pt-BR" dirty="0" smtClean="0">
                <a:sym typeface="Monotype Sorts"/>
              </a:rPr>
              <a:t>Modelos de Recuperação de Documentos</a:t>
            </a:r>
          </a:p>
          <a:p>
            <a:pPr lvl="1" eaLnBrk="1" hangingPunct="1"/>
            <a:r>
              <a:rPr lang="pt-BR" sz="2200" dirty="0" smtClean="0">
                <a:sym typeface="Monotype Sorts"/>
              </a:rPr>
              <a:t>Aula 1</a:t>
            </a:r>
          </a:p>
          <a:p>
            <a:pPr lvl="2" eaLnBrk="1" hangingPunct="1"/>
            <a:r>
              <a:rPr lang="pt-BR" sz="2000" dirty="0" smtClean="0">
                <a:sym typeface="Monotype Sorts"/>
              </a:rPr>
              <a:t>Modelo Booleano</a:t>
            </a:r>
          </a:p>
          <a:p>
            <a:pPr lvl="2" eaLnBrk="1" hangingPunct="1"/>
            <a:r>
              <a:rPr lang="pt-BR" sz="2000" dirty="0" smtClean="0">
                <a:sym typeface="Monotype Sorts"/>
              </a:rPr>
              <a:t>Modelo </a:t>
            </a:r>
            <a:r>
              <a:rPr lang="pt-BR" sz="2000" dirty="0" smtClean="0"/>
              <a:t>Espaço Vetorial</a:t>
            </a:r>
          </a:p>
          <a:p>
            <a:pPr lvl="1" eaLnBrk="1" hangingPunct="1"/>
            <a:r>
              <a:rPr lang="pt-BR" sz="2200" dirty="0" smtClean="0">
                <a:solidFill>
                  <a:srgbClr val="FF0000"/>
                </a:solidFill>
                <a:hlinkClick r:id="rId2" action="ppaction://hlinksldjump"/>
              </a:rPr>
              <a:t>Aula 2</a:t>
            </a:r>
            <a:endParaRPr lang="pt-BR" sz="2200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pt-BR" sz="2200" dirty="0" smtClean="0"/>
              <a:t>Modelo “difuso” (</a:t>
            </a:r>
            <a:r>
              <a:rPr lang="pt-BR" sz="2200" dirty="0" err="1" smtClean="0"/>
              <a:t>fuzzy</a:t>
            </a:r>
            <a:r>
              <a:rPr lang="pt-BR" sz="2200" dirty="0" smtClean="0"/>
              <a:t>)</a:t>
            </a:r>
          </a:p>
          <a:p>
            <a:pPr lvl="2" eaLnBrk="1" hangingPunct="1"/>
            <a:r>
              <a:rPr lang="pt-BR" sz="2200" dirty="0" smtClean="0"/>
              <a:t>Semântica Latente</a:t>
            </a:r>
          </a:p>
          <a:p>
            <a:pPr lvl="2" eaLnBrk="1" hangingPunct="1"/>
            <a:r>
              <a:rPr lang="pt-BR" sz="2200" dirty="0" smtClean="0"/>
              <a:t>Modelo probabilista</a:t>
            </a:r>
            <a:endParaRPr lang="pt-BR" dirty="0" smtClean="0"/>
          </a:p>
          <a:p>
            <a:pPr lvl="2"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D6F9CC-2A9E-437E-BE34-A440FCE6961C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28676" name="Rectangle 104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2954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Modelo</a:t>
            </a:r>
            <a:r>
              <a:rPr lang="en-US" sz="3200" dirty="0" smtClean="0"/>
              <a:t> </a:t>
            </a:r>
            <a:r>
              <a:rPr lang="en-US" sz="3200" dirty="0" err="1" smtClean="0"/>
              <a:t>Booleano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err="1" smtClean="0"/>
              <a:t>Representação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documento</a:t>
            </a:r>
            <a:endParaRPr lang="en-US" sz="3200" dirty="0" smtClean="0"/>
          </a:p>
        </p:txBody>
      </p:sp>
      <p:sp>
        <p:nvSpPr>
          <p:cNvPr id="28677" name="Rectangle 104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72816"/>
            <a:ext cx="7772400" cy="4464496"/>
          </a:xfrm>
        </p:spPr>
        <p:txBody>
          <a:bodyPr/>
          <a:lstStyle/>
          <a:p>
            <a:pPr eaLnBrk="1" hangingPunct="1"/>
            <a:r>
              <a:rPr lang="pt-BR" sz="2400" dirty="0" smtClean="0"/>
              <a:t>Dado </a:t>
            </a:r>
            <a:r>
              <a:rPr lang="pt-BR" sz="2400" i="1" dirty="0" smtClean="0"/>
              <a:t>K</a:t>
            </a:r>
            <a:r>
              <a:rPr lang="pt-BR" sz="2400" dirty="0" smtClean="0"/>
              <a:t>, vocabulário da base em questão</a:t>
            </a:r>
          </a:p>
          <a:p>
            <a:pPr eaLnBrk="1" hangingPunct="1"/>
            <a:r>
              <a:rPr lang="pt-BR" sz="2400" dirty="0" smtClean="0"/>
              <a:t>Os documentos são representados como vetores de </a:t>
            </a:r>
            <a:r>
              <a:rPr lang="pt-BR" sz="2400" u="sng" dirty="0" smtClean="0"/>
              <a:t>pesos binários </a:t>
            </a:r>
            <a:r>
              <a:rPr lang="pt-BR" sz="2400" dirty="0" smtClean="0"/>
              <a:t>de tamanho </a:t>
            </a:r>
            <a:r>
              <a:rPr lang="pt-BR" sz="2000" i="1" dirty="0" smtClean="0"/>
              <a:t>n</a:t>
            </a:r>
            <a:r>
              <a:rPr lang="pt-BR" sz="2400" dirty="0" smtClean="0"/>
              <a:t>  </a:t>
            </a:r>
          </a:p>
          <a:p>
            <a:pPr lvl="1" eaLnBrk="1" hangingPunct="1"/>
            <a:r>
              <a:rPr lang="pt-BR" sz="2200" dirty="0" smtClean="0"/>
              <a:t>Cada posição no vetor corresponde a um termo usado na  indexação dos documentos da base</a:t>
            </a:r>
          </a:p>
          <a:p>
            <a:pPr lvl="1" eaLnBrk="1" hangingPunct="1"/>
            <a:r>
              <a:rPr lang="pt-BR" sz="2200" dirty="0" smtClean="0"/>
              <a:t>A representação indica apenas se o termo está ou não presente no documento</a:t>
            </a:r>
          </a:p>
          <a:p>
            <a:pPr lvl="1" eaLnBrk="1" hangingPunct="1"/>
            <a:r>
              <a:rPr lang="pt-BR" sz="2200" dirty="0" smtClean="0"/>
              <a:t>e.g., d1 = {1,1,0} </a:t>
            </a:r>
          </a:p>
          <a:p>
            <a:pPr lvl="2" eaLnBrk="1" hangingPunct="1"/>
            <a:r>
              <a:rPr lang="pt-BR" sz="2000" dirty="0" smtClean="0"/>
              <a:t>documento d1 contém os termos k1 e k2, e não contém o termo k3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8672A0-7180-4AA8-8418-4B0A4ABD9573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Modelo</a:t>
            </a:r>
            <a:r>
              <a:rPr lang="en-US" sz="3200" dirty="0" smtClean="0"/>
              <a:t> </a:t>
            </a:r>
            <a:r>
              <a:rPr lang="en-US" sz="3200" dirty="0" err="1" smtClean="0"/>
              <a:t>Booleano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err="1" smtClean="0"/>
              <a:t>Representação</a:t>
            </a:r>
            <a:r>
              <a:rPr lang="en-US" sz="2800" dirty="0" smtClean="0"/>
              <a:t> da </a:t>
            </a:r>
            <a:r>
              <a:rPr lang="en-US" sz="2800" dirty="0" err="1" smtClean="0"/>
              <a:t>consulta</a:t>
            </a:r>
            <a:endParaRPr lang="en-US" sz="3200" dirty="0" smtClean="0"/>
          </a:p>
        </p:txBody>
      </p:sp>
      <p:sp>
        <p:nvSpPr>
          <p:cNvPr id="2970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5576" y="1571203"/>
            <a:ext cx="7772400" cy="481012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 Consulta: </a:t>
            </a:r>
          </a:p>
          <a:p>
            <a:pPr lvl="1" eaLnBrk="1" hangingPunct="1"/>
            <a:r>
              <a:rPr lang="pt-BR" sz="2200" dirty="0" smtClean="0"/>
              <a:t>Termos conectados por AND, OR e/ou NOT </a:t>
            </a:r>
          </a:p>
          <a:p>
            <a:pPr lvl="1" eaLnBrk="1" hangingPunct="1"/>
            <a:r>
              <a:rPr lang="pt-BR" sz="2200" dirty="0" smtClean="0"/>
              <a:t>Exemplo: k</a:t>
            </a:r>
            <a:r>
              <a:rPr lang="pt-BR" sz="2000" dirty="0" smtClean="0"/>
              <a:t>1</a:t>
            </a:r>
            <a:r>
              <a:rPr lang="pt-BR" sz="2200" dirty="0" smtClean="0"/>
              <a:t> AND (k</a:t>
            </a:r>
            <a:r>
              <a:rPr lang="pt-BR" sz="2000" dirty="0" smtClean="0"/>
              <a:t>2</a:t>
            </a:r>
            <a:r>
              <a:rPr lang="pt-BR" sz="2200" dirty="0" smtClean="0"/>
              <a:t> OR NOT k</a:t>
            </a:r>
            <a:r>
              <a:rPr lang="pt-BR" sz="2000" dirty="0" smtClean="0"/>
              <a:t>3</a:t>
            </a:r>
            <a:r>
              <a:rPr lang="pt-BR" sz="2200" dirty="0" smtClean="0"/>
              <a:t>)</a:t>
            </a:r>
          </a:p>
          <a:p>
            <a:pPr eaLnBrk="1" hangingPunct="1"/>
            <a:r>
              <a:rPr lang="pt-BR" sz="2400" dirty="0" smtClean="0"/>
              <a:t> A consulta é transformada em sua forma normal disjuntiva (do inglês, DNF)</a:t>
            </a:r>
          </a:p>
          <a:p>
            <a:pPr lvl="1" eaLnBrk="1" hangingPunct="1"/>
            <a:r>
              <a:rPr lang="pt-BR" sz="2200" dirty="0" smtClean="0"/>
              <a:t>objetivo: facilitar o casamento entre documento e consulta</a:t>
            </a:r>
          </a:p>
          <a:p>
            <a:pPr lvl="1" eaLnBrk="1" hangingPunct="1"/>
            <a:r>
              <a:rPr lang="pt-BR" sz="2200" dirty="0" smtClean="0"/>
              <a:t>Exemplo acima: (1,1,1) OR (1,1,0) OR (1,0,0)</a:t>
            </a:r>
          </a:p>
          <a:p>
            <a:pPr eaLnBrk="1" hangingPunct="1"/>
            <a:r>
              <a:rPr lang="pt-BR" sz="2400" dirty="0" smtClean="0"/>
              <a:t>Um documento casa com a consulta se ele casa com algum dos componentes da consulta</a:t>
            </a:r>
          </a:p>
          <a:p>
            <a:pPr lvl="1" eaLnBrk="1" hangingPunct="1"/>
            <a:r>
              <a:rPr lang="pt-BR" sz="2200" dirty="0" smtClean="0"/>
              <a:t>O documento d</a:t>
            </a:r>
            <a:r>
              <a:rPr lang="pt-BR" sz="2000" dirty="0" smtClean="0"/>
              <a:t>1 </a:t>
            </a:r>
            <a:r>
              <a:rPr lang="pt-BR" sz="2200" dirty="0" smtClean="0"/>
              <a:t>= {1,1,0} casa com a consulta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5DEEF1-FC5E-44CB-A179-6C585FEFB166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Modelo</a:t>
            </a:r>
            <a:r>
              <a:rPr lang="en-US" sz="3200" dirty="0" smtClean="0"/>
              <a:t> </a:t>
            </a:r>
            <a:r>
              <a:rPr lang="en-US" sz="3200" dirty="0" err="1" smtClean="0"/>
              <a:t>Booleano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err="1" smtClean="0"/>
              <a:t>Relevância</a:t>
            </a:r>
            <a:endParaRPr lang="en-US" sz="3200" dirty="0" smtClean="0"/>
          </a:p>
        </p:txBody>
      </p:sp>
      <p:sp>
        <p:nvSpPr>
          <p:cNvPr id="3072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66875"/>
            <a:ext cx="8229600" cy="2295525"/>
          </a:xfrm>
        </p:spPr>
        <p:txBody>
          <a:bodyPr/>
          <a:lstStyle/>
          <a:p>
            <a:pPr eaLnBrk="1" hangingPunct="1"/>
            <a:r>
              <a:rPr lang="pt-BR" sz="2600" dirty="0" smtClean="0"/>
              <a:t>Relevância “binária”:</a:t>
            </a:r>
          </a:p>
          <a:p>
            <a:pPr lvl="1" eaLnBrk="1" hangingPunct="1"/>
            <a:r>
              <a:rPr lang="pt-BR" sz="2400" dirty="0" smtClean="0"/>
              <a:t>O documento é considerado </a:t>
            </a:r>
            <a:r>
              <a:rPr lang="pt-BR" sz="2400" u="sng" dirty="0" smtClean="0"/>
              <a:t>relevante</a:t>
            </a:r>
            <a:r>
              <a:rPr lang="pt-BR" sz="2400" dirty="0" smtClean="0"/>
              <a:t> </a:t>
            </a:r>
            <a:r>
              <a:rPr lang="pt-BR" sz="2400" i="1" dirty="0" err="1" smtClean="0"/>
              <a:t>sse</a:t>
            </a:r>
            <a:r>
              <a:rPr lang="pt-BR" sz="2400" dirty="0" smtClean="0"/>
              <a:t> seu “casamento” com a consulta é verdadeiro</a:t>
            </a:r>
          </a:p>
          <a:p>
            <a:pPr lvl="1" eaLnBrk="1" hangingPunct="1"/>
            <a:r>
              <a:rPr lang="pt-BR" sz="2400" dirty="0" smtClean="0"/>
              <a:t>Não é possível </a:t>
            </a:r>
            <a:r>
              <a:rPr lang="pt-BR" sz="2400" u="sng" dirty="0" smtClean="0"/>
              <a:t>ordenar</a:t>
            </a:r>
            <a:r>
              <a:rPr lang="pt-BR" sz="2400" dirty="0" smtClean="0"/>
              <a:t> os documentos recuperados</a:t>
            </a:r>
          </a:p>
          <a:p>
            <a:pPr eaLnBrk="1" hangingPunct="1"/>
            <a:r>
              <a:rPr lang="pt-BR" sz="2500" dirty="0" smtClean="0"/>
              <a:t>Exemplo de consulta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228600" y="5111750"/>
            <a:ext cx="3163888" cy="933450"/>
            <a:chOff x="2880" y="2430"/>
            <a:chExt cx="2414" cy="487"/>
          </a:xfrm>
        </p:grpSpPr>
        <p:sp>
          <p:nvSpPr>
            <p:cNvPr id="30738" name="Text Box 6"/>
            <p:cNvSpPr txBox="1">
              <a:spLocks noChangeArrowheads="1"/>
            </p:cNvSpPr>
            <p:nvPr/>
          </p:nvSpPr>
          <p:spPr bwMode="auto">
            <a:xfrm>
              <a:off x="3854" y="2430"/>
              <a:ext cx="1440" cy="432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prstShdw prst="shdw17" dist="17961" dir="13500000">
                <a:srgbClr val="737373"/>
              </a:prstShdw>
            </a:effectLst>
          </p:spPr>
          <p:txBody>
            <a:bodyPr/>
            <a:lstStyle/>
            <a:p>
              <a:pPr eaLnBrk="0" hangingPunct="0"/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Consulta</a:t>
              </a:r>
              <a:endParaRPr lang="en-US" sz="1800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en-US" sz="1800" dirty="0">
                  <a:solidFill>
                    <a:srgbClr val="000000"/>
                  </a:solidFill>
                </a:rPr>
                <a:t>k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1 </a:t>
              </a:r>
              <a:r>
                <a:rPr lang="en-US" sz="1800" dirty="0">
                  <a:solidFill>
                    <a:srgbClr val="000000"/>
                  </a:solidFill>
                  <a:sym typeface="Symbol" pitchFamily="18" charset="2"/>
                </a:rPr>
                <a:t></a:t>
              </a:r>
              <a:r>
                <a:rPr lang="en-US" sz="1800" dirty="0">
                  <a:solidFill>
                    <a:srgbClr val="000000"/>
                  </a:solidFill>
                </a:rPr>
                <a:t> k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2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sym typeface="Symbol" pitchFamily="18" charset="2"/>
                </a:rPr>
                <a:t></a:t>
              </a:r>
              <a:r>
                <a:rPr lang="en-US" sz="1800" dirty="0">
                  <a:solidFill>
                    <a:srgbClr val="000000"/>
                  </a:solidFill>
                </a:rPr>
                <a:t> k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3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0739" name="Text Box 7"/>
            <p:cNvSpPr txBox="1">
              <a:spLocks noChangeArrowheads="1"/>
            </p:cNvSpPr>
            <p:nvPr/>
          </p:nvSpPr>
          <p:spPr bwMode="auto">
            <a:xfrm>
              <a:off x="2880" y="2485"/>
              <a:ext cx="14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400"/>
            </a:p>
          </p:txBody>
        </p:sp>
      </p:grpSp>
      <p:grpSp>
        <p:nvGrpSpPr>
          <p:cNvPr id="30727" name="Group 8"/>
          <p:cNvGrpSpPr>
            <a:grpSpLocks/>
          </p:cNvGrpSpPr>
          <p:nvPr/>
        </p:nvGrpSpPr>
        <p:grpSpPr bwMode="auto">
          <a:xfrm>
            <a:off x="4192588" y="4611688"/>
            <a:ext cx="1508125" cy="1565275"/>
            <a:chOff x="3024" y="3744"/>
            <a:chExt cx="2040" cy="1800"/>
          </a:xfrm>
        </p:grpSpPr>
        <p:sp>
          <p:nvSpPr>
            <p:cNvPr id="30734" name="Oval 9"/>
            <p:cNvSpPr>
              <a:spLocks noChangeArrowheads="1"/>
            </p:cNvSpPr>
            <p:nvPr/>
          </p:nvSpPr>
          <p:spPr bwMode="auto">
            <a:xfrm>
              <a:off x="3024" y="3744"/>
              <a:ext cx="1320" cy="12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735" name="Oval 10"/>
            <p:cNvSpPr>
              <a:spLocks noChangeArrowheads="1"/>
            </p:cNvSpPr>
            <p:nvPr/>
          </p:nvSpPr>
          <p:spPr bwMode="auto">
            <a:xfrm>
              <a:off x="3384" y="4344"/>
              <a:ext cx="1320" cy="12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736" name="Oval 11"/>
            <p:cNvSpPr>
              <a:spLocks noChangeArrowheads="1"/>
            </p:cNvSpPr>
            <p:nvPr/>
          </p:nvSpPr>
          <p:spPr bwMode="auto">
            <a:xfrm>
              <a:off x="3744" y="3744"/>
              <a:ext cx="1320" cy="12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737" name="Freeform 12"/>
            <p:cNvSpPr>
              <a:spLocks/>
            </p:cNvSpPr>
            <p:nvPr/>
          </p:nvSpPr>
          <p:spPr bwMode="auto">
            <a:xfrm>
              <a:off x="3744" y="4344"/>
              <a:ext cx="600" cy="510"/>
            </a:xfrm>
            <a:custGeom>
              <a:avLst/>
              <a:gdLst>
                <a:gd name="T0" fmla="*/ 0 w 240"/>
                <a:gd name="T1" fmla="*/ 29295 h 204"/>
                <a:gd name="T2" fmla="*/ 29300 w 240"/>
                <a:gd name="T3" fmla="*/ 87893 h 204"/>
                <a:gd name="T4" fmla="*/ 75708 w 240"/>
                <a:gd name="T5" fmla="*/ 124533 h 204"/>
                <a:gd name="T6" fmla="*/ 117188 w 240"/>
                <a:gd name="T7" fmla="*/ 87893 h 204"/>
                <a:gd name="T8" fmla="*/ 146488 w 240"/>
                <a:gd name="T9" fmla="*/ 29295 h 204"/>
                <a:gd name="T10" fmla="*/ 146488 w 240"/>
                <a:gd name="T11" fmla="*/ 12188 h 204"/>
                <a:gd name="T12" fmla="*/ 87895 w 240"/>
                <a:gd name="T13" fmla="*/ 0 h 204"/>
                <a:gd name="T14" fmla="*/ 41533 w 240"/>
                <a:gd name="T15" fmla="*/ 2457 h 204"/>
                <a:gd name="T16" fmla="*/ 2457 w 240"/>
                <a:gd name="T17" fmla="*/ 14658 h 204"/>
                <a:gd name="T18" fmla="*/ 0 w 240"/>
                <a:gd name="T19" fmla="*/ 29295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204"/>
                <a:gd name="T32" fmla="*/ 240 w 240"/>
                <a:gd name="T33" fmla="*/ 204 h 2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204">
                  <a:moveTo>
                    <a:pt x="0" y="48"/>
                  </a:moveTo>
                  <a:lnTo>
                    <a:pt x="48" y="144"/>
                  </a:lnTo>
                  <a:lnTo>
                    <a:pt x="124" y="204"/>
                  </a:lnTo>
                  <a:lnTo>
                    <a:pt x="192" y="144"/>
                  </a:lnTo>
                  <a:lnTo>
                    <a:pt x="240" y="48"/>
                  </a:lnTo>
                  <a:lnTo>
                    <a:pt x="240" y="20"/>
                  </a:lnTo>
                  <a:lnTo>
                    <a:pt x="144" y="0"/>
                  </a:lnTo>
                  <a:lnTo>
                    <a:pt x="68" y="4"/>
                  </a:lnTo>
                  <a:lnTo>
                    <a:pt x="4" y="2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CC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30728" name="Line 13"/>
          <p:cNvSpPr>
            <a:spLocks noChangeShapeType="1"/>
          </p:cNvSpPr>
          <p:nvPr/>
        </p:nvSpPr>
        <p:spPr bwMode="auto">
          <a:xfrm>
            <a:off x="4945063" y="5281613"/>
            <a:ext cx="1322387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6200775" y="4926013"/>
            <a:ext cx="187642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>
                <a:solidFill>
                  <a:srgbClr val="000000"/>
                </a:solidFill>
              </a:rPr>
              <a:t>Documentos apresentados ao usuário</a:t>
            </a: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4235450" y="4664075"/>
            <a:ext cx="16541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</a:rPr>
              <a:t>1                  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  <a:p>
            <a:pPr eaLnBrk="0" hangingPunct="0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4659313" y="5486400"/>
            <a:ext cx="7540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  <a:p>
            <a:pPr eaLnBrk="0" hangingPunct="0"/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2" name="Rectangle 17"/>
          <p:cNvSpPr>
            <a:spLocks noChangeArrowheads="1"/>
          </p:cNvSpPr>
          <p:nvPr/>
        </p:nvSpPr>
        <p:spPr bwMode="auto">
          <a:xfrm>
            <a:off x="4003675" y="4535488"/>
            <a:ext cx="1885950" cy="1789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0733" name="Text Box 18"/>
          <p:cNvSpPr txBox="1">
            <a:spLocks noChangeArrowheads="1"/>
          </p:cNvSpPr>
          <p:nvPr/>
        </p:nvSpPr>
        <p:spPr bwMode="auto">
          <a:xfrm>
            <a:off x="5124450" y="3825875"/>
            <a:ext cx="22669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Base de Documentos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E95C94-FA28-4FD0-969E-117A9ACA9BAC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001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Modelo</a:t>
            </a:r>
            <a:r>
              <a:rPr lang="en-US" sz="3200" dirty="0" smtClean="0"/>
              <a:t> </a:t>
            </a:r>
            <a:r>
              <a:rPr lang="en-US" sz="3200" dirty="0" err="1" smtClean="0"/>
              <a:t>Booleano</a:t>
            </a:r>
            <a:endParaRPr lang="en-US" sz="3200" dirty="0" smtClean="0"/>
          </a:p>
        </p:txBody>
      </p:sp>
      <p:sp>
        <p:nvSpPr>
          <p:cNvPr id="3174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90675"/>
            <a:ext cx="7772400" cy="4886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 Vantagens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dirty="0" smtClean="0"/>
              <a:t>Modelo simples baseado em teoria bem fundamentada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dirty="0" smtClean="0"/>
              <a:t>Fácil de implementar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 Desvantagens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pt-BR" sz="2200" dirty="0" smtClean="0"/>
              <a:t>Não permite casamento parcial entre consulta e documento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pt-BR" sz="2200" dirty="0" smtClean="0"/>
              <a:t>Não permite ordenação dos documentos recuperados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pt-BR" sz="2200" dirty="0" smtClean="0"/>
              <a:t>Nem todo usuário sabe criar consultas em termos de uma expressão booleana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pt-BR" sz="2200" dirty="0" smtClean="0"/>
              <a:t>Em consequência, este modelo geralmente retorna ou poucos documentos ou documentos demais 	</a:t>
            </a:r>
          </a:p>
          <a:p>
            <a:pPr lvl="2" eaLnBrk="1" hangingPunct="1">
              <a:lnSpc>
                <a:spcPct val="90000"/>
              </a:lnSpc>
              <a:spcBef>
                <a:spcPts val="600"/>
              </a:spcBef>
            </a:pPr>
            <a:r>
              <a:rPr lang="pt-BR" sz="2000" dirty="0" smtClean="0"/>
              <a:t>a depender da consulta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3E95AA-ECCA-481F-82C5-1C672F33A33B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4036" name="Rectangle 30"/>
          <p:cNvSpPr>
            <a:spLocks noGrp="1" noChangeArrowheads="1"/>
          </p:cNvSpPr>
          <p:nvPr>
            <p:ph type="title"/>
          </p:nvPr>
        </p:nvSpPr>
        <p:spPr>
          <a:xfrm>
            <a:off x="609600" y="354360"/>
            <a:ext cx="7772400" cy="9144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br>
              <a:rPr lang="pt-BR" sz="3200" dirty="0" smtClean="0">
                <a:sym typeface="Monotype Sorts"/>
              </a:rPr>
            </a:br>
            <a:r>
              <a:rPr lang="en-US" sz="2800" dirty="0" err="1"/>
              <a:t>Representação</a:t>
            </a:r>
            <a:r>
              <a:rPr lang="en-US" sz="2800" dirty="0"/>
              <a:t> do </a:t>
            </a:r>
            <a:r>
              <a:rPr lang="en-US" sz="2800" dirty="0" err="1"/>
              <a:t>documento</a:t>
            </a:r>
            <a:endParaRPr lang="pt-BR" sz="2800" dirty="0" smtClean="0"/>
          </a:p>
        </p:txBody>
      </p:sp>
      <p:sp>
        <p:nvSpPr>
          <p:cNvPr id="44037" name="Rectangle 3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6113" y="1644352"/>
            <a:ext cx="8345487" cy="4160912"/>
          </a:xfrm>
        </p:spPr>
        <p:txBody>
          <a:bodyPr/>
          <a:lstStyle/>
          <a:p>
            <a:pPr eaLnBrk="1" hangingPunct="1"/>
            <a:r>
              <a:rPr lang="pt-BR" sz="2400" dirty="0" smtClean="0"/>
              <a:t>Relembrando...</a:t>
            </a:r>
          </a:p>
          <a:p>
            <a:pPr eaLnBrk="1" hangingPunct="1"/>
            <a:r>
              <a:rPr lang="pt-BR" sz="2400" dirty="0" smtClean="0"/>
              <a:t>Cada documento </a:t>
            </a:r>
            <a:r>
              <a:rPr lang="pt-BR" sz="2400" dirty="0" err="1" smtClean="0"/>
              <a:t>d</a:t>
            </a:r>
            <a:r>
              <a:rPr lang="pt-BR" sz="2400" baseline="-25000" dirty="0" err="1" smtClean="0"/>
              <a:t>j</a:t>
            </a:r>
            <a:r>
              <a:rPr lang="pt-BR" sz="2400" dirty="0" smtClean="0"/>
              <a:t> em D é representado por um vetor de termos de K associados a pesos </a:t>
            </a:r>
          </a:p>
          <a:p>
            <a:pPr lvl="1" eaLnBrk="1" hangingPunct="1"/>
            <a:r>
              <a:rPr lang="pt-BR" sz="2400" dirty="0" err="1" smtClean="0"/>
              <a:t>d</a:t>
            </a:r>
            <a:r>
              <a:rPr lang="pt-BR" sz="2400" baseline="-25000" dirty="0" err="1" smtClean="0"/>
              <a:t>j</a:t>
            </a:r>
            <a:r>
              <a:rPr lang="pt-BR" sz="2400" dirty="0" smtClean="0"/>
              <a:t> = k</a:t>
            </a:r>
            <a:r>
              <a:rPr lang="pt-BR" sz="1800" dirty="0" smtClean="0"/>
              <a:t>1</a:t>
            </a:r>
            <a:r>
              <a:rPr lang="pt-BR" sz="2400" dirty="0" smtClean="0"/>
              <a:t> (w</a:t>
            </a:r>
            <a:r>
              <a:rPr lang="pt-BR" sz="1800" dirty="0" smtClean="0"/>
              <a:t>1</a:t>
            </a:r>
            <a:r>
              <a:rPr lang="pt-BR" sz="2400" dirty="0" smtClean="0"/>
              <a:t>), k</a:t>
            </a:r>
            <a:r>
              <a:rPr lang="pt-BR" sz="1800" dirty="0" smtClean="0"/>
              <a:t>2</a:t>
            </a:r>
            <a:r>
              <a:rPr lang="pt-BR" sz="2400" dirty="0" smtClean="0"/>
              <a:t> (w</a:t>
            </a:r>
            <a:r>
              <a:rPr lang="pt-BR" sz="1800" dirty="0" smtClean="0"/>
              <a:t>2</a:t>
            </a:r>
            <a:r>
              <a:rPr lang="pt-BR" sz="2400" dirty="0" smtClean="0"/>
              <a:t>),..., </a:t>
            </a:r>
            <a:r>
              <a:rPr lang="pt-BR" sz="2400" dirty="0" err="1" smtClean="0"/>
              <a:t>k</a:t>
            </a:r>
            <a:r>
              <a:rPr lang="pt-BR" sz="1800" dirty="0" err="1" smtClean="0"/>
              <a:t>n</a:t>
            </a:r>
            <a:r>
              <a:rPr lang="pt-BR" sz="1800" dirty="0" smtClean="0"/>
              <a:t> </a:t>
            </a:r>
            <a:r>
              <a:rPr lang="pt-BR" sz="2000" dirty="0" smtClean="0"/>
              <a:t>(</a:t>
            </a:r>
            <a:r>
              <a:rPr lang="pt-BR" sz="2400" dirty="0" err="1" smtClean="0"/>
              <a:t>w</a:t>
            </a:r>
            <a:r>
              <a:rPr lang="pt-BR" sz="1800" dirty="0" err="1" smtClean="0"/>
              <a:t>n</a:t>
            </a:r>
            <a:r>
              <a:rPr lang="pt-BR" sz="2000" dirty="0" smtClean="0"/>
              <a:t>)</a:t>
            </a:r>
            <a:r>
              <a:rPr lang="pt-BR" sz="2400" dirty="0" smtClean="0"/>
              <a:t> </a:t>
            </a:r>
            <a:endParaRPr lang="pt-BR" sz="1800" dirty="0" smtClean="0"/>
          </a:p>
          <a:p>
            <a:pPr eaLnBrk="1" hangingPunct="1">
              <a:spcBef>
                <a:spcPts val="2400"/>
              </a:spcBef>
            </a:pPr>
            <a:r>
              <a:rPr lang="pt-BR" sz="2400" dirty="0" smtClean="0"/>
              <a:t>Peso</a:t>
            </a:r>
          </a:p>
          <a:p>
            <a:pPr lvl="1" eaLnBrk="1" hangingPunct="1"/>
            <a:r>
              <a:rPr lang="pt-BR" sz="2200" dirty="0" smtClean="0"/>
              <a:t>Importância da palavra para descrever o documento</a:t>
            </a:r>
          </a:p>
          <a:p>
            <a:pPr lvl="1" eaLnBrk="1" hangingPunct="1"/>
            <a:r>
              <a:rPr lang="pt-BR" sz="2200" dirty="0" smtClean="0"/>
              <a:t>Quando o termo não aparece no documento, o peso associado é zero</a:t>
            </a:r>
          </a:p>
          <a:p>
            <a:pPr eaLnBrk="1" hangingPunct="1"/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ym typeface="Monotype Sorts"/>
              </a:rPr>
              <a:t>Modelo Espaço Vetorial</a:t>
            </a:r>
            <a:br>
              <a:rPr lang="pt-BR" sz="3200" dirty="0" smtClean="0">
                <a:sym typeface="Monotype Sorts"/>
              </a:rPr>
            </a:br>
            <a:r>
              <a:rPr lang="en-US" sz="2800" dirty="0" err="1" smtClean="0"/>
              <a:t>Representação</a:t>
            </a:r>
            <a:r>
              <a:rPr lang="en-US" sz="2800" dirty="0" smtClean="0"/>
              <a:t> </a:t>
            </a:r>
            <a:r>
              <a:rPr lang="en-US" sz="2800" dirty="0"/>
              <a:t>do </a:t>
            </a:r>
            <a:r>
              <a:rPr lang="en-US" sz="2800" dirty="0" err="1"/>
              <a:t>documento</a:t>
            </a:r>
            <a:endParaRPr lang="pt-BR" sz="3200" dirty="0" smtClean="0"/>
          </a:p>
        </p:txBody>
      </p:sp>
      <p:sp>
        <p:nvSpPr>
          <p:cNvPr id="45061" name="Rectangle 3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5576" y="1802507"/>
            <a:ext cx="7772400" cy="4578821"/>
          </a:xfrm>
        </p:spPr>
        <p:txBody>
          <a:bodyPr/>
          <a:lstStyle/>
          <a:p>
            <a:r>
              <a:rPr lang="pt-BR" sz="2600" dirty="0" smtClean="0"/>
              <a:t>Associa </a:t>
            </a:r>
            <a:r>
              <a:rPr lang="pt-BR" sz="2600" u="sng" dirty="0" smtClean="0"/>
              <a:t>pesos positivos não-binários </a:t>
            </a:r>
            <a:r>
              <a:rPr lang="pt-BR" sz="2600" dirty="0" smtClean="0"/>
              <a:t>aos termos </a:t>
            </a:r>
          </a:p>
          <a:p>
            <a:pPr lvl="1"/>
            <a:r>
              <a:rPr lang="pt-BR" sz="2400" dirty="0" smtClean="0"/>
              <a:t>Esses pesos são usados para calcular um “grau de similaridade” entre consulta e documento</a:t>
            </a:r>
          </a:p>
          <a:p>
            <a:r>
              <a:rPr lang="pt-BR" sz="2600" dirty="0" smtClean="0"/>
              <a:t>Permite casamento “parcial” entre consulta e documento</a:t>
            </a:r>
          </a:p>
          <a:p>
            <a:r>
              <a:rPr lang="pt-BR" sz="2600" dirty="0" smtClean="0"/>
              <a:t>O usuário recebe um conjunto ordenado de documentos como resposta à sua consulta</a:t>
            </a:r>
          </a:p>
          <a:p>
            <a:pPr lvl="1"/>
            <a:r>
              <a:rPr lang="pt-BR" sz="2400" dirty="0" smtClean="0"/>
              <a:t>Mais interessante do que apenas uma lista desordenada de documentos </a:t>
            </a:r>
            <a:endParaRPr lang="pt-BR" dirty="0" smtClean="0"/>
          </a:p>
        </p:txBody>
      </p:sp>
      <p:sp>
        <p:nvSpPr>
          <p:cNvPr id="4505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6F10F2-4A59-4049-BD6D-E89CD4BEABA1}" type="slidenum">
              <a:rPr lang="pt-BR" smtClean="0"/>
              <a:pPr/>
              <a:t>25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368740-B975-4CBB-9CE9-EBC4A396653E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endParaRPr lang="pt-BR" sz="3200" dirty="0" smtClean="0"/>
          </a:p>
        </p:txBody>
      </p:sp>
      <p:sp>
        <p:nvSpPr>
          <p:cNvPr id="460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6113" y="1844824"/>
            <a:ext cx="8040687" cy="4708376"/>
          </a:xfrm>
        </p:spPr>
        <p:txBody>
          <a:bodyPr/>
          <a:lstStyle/>
          <a:p>
            <a:pPr eaLnBrk="1" hangingPunct="1"/>
            <a:r>
              <a:rPr lang="pt-BR" sz="2600" dirty="0" smtClean="0"/>
              <a:t>Esse modelo pode utilizar diferentes fórmulas para:</a:t>
            </a:r>
          </a:p>
          <a:p>
            <a:pPr lvl="1" eaLnBrk="1" hangingPunct="1"/>
            <a:r>
              <a:rPr lang="pt-BR" sz="2400" dirty="0" smtClean="0"/>
              <a:t>Calcular os pesos dos vetores</a:t>
            </a:r>
          </a:p>
          <a:p>
            <a:pPr lvl="2" eaLnBrk="1" hangingPunct="1"/>
            <a:r>
              <a:rPr lang="pt-BR" sz="2000" dirty="0" smtClean="0"/>
              <a:t>Frequência de ocorrência do termo no documento</a:t>
            </a:r>
          </a:p>
          <a:p>
            <a:pPr lvl="2" eaLnBrk="1" hangingPunct="1">
              <a:spcBef>
                <a:spcPts val="300"/>
              </a:spcBef>
            </a:pPr>
            <a:r>
              <a:rPr lang="pt-BR" sz="2000" dirty="0" smtClean="0"/>
              <a:t>TF-IDF (mais usado)</a:t>
            </a:r>
          </a:p>
          <a:p>
            <a:pPr lvl="1" eaLnBrk="1" hangingPunct="1">
              <a:spcBef>
                <a:spcPts val="1200"/>
              </a:spcBef>
            </a:pPr>
            <a:r>
              <a:rPr lang="pt-BR" sz="2400" dirty="0" smtClean="0"/>
              <a:t>Calcular a medida de similaridade entre consulta e documentos</a:t>
            </a:r>
          </a:p>
          <a:p>
            <a:pPr lvl="2" eaLnBrk="1" hangingPunct="1"/>
            <a:r>
              <a:rPr lang="pt-BR" sz="2000" dirty="0" smtClean="0"/>
              <a:t>Cosseno (mais usado)</a:t>
            </a:r>
          </a:p>
          <a:p>
            <a:pPr lvl="2" eaLnBrk="1" hangingPunct="1"/>
            <a:r>
              <a:rPr lang="pt-BR" sz="2000" dirty="0" err="1" smtClean="0"/>
              <a:t>Jaccard</a:t>
            </a:r>
            <a:r>
              <a:rPr lang="pt-BR" sz="2000" dirty="0" smtClean="0"/>
              <a:t>, Coeficiente de</a:t>
            </a:r>
            <a:r>
              <a:rPr lang="en-US" sz="2000" dirty="0" smtClean="0"/>
              <a:t> </a:t>
            </a:r>
            <a:r>
              <a:rPr lang="pt-BR" sz="2000" dirty="0" smtClean="0"/>
              <a:t>Pearson, etc...</a:t>
            </a:r>
          </a:p>
          <a:p>
            <a:pPr eaLnBrk="1" hangingPunct="1"/>
            <a:r>
              <a:rPr lang="pt-BR" sz="2600" dirty="0" smtClean="0"/>
              <a:t>Essa escolha depende de quem constrói o sistema, e não do modelo 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B7A275-87A1-4C1E-B57F-0D014C82AAD7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47108" name="Rectangle 3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br>
              <a:rPr lang="pt-BR" sz="3200" dirty="0" smtClean="0">
                <a:sym typeface="Monotype Sorts"/>
              </a:rPr>
            </a:br>
            <a:r>
              <a:rPr lang="pt-BR" sz="3200" dirty="0" smtClean="0">
                <a:sym typeface="Monotype Sorts"/>
              </a:rPr>
              <a:t> </a:t>
            </a:r>
            <a:r>
              <a:rPr lang="en-US" sz="2800" dirty="0" err="1" smtClean="0"/>
              <a:t>Representação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documento</a:t>
            </a:r>
            <a:r>
              <a:rPr lang="en-US" sz="2800" dirty="0" smtClean="0"/>
              <a:t> e da </a:t>
            </a:r>
            <a:r>
              <a:rPr lang="en-US" sz="2800" dirty="0" err="1" smtClean="0"/>
              <a:t>consulta</a:t>
            </a:r>
            <a:endParaRPr lang="pt-BR" sz="2800" dirty="0" smtClean="0"/>
          </a:p>
        </p:txBody>
      </p:sp>
      <p:sp>
        <p:nvSpPr>
          <p:cNvPr id="47109" name="Rectangle 3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8312150" cy="180022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Dado </a:t>
            </a:r>
            <a:r>
              <a:rPr lang="pt-BR" sz="2400" i="1" dirty="0" smtClean="0"/>
              <a:t>K</a:t>
            </a:r>
            <a:r>
              <a:rPr lang="pt-BR" sz="2400" dirty="0" smtClean="0"/>
              <a:t>, Vocabulário da Base em questão, cada termo de K = {k1,...,</a:t>
            </a:r>
            <a:r>
              <a:rPr lang="pt-BR" sz="2400" dirty="0" err="1" smtClean="0"/>
              <a:t>kn</a:t>
            </a:r>
            <a:r>
              <a:rPr lang="pt-BR" sz="2400" dirty="0" smtClean="0"/>
              <a:t>} é </a:t>
            </a:r>
            <a:r>
              <a:rPr lang="pt-BR" sz="2400" u="sng" dirty="0" smtClean="0"/>
              <a:t>um eixo em um espaço vetorial </a:t>
            </a:r>
          </a:p>
          <a:p>
            <a:pPr eaLnBrk="1" hangingPunct="1"/>
            <a:r>
              <a:rPr lang="pt-BR" sz="2400" dirty="0" smtClean="0"/>
              <a:t>Consultas (q) e documentos (d) são representados como vetores nesse</a:t>
            </a:r>
            <a:r>
              <a:rPr lang="en-US" sz="2400" dirty="0" smtClean="0"/>
              <a:t>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n-dimensional</a:t>
            </a:r>
          </a:p>
        </p:txBody>
      </p:sp>
      <p:sp>
        <p:nvSpPr>
          <p:cNvPr id="45072" name="Line 6"/>
          <p:cNvSpPr>
            <a:spLocks noChangeShapeType="1"/>
          </p:cNvSpPr>
          <p:nvPr/>
        </p:nvSpPr>
        <p:spPr bwMode="auto">
          <a:xfrm flipV="1">
            <a:off x="7000875" y="4144172"/>
            <a:ext cx="0" cy="1291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lg" len="med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73" name="Line 7"/>
          <p:cNvSpPr>
            <a:spLocks noChangeShapeType="1"/>
          </p:cNvSpPr>
          <p:nvPr/>
        </p:nvSpPr>
        <p:spPr bwMode="auto">
          <a:xfrm>
            <a:off x="7000875" y="5435509"/>
            <a:ext cx="1296988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lg" len="med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74" name="Line 8"/>
          <p:cNvSpPr>
            <a:spLocks noChangeShapeType="1"/>
          </p:cNvSpPr>
          <p:nvPr/>
        </p:nvSpPr>
        <p:spPr bwMode="auto">
          <a:xfrm flipH="1">
            <a:off x="6516688" y="5435509"/>
            <a:ext cx="484188" cy="789256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lg" len="med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75" name="Text Box 9"/>
          <p:cNvSpPr txBox="1">
            <a:spLocks noChangeArrowheads="1"/>
          </p:cNvSpPr>
          <p:nvPr/>
        </p:nvSpPr>
        <p:spPr bwMode="auto">
          <a:xfrm>
            <a:off x="6343650" y="6182926"/>
            <a:ext cx="1176338" cy="3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Olimpíadas</a:t>
            </a:r>
          </a:p>
        </p:txBody>
      </p:sp>
      <p:sp>
        <p:nvSpPr>
          <p:cNvPr id="45076" name="Text Box 10"/>
          <p:cNvSpPr txBox="1">
            <a:spLocks noChangeArrowheads="1"/>
          </p:cNvSpPr>
          <p:nvPr/>
        </p:nvSpPr>
        <p:spPr bwMode="auto">
          <a:xfrm>
            <a:off x="8128000" y="5465938"/>
            <a:ext cx="668338" cy="3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Brasil</a:t>
            </a:r>
          </a:p>
        </p:txBody>
      </p:sp>
      <p:sp>
        <p:nvSpPr>
          <p:cNvPr id="45077" name="Text Box 11"/>
          <p:cNvSpPr txBox="1">
            <a:spLocks noChangeArrowheads="1"/>
          </p:cNvSpPr>
          <p:nvPr/>
        </p:nvSpPr>
        <p:spPr bwMode="auto">
          <a:xfrm>
            <a:off x="6789738" y="3860800"/>
            <a:ext cx="898525" cy="3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Londres</a:t>
            </a:r>
          </a:p>
        </p:txBody>
      </p:sp>
      <p:sp>
        <p:nvSpPr>
          <p:cNvPr id="45078" name="Line 12"/>
          <p:cNvSpPr>
            <a:spLocks noChangeShapeType="1"/>
          </p:cNvSpPr>
          <p:nvPr/>
        </p:nvSpPr>
        <p:spPr bwMode="auto">
          <a:xfrm flipV="1">
            <a:off x="7000875" y="5195880"/>
            <a:ext cx="696913" cy="239630"/>
          </a:xfrm>
          <a:prstGeom prst="line">
            <a:avLst/>
          </a:prstGeom>
          <a:noFill/>
          <a:ln w="38100">
            <a:solidFill>
              <a:srgbClr val="0086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79" name="Text Box 13"/>
          <p:cNvSpPr txBox="1">
            <a:spLocks noChangeArrowheads="1"/>
          </p:cNvSpPr>
          <p:nvPr/>
        </p:nvSpPr>
        <p:spPr bwMode="auto">
          <a:xfrm>
            <a:off x="7610475" y="4935330"/>
            <a:ext cx="346075" cy="39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rgbClr val="000000"/>
                </a:solidFill>
                <a:latin typeface="+mn-lt"/>
              </a:rPr>
              <a:t>d</a:t>
            </a:r>
          </a:p>
        </p:txBody>
      </p:sp>
      <p:sp>
        <p:nvSpPr>
          <p:cNvPr id="45080" name="Line 14"/>
          <p:cNvSpPr>
            <a:spLocks noChangeShapeType="1"/>
          </p:cNvSpPr>
          <p:nvPr/>
        </p:nvSpPr>
        <p:spPr bwMode="auto">
          <a:xfrm>
            <a:off x="6981825" y="5182567"/>
            <a:ext cx="4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1" name="Text Box 15"/>
          <p:cNvSpPr txBox="1">
            <a:spLocks noChangeArrowheads="1"/>
          </p:cNvSpPr>
          <p:nvPr/>
        </p:nvSpPr>
        <p:spPr bwMode="auto">
          <a:xfrm>
            <a:off x="6626225" y="5030421"/>
            <a:ext cx="481013" cy="2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sz="1200" dirty="0">
                <a:solidFill>
                  <a:srgbClr val="000000"/>
                </a:solidFill>
                <a:latin typeface="+mn-lt"/>
              </a:rPr>
              <a:t>0.25</a:t>
            </a:r>
            <a:endParaRPr lang="pt-BR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2" name="Text Box 16"/>
          <p:cNvSpPr txBox="1">
            <a:spLocks noChangeArrowheads="1"/>
          </p:cNvSpPr>
          <p:nvPr/>
        </p:nvSpPr>
        <p:spPr bwMode="auto">
          <a:xfrm>
            <a:off x="7458075" y="5391767"/>
            <a:ext cx="398463" cy="2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sz="1200">
                <a:solidFill>
                  <a:srgbClr val="000000"/>
                </a:solidFill>
                <a:latin typeface="+mn-lt"/>
              </a:rPr>
              <a:t>0.5</a:t>
            </a:r>
            <a:endParaRPr lang="pt-BR" sz="12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3" name="Line 17"/>
          <p:cNvSpPr>
            <a:spLocks noChangeShapeType="1"/>
          </p:cNvSpPr>
          <p:nvPr/>
        </p:nvSpPr>
        <p:spPr bwMode="auto">
          <a:xfrm>
            <a:off x="7656513" y="5418393"/>
            <a:ext cx="0" cy="437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4" name="Text Box 18"/>
          <p:cNvSpPr txBox="1">
            <a:spLocks noChangeArrowheads="1"/>
          </p:cNvSpPr>
          <p:nvPr/>
        </p:nvSpPr>
        <p:spPr bwMode="auto">
          <a:xfrm>
            <a:off x="6445250" y="5458331"/>
            <a:ext cx="481013" cy="2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sz="1200" dirty="0">
                <a:solidFill>
                  <a:srgbClr val="000000"/>
                </a:solidFill>
                <a:latin typeface="+mn-lt"/>
              </a:rPr>
              <a:t>0.25</a:t>
            </a:r>
            <a:endParaRPr lang="pt-BR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5" name="Line 19"/>
          <p:cNvSpPr>
            <a:spLocks noChangeShapeType="1"/>
          </p:cNvSpPr>
          <p:nvPr/>
        </p:nvSpPr>
        <p:spPr bwMode="auto">
          <a:xfrm>
            <a:off x="6775450" y="5633299"/>
            <a:ext cx="4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6" name="Line 20"/>
          <p:cNvSpPr>
            <a:spLocks noChangeShapeType="1"/>
          </p:cNvSpPr>
          <p:nvPr/>
        </p:nvSpPr>
        <p:spPr bwMode="auto">
          <a:xfrm flipV="1">
            <a:off x="7000875" y="4790791"/>
            <a:ext cx="501650" cy="64471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7" name="Text Box 21"/>
          <p:cNvSpPr txBox="1">
            <a:spLocks noChangeArrowheads="1"/>
          </p:cNvSpPr>
          <p:nvPr/>
        </p:nvSpPr>
        <p:spPr bwMode="auto">
          <a:xfrm>
            <a:off x="7342188" y="4408525"/>
            <a:ext cx="346075" cy="39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rgbClr val="000000"/>
                </a:solidFill>
                <a:latin typeface="+mn-lt"/>
              </a:rPr>
              <a:t>q</a:t>
            </a:r>
          </a:p>
        </p:txBody>
      </p:sp>
      <p:sp>
        <p:nvSpPr>
          <p:cNvPr id="45088" name="Line 22"/>
          <p:cNvSpPr>
            <a:spLocks noChangeShapeType="1"/>
          </p:cNvSpPr>
          <p:nvPr/>
        </p:nvSpPr>
        <p:spPr bwMode="auto">
          <a:xfrm>
            <a:off x="7421563" y="4509322"/>
            <a:ext cx="227013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89" name="Line 23"/>
          <p:cNvSpPr>
            <a:spLocks noChangeShapeType="1"/>
          </p:cNvSpPr>
          <p:nvPr/>
        </p:nvSpPr>
        <p:spPr bwMode="auto">
          <a:xfrm>
            <a:off x="7659688" y="4941035"/>
            <a:ext cx="225425" cy="0"/>
          </a:xfrm>
          <a:prstGeom prst="line">
            <a:avLst/>
          </a:prstGeom>
          <a:noFill/>
          <a:ln w="12700">
            <a:solidFill>
              <a:srgbClr val="00866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609600" y="5943296"/>
            <a:ext cx="2820988" cy="4773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Brasil Olimpíadas Londres</a:t>
            </a:r>
            <a:endParaRPr lang="pt-BR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65" name="Text Box 25"/>
          <p:cNvSpPr txBox="1">
            <a:spLocks noChangeArrowheads="1"/>
          </p:cNvSpPr>
          <p:nvPr/>
        </p:nvSpPr>
        <p:spPr bwMode="auto">
          <a:xfrm>
            <a:off x="609600" y="5564833"/>
            <a:ext cx="1289050" cy="3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Consulta </a:t>
            </a:r>
            <a:r>
              <a:rPr lang="pt-BR" sz="1600" b="1" dirty="0">
                <a:solidFill>
                  <a:srgbClr val="000000"/>
                </a:solidFill>
                <a:latin typeface="+mn-lt"/>
              </a:rPr>
              <a:t>q </a:t>
            </a:r>
            <a:r>
              <a:rPr lang="pt-BR" sz="160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45066" name="Text Box 26"/>
          <p:cNvSpPr txBox="1">
            <a:spLocks noChangeArrowheads="1"/>
          </p:cNvSpPr>
          <p:nvPr/>
        </p:nvSpPr>
        <p:spPr bwMode="auto">
          <a:xfrm>
            <a:off x="684213" y="3953989"/>
            <a:ext cx="1547813" cy="3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Documento </a:t>
            </a:r>
            <a:r>
              <a:rPr lang="pt-BR" sz="1600" b="1" dirty="0">
                <a:solidFill>
                  <a:srgbClr val="000000"/>
                </a:solidFill>
                <a:latin typeface="+mn-lt"/>
              </a:rPr>
              <a:t>d </a:t>
            </a:r>
            <a:r>
              <a:rPr lang="pt-BR" sz="160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sp>
        <p:nvSpPr>
          <p:cNvPr id="45067" name="AutoShape 27"/>
          <p:cNvSpPr>
            <a:spLocks noChangeArrowheads="1"/>
          </p:cNvSpPr>
          <p:nvPr/>
        </p:nvSpPr>
        <p:spPr bwMode="auto">
          <a:xfrm>
            <a:off x="611188" y="4288710"/>
            <a:ext cx="3349625" cy="1080235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pt-BR" sz="1400" b="1" u="sng" dirty="0">
                <a:solidFill>
                  <a:srgbClr val="000000"/>
                </a:solidFill>
                <a:latin typeface="+mn-lt"/>
              </a:rPr>
              <a:t>Brasil 2012</a:t>
            </a:r>
            <a:endParaRPr lang="pt-BR" sz="1400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defRPr/>
            </a:pPr>
            <a:r>
              <a:rPr lang="pt-BR" sz="1400" dirty="0">
                <a:solidFill>
                  <a:srgbClr val="000000"/>
                </a:solidFill>
                <a:latin typeface="+mn-lt"/>
              </a:rPr>
              <a:t>     O Brasil não foi bem no quadra de medalhas da Olimpíada de Londres 2012 ...</a:t>
            </a:r>
          </a:p>
        </p:txBody>
      </p:sp>
      <p:sp>
        <p:nvSpPr>
          <p:cNvPr id="45069" name="Rectangle 29"/>
          <p:cNvSpPr>
            <a:spLocks noChangeArrowheads="1"/>
          </p:cNvSpPr>
          <p:nvPr/>
        </p:nvSpPr>
        <p:spPr bwMode="auto">
          <a:xfrm>
            <a:off x="4356100" y="4549260"/>
            <a:ext cx="1504950" cy="608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pt-BR" sz="1400" dirty="0">
                <a:solidFill>
                  <a:srgbClr val="000000"/>
                </a:solidFill>
                <a:latin typeface="+mn-lt"/>
              </a:rPr>
              <a:t>Brasil	 0.5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pt-BR" sz="1400" dirty="0">
                <a:solidFill>
                  <a:srgbClr val="000000"/>
                </a:solidFill>
                <a:latin typeface="+mn-lt"/>
              </a:rPr>
              <a:t>Olimpíadas	 0.25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pt-BR" sz="1400" dirty="0">
                <a:solidFill>
                  <a:srgbClr val="000000"/>
                </a:solidFill>
                <a:latin typeface="+mn-lt"/>
              </a:rPr>
              <a:t>Londres	 0.25</a:t>
            </a:r>
          </a:p>
        </p:txBody>
      </p:sp>
      <p:sp>
        <p:nvSpPr>
          <p:cNvPr id="45071" name="Text Box 31"/>
          <p:cNvSpPr txBox="1">
            <a:spLocks noChangeArrowheads="1"/>
          </p:cNvSpPr>
          <p:nvPr/>
        </p:nvSpPr>
        <p:spPr bwMode="auto">
          <a:xfrm>
            <a:off x="4314825" y="4098528"/>
            <a:ext cx="1784350" cy="3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solidFill>
                  <a:srgbClr val="000000"/>
                </a:solidFill>
                <a:latin typeface="+mn-lt"/>
              </a:rPr>
              <a:t>Visão Lógica de </a:t>
            </a:r>
            <a:r>
              <a:rPr lang="pt-BR" sz="1600" b="1" dirty="0">
                <a:solidFill>
                  <a:srgbClr val="000000"/>
                </a:solidFill>
                <a:latin typeface="+mn-lt"/>
              </a:rPr>
              <a:t>d</a:t>
            </a:r>
          </a:p>
        </p:txBody>
      </p:sp>
      <p:cxnSp>
        <p:nvCxnSpPr>
          <p:cNvPr id="47111" name="Conector reto 34"/>
          <p:cNvCxnSpPr>
            <a:cxnSpLocks noChangeShapeType="1"/>
          </p:cNvCxnSpPr>
          <p:nvPr/>
        </p:nvCxnSpPr>
        <p:spPr bwMode="auto">
          <a:xfrm>
            <a:off x="609600" y="3716338"/>
            <a:ext cx="8185150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E8A9DA-6B9A-417C-B6FB-9ADA15D67249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8132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br>
              <a:rPr lang="pt-BR" sz="3200" dirty="0" smtClean="0">
                <a:sym typeface="Monotype Sorts"/>
              </a:rPr>
            </a:br>
            <a:r>
              <a:rPr lang="pt-BR" sz="2800" dirty="0" smtClean="0">
                <a:sym typeface="Monotype Sorts"/>
              </a:rPr>
              <a:t> </a:t>
            </a:r>
            <a:r>
              <a:rPr lang="en-US" sz="2800" dirty="0" err="1" smtClean="0"/>
              <a:t>Relevância</a:t>
            </a:r>
            <a:endParaRPr lang="pt-BR" sz="3200" dirty="0" smtClean="0"/>
          </a:p>
        </p:txBody>
      </p:sp>
      <p:sp>
        <p:nvSpPr>
          <p:cNvPr id="48133" name="Rectangle 1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66875"/>
            <a:ext cx="8077200" cy="212216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O modelo EV ordena os documentos recuperados de acordo com sua </a:t>
            </a:r>
            <a:r>
              <a:rPr lang="pt-BR" sz="2400" u="sng" dirty="0" smtClean="0"/>
              <a:t>similaridade</a:t>
            </a:r>
            <a:r>
              <a:rPr lang="pt-BR" sz="2400" dirty="0" smtClean="0"/>
              <a:t> em relação à consulta</a:t>
            </a:r>
          </a:p>
          <a:p>
            <a:pPr eaLnBrk="1" hangingPunct="1"/>
            <a:r>
              <a:rPr lang="pt-BR" sz="2400" dirty="0" smtClean="0"/>
              <a:t>Similaridade pode ser medida pelo cosseno do ângulo entre q e d</a:t>
            </a:r>
          </a:p>
        </p:txBody>
      </p:sp>
      <p:grpSp>
        <p:nvGrpSpPr>
          <p:cNvPr id="48134" name="Group 26"/>
          <p:cNvGrpSpPr>
            <a:grpSpLocks/>
          </p:cNvGrpSpPr>
          <p:nvPr/>
        </p:nvGrpSpPr>
        <p:grpSpPr bwMode="auto">
          <a:xfrm>
            <a:off x="1058863" y="3856038"/>
            <a:ext cx="3003550" cy="2165350"/>
            <a:chOff x="918" y="2870"/>
            <a:chExt cx="1892" cy="1364"/>
          </a:xfrm>
        </p:grpSpPr>
        <p:cxnSp>
          <p:nvCxnSpPr>
            <p:cNvPr id="48136" name="AutoShape 16"/>
            <p:cNvCxnSpPr>
              <a:cxnSpLocks noChangeShapeType="1"/>
            </p:cNvCxnSpPr>
            <p:nvPr/>
          </p:nvCxnSpPr>
          <p:spPr bwMode="auto">
            <a:xfrm>
              <a:off x="1182" y="3974"/>
              <a:ext cx="14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137" name="AutoShape 17"/>
            <p:cNvCxnSpPr>
              <a:cxnSpLocks noChangeShapeType="1"/>
            </p:cNvCxnSpPr>
            <p:nvPr/>
          </p:nvCxnSpPr>
          <p:spPr bwMode="auto">
            <a:xfrm flipV="1">
              <a:off x="1182" y="2870"/>
              <a:ext cx="0" cy="1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8138" name="AutoShape 18"/>
            <p:cNvCxnSpPr>
              <a:cxnSpLocks noChangeShapeType="1"/>
            </p:cNvCxnSpPr>
            <p:nvPr/>
          </p:nvCxnSpPr>
          <p:spPr bwMode="auto">
            <a:xfrm flipV="1">
              <a:off x="1182" y="3686"/>
              <a:ext cx="1056" cy="288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  <p:cxnSp>
          <p:nvCxnSpPr>
            <p:cNvPr id="48139" name="AutoShape 19"/>
            <p:cNvCxnSpPr>
              <a:cxnSpLocks noChangeShapeType="1"/>
            </p:cNvCxnSpPr>
            <p:nvPr/>
          </p:nvCxnSpPr>
          <p:spPr bwMode="auto">
            <a:xfrm flipV="1">
              <a:off x="1182" y="3158"/>
              <a:ext cx="624" cy="816"/>
            </a:xfrm>
            <a:prstGeom prst="straightConnector1">
              <a:avLst/>
            </a:prstGeom>
            <a:noFill/>
            <a:ln w="25400">
              <a:solidFill>
                <a:srgbClr val="008663"/>
              </a:solidFill>
              <a:round/>
              <a:headEnd/>
              <a:tailEnd type="triangle" w="med" len="med"/>
            </a:ln>
          </p:spPr>
        </p:cxnSp>
        <p:sp>
          <p:nvSpPr>
            <p:cNvPr id="48140" name="Text Box 20"/>
            <p:cNvSpPr txBox="1">
              <a:spLocks noChangeArrowheads="1"/>
            </p:cNvSpPr>
            <p:nvPr/>
          </p:nvSpPr>
          <p:spPr bwMode="auto">
            <a:xfrm>
              <a:off x="2546" y="4022"/>
              <a:ext cx="2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lang="pt-BR" sz="12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8141" name="Text Box 21"/>
            <p:cNvSpPr txBox="1">
              <a:spLocks noChangeArrowheads="1"/>
            </p:cNvSpPr>
            <p:nvPr/>
          </p:nvSpPr>
          <p:spPr bwMode="auto">
            <a:xfrm>
              <a:off x="918" y="2946"/>
              <a:ext cx="2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lang="pt-BR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8142" name="Text Box 22"/>
            <p:cNvSpPr txBox="1">
              <a:spLocks noChangeArrowheads="1"/>
            </p:cNvSpPr>
            <p:nvPr/>
          </p:nvSpPr>
          <p:spPr bwMode="auto">
            <a:xfrm>
              <a:off x="1566" y="2966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800" b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48143" name="Text Box 23"/>
            <p:cNvSpPr txBox="1">
              <a:spLocks noChangeArrowheads="1"/>
            </p:cNvSpPr>
            <p:nvPr/>
          </p:nvSpPr>
          <p:spPr bwMode="auto">
            <a:xfrm>
              <a:off x="2142" y="368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>
                  <a:solidFill>
                    <a:srgbClr val="000000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8144" name="AutoShape 24"/>
            <p:cNvSpPr>
              <a:spLocks noChangeArrowheads="1"/>
            </p:cNvSpPr>
            <p:nvPr/>
          </p:nvSpPr>
          <p:spPr bwMode="auto">
            <a:xfrm>
              <a:off x="1470" y="3590"/>
              <a:ext cx="96" cy="288"/>
            </a:xfrm>
            <a:prstGeom prst="curvedLef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48145" name="Text Box 25"/>
            <p:cNvSpPr txBox="1">
              <a:spLocks noChangeArrowheads="1"/>
            </p:cNvSpPr>
            <p:nvPr/>
          </p:nvSpPr>
          <p:spPr bwMode="auto">
            <a:xfrm>
              <a:off x="1566" y="3494"/>
              <a:ext cx="2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</a:t>
              </a:r>
            </a:p>
          </p:txBody>
        </p:sp>
      </p:grpSp>
      <p:sp>
        <p:nvSpPr>
          <p:cNvPr id="48135" name="Rectangle 27"/>
          <p:cNvSpPr>
            <a:spLocks noChangeArrowheads="1"/>
          </p:cNvSpPr>
          <p:nvPr/>
        </p:nvSpPr>
        <p:spPr bwMode="auto">
          <a:xfrm>
            <a:off x="3852863" y="4365625"/>
            <a:ext cx="359945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>
                <a:solidFill>
                  <a:srgbClr val="000000"/>
                </a:solidFill>
              </a:rPr>
              <a:t>Similaridade(q,d)  =  cos(</a:t>
            </a:r>
            <a:r>
              <a:rPr lang="pt-BR" sz="2000">
                <a:solidFill>
                  <a:srgbClr val="000000"/>
                </a:solidFill>
                <a:sym typeface="Symbol" pitchFamily="18" charset="2"/>
              </a:rPr>
              <a:t>)</a:t>
            </a:r>
            <a:endParaRPr lang="pt-PT" i="1">
              <a:solidFill>
                <a:srgbClr val="00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1A5D7D-1C95-4A77-B503-54079BBF2400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br>
              <a:rPr lang="pt-BR" sz="3200" dirty="0" smtClean="0">
                <a:sym typeface="Monotype Sorts"/>
              </a:rPr>
            </a:br>
            <a:r>
              <a:rPr lang="pt-BR" sz="2800" dirty="0" smtClean="0">
                <a:sym typeface="Monotype Sorts"/>
              </a:rPr>
              <a:t> </a:t>
            </a:r>
            <a:r>
              <a:rPr lang="en-US" sz="2800" dirty="0" err="1" smtClean="0"/>
              <a:t>Relevância</a:t>
            </a:r>
            <a:endParaRPr lang="pt-BR" sz="3200" dirty="0" smtClean="0"/>
          </a:p>
        </p:txBody>
      </p:sp>
      <p:sp>
        <p:nvSpPr>
          <p:cNvPr id="4915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66875"/>
            <a:ext cx="7990656" cy="4581525"/>
          </a:xfrm>
        </p:spPr>
        <p:txBody>
          <a:bodyPr/>
          <a:lstStyle/>
          <a:p>
            <a:pPr eaLnBrk="1" hangingPunct="1"/>
            <a:r>
              <a:rPr lang="pt-BR" sz="2400" dirty="0" smtClean="0"/>
              <a:t>Função cosseno</a:t>
            </a:r>
          </a:p>
          <a:p>
            <a:pPr lvl="1" eaLnBrk="1" hangingPunct="1"/>
            <a:r>
              <a:rPr lang="pt-BR" sz="2200" dirty="0" smtClean="0"/>
              <a:t>É </a:t>
            </a:r>
            <a:r>
              <a:rPr lang="pt-BR" sz="2200" u="sng" dirty="0" smtClean="0"/>
              <a:t>inversamente relacionada </a:t>
            </a:r>
            <a:r>
              <a:rPr lang="pt-BR" sz="2200" dirty="0" smtClean="0"/>
              <a:t>ao ângulo entre os vetores</a:t>
            </a:r>
          </a:p>
          <a:p>
            <a:pPr lvl="2" eaLnBrk="1" hangingPunct="1"/>
            <a:r>
              <a:rPr lang="pt-BR" sz="2000" dirty="0" smtClean="0"/>
              <a:t>Quanto menor é o ângulo entre os vetores, maior o valor do cosseno </a:t>
            </a:r>
          </a:p>
          <a:p>
            <a:pPr lvl="2" eaLnBrk="1" hangingPunct="1"/>
            <a:r>
              <a:rPr lang="pt-BR" sz="2000" dirty="0" smtClean="0"/>
              <a:t>E maior é a </a:t>
            </a:r>
            <a:r>
              <a:rPr lang="pt-BR" sz="2000" u="sng" dirty="0" smtClean="0"/>
              <a:t>similaridade</a:t>
            </a:r>
            <a:r>
              <a:rPr lang="pt-BR" sz="2000" dirty="0" smtClean="0"/>
              <a:t> entre d e q</a:t>
            </a:r>
          </a:p>
          <a:p>
            <a:pPr lvl="1" eaLnBrk="1" hangingPunct="1"/>
            <a:r>
              <a:rPr lang="pt-BR" sz="2200" dirty="0" smtClean="0"/>
              <a:t>Varia entre 0 e 1</a:t>
            </a:r>
          </a:p>
          <a:p>
            <a:pPr lvl="1" eaLnBrk="1" hangingPunct="1"/>
            <a:r>
              <a:rPr lang="pt-BR" sz="2200" dirty="0" smtClean="0"/>
              <a:t>Independe do tamanho do vetor</a:t>
            </a:r>
          </a:p>
          <a:p>
            <a:pPr lvl="2" eaLnBrk="1" hangingPunct="1"/>
            <a:r>
              <a:rPr lang="pt-BR" sz="2000" dirty="0" smtClean="0"/>
              <a:t>Considera apenas sua direção</a:t>
            </a:r>
          </a:p>
          <a:p>
            <a:pPr eaLnBrk="1" hangingPunct="1"/>
            <a:r>
              <a:rPr lang="pt-BR" sz="2400" dirty="0" smtClean="0"/>
              <a:t>Existem outras medidas de similaridade usadas com o modelo EV, porém o cosseno é a mais usada</a:t>
            </a:r>
          </a:p>
          <a:p>
            <a:pPr lvl="2" eaLnBrk="1" hangingPunct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78E62C-A39D-470E-858C-4830BA2F3720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Relembrando…</a:t>
            </a:r>
            <a:br>
              <a:rPr lang="en-US" smtClean="0"/>
            </a:br>
            <a:r>
              <a:rPr lang="en-US" sz="3200" smtClean="0"/>
              <a:t>Sistemas de </a:t>
            </a:r>
            <a:r>
              <a:rPr lang="pt-BR" sz="3200" smtClean="0"/>
              <a:t>Recuperação de Informação</a:t>
            </a:r>
            <a:endParaRPr lang="en-US" sz="3200" smtClean="0"/>
          </a:p>
        </p:txBody>
      </p:sp>
      <p:sp>
        <p:nvSpPr>
          <p:cNvPr id="153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844824"/>
            <a:ext cx="7772400" cy="4632176"/>
          </a:xfrm>
        </p:spPr>
        <p:txBody>
          <a:bodyPr/>
          <a:lstStyle/>
          <a:p>
            <a:pPr eaLnBrk="1" hangingPunct="1"/>
            <a:r>
              <a:rPr lang="pt-BR" sz="2400" dirty="0" smtClean="0"/>
              <a:t>Um sistema automático para RI pode ser visto como</a:t>
            </a:r>
          </a:p>
          <a:p>
            <a:pPr lvl="1" eaLnBrk="1" hangingPunct="1"/>
            <a:r>
              <a:rPr lang="pt-BR" sz="2200" dirty="0" smtClean="0"/>
              <a:t>a parte do sistema de informação responsável pelo </a:t>
            </a:r>
            <a:r>
              <a:rPr lang="pt-BR" sz="2200" dirty="0" smtClean="0">
                <a:solidFill>
                  <a:srgbClr val="800080"/>
                </a:solidFill>
              </a:rPr>
              <a:t>armazenamento ordenado dos documentos em um BD</a:t>
            </a:r>
            <a:r>
              <a:rPr lang="pt-BR" sz="2200" dirty="0" smtClean="0"/>
              <a:t>, </a:t>
            </a:r>
          </a:p>
          <a:p>
            <a:pPr lvl="1" eaLnBrk="1" hangingPunct="1"/>
            <a:r>
              <a:rPr lang="pt-BR" sz="2200" dirty="0" smtClean="0"/>
              <a:t>e sua posterior </a:t>
            </a:r>
            <a:r>
              <a:rPr lang="pt-BR" sz="2200" dirty="0" smtClean="0">
                <a:solidFill>
                  <a:srgbClr val="800080"/>
                </a:solidFill>
              </a:rPr>
              <a:t>recuperação</a:t>
            </a:r>
            <a:r>
              <a:rPr lang="pt-BR" sz="2200" dirty="0" smtClean="0"/>
              <a:t> </a:t>
            </a:r>
          </a:p>
          <a:p>
            <a:pPr lvl="1" eaLnBrk="1" hangingPunct="1"/>
            <a:r>
              <a:rPr lang="pt-BR" sz="2200" dirty="0" smtClean="0"/>
              <a:t>para responder a </a:t>
            </a:r>
            <a:r>
              <a:rPr lang="pt-BR" sz="2200" dirty="0" smtClean="0">
                <a:solidFill>
                  <a:srgbClr val="800080"/>
                </a:solidFill>
              </a:rPr>
              <a:t>consulta do usuário</a:t>
            </a:r>
          </a:p>
          <a:p>
            <a:pPr lvl="1" eaLnBrk="1" hangingPunct="1"/>
            <a:endParaRPr lang="pt-BR" sz="2200" dirty="0" smtClean="0">
              <a:solidFill>
                <a:srgbClr val="800080"/>
              </a:solidFill>
            </a:endParaRPr>
          </a:p>
          <a:p>
            <a:pPr eaLnBrk="1" hangingPunct="1"/>
            <a:r>
              <a:rPr lang="pt-BR" sz="2400" dirty="0" smtClean="0"/>
              <a:t>Obs.: Neste curso vamos tratar apenas documentos textuais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AE1128-C974-41E2-99C3-FB3985DE3A1C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7772400" cy="1008063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br>
              <a:rPr lang="pt-BR" sz="3200" dirty="0" smtClean="0">
                <a:sym typeface="Monotype Sorts"/>
              </a:rPr>
            </a:br>
            <a:r>
              <a:rPr lang="pt-BR" sz="2800" dirty="0" smtClean="0">
                <a:sym typeface="Monotype Sorts"/>
              </a:rPr>
              <a:t> </a:t>
            </a:r>
            <a:r>
              <a:rPr lang="en-US" sz="2800" dirty="0" err="1" smtClean="0"/>
              <a:t>Relevância</a:t>
            </a:r>
            <a:endParaRPr lang="pt-BR" sz="3200" dirty="0" smtClean="0"/>
          </a:p>
        </p:txBody>
      </p:sp>
      <p:sp>
        <p:nvSpPr>
          <p:cNvPr id="20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572000"/>
          </a:xfrm>
        </p:spPr>
        <p:txBody>
          <a:bodyPr/>
          <a:lstStyle/>
          <a:p>
            <a:pPr eaLnBrk="1" hangingPunct="1"/>
            <a:r>
              <a:rPr lang="pt-BR" sz="2400" smtClean="0"/>
              <a:t>Cosseno</a:t>
            </a:r>
          </a:p>
          <a:p>
            <a:pPr eaLnBrk="1" hangingPunct="1"/>
            <a:endParaRPr lang="pt-BR" sz="2000" smtClean="0"/>
          </a:p>
          <a:p>
            <a:pPr eaLnBrk="1" hangingPunct="1"/>
            <a:endParaRPr lang="pt-BR" sz="2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pt-BR" sz="2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pt-BR" sz="2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BR" sz="2000" smtClean="0"/>
              <a:t>Exemplo</a:t>
            </a:r>
            <a:r>
              <a:rPr lang="pt-BR" smtClean="0"/>
              <a:t>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43200" y="2895600"/>
          <a:ext cx="2514600" cy="1230313"/>
        </p:xfrm>
        <a:graphic>
          <a:graphicData uri="http://schemas.openxmlformats.org/presentationml/2006/ole">
            <p:oleObj spid="_x0000_s2156" name="Equação" r:id="rId3" imgW="1790700" imgH="87630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066800" y="5257800"/>
          <a:ext cx="7559675" cy="911225"/>
        </p:xfrm>
        <a:graphic>
          <a:graphicData uri="http://schemas.openxmlformats.org/presentationml/2006/ole">
            <p:oleObj spid="_x0000_s2157" name="Equação" r:id="rId4" imgW="5080000" imgH="596900" progId="Equation.3">
              <p:embed/>
            </p:oleObj>
          </a:graphicData>
        </a:graphic>
      </p:graphicFrame>
      <p:grpSp>
        <p:nvGrpSpPr>
          <p:cNvPr id="2056" name="Group 6"/>
          <p:cNvGrpSpPr>
            <a:grpSpLocks/>
          </p:cNvGrpSpPr>
          <p:nvPr/>
        </p:nvGrpSpPr>
        <p:grpSpPr bwMode="auto">
          <a:xfrm>
            <a:off x="5926138" y="2727325"/>
            <a:ext cx="2373312" cy="1792288"/>
            <a:chOff x="2726" y="3177"/>
            <a:chExt cx="1495" cy="1129"/>
          </a:xfrm>
        </p:grpSpPr>
        <p:sp>
          <p:nvSpPr>
            <p:cNvPr id="2058" name="Line 7"/>
            <p:cNvSpPr>
              <a:spLocks noChangeShapeType="1"/>
            </p:cNvSpPr>
            <p:nvPr/>
          </p:nvSpPr>
          <p:spPr bwMode="auto">
            <a:xfrm flipV="1">
              <a:off x="3345" y="3323"/>
              <a:ext cx="0" cy="5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59" name="Line 8"/>
            <p:cNvSpPr>
              <a:spLocks noChangeShapeType="1"/>
            </p:cNvSpPr>
            <p:nvPr/>
          </p:nvSpPr>
          <p:spPr bwMode="auto">
            <a:xfrm>
              <a:off x="3345" y="3892"/>
              <a:ext cx="6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0" name="Line 9"/>
            <p:cNvSpPr>
              <a:spLocks noChangeShapeType="1"/>
            </p:cNvSpPr>
            <p:nvPr/>
          </p:nvSpPr>
          <p:spPr bwMode="auto">
            <a:xfrm flipH="1">
              <a:off x="3097" y="3892"/>
              <a:ext cx="248" cy="3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1" name="Text Box 10"/>
            <p:cNvSpPr txBox="1">
              <a:spLocks noChangeArrowheads="1"/>
            </p:cNvSpPr>
            <p:nvPr/>
          </p:nvSpPr>
          <p:spPr bwMode="auto">
            <a:xfrm>
              <a:off x="2726" y="4114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pt-BR" sz="1400">
                  <a:solidFill>
                    <a:srgbClr val="000000"/>
                  </a:solidFill>
                  <a:latin typeface="Times New Roman" pitchFamily="18" charset="0"/>
                </a:rPr>
                <a:t>Brasil</a:t>
              </a:r>
            </a:p>
          </p:txBody>
        </p:sp>
        <p:sp>
          <p:nvSpPr>
            <p:cNvPr id="2062" name="Text Box 11"/>
            <p:cNvSpPr txBox="1">
              <a:spLocks noChangeArrowheads="1"/>
            </p:cNvSpPr>
            <p:nvPr/>
          </p:nvSpPr>
          <p:spPr bwMode="auto">
            <a:xfrm>
              <a:off x="3588" y="4003"/>
              <a:ext cx="6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pt-BR" sz="1400">
                  <a:solidFill>
                    <a:srgbClr val="000000"/>
                  </a:solidFill>
                  <a:latin typeface="Times New Roman" pitchFamily="18" charset="0"/>
                </a:rPr>
                <a:t>Olimpíadas</a:t>
              </a:r>
            </a:p>
          </p:txBody>
        </p:sp>
        <p:sp>
          <p:nvSpPr>
            <p:cNvPr id="2063" name="Text Box 12"/>
            <p:cNvSpPr txBox="1">
              <a:spLocks noChangeArrowheads="1"/>
            </p:cNvSpPr>
            <p:nvPr/>
          </p:nvSpPr>
          <p:spPr bwMode="auto">
            <a:xfrm>
              <a:off x="3100" y="3177"/>
              <a:ext cx="4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pt-BR" sz="1400">
                  <a:solidFill>
                    <a:srgbClr val="000000"/>
                  </a:solidFill>
                  <a:latin typeface="Times New Roman" pitchFamily="18" charset="0"/>
                </a:rPr>
                <a:t>Londres</a:t>
              </a:r>
            </a:p>
          </p:txBody>
        </p:sp>
        <p:sp>
          <p:nvSpPr>
            <p:cNvPr id="2064" name="Line 13"/>
            <p:cNvSpPr>
              <a:spLocks noChangeShapeType="1"/>
            </p:cNvSpPr>
            <p:nvPr/>
          </p:nvSpPr>
          <p:spPr bwMode="auto">
            <a:xfrm flipV="1">
              <a:off x="3345" y="3786"/>
              <a:ext cx="356" cy="10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5" name="Text Box 14"/>
            <p:cNvSpPr txBox="1">
              <a:spLocks noChangeArrowheads="1"/>
            </p:cNvSpPr>
            <p:nvPr/>
          </p:nvSpPr>
          <p:spPr bwMode="auto">
            <a:xfrm>
              <a:off x="3612" y="3639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pt-BR" sz="14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r>
                <a:rPr lang="pt-BR" sz="14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pt-BR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>
              <a:off x="3335" y="3781"/>
              <a:ext cx="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3680" y="3884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>
              <a:off x="3278" y="3979"/>
              <a:ext cx="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9" name="Line 18"/>
            <p:cNvSpPr>
              <a:spLocks noChangeShapeType="1"/>
            </p:cNvSpPr>
            <p:nvPr/>
          </p:nvSpPr>
          <p:spPr bwMode="auto">
            <a:xfrm flipV="1">
              <a:off x="3345" y="3607"/>
              <a:ext cx="257" cy="285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0" name="Text Box 19"/>
            <p:cNvSpPr txBox="1">
              <a:spLocks noChangeArrowheads="1"/>
            </p:cNvSpPr>
            <p:nvPr/>
          </p:nvSpPr>
          <p:spPr bwMode="auto">
            <a:xfrm>
              <a:off x="3504" y="3432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pt-BR" sz="14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r>
                <a:rPr lang="pt-BR" sz="14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pt-BR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1" name="Line 20"/>
            <p:cNvSpPr>
              <a:spLocks noChangeShapeType="1"/>
            </p:cNvSpPr>
            <p:nvPr/>
          </p:nvSpPr>
          <p:spPr bwMode="auto">
            <a:xfrm>
              <a:off x="3550" y="3437"/>
              <a:ext cx="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>
              <a:off x="3671" y="3654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3" name="Line 22"/>
            <p:cNvSpPr>
              <a:spLocks noChangeShapeType="1"/>
            </p:cNvSpPr>
            <p:nvPr/>
          </p:nvSpPr>
          <p:spPr bwMode="auto">
            <a:xfrm flipH="1" flipV="1">
              <a:off x="2928" y="3552"/>
              <a:ext cx="384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4" name="Text Box 23"/>
            <p:cNvSpPr txBox="1">
              <a:spLocks noChangeArrowheads="1"/>
            </p:cNvSpPr>
            <p:nvPr/>
          </p:nvSpPr>
          <p:spPr bwMode="auto">
            <a:xfrm>
              <a:off x="2760" y="3399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pt-BR" sz="1400">
                  <a:solidFill>
                    <a:srgbClr val="000000"/>
                  </a:solidFill>
                  <a:latin typeface="Times New Roman" pitchFamily="18" charset="0"/>
                </a:rPr>
                <a:t>Prata</a:t>
              </a:r>
            </a:p>
          </p:txBody>
        </p:sp>
      </p:grpSp>
      <p:sp>
        <p:nvSpPr>
          <p:cNvPr id="2057" name="Rectangle 24"/>
          <p:cNvSpPr>
            <a:spLocks noChangeArrowheads="1"/>
          </p:cNvSpPr>
          <p:nvPr/>
        </p:nvSpPr>
        <p:spPr bwMode="auto">
          <a:xfrm>
            <a:off x="2514600" y="2819400"/>
            <a:ext cx="2971800" cy="145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BFE4F8-4000-49E8-9516-588E6F9F496E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50180" name="Rectangle 16"/>
          <p:cNvSpPr>
            <a:spLocks noGrp="1" noChangeArrowheads="1"/>
          </p:cNvSpPr>
          <p:nvPr>
            <p:ph type="title"/>
          </p:nvPr>
        </p:nvSpPr>
        <p:spPr>
          <a:xfrm>
            <a:off x="609600" y="486916"/>
            <a:ext cx="7772400" cy="997868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br>
              <a:rPr lang="pt-BR" sz="3200" dirty="0" smtClean="0">
                <a:sym typeface="Monotype Sorts"/>
              </a:rPr>
            </a:br>
            <a:r>
              <a:rPr lang="pt-BR" sz="3200" dirty="0" smtClean="0">
                <a:sym typeface="Monotype Sorts"/>
              </a:rPr>
              <a:t> </a:t>
            </a:r>
            <a:r>
              <a:rPr lang="en-US" sz="2800" dirty="0" err="1" smtClean="0"/>
              <a:t>Relevância</a:t>
            </a:r>
            <a:endParaRPr lang="pt-BR" sz="3200" dirty="0" smtClean="0"/>
          </a:p>
        </p:txBody>
      </p:sp>
      <p:sp>
        <p:nvSpPr>
          <p:cNvPr id="50181" name="Rectangle 1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62125"/>
            <a:ext cx="7772400" cy="4114800"/>
          </a:xfrm>
        </p:spPr>
        <p:txBody>
          <a:bodyPr/>
          <a:lstStyle/>
          <a:p>
            <a:pPr eaLnBrk="1" hangingPunct="1"/>
            <a:r>
              <a:rPr lang="pt-BR" sz="2400" dirty="0" smtClean="0"/>
              <a:t>Existem diversas outras medidas de (</a:t>
            </a:r>
            <a:r>
              <a:rPr lang="pt-BR" sz="2400" dirty="0" err="1" smtClean="0"/>
              <a:t>dis</a:t>
            </a:r>
            <a:r>
              <a:rPr lang="pt-BR" sz="2400" dirty="0" smtClean="0"/>
              <a:t>)similaridade que podem ser usadas  neste modelo</a:t>
            </a:r>
          </a:p>
          <a:p>
            <a:pPr eaLnBrk="1" hangingPunct="1"/>
            <a:r>
              <a:rPr lang="pt-BR" sz="2400" dirty="0" smtClean="0"/>
              <a:t>Medidas de Similaridade</a:t>
            </a:r>
          </a:p>
          <a:p>
            <a:pPr lvl="1" eaLnBrk="1" hangingPunct="1"/>
            <a:r>
              <a:rPr lang="pt-BR" sz="2200" dirty="0" smtClean="0"/>
              <a:t>Calculam a similaridade entre objetos</a:t>
            </a:r>
          </a:p>
          <a:p>
            <a:pPr eaLnBrk="1" hangingPunct="1"/>
            <a:r>
              <a:rPr lang="pt-BR" sz="2400" dirty="0" smtClean="0"/>
              <a:t>Medidas de Dissimilaridade </a:t>
            </a:r>
          </a:p>
          <a:p>
            <a:pPr lvl="1" eaLnBrk="1" hangingPunct="1"/>
            <a:r>
              <a:rPr lang="pt-BR" sz="2200" dirty="0" smtClean="0"/>
              <a:t>Calculam a dissimilaridade entre objetos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Espaço Reservado para Número de Slid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5A18A2-2202-4FC2-9E5C-7A1AA7F54069}" type="slidenum">
              <a:rPr lang="pt-BR" smtClean="0"/>
              <a:pPr/>
              <a:t>32</a:t>
            </a:fld>
            <a:endParaRPr lang="pt-BR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71600" y="2362200"/>
          <a:ext cx="3200400" cy="1214438"/>
        </p:xfrm>
        <a:graphic>
          <a:graphicData uri="http://schemas.openxmlformats.org/presentationml/2006/ole">
            <p:oleObj spid="_x0000_s3250" name="Equação" r:id="rId3" imgW="2374900" imgH="901700" progId="Equation.3">
              <p:embed/>
            </p:oleObj>
          </a:graphicData>
        </a:graphic>
      </p:graphicFrame>
      <p:sp>
        <p:nvSpPr>
          <p:cNvPr id="308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1080120"/>
          </a:xfrm>
        </p:spPr>
        <p:txBody>
          <a:bodyPr/>
          <a:lstStyle/>
          <a:p>
            <a:pPr eaLnBrk="1" hangingPunct="1"/>
            <a:r>
              <a:rPr lang="pt-BR" sz="3200" dirty="0" smtClean="0"/>
              <a:t>Medidas de Similaridade</a:t>
            </a:r>
            <a:br>
              <a:rPr lang="pt-BR" sz="3200" dirty="0" smtClean="0"/>
            </a:br>
            <a:r>
              <a:rPr lang="pt-BR" sz="2800" dirty="0"/>
              <a:t>E</a:t>
            </a:r>
            <a:r>
              <a:rPr lang="pt-BR" sz="2800" dirty="0" smtClean="0"/>
              <a:t>xemplos</a:t>
            </a:r>
            <a:r>
              <a:rPr lang="pt-BR" sz="3200" dirty="0" smtClean="0"/>
              <a:t> </a:t>
            </a:r>
          </a:p>
        </p:txBody>
      </p:sp>
      <p:sp>
        <p:nvSpPr>
          <p:cNvPr id="308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038600" cy="4114800"/>
          </a:xfrm>
        </p:spPr>
        <p:txBody>
          <a:bodyPr/>
          <a:lstStyle/>
          <a:p>
            <a:pPr eaLnBrk="1" hangingPunct="1"/>
            <a:r>
              <a:rPr lang="pt-BR" sz="2400" dirty="0" smtClean="0"/>
              <a:t>Coeficiente de</a:t>
            </a:r>
            <a:r>
              <a:rPr lang="en-US" sz="2400" dirty="0" smtClean="0"/>
              <a:t> </a:t>
            </a:r>
            <a:r>
              <a:rPr lang="pt-BR" sz="2400" dirty="0" smtClean="0"/>
              <a:t>Pearson</a:t>
            </a:r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r>
              <a:rPr lang="pt-BR" sz="2400" dirty="0" err="1" smtClean="0"/>
              <a:t>Jaccard</a:t>
            </a:r>
            <a:endParaRPr lang="pt-BR" sz="2400" dirty="0" smtClean="0"/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685800" y="4799013"/>
          <a:ext cx="3810000" cy="1220787"/>
        </p:xfrm>
        <a:graphic>
          <a:graphicData uri="http://schemas.openxmlformats.org/presentationml/2006/ole">
            <p:oleObj spid="_x0000_s3251" name="Equação" r:id="rId4" imgW="2616200" imgH="838200" progId="Equation.3">
              <p:embed/>
            </p:oleObj>
          </a:graphicData>
        </a:graphic>
      </p:graphicFrame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609600" y="1905000"/>
            <a:ext cx="3962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609600" y="4267200"/>
            <a:ext cx="39624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sz="2400" dirty="0" smtClean="0"/>
          </a:p>
          <a:p>
            <a:pPr eaLnBrk="1" hangingPunct="1"/>
            <a:r>
              <a:rPr lang="pt-BR" sz="2400" dirty="0" err="1" smtClean="0"/>
              <a:t>Spearman</a:t>
            </a:r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/>
            <a:endParaRPr lang="pt-BR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pt-BR" sz="1400" dirty="0" smtClean="0"/>
              <a:t>	onde n é o número máximo de termos dos documentos considerados</a:t>
            </a:r>
          </a:p>
          <a:p>
            <a:pPr eaLnBrk="1" hangingPunct="1">
              <a:buFont typeface="Wingdings" pitchFamily="2" charset="2"/>
              <a:buNone/>
            </a:pPr>
            <a:endParaRPr lang="pt-BR" sz="1400" dirty="0"/>
          </a:p>
          <a:p>
            <a:pPr marL="0" indent="0" eaLnBrk="1" hangingPunct="1">
              <a:buNone/>
            </a:pPr>
            <a:r>
              <a:rPr lang="pt-BR" sz="2400" dirty="0" smtClean="0"/>
              <a:t>Entre outras...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5862937"/>
              </p:ext>
            </p:extLst>
          </p:nvPr>
        </p:nvGraphicFramePr>
        <p:xfrm>
          <a:off x="5436096" y="2773487"/>
          <a:ext cx="2133600" cy="871537"/>
        </p:xfrm>
        <a:graphic>
          <a:graphicData uri="http://schemas.openxmlformats.org/presentationml/2006/ole">
            <p:oleObj spid="_x0000_s3252" name="Equação" r:id="rId5" imgW="1548728" imgH="634725" progId="Equation.3">
              <p:embed/>
            </p:oleObj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800600" y="1918320"/>
            <a:ext cx="3962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Espaço Reservado para Número de Slid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18EA6D-90BF-45F0-BBB7-508DD52109E7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pt-BR" sz="3200" dirty="0" smtClean="0"/>
              <a:t>Medidas de Dissimilaridade</a:t>
            </a:r>
          </a:p>
        </p:txBody>
      </p:sp>
      <p:sp>
        <p:nvSpPr>
          <p:cNvPr id="51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pt-BR" sz="2600" dirty="0" smtClean="0"/>
              <a:t>Calculam a dissimilaridade entre objetos</a:t>
            </a:r>
          </a:p>
          <a:p>
            <a:pPr eaLnBrk="1" hangingPunct="1"/>
            <a:r>
              <a:rPr lang="pt-BR" sz="2600" dirty="0" smtClean="0"/>
              <a:t>Podem ser transformadas em uma medida de similaridade normalizada pela fórmula:</a:t>
            </a:r>
          </a:p>
          <a:p>
            <a:pPr eaLnBrk="1" hangingPunct="1"/>
            <a:endParaRPr lang="pt-BR" sz="2600" dirty="0" smtClean="0"/>
          </a:p>
          <a:p>
            <a:pPr eaLnBrk="1" hangingPunct="1"/>
            <a:endParaRPr lang="pt-BR" sz="2600" dirty="0"/>
          </a:p>
          <a:p>
            <a:pPr eaLnBrk="1" hangingPunct="1">
              <a:spcBef>
                <a:spcPts val="1800"/>
              </a:spcBef>
            </a:pPr>
            <a:r>
              <a:rPr lang="pt-BR" sz="2600" dirty="0" smtClean="0"/>
              <a:t>Distância Euclidiana – exemplo</a:t>
            </a:r>
          </a:p>
          <a:p>
            <a:pPr eaLnBrk="1" hangingPunct="1"/>
            <a:endParaRPr lang="pt-BR" sz="2600" dirty="0"/>
          </a:p>
          <a:p>
            <a:pPr eaLnBrk="1" hangingPunct="1"/>
            <a:endParaRPr lang="pt-BR" sz="2600" dirty="0" smtClean="0"/>
          </a:p>
          <a:p>
            <a:pPr eaLnBrk="1" hangingPunct="1"/>
            <a:endParaRPr lang="pt-BR" dirty="0" smtClean="0"/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2999840"/>
              </p:ext>
            </p:extLst>
          </p:nvPr>
        </p:nvGraphicFramePr>
        <p:xfrm>
          <a:off x="3200400" y="3212976"/>
          <a:ext cx="1905000" cy="736600"/>
        </p:xfrm>
        <a:graphic>
          <a:graphicData uri="http://schemas.openxmlformats.org/presentationml/2006/ole">
            <p:oleObj spid="_x0000_s5198" name="Equação" r:id="rId3" imgW="1028254" imgH="393529" progId="Equation.3">
              <p:embed/>
            </p:oleObj>
          </a:graphicData>
        </a:graphic>
      </p:graphicFrame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2819400" y="3140968"/>
            <a:ext cx="2971800" cy="97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87824" y="4869904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406522"/>
              </p:ext>
            </p:extLst>
          </p:nvPr>
        </p:nvGraphicFramePr>
        <p:xfrm>
          <a:off x="3368824" y="5112097"/>
          <a:ext cx="2514600" cy="765175"/>
        </p:xfrm>
        <a:graphic>
          <a:graphicData uri="http://schemas.openxmlformats.org/presentationml/2006/ole">
            <p:oleObj spid="_x0000_s5199" name="Equação" r:id="rId4" imgW="1586811" imgH="48239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728EC6-EE17-4202-9E4C-B5709CD69E54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2656"/>
            <a:ext cx="7772400" cy="1070992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2800" dirty="0" smtClean="0"/>
              <a:t>Cálculo dos Pesos</a:t>
            </a:r>
            <a:endParaRPr lang="pt-BR" sz="3200" dirty="0" smtClean="0"/>
          </a:p>
        </p:txBody>
      </p:sp>
      <p:sp>
        <p:nvSpPr>
          <p:cNvPr id="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567612" cy="5040313"/>
          </a:xfrm>
        </p:spPr>
        <p:txBody>
          <a:bodyPr/>
          <a:lstStyle/>
          <a:p>
            <a:pPr eaLnBrk="1" hangingPunct="1"/>
            <a:r>
              <a:rPr lang="pt-BR" sz="2600" dirty="0" smtClean="0"/>
              <a:t>Peso pode ser dado por </a:t>
            </a:r>
            <a:r>
              <a:rPr lang="pt-BR" sz="2600" dirty="0" err="1" smtClean="0"/>
              <a:t>freq</a:t>
            </a:r>
            <a:r>
              <a:rPr lang="pt-BR" sz="2600" baseline="-25000" dirty="0" err="1" smtClean="0"/>
              <a:t>i,j</a:t>
            </a:r>
            <a:r>
              <a:rPr lang="pt-BR" sz="2600" dirty="0" smtClean="0"/>
              <a:t> </a:t>
            </a:r>
          </a:p>
          <a:p>
            <a:pPr lvl="1" eaLnBrk="1" hangingPunct="1"/>
            <a:r>
              <a:rPr lang="pt-BR" sz="2400" dirty="0" smtClean="0"/>
              <a:t>frequência do termo k</a:t>
            </a:r>
            <a:r>
              <a:rPr lang="pt-BR" sz="2400" baseline="-25000" dirty="0" smtClean="0"/>
              <a:t>i</a:t>
            </a:r>
            <a:r>
              <a:rPr lang="pt-BR" sz="2400" dirty="0" smtClean="0"/>
              <a:t> no documento </a:t>
            </a:r>
            <a:r>
              <a:rPr lang="pt-BR" sz="2400" dirty="0" err="1" smtClean="0"/>
              <a:t>d</a:t>
            </a:r>
            <a:r>
              <a:rPr lang="pt-BR" sz="2400" baseline="-25000" dirty="0" err="1" smtClean="0"/>
              <a:t>j</a:t>
            </a:r>
            <a:r>
              <a:rPr lang="pt-BR" sz="2400" dirty="0" smtClean="0"/>
              <a:t> </a:t>
            </a:r>
          </a:p>
          <a:p>
            <a:pPr lvl="1" eaLnBrk="1" hangingPunct="1"/>
            <a:endParaRPr lang="pt-BR" sz="2400" i="1" dirty="0" smtClean="0"/>
          </a:p>
          <a:p>
            <a:pPr lvl="1" eaLnBrk="1" hangingPunct="1">
              <a:spcBef>
                <a:spcPct val="0"/>
              </a:spcBef>
            </a:pPr>
            <a:endParaRPr lang="pt-BR" sz="2400" i="1" dirty="0" smtClean="0"/>
          </a:p>
          <a:p>
            <a:pPr lvl="1" eaLnBrk="1" hangingPunct="1"/>
            <a:endParaRPr lang="pt-BR" sz="2400" i="1" dirty="0" smtClean="0"/>
          </a:p>
          <a:p>
            <a:pPr lvl="1" eaLnBrk="1" hangingPunct="1"/>
            <a:endParaRPr lang="pt-BR" sz="2400" i="1" dirty="0" smtClean="0"/>
          </a:p>
          <a:p>
            <a:pPr lvl="1" eaLnBrk="1" hangingPunct="1"/>
            <a:endParaRPr lang="pt-BR" sz="2400" i="1" dirty="0" smtClean="0"/>
          </a:p>
          <a:p>
            <a:pPr lvl="1" eaLnBrk="1" hangingPunct="1"/>
            <a:endParaRPr lang="pt-BR" sz="2400" i="1" dirty="0" smtClean="0"/>
          </a:p>
          <a:p>
            <a:pPr eaLnBrk="1" hangingPunct="1"/>
            <a:r>
              <a:rPr lang="pt-BR" sz="2600" dirty="0" smtClean="0"/>
              <a:t>Contudo...</a:t>
            </a:r>
          </a:p>
          <a:p>
            <a:pPr lvl="1" eaLnBrk="1" hangingPunct="1">
              <a:spcBef>
                <a:spcPct val="0"/>
              </a:spcBef>
            </a:pPr>
            <a:r>
              <a:rPr lang="pt-BR" sz="2400" dirty="0" smtClean="0"/>
              <a:t>termos </a:t>
            </a:r>
            <a:r>
              <a:rPr lang="pt-BR" sz="2400" u="sng" dirty="0" smtClean="0"/>
              <a:t>muito frequentes na base </a:t>
            </a:r>
            <a:r>
              <a:rPr lang="pt-BR" sz="2400" dirty="0" smtClean="0"/>
              <a:t>não são úteis para distinguir relevância</a:t>
            </a:r>
          </a:p>
        </p:txBody>
      </p:sp>
      <p:sp>
        <p:nvSpPr>
          <p:cNvPr id="51202" name="Retângulo 27"/>
          <p:cNvSpPr>
            <a:spLocks noChangeArrowheads="1"/>
          </p:cNvSpPr>
          <p:nvPr/>
        </p:nvSpPr>
        <p:spPr bwMode="auto">
          <a:xfrm>
            <a:off x="900113" y="2801938"/>
            <a:ext cx="7632700" cy="22828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028950" y="4275138"/>
            <a:ext cx="3810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009650" y="3771901"/>
            <a:ext cx="2019300" cy="113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71550" y="3908426"/>
            <a:ext cx="21336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1400" dirty="0">
                <a:solidFill>
                  <a:srgbClr val="000000"/>
                </a:solidFill>
                <a:latin typeface="Times New Roman" pitchFamily="18" charset="0"/>
              </a:rPr>
              <a:t>“Se o desonesto soubesse a vantagem de ser honesto, ele seria honesto ao menos por desonestidade.”</a:t>
            </a:r>
          </a:p>
          <a:p>
            <a:pPr eaLnBrk="0" hangingPunct="0">
              <a:lnSpc>
                <a:spcPct val="5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1600" b="1" i="1" dirty="0">
                <a:solidFill>
                  <a:srgbClr val="000000"/>
                </a:solidFill>
                <a:latin typeface="Times New Roman" pitchFamily="18" charset="0"/>
              </a:rPr>
              <a:t>Sócrates</a:t>
            </a:r>
            <a:endParaRPr lang="pt-BR" sz="18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087438" y="3157538"/>
            <a:ext cx="1255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 dirty="0" err="1">
                <a:solidFill>
                  <a:srgbClr val="000000"/>
                </a:solidFill>
              </a:rPr>
              <a:t>Doc</a:t>
            </a:r>
            <a:r>
              <a:rPr lang="pt-BR" sz="1400" b="1" dirty="0">
                <a:solidFill>
                  <a:srgbClr val="000000"/>
                </a:solidFill>
              </a:rPr>
              <a:t> original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381625" y="4321176"/>
            <a:ext cx="652463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1213" name="Group 13"/>
          <p:cNvGrpSpPr>
            <a:grpSpLocks/>
          </p:cNvGrpSpPr>
          <p:nvPr/>
        </p:nvGrpSpPr>
        <p:grpSpPr bwMode="auto">
          <a:xfrm>
            <a:off x="3476625" y="3800476"/>
            <a:ext cx="1905000" cy="1138238"/>
            <a:chOff x="2002" y="3173"/>
            <a:chExt cx="1200" cy="717"/>
          </a:xfrm>
        </p:grpSpPr>
        <p:sp>
          <p:nvSpPr>
            <p:cNvPr id="51226" name="Rectangle 14"/>
            <p:cNvSpPr>
              <a:spLocks noChangeArrowheads="1"/>
            </p:cNvSpPr>
            <p:nvPr/>
          </p:nvSpPr>
          <p:spPr bwMode="auto">
            <a:xfrm>
              <a:off x="2002" y="3173"/>
              <a:ext cx="1200" cy="7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1227" name="Text Box 15"/>
            <p:cNvSpPr txBox="1">
              <a:spLocks noChangeArrowheads="1"/>
            </p:cNvSpPr>
            <p:nvPr/>
          </p:nvSpPr>
          <p:spPr bwMode="auto">
            <a:xfrm>
              <a:off x="2016" y="3245"/>
              <a:ext cx="1186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pt-BR" sz="1600" dirty="0">
                  <a:solidFill>
                    <a:srgbClr val="000000"/>
                  </a:solidFill>
                  <a:latin typeface="Times New Roman" pitchFamily="18" charset="0"/>
                </a:rPr>
                <a:t>desonesto / soubesse /</a:t>
              </a:r>
            </a:p>
            <a:p>
              <a:pPr eaLnBrk="0" hangingPunct="0">
                <a:lnSpc>
                  <a:spcPct val="50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pt-BR" sz="1600" dirty="0">
                  <a:solidFill>
                    <a:srgbClr val="000000"/>
                  </a:solidFill>
                  <a:latin typeface="Times New Roman" pitchFamily="18" charset="0"/>
                </a:rPr>
                <a:t>vantagem / honesto /</a:t>
              </a:r>
            </a:p>
            <a:p>
              <a:pPr eaLnBrk="0" hangingPunct="0">
                <a:lnSpc>
                  <a:spcPct val="50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pt-BR" sz="1600" dirty="0">
                  <a:solidFill>
                    <a:srgbClr val="000000"/>
                  </a:solidFill>
                  <a:latin typeface="Times New Roman" pitchFamily="18" charset="0"/>
                </a:rPr>
                <a:t>seria / honesto /</a:t>
              </a:r>
            </a:p>
            <a:p>
              <a:pPr eaLnBrk="0" hangingPunct="0">
                <a:lnSpc>
                  <a:spcPct val="50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pt-BR" sz="1600" dirty="0">
                  <a:solidFill>
                    <a:srgbClr val="000000"/>
                  </a:solidFill>
                  <a:latin typeface="Times New Roman" pitchFamily="18" charset="0"/>
                </a:rPr>
                <a:t>menos/desonestidade/</a:t>
              </a:r>
            </a:p>
            <a:p>
              <a:pPr eaLnBrk="0" hangingPunct="0">
                <a:lnSpc>
                  <a:spcPct val="50000"/>
                </a:lnSpc>
                <a:spcBef>
                  <a:spcPts val="300"/>
                </a:spcBef>
                <a:spcAft>
                  <a:spcPts val="200"/>
                </a:spcAft>
              </a:pPr>
              <a:r>
                <a:rPr lang="pt-BR" sz="1600" dirty="0" err="1">
                  <a:solidFill>
                    <a:srgbClr val="000000"/>
                  </a:solidFill>
                  <a:latin typeface="Times New Roman" pitchFamily="18" charset="0"/>
                </a:rPr>
                <a:t>socrates</a:t>
              </a:r>
              <a:endParaRPr lang="pt-BR" sz="18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14" name="Text Box 16"/>
          <p:cNvSpPr txBox="1">
            <a:spLocks noChangeArrowheads="1"/>
          </p:cNvSpPr>
          <p:nvPr/>
        </p:nvSpPr>
        <p:spPr bwMode="auto">
          <a:xfrm>
            <a:off x="6034088" y="3640138"/>
            <a:ext cx="2124075" cy="1422400"/>
          </a:xfrm>
          <a:prstGeom prst="rect">
            <a:avLst/>
          </a:prstGeom>
          <a:solidFill>
            <a:srgbClr val="E6E6E6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3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honesto 		2</a:t>
            </a:r>
          </a:p>
          <a:p>
            <a:pPr eaLnBrk="0" hangingPunct="0">
              <a:lnSpc>
                <a:spcPts val="13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desonesto 		1</a:t>
            </a:r>
          </a:p>
          <a:p>
            <a:pPr eaLnBrk="0" hangingPunct="0">
              <a:lnSpc>
                <a:spcPts val="13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soubesse 		1</a:t>
            </a:r>
          </a:p>
          <a:p>
            <a:pPr eaLnBrk="0" hangingPunct="0">
              <a:lnSpc>
                <a:spcPts val="13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vantagem		1</a:t>
            </a:r>
          </a:p>
          <a:p>
            <a:pPr eaLnBrk="0" hangingPunct="0">
              <a:lnSpc>
                <a:spcPts val="13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seria 		1</a:t>
            </a:r>
          </a:p>
          <a:p>
            <a:pPr eaLnBrk="0" hangingPunct="0">
              <a:lnSpc>
                <a:spcPts val="13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menos 		1</a:t>
            </a:r>
          </a:p>
          <a:p>
            <a:pPr eaLnBrk="0" hangingPunct="0">
              <a:lnSpc>
                <a:spcPts val="1300"/>
              </a:lnSpc>
            </a:pP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desonestidade	1</a:t>
            </a:r>
          </a:p>
          <a:p>
            <a:pPr eaLnBrk="0" hangingPunct="0">
              <a:lnSpc>
                <a:spcPts val="1300"/>
              </a:lnSpc>
            </a:pPr>
            <a:r>
              <a:rPr lang="pt-BR" sz="1600" dirty="0" err="1">
                <a:solidFill>
                  <a:srgbClr val="000000"/>
                </a:solidFill>
                <a:latin typeface="Times New Roman" pitchFamily="18" charset="0"/>
              </a:rPr>
              <a:t>socrates</a:t>
            </a:r>
            <a:r>
              <a:rPr lang="pt-BR" sz="1600" dirty="0">
                <a:solidFill>
                  <a:srgbClr val="000000"/>
                </a:solidFill>
                <a:latin typeface="Times New Roman" pitchFamily="18" charset="0"/>
              </a:rPr>
              <a:t> 		1</a:t>
            </a:r>
          </a:p>
        </p:txBody>
      </p:sp>
      <p:sp>
        <p:nvSpPr>
          <p:cNvPr id="51215" name="Text Box 17"/>
          <p:cNvSpPr txBox="1">
            <a:spLocks noChangeArrowheads="1"/>
          </p:cNvSpPr>
          <p:nvPr/>
        </p:nvSpPr>
        <p:spPr bwMode="auto">
          <a:xfrm>
            <a:off x="3498850" y="3182938"/>
            <a:ext cx="1954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00000"/>
                </a:solidFill>
              </a:rPr>
              <a:t>Operações de Texto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51216" name="Text Box 18"/>
          <p:cNvSpPr txBox="1">
            <a:spLocks noChangeArrowheads="1"/>
          </p:cNvSpPr>
          <p:nvPr/>
        </p:nvSpPr>
        <p:spPr bwMode="auto">
          <a:xfrm>
            <a:off x="6445250" y="3068638"/>
            <a:ext cx="151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solidFill>
                  <a:srgbClr val="000000"/>
                </a:solidFill>
              </a:rPr>
              <a:t>Representação</a:t>
            </a:r>
            <a:endParaRPr lang="pt-BR">
              <a:solidFill>
                <a:srgbClr val="000000"/>
              </a:solidFill>
            </a:endParaRPr>
          </a:p>
        </p:txBody>
      </p:sp>
      <p:grpSp>
        <p:nvGrpSpPr>
          <p:cNvPr id="51217" name="Group 19"/>
          <p:cNvGrpSpPr>
            <a:grpSpLocks/>
          </p:cNvGrpSpPr>
          <p:nvPr/>
        </p:nvGrpSpPr>
        <p:grpSpPr bwMode="auto">
          <a:xfrm>
            <a:off x="1009650" y="3500438"/>
            <a:ext cx="2220913" cy="266700"/>
            <a:chOff x="448" y="2888"/>
            <a:chExt cx="1399" cy="168"/>
          </a:xfrm>
        </p:grpSpPr>
        <p:sp>
          <p:nvSpPr>
            <p:cNvPr id="51224" name="Rectangle 20"/>
            <p:cNvSpPr>
              <a:spLocks noChangeArrowheads="1"/>
            </p:cNvSpPr>
            <p:nvPr/>
          </p:nvSpPr>
          <p:spPr bwMode="auto">
            <a:xfrm>
              <a:off x="448" y="2888"/>
              <a:ext cx="1344" cy="16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1225" name="Text Box 21"/>
            <p:cNvSpPr txBox="1">
              <a:spLocks noChangeArrowheads="1"/>
            </p:cNvSpPr>
            <p:nvPr/>
          </p:nvSpPr>
          <p:spPr bwMode="auto">
            <a:xfrm>
              <a:off x="472" y="2955"/>
              <a:ext cx="137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pt-BR" sz="1600" dirty="0" err="1">
                  <a:latin typeface="Times New Roman" pitchFamily="18" charset="0"/>
                </a:rPr>
                <a:t>Doc</a:t>
              </a:r>
              <a:r>
                <a:rPr lang="pt-BR" sz="1600" dirty="0">
                  <a:latin typeface="Times New Roman" pitchFamily="18" charset="0"/>
                </a:rPr>
                <a:t> : </a:t>
              </a:r>
              <a:r>
                <a:rPr lang="pt-BR" sz="1600" dirty="0">
                  <a:solidFill>
                    <a:srgbClr val="000000"/>
                  </a:solidFill>
                  <a:latin typeface="Times New Roman" pitchFamily="18" charset="0"/>
                </a:rPr>
                <a:t>www.filosofia.com</a:t>
              </a:r>
              <a:endParaRPr lang="pt-BR" sz="18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218" name="Group 22"/>
          <p:cNvGrpSpPr>
            <a:grpSpLocks/>
          </p:cNvGrpSpPr>
          <p:nvPr/>
        </p:nvGrpSpPr>
        <p:grpSpPr bwMode="auto">
          <a:xfrm>
            <a:off x="3476625" y="3533776"/>
            <a:ext cx="2220913" cy="266700"/>
            <a:chOff x="448" y="2888"/>
            <a:chExt cx="1399" cy="168"/>
          </a:xfrm>
        </p:grpSpPr>
        <p:sp>
          <p:nvSpPr>
            <p:cNvPr id="51222" name="Rectangle 23"/>
            <p:cNvSpPr>
              <a:spLocks noChangeArrowheads="1"/>
            </p:cNvSpPr>
            <p:nvPr/>
          </p:nvSpPr>
          <p:spPr bwMode="auto">
            <a:xfrm>
              <a:off x="448" y="2888"/>
              <a:ext cx="1344" cy="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1223" name="Text Box 24"/>
            <p:cNvSpPr txBox="1">
              <a:spLocks noChangeArrowheads="1"/>
            </p:cNvSpPr>
            <p:nvPr/>
          </p:nvSpPr>
          <p:spPr bwMode="auto">
            <a:xfrm>
              <a:off x="472" y="2955"/>
              <a:ext cx="137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pt-BR" sz="1600" dirty="0" err="1">
                  <a:latin typeface="Times New Roman" pitchFamily="18" charset="0"/>
                </a:rPr>
                <a:t>Doc</a:t>
              </a:r>
              <a:r>
                <a:rPr lang="pt-BR" sz="1600" dirty="0">
                  <a:latin typeface="Times New Roman" pitchFamily="18" charset="0"/>
                </a:rPr>
                <a:t> : </a:t>
              </a:r>
              <a:r>
                <a:rPr lang="pt-BR" sz="1600" dirty="0">
                  <a:solidFill>
                    <a:srgbClr val="000000"/>
                  </a:solidFill>
                  <a:latin typeface="Times New Roman" pitchFamily="18" charset="0"/>
                </a:rPr>
                <a:t>www.filosofia.com</a:t>
              </a:r>
              <a:endParaRPr lang="pt-BR" sz="18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219" name="Group 25"/>
          <p:cNvGrpSpPr>
            <a:grpSpLocks/>
          </p:cNvGrpSpPr>
          <p:nvPr/>
        </p:nvGrpSpPr>
        <p:grpSpPr bwMode="auto">
          <a:xfrm>
            <a:off x="6034088" y="3373438"/>
            <a:ext cx="2220913" cy="266700"/>
            <a:chOff x="448" y="2888"/>
            <a:chExt cx="1399" cy="168"/>
          </a:xfrm>
        </p:grpSpPr>
        <p:sp>
          <p:nvSpPr>
            <p:cNvPr id="51220" name="Rectangle 26"/>
            <p:cNvSpPr>
              <a:spLocks noChangeArrowheads="1"/>
            </p:cNvSpPr>
            <p:nvPr/>
          </p:nvSpPr>
          <p:spPr bwMode="auto">
            <a:xfrm>
              <a:off x="448" y="2888"/>
              <a:ext cx="1344" cy="1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1221" name="Text Box 27"/>
            <p:cNvSpPr txBox="1">
              <a:spLocks noChangeArrowheads="1"/>
            </p:cNvSpPr>
            <p:nvPr/>
          </p:nvSpPr>
          <p:spPr bwMode="auto">
            <a:xfrm>
              <a:off x="472" y="2955"/>
              <a:ext cx="1375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pt-BR" sz="1600" dirty="0" err="1">
                  <a:latin typeface="Times New Roman" pitchFamily="18" charset="0"/>
                </a:rPr>
                <a:t>Doc</a:t>
              </a:r>
              <a:r>
                <a:rPr lang="pt-BR" sz="1600" dirty="0">
                  <a:latin typeface="Times New Roman" pitchFamily="18" charset="0"/>
                </a:rPr>
                <a:t> : </a:t>
              </a:r>
              <a:r>
                <a:rPr lang="pt-BR" sz="1600" dirty="0">
                  <a:solidFill>
                    <a:srgbClr val="000000"/>
                  </a:solidFill>
                  <a:latin typeface="Times New Roman" pitchFamily="18" charset="0"/>
                </a:rPr>
                <a:t>www.filosofia.com</a:t>
              </a:r>
              <a:endParaRPr lang="pt-BR" sz="1800" b="1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8DCFBC-EEEA-4162-BFD6-5D4C7E19B7E9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2800" dirty="0" smtClean="0"/>
              <a:t>Cálculo dos Pesos</a:t>
            </a:r>
          </a:p>
        </p:txBody>
      </p:sp>
      <p:sp>
        <p:nvSpPr>
          <p:cNvPr id="522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715219"/>
            <a:ext cx="7315200" cy="4810125"/>
          </a:xfrm>
        </p:spPr>
        <p:txBody>
          <a:bodyPr/>
          <a:lstStyle/>
          <a:p>
            <a:pPr eaLnBrk="1" hangingPunct="1"/>
            <a:r>
              <a:rPr lang="pt-BR" sz="3000" dirty="0" smtClean="0"/>
              <a:t> </a:t>
            </a:r>
            <a:r>
              <a:rPr lang="pt-BR" sz="2600" dirty="0" smtClean="0"/>
              <a:t>Método TF-IDF leva em consideração:</a:t>
            </a:r>
          </a:p>
          <a:p>
            <a:pPr lvl="1" eaLnBrk="1" hangingPunct="1"/>
            <a:r>
              <a:rPr lang="pt-BR" sz="2400" i="1" dirty="0" err="1" smtClean="0"/>
              <a:t>Term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Frequency</a:t>
            </a:r>
            <a:r>
              <a:rPr lang="pt-BR" sz="2400" i="1" dirty="0" smtClean="0"/>
              <a:t> (TF)</a:t>
            </a:r>
          </a:p>
          <a:p>
            <a:pPr lvl="2" eaLnBrk="1" hangingPunct="1"/>
            <a:r>
              <a:rPr lang="pt-BR" sz="2000" dirty="0" smtClean="0"/>
              <a:t>Frequência normalizada do termo no documento</a:t>
            </a:r>
          </a:p>
          <a:p>
            <a:pPr lvl="2" eaLnBrk="1" hangingPunct="1"/>
            <a:r>
              <a:rPr lang="pt-BR" sz="2000" dirty="0" smtClean="0"/>
              <a:t>Quanto maior, mais relevante é o termo para descrever o documento</a:t>
            </a:r>
          </a:p>
          <a:p>
            <a:pPr lvl="1" eaLnBrk="1" hangingPunct="1">
              <a:spcBef>
                <a:spcPts val="1200"/>
              </a:spcBef>
            </a:pPr>
            <a:r>
              <a:rPr lang="pt-BR" sz="2400" i="1" dirty="0" err="1" smtClean="0"/>
              <a:t>Inverse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Document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Frequency</a:t>
            </a:r>
            <a:r>
              <a:rPr lang="pt-BR" sz="2400" i="1" dirty="0" smtClean="0"/>
              <a:t> (IDF)</a:t>
            </a:r>
            <a:endParaRPr lang="pt-BR" sz="2400" dirty="0" smtClean="0"/>
          </a:p>
          <a:p>
            <a:pPr lvl="2" eaLnBrk="1" hangingPunct="1"/>
            <a:r>
              <a:rPr lang="pt-BR" sz="2000" dirty="0" smtClean="0"/>
              <a:t>Inverso da frequência do termo entre os documentos da coleção</a:t>
            </a:r>
          </a:p>
          <a:p>
            <a:pPr lvl="2" eaLnBrk="1" hangingPunct="1"/>
            <a:r>
              <a:rPr lang="pt-BR" sz="2000" dirty="0" smtClean="0"/>
              <a:t>Termo que aparece em muitos documentos não é útil para distinguir relevância</a:t>
            </a:r>
          </a:p>
          <a:p>
            <a:pPr lvl="1" eaLnBrk="1" hangingPunct="1">
              <a:spcBef>
                <a:spcPts val="1200"/>
              </a:spcBef>
            </a:pPr>
            <a:r>
              <a:rPr lang="pt-BR" sz="2200" dirty="0" smtClean="0"/>
              <a:t>Peso associado ao termo tenta balancear esses dois fatores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5325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89ACEF-21BE-44A0-BF88-F91CA32AC526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5325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90675"/>
            <a:ext cx="7315200" cy="252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dirty="0" smtClean="0"/>
              <a:t> Sejam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d</a:t>
            </a:r>
            <a:r>
              <a:rPr lang="pt-BR" sz="2000" baseline="-25000" dirty="0" err="1" smtClean="0"/>
              <a:t>j</a:t>
            </a:r>
            <a:r>
              <a:rPr lang="pt-BR" sz="2000" dirty="0" smtClean="0"/>
              <a:t>: documento;  </a:t>
            </a:r>
            <a:r>
              <a:rPr lang="pt-BR" sz="2000" dirty="0" err="1" smtClean="0"/>
              <a:t>k</a:t>
            </a:r>
            <a:r>
              <a:rPr lang="pt-BR" sz="2000" baseline="-25000" dirty="0" err="1" smtClean="0"/>
              <a:t>i</a:t>
            </a:r>
            <a:r>
              <a:rPr lang="pt-BR" sz="2000" dirty="0" err="1" smtClean="0"/>
              <a:t>:termo</a:t>
            </a:r>
            <a:r>
              <a:rPr lang="pt-BR" sz="2000" dirty="0" smtClean="0"/>
              <a:t>   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freq</a:t>
            </a:r>
            <a:r>
              <a:rPr lang="pt-BR" sz="2000" baseline="-25000" dirty="0" err="1" smtClean="0"/>
              <a:t>i,j</a:t>
            </a:r>
            <a:r>
              <a:rPr lang="pt-BR" sz="2000" dirty="0" smtClean="0"/>
              <a:t>: frequência do termo k</a:t>
            </a:r>
            <a:r>
              <a:rPr lang="pt-BR" sz="2000" baseline="-25000" dirty="0" smtClean="0"/>
              <a:t>i</a:t>
            </a:r>
            <a:r>
              <a:rPr lang="pt-BR" sz="2000" dirty="0" smtClean="0"/>
              <a:t> no documento </a:t>
            </a:r>
            <a:r>
              <a:rPr lang="pt-BR" sz="2000" dirty="0" err="1" smtClean="0"/>
              <a:t>d</a:t>
            </a:r>
            <a:r>
              <a:rPr lang="pt-BR" sz="2000" baseline="-25000" dirty="0" err="1" smtClean="0"/>
              <a:t>j</a:t>
            </a:r>
            <a:r>
              <a:rPr lang="pt-BR" sz="2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n</a:t>
            </a:r>
            <a:r>
              <a:rPr lang="pt-BR" sz="2000" baseline="-25000" dirty="0" err="1" smtClean="0"/>
              <a:t>i</a:t>
            </a:r>
            <a:r>
              <a:rPr lang="pt-BR" sz="2000" dirty="0" smtClean="0"/>
              <a:t>: número de documentos que contêm termo k</a:t>
            </a:r>
            <a:r>
              <a:rPr lang="pt-BR" sz="2000" baseline="-25000" dirty="0" smtClean="0"/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N: número total de documentos da base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err="1" smtClean="0"/>
              <a:t>max</a:t>
            </a:r>
            <a:r>
              <a:rPr lang="pt-BR" sz="2000" baseline="-25000" dirty="0" err="1" smtClean="0"/>
              <a:t>l</a:t>
            </a:r>
            <a:r>
              <a:rPr lang="pt-BR" sz="2000" baseline="-25000" dirty="0" smtClean="0"/>
              <a:t> </a:t>
            </a:r>
            <a:r>
              <a:rPr lang="pt-BR" sz="2000" dirty="0" err="1" smtClean="0"/>
              <a:t>freq</a:t>
            </a:r>
            <a:r>
              <a:rPr lang="pt-BR" sz="2000" baseline="-25000" dirty="0" err="1" smtClean="0"/>
              <a:t>l,j</a:t>
            </a:r>
            <a:r>
              <a:rPr lang="pt-BR" sz="2000" dirty="0" smtClean="0"/>
              <a:t>:</a:t>
            </a:r>
            <a:r>
              <a:rPr lang="pt-BR" sz="2000" baseline="-25000" dirty="0" smtClean="0"/>
              <a:t> </a:t>
            </a:r>
            <a:r>
              <a:rPr lang="pt-BR" sz="2000" dirty="0" smtClean="0"/>
              <a:t>a frequência do termo mais frequente no </a:t>
            </a:r>
            <a:r>
              <a:rPr lang="pt-BR" sz="2000" dirty="0"/>
              <a:t>documento </a:t>
            </a:r>
            <a:r>
              <a:rPr lang="pt-BR" sz="2000" dirty="0" err="1"/>
              <a:t>d</a:t>
            </a:r>
            <a:r>
              <a:rPr lang="pt-BR" sz="2000" baseline="-25000" dirty="0" err="1"/>
              <a:t>j</a:t>
            </a:r>
            <a:r>
              <a:rPr lang="pt-BR" sz="2000" dirty="0"/>
              <a:t> </a:t>
            </a:r>
            <a:endParaRPr lang="pt-BR" sz="2000" dirty="0" smtClean="0"/>
          </a:p>
          <a:p>
            <a:pPr lvl="1" eaLnBrk="1" hangingPunct="1">
              <a:lnSpc>
                <a:spcPct val="90000"/>
              </a:lnSpc>
            </a:pPr>
            <a:endParaRPr lang="pt-BR" sz="9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 smtClean="0"/>
              <a:t>                  </a:t>
            </a:r>
            <a:r>
              <a:rPr lang="pt-BR" sz="2400" dirty="0" smtClean="0"/>
              <a:t>TF: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/>
              <a:t>                IDF: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2800" dirty="0" smtClean="0"/>
              <a:t>Cálculo dos Pesos com TF-IDF</a:t>
            </a:r>
            <a:r>
              <a:rPr lang="pt-BR" dirty="0" smtClean="0"/>
              <a:t> </a:t>
            </a:r>
          </a:p>
        </p:txBody>
      </p:sp>
      <p:grpSp>
        <p:nvGrpSpPr>
          <p:cNvPr id="53254" name="Group 4"/>
          <p:cNvGrpSpPr>
            <a:grpSpLocks/>
          </p:cNvGrpSpPr>
          <p:nvPr/>
        </p:nvGrpSpPr>
        <p:grpSpPr bwMode="auto">
          <a:xfrm>
            <a:off x="3124200" y="5438775"/>
            <a:ext cx="2800350" cy="838200"/>
            <a:chOff x="2016" y="3216"/>
            <a:chExt cx="1764" cy="528"/>
          </a:xfrm>
        </p:grpSpPr>
        <p:sp>
          <p:nvSpPr>
            <p:cNvPr id="53266" name="Text Box 5"/>
            <p:cNvSpPr txBox="1">
              <a:spLocks noChangeArrowheads="1"/>
            </p:cNvSpPr>
            <p:nvPr/>
          </p:nvSpPr>
          <p:spPr bwMode="auto">
            <a:xfrm>
              <a:off x="2755" y="3216"/>
              <a:ext cx="5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N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3267" name="Text Box 6"/>
            <p:cNvSpPr txBox="1">
              <a:spLocks noChangeArrowheads="1"/>
            </p:cNvSpPr>
            <p:nvPr/>
          </p:nvSpPr>
          <p:spPr bwMode="auto">
            <a:xfrm>
              <a:off x="2784" y="3456"/>
              <a:ext cx="9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n</a:t>
              </a:r>
              <a:r>
                <a:rPr lang="pt-BR" baseline="-25000">
                  <a:solidFill>
                    <a:srgbClr val="000000"/>
                  </a:solidFill>
                </a:rPr>
                <a:t>i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3268" name="Line 7"/>
            <p:cNvSpPr>
              <a:spLocks noChangeShapeType="1"/>
            </p:cNvSpPr>
            <p:nvPr/>
          </p:nvSpPr>
          <p:spPr bwMode="auto">
            <a:xfrm>
              <a:off x="2796" y="3477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53269" name="Rectangle 8"/>
            <p:cNvSpPr>
              <a:spLocks noChangeArrowheads="1"/>
            </p:cNvSpPr>
            <p:nvPr/>
          </p:nvSpPr>
          <p:spPr bwMode="auto">
            <a:xfrm>
              <a:off x="2016" y="3312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rgbClr val="000000"/>
                  </a:solidFill>
                </a:rPr>
                <a:t>idf</a:t>
              </a:r>
              <a:r>
                <a:rPr lang="pt-BR" baseline="-25000" dirty="0" err="1">
                  <a:solidFill>
                    <a:srgbClr val="000000"/>
                  </a:solidFill>
                </a:rPr>
                <a:t>i</a:t>
              </a:r>
              <a:r>
                <a:rPr lang="pt-BR" dirty="0">
                  <a:solidFill>
                    <a:srgbClr val="000000"/>
                  </a:solidFill>
                </a:rPr>
                <a:t>= log</a:t>
              </a:r>
              <a:endParaRPr lang="pt-PT" dirty="0">
                <a:solidFill>
                  <a:srgbClr val="000000"/>
                </a:solidFill>
              </a:endParaRPr>
            </a:p>
          </p:txBody>
        </p:sp>
      </p:grp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425752" y="5622339"/>
            <a:ext cx="3322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Inverso da frequência do termo</a:t>
            </a:r>
          </a:p>
          <a:p>
            <a:r>
              <a:rPr lang="pt-BR" sz="1600" dirty="0">
                <a:solidFill>
                  <a:srgbClr val="000000"/>
                </a:solidFill>
              </a:rPr>
              <a:t>nos documentos da </a:t>
            </a:r>
            <a:r>
              <a:rPr lang="pt-BR" sz="1600" dirty="0" smtClean="0">
                <a:solidFill>
                  <a:srgbClr val="000000"/>
                </a:solidFill>
              </a:rPr>
              <a:t>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rgbClr val="000000"/>
                </a:solidFill>
              </a:rPr>
              <a:t>Muda</a:t>
            </a:r>
            <a:r>
              <a:rPr lang="pt-BR" sz="1600" dirty="0" smtClean="0">
                <a:solidFill>
                  <a:srgbClr val="000000"/>
                </a:solidFill>
              </a:rPr>
              <a:t> quando a base for </a:t>
            </a:r>
          </a:p>
          <a:p>
            <a:r>
              <a:rPr lang="pt-BR" sz="1600" dirty="0" smtClean="0">
                <a:solidFill>
                  <a:srgbClr val="000000"/>
                </a:solidFill>
              </a:rPr>
              <a:t>atualizada</a:t>
            </a:r>
            <a:endParaRPr lang="pt-PT" sz="1600" dirty="0">
              <a:solidFill>
                <a:srgbClr val="000000"/>
              </a:solidFill>
            </a:endParaRPr>
          </a:p>
        </p:txBody>
      </p:sp>
      <p:grpSp>
        <p:nvGrpSpPr>
          <p:cNvPr id="53256" name="Group 12"/>
          <p:cNvGrpSpPr>
            <a:grpSpLocks/>
          </p:cNvGrpSpPr>
          <p:nvPr/>
        </p:nvGrpSpPr>
        <p:grpSpPr bwMode="auto">
          <a:xfrm>
            <a:off x="3163888" y="4114800"/>
            <a:ext cx="2760662" cy="914400"/>
            <a:chOff x="1488" y="2736"/>
            <a:chExt cx="1428" cy="576"/>
          </a:xfrm>
        </p:grpSpPr>
        <p:sp>
          <p:nvSpPr>
            <p:cNvPr id="53262" name="Text Box 13"/>
            <p:cNvSpPr txBox="1">
              <a:spLocks noChangeArrowheads="1"/>
            </p:cNvSpPr>
            <p:nvPr/>
          </p:nvSpPr>
          <p:spPr bwMode="auto">
            <a:xfrm>
              <a:off x="2150" y="2736"/>
              <a:ext cx="5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freq</a:t>
              </a:r>
              <a:r>
                <a:rPr lang="pt-BR" baseline="-25000">
                  <a:solidFill>
                    <a:srgbClr val="000000"/>
                  </a:solidFill>
                </a:rPr>
                <a:t>i,j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3263" name="Text Box 14"/>
            <p:cNvSpPr txBox="1">
              <a:spLocks noChangeArrowheads="1"/>
            </p:cNvSpPr>
            <p:nvPr/>
          </p:nvSpPr>
          <p:spPr bwMode="auto">
            <a:xfrm>
              <a:off x="1920" y="3024"/>
              <a:ext cx="9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max</a:t>
              </a:r>
              <a:r>
                <a:rPr lang="pt-BR" baseline="-25000">
                  <a:solidFill>
                    <a:srgbClr val="000000"/>
                  </a:solidFill>
                </a:rPr>
                <a:t>l</a:t>
              </a:r>
              <a:r>
                <a:rPr lang="pt-BR" sz="3200" baseline="-25000">
                  <a:solidFill>
                    <a:srgbClr val="000000"/>
                  </a:solidFill>
                </a:rPr>
                <a:t> </a:t>
              </a:r>
              <a:r>
                <a:rPr lang="pt-BR">
                  <a:solidFill>
                    <a:srgbClr val="000000"/>
                  </a:solidFill>
                </a:rPr>
                <a:t>freq</a:t>
              </a:r>
              <a:r>
                <a:rPr lang="pt-BR" baseline="-25000">
                  <a:solidFill>
                    <a:srgbClr val="000000"/>
                  </a:solidFill>
                </a:rPr>
                <a:t>l,j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3264" name="Line 15"/>
            <p:cNvSpPr>
              <a:spLocks noChangeShapeType="1"/>
            </p:cNvSpPr>
            <p:nvPr/>
          </p:nvSpPr>
          <p:spPr bwMode="auto">
            <a:xfrm>
              <a:off x="1920" y="304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53265" name="Rectangle 16"/>
            <p:cNvSpPr>
              <a:spLocks noChangeArrowheads="1"/>
            </p:cNvSpPr>
            <p:nvPr/>
          </p:nvSpPr>
          <p:spPr bwMode="auto">
            <a:xfrm>
              <a:off x="1488" y="288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rgbClr val="000000"/>
                  </a:solidFill>
                </a:rPr>
                <a:t>tf</a:t>
              </a:r>
              <a:r>
                <a:rPr lang="pt-BR" baseline="-25000" dirty="0" err="1">
                  <a:solidFill>
                    <a:srgbClr val="000000"/>
                  </a:solidFill>
                </a:rPr>
                <a:t>i,j</a:t>
              </a:r>
              <a:r>
                <a:rPr lang="pt-BR" dirty="0">
                  <a:solidFill>
                    <a:srgbClr val="000000"/>
                  </a:solidFill>
                </a:rPr>
                <a:t>=</a:t>
              </a:r>
              <a:endParaRPr lang="pt-PT" dirty="0">
                <a:solidFill>
                  <a:srgbClr val="000000"/>
                </a:solidFill>
              </a:endParaRPr>
            </a:p>
          </p:txBody>
        </p:sp>
      </p:grpSp>
      <p:sp>
        <p:nvSpPr>
          <p:cNvPr id="53257" name="Line 17"/>
          <p:cNvSpPr>
            <a:spLocks noChangeShapeType="1"/>
          </p:cNvSpPr>
          <p:nvPr/>
        </p:nvSpPr>
        <p:spPr bwMode="auto">
          <a:xfrm>
            <a:off x="47244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53258" name="Text Box 20"/>
          <p:cNvSpPr txBox="1">
            <a:spLocks noChangeArrowheads="1"/>
          </p:cNvSpPr>
          <p:nvPr/>
        </p:nvSpPr>
        <p:spPr bwMode="auto">
          <a:xfrm>
            <a:off x="6143625" y="4140200"/>
            <a:ext cx="27236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Frequência normalizada </a:t>
            </a:r>
          </a:p>
          <a:p>
            <a:r>
              <a:rPr lang="pt-BR" sz="1600" dirty="0">
                <a:solidFill>
                  <a:srgbClr val="000000"/>
                </a:solidFill>
              </a:rPr>
              <a:t>do termo no </a:t>
            </a:r>
            <a:r>
              <a:rPr lang="pt-BR" sz="1600" dirty="0" smtClean="0">
                <a:solidFill>
                  <a:srgbClr val="000000"/>
                </a:solidFill>
              </a:rPr>
              <a:t>documento.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u="sng" dirty="0" smtClean="0">
                <a:solidFill>
                  <a:srgbClr val="000000"/>
                </a:solidFill>
              </a:rPr>
              <a:t>Não muda </a:t>
            </a:r>
            <a:r>
              <a:rPr lang="pt-BR" sz="1600" dirty="0" smtClean="0">
                <a:solidFill>
                  <a:srgbClr val="000000"/>
                </a:solidFill>
              </a:rPr>
              <a:t>com a </a:t>
            </a:r>
          </a:p>
          <a:p>
            <a:r>
              <a:rPr lang="pt-BR" sz="1600" dirty="0" smtClean="0">
                <a:solidFill>
                  <a:srgbClr val="000000"/>
                </a:solidFill>
              </a:rPr>
              <a:t>atualização da base</a:t>
            </a:r>
            <a:endParaRPr lang="pt-PT" sz="1600" dirty="0">
              <a:solidFill>
                <a:srgbClr val="000000"/>
              </a:solidFill>
            </a:endParaRPr>
          </a:p>
        </p:txBody>
      </p:sp>
      <p:sp>
        <p:nvSpPr>
          <p:cNvPr id="53259" name="Rectangle 21"/>
          <p:cNvSpPr>
            <a:spLocks noChangeArrowheads="1"/>
          </p:cNvSpPr>
          <p:nvPr/>
        </p:nvSpPr>
        <p:spPr bwMode="auto">
          <a:xfrm>
            <a:off x="2514600" y="4114800"/>
            <a:ext cx="60198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3260" name="Rectangle 22"/>
          <p:cNvSpPr>
            <a:spLocks noChangeArrowheads="1"/>
          </p:cNvSpPr>
          <p:nvPr/>
        </p:nvSpPr>
        <p:spPr bwMode="auto">
          <a:xfrm>
            <a:off x="2209800" y="5457825"/>
            <a:ext cx="65532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3261" name="Rectangle 23"/>
          <p:cNvSpPr>
            <a:spLocks noChangeArrowheads="1"/>
          </p:cNvSpPr>
          <p:nvPr/>
        </p:nvSpPr>
        <p:spPr bwMode="auto">
          <a:xfrm>
            <a:off x="7924800" y="6477000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>
                <a:sym typeface="Monotype Sorts"/>
              </a:rPr>
              <a:t>Modelo Espaço Vetorial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2800" smtClean="0"/>
              <a:t>Cálculo dos Pesos com TF-IDF</a:t>
            </a:r>
            <a:endParaRPr lang="pt-BR" sz="2800" dirty="0" smtClean="0"/>
          </a:p>
        </p:txBody>
      </p:sp>
      <p:sp>
        <p:nvSpPr>
          <p:cNvPr id="5427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pt-BR" sz="2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pt-BR" sz="2800" dirty="0" err="1" smtClean="0"/>
              <a:t>w</a:t>
            </a:r>
            <a:r>
              <a:rPr lang="pt-BR" sz="2800" baseline="-25000" dirty="0" err="1" smtClean="0"/>
              <a:t>i,j</a:t>
            </a:r>
            <a:r>
              <a:rPr lang="pt-BR" sz="2800" dirty="0" smtClean="0"/>
              <a:t> = </a:t>
            </a:r>
            <a:r>
              <a:rPr lang="pt-BR" sz="2800" dirty="0" err="1" smtClean="0"/>
              <a:t>tf</a:t>
            </a:r>
            <a:r>
              <a:rPr lang="pt-BR" sz="2800" baseline="-25000" dirty="0" err="1" smtClean="0"/>
              <a:t>i,j</a:t>
            </a:r>
            <a:r>
              <a:rPr lang="pt-BR" sz="2800" dirty="0" smtClean="0"/>
              <a:t> x </a:t>
            </a:r>
            <a:r>
              <a:rPr lang="pt-BR" sz="2800" dirty="0" err="1" smtClean="0"/>
              <a:t>idf</a:t>
            </a:r>
            <a:r>
              <a:rPr lang="pt-BR" sz="2800" baseline="-25000" dirty="0" err="1" smtClean="0"/>
              <a:t>i</a:t>
            </a:r>
            <a:endParaRPr lang="pt-BR" dirty="0" smtClean="0"/>
          </a:p>
        </p:txBody>
      </p:sp>
      <p:sp>
        <p:nvSpPr>
          <p:cNvPr id="5427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A7FAA2-F4FE-4C5A-9FA0-0E9635725AB7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7983538" y="5719763"/>
            <a:ext cx="7620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1144588" y="1916113"/>
            <a:ext cx="6019800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1144588" y="3573463"/>
            <a:ext cx="6019800" cy="1323975"/>
            <a:chOff x="1144588" y="3573463"/>
            <a:chExt cx="6019800" cy="1323975"/>
          </a:xfrm>
        </p:grpSpPr>
        <p:sp>
          <p:nvSpPr>
            <p:cNvPr id="54281" name="Text Box 7"/>
            <p:cNvSpPr txBox="1">
              <a:spLocks noChangeArrowheads="1"/>
            </p:cNvSpPr>
            <p:nvPr/>
          </p:nvSpPr>
          <p:spPr bwMode="auto">
            <a:xfrm>
              <a:off x="2484438" y="3617913"/>
              <a:ext cx="12922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freq</a:t>
              </a:r>
              <a:r>
                <a:rPr lang="pt-BR" baseline="-25000">
                  <a:solidFill>
                    <a:srgbClr val="000000"/>
                  </a:solidFill>
                </a:rPr>
                <a:t>i,j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4282" name="Text Box 8"/>
            <p:cNvSpPr txBox="1">
              <a:spLocks noChangeArrowheads="1"/>
            </p:cNvSpPr>
            <p:nvPr/>
          </p:nvSpPr>
          <p:spPr bwMode="auto">
            <a:xfrm>
              <a:off x="2217738" y="4075113"/>
              <a:ext cx="2311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max</a:t>
              </a:r>
              <a:r>
                <a:rPr lang="pt-BR" baseline="-25000">
                  <a:solidFill>
                    <a:srgbClr val="000000"/>
                  </a:solidFill>
                </a:rPr>
                <a:t>l</a:t>
              </a:r>
              <a:r>
                <a:rPr lang="pt-BR" sz="3200" baseline="-25000">
                  <a:solidFill>
                    <a:srgbClr val="000000"/>
                  </a:solidFill>
                </a:rPr>
                <a:t> </a:t>
              </a:r>
              <a:r>
                <a:rPr lang="pt-BR">
                  <a:solidFill>
                    <a:srgbClr val="000000"/>
                  </a:solidFill>
                </a:rPr>
                <a:t>freq</a:t>
              </a:r>
              <a:r>
                <a:rPr lang="pt-BR" baseline="-25000">
                  <a:solidFill>
                    <a:srgbClr val="000000"/>
                  </a:solidFill>
                </a:rPr>
                <a:t>l,j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4283" name="Line 9"/>
            <p:cNvSpPr>
              <a:spLocks noChangeShapeType="1"/>
            </p:cNvSpPr>
            <p:nvPr/>
          </p:nvSpPr>
          <p:spPr bwMode="auto">
            <a:xfrm>
              <a:off x="2268538" y="4108451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54284" name="Rectangle 10"/>
            <p:cNvSpPr>
              <a:spLocks noChangeArrowheads="1"/>
            </p:cNvSpPr>
            <p:nvPr/>
          </p:nvSpPr>
          <p:spPr bwMode="auto">
            <a:xfrm>
              <a:off x="1216026" y="3846513"/>
              <a:ext cx="1114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wi,j =</a:t>
              </a: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54285" name="Line 11"/>
            <p:cNvSpPr>
              <a:spLocks noChangeShapeType="1"/>
            </p:cNvSpPr>
            <p:nvPr/>
          </p:nvSpPr>
          <p:spPr bwMode="auto">
            <a:xfrm>
              <a:off x="4787901" y="422751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54286" name="Rectangle 12"/>
            <p:cNvSpPr>
              <a:spLocks noChangeArrowheads="1"/>
            </p:cNvSpPr>
            <p:nvPr/>
          </p:nvSpPr>
          <p:spPr bwMode="auto">
            <a:xfrm>
              <a:off x="1144588" y="3573463"/>
              <a:ext cx="6019800" cy="1323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54287" name="Text Box 13"/>
            <p:cNvSpPr txBox="1">
              <a:spLocks noChangeArrowheads="1"/>
            </p:cNvSpPr>
            <p:nvPr/>
          </p:nvSpPr>
          <p:spPr bwMode="auto">
            <a:xfrm>
              <a:off x="4929188" y="3689351"/>
              <a:ext cx="8842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>
                  <a:solidFill>
                    <a:srgbClr val="000000"/>
                  </a:solidFill>
                </a:rPr>
                <a:t>N</a:t>
              </a:r>
              <a:endParaRPr lang="pt-PT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4288" name="Text Box 14"/>
            <p:cNvSpPr txBox="1">
              <a:spLocks noChangeArrowheads="1"/>
            </p:cNvSpPr>
            <p:nvPr/>
          </p:nvSpPr>
          <p:spPr bwMode="auto">
            <a:xfrm>
              <a:off x="4975226" y="4070351"/>
              <a:ext cx="1581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rgbClr val="000000"/>
                  </a:solidFill>
                </a:rPr>
                <a:t>n</a:t>
              </a:r>
              <a:r>
                <a:rPr lang="pt-BR" baseline="-25000" dirty="0" err="1">
                  <a:solidFill>
                    <a:srgbClr val="000000"/>
                  </a:solidFill>
                </a:rPr>
                <a:t>i</a:t>
              </a:r>
              <a:endParaRPr lang="pt-PT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4289" name="Line 15"/>
            <p:cNvSpPr>
              <a:spLocks noChangeShapeType="1"/>
            </p:cNvSpPr>
            <p:nvPr/>
          </p:nvSpPr>
          <p:spPr bwMode="auto">
            <a:xfrm>
              <a:off x="4910138" y="4103688"/>
              <a:ext cx="454025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54290" name="Rectangle 16"/>
            <p:cNvSpPr>
              <a:spLocks noChangeArrowheads="1"/>
            </p:cNvSpPr>
            <p:nvPr/>
          </p:nvSpPr>
          <p:spPr bwMode="auto">
            <a:xfrm>
              <a:off x="3924301" y="3841751"/>
              <a:ext cx="152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x  log</a:t>
              </a:r>
              <a:endParaRPr lang="pt-PT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4C83F3-0AE5-414E-A8B9-890F2C67CB1C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5530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90675"/>
            <a:ext cx="7315200" cy="2143125"/>
          </a:xfrm>
        </p:spPr>
        <p:txBody>
          <a:bodyPr/>
          <a:lstStyle/>
          <a:p>
            <a:pPr eaLnBrk="1" hangingPunct="1"/>
            <a:r>
              <a:rPr lang="pt-BR" dirty="0" smtClean="0"/>
              <a:t> </a:t>
            </a:r>
            <a:r>
              <a:rPr lang="pt-BR" sz="2400" dirty="0" smtClean="0"/>
              <a:t>Exemplo de TF</a:t>
            </a:r>
          </a:p>
          <a:p>
            <a:pPr lvl="1" eaLnBrk="1" hangingPunct="1"/>
            <a:r>
              <a:rPr lang="pt-BR" sz="2200" dirty="0" err="1" smtClean="0"/>
              <a:t>freq</a:t>
            </a:r>
            <a:r>
              <a:rPr lang="pt-BR" sz="2200" baseline="-25000" dirty="0" err="1" smtClean="0"/>
              <a:t>i,j</a:t>
            </a:r>
            <a:r>
              <a:rPr lang="pt-BR" sz="2200" dirty="0" smtClean="0"/>
              <a:t>: </a:t>
            </a:r>
            <a:r>
              <a:rPr lang="pt-BR" sz="2200" dirty="0" err="1" smtClean="0"/>
              <a:t>freqüência</a:t>
            </a:r>
            <a:r>
              <a:rPr lang="pt-BR" sz="2200" dirty="0" smtClean="0"/>
              <a:t> do termo k</a:t>
            </a:r>
            <a:r>
              <a:rPr lang="pt-BR" sz="2200" baseline="-25000" dirty="0" smtClean="0"/>
              <a:t>i</a:t>
            </a:r>
            <a:r>
              <a:rPr lang="pt-BR" sz="2200" dirty="0" smtClean="0"/>
              <a:t> no documento </a:t>
            </a:r>
            <a:r>
              <a:rPr lang="pt-BR" sz="2200" dirty="0" err="1" smtClean="0"/>
              <a:t>d</a:t>
            </a:r>
            <a:r>
              <a:rPr lang="pt-BR" sz="2200" baseline="-25000" dirty="0" err="1" smtClean="0"/>
              <a:t>j</a:t>
            </a:r>
            <a:r>
              <a:rPr lang="pt-BR" sz="2200" dirty="0" smtClean="0"/>
              <a:t> </a:t>
            </a:r>
          </a:p>
          <a:p>
            <a:pPr lvl="1" eaLnBrk="1" hangingPunct="1"/>
            <a:r>
              <a:rPr lang="pt-BR" sz="2200" dirty="0" err="1" smtClean="0"/>
              <a:t>max</a:t>
            </a:r>
            <a:r>
              <a:rPr lang="pt-BR" sz="2200" baseline="-25000" dirty="0" err="1" smtClean="0"/>
              <a:t>l</a:t>
            </a:r>
            <a:r>
              <a:rPr lang="pt-BR" sz="2200" baseline="-25000" dirty="0" smtClean="0"/>
              <a:t> </a:t>
            </a:r>
            <a:r>
              <a:rPr lang="pt-BR" sz="2200" dirty="0" err="1" smtClean="0"/>
              <a:t>freq</a:t>
            </a:r>
            <a:r>
              <a:rPr lang="pt-BR" sz="2200" baseline="-25000" dirty="0" err="1" smtClean="0"/>
              <a:t>l,j</a:t>
            </a:r>
            <a:r>
              <a:rPr lang="pt-BR" sz="2200" baseline="-25000" dirty="0" smtClean="0"/>
              <a:t> </a:t>
            </a:r>
            <a:r>
              <a:rPr lang="pt-BR" sz="2200" dirty="0" smtClean="0"/>
              <a:t>=</a:t>
            </a:r>
            <a:r>
              <a:rPr lang="pt-BR" sz="2200" baseline="-25000" dirty="0" smtClean="0"/>
              <a:t> </a:t>
            </a:r>
            <a:r>
              <a:rPr lang="pt-BR" sz="2200" dirty="0" smtClean="0"/>
              <a:t>2</a:t>
            </a:r>
          </a:p>
          <a:p>
            <a:pPr lvl="1" eaLnBrk="1" hangingPunct="1">
              <a:buFont typeface="Wingdings" pitchFamily="2" charset="2"/>
              <a:buNone/>
            </a:pPr>
            <a:endParaRPr lang="pt-BR" sz="2400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7772400" cy="11430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Modelo Espaço Vetorial</a:t>
            </a:r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> </a:t>
            </a:r>
            <a:r>
              <a:rPr lang="pt-BR" sz="2800" dirty="0" smtClean="0"/>
              <a:t>Cálculo dos Pesos com TF-IDF</a:t>
            </a:r>
          </a:p>
        </p:txBody>
      </p:sp>
      <p:grpSp>
        <p:nvGrpSpPr>
          <p:cNvPr id="55302" name="Group 4"/>
          <p:cNvGrpSpPr>
            <a:grpSpLocks/>
          </p:cNvGrpSpPr>
          <p:nvPr/>
        </p:nvGrpSpPr>
        <p:grpSpPr bwMode="auto">
          <a:xfrm>
            <a:off x="5473700" y="3276600"/>
            <a:ext cx="2266950" cy="914400"/>
            <a:chOff x="1488" y="2736"/>
            <a:chExt cx="1428" cy="576"/>
          </a:xfrm>
        </p:grpSpPr>
        <p:sp>
          <p:nvSpPr>
            <p:cNvPr id="55306" name="Text Box 5"/>
            <p:cNvSpPr txBox="1">
              <a:spLocks noChangeArrowheads="1"/>
            </p:cNvSpPr>
            <p:nvPr/>
          </p:nvSpPr>
          <p:spPr bwMode="auto">
            <a:xfrm>
              <a:off x="2150" y="2736"/>
              <a:ext cx="5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freq</a:t>
              </a:r>
              <a:r>
                <a:rPr lang="pt-BR" baseline="-25000">
                  <a:solidFill>
                    <a:srgbClr val="000000"/>
                  </a:solidFill>
                </a:rPr>
                <a:t>i,j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5307" name="Text Box 6"/>
            <p:cNvSpPr txBox="1">
              <a:spLocks noChangeArrowheads="1"/>
            </p:cNvSpPr>
            <p:nvPr/>
          </p:nvSpPr>
          <p:spPr bwMode="auto">
            <a:xfrm>
              <a:off x="1920" y="3024"/>
              <a:ext cx="9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max</a:t>
              </a:r>
              <a:r>
                <a:rPr lang="pt-BR" baseline="-25000">
                  <a:solidFill>
                    <a:srgbClr val="000000"/>
                  </a:solidFill>
                </a:rPr>
                <a:t>l</a:t>
              </a:r>
              <a:r>
                <a:rPr lang="pt-BR" sz="3200" baseline="-25000">
                  <a:solidFill>
                    <a:srgbClr val="000000"/>
                  </a:solidFill>
                </a:rPr>
                <a:t> </a:t>
              </a:r>
              <a:r>
                <a:rPr lang="pt-BR">
                  <a:solidFill>
                    <a:srgbClr val="000000"/>
                  </a:solidFill>
                </a:rPr>
                <a:t>freq</a:t>
              </a:r>
              <a:r>
                <a:rPr lang="pt-BR" baseline="-25000">
                  <a:solidFill>
                    <a:srgbClr val="000000"/>
                  </a:solidFill>
                </a:rPr>
                <a:t>l,j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5308" name="Line 7"/>
            <p:cNvSpPr>
              <a:spLocks noChangeShapeType="1"/>
            </p:cNvSpPr>
            <p:nvPr/>
          </p:nvSpPr>
          <p:spPr bwMode="auto">
            <a:xfrm>
              <a:off x="1920" y="304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55309" name="Rectangle 8"/>
            <p:cNvSpPr>
              <a:spLocks noChangeArrowheads="1"/>
            </p:cNvSpPr>
            <p:nvPr/>
          </p:nvSpPr>
          <p:spPr bwMode="auto">
            <a:xfrm>
              <a:off x="1488" y="288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f</a:t>
              </a:r>
              <a:r>
                <a:rPr lang="pt-BR" baseline="-25000">
                  <a:solidFill>
                    <a:srgbClr val="000000"/>
                  </a:solidFill>
                </a:rPr>
                <a:t>i,j</a:t>
              </a:r>
              <a:r>
                <a:rPr lang="pt-BR">
                  <a:solidFill>
                    <a:srgbClr val="000000"/>
                  </a:solidFill>
                </a:rPr>
                <a:t>=</a:t>
              </a:r>
              <a:endParaRPr lang="pt-PT">
                <a:solidFill>
                  <a:srgbClr val="000000"/>
                </a:solidFill>
              </a:endParaRPr>
            </a:p>
          </p:txBody>
        </p:sp>
      </p:grp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755650" y="4311650"/>
            <a:ext cx="3697288" cy="1930400"/>
          </a:xfrm>
          <a:prstGeom prst="rect">
            <a:avLst/>
          </a:prstGeom>
          <a:solidFill>
            <a:srgbClr val="E6E6E6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honesto 		2 –  1.0</a:t>
            </a:r>
          </a:p>
          <a:p>
            <a:pPr eaLnBrk="0" hangingPunct="0">
              <a:lnSpc>
                <a:spcPts val="1800"/>
              </a:lnSpc>
            </a:pP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desonesto 	1 –  0.5</a:t>
            </a:r>
          </a:p>
          <a:p>
            <a:pPr eaLnBrk="0" hangingPunct="0">
              <a:lnSpc>
                <a:spcPts val="1800"/>
              </a:lnSpc>
            </a:pP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soubesse 		1 –  0.5</a:t>
            </a:r>
          </a:p>
          <a:p>
            <a:pPr eaLnBrk="0" hangingPunct="0">
              <a:lnSpc>
                <a:spcPts val="1800"/>
              </a:lnSpc>
            </a:pP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vantagem		1 –  0.5</a:t>
            </a:r>
          </a:p>
          <a:p>
            <a:pPr eaLnBrk="0" hangingPunct="0">
              <a:lnSpc>
                <a:spcPts val="1800"/>
              </a:lnSpc>
            </a:pP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seria 		1 –  0.5</a:t>
            </a:r>
          </a:p>
          <a:p>
            <a:pPr eaLnBrk="0" hangingPunct="0">
              <a:lnSpc>
                <a:spcPts val="1800"/>
              </a:lnSpc>
            </a:pP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menos 		1 –  0.5</a:t>
            </a:r>
          </a:p>
          <a:p>
            <a:pPr eaLnBrk="0" hangingPunct="0">
              <a:lnSpc>
                <a:spcPts val="1800"/>
              </a:lnSpc>
            </a:pP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desonestidade	1 –  0.5</a:t>
            </a:r>
          </a:p>
          <a:p>
            <a:pPr eaLnBrk="0" hangingPunct="0">
              <a:lnSpc>
                <a:spcPts val="1800"/>
              </a:lnSpc>
            </a:pPr>
            <a:r>
              <a:rPr lang="pt-BR" sz="1800" dirty="0" err="1">
                <a:solidFill>
                  <a:srgbClr val="000000"/>
                </a:solidFill>
                <a:latin typeface="Times New Roman" pitchFamily="18" charset="0"/>
              </a:rPr>
              <a:t>socrates</a:t>
            </a:r>
            <a:r>
              <a:rPr lang="pt-BR" sz="1800" dirty="0">
                <a:solidFill>
                  <a:srgbClr val="000000"/>
                </a:solidFill>
                <a:latin typeface="Times New Roman" pitchFamily="18" charset="0"/>
              </a:rPr>
              <a:t> 		1 –  0.5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755650" y="3860800"/>
            <a:ext cx="3697288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000000"/>
                </a:solidFill>
              </a:rPr>
              <a:t>Termo            –       freq -  f</a:t>
            </a:r>
            <a:endParaRPr lang="pt-BR" sz="1800">
              <a:solidFill>
                <a:srgbClr val="000000"/>
              </a:solidFill>
            </a:endParaRP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4895850" y="3113088"/>
            <a:ext cx="32766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7E2148-48E2-4A34-9FC9-D0A1095C057D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5632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52588"/>
            <a:ext cx="7696200" cy="4519612"/>
          </a:xfrm>
        </p:spPr>
        <p:txBody>
          <a:bodyPr/>
          <a:lstStyle/>
          <a:p>
            <a:pPr eaLnBrk="1" hangingPunct="1"/>
            <a:r>
              <a:rPr lang="pt-BR" sz="2600" dirty="0" smtClean="0"/>
              <a:t> Definição do peso nos documentos:</a:t>
            </a:r>
          </a:p>
          <a:p>
            <a:pPr lvl="1" eaLnBrk="1" hangingPunct="1"/>
            <a:r>
              <a:rPr lang="pt-BR" sz="2400" dirty="0" err="1" smtClean="0"/>
              <a:t>w</a:t>
            </a:r>
            <a:r>
              <a:rPr lang="pt-BR" sz="2400" baseline="-25000" dirty="0" err="1" smtClean="0"/>
              <a:t>i,j</a:t>
            </a:r>
            <a:r>
              <a:rPr lang="pt-BR" sz="2400" dirty="0" smtClean="0"/>
              <a:t>: peso associado ao termo k</a:t>
            </a:r>
            <a:r>
              <a:rPr lang="pt-BR" sz="2400" baseline="-25000" dirty="0" smtClean="0"/>
              <a:t>i</a:t>
            </a:r>
            <a:r>
              <a:rPr lang="pt-BR" sz="2400" dirty="0" smtClean="0"/>
              <a:t> no documento </a:t>
            </a:r>
            <a:r>
              <a:rPr lang="pt-BR" sz="2400" dirty="0" err="1" smtClean="0"/>
              <a:t>d</a:t>
            </a:r>
            <a:r>
              <a:rPr lang="pt-BR" sz="2400" baseline="-25000" dirty="0" err="1" smtClean="0"/>
              <a:t>j</a:t>
            </a:r>
            <a:endParaRPr lang="pt-BR" sz="2400" baseline="-25000" dirty="0" smtClean="0"/>
          </a:p>
          <a:p>
            <a:pPr lvl="1" eaLnBrk="1" hangingPunct="1"/>
            <a:endParaRPr lang="pt-BR" sz="2400" baseline="-25000" dirty="0" smtClean="0"/>
          </a:p>
          <a:p>
            <a:pPr lvl="1" eaLnBrk="1" hangingPunct="1"/>
            <a:r>
              <a:rPr lang="pt-BR" sz="2400" dirty="0" err="1" smtClean="0"/>
              <a:t>w</a:t>
            </a:r>
            <a:r>
              <a:rPr lang="pt-BR" sz="2400" baseline="-25000" dirty="0" err="1" smtClean="0"/>
              <a:t>i,j</a:t>
            </a:r>
            <a:r>
              <a:rPr lang="pt-BR" sz="2400" dirty="0" smtClean="0"/>
              <a:t> = </a:t>
            </a:r>
            <a:r>
              <a:rPr lang="pt-BR" sz="2400" dirty="0" err="1" smtClean="0"/>
              <a:t>tf</a:t>
            </a:r>
            <a:r>
              <a:rPr lang="pt-BR" sz="2400" baseline="-25000" dirty="0" err="1" smtClean="0"/>
              <a:t>i,j</a:t>
            </a:r>
            <a:r>
              <a:rPr lang="pt-BR" sz="2400" dirty="0" smtClean="0"/>
              <a:t> X </a:t>
            </a:r>
            <a:r>
              <a:rPr lang="pt-BR" sz="2400" dirty="0" err="1" smtClean="0"/>
              <a:t>idf</a:t>
            </a:r>
            <a:r>
              <a:rPr lang="pt-BR" sz="2400" baseline="-25000" dirty="0" err="1" smtClean="0"/>
              <a:t>i</a:t>
            </a:r>
            <a:endParaRPr lang="pt-BR" sz="2400" baseline="-25000" dirty="0" smtClean="0"/>
          </a:p>
          <a:p>
            <a:pPr lvl="1" eaLnBrk="1" hangingPunct="1"/>
            <a:endParaRPr lang="pt-BR" sz="2400" dirty="0" smtClean="0"/>
          </a:p>
          <a:p>
            <a:pPr eaLnBrk="1" hangingPunct="1">
              <a:spcBef>
                <a:spcPts val="1800"/>
              </a:spcBef>
            </a:pPr>
            <a:r>
              <a:rPr lang="pt-BR" sz="2600" dirty="0" smtClean="0"/>
              <a:t> Para definição dos pesos dos termos nas consultas, </a:t>
            </a:r>
            <a:r>
              <a:rPr lang="pt-BR" sz="2600" dirty="0" err="1" smtClean="0"/>
              <a:t>Berthier</a:t>
            </a:r>
            <a:r>
              <a:rPr lang="pt-BR" sz="2600" dirty="0" smtClean="0"/>
              <a:t> sugere:</a:t>
            </a:r>
            <a:endParaRPr lang="pt-BR" sz="3000" dirty="0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>
                <a:sym typeface="Monotype Sorts"/>
              </a:rPr>
              <a:t>Modelo Espaço Vetorial</a:t>
            </a:r>
            <a:r>
              <a:rPr lang="pt-BR" smtClean="0"/>
              <a:t> </a:t>
            </a:r>
            <a:br>
              <a:rPr lang="pt-BR" smtClean="0"/>
            </a:br>
            <a:r>
              <a:rPr lang="pt-BR" smtClean="0"/>
              <a:t> </a:t>
            </a:r>
            <a:r>
              <a:rPr lang="pt-BR" sz="3200" smtClean="0"/>
              <a:t>Cálculo dos Pesos com TF-IDF</a:t>
            </a:r>
          </a:p>
        </p:txBody>
      </p:sp>
      <p:grpSp>
        <p:nvGrpSpPr>
          <p:cNvPr id="56326" name="Group 4"/>
          <p:cNvGrpSpPr>
            <a:grpSpLocks/>
          </p:cNvGrpSpPr>
          <p:nvPr/>
        </p:nvGrpSpPr>
        <p:grpSpPr bwMode="auto">
          <a:xfrm>
            <a:off x="1447800" y="5034880"/>
            <a:ext cx="6153150" cy="914400"/>
            <a:chOff x="1248" y="2592"/>
            <a:chExt cx="3876" cy="576"/>
          </a:xfrm>
        </p:grpSpPr>
        <p:grpSp>
          <p:nvGrpSpPr>
            <p:cNvPr id="56329" name="Group 5"/>
            <p:cNvGrpSpPr>
              <a:grpSpLocks/>
            </p:cNvGrpSpPr>
            <p:nvPr/>
          </p:nvGrpSpPr>
          <p:grpSpPr bwMode="auto">
            <a:xfrm>
              <a:off x="3552" y="2640"/>
              <a:ext cx="1572" cy="528"/>
              <a:chOff x="1776" y="3264"/>
              <a:chExt cx="1572" cy="528"/>
            </a:xfrm>
          </p:grpSpPr>
          <p:sp>
            <p:nvSpPr>
              <p:cNvPr id="56335" name="Text Box 6"/>
              <p:cNvSpPr txBox="1">
                <a:spLocks noChangeArrowheads="1"/>
              </p:cNvSpPr>
              <p:nvPr/>
            </p:nvSpPr>
            <p:spPr bwMode="auto">
              <a:xfrm>
                <a:off x="2323" y="3264"/>
                <a:ext cx="55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solidFill>
                      <a:srgbClr val="000000"/>
                    </a:solidFill>
                  </a:rPr>
                  <a:t>N</a:t>
                </a:r>
                <a:endParaRPr lang="pt-PT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6" name="Text Box 7"/>
              <p:cNvSpPr txBox="1">
                <a:spLocks noChangeArrowheads="1"/>
              </p:cNvSpPr>
              <p:nvPr/>
            </p:nvSpPr>
            <p:spPr bwMode="auto">
              <a:xfrm>
                <a:off x="2352" y="3504"/>
                <a:ext cx="9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solidFill>
                      <a:srgbClr val="000000"/>
                    </a:solidFill>
                  </a:rPr>
                  <a:t>n</a:t>
                </a:r>
                <a:r>
                  <a:rPr lang="pt-BR" baseline="-25000">
                    <a:solidFill>
                      <a:srgbClr val="000000"/>
                    </a:solidFill>
                  </a:rPr>
                  <a:t>i</a:t>
                </a:r>
                <a:endParaRPr lang="pt-PT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7" name="Line 8"/>
              <p:cNvSpPr>
                <a:spLocks noChangeShapeType="1"/>
              </p:cNvSpPr>
              <p:nvPr/>
            </p:nvSpPr>
            <p:spPr bwMode="auto">
              <a:xfrm>
                <a:off x="2364" y="3525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t-BR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8" name="Rectangle 9"/>
              <p:cNvSpPr>
                <a:spLocks noChangeArrowheads="1"/>
              </p:cNvSpPr>
              <p:nvPr/>
            </p:nvSpPr>
            <p:spPr bwMode="auto">
              <a:xfrm>
                <a:off x="1776" y="336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dirty="0">
                    <a:solidFill>
                      <a:srgbClr val="000000"/>
                    </a:solidFill>
                  </a:rPr>
                  <a:t>X  log</a:t>
                </a:r>
                <a:endParaRPr lang="pt-PT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2496" y="2592"/>
              <a:ext cx="11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dirty="0">
                  <a:solidFill>
                    <a:srgbClr val="000000"/>
                  </a:solidFill>
                </a:rPr>
                <a:t>0.5 </a:t>
              </a:r>
              <a:r>
                <a:rPr lang="pt-BR" dirty="0" err="1">
                  <a:solidFill>
                    <a:srgbClr val="000000"/>
                  </a:solidFill>
                </a:rPr>
                <a:t>freq</a:t>
              </a:r>
              <a:r>
                <a:rPr lang="pt-BR" baseline="-25000" dirty="0" err="1">
                  <a:solidFill>
                    <a:srgbClr val="000000"/>
                  </a:solidFill>
                </a:rPr>
                <a:t>i,q</a:t>
              </a:r>
              <a:endParaRPr lang="pt-PT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2460" y="2880"/>
              <a:ext cx="1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max</a:t>
              </a:r>
              <a:r>
                <a:rPr lang="pt-BR" baseline="-25000">
                  <a:solidFill>
                    <a:srgbClr val="000000"/>
                  </a:solidFill>
                </a:rPr>
                <a:t>l</a:t>
              </a:r>
              <a:r>
                <a:rPr lang="pt-BR" sz="3200" baseline="-25000">
                  <a:solidFill>
                    <a:srgbClr val="000000"/>
                  </a:solidFill>
                </a:rPr>
                <a:t> </a:t>
              </a:r>
              <a:r>
                <a:rPr lang="pt-BR">
                  <a:solidFill>
                    <a:srgbClr val="000000"/>
                  </a:solidFill>
                </a:rPr>
                <a:t>freq</a:t>
              </a:r>
              <a:r>
                <a:rPr lang="pt-BR" baseline="-25000">
                  <a:solidFill>
                    <a:srgbClr val="000000"/>
                  </a:solidFill>
                </a:rPr>
                <a:t>l,q</a:t>
              </a:r>
              <a:endParaRPr lang="pt-PT" baseline="-25000">
                <a:solidFill>
                  <a:srgbClr val="000000"/>
                </a:solidFill>
              </a:endParaRPr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>
              <a:off x="2460" y="2901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1248" y="2736"/>
              <a:ext cx="12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000000"/>
                  </a:solidFill>
                </a:rPr>
                <a:t>w</a:t>
              </a:r>
              <a:r>
                <a:rPr lang="pt-BR" baseline="-25000">
                  <a:solidFill>
                    <a:srgbClr val="000000"/>
                  </a:solidFill>
                </a:rPr>
                <a:t>i,j</a:t>
              </a:r>
              <a:r>
                <a:rPr lang="pt-BR">
                  <a:solidFill>
                    <a:srgbClr val="000000"/>
                  </a:solidFill>
                </a:rPr>
                <a:t> =   0.5 + </a:t>
              </a:r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1872" y="2772"/>
              <a:ext cx="1680" cy="32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56327" name="Rectangle 15"/>
          <p:cNvSpPr>
            <a:spLocks noChangeArrowheads="1"/>
          </p:cNvSpPr>
          <p:nvPr/>
        </p:nvSpPr>
        <p:spPr bwMode="auto">
          <a:xfrm>
            <a:off x="1066800" y="4913337"/>
            <a:ext cx="60198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6328" name="Rectangle 16"/>
          <p:cNvSpPr>
            <a:spLocks noChangeArrowheads="1"/>
          </p:cNvSpPr>
          <p:nvPr/>
        </p:nvSpPr>
        <p:spPr bwMode="auto">
          <a:xfrm>
            <a:off x="1447800" y="2852738"/>
            <a:ext cx="240347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95F376-2E50-4BFD-BC4D-034BE6E85425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5750"/>
            <a:ext cx="7772400" cy="714375"/>
          </a:xfrm>
        </p:spPr>
        <p:txBody>
          <a:bodyPr/>
          <a:lstStyle/>
          <a:p>
            <a:pPr eaLnBrk="1" hangingPunct="1"/>
            <a:r>
              <a:rPr lang="en-US" smtClean="0"/>
              <a:t>Fases e Etapas de um Sistemas de RI</a:t>
            </a:r>
          </a:p>
        </p:txBody>
      </p:sp>
      <p:sp>
        <p:nvSpPr>
          <p:cNvPr id="194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900613"/>
          </a:xfrm>
        </p:spPr>
        <p:txBody>
          <a:bodyPr/>
          <a:lstStyle/>
          <a:p>
            <a:pPr marL="342900" lvl="1" indent="-342900" eaLnBrk="1" hangingPunct="1">
              <a:spcBef>
                <a:spcPct val="4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pt-BR" sz="2400" dirty="0" smtClean="0"/>
              <a:t>Etapas da Fase 1 - Criação da Base de índices</a:t>
            </a:r>
          </a:p>
          <a:p>
            <a:pPr lvl="1" eaLnBrk="1" hangingPunct="1">
              <a:defRPr/>
            </a:pPr>
            <a:r>
              <a:rPr lang="pt-BR" sz="2200" dirty="0" smtClean="0">
                <a:solidFill>
                  <a:srgbClr val="800080"/>
                </a:solidFill>
              </a:rPr>
              <a:t>Aquisição (seleção) dos documentos</a:t>
            </a:r>
          </a:p>
          <a:p>
            <a:pPr lvl="1" eaLnBrk="1" hangingPunct="1">
              <a:defRPr/>
            </a:pPr>
            <a:r>
              <a:rPr lang="pt-BR" sz="2200" dirty="0" smtClean="0">
                <a:solidFill>
                  <a:srgbClr val="800080"/>
                </a:solidFill>
              </a:rPr>
              <a:t>Preparação dos documentos</a:t>
            </a:r>
          </a:p>
          <a:p>
            <a:pPr lvl="1" eaLnBrk="1" hangingPunct="1">
              <a:defRPr/>
            </a:pPr>
            <a:r>
              <a:rPr lang="pt-BR" sz="2200" dirty="0" smtClean="0"/>
              <a:t>Indexação dos documentos</a:t>
            </a:r>
          </a:p>
          <a:p>
            <a:pPr lvl="2" eaLnBrk="1" hangingPunct="1">
              <a:defRPr/>
            </a:pPr>
            <a:r>
              <a:rPr lang="pt-BR" sz="2000" dirty="0" smtClean="0"/>
              <a:t>Criação da base de índices invertidos</a:t>
            </a:r>
          </a:p>
          <a:p>
            <a:pPr lvl="2" eaLnBrk="1" hangingPunct="1">
              <a:defRPr/>
            </a:pPr>
            <a:endParaRPr lang="pt-BR" sz="2000" dirty="0" smtClean="0"/>
          </a:p>
          <a:p>
            <a:pPr eaLnBrk="1" hangingPunct="1">
              <a:defRPr/>
            </a:pPr>
            <a:r>
              <a:rPr lang="pt-BR" sz="2400" dirty="0" smtClean="0"/>
              <a:t>Etapas da Fase 2 - Consulta à Base de índices</a:t>
            </a:r>
          </a:p>
          <a:p>
            <a:pPr lvl="1" eaLnBrk="1" hangingPunct="1">
              <a:defRPr/>
            </a:pPr>
            <a:r>
              <a:rPr lang="pt-BR" sz="2200" dirty="0" smtClean="0"/>
              <a:t>Construção da consulta (</a:t>
            </a:r>
            <a:r>
              <a:rPr lang="pt-BR" sz="2200" i="1" dirty="0" err="1" smtClean="0"/>
              <a:t>query</a:t>
            </a:r>
            <a:r>
              <a:rPr lang="pt-BR" sz="2200" dirty="0" smtClean="0"/>
              <a:t>)</a:t>
            </a:r>
          </a:p>
          <a:p>
            <a:pPr lvl="1" eaLnBrk="1" hangingPunct="1">
              <a:defRPr/>
            </a:pPr>
            <a:r>
              <a:rPr lang="pt-BR" sz="2200" dirty="0" smtClean="0"/>
              <a:t>Busca (casamento com a consulta do usuário)</a:t>
            </a:r>
          </a:p>
          <a:p>
            <a:pPr lvl="1" eaLnBrk="1" hangingPunct="1">
              <a:defRPr/>
            </a:pPr>
            <a:r>
              <a:rPr lang="pt-BR" sz="2200" dirty="0" smtClean="0"/>
              <a:t>Ordenação dos documentos recuperados</a:t>
            </a:r>
          </a:p>
          <a:p>
            <a:pPr lvl="1" eaLnBrk="1" hangingPunct="1">
              <a:defRPr/>
            </a:pPr>
            <a:r>
              <a:rPr lang="pt-BR" sz="2200" dirty="0" smtClean="0"/>
              <a:t>Apresentação dos resultados</a:t>
            </a:r>
          </a:p>
          <a:p>
            <a:pPr lvl="1" eaLnBrk="1" hangingPunct="1">
              <a:defRPr/>
            </a:pPr>
            <a:r>
              <a:rPr lang="pt-BR" sz="2200" i="1" dirty="0" smtClean="0"/>
              <a:t>Feedback  </a:t>
            </a:r>
            <a:r>
              <a:rPr lang="pt-BR" sz="2200" dirty="0" smtClean="0"/>
              <a:t>de relevância</a:t>
            </a:r>
            <a:r>
              <a:rPr lang="pt-BR" sz="2200" i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524969-BDF8-49BA-A887-EDF494BA4C4E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39552" y="116632"/>
            <a:ext cx="493300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3200" dirty="0">
                <a:solidFill>
                  <a:schemeClr val="tx2"/>
                </a:solidFill>
                <a:latin typeface="Arial" pitchFamily="34" charset="0"/>
              </a:rPr>
              <a:t>Exemplo 1 </a:t>
            </a:r>
            <a:br>
              <a:rPr lang="pt-BR" sz="32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</a:rPr>
              <a:t>EV usando pesos booleanos e função Cosseno</a:t>
            </a:r>
            <a:endParaRPr lang="pt-BR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4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sz="2800">
              <a:sym typeface="Symbol" pitchFamily="18" charset="2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4226226"/>
              </p:ext>
            </p:extLst>
          </p:nvPr>
        </p:nvGraphicFramePr>
        <p:xfrm>
          <a:off x="311150" y="3102247"/>
          <a:ext cx="8589963" cy="3567113"/>
        </p:xfrm>
        <a:graphic>
          <a:graphicData uri="http://schemas.openxmlformats.org/presentationml/2006/ole">
            <p:oleObj spid="_x0000_s8248" name="Documento" r:id="rId4" imgW="5817108" imgH="2423160" progId="Word.Document.8">
              <p:embed/>
            </p:oleObj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534223" y="623640"/>
            <a:ext cx="3070225" cy="2373312"/>
            <a:chOff x="4625975" y="452438"/>
            <a:chExt cx="3070225" cy="2373312"/>
          </a:xfrm>
        </p:grpSpPr>
        <p:sp>
          <p:nvSpPr>
            <p:cNvPr id="8199" name="Oval 5"/>
            <p:cNvSpPr>
              <a:spLocks noChangeArrowheads="1"/>
            </p:cNvSpPr>
            <p:nvPr/>
          </p:nvSpPr>
          <p:spPr bwMode="auto">
            <a:xfrm>
              <a:off x="4778375" y="609600"/>
              <a:ext cx="16764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5540375" y="1295400"/>
              <a:ext cx="1752600" cy="15240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" name="Oval 7"/>
            <p:cNvSpPr>
              <a:spLocks noChangeArrowheads="1"/>
            </p:cNvSpPr>
            <p:nvPr/>
          </p:nvSpPr>
          <p:spPr bwMode="auto">
            <a:xfrm>
              <a:off x="5845175" y="457200"/>
              <a:ext cx="1752600" cy="1600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2" name="Text Box 8"/>
            <p:cNvSpPr txBox="1">
              <a:spLocks noChangeArrowheads="1"/>
            </p:cNvSpPr>
            <p:nvPr/>
          </p:nvSpPr>
          <p:spPr bwMode="auto">
            <a:xfrm>
              <a:off x="5692775" y="17478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d1</a:t>
              </a:r>
              <a:endParaRPr lang="pt-BR" sz="1400"/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>
              <a:off x="5159375" y="1062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d2</a:t>
              </a: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6530975" y="15954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d3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5006975" y="1443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d4</a:t>
              </a:r>
            </a:p>
          </p:txBody>
        </p:sp>
        <p:sp>
          <p:nvSpPr>
            <p:cNvPr id="8206" name="Text Box 12"/>
            <p:cNvSpPr txBox="1">
              <a:spLocks noChangeArrowheads="1"/>
            </p:cNvSpPr>
            <p:nvPr/>
          </p:nvSpPr>
          <p:spPr bwMode="auto">
            <a:xfrm>
              <a:off x="5997575" y="1443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d5</a:t>
              </a:r>
            </a:p>
          </p:txBody>
        </p:sp>
        <p:sp>
          <p:nvSpPr>
            <p:cNvPr id="8207" name="Text Box 13"/>
            <p:cNvSpPr txBox="1">
              <a:spLocks noChangeArrowheads="1"/>
            </p:cNvSpPr>
            <p:nvPr/>
          </p:nvSpPr>
          <p:spPr bwMode="auto">
            <a:xfrm>
              <a:off x="5921375" y="9858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d6</a:t>
              </a:r>
            </a:p>
          </p:txBody>
        </p:sp>
        <p:sp>
          <p:nvSpPr>
            <p:cNvPr id="8208" name="Text Box 14"/>
            <p:cNvSpPr txBox="1">
              <a:spLocks noChangeArrowheads="1"/>
            </p:cNvSpPr>
            <p:nvPr/>
          </p:nvSpPr>
          <p:spPr bwMode="auto">
            <a:xfrm>
              <a:off x="6835775" y="8334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d7</a:t>
              </a:r>
            </a:p>
          </p:txBody>
        </p:sp>
        <p:sp>
          <p:nvSpPr>
            <p:cNvPr id="8209" name="Text Box 15"/>
            <p:cNvSpPr txBox="1">
              <a:spLocks noChangeArrowheads="1"/>
            </p:cNvSpPr>
            <p:nvPr/>
          </p:nvSpPr>
          <p:spPr bwMode="auto">
            <a:xfrm>
              <a:off x="4625975" y="604838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k1</a:t>
              </a:r>
            </a:p>
          </p:txBody>
        </p:sp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7292975" y="452438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CC2C00"/>
                  </a:solidFill>
                </a:rPr>
                <a:t>k2</a:t>
              </a:r>
            </a:p>
          </p:txBody>
        </p:sp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7048500" y="2520950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 dirty="0">
                  <a:solidFill>
                    <a:srgbClr val="000000"/>
                  </a:solidFill>
                </a:rPr>
                <a:t>k3</a:t>
              </a:r>
            </a:p>
          </p:txBody>
        </p:sp>
      </p:grpSp>
      <p:cxnSp>
        <p:nvCxnSpPr>
          <p:cNvPr id="6" name="Conector de seta reta 5"/>
          <p:cNvCxnSpPr/>
          <p:nvPr/>
        </p:nvCxnSpPr>
        <p:spPr bwMode="auto">
          <a:xfrm flipH="1">
            <a:off x="8100393" y="4815154"/>
            <a:ext cx="504055" cy="1260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ipse 11"/>
          <p:cNvSpPr/>
          <p:nvPr/>
        </p:nvSpPr>
        <p:spPr bwMode="auto">
          <a:xfrm>
            <a:off x="7668344" y="5035129"/>
            <a:ext cx="504056" cy="41009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7668344" y="3378945"/>
            <a:ext cx="504056" cy="41009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7668344" y="4027017"/>
            <a:ext cx="504056" cy="41009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34237" y="2535287"/>
            <a:ext cx="2600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empates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360424-F4E9-40D0-A52C-4B040D6B80AC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4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sz="2800">
              <a:sym typeface="Symbol" pitchFamily="18" charset="2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038067"/>
              </p:ext>
            </p:extLst>
          </p:nvPr>
        </p:nvGraphicFramePr>
        <p:xfrm>
          <a:off x="534988" y="3040906"/>
          <a:ext cx="8299450" cy="3700462"/>
        </p:xfrm>
        <a:graphic>
          <a:graphicData uri="http://schemas.openxmlformats.org/presentationml/2006/ole">
            <p:oleObj spid="_x0000_s9272" name="Document" r:id="rId4" imgW="5711538" imgH="2431941" progId="Word.Document.8">
              <p:embed/>
            </p:oleObj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5462215" y="452438"/>
            <a:ext cx="3070225" cy="2373312"/>
            <a:chOff x="4625975" y="452438"/>
            <a:chExt cx="3070225" cy="2373312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4778375" y="609600"/>
              <a:ext cx="16764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5540375" y="1295400"/>
              <a:ext cx="1752600" cy="15240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845175" y="457200"/>
              <a:ext cx="1752600" cy="1600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692775" y="17478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d1</a:t>
              </a:r>
              <a:endParaRPr lang="pt-BR" sz="1400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5159375" y="1062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d2</a:t>
              </a: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530975" y="15954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d3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006975" y="1443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d4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5997575" y="1443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d5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5921375" y="9858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d6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6835775" y="8334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d7</a:t>
              </a: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4625975" y="604838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k1</a:t>
              </a: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7292975" y="452438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CC2C00"/>
                  </a:solidFill>
                </a:rPr>
                <a:t>k2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7048500" y="2520950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 dirty="0">
                  <a:solidFill>
                    <a:srgbClr val="000000"/>
                  </a:solidFill>
                </a:rPr>
                <a:t>k3</a:t>
              </a:r>
            </a:p>
          </p:txBody>
        </p:sp>
      </p:grp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539552" y="116632"/>
            <a:ext cx="493300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3200" dirty="0">
                <a:solidFill>
                  <a:schemeClr val="tx2"/>
                </a:solidFill>
                <a:latin typeface="Arial" pitchFamily="34" charset="0"/>
              </a:rPr>
              <a:t>Exemplo 1 </a:t>
            </a:r>
            <a:br>
              <a:rPr lang="pt-BR" sz="32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</a:rPr>
              <a:t>EV usando pesos não booleanos na consulta</a:t>
            </a:r>
            <a:endParaRPr lang="pt-BR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 flipH="1">
            <a:off x="8100392" y="4689140"/>
            <a:ext cx="432047" cy="252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5EEF823-4708-4018-9925-0AC8B70F701D}" type="slidenum">
              <a:rPr lang="pt-BR" smtClean="0"/>
              <a:pPr/>
              <a:t>42</a:t>
            </a:fld>
            <a:endParaRPr lang="pt-BR" smtClean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6248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4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sz="2800">
              <a:sym typeface="Symbol" pitchFamily="18" charset="2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0783197"/>
              </p:ext>
            </p:extLst>
          </p:nvPr>
        </p:nvGraphicFramePr>
        <p:xfrm>
          <a:off x="467544" y="3139330"/>
          <a:ext cx="8502650" cy="3602038"/>
        </p:xfrm>
        <a:graphic>
          <a:graphicData uri="http://schemas.openxmlformats.org/presentationml/2006/ole">
            <p:oleObj spid="_x0000_s10296" name="Documento" r:id="rId4" imgW="5707380" imgH="2423160" progId="Word.Document.8">
              <p:embed/>
            </p:oleObj>
          </a:graphicData>
        </a:graphic>
      </p:graphicFrame>
      <p:grpSp>
        <p:nvGrpSpPr>
          <p:cNvPr id="20" name="Grupo 19"/>
          <p:cNvGrpSpPr/>
          <p:nvPr/>
        </p:nvGrpSpPr>
        <p:grpSpPr>
          <a:xfrm>
            <a:off x="5390207" y="452438"/>
            <a:ext cx="3070225" cy="2373312"/>
            <a:chOff x="4625975" y="452438"/>
            <a:chExt cx="3070225" cy="2373312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4778375" y="609600"/>
              <a:ext cx="1676400" cy="1600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5540375" y="1295400"/>
              <a:ext cx="1752600" cy="15240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845175" y="457200"/>
              <a:ext cx="1752600" cy="1600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692775" y="17478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d1</a:t>
              </a:r>
              <a:endParaRPr lang="pt-BR" sz="1400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5159375" y="1062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d2</a:t>
              </a: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6530975" y="15954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d3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006975" y="1443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d4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5997575" y="14430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d5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5921375" y="9858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d6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6835775" y="833438"/>
              <a:ext cx="407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d7</a:t>
              </a: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4625975" y="604838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/>
                <a:t>k1</a:t>
              </a: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7292975" y="452438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>
                  <a:solidFill>
                    <a:srgbClr val="CC2C00"/>
                  </a:solidFill>
                </a:rPr>
                <a:t>k2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7048500" y="2520950"/>
              <a:ext cx="403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400" b="1" dirty="0">
                  <a:solidFill>
                    <a:srgbClr val="000000"/>
                  </a:solidFill>
                </a:rPr>
                <a:t>k3</a:t>
              </a:r>
            </a:p>
          </p:txBody>
        </p:sp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539552" y="116632"/>
            <a:ext cx="4933007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3200" dirty="0">
                <a:solidFill>
                  <a:schemeClr val="tx2"/>
                </a:solidFill>
                <a:latin typeface="Arial" pitchFamily="34" charset="0"/>
              </a:rPr>
              <a:t>Exemplo 1 </a:t>
            </a:r>
            <a:br>
              <a:rPr lang="pt-BR" sz="32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</a:rPr>
              <a:t>EV usando pesos não booleanos e função Cosseno</a:t>
            </a:r>
            <a:endParaRPr lang="pt-BR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35" name="Conector de seta reta 34"/>
          <p:cNvCxnSpPr/>
          <p:nvPr/>
        </p:nvCxnSpPr>
        <p:spPr bwMode="auto">
          <a:xfrm flipH="1">
            <a:off x="8460433" y="4689140"/>
            <a:ext cx="432047" cy="252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37DAF3-4842-469B-BE7D-60228BBAA05C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pt-BR" smtClean="0">
                <a:sym typeface="Monotype Sorts"/>
              </a:rPr>
              <a:t>Modelo Espaço Vetorial</a:t>
            </a:r>
          </a:p>
        </p:txBody>
      </p:sp>
      <p:sp>
        <p:nvSpPr>
          <p:cNvPr id="573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6113" y="1524000"/>
            <a:ext cx="8116887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dirty="0" smtClean="0"/>
              <a:t>Vantagens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>
                <a:sym typeface="Symbol" pitchFamily="18" charset="2"/>
              </a:rPr>
              <a:t>Pesos não binários associados a termos permitem casamento parcial dos documentos com a consulta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>
                <a:sym typeface="Symbol" pitchFamily="18" charset="2"/>
              </a:rPr>
              <a:t>Cosseno ordena documentos de acordo com o grau de similaridade com a consulta</a:t>
            </a:r>
          </a:p>
          <a:p>
            <a:pPr eaLnBrk="1" hangingPunct="1">
              <a:lnSpc>
                <a:spcPct val="90000"/>
              </a:lnSpc>
            </a:pPr>
            <a:r>
              <a:rPr lang="pt-BR" dirty="0" smtClean="0">
                <a:sym typeface="Symbol" pitchFamily="18" charset="2"/>
              </a:rPr>
              <a:t>Desvantagens: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dirty="0" smtClean="0">
                <a:sym typeface="Symbol" pitchFamily="18" charset="2"/>
              </a:rPr>
              <a:t>Assume independência entre os termos usados na indexação</a:t>
            </a:r>
          </a:p>
          <a:p>
            <a:pPr lvl="2" eaLnBrk="1" hangingPunct="1"/>
            <a:r>
              <a:rPr lang="pt-BR" sz="2000" dirty="0" smtClean="0"/>
              <a:t>q1 =</a:t>
            </a:r>
            <a:r>
              <a:rPr lang="pt-BR" sz="2000" i="1" dirty="0" smtClean="0"/>
              <a:t> </a:t>
            </a:r>
            <a:r>
              <a:rPr lang="pt-BR" sz="2000" dirty="0" smtClean="0">
                <a:sym typeface="Symbol" pitchFamily="18" charset="2"/>
              </a:rPr>
              <a:t>redes neurais artificiais</a:t>
            </a:r>
          </a:p>
          <a:p>
            <a:pPr lvl="2" eaLnBrk="1" hangingPunct="1"/>
            <a:r>
              <a:rPr lang="pt-BR" sz="2000" dirty="0" smtClean="0">
                <a:sym typeface="Symbol" pitchFamily="18" charset="2"/>
              </a:rPr>
              <a:t>q2 = redes neurais </a:t>
            </a:r>
          </a:p>
          <a:p>
            <a:pPr lvl="2" eaLnBrk="1" hangingPunct="1"/>
            <a:r>
              <a:rPr lang="pt-BR" sz="2000" dirty="0" smtClean="0">
                <a:sym typeface="Symbol" pitchFamily="18" charset="2"/>
              </a:rPr>
              <a:t>Resultados das consultas q1 e q2 são diferentes</a:t>
            </a:r>
          </a:p>
          <a:p>
            <a:pPr lvl="1" eaLnBrk="1" hangingPunct="1"/>
            <a:r>
              <a:rPr lang="pt-BR" sz="2200" dirty="0" smtClean="0">
                <a:sym typeface="Symbol" pitchFamily="18" charset="2"/>
              </a:rPr>
              <a:t>Modelos como Semântica Latente e Difuso criam matrizes de relações entre os termos dos documentos da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854075"/>
          </a:xfrm>
        </p:spPr>
        <p:txBody>
          <a:bodyPr/>
          <a:lstStyle/>
          <a:p>
            <a:r>
              <a:rPr lang="pt-BR" smtClean="0"/>
              <a:t>Próxima aula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5650" y="1690688"/>
            <a:ext cx="7772400" cy="4114800"/>
          </a:xfrm>
        </p:spPr>
        <p:txBody>
          <a:bodyPr/>
          <a:lstStyle/>
          <a:p>
            <a:r>
              <a:rPr lang="pt-BR" dirty="0" smtClean="0">
                <a:sym typeface="Monotype Sorts"/>
              </a:rPr>
              <a:t>Modelos de Recuperação de Informação</a:t>
            </a:r>
          </a:p>
          <a:p>
            <a:pPr lvl="1"/>
            <a:r>
              <a:rPr lang="pt-BR" dirty="0" smtClean="0">
                <a:solidFill>
                  <a:srgbClr val="800080"/>
                </a:solidFill>
                <a:sym typeface="Monotype Sorts"/>
              </a:rPr>
              <a:t>Continuação...</a:t>
            </a:r>
          </a:p>
          <a:p>
            <a:pPr lvl="1"/>
            <a:endParaRPr lang="pt-BR" dirty="0" smtClean="0">
              <a:sym typeface="Monotype Sorts"/>
            </a:endParaRPr>
          </a:p>
          <a:p>
            <a:pPr eaLnBrk="1" hangingPunct="1"/>
            <a:r>
              <a:rPr lang="pt-BR" altLang="pt-BR" dirty="0"/>
              <a:t>Cap. 2 do Livro texto</a:t>
            </a:r>
          </a:p>
          <a:p>
            <a:pPr lvl="1" eaLnBrk="1" hangingPunct="1"/>
            <a:r>
              <a:rPr lang="pt-BR" altLang="pt-BR" sz="2400" dirty="0" err="1"/>
              <a:t>Modern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Information</a:t>
            </a:r>
            <a:r>
              <a:rPr lang="pt-BR" altLang="pt-BR" sz="2400" dirty="0"/>
              <a:t> </a:t>
            </a:r>
            <a:r>
              <a:rPr lang="pt-BR" altLang="pt-BR" sz="2400" dirty="0" err="1"/>
              <a:t>Retrieval</a:t>
            </a:r>
            <a:r>
              <a:rPr lang="pt-BR" altLang="pt-BR" sz="2400" dirty="0"/>
              <a:t>. </a:t>
            </a:r>
            <a:r>
              <a:rPr lang="pt-BR" altLang="pt-BR" sz="2400" dirty="0" err="1"/>
              <a:t>Baeza-Yates</a:t>
            </a:r>
            <a:r>
              <a:rPr lang="pt-BR" altLang="pt-BR" sz="2400" dirty="0"/>
              <a:t> &amp; Ribeiro-Neto. </a:t>
            </a:r>
            <a:r>
              <a:rPr lang="pt-BR" altLang="pt-BR" sz="2400" dirty="0" err="1"/>
              <a:t>Addison</a:t>
            </a:r>
            <a:r>
              <a:rPr lang="pt-BR" altLang="pt-BR" sz="2400" dirty="0"/>
              <a:t>-Wesley, 1999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301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7DC3CC-6B5C-4828-A5EF-A5D38CA49886}" type="slidenum">
              <a:rPr lang="pt-BR" smtClean="0"/>
              <a:pPr/>
              <a:t>44</a:t>
            </a:fld>
            <a:endParaRPr lang="pt-BR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5837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4C3270-EB71-4BC3-A6D5-CA362947818B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Aula 2</a:t>
            </a:r>
          </a:p>
        </p:txBody>
      </p:sp>
      <p:sp>
        <p:nvSpPr>
          <p:cNvPr id="583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624388"/>
          </a:xfrm>
        </p:spPr>
        <p:txBody>
          <a:bodyPr/>
          <a:lstStyle/>
          <a:p>
            <a:pPr eaLnBrk="1" hangingPunct="1"/>
            <a:r>
              <a:rPr lang="pt-BR" smtClean="0"/>
              <a:t>Modelos de RI baseados em teoria dos conjuntos</a:t>
            </a:r>
          </a:p>
          <a:p>
            <a:pPr lvl="1" eaLnBrk="1" hangingPunct="1"/>
            <a:r>
              <a:rPr lang="pt-BR" smtClean="0"/>
              <a:t>Modelo “Difuso” (fuzzy sets) </a:t>
            </a:r>
          </a:p>
          <a:p>
            <a:pPr eaLnBrk="1" hangingPunct="1"/>
            <a:r>
              <a:rPr lang="pt-BR" smtClean="0"/>
              <a:t>Modelo Algébrico</a:t>
            </a:r>
          </a:p>
          <a:p>
            <a:pPr lvl="1" eaLnBrk="1" hangingPunct="1"/>
            <a:r>
              <a:rPr lang="pt-BR" smtClean="0"/>
              <a:t>Semântica Latente</a:t>
            </a:r>
          </a:p>
          <a:p>
            <a:pPr eaLnBrk="1" hangingPunct="1"/>
            <a:r>
              <a:rPr lang="pt-BR" smtClean="0"/>
              <a:t>Modelo Probabilista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5939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B8EDCA-B696-48F2-A9A6-C5B408194FC5}" type="slidenum">
              <a:rPr lang="pt-BR" smtClean="0"/>
              <a:pPr/>
              <a:t>46</a:t>
            </a:fld>
            <a:endParaRPr lang="pt-BR" smtClean="0"/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1752600" y="1524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pt-PT" sz="3600">
              <a:solidFill>
                <a:schemeClr val="tx2"/>
              </a:solidFill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7772400" cy="1008063"/>
          </a:xfrm>
        </p:spPr>
        <p:txBody>
          <a:bodyPr/>
          <a:lstStyle/>
          <a:p>
            <a:pPr eaLnBrk="1" hangingPunct="1"/>
            <a:r>
              <a:rPr lang="pt-BR" smtClean="0"/>
              <a:t>Modelo Difuso</a:t>
            </a:r>
            <a:r>
              <a:rPr lang="pt-BR" sz="3200" smtClean="0"/>
              <a:t> </a:t>
            </a:r>
            <a:br>
              <a:rPr lang="pt-BR" sz="3200" smtClean="0"/>
            </a:br>
            <a:r>
              <a:rPr lang="pt-BR" sz="3200" smtClean="0"/>
              <a:t>Motivação...</a:t>
            </a:r>
          </a:p>
        </p:txBody>
      </p:sp>
      <p:sp>
        <p:nvSpPr>
          <p:cNvPr id="5939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1514475"/>
            <a:ext cx="8077200" cy="4810125"/>
          </a:xfrm>
        </p:spPr>
        <p:txBody>
          <a:bodyPr/>
          <a:lstStyle/>
          <a:p>
            <a:pPr eaLnBrk="1" hangingPunct="1"/>
            <a:r>
              <a:rPr lang="pt-BR" smtClean="0"/>
              <a:t>Alguns problemas dos modelos clássicos de RI</a:t>
            </a:r>
          </a:p>
          <a:p>
            <a:pPr lvl="1" eaLnBrk="1" hangingPunct="1"/>
            <a:r>
              <a:rPr lang="pt-BR" sz="2400" smtClean="0"/>
              <a:t>Documentos </a:t>
            </a:r>
            <a:r>
              <a:rPr lang="pt-BR" sz="2400" smtClean="0">
                <a:solidFill>
                  <a:srgbClr val="800080"/>
                </a:solidFill>
              </a:rPr>
              <a:t>não relacionados</a:t>
            </a:r>
            <a:r>
              <a:rPr lang="pt-BR" sz="2400" smtClean="0"/>
              <a:t> podem ser incluídos no conjunto resposta</a:t>
            </a:r>
          </a:p>
          <a:p>
            <a:pPr lvl="1" eaLnBrk="1" hangingPunct="1"/>
            <a:r>
              <a:rPr lang="pt-BR" sz="2400" smtClean="0"/>
              <a:t>Documentos </a:t>
            </a:r>
            <a:r>
              <a:rPr lang="pt-BR" sz="2400" smtClean="0">
                <a:solidFill>
                  <a:srgbClr val="800080"/>
                </a:solidFill>
              </a:rPr>
              <a:t>relevantes</a:t>
            </a:r>
            <a:r>
              <a:rPr lang="pt-BR" sz="2400" smtClean="0"/>
              <a:t> que não contêm pelo menos um termo da consulta não são recuperados</a:t>
            </a:r>
          </a:p>
          <a:p>
            <a:pPr eaLnBrk="1" hangingPunct="1"/>
            <a:r>
              <a:rPr lang="pt-BR" smtClean="0"/>
              <a:t>A necessidade de informação do usuário está mais relacionada a </a:t>
            </a:r>
            <a:r>
              <a:rPr lang="pt-BR" smtClean="0">
                <a:solidFill>
                  <a:srgbClr val="800080"/>
                </a:solidFill>
              </a:rPr>
              <a:t>conceitos</a:t>
            </a:r>
            <a:r>
              <a:rPr lang="pt-BR" smtClean="0"/>
              <a:t> do que a termos ou palavras isoladas</a:t>
            </a:r>
          </a:p>
          <a:p>
            <a:pPr lvl="1" eaLnBrk="1" hangingPunct="1"/>
            <a:r>
              <a:rPr lang="pt-BR" sz="2400" smtClean="0"/>
              <a:t>Um documento que compartilha </a:t>
            </a:r>
            <a:r>
              <a:rPr lang="pt-BR" sz="2400" smtClean="0">
                <a:solidFill>
                  <a:srgbClr val="800080"/>
                </a:solidFill>
              </a:rPr>
              <a:t>conceitos</a:t>
            </a:r>
            <a:r>
              <a:rPr lang="pt-BR" sz="2400" smtClean="0"/>
              <a:t> com outro documento relevante para uma consulta pode interessar o usuário...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041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E92D96-DABC-486A-9B5B-0B1A0D0E4AFD}" type="slidenum">
              <a:rPr lang="pt-BR" smtClean="0"/>
              <a:pPr/>
              <a:t>47</a:t>
            </a:fld>
            <a:endParaRPr lang="pt-BR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pt-BR" smtClean="0"/>
              <a:t>Modelo Difuso</a:t>
            </a:r>
          </a:p>
        </p:txBody>
      </p:sp>
      <p:sp>
        <p:nvSpPr>
          <p:cNvPr id="604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886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Este modelo oferece um framework para representar classes cujas fronteiras não são bem definidas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>
                <a:solidFill>
                  <a:srgbClr val="990099"/>
                </a:solidFill>
              </a:rPr>
              <a:t>Um conjunto difuso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Representa algum conceito difuso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dirty="0" smtClean="0"/>
              <a:t>Ex. conceito </a:t>
            </a:r>
            <a:r>
              <a:rPr lang="pt-BR" sz="2000" dirty="0" smtClean="0">
                <a:solidFill>
                  <a:srgbClr val="990099"/>
                </a:solidFill>
              </a:rPr>
              <a:t>ALTO</a:t>
            </a:r>
          </a:p>
          <a:p>
            <a:pPr lvl="1" eaLnBrk="1" hangingPunct="1">
              <a:lnSpc>
                <a:spcPct val="90000"/>
              </a:lnSpc>
              <a:spcBef>
                <a:spcPct val="60000"/>
              </a:spcBef>
            </a:pPr>
            <a:r>
              <a:rPr lang="pt-BR" sz="2000" dirty="0" smtClean="0"/>
              <a:t>É caracterizado por uma função de pertinência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que determina </a:t>
            </a:r>
            <a:r>
              <a:rPr lang="pt-BR" sz="2000" dirty="0" smtClean="0">
                <a:solidFill>
                  <a:srgbClr val="990099"/>
                </a:solidFill>
              </a:rPr>
              <a:t>o grau de pertinência </a:t>
            </a:r>
            <a:r>
              <a:rPr lang="pt-BR" sz="2000" dirty="0" smtClean="0"/>
              <a:t>de cada elemento em relação ao conjunto</a:t>
            </a:r>
          </a:p>
          <a:p>
            <a:pPr lvl="2" eaLnBrk="1" hangingPunct="1"/>
            <a:r>
              <a:rPr lang="pt-BR" sz="2000" dirty="0" err="1" smtClean="0">
                <a:solidFill>
                  <a:srgbClr val="990099"/>
                </a:solidFill>
              </a:rPr>
              <a:t>per-ALTO</a:t>
            </a:r>
            <a:r>
              <a:rPr lang="pt-BR" sz="2000" dirty="0" smtClean="0"/>
              <a:t>(Oscar-Schmidt) = 0.9</a:t>
            </a:r>
          </a:p>
          <a:p>
            <a:pPr lvl="2" eaLnBrk="1" hangingPunct="1"/>
            <a:r>
              <a:rPr lang="pt-BR" sz="2000" dirty="0" err="1" smtClean="0">
                <a:solidFill>
                  <a:srgbClr val="990099"/>
                </a:solidFill>
              </a:rPr>
              <a:t>per-ALTO</a:t>
            </a:r>
            <a:r>
              <a:rPr lang="pt-BR" sz="2000" dirty="0" smtClean="0"/>
              <a:t>(Flavia) = 0.4</a:t>
            </a:r>
          </a:p>
          <a:p>
            <a:pPr lvl="4"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sz="2200" dirty="0" smtClean="0"/>
              <a:t>Nos conjuntos clássicos, a função de pertinência é binária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dirty="0" smtClean="0"/>
              <a:t>O elemento pertence ou não ao conjunto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144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6391D3-4DCC-4FBA-A024-398DCD9D50C8}" type="slidenum">
              <a:rPr lang="pt-BR" smtClean="0"/>
              <a:pPr/>
              <a:t>48</a:t>
            </a:fld>
            <a:endParaRPr lang="pt-BR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772400" cy="685800"/>
          </a:xfrm>
        </p:spPr>
        <p:txBody>
          <a:bodyPr/>
          <a:lstStyle/>
          <a:p>
            <a:pPr eaLnBrk="1" hangingPunct="1"/>
            <a:r>
              <a:rPr lang="pt-BR" smtClean="0"/>
              <a:t>Conjuntos Difusos</a:t>
            </a:r>
            <a:endParaRPr lang="pt-PT" smtClean="0"/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39113" cy="4852988"/>
          </a:xfrm>
        </p:spPr>
        <p:txBody>
          <a:bodyPr/>
          <a:lstStyle/>
          <a:p>
            <a:pPr eaLnBrk="1" hangingPunct="1"/>
            <a:r>
              <a:rPr lang="pt-BR" smtClean="0"/>
              <a:t>Um conjunto difuso </a:t>
            </a:r>
          </a:p>
          <a:p>
            <a:pPr lvl="1" eaLnBrk="1" hangingPunct="1"/>
            <a:r>
              <a:rPr lang="pt-BR" smtClean="0"/>
              <a:t>que representa </a:t>
            </a:r>
            <a:r>
              <a:rPr lang="pt-BR" smtClean="0">
                <a:solidFill>
                  <a:srgbClr val="990099"/>
                </a:solidFill>
              </a:rPr>
              <a:t>o conceito A em U</a:t>
            </a:r>
            <a:r>
              <a:rPr lang="pt-BR" smtClean="0"/>
              <a:t> (universo de elementos considerados) </a:t>
            </a:r>
          </a:p>
          <a:p>
            <a:pPr lvl="1" eaLnBrk="1" hangingPunct="1"/>
            <a:r>
              <a:rPr lang="pt-BR" smtClean="0"/>
              <a:t>é caracterizado por uma </a:t>
            </a:r>
            <a:r>
              <a:rPr lang="pt-BR" smtClean="0">
                <a:solidFill>
                  <a:srgbClr val="990099"/>
                </a:solidFill>
              </a:rPr>
              <a:t>função de pertinência</a:t>
            </a:r>
            <a:r>
              <a:rPr lang="pt-BR" smtClean="0"/>
              <a:t>       </a:t>
            </a:r>
            <a:r>
              <a:rPr lang="pt-BR" smtClean="0">
                <a:solidFill>
                  <a:srgbClr val="990099"/>
                </a:solidFill>
                <a:sym typeface="Symbol" pitchFamily="18" charset="2"/>
              </a:rPr>
              <a:t>: U  [0,1] </a:t>
            </a:r>
          </a:p>
          <a:p>
            <a:pPr lvl="1" eaLnBrk="1" hangingPunct="1"/>
            <a:r>
              <a:rPr lang="pt-BR" smtClean="0">
                <a:sym typeface="Symbol" pitchFamily="18" charset="2"/>
              </a:rPr>
              <a:t>que associa a cada elemento u  U um valor </a:t>
            </a:r>
            <a:r>
              <a:rPr lang="pt-BR" smtClean="0">
                <a:solidFill>
                  <a:srgbClr val="990099"/>
                </a:solidFill>
                <a:sym typeface="Symbol" pitchFamily="18" charset="2"/>
              </a:rPr>
              <a:t>(u)</a:t>
            </a:r>
            <a:r>
              <a:rPr lang="pt-BR" smtClean="0">
                <a:sym typeface="Symbol" pitchFamily="18" charset="2"/>
              </a:rPr>
              <a:t> no intervalo [0,1].</a:t>
            </a:r>
            <a:endParaRPr lang="pt-BR" sz="150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246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4800FA-25C7-4C23-BFAC-C8497BE307DD}" type="slidenum">
              <a:rPr lang="pt-BR" smtClean="0"/>
              <a:pPr/>
              <a:t>49</a:t>
            </a:fld>
            <a:endParaRPr lang="pt-BR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772400" cy="685800"/>
          </a:xfrm>
        </p:spPr>
        <p:txBody>
          <a:bodyPr/>
          <a:lstStyle/>
          <a:p>
            <a:pPr eaLnBrk="1" hangingPunct="1"/>
            <a:r>
              <a:rPr lang="pt-BR" smtClean="0"/>
              <a:t>Modelo Difuso para RI</a:t>
            </a:r>
            <a:endParaRPr lang="pt-PT" smtClean="0"/>
          </a:p>
        </p:txBody>
      </p:sp>
      <p:sp>
        <p:nvSpPr>
          <p:cNvPr id="624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39113" cy="4852988"/>
          </a:xfrm>
        </p:spPr>
        <p:txBody>
          <a:bodyPr/>
          <a:lstStyle/>
          <a:p>
            <a:pPr eaLnBrk="1" hangingPunct="1"/>
            <a:r>
              <a:rPr lang="pt-BR" sz="2400" smtClean="0">
                <a:sym typeface="Symbol" pitchFamily="18" charset="2"/>
              </a:rPr>
              <a:t>No nosso caso:</a:t>
            </a:r>
          </a:p>
          <a:p>
            <a:pPr lvl="1" eaLnBrk="1" hangingPunct="1"/>
            <a:r>
              <a:rPr lang="pt-BR" sz="2200" smtClean="0">
                <a:sym typeface="Symbol" pitchFamily="18" charset="2"/>
              </a:rPr>
              <a:t>U é a base de documentos (D)</a:t>
            </a:r>
          </a:p>
          <a:p>
            <a:pPr lvl="1" eaLnBrk="1" hangingPunct="1"/>
            <a:r>
              <a:rPr lang="pt-BR" sz="2200" smtClean="0">
                <a:sym typeface="Symbol" pitchFamily="18" charset="2"/>
              </a:rPr>
              <a:t>Cada elemento u é um documento (d)</a:t>
            </a:r>
          </a:p>
          <a:p>
            <a:pPr lvl="1" eaLnBrk="1" hangingPunct="1"/>
            <a:r>
              <a:rPr lang="pt-BR" sz="2200" smtClean="0">
                <a:sym typeface="Symbol" pitchFamily="18" charset="2"/>
              </a:rPr>
              <a:t>Cada </a:t>
            </a:r>
            <a:r>
              <a:rPr lang="pt-BR" sz="2200" smtClean="0">
                <a:solidFill>
                  <a:srgbClr val="990099"/>
                </a:solidFill>
                <a:sym typeface="Symbol" pitchFamily="18" charset="2"/>
              </a:rPr>
              <a:t>termo</a:t>
            </a:r>
            <a:r>
              <a:rPr lang="pt-BR" sz="2200" smtClean="0">
                <a:sym typeface="Symbol" pitchFamily="18" charset="2"/>
              </a:rPr>
              <a:t> ki de K (vocabulário da base) é associado a um </a:t>
            </a:r>
            <a:r>
              <a:rPr lang="pt-BR" sz="2200" smtClean="0">
                <a:solidFill>
                  <a:srgbClr val="990099"/>
                </a:solidFill>
                <a:sym typeface="Symbol" pitchFamily="18" charset="2"/>
              </a:rPr>
              <a:t>conceito</a:t>
            </a:r>
            <a:endParaRPr lang="pt-BR" sz="2200" smtClean="0">
              <a:sym typeface="Symbol" pitchFamily="18" charset="2"/>
            </a:endParaRPr>
          </a:p>
          <a:p>
            <a:pPr lvl="2" eaLnBrk="1" hangingPunct="1"/>
            <a:r>
              <a:rPr lang="pt-BR" sz="2000" smtClean="0">
                <a:sym typeface="Symbol" pitchFamily="18" charset="2"/>
              </a:rPr>
              <a:t>representado por um </a:t>
            </a:r>
            <a:r>
              <a:rPr lang="pt-BR" sz="2000" smtClean="0">
                <a:solidFill>
                  <a:srgbClr val="990099"/>
                </a:solidFill>
                <a:sym typeface="Symbol" pitchFamily="18" charset="2"/>
              </a:rPr>
              <a:t>conjunto difuso</a:t>
            </a:r>
            <a:r>
              <a:rPr lang="pt-BR" sz="2000" smtClean="0">
                <a:sym typeface="Symbol" pitchFamily="18" charset="2"/>
              </a:rPr>
              <a:t> com função de pertinência i</a:t>
            </a:r>
          </a:p>
          <a:p>
            <a:pPr lvl="1" eaLnBrk="1" hangingPunct="1"/>
            <a:r>
              <a:rPr lang="pt-BR" sz="2200" smtClean="0"/>
              <a:t>Cada </a:t>
            </a:r>
            <a:r>
              <a:rPr lang="pt-BR" sz="2200" smtClean="0">
                <a:solidFill>
                  <a:srgbClr val="990099"/>
                </a:solidFill>
              </a:rPr>
              <a:t>documento dj</a:t>
            </a:r>
            <a:r>
              <a:rPr lang="pt-BR" sz="2200" smtClean="0"/>
              <a:t> tem um </a:t>
            </a:r>
            <a:r>
              <a:rPr lang="pt-BR" sz="2200" smtClean="0">
                <a:solidFill>
                  <a:srgbClr val="990099"/>
                </a:solidFill>
              </a:rPr>
              <a:t>grau de pertinência </a:t>
            </a:r>
            <a:r>
              <a:rPr lang="pt-BR" sz="2200" smtClean="0">
                <a:solidFill>
                  <a:srgbClr val="990099"/>
                </a:solidFill>
                <a:sym typeface="Symbol" pitchFamily="18" charset="2"/>
              </a:rPr>
              <a:t></a:t>
            </a:r>
            <a:r>
              <a:rPr lang="pt-BR" sz="1600" smtClean="0">
                <a:solidFill>
                  <a:srgbClr val="990099"/>
                </a:solidFill>
                <a:sym typeface="Symbol" pitchFamily="18" charset="2"/>
              </a:rPr>
              <a:t>i,j</a:t>
            </a:r>
            <a:r>
              <a:rPr lang="pt-BR" sz="2200" smtClean="0"/>
              <a:t> em relação ao </a:t>
            </a:r>
            <a:r>
              <a:rPr lang="pt-BR" sz="2200" smtClean="0">
                <a:solidFill>
                  <a:srgbClr val="990099"/>
                </a:solidFill>
              </a:rPr>
              <a:t>termo </a:t>
            </a:r>
            <a:r>
              <a:rPr lang="pt-BR" sz="2200" smtClean="0">
                <a:solidFill>
                  <a:srgbClr val="990099"/>
                </a:solidFill>
                <a:sym typeface="Symbol" pitchFamily="18" charset="2"/>
              </a:rPr>
              <a:t>ki</a:t>
            </a:r>
            <a:r>
              <a:rPr lang="pt-BR" sz="2200" smtClean="0">
                <a:sym typeface="Symbol" pitchFamily="18" charset="2"/>
              </a:rPr>
              <a:t> </a:t>
            </a:r>
          </a:p>
          <a:p>
            <a:pPr lvl="2" eaLnBrk="1" hangingPunct="1"/>
            <a:r>
              <a:rPr lang="pt-BR" sz="2000" smtClean="0">
                <a:sym typeface="Symbol" pitchFamily="18" charset="2"/>
              </a:rPr>
              <a:t>Esse grau de pertinência determina a importância do termo na recuperação do documento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7772400" cy="1187450"/>
          </a:xfrm>
          <a:ln>
            <a:solidFill>
              <a:srgbClr val="23238D"/>
            </a:solidFill>
          </a:ln>
        </p:spPr>
        <p:txBody>
          <a:bodyPr/>
          <a:lstStyle/>
          <a:p>
            <a:pPr eaLnBrk="1" hangingPunct="1"/>
            <a:r>
              <a:rPr lang="pt-BR" smtClean="0"/>
              <a:t>Sistemas de RI: </a:t>
            </a:r>
            <a:br>
              <a:rPr lang="pt-BR" smtClean="0"/>
            </a:br>
            <a:r>
              <a:rPr lang="pt-BR" sz="3200" smtClean="0"/>
              <a:t>Criação da base de índices</a:t>
            </a:r>
            <a:endParaRPr lang="pt-BR" smtClean="0"/>
          </a:p>
        </p:txBody>
      </p:sp>
      <p:sp>
        <p:nvSpPr>
          <p:cNvPr id="16387" name="AutoShape 2051"/>
          <p:cNvSpPr>
            <a:spLocks noChangeArrowheads="1"/>
          </p:cNvSpPr>
          <p:nvPr/>
        </p:nvSpPr>
        <p:spPr bwMode="auto">
          <a:xfrm>
            <a:off x="6076950" y="3429000"/>
            <a:ext cx="1447800" cy="1447800"/>
          </a:xfrm>
          <a:prstGeom prst="flowChartMagneticDisk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Base de 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docs.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ou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Web</a:t>
            </a:r>
          </a:p>
        </p:txBody>
      </p:sp>
      <p:sp>
        <p:nvSpPr>
          <p:cNvPr id="16389" name="Rectangle 2053"/>
          <p:cNvSpPr>
            <a:spLocks noChangeArrowheads="1"/>
          </p:cNvSpPr>
          <p:nvPr/>
        </p:nvSpPr>
        <p:spPr bwMode="auto">
          <a:xfrm>
            <a:off x="2438400" y="3505200"/>
            <a:ext cx="1524000" cy="914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Indexação</a:t>
            </a:r>
          </a:p>
        </p:txBody>
      </p:sp>
      <p:sp>
        <p:nvSpPr>
          <p:cNvPr id="16390" name="Rectangle 2060"/>
          <p:cNvSpPr>
            <a:spLocks noChangeArrowheads="1"/>
          </p:cNvSpPr>
          <p:nvPr/>
        </p:nvSpPr>
        <p:spPr bwMode="auto">
          <a:xfrm>
            <a:off x="1143000" y="1905000"/>
            <a:ext cx="3962400" cy="533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800" dirty="0">
                <a:solidFill>
                  <a:srgbClr val="000000"/>
                </a:solidFill>
                <a:latin typeface="+mn-lt"/>
              </a:rPr>
              <a:t>Preparação dos documentos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7414" name="AutoShape 2066"/>
          <p:cNvCxnSpPr>
            <a:cxnSpLocks noChangeShapeType="1"/>
          </p:cNvCxnSpPr>
          <p:nvPr/>
        </p:nvCxnSpPr>
        <p:spPr bwMode="auto">
          <a:xfrm rot="-5400000">
            <a:off x="6354763" y="301307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92" name="Line 2069"/>
          <p:cNvSpPr>
            <a:spLocks noChangeShapeType="1"/>
          </p:cNvSpPr>
          <p:nvPr/>
        </p:nvSpPr>
        <p:spPr bwMode="auto">
          <a:xfrm>
            <a:off x="3276600" y="2438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394" name="Line 2071"/>
          <p:cNvSpPr>
            <a:spLocks noChangeShapeType="1"/>
          </p:cNvSpPr>
          <p:nvPr/>
        </p:nvSpPr>
        <p:spPr bwMode="auto">
          <a:xfrm>
            <a:off x="32004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396" name="Line 2083"/>
          <p:cNvSpPr>
            <a:spLocks noChangeShapeType="1"/>
          </p:cNvSpPr>
          <p:nvPr/>
        </p:nvSpPr>
        <p:spPr bwMode="auto">
          <a:xfrm>
            <a:off x="2057400" y="2057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397" name="Line 2084"/>
          <p:cNvSpPr>
            <a:spLocks noChangeShapeType="1"/>
          </p:cNvSpPr>
          <p:nvPr/>
        </p:nvSpPr>
        <p:spPr bwMode="auto">
          <a:xfrm>
            <a:off x="22098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398" name="AutoShape 2091"/>
          <p:cNvSpPr>
            <a:spLocks noChangeArrowheads="1"/>
          </p:cNvSpPr>
          <p:nvPr/>
        </p:nvSpPr>
        <p:spPr bwMode="auto">
          <a:xfrm>
            <a:off x="2438400" y="5105400"/>
            <a:ext cx="1447800" cy="1447800"/>
          </a:xfrm>
          <a:prstGeom prst="flowChartMagneticDisk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Base de</a:t>
            </a:r>
          </a:p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indices</a:t>
            </a:r>
          </a:p>
        </p:txBody>
      </p:sp>
      <p:sp>
        <p:nvSpPr>
          <p:cNvPr id="16399" name="Text Box 2094"/>
          <p:cNvSpPr txBox="1">
            <a:spLocks noChangeArrowheads="1"/>
          </p:cNvSpPr>
          <p:nvPr/>
        </p:nvSpPr>
        <p:spPr bwMode="auto">
          <a:xfrm>
            <a:off x="3471863" y="2438400"/>
            <a:ext cx="1676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 dirty="0">
                <a:solidFill>
                  <a:srgbClr val="000000"/>
                </a:solidFill>
                <a:latin typeface="+mn-lt"/>
              </a:rPr>
              <a:t>Representação  do documento</a:t>
            </a:r>
          </a:p>
          <a:p>
            <a:pPr>
              <a:spcBef>
                <a:spcPct val="50000"/>
              </a:spcBef>
              <a:defRPr/>
            </a:pPr>
            <a:r>
              <a:rPr lang="pt-BR" sz="1800" dirty="0">
                <a:solidFill>
                  <a:srgbClr val="000000"/>
                </a:solidFill>
                <a:latin typeface="+mn-lt"/>
              </a:rPr>
              <a:t>(visão lógica)</a:t>
            </a:r>
            <a:endParaRPr lang="pt-PT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400" name="Line 2095"/>
          <p:cNvSpPr>
            <a:spLocks noChangeShapeType="1"/>
          </p:cNvSpPr>
          <p:nvPr/>
        </p:nvSpPr>
        <p:spPr bwMode="auto">
          <a:xfrm flipH="1">
            <a:off x="5105400" y="2209800"/>
            <a:ext cx="712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401" name="Text Box 2098"/>
          <p:cNvSpPr txBox="1">
            <a:spLocks noChangeArrowheads="1"/>
          </p:cNvSpPr>
          <p:nvPr/>
        </p:nvSpPr>
        <p:spPr bwMode="auto">
          <a:xfrm>
            <a:off x="3505200" y="447992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>
                <a:solidFill>
                  <a:srgbClr val="000000"/>
                </a:solidFill>
                <a:latin typeface="+mn-lt"/>
              </a:rPr>
              <a:t>Arquivo de índices invertido</a:t>
            </a:r>
            <a:endParaRPr lang="pt-PT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402" name="AutoShape 2099"/>
          <p:cNvSpPr>
            <a:spLocks noChangeArrowheads="1"/>
          </p:cNvSpPr>
          <p:nvPr/>
        </p:nvSpPr>
        <p:spPr bwMode="auto">
          <a:xfrm>
            <a:off x="5791200" y="1809750"/>
            <a:ext cx="1990725" cy="846138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 dirty="0" err="1">
                <a:solidFill>
                  <a:srgbClr val="000000"/>
                </a:solidFill>
                <a:latin typeface="+mn-lt"/>
              </a:rPr>
              <a:t>Documentos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algn="ctr">
              <a:defRPr/>
            </a:pPr>
            <a:endParaRPr lang="pt-PT"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349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D9AFD4-7E08-4E06-8117-B0136E579049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Modelo Difuso para RI</a:t>
            </a:r>
            <a:endParaRPr lang="en-US" smtClean="0"/>
          </a:p>
        </p:txBody>
      </p:sp>
      <p:sp>
        <p:nvSpPr>
          <p:cNvPr id="634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1617663"/>
            <a:ext cx="7772400" cy="4114800"/>
          </a:xfrm>
        </p:spPr>
        <p:txBody>
          <a:bodyPr/>
          <a:lstStyle/>
          <a:p>
            <a:pPr eaLnBrk="1" hangingPunct="1"/>
            <a:r>
              <a:rPr lang="pt-BR" altLang="zh-TW" smtClean="0">
                <a:ea typeface="PMingLiU" pitchFamily="18" charset="-120"/>
              </a:rPr>
              <a:t>Representação do </a:t>
            </a:r>
            <a:r>
              <a:rPr lang="pt-BR" altLang="zh-TW" smtClean="0">
                <a:solidFill>
                  <a:srgbClr val="800080"/>
                </a:solidFill>
                <a:ea typeface="PMingLiU" pitchFamily="18" charset="-120"/>
              </a:rPr>
              <a:t>documento </a:t>
            </a:r>
          </a:p>
          <a:p>
            <a:pPr lvl="1" eaLnBrk="1" hangingPunct="1"/>
            <a:r>
              <a:rPr lang="pt-BR" altLang="zh-TW" smtClean="0">
                <a:ea typeface="PMingLiU" pitchFamily="18" charset="-120"/>
              </a:rPr>
              <a:t>Vetor de pesos não-binários</a:t>
            </a:r>
          </a:p>
          <a:p>
            <a:pPr lvl="2" eaLnBrk="1" hangingPunct="1"/>
            <a:r>
              <a:rPr lang="pt-BR" altLang="zh-TW" smtClean="0">
                <a:ea typeface="PMingLiU" pitchFamily="18" charset="-120"/>
              </a:rPr>
              <a:t>Variando entre 0 e 1</a:t>
            </a:r>
          </a:p>
          <a:p>
            <a:pPr eaLnBrk="1" hangingPunct="1"/>
            <a:r>
              <a:rPr lang="pt-BR" altLang="zh-TW" smtClean="0">
                <a:ea typeface="PMingLiU" pitchFamily="18" charset="-120"/>
              </a:rPr>
              <a:t>Representação da </a:t>
            </a:r>
            <a:r>
              <a:rPr lang="pt-BR" altLang="zh-TW" smtClean="0">
                <a:solidFill>
                  <a:srgbClr val="800080"/>
                </a:solidFill>
                <a:ea typeface="PMingLiU" pitchFamily="18" charset="-120"/>
              </a:rPr>
              <a:t>consulta</a:t>
            </a:r>
          </a:p>
          <a:p>
            <a:pPr lvl="1" eaLnBrk="1" hangingPunct="1"/>
            <a:r>
              <a:rPr lang="pt-BR" altLang="zh-TW" smtClean="0">
                <a:ea typeface="PMingLiU" pitchFamily="18" charset="-120"/>
              </a:rPr>
              <a:t>Fórmula normal disjuntiva </a:t>
            </a:r>
          </a:p>
          <a:p>
            <a:pPr lvl="2" eaLnBrk="1" hangingPunct="1"/>
            <a:r>
              <a:rPr lang="pt-BR" altLang="zh-TW" smtClean="0">
                <a:ea typeface="PMingLiU" pitchFamily="18" charset="-120"/>
              </a:rPr>
              <a:t>Como no modelo booleano simples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451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AAE8F3-C5B7-44BF-A88A-2C2D19054998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Modelo Difuso para RI</a:t>
            </a:r>
            <a:br>
              <a:rPr lang="pt-BR" smtClean="0"/>
            </a:br>
            <a:r>
              <a:rPr lang="pt-BR" smtClean="0"/>
              <a:t> </a:t>
            </a:r>
            <a:r>
              <a:rPr lang="pt-BR" sz="3200" smtClean="0"/>
              <a:t>Noção de </a:t>
            </a:r>
            <a:r>
              <a:rPr lang="en-US" sz="3200" smtClean="0"/>
              <a:t>Relevância</a:t>
            </a:r>
            <a:endParaRPr lang="pt-BR" sz="3200" smtClean="0"/>
          </a:p>
        </p:txBody>
      </p:sp>
      <p:sp>
        <p:nvSpPr>
          <p:cNvPr id="6451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62500"/>
          </a:xfrm>
        </p:spPr>
        <p:txBody>
          <a:bodyPr/>
          <a:lstStyle/>
          <a:p>
            <a:pPr eaLnBrk="1" hangingPunct="1"/>
            <a:r>
              <a:rPr lang="pt-BR" sz="2400" smtClean="0">
                <a:solidFill>
                  <a:srgbClr val="990099"/>
                </a:solidFill>
              </a:rPr>
              <a:t>Similaridade</a:t>
            </a:r>
            <a:r>
              <a:rPr lang="pt-BR" sz="2400" smtClean="0"/>
              <a:t> entre documento e consulta é medida pela </a:t>
            </a:r>
            <a:r>
              <a:rPr lang="pt-BR" sz="2400" smtClean="0">
                <a:solidFill>
                  <a:srgbClr val="990099"/>
                </a:solidFill>
              </a:rPr>
              <a:t>função de pertinência</a:t>
            </a:r>
            <a:r>
              <a:rPr lang="pt-BR" sz="2400" smtClean="0"/>
              <a:t> </a:t>
            </a:r>
            <a:r>
              <a:rPr lang="pt-BR" sz="2600" smtClean="0">
                <a:solidFill>
                  <a:srgbClr val="990099"/>
                </a:solidFill>
                <a:sym typeface="Symbol" pitchFamily="18" charset="2"/>
              </a:rPr>
              <a:t></a:t>
            </a:r>
            <a:r>
              <a:rPr lang="pt-BR" sz="1800" smtClean="0">
                <a:solidFill>
                  <a:srgbClr val="990099"/>
                </a:solidFill>
                <a:sym typeface="Symbol" pitchFamily="18" charset="2"/>
              </a:rPr>
              <a:t>i,j</a:t>
            </a:r>
            <a:r>
              <a:rPr lang="pt-BR" sz="1800" smtClean="0">
                <a:sym typeface="Symbol" pitchFamily="18" charset="2"/>
              </a:rPr>
              <a:t> </a:t>
            </a:r>
            <a:endParaRPr lang="pt-BR" sz="1800" smtClean="0"/>
          </a:p>
          <a:p>
            <a:pPr eaLnBrk="1" hangingPunct="1"/>
            <a:r>
              <a:rPr lang="pt-BR" sz="2600" smtClean="0">
                <a:solidFill>
                  <a:srgbClr val="990099"/>
                </a:solidFill>
                <a:sym typeface="Symbol" pitchFamily="18" charset="2"/>
              </a:rPr>
              <a:t></a:t>
            </a:r>
            <a:r>
              <a:rPr lang="pt-BR" sz="1800" smtClean="0">
                <a:solidFill>
                  <a:srgbClr val="990099"/>
                </a:solidFill>
                <a:sym typeface="Symbol" pitchFamily="18" charset="2"/>
              </a:rPr>
              <a:t>i,j</a:t>
            </a:r>
            <a:r>
              <a:rPr lang="pt-BR" sz="1800" smtClean="0">
                <a:sym typeface="Symbol" pitchFamily="18" charset="2"/>
              </a:rPr>
              <a:t> </a:t>
            </a:r>
            <a:r>
              <a:rPr lang="pt-BR" sz="2400" smtClean="0">
                <a:sym typeface="Symbol" pitchFamily="18" charset="2"/>
              </a:rPr>
              <a:t>mede o quão </a:t>
            </a:r>
            <a:r>
              <a:rPr lang="pt-BR" sz="2400" smtClean="0">
                <a:solidFill>
                  <a:srgbClr val="990099"/>
                </a:solidFill>
                <a:sym typeface="Symbol" pitchFamily="18" charset="2"/>
              </a:rPr>
              <a:t>relevante</a:t>
            </a:r>
            <a:r>
              <a:rPr lang="pt-BR" sz="2400" smtClean="0">
                <a:sym typeface="Symbol" pitchFamily="18" charset="2"/>
              </a:rPr>
              <a:t> o termo ki é para recuperar o documento dj</a:t>
            </a:r>
          </a:p>
          <a:p>
            <a:pPr lvl="1" eaLnBrk="1" hangingPunct="1"/>
            <a:r>
              <a:rPr lang="pt-BR" sz="2000" smtClean="0"/>
              <a:t>Quanto maior próximo de 1, mais relevante é o termo</a:t>
            </a:r>
          </a:p>
          <a:p>
            <a:pPr eaLnBrk="1" hangingPunct="1"/>
            <a:r>
              <a:rPr lang="pt-BR" sz="2400" smtClean="0"/>
              <a:t>A função de pertinência mais comum é construída a partir do conceito de </a:t>
            </a:r>
            <a:r>
              <a:rPr lang="pt-BR" sz="2400" smtClean="0">
                <a:solidFill>
                  <a:srgbClr val="990099"/>
                </a:solidFill>
              </a:rPr>
              <a:t>correlação entre termos</a:t>
            </a:r>
          </a:p>
          <a:p>
            <a:pPr lvl="1" eaLnBrk="1" hangingPunct="1"/>
            <a:r>
              <a:rPr lang="pt-BR" sz="2000" smtClean="0"/>
              <a:t>Mesmo que o termo </a:t>
            </a:r>
            <a:r>
              <a:rPr lang="pt-BR" sz="2000" smtClean="0">
                <a:solidFill>
                  <a:srgbClr val="990099"/>
                </a:solidFill>
              </a:rPr>
              <a:t>não apareça</a:t>
            </a:r>
            <a:r>
              <a:rPr lang="pt-BR" sz="2000" smtClean="0"/>
              <a:t> no documento, ele pode ser relevante!</a:t>
            </a:r>
          </a:p>
          <a:p>
            <a:pPr lvl="1" eaLnBrk="1" hangingPunct="1"/>
            <a:r>
              <a:rPr lang="pt-BR" sz="2000" smtClean="0"/>
              <a:t>Mesmo que o termo </a:t>
            </a:r>
            <a:r>
              <a:rPr lang="pt-BR" sz="2000" smtClean="0">
                <a:solidFill>
                  <a:srgbClr val="990099"/>
                </a:solidFill>
              </a:rPr>
              <a:t>apareça</a:t>
            </a:r>
            <a:r>
              <a:rPr lang="pt-BR" sz="2000" smtClean="0"/>
              <a:t> no documento, sua relevância pode ser baixa, por não ter outros termos relacionados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553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E87D94-DEF2-42F1-9F5A-082593BF0CC0}" type="slidenum">
              <a:rPr lang="pt-BR" smtClean="0"/>
              <a:pPr/>
              <a:t>52</a:t>
            </a:fld>
            <a:endParaRPr lang="pt-BR" smtClean="0"/>
          </a:p>
        </p:txBody>
      </p:sp>
      <p:sp>
        <p:nvSpPr>
          <p:cNvPr id="6554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Modelo Difuso de RI</a:t>
            </a:r>
          </a:p>
        </p:txBody>
      </p:sp>
      <p:sp>
        <p:nvSpPr>
          <p:cNvPr id="6554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5638" y="1647825"/>
            <a:ext cx="7726362" cy="4733925"/>
          </a:xfrm>
        </p:spPr>
        <p:txBody>
          <a:bodyPr/>
          <a:lstStyle/>
          <a:p>
            <a:pPr eaLnBrk="1" hangingPunct="1"/>
            <a:r>
              <a:rPr lang="pt-BR" sz="2400" smtClean="0"/>
              <a:t> Considere o documento abaixo e as consultas</a:t>
            </a:r>
          </a:p>
          <a:p>
            <a:pPr lvl="1" eaLnBrk="1" hangingPunct="1"/>
            <a:r>
              <a:rPr lang="pt-BR" sz="2000" smtClean="0"/>
              <a:t> q</a:t>
            </a:r>
            <a:r>
              <a:rPr lang="pt-BR" sz="1700" smtClean="0"/>
              <a:t>1</a:t>
            </a:r>
            <a:r>
              <a:rPr lang="pt-BR" sz="2000" smtClean="0"/>
              <a:t> =  “honesto” e q</a:t>
            </a:r>
            <a:r>
              <a:rPr lang="pt-BR" sz="1700" smtClean="0"/>
              <a:t>2</a:t>
            </a:r>
            <a:r>
              <a:rPr lang="pt-BR" sz="2000" smtClean="0"/>
              <a:t>=“filósofo” </a:t>
            </a:r>
          </a:p>
          <a:p>
            <a:pPr lvl="1" eaLnBrk="1" hangingPunct="1"/>
            <a:endParaRPr lang="pt-BR" sz="2000" smtClean="0"/>
          </a:p>
          <a:p>
            <a:pPr lvl="1" eaLnBrk="1" hangingPunct="1">
              <a:buFont typeface="Wingdings" pitchFamily="2" charset="2"/>
              <a:buNone/>
            </a:pPr>
            <a:r>
              <a:rPr lang="pt-BR" sz="2000" smtClean="0"/>
              <a:t>   No modelo  booleano</a:t>
            </a:r>
          </a:p>
          <a:p>
            <a:pPr lvl="2" eaLnBrk="1" hangingPunct="1"/>
            <a:r>
              <a:rPr lang="pt-BR" sz="2000" smtClean="0"/>
              <a:t>Sim(d</a:t>
            </a:r>
            <a:r>
              <a:rPr lang="pt-BR" sz="1800" smtClean="0"/>
              <a:t>j</a:t>
            </a:r>
            <a:r>
              <a:rPr lang="pt-BR" sz="2000" smtClean="0"/>
              <a:t>,q</a:t>
            </a:r>
            <a:r>
              <a:rPr lang="pt-BR" sz="1500" smtClean="0"/>
              <a:t>1</a:t>
            </a:r>
            <a:r>
              <a:rPr lang="pt-BR" sz="2000" smtClean="0"/>
              <a:t>) = 1</a:t>
            </a:r>
          </a:p>
          <a:p>
            <a:pPr lvl="2" eaLnBrk="1" hangingPunct="1"/>
            <a:r>
              <a:rPr lang="pt-BR" sz="2000" smtClean="0"/>
              <a:t>Sim(d</a:t>
            </a:r>
            <a:r>
              <a:rPr lang="pt-BR" sz="1800" smtClean="0"/>
              <a:t>j</a:t>
            </a:r>
            <a:r>
              <a:rPr lang="pt-BR" sz="2000" smtClean="0"/>
              <a:t>,q</a:t>
            </a:r>
            <a:r>
              <a:rPr lang="pt-BR" sz="1500" smtClean="0"/>
              <a:t>2</a:t>
            </a:r>
            <a:r>
              <a:rPr lang="pt-BR" sz="2000" smtClean="0"/>
              <a:t>) = 0</a:t>
            </a:r>
          </a:p>
          <a:p>
            <a:pPr lvl="2" eaLnBrk="1" hangingPunct="1"/>
            <a:endParaRPr lang="pt-BR" sz="1300" smtClean="0"/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sz="2000" smtClean="0">
                <a:sym typeface="Symbol" pitchFamily="18" charset="2"/>
              </a:rPr>
              <a:t>   No modelo difuso</a:t>
            </a:r>
          </a:p>
          <a:p>
            <a:pPr lvl="2" eaLnBrk="1" hangingPunct="1"/>
            <a:r>
              <a:rPr lang="pt-BR" sz="2000" smtClean="0"/>
              <a:t>Sim(dj,q</a:t>
            </a:r>
            <a:r>
              <a:rPr lang="pt-BR" sz="1500" smtClean="0"/>
              <a:t>1</a:t>
            </a:r>
            <a:r>
              <a:rPr lang="pt-BR" sz="2000" smtClean="0"/>
              <a:t>) = </a:t>
            </a:r>
            <a:r>
              <a:rPr lang="pt-BR" smtClean="0">
                <a:sym typeface="Symbol" pitchFamily="18" charset="2"/>
              </a:rPr>
              <a:t></a:t>
            </a:r>
            <a:r>
              <a:rPr lang="pt-BR" sz="1800" smtClean="0">
                <a:sym typeface="Symbol" pitchFamily="18" charset="2"/>
              </a:rPr>
              <a:t>1,j</a:t>
            </a:r>
          </a:p>
          <a:p>
            <a:pPr lvl="2" eaLnBrk="1" hangingPunct="1"/>
            <a:r>
              <a:rPr lang="pt-BR" sz="2000" smtClean="0"/>
              <a:t>Sim(dj,q</a:t>
            </a:r>
            <a:r>
              <a:rPr lang="pt-BR" sz="1500" smtClean="0"/>
              <a:t>2</a:t>
            </a:r>
            <a:r>
              <a:rPr lang="pt-BR" sz="2000" smtClean="0"/>
              <a:t>) = </a:t>
            </a:r>
            <a:r>
              <a:rPr lang="pt-BR" smtClean="0">
                <a:sym typeface="Symbol" pitchFamily="18" charset="2"/>
              </a:rPr>
              <a:t></a:t>
            </a:r>
            <a:r>
              <a:rPr lang="pt-BR" sz="1800" smtClean="0">
                <a:sym typeface="Symbol" pitchFamily="18" charset="2"/>
              </a:rPr>
              <a:t>2,j</a:t>
            </a:r>
            <a:endParaRPr lang="pt-BR" sz="2000" smtClean="0"/>
          </a:p>
          <a:p>
            <a:pPr lvl="2" eaLnBrk="1" hangingPunct="1"/>
            <a:r>
              <a:rPr lang="pt-BR" smtClean="0">
                <a:sym typeface="Symbol" pitchFamily="18" charset="2"/>
              </a:rPr>
              <a:t></a:t>
            </a:r>
            <a:r>
              <a:rPr lang="pt-BR" sz="1800" smtClean="0">
                <a:sym typeface="Symbol" pitchFamily="18" charset="2"/>
              </a:rPr>
              <a:t>1,j</a:t>
            </a:r>
            <a:r>
              <a:rPr lang="pt-BR" smtClean="0">
                <a:sym typeface="Symbol" pitchFamily="18" charset="2"/>
              </a:rPr>
              <a:t> = 0.9</a:t>
            </a:r>
          </a:p>
          <a:p>
            <a:pPr lvl="2" eaLnBrk="1" hangingPunct="1"/>
            <a:r>
              <a:rPr lang="pt-BR" smtClean="0">
                <a:sym typeface="Symbol" pitchFamily="18" charset="2"/>
              </a:rPr>
              <a:t></a:t>
            </a:r>
            <a:r>
              <a:rPr lang="pt-BR" sz="1800" smtClean="0">
                <a:sym typeface="Symbol" pitchFamily="18" charset="2"/>
              </a:rPr>
              <a:t>2,j</a:t>
            </a:r>
            <a:r>
              <a:rPr lang="pt-BR" smtClean="0">
                <a:sym typeface="Symbol" pitchFamily="18" charset="2"/>
              </a:rPr>
              <a:t> = 0.1</a:t>
            </a:r>
            <a:endParaRPr lang="pt-BR" sz="1300" smtClean="0"/>
          </a:p>
        </p:txBody>
      </p:sp>
      <p:sp>
        <p:nvSpPr>
          <p:cNvPr id="65542" name="Text Box 1029"/>
          <p:cNvSpPr txBox="1">
            <a:spLocks noChangeArrowheads="1"/>
          </p:cNvSpPr>
          <p:nvPr/>
        </p:nvSpPr>
        <p:spPr bwMode="auto">
          <a:xfrm>
            <a:off x="5292725" y="3154363"/>
            <a:ext cx="2447925" cy="1308100"/>
          </a:xfrm>
          <a:prstGeom prst="rect">
            <a:avLst/>
          </a:prstGeom>
          <a:solidFill>
            <a:srgbClr val="E6E6E6"/>
          </a:solidFill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300"/>
              </a:lnSpc>
              <a:spcBef>
                <a:spcPts val="1200"/>
              </a:spcBef>
              <a:spcAft>
                <a:spcPts val="500"/>
              </a:spcAft>
            </a:pPr>
            <a:r>
              <a:rPr lang="pt-BR" sz="1800">
                <a:solidFill>
                  <a:srgbClr val="800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“Se o desonesto soubesse a vantagem de ser honesto, ele seria honesto ao menos por desonestidade.”</a:t>
            </a:r>
          </a:p>
          <a:p>
            <a:pPr eaLnBrk="0" hangingPunct="0">
              <a:lnSpc>
                <a:spcPct val="50000"/>
              </a:lnSpc>
              <a:spcBef>
                <a:spcPts val="1200"/>
              </a:spcBef>
              <a:spcAft>
                <a:spcPts val="500"/>
              </a:spcAft>
            </a:pPr>
            <a:r>
              <a:rPr lang="pt-BR" sz="1800" b="1" i="1">
                <a:solidFill>
                  <a:srgbClr val="800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Sócrates</a:t>
            </a:r>
            <a:r>
              <a:rPr lang="pt-BR" sz="1800">
                <a:solidFill>
                  <a:srgbClr val="800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pt-BR" sz="1800">
                <a:latin typeface="Times New Roman" pitchFamily="18" charset="0"/>
              </a:rPr>
              <a:t>	</a:t>
            </a:r>
          </a:p>
        </p:txBody>
      </p:sp>
      <p:sp>
        <p:nvSpPr>
          <p:cNvPr id="65543" name="Text Box 1030"/>
          <p:cNvSpPr txBox="1">
            <a:spLocks noChangeArrowheads="1"/>
          </p:cNvSpPr>
          <p:nvPr/>
        </p:nvSpPr>
        <p:spPr bwMode="auto">
          <a:xfrm>
            <a:off x="5886450" y="2636838"/>
            <a:ext cx="1514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rgbClr val="800080"/>
                </a:solidFill>
              </a:rPr>
              <a:t>Documento</a:t>
            </a:r>
            <a:endParaRPr lang="pt-BR" sz="1800">
              <a:solidFill>
                <a:srgbClr val="800080"/>
              </a:solidFill>
            </a:endParaRPr>
          </a:p>
        </p:txBody>
      </p:sp>
      <p:sp>
        <p:nvSpPr>
          <p:cNvPr id="65544" name="Text Box 1035"/>
          <p:cNvSpPr txBox="1">
            <a:spLocks noChangeArrowheads="1"/>
          </p:cNvSpPr>
          <p:nvPr/>
        </p:nvSpPr>
        <p:spPr bwMode="auto">
          <a:xfrm>
            <a:off x="4311650" y="5029200"/>
            <a:ext cx="472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/>
              <a:t>Obs.: Termo “filósofo” não aparece no documento, porém sua relevância é maior que 0 pois o documento contém palavras relacionadas a esse termo.</a:t>
            </a:r>
            <a:endParaRPr lang="pt-PT" sz="1800"/>
          </a:p>
        </p:txBody>
      </p:sp>
      <p:sp>
        <p:nvSpPr>
          <p:cNvPr id="65545" name="Rectangle 1036"/>
          <p:cNvSpPr>
            <a:spLocks noChangeArrowheads="1"/>
          </p:cNvSpPr>
          <p:nvPr/>
        </p:nvSpPr>
        <p:spPr bwMode="auto">
          <a:xfrm>
            <a:off x="4240213" y="5013325"/>
            <a:ext cx="4724400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5546" name="Rectangle 1037"/>
          <p:cNvSpPr>
            <a:spLocks noChangeArrowheads="1"/>
          </p:cNvSpPr>
          <p:nvPr/>
        </p:nvSpPr>
        <p:spPr bwMode="auto">
          <a:xfrm>
            <a:off x="1258888" y="2781300"/>
            <a:ext cx="2836862" cy="113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5547" name="Rectangle 1038"/>
          <p:cNvSpPr>
            <a:spLocks noChangeArrowheads="1"/>
          </p:cNvSpPr>
          <p:nvPr/>
        </p:nvSpPr>
        <p:spPr bwMode="auto">
          <a:xfrm>
            <a:off x="1258888" y="4238625"/>
            <a:ext cx="2836862" cy="207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656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03E424-56F0-4DE1-98A9-867761A6DB92}" type="slidenum">
              <a:rPr lang="pt-BR" smtClean="0"/>
              <a:pPr/>
              <a:t>53</a:t>
            </a:fld>
            <a:endParaRPr lang="pt-BR" smtClean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Modelo Difuso </a:t>
            </a:r>
            <a:br>
              <a:rPr lang="pt-BR" smtClean="0"/>
            </a:br>
            <a:r>
              <a:rPr lang="pt-BR" sz="3200" smtClean="0"/>
              <a:t>Matriz de correlação termo-a-termo</a:t>
            </a:r>
          </a:p>
        </p:txBody>
      </p:sp>
      <p:sp>
        <p:nvSpPr>
          <p:cNvPr id="6656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c: matriz de correlação </a:t>
            </a:r>
            <a:r>
              <a:rPr lang="pt-BR" sz="2400" i="1" smtClean="0"/>
              <a:t>n</a:t>
            </a:r>
            <a:r>
              <a:rPr lang="pt-BR" sz="2400" smtClean="0"/>
              <a:t> </a:t>
            </a:r>
            <a:r>
              <a:rPr lang="pt-BR" sz="2000" smtClean="0"/>
              <a:t>X</a:t>
            </a:r>
            <a:r>
              <a:rPr lang="pt-BR" sz="2400" smtClean="0"/>
              <a:t> </a:t>
            </a:r>
            <a:r>
              <a:rPr lang="pt-BR" sz="2400" i="1" smtClean="0"/>
              <a:t>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pt-BR" sz="2400" smtClean="0"/>
              <a:t>c</a:t>
            </a:r>
            <a:r>
              <a:rPr lang="pt-BR" sz="1600" smtClean="0"/>
              <a:t>i,l</a:t>
            </a:r>
            <a:r>
              <a:rPr lang="pt-BR" sz="2400" smtClean="0"/>
              <a:t>: correlação entre termos k</a:t>
            </a:r>
            <a:r>
              <a:rPr lang="pt-BR" sz="2000" smtClean="0"/>
              <a:t>i</a:t>
            </a:r>
            <a:r>
              <a:rPr lang="pt-BR" sz="2400" smtClean="0"/>
              <a:t>,k</a:t>
            </a:r>
            <a:r>
              <a:rPr lang="pt-BR" sz="2000" smtClean="0"/>
              <a:t>l</a:t>
            </a:r>
            <a:r>
              <a:rPr lang="pt-BR" sz="2400" smtClean="0"/>
              <a:t>:</a:t>
            </a:r>
            <a:r>
              <a:rPr lang="pt-BR" smtClean="0"/>
              <a:t>	</a:t>
            </a:r>
            <a:r>
              <a:rPr lang="pt-BR" sz="2400" smtClean="0"/>
              <a:t>										c</a:t>
            </a:r>
            <a:r>
              <a:rPr lang="pt-BR" sz="1800" smtClean="0"/>
              <a:t>i,l</a:t>
            </a:r>
            <a:r>
              <a:rPr lang="pt-BR" sz="2400" smtClean="0"/>
              <a:t> =          n</a:t>
            </a:r>
            <a:r>
              <a:rPr lang="pt-BR" sz="1800" smtClean="0"/>
              <a:t>i,l</a:t>
            </a:r>
            <a:r>
              <a:rPr lang="pt-BR" sz="2400" smtClean="0"/>
              <a:t>             						n</a:t>
            </a:r>
            <a:r>
              <a:rPr lang="pt-BR" sz="1800" smtClean="0"/>
              <a:t>i</a:t>
            </a:r>
            <a:r>
              <a:rPr lang="pt-BR" sz="2400" smtClean="0"/>
              <a:t> + n</a:t>
            </a:r>
            <a:r>
              <a:rPr lang="pt-BR" sz="1800" smtClean="0"/>
              <a:t>l</a:t>
            </a:r>
            <a:r>
              <a:rPr lang="pt-BR" sz="2400" smtClean="0"/>
              <a:t> - n</a:t>
            </a:r>
            <a:r>
              <a:rPr lang="pt-BR" sz="1800" smtClean="0"/>
              <a:t>i,l</a:t>
            </a:r>
            <a:endParaRPr lang="pt-BR" sz="2000" smtClean="0"/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</a:pPr>
            <a:r>
              <a:rPr lang="pt-BR" sz="2400" smtClean="0"/>
              <a:t>n</a:t>
            </a:r>
            <a:r>
              <a:rPr lang="pt-BR" sz="2000" smtClean="0"/>
              <a:t>i</a:t>
            </a:r>
            <a:r>
              <a:rPr lang="pt-BR" sz="2400" smtClean="0"/>
              <a:t>: número de docs que contêm termo k</a:t>
            </a:r>
            <a:r>
              <a:rPr lang="pt-BR" sz="2000" smtClean="0"/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n</a:t>
            </a:r>
            <a:r>
              <a:rPr lang="pt-BR" sz="2000" smtClean="0"/>
              <a:t>l</a:t>
            </a:r>
            <a:r>
              <a:rPr lang="pt-BR" sz="2400" smtClean="0"/>
              <a:t>: número de docs que contêm termo k</a:t>
            </a:r>
            <a:r>
              <a:rPr lang="pt-BR" sz="2000" smtClean="0"/>
              <a:t>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n</a:t>
            </a:r>
            <a:r>
              <a:rPr lang="pt-BR" sz="2000" smtClean="0"/>
              <a:t>i,l</a:t>
            </a:r>
            <a:r>
              <a:rPr lang="pt-BR" sz="2400" smtClean="0"/>
              <a:t>: número de docs que contêm ambos os termos k</a:t>
            </a:r>
            <a:r>
              <a:rPr lang="pt-BR" sz="2000" smtClean="0"/>
              <a:t>i</a:t>
            </a:r>
            <a:r>
              <a:rPr lang="pt-BR" sz="2400" smtClean="0"/>
              <a:t> e k</a:t>
            </a:r>
            <a:r>
              <a:rPr lang="pt-BR" sz="2000" smtClean="0"/>
              <a:t>l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 A partir daí, temos a </a:t>
            </a:r>
            <a:r>
              <a:rPr lang="pt-BR" sz="2400" smtClean="0">
                <a:solidFill>
                  <a:srgbClr val="990099"/>
                </a:solidFill>
              </a:rPr>
              <a:t>noção de proximidade entre termos 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771775" y="335756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619250" y="2852738"/>
            <a:ext cx="3168650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758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4CB9AB-6DB4-4E75-9F6B-12BBF8C77E14}" type="slidenum">
              <a:rPr lang="pt-BR" smtClean="0"/>
              <a:pPr/>
              <a:t>54</a:t>
            </a:fld>
            <a:endParaRPr lang="pt-BR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Modelo Difuso </a:t>
            </a:r>
            <a:br>
              <a:rPr lang="pt-BR" smtClean="0"/>
            </a:br>
            <a:r>
              <a:rPr lang="pt-BR" sz="3200" smtClean="0"/>
              <a:t>Matriz de correlação termo-a-termo</a:t>
            </a:r>
          </a:p>
        </p:txBody>
      </p:sp>
      <p:graphicFrame>
        <p:nvGraphicFramePr>
          <p:cNvPr id="362700" name="Group 204"/>
          <p:cNvGraphicFramePr>
            <a:graphicFrameLocks noGrp="1"/>
          </p:cNvGraphicFramePr>
          <p:nvPr>
            <p:ph idx="1"/>
          </p:nvPr>
        </p:nvGraphicFramePr>
        <p:xfrm>
          <a:off x="1403648" y="2781074"/>
          <a:ext cx="6336702" cy="3384230"/>
        </p:xfrm>
        <a:graphic>
          <a:graphicData uri="http://schemas.openxmlformats.org/drawingml/2006/table">
            <a:tbl>
              <a:tblPr/>
              <a:tblGrid>
                <a:gridCol w="1266543"/>
                <a:gridCol w="1266543"/>
                <a:gridCol w="1267872"/>
                <a:gridCol w="1267872"/>
                <a:gridCol w="1267872"/>
              </a:tblGrid>
              <a:tr h="766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Correlação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ci,l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K1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K2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K3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K4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8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K1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C11 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K2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C21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C22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K3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C31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C32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C33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K4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C41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C42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C43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C44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Rectangle 205"/>
          <p:cNvSpPr>
            <a:spLocks noChangeArrowheads="1"/>
          </p:cNvSpPr>
          <p:nvPr/>
        </p:nvSpPr>
        <p:spPr bwMode="auto">
          <a:xfrm>
            <a:off x="784225" y="1773238"/>
            <a:ext cx="659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Correlação: </a:t>
            </a:r>
            <a:r>
              <a:rPr lang="pt-BR" dirty="0">
                <a:solidFill>
                  <a:srgbClr val="990099"/>
                </a:solidFill>
              </a:rPr>
              <a:t>noção de proximidade entre termos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6861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6BA2D6A-4C6F-463C-A497-D88C4F47C494}" type="slidenum">
              <a:rPr lang="pt-BR" smtClean="0"/>
              <a:pPr/>
              <a:t>55</a:t>
            </a:fld>
            <a:endParaRPr lang="pt-BR" smtClean="0"/>
          </a:p>
        </p:txBody>
      </p:sp>
      <p:sp>
        <p:nvSpPr>
          <p:cNvPr id="68612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Modelo Difuso</a:t>
            </a:r>
          </a:p>
        </p:txBody>
      </p:sp>
      <p:sp>
        <p:nvSpPr>
          <p:cNvPr id="68613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1638"/>
            <a:ext cx="8001000" cy="4349750"/>
          </a:xfrm>
        </p:spPr>
        <p:txBody>
          <a:bodyPr/>
          <a:lstStyle/>
          <a:p>
            <a:pPr eaLnBrk="1" hangingPunct="1"/>
            <a:r>
              <a:rPr lang="pt-BR" smtClean="0"/>
              <a:t> A correlação pode ser usada para definir uma função de pertinência fuzzy para o termo k</a:t>
            </a:r>
            <a:r>
              <a:rPr lang="pt-BR" sz="2400" smtClean="0"/>
              <a:t>i</a:t>
            </a:r>
            <a:r>
              <a:rPr lang="pt-BR" smtClean="0"/>
              <a:t>:</a:t>
            </a:r>
          </a:p>
          <a:p>
            <a:pPr eaLnBrk="1" hangingPunct="1">
              <a:lnSpc>
                <a:spcPct val="60000"/>
              </a:lnSpc>
              <a:spcAft>
                <a:spcPct val="50000"/>
              </a:spcAft>
              <a:buFont typeface="Wingdings" pitchFamily="2" charset="2"/>
              <a:buNone/>
            </a:pPr>
            <a:r>
              <a:rPr lang="pt-BR" sz="2400" smtClean="0">
                <a:sym typeface="Symbol" pitchFamily="18" charset="2"/>
              </a:rPr>
              <a:t>	    </a:t>
            </a:r>
            <a:r>
              <a:rPr lang="pt-BR" sz="1800" smtClean="0"/>
              <a:t>i,j</a:t>
            </a:r>
            <a:r>
              <a:rPr lang="pt-BR" sz="2400" smtClean="0"/>
              <a:t> = 1 -  </a:t>
            </a:r>
            <a:r>
              <a:rPr lang="pt-BR" sz="3600" smtClean="0">
                <a:sym typeface="Symbol" pitchFamily="18" charset="2"/>
              </a:rPr>
              <a:t></a:t>
            </a:r>
            <a:r>
              <a:rPr lang="pt-BR" sz="2000" smtClean="0">
                <a:sym typeface="Symbol" pitchFamily="18" charset="2"/>
              </a:rPr>
              <a:t> </a:t>
            </a:r>
            <a:r>
              <a:rPr lang="pt-BR" sz="2400" smtClean="0">
                <a:sym typeface="Symbol" pitchFamily="18" charset="2"/>
              </a:rPr>
              <a:t>(1 - c</a:t>
            </a:r>
            <a:r>
              <a:rPr lang="pt-BR" sz="1800" smtClean="0">
                <a:sym typeface="Symbol" pitchFamily="18" charset="2"/>
              </a:rPr>
              <a:t>i,l</a:t>
            </a:r>
            <a:r>
              <a:rPr lang="pt-BR" sz="2400" smtClean="0">
                <a:sym typeface="Symbol" pitchFamily="18" charset="2"/>
              </a:rPr>
              <a:t>)	</a:t>
            </a:r>
            <a:r>
              <a:rPr lang="pt-BR" smtClean="0">
                <a:sym typeface="Symbol" pitchFamily="18" charset="2"/>
              </a:rPr>
              <a:t>			</a:t>
            </a:r>
            <a:r>
              <a:rPr lang="pt-BR" sz="2400" smtClean="0">
                <a:sym typeface="Symbol" pitchFamily="18" charset="2"/>
              </a:rPr>
              <a:t>	             		 </a:t>
            </a:r>
            <a:r>
              <a:rPr lang="pt-BR" sz="1800" smtClean="0">
                <a:sym typeface="Symbol" pitchFamily="18" charset="2"/>
              </a:rPr>
              <a:t>k</a:t>
            </a:r>
            <a:r>
              <a:rPr lang="pt-BR" sz="1600" smtClean="0">
                <a:sym typeface="Symbol" pitchFamily="18" charset="2"/>
              </a:rPr>
              <a:t>l</a:t>
            </a:r>
            <a:r>
              <a:rPr lang="pt-BR" sz="1800" smtClean="0">
                <a:sym typeface="Symbol" pitchFamily="18" charset="2"/>
              </a:rPr>
              <a:t>  d</a:t>
            </a:r>
            <a:r>
              <a:rPr lang="pt-BR" sz="1600" smtClean="0">
                <a:sym typeface="Symbol" pitchFamily="18" charset="2"/>
              </a:rPr>
              <a:t>j</a:t>
            </a:r>
            <a:endParaRPr lang="pt-BR" sz="1600" smtClean="0"/>
          </a:p>
          <a:p>
            <a:pPr lvl="1" eaLnBrk="1" hangingPunct="1">
              <a:spcBef>
                <a:spcPct val="60000"/>
              </a:spcBef>
            </a:pPr>
            <a:r>
              <a:rPr lang="pt-BR" sz="2500" smtClean="0">
                <a:solidFill>
                  <a:srgbClr val="990099"/>
                </a:solidFill>
                <a:sym typeface="Symbol" pitchFamily="18" charset="2"/>
              </a:rPr>
              <a:t></a:t>
            </a:r>
            <a:r>
              <a:rPr lang="pt-BR" smtClean="0">
                <a:solidFill>
                  <a:srgbClr val="990099"/>
                </a:solidFill>
              </a:rPr>
              <a:t>i,j</a:t>
            </a:r>
            <a:r>
              <a:rPr lang="pt-BR" sz="2500" smtClean="0">
                <a:solidFill>
                  <a:srgbClr val="990099"/>
                </a:solidFill>
              </a:rPr>
              <a:t>:</a:t>
            </a:r>
            <a:r>
              <a:rPr lang="pt-BR" sz="2500" smtClean="0"/>
              <a:t> pertinência do documento d</a:t>
            </a:r>
            <a:r>
              <a:rPr lang="pt-BR" smtClean="0"/>
              <a:t>j</a:t>
            </a:r>
            <a:r>
              <a:rPr lang="pt-BR" sz="2500" smtClean="0"/>
              <a:t> ao conjunto fuzzy associado ao termo k</a:t>
            </a:r>
            <a:r>
              <a:rPr lang="pt-BR" smtClean="0"/>
              <a:t>i </a:t>
            </a:r>
            <a:endParaRPr lang="pt-BR" sz="2500" smtClean="0"/>
          </a:p>
          <a:p>
            <a:pPr lvl="2" eaLnBrk="1" hangingPunct="1"/>
            <a:r>
              <a:rPr lang="pt-BR" sz="2300" smtClean="0"/>
              <a:t>i.e., relevância do termo</a:t>
            </a:r>
          </a:p>
          <a:p>
            <a:pPr eaLnBrk="1" hangingPunct="1">
              <a:buFont typeface="Wingdings" pitchFamily="2" charset="2"/>
              <a:buNone/>
            </a:pPr>
            <a:endParaRPr lang="pt-BR" sz="3200" smtClean="0"/>
          </a:p>
        </p:txBody>
      </p:sp>
      <p:sp>
        <p:nvSpPr>
          <p:cNvPr id="68614" name="Rectangle 17"/>
          <p:cNvSpPr>
            <a:spLocks noChangeArrowheads="1"/>
          </p:cNvSpPr>
          <p:nvPr/>
        </p:nvSpPr>
        <p:spPr bwMode="auto">
          <a:xfrm>
            <a:off x="1476375" y="2636838"/>
            <a:ext cx="324008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EF8B0-E2FF-4F32-9363-2E57F51AE047}" type="slidenum">
              <a:rPr lang="pt-BR" smtClean="0"/>
              <a:pPr/>
              <a:t>56</a:t>
            </a:fld>
            <a:endParaRPr lang="pt-BR" smtClean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838200" y="1676400"/>
            <a:ext cx="7924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>
                <a:solidFill>
                  <a:srgbClr val="000000"/>
                </a:solidFill>
              </a:rPr>
              <a:t> O grau de pertinência do documento </a:t>
            </a:r>
            <a:r>
              <a:rPr lang="pt-BR" dirty="0" err="1">
                <a:solidFill>
                  <a:srgbClr val="000000"/>
                </a:solidFill>
              </a:rPr>
              <a:t>d</a:t>
            </a:r>
            <a:r>
              <a:rPr lang="pt-BR" sz="1800" dirty="0" err="1">
                <a:solidFill>
                  <a:srgbClr val="000000"/>
                </a:solidFill>
              </a:rPr>
              <a:t>j</a:t>
            </a:r>
            <a:r>
              <a:rPr lang="pt-BR" dirty="0">
                <a:solidFill>
                  <a:srgbClr val="000000"/>
                </a:solidFill>
              </a:rPr>
              <a:t> em relação  ao conjunto (termo) k</a:t>
            </a:r>
            <a:r>
              <a:rPr lang="pt-BR" sz="2000" dirty="0">
                <a:solidFill>
                  <a:srgbClr val="000000"/>
                </a:solidFill>
              </a:rPr>
              <a:t>i</a:t>
            </a:r>
            <a:r>
              <a:rPr lang="pt-BR" dirty="0">
                <a:solidFill>
                  <a:srgbClr val="000000"/>
                </a:solidFill>
              </a:rPr>
              <a:t> depende da correlação entre seus termos e k</a:t>
            </a:r>
            <a:r>
              <a:rPr lang="pt-BR" sz="2000" dirty="0">
                <a:solidFill>
                  <a:srgbClr val="000000"/>
                </a:solidFill>
              </a:rPr>
              <a:t>i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200" dirty="0">
                <a:solidFill>
                  <a:srgbClr val="000000"/>
                </a:solidFill>
              </a:rPr>
              <a:t>Quanto maiores os valores das correlações, maior o valor da pertinência</a:t>
            </a:r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Se um documento </a:t>
            </a:r>
            <a:r>
              <a:rPr lang="pt-BR" dirty="0" err="1">
                <a:solidFill>
                  <a:srgbClr val="000000"/>
                </a:solidFill>
              </a:rPr>
              <a:t>d</a:t>
            </a:r>
            <a:r>
              <a:rPr lang="pt-BR" sz="1800" dirty="0" err="1">
                <a:solidFill>
                  <a:srgbClr val="000000"/>
                </a:solidFill>
              </a:rPr>
              <a:t>j</a:t>
            </a:r>
            <a:r>
              <a:rPr lang="pt-BR" dirty="0">
                <a:solidFill>
                  <a:srgbClr val="000000"/>
                </a:solidFill>
              </a:rPr>
              <a:t> contém um termo k</a:t>
            </a:r>
            <a:r>
              <a:rPr lang="pt-BR" sz="1800" dirty="0">
                <a:solidFill>
                  <a:srgbClr val="000000"/>
                </a:solidFill>
              </a:rPr>
              <a:t>l </a:t>
            </a:r>
            <a:r>
              <a:rPr lang="pt-BR" dirty="0">
                <a:solidFill>
                  <a:srgbClr val="000000"/>
                </a:solidFill>
              </a:rPr>
              <a:t>que é fortemente correlacionado a k</a:t>
            </a:r>
            <a:r>
              <a:rPr lang="pt-BR" sz="1800" dirty="0">
                <a:solidFill>
                  <a:srgbClr val="000000"/>
                </a:solidFill>
              </a:rPr>
              <a:t>i</a:t>
            </a:r>
            <a:r>
              <a:rPr lang="pt-BR" dirty="0">
                <a:solidFill>
                  <a:srgbClr val="000000"/>
                </a:solidFill>
              </a:rPr>
              <a:t>, então: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300" dirty="0">
                <a:solidFill>
                  <a:srgbClr val="000000"/>
                </a:solidFill>
              </a:rPr>
              <a:t>c</a:t>
            </a:r>
            <a:r>
              <a:rPr lang="pt-BR" sz="1900" dirty="0">
                <a:solidFill>
                  <a:srgbClr val="000000"/>
                </a:solidFill>
              </a:rPr>
              <a:t>i,l</a:t>
            </a:r>
            <a:r>
              <a:rPr lang="pt-BR" sz="2300" dirty="0">
                <a:solidFill>
                  <a:srgbClr val="000000"/>
                </a:solidFill>
              </a:rPr>
              <a:t> ~ 1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300" dirty="0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pt-BR" sz="1900" dirty="0">
                <a:solidFill>
                  <a:srgbClr val="000000"/>
                </a:solidFill>
              </a:rPr>
              <a:t>i,j</a:t>
            </a:r>
            <a:r>
              <a:rPr lang="pt-BR" sz="2300" dirty="0">
                <a:solidFill>
                  <a:srgbClr val="000000"/>
                </a:solidFill>
              </a:rPr>
              <a:t> ~ 1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300" dirty="0">
                <a:solidFill>
                  <a:srgbClr val="000000"/>
                </a:solidFill>
              </a:rPr>
              <a:t>O termo k</a:t>
            </a:r>
            <a:r>
              <a:rPr lang="pt-BR" sz="1900" dirty="0">
                <a:solidFill>
                  <a:srgbClr val="000000"/>
                </a:solidFill>
              </a:rPr>
              <a:t>i</a:t>
            </a:r>
            <a:r>
              <a:rPr lang="pt-BR" sz="2300" dirty="0">
                <a:solidFill>
                  <a:srgbClr val="000000"/>
                </a:solidFill>
              </a:rPr>
              <a:t> é um bom índice representativo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</a:pPr>
            <a:r>
              <a:rPr lang="pt-BR" sz="2300" dirty="0">
                <a:solidFill>
                  <a:srgbClr val="000000"/>
                </a:solidFill>
              </a:rPr>
              <a:t>mesmo que k</a:t>
            </a:r>
            <a:r>
              <a:rPr lang="pt-BR" sz="1900" dirty="0">
                <a:solidFill>
                  <a:srgbClr val="000000"/>
                </a:solidFill>
              </a:rPr>
              <a:t>i</a:t>
            </a:r>
            <a:r>
              <a:rPr lang="pt-BR" sz="2300" dirty="0">
                <a:solidFill>
                  <a:srgbClr val="000000"/>
                </a:solidFill>
              </a:rPr>
              <a:t> não apareça no documento!!!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6096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3600">
                <a:solidFill>
                  <a:schemeClr val="tx2"/>
                </a:solidFill>
              </a:rPr>
              <a:t>Modelo Difuso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065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CC1686-E73D-4D10-92BF-E74ABD2044BA}" type="slidenum">
              <a:rPr lang="pt-BR" smtClean="0"/>
              <a:pPr/>
              <a:t>57</a:t>
            </a:fld>
            <a:endParaRPr lang="pt-BR" smtClean="0"/>
          </a:p>
        </p:txBody>
      </p:sp>
      <p:sp>
        <p:nvSpPr>
          <p:cNvPr id="70660" name="Rectangle 4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772400" cy="936625"/>
          </a:xfrm>
        </p:spPr>
        <p:txBody>
          <a:bodyPr/>
          <a:lstStyle/>
          <a:p>
            <a:pPr eaLnBrk="1" hangingPunct="1"/>
            <a:r>
              <a:rPr lang="pt-BR" smtClean="0"/>
              <a:t>Modelo Difuso</a:t>
            </a:r>
          </a:p>
        </p:txBody>
      </p:sp>
      <p:graphicFrame>
        <p:nvGraphicFramePr>
          <p:cNvPr id="368644" name="Group 4"/>
          <p:cNvGraphicFramePr>
            <a:graphicFrameLocks noGrp="1"/>
          </p:cNvGraphicFramePr>
          <p:nvPr>
            <p:ph idx="1"/>
          </p:nvPr>
        </p:nvGraphicFramePr>
        <p:xfrm>
          <a:off x="1054100" y="1906588"/>
          <a:ext cx="6830270" cy="4114801"/>
        </p:xfrm>
        <a:graphic>
          <a:graphicData uri="http://schemas.openxmlformats.org/drawingml/2006/table">
            <a:tbl>
              <a:tblPr/>
              <a:tblGrid>
                <a:gridCol w="1364576"/>
                <a:gridCol w="1366054"/>
                <a:gridCol w="1366054"/>
                <a:gridCol w="1367532"/>
                <a:gridCol w="1366054"/>
              </a:tblGrid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Matriz de pesos 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 x d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k1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k2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k3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k4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d1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d2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d3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d4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1683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FBEB85-47C2-45F9-88A2-EAC9212F19C1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838200" y="1676400"/>
            <a:ext cx="80010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>
                <a:solidFill>
                  <a:srgbClr val="000000"/>
                </a:solidFill>
              </a:rPr>
              <a:t>q = </a:t>
            </a:r>
            <a:r>
              <a:rPr lang="pt-BR" dirty="0" err="1">
                <a:solidFill>
                  <a:srgbClr val="000000"/>
                </a:solidFill>
              </a:rPr>
              <a:t>k</a:t>
            </a:r>
            <a:r>
              <a:rPr lang="pt-BR" sz="2000" dirty="0" err="1">
                <a:solidFill>
                  <a:srgbClr val="000000"/>
                </a:solidFill>
              </a:rPr>
              <a:t>a</a:t>
            </a:r>
            <a:r>
              <a:rPr lang="pt-BR" dirty="0">
                <a:solidFill>
                  <a:srgbClr val="000000"/>
                </a:solidFill>
              </a:rPr>
              <a:t> 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  (</a:t>
            </a:r>
            <a:r>
              <a:rPr lang="pt-BR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pt-BR" sz="2000" dirty="0" err="1">
                <a:solidFill>
                  <a:srgbClr val="000000"/>
                </a:solidFill>
                <a:sym typeface="Symbol" pitchFamily="18" charset="2"/>
              </a:rPr>
              <a:t>b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    </a:t>
            </a:r>
            <a:r>
              <a:rPr lang="pt-BR" dirty="0" err="1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pt-BR" sz="2000" dirty="0" err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)</a:t>
            </a:r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Fórmula normal disjuntiva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sz="2000" dirty="0" err="1">
                <a:solidFill>
                  <a:srgbClr val="000000"/>
                </a:solidFill>
                <a:sym typeface="Symbol" pitchFamily="18" charset="2"/>
              </a:rPr>
              <a:t>q</a:t>
            </a:r>
            <a:r>
              <a:rPr lang="pt-BR" sz="1600" dirty="0" err="1">
                <a:solidFill>
                  <a:srgbClr val="000000"/>
                </a:solidFill>
                <a:sym typeface="Symbol" pitchFamily="18" charset="2"/>
              </a:rPr>
              <a:t>dnf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pt-BR" sz="2000" dirty="0">
                <a:solidFill>
                  <a:srgbClr val="006600"/>
                </a:solidFill>
                <a:sym typeface="Symbol" pitchFamily="18" charset="2"/>
              </a:rPr>
              <a:t>(1,1,1)</a:t>
            </a:r>
            <a:r>
              <a:rPr lang="pt-BR" sz="2000" dirty="0">
                <a:sym typeface="Symbol" pitchFamily="18" charset="2"/>
              </a:rPr>
              <a:t> 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pt-BR" sz="2000" dirty="0">
                <a:sym typeface="Symbol" pitchFamily="18" charset="2"/>
              </a:rPr>
              <a:t> </a:t>
            </a:r>
            <a:r>
              <a:rPr lang="pt-BR" sz="2000" dirty="0">
                <a:solidFill>
                  <a:srgbClr val="CC3300"/>
                </a:solidFill>
                <a:sym typeface="Symbol" pitchFamily="18" charset="2"/>
              </a:rPr>
              <a:t>(1,1,0)</a:t>
            </a:r>
            <a:r>
              <a:rPr lang="pt-BR" sz="2000" dirty="0">
                <a:sym typeface="Symbol" pitchFamily="18" charset="2"/>
              </a:rPr>
              <a:t> 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</a:t>
            </a:r>
            <a:r>
              <a:rPr lang="pt-BR" sz="2000" dirty="0">
                <a:sym typeface="Symbol" pitchFamily="18" charset="2"/>
              </a:rPr>
              <a:t> </a:t>
            </a:r>
            <a:r>
              <a:rPr lang="pt-BR" sz="2000" dirty="0">
                <a:solidFill>
                  <a:srgbClr val="CC00FF"/>
                </a:solidFill>
                <a:sym typeface="Symbol" pitchFamily="18" charset="2"/>
              </a:rPr>
              <a:t>(1,0,0)</a:t>
            </a:r>
            <a:r>
              <a:rPr lang="pt-BR" sz="2000" dirty="0">
                <a:sym typeface="Symbol" pitchFamily="18" charset="2"/>
              </a:rPr>
              <a:t>  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pt-BR" sz="2000" dirty="0">
                <a:sym typeface="Symbol" pitchFamily="18" charset="2"/>
              </a:rPr>
              <a:t>   </a:t>
            </a:r>
            <a:r>
              <a:rPr lang="pt-BR" dirty="0">
                <a:solidFill>
                  <a:srgbClr val="006600"/>
                </a:solidFill>
                <a:sym typeface="Symbol" pitchFamily="18" charset="2"/>
              </a:rPr>
              <a:t>cc</a:t>
            </a:r>
            <a:r>
              <a:rPr lang="pt-BR" sz="1800" dirty="0">
                <a:solidFill>
                  <a:srgbClr val="006600"/>
                </a:solidFill>
                <a:sym typeface="Symbol" pitchFamily="18" charset="2"/>
              </a:rPr>
              <a:t>1</a:t>
            </a:r>
            <a:r>
              <a:rPr lang="pt-BR" dirty="0">
                <a:solidFill>
                  <a:srgbClr val="006600"/>
                </a:solidFill>
                <a:sym typeface="Symbol" pitchFamily="18" charset="2"/>
              </a:rPr>
              <a:t> </a:t>
            </a:r>
            <a:r>
              <a:rPr lang="pt-BR" dirty="0">
                <a:sym typeface="Symbol" pitchFamily="18" charset="2"/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 </a:t>
            </a:r>
            <a:r>
              <a:rPr lang="pt-BR" dirty="0">
                <a:sym typeface="Symbol" pitchFamily="18" charset="2"/>
              </a:rPr>
              <a:t> </a:t>
            </a:r>
            <a:r>
              <a:rPr lang="pt-BR" dirty="0">
                <a:solidFill>
                  <a:srgbClr val="CC3300"/>
                </a:solidFill>
                <a:sym typeface="Symbol" pitchFamily="18" charset="2"/>
              </a:rPr>
              <a:t>cc</a:t>
            </a:r>
            <a:r>
              <a:rPr lang="pt-BR" sz="1800" dirty="0">
                <a:solidFill>
                  <a:srgbClr val="CC3300"/>
                </a:solidFill>
                <a:sym typeface="Symbol" pitchFamily="18" charset="2"/>
              </a:rPr>
              <a:t>2</a:t>
            </a:r>
            <a:r>
              <a:rPr lang="pt-BR" dirty="0">
                <a:sym typeface="Symbol" pitchFamily="18" charset="2"/>
              </a:rPr>
              <a:t> 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 </a:t>
            </a:r>
            <a:r>
              <a:rPr lang="pt-BR" dirty="0">
                <a:sym typeface="Symbol" pitchFamily="18" charset="2"/>
              </a:rPr>
              <a:t> </a:t>
            </a:r>
            <a:r>
              <a:rPr lang="pt-BR" dirty="0">
                <a:solidFill>
                  <a:srgbClr val="CC00FF"/>
                </a:solidFill>
                <a:sym typeface="Symbol" pitchFamily="18" charset="2"/>
              </a:rPr>
              <a:t>cc</a:t>
            </a:r>
            <a:r>
              <a:rPr lang="pt-BR" sz="1800" dirty="0">
                <a:solidFill>
                  <a:srgbClr val="CC00FF"/>
                </a:solidFill>
                <a:sym typeface="Symbol" pitchFamily="18" charset="2"/>
              </a:rPr>
              <a:t>3</a:t>
            </a:r>
          </a:p>
          <a:p>
            <a:pPr marL="342900" indent="-342900">
              <a:spcBef>
                <a:spcPct val="80000"/>
              </a:spcBef>
              <a:spcAft>
                <a:spcPct val="5000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pt-BR" sz="1800" dirty="0">
                <a:solidFill>
                  <a:srgbClr val="000000"/>
                </a:solidFill>
              </a:rPr>
              <a:t>q,</a:t>
            </a:r>
            <a:r>
              <a:rPr lang="pt-BR" sz="1800" dirty="0" err="1">
                <a:solidFill>
                  <a:srgbClr val="000000"/>
                </a:solidFill>
              </a:rPr>
              <a:t>dj</a:t>
            </a:r>
            <a:r>
              <a:rPr lang="pt-BR" sz="2000" dirty="0">
                <a:solidFill>
                  <a:srgbClr val="000000"/>
                </a:solidFill>
              </a:rPr>
              <a:t> = </a:t>
            </a:r>
            <a:r>
              <a:rPr lang="pt-BR" dirty="0">
                <a:solidFill>
                  <a:srgbClr val="000000"/>
                </a:solidFill>
              </a:rPr>
              <a:t>1 -</a:t>
            </a:r>
            <a:r>
              <a:rPr lang="pt-BR" sz="2000" dirty="0">
                <a:solidFill>
                  <a:srgbClr val="000000"/>
                </a:solidFill>
              </a:rPr>
              <a:t>  </a:t>
            </a:r>
            <a:r>
              <a:rPr lang="pt-BR" sz="2800" dirty="0">
                <a:solidFill>
                  <a:srgbClr val="000000"/>
                </a:solidFill>
                <a:sym typeface="Symbol" pitchFamily="18" charset="2"/>
              </a:rPr>
              <a:t>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(1 - </a:t>
            </a:r>
            <a:r>
              <a:rPr lang="pt-BR" sz="1800" dirty="0">
                <a:solidFill>
                  <a:srgbClr val="000000"/>
                </a:solidFill>
                <a:sym typeface="Symbol" pitchFamily="18" charset="2"/>
              </a:rPr>
              <a:t>cc</a:t>
            </a:r>
            <a:r>
              <a:rPr lang="pt-BR" sz="1600" dirty="0">
                <a:solidFill>
                  <a:srgbClr val="000000"/>
                </a:solidFill>
                <a:sym typeface="Symbol" pitchFamily="18" charset="2"/>
              </a:rPr>
              <a:t>i,j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			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	             </a:t>
            </a:r>
            <a:r>
              <a:rPr lang="pt-BR" sz="1600" dirty="0">
                <a:solidFill>
                  <a:srgbClr val="000000"/>
                </a:solidFill>
                <a:sym typeface="Symbol" pitchFamily="18" charset="2"/>
              </a:rPr>
              <a:t>	           i=1..3</a:t>
            </a:r>
            <a:endParaRPr lang="pt-BR" sz="16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3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pt-BR" sz="1800" dirty="0">
                <a:solidFill>
                  <a:srgbClr val="000000"/>
                </a:solidFill>
              </a:rPr>
              <a:t>q,</a:t>
            </a:r>
            <a:r>
              <a:rPr lang="pt-BR" sz="1800" dirty="0" err="1">
                <a:solidFill>
                  <a:srgbClr val="000000"/>
                </a:solidFill>
              </a:rPr>
              <a:t>d</a:t>
            </a:r>
            <a:r>
              <a:rPr lang="pt-BR" sz="1400" dirty="0" err="1">
                <a:solidFill>
                  <a:srgbClr val="000000"/>
                </a:solidFill>
              </a:rPr>
              <a:t>j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=  1 -   (</a:t>
            </a:r>
            <a:r>
              <a:rPr lang="pt-BR" dirty="0">
                <a:solidFill>
                  <a:srgbClr val="006600"/>
                </a:solidFill>
                <a:sym typeface="Symbol" pitchFamily="18" charset="2"/>
              </a:rPr>
              <a:t>(1 - </a:t>
            </a:r>
            <a:r>
              <a:rPr lang="pt-BR" sz="1800" dirty="0">
                <a:solidFill>
                  <a:srgbClr val="006600"/>
                </a:solidFill>
                <a:sym typeface="Symbol" pitchFamily="18" charset="2"/>
              </a:rPr>
              <a:t>a,j</a:t>
            </a:r>
            <a:r>
              <a:rPr lang="pt-BR" dirty="0">
                <a:solidFill>
                  <a:srgbClr val="006600"/>
                </a:solidFill>
                <a:sym typeface="Symbol" pitchFamily="18" charset="2"/>
              </a:rPr>
              <a:t> * </a:t>
            </a:r>
            <a:r>
              <a:rPr lang="pt-BR" sz="1800" dirty="0">
                <a:solidFill>
                  <a:srgbClr val="006600"/>
                </a:solidFill>
                <a:sym typeface="Symbol" pitchFamily="18" charset="2"/>
              </a:rPr>
              <a:t>b,j</a:t>
            </a:r>
            <a:r>
              <a:rPr lang="pt-BR" dirty="0">
                <a:solidFill>
                  <a:srgbClr val="006600"/>
                </a:solidFill>
                <a:sym typeface="Symbol" pitchFamily="18" charset="2"/>
              </a:rPr>
              <a:t> * </a:t>
            </a:r>
            <a:r>
              <a:rPr lang="pt-BR" sz="1800" dirty="0">
                <a:solidFill>
                  <a:srgbClr val="006600"/>
                </a:solidFill>
                <a:sym typeface="Symbol" pitchFamily="18" charset="2"/>
              </a:rPr>
              <a:t>c,j</a:t>
            </a:r>
            <a:r>
              <a:rPr lang="pt-BR" dirty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pt-BR" dirty="0">
                <a:sym typeface="Symbol" pitchFamily="18" charset="2"/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*</a:t>
            </a:r>
          </a:p>
          <a:p>
            <a:pPr marL="342900" indent="-342900">
              <a:spcBef>
                <a:spcPct val="6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dirty="0">
                <a:sym typeface="Symbol" pitchFamily="18" charset="2"/>
              </a:rPr>
              <a:t>			  </a:t>
            </a:r>
            <a:r>
              <a:rPr lang="pt-BR" dirty="0">
                <a:solidFill>
                  <a:srgbClr val="CC3300"/>
                </a:solidFill>
                <a:sym typeface="Symbol" pitchFamily="18" charset="2"/>
              </a:rPr>
              <a:t>(1 - </a:t>
            </a:r>
            <a:r>
              <a:rPr lang="pt-BR" sz="1800" dirty="0">
                <a:solidFill>
                  <a:srgbClr val="CC3300"/>
                </a:solidFill>
                <a:sym typeface="Symbol" pitchFamily="18" charset="2"/>
              </a:rPr>
              <a:t>a,j</a:t>
            </a:r>
            <a:r>
              <a:rPr lang="pt-BR" dirty="0">
                <a:solidFill>
                  <a:srgbClr val="CC3300"/>
                </a:solidFill>
                <a:sym typeface="Symbol" pitchFamily="18" charset="2"/>
              </a:rPr>
              <a:t> * </a:t>
            </a:r>
            <a:r>
              <a:rPr lang="pt-BR" sz="1800" dirty="0">
                <a:solidFill>
                  <a:srgbClr val="CC3300"/>
                </a:solidFill>
                <a:sym typeface="Symbol" pitchFamily="18" charset="2"/>
              </a:rPr>
              <a:t>b,j  </a:t>
            </a:r>
            <a:r>
              <a:rPr lang="pt-BR" dirty="0">
                <a:solidFill>
                  <a:srgbClr val="CC3300"/>
                </a:solidFill>
                <a:sym typeface="Symbol" pitchFamily="18" charset="2"/>
              </a:rPr>
              <a:t>* (1- </a:t>
            </a:r>
            <a:r>
              <a:rPr lang="pt-BR" sz="1800" dirty="0">
                <a:solidFill>
                  <a:srgbClr val="CC3300"/>
                </a:solidFill>
                <a:sym typeface="Symbol" pitchFamily="18" charset="2"/>
              </a:rPr>
              <a:t>c,j</a:t>
            </a:r>
            <a:r>
              <a:rPr lang="pt-BR" dirty="0">
                <a:solidFill>
                  <a:srgbClr val="CC3300"/>
                </a:solidFill>
                <a:sym typeface="Symbol" pitchFamily="18" charset="2"/>
              </a:rPr>
              <a:t>))</a:t>
            </a:r>
            <a:r>
              <a:rPr lang="pt-BR" dirty="0">
                <a:sym typeface="Symbol" pitchFamily="18" charset="2"/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*</a:t>
            </a:r>
          </a:p>
          <a:p>
            <a:pPr marL="342900" indent="-342900">
              <a:spcBef>
                <a:spcPct val="6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dirty="0">
                <a:sym typeface="Symbol" pitchFamily="18" charset="2"/>
              </a:rPr>
              <a:t>		   	  </a:t>
            </a:r>
            <a:r>
              <a:rPr lang="pt-BR" dirty="0">
                <a:solidFill>
                  <a:srgbClr val="CC00FF"/>
                </a:solidFill>
                <a:sym typeface="Symbol" pitchFamily="18" charset="2"/>
              </a:rPr>
              <a:t>(1 - </a:t>
            </a:r>
            <a:r>
              <a:rPr lang="pt-BR" sz="1800" dirty="0">
                <a:solidFill>
                  <a:srgbClr val="CC00FF"/>
                </a:solidFill>
                <a:sym typeface="Symbol" pitchFamily="18" charset="2"/>
              </a:rPr>
              <a:t>a,j</a:t>
            </a:r>
            <a:r>
              <a:rPr lang="pt-BR" dirty="0">
                <a:solidFill>
                  <a:srgbClr val="CC00FF"/>
                </a:solidFill>
                <a:sym typeface="Symbol" pitchFamily="18" charset="2"/>
              </a:rPr>
              <a:t> * (1- </a:t>
            </a:r>
            <a:r>
              <a:rPr lang="pt-BR" sz="1800" dirty="0">
                <a:solidFill>
                  <a:srgbClr val="CC00FF"/>
                </a:solidFill>
                <a:sym typeface="Symbol" pitchFamily="18" charset="2"/>
              </a:rPr>
              <a:t>b,j</a:t>
            </a:r>
            <a:r>
              <a:rPr lang="pt-BR" dirty="0">
                <a:solidFill>
                  <a:srgbClr val="CC00FF"/>
                </a:solidFill>
                <a:sym typeface="Symbol" pitchFamily="18" charset="2"/>
              </a:rPr>
              <a:t>) * (1- </a:t>
            </a:r>
            <a:r>
              <a:rPr lang="pt-BR" sz="1800" dirty="0">
                <a:solidFill>
                  <a:srgbClr val="CC00FF"/>
                </a:solidFill>
                <a:sym typeface="Symbol" pitchFamily="18" charset="2"/>
              </a:rPr>
              <a:t>c,j</a:t>
            </a:r>
            <a:r>
              <a:rPr lang="pt-BR" dirty="0">
                <a:solidFill>
                  <a:srgbClr val="CC00FF"/>
                </a:solidFill>
                <a:sym typeface="Symbol" pitchFamily="18" charset="2"/>
              </a:rPr>
              <a:t>)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lang="pt-BR" dirty="0">
                <a:sym typeface="Symbol" pitchFamily="18" charset="2"/>
              </a:rPr>
              <a:t> </a:t>
            </a:r>
          </a:p>
        </p:txBody>
      </p:sp>
      <p:sp>
        <p:nvSpPr>
          <p:cNvPr id="71685" name="Rectangle 14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3600">
                <a:solidFill>
                  <a:schemeClr val="tx2"/>
                </a:solidFill>
              </a:rPr>
              <a:t>Modelo Difuso de RI</a:t>
            </a:r>
          </a:p>
          <a:p>
            <a:pPr algn="ctr"/>
            <a:r>
              <a:rPr lang="pt-BR" sz="3600">
                <a:solidFill>
                  <a:schemeClr val="tx2"/>
                </a:solidFill>
              </a:rPr>
              <a:t>Um exemplo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2707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DCCEB2-C625-4BD7-8CA9-86A9E0096D7E}" type="slidenum">
              <a:rPr lang="pt-BR" smtClean="0"/>
              <a:pPr/>
              <a:t>59</a:t>
            </a:fld>
            <a:endParaRPr lang="pt-BR" smtClean="0"/>
          </a:p>
        </p:txBody>
      </p:sp>
      <p:sp>
        <p:nvSpPr>
          <p:cNvPr id="72708" name="Rectangle 2"/>
          <p:cNvSpPr>
            <a:spLocks noChangeArrowheads="1"/>
          </p:cNvSpPr>
          <p:nvPr/>
        </p:nvSpPr>
        <p:spPr bwMode="auto">
          <a:xfrm>
            <a:off x="1295400" y="4572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BR" sz="3600">
                <a:solidFill>
                  <a:schemeClr val="tx2"/>
                </a:solidFill>
              </a:rPr>
              <a:t>Modelo Difuso de RI</a:t>
            </a:r>
          </a:p>
        </p:txBody>
      </p:sp>
      <p:sp>
        <p:nvSpPr>
          <p:cNvPr id="72709" name="Rectangle 3"/>
          <p:cNvSpPr>
            <a:spLocks noChangeArrowheads="1"/>
          </p:cNvSpPr>
          <p:nvPr/>
        </p:nvSpPr>
        <p:spPr bwMode="auto">
          <a:xfrm>
            <a:off x="838200" y="1676400"/>
            <a:ext cx="77724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800" dirty="0">
                <a:solidFill>
                  <a:srgbClr val="000000"/>
                </a:solidFill>
              </a:rPr>
              <a:t>Vantagens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dirty="0">
                <a:solidFill>
                  <a:srgbClr val="000000"/>
                </a:solidFill>
              </a:rPr>
              <a:t>Modelo baseado na teoria dos conjuntos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dirty="0">
                <a:solidFill>
                  <a:srgbClr val="000000"/>
                </a:solidFill>
              </a:rPr>
              <a:t>Trabalha com a noção de correlação entre termos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</a:pPr>
            <a:r>
              <a:rPr lang="pt-BR" sz="2200" dirty="0">
                <a:solidFill>
                  <a:srgbClr val="000000"/>
                </a:solidFill>
              </a:rPr>
              <a:t>Que não existe nos modelos booleano e vetorial</a:t>
            </a:r>
          </a:p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800" dirty="0">
                <a:solidFill>
                  <a:srgbClr val="000000"/>
                </a:solidFill>
              </a:rPr>
              <a:t>Desvantagem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pt-BR" dirty="0">
                <a:solidFill>
                  <a:srgbClr val="000000"/>
                </a:solidFill>
              </a:rPr>
              <a:t>Os valores de correlação (e, consequentemente, a matriz </a:t>
            </a:r>
            <a:r>
              <a:rPr lang="pt-BR" dirty="0" err="1">
                <a:solidFill>
                  <a:srgbClr val="000000"/>
                </a:solidFill>
              </a:rPr>
              <a:t>K</a:t>
            </a:r>
            <a:r>
              <a:rPr lang="pt-BR" i="1" dirty="0" err="1">
                <a:solidFill>
                  <a:srgbClr val="000000"/>
                </a:solidFill>
              </a:rPr>
              <a:t>x</a:t>
            </a:r>
            <a:r>
              <a:rPr lang="pt-BR" dirty="0" err="1">
                <a:solidFill>
                  <a:srgbClr val="000000"/>
                </a:solidFill>
              </a:rPr>
              <a:t>D</a:t>
            </a:r>
            <a:r>
              <a:rPr lang="pt-BR" dirty="0">
                <a:solidFill>
                  <a:srgbClr val="000000"/>
                </a:solidFill>
              </a:rPr>
              <a:t>), dependem muito do corpus de documentos usado</a:t>
            </a:r>
            <a:r>
              <a:rPr lang="pt-BR" sz="22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772400" cy="1008062"/>
          </a:xfrm>
          <a:ln>
            <a:solidFill>
              <a:srgbClr val="23238D"/>
            </a:solidFill>
          </a:ln>
        </p:spPr>
        <p:txBody>
          <a:bodyPr/>
          <a:lstStyle/>
          <a:p>
            <a:pPr eaLnBrk="1" hangingPunct="1"/>
            <a:r>
              <a:rPr lang="pt-BR" sz="3200" smtClean="0"/>
              <a:t>Sistemas de RI: </a:t>
            </a:r>
            <a:br>
              <a:rPr lang="pt-BR" sz="3200" smtClean="0"/>
            </a:br>
            <a:r>
              <a:rPr lang="pt-BR" sz="3200" smtClean="0"/>
              <a:t>Consulta à Base de índices</a:t>
            </a: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657600" y="4040188"/>
            <a:ext cx="1676400" cy="838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Busca e </a:t>
            </a:r>
          </a:p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recuperação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3048000" y="5535613"/>
            <a:ext cx="1676400" cy="838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Ordenação</a:t>
            </a: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3200400" y="2668588"/>
            <a:ext cx="3962400" cy="533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800">
                <a:solidFill>
                  <a:srgbClr val="000000"/>
                </a:solidFill>
                <a:latin typeface="+mn-lt"/>
              </a:rPr>
              <a:t>Preparação da consulta</a:t>
            </a:r>
            <a:endParaRPr lang="en-US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4114800" y="1573213"/>
            <a:ext cx="2362200" cy="457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Interface do usuário</a:t>
            </a:r>
          </a:p>
        </p:txBody>
      </p:sp>
      <p:sp>
        <p:nvSpPr>
          <p:cNvPr id="17415" name="Line 26"/>
          <p:cNvSpPr>
            <a:spLocks noChangeShapeType="1"/>
          </p:cNvSpPr>
          <p:nvPr/>
        </p:nvSpPr>
        <p:spPr bwMode="auto">
          <a:xfrm flipH="1">
            <a:off x="4724400" y="59166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6" name="Line 29"/>
          <p:cNvSpPr>
            <a:spLocks noChangeShapeType="1"/>
          </p:cNvSpPr>
          <p:nvPr/>
        </p:nvSpPr>
        <p:spPr bwMode="auto">
          <a:xfrm>
            <a:off x="4495800" y="320198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7" name="Line 35"/>
          <p:cNvSpPr>
            <a:spLocks noChangeShapeType="1"/>
          </p:cNvSpPr>
          <p:nvPr/>
        </p:nvSpPr>
        <p:spPr bwMode="auto">
          <a:xfrm>
            <a:off x="4114800" y="1801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8" name="Line 36"/>
          <p:cNvSpPr>
            <a:spLocks noChangeShapeType="1"/>
          </p:cNvSpPr>
          <p:nvPr/>
        </p:nvSpPr>
        <p:spPr bwMode="auto">
          <a:xfrm>
            <a:off x="4267200" y="1954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19" name="Line 37"/>
          <p:cNvSpPr>
            <a:spLocks noChangeShapeType="1"/>
          </p:cNvSpPr>
          <p:nvPr/>
        </p:nvSpPr>
        <p:spPr bwMode="auto">
          <a:xfrm flipH="1">
            <a:off x="1371600" y="1801813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8444" name="AutoShape 40"/>
          <p:cNvCxnSpPr>
            <a:cxnSpLocks noChangeShapeType="1"/>
            <a:endCxn id="17414" idx="1"/>
          </p:cNvCxnSpPr>
          <p:nvPr/>
        </p:nvCxnSpPr>
        <p:spPr bwMode="auto">
          <a:xfrm rot="10800000" flipH="1">
            <a:off x="1600200" y="1801813"/>
            <a:ext cx="2514600" cy="4076700"/>
          </a:xfrm>
          <a:prstGeom prst="bentConnector3">
            <a:avLst>
              <a:gd name="adj1" fmla="val -909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7421" name="AutoShape 41"/>
          <p:cNvSpPr>
            <a:spLocks noChangeArrowheads="1"/>
          </p:cNvSpPr>
          <p:nvPr/>
        </p:nvSpPr>
        <p:spPr bwMode="auto">
          <a:xfrm>
            <a:off x="6096000" y="3811588"/>
            <a:ext cx="1447800" cy="1219200"/>
          </a:xfrm>
          <a:prstGeom prst="flowChartMagneticDisk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Base de</a:t>
            </a:r>
          </a:p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índices</a:t>
            </a:r>
          </a:p>
        </p:txBody>
      </p:sp>
      <p:sp>
        <p:nvSpPr>
          <p:cNvPr id="17422" name="AutoShape 43"/>
          <p:cNvSpPr>
            <a:spLocks noChangeArrowheads="1"/>
          </p:cNvSpPr>
          <p:nvPr/>
        </p:nvSpPr>
        <p:spPr bwMode="auto">
          <a:xfrm>
            <a:off x="5334000" y="5750312"/>
            <a:ext cx="2514600" cy="808851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Indices-docs</a:t>
            </a:r>
          </a:p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recuperados</a:t>
            </a:r>
            <a:endParaRPr lang="pt-PT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3" name="Rectangle 45"/>
          <p:cNvSpPr>
            <a:spLocks noChangeArrowheads="1"/>
          </p:cNvSpPr>
          <p:nvPr/>
        </p:nvSpPr>
        <p:spPr bwMode="auto">
          <a:xfrm>
            <a:off x="3124200" y="3402013"/>
            <a:ext cx="1026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consulta</a:t>
            </a:r>
            <a:endParaRPr lang="pt-PT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4" name="AutoShape 47"/>
          <p:cNvSpPr>
            <a:spLocks noChangeArrowheads="1"/>
          </p:cNvSpPr>
          <p:nvPr/>
        </p:nvSpPr>
        <p:spPr bwMode="auto">
          <a:xfrm>
            <a:off x="609600" y="5659825"/>
            <a:ext cx="1990725" cy="808851"/>
          </a:xfrm>
          <a:prstGeom prst="flowChartMultidocumen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Índices-docs</a:t>
            </a:r>
          </a:p>
          <a:p>
            <a:pPr algn="ctr">
              <a:defRPr/>
            </a:pPr>
            <a:r>
              <a:rPr lang="en-US" sz="1800">
                <a:solidFill>
                  <a:srgbClr val="000000"/>
                </a:solidFill>
                <a:latin typeface="+mn-lt"/>
              </a:rPr>
              <a:t>ordenados</a:t>
            </a:r>
            <a:endParaRPr lang="pt-PT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5" name="Line 48"/>
          <p:cNvSpPr>
            <a:spLocks noChangeShapeType="1"/>
          </p:cNvSpPr>
          <p:nvPr/>
        </p:nvSpPr>
        <p:spPr bwMode="auto">
          <a:xfrm>
            <a:off x="5257800" y="2030413"/>
            <a:ext cx="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6" name="Text Box 49"/>
          <p:cNvSpPr txBox="1">
            <a:spLocks noChangeArrowheads="1"/>
          </p:cNvSpPr>
          <p:nvPr/>
        </p:nvSpPr>
        <p:spPr bwMode="auto">
          <a:xfrm>
            <a:off x="2286000" y="2090738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>
                <a:solidFill>
                  <a:srgbClr val="000000"/>
                </a:solidFill>
                <a:latin typeface="+mn-lt"/>
              </a:rPr>
              <a:t>Necessidade do usuário</a:t>
            </a:r>
            <a:endParaRPr lang="pt-PT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7" name="Line 55"/>
          <p:cNvSpPr>
            <a:spLocks noChangeShapeType="1"/>
          </p:cNvSpPr>
          <p:nvPr/>
        </p:nvSpPr>
        <p:spPr bwMode="auto">
          <a:xfrm flipH="1">
            <a:off x="5334000" y="44211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8" name="Line 57"/>
          <p:cNvSpPr>
            <a:spLocks noChangeShapeType="1"/>
          </p:cNvSpPr>
          <p:nvPr/>
        </p:nvSpPr>
        <p:spPr bwMode="auto">
          <a:xfrm flipH="1">
            <a:off x="2600325" y="5916613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429" name="Line 58"/>
          <p:cNvSpPr>
            <a:spLocks noChangeShapeType="1"/>
          </p:cNvSpPr>
          <p:nvPr/>
        </p:nvSpPr>
        <p:spPr bwMode="auto">
          <a:xfrm>
            <a:off x="4495800" y="4878388"/>
            <a:ext cx="198120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endParaRPr lang="pt-BR" sz="18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0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3731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934CAF-0131-4014-95A1-B975893618D8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28775"/>
            <a:ext cx="7772400" cy="1171575"/>
          </a:xfrm>
        </p:spPr>
        <p:txBody>
          <a:bodyPr/>
          <a:lstStyle/>
          <a:p>
            <a:pPr eaLnBrk="1" hangingPunct="1"/>
            <a:r>
              <a:rPr lang="pt-BR" smtClean="0"/>
              <a:t>Modelo Algébrico</a:t>
            </a:r>
            <a:r>
              <a:rPr lang="pt-BR" sz="4000" smtClean="0"/>
              <a:t/>
            </a:r>
            <a:br>
              <a:rPr lang="pt-BR" sz="4000" smtClean="0"/>
            </a:br>
            <a:r>
              <a:rPr lang="pt-BR" sz="3200" smtClean="0"/>
              <a:t>Semântica Latente</a:t>
            </a:r>
          </a:p>
        </p:txBody>
      </p:sp>
      <p:sp>
        <p:nvSpPr>
          <p:cNvPr id="737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7181850" cy="2135187"/>
          </a:xfrm>
        </p:spPr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r>
              <a:rPr lang="pt-BR" sz="2800" smtClean="0"/>
              <a:t>Uma variante do modelo </a:t>
            </a:r>
            <a:r>
              <a:rPr lang="pt-BR" sz="2800" smtClean="0">
                <a:solidFill>
                  <a:srgbClr val="800080"/>
                </a:solidFill>
              </a:rPr>
              <a:t>Espaço Vetorial</a:t>
            </a:r>
          </a:p>
          <a:p>
            <a:pPr marL="457200" lvl="1" indent="0" eaLnBrk="1" hangingPunct="1">
              <a:buFont typeface="Wingdings" pitchFamily="2" charset="2"/>
              <a:buNone/>
            </a:pPr>
            <a:endParaRPr lang="pt-BR" sz="2800" smtClean="0"/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pt-BR" smtClean="0"/>
              <a:t>Obs: Exemplos tirados de aulas de Berthier Ribeiro Neto e James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BE6AE1-F533-4077-A605-5E4A528B63A8}" type="slidenum">
              <a:rPr lang="pt-BR" smtClean="0"/>
              <a:pPr/>
              <a:t>61</a:t>
            </a:fld>
            <a:endParaRPr lang="pt-BR" smtClean="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1752600" y="1524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pt-PT" sz="3600">
              <a:solidFill>
                <a:schemeClr val="tx2"/>
              </a:solidFill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  <p:sp>
        <p:nvSpPr>
          <p:cNvPr id="7475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43063"/>
            <a:ext cx="7772400" cy="4810125"/>
          </a:xfrm>
        </p:spPr>
        <p:txBody>
          <a:bodyPr/>
          <a:lstStyle/>
          <a:p>
            <a:pPr eaLnBrk="1" hangingPunct="1"/>
            <a:r>
              <a:rPr lang="pt-BR" sz="2400" smtClean="0"/>
              <a:t>Motivação</a:t>
            </a:r>
          </a:p>
          <a:p>
            <a:pPr lvl="1" eaLnBrk="1" hangingPunct="1"/>
            <a:r>
              <a:rPr lang="pt-BR" sz="2200" smtClean="0"/>
              <a:t>A mesma do uso de Modelos difusos</a:t>
            </a:r>
          </a:p>
          <a:p>
            <a:pPr lvl="2" eaLnBrk="1" hangingPunct="1"/>
            <a:r>
              <a:rPr lang="pt-BR" sz="2000" smtClean="0"/>
              <a:t>Documentos </a:t>
            </a:r>
            <a:r>
              <a:rPr lang="pt-BR" sz="2000" smtClean="0">
                <a:solidFill>
                  <a:srgbClr val="800080"/>
                </a:solidFill>
              </a:rPr>
              <a:t>relevantes</a:t>
            </a:r>
            <a:r>
              <a:rPr lang="pt-BR" sz="2000" smtClean="0"/>
              <a:t> que não contêm pelo menos um termo da consulta não são recuperados</a:t>
            </a:r>
          </a:p>
          <a:p>
            <a:pPr lvl="1" eaLnBrk="1" hangingPunct="1">
              <a:spcBef>
                <a:spcPct val="40000"/>
              </a:spcBef>
            </a:pPr>
            <a:r>
              <a:rPr lang="pt-BR" sz="2200" smtClean="0"/>
              <a:t>A necessidade de informação do usuário está mais relacionada a </a:t>
            </a:r>
            <a:r>
              <a:rPr lang="pt-BR" sz="2200" smtClean="0">
                <a:solidFill>
                  <a:srgbClr val="800080"/>
                </a:solidFill>
              </a:rPr>
              <a:t>conceitos</a:t>
            </a:r>
            <a:r>
              <a:rPr lang="pt-BR" sz="2200" smtClean="0"/>
              <a:t> e idéias do que a termos ou palavras isoladas</a:t>
            </a:r>
          </a:p>
          <a:p>
            <a:pPr lvl="2" eaLnBrk="1" hangingPunct="1"/>
            <a:r>
              <a:rPr lang="pt-BR" sz="2000" smtClean="0"/>
              <a:t>Um documento que compartilha </a:t>
            </a:r>
            <a:r>
              <a:rPr lang="pt-BR" sz="2000" smtClean="0">
                <a:solidFill>
                  <a:srgbClr val="800080"/>
                </a:solidFill>
              </a:rPr>
              <a:t>conceitos</a:t>
            </a:r>
            <a:r>
              <a:rPr lang="pt-BR" sz="2000" smtClean="0"/>
              <a:t> com outro documento relevante para uma consulta pode interessar o usuário...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577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D00542-438F-47F8-90E8-E86EC8C2DB0E}" type="slidenum">
              <a:rPr lang="pt-BR" smtClean="0"/>
              <a:pPr/>
              <a:t>62</a:t>
            </a:fld>
            <a:endParaRPr lang="pt-BR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772400" cy="723900"/>
          </a:xfrm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  <p:sp>
        <p:nvSpPr>
          <p:cNvPr id="757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58938"/>
            <a:ext cx="7772400" cy="5010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Idéia básica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smtClean="0"/>
              <a:t>diminuir a dimensão do espaço de termos indexadores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O </a:t>
            </a:r>
            <a:r>
              <a:rPr lang="pt-BR" sz="2000" smtClean="0">
                <a:solidFill>
                  <a:srgbClr val="800080"/>
                </a:solidFill>
              </a:rPr>
              <a:t>vocabulário</a:t>
            </a:r>
            <a:r>
              <a:rPr lang="pt-BR" sz="2000" smtClean="0"/>
              <a:t> da base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smtClean="0"/>
              <a:t>criando um espaço vetorial composto por </a:t>
            </a:r>
            <a:r>
              <a:rPr lang="pt-BR" sz="2200" smtClean="0">
                <a:solidFill>
                  <a:srgbClr val="800080"/>
                </a:solidFill>
              </a:rPr>
              <a:t>conceitos</a:t>
            </a:r>
            <a:r>
              <a:rPr lang="pt-BR" sz="2200" smtClean="0"/>
              <a:t> de mais alto nível 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que são menos numerosos do que os termos da base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Cada dimensão desse novo espaço corresponde a um “</a:t>
            </a:r>
            <a:r>
              <a:rPr lang="pt-BR" sz="2400" smtClean="0">
                <a:solidFill>
                  <a:srgbClr val="800080"/>
                </a:solidFill>
              </a:rPr>
              <a:t>conceito básico</a:t>
            </a:r>
            <a:r>
              <a:rPr lang="pt-BR" sz="2400" smtClean="0"/>
              <a:t>” da base de documentos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smtClean="0"/>
              <a:t>Esses conceitos básicos são </a:t>
            </a:r>
            <a:r>
              <a:rPr lang="pt-BR" sz="2200" smtClean="0">
                <a:solidFill>
                  <a:srgbClr val="800080"/>
                </a:solidFill>
              </a:rPr>
              <a:t>não-relacionados</a:t>
            </a:r>
            <a:endParaRPr lang="pt-B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680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AF1D25-CDA8-4C80-9942-81F25C30D04C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463"/>
            <a:ext cx="7772400" cy="1196975"/>
          </a:xfrm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  <a:br>
              <a:rPr lang="pt-BR" smtClean="0"/>
            </a:br>
            <a:r>
              <a:rPr lang="pt-BR" sz="3200" smtClean="0"/>
              <a:t>Representações</a:t>
            </a:r>
            <a:endParaRPr lang="pt-BR" sz="3200" smtClean="0">
              <a:solidFill>
                <a:srgbClr val="800080"/>
              </a:solidFill>
              <a:ea typeface="PMingLiU" pitchFamily="18" charset="-120"/>
            </a:endParaRPr>
          </a:p>
        </p:txBody>
      </p:sp>
      <p:sp>
        <p:nvSpPr>
          <p:cNvPr id="768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30375"/>
            <a:ext cx="7772400" cy="3930650"/>
          </a:xfrm>
        </p:spPr>
        <p:txBody>
          <a:bodyPr/>
          <a:lstStyle/>
          <a:p>
            <a:pPr eaLnBrk="1" hangingPunct="1"/>
            <a:r>
              <a:rPr lang="pt-BR" altLang="zh-TW" smtClean="0">
                <a:ea typeface="PMingLiU" pitchFamily="18" charset="-120"/>
              </a:rPr>
              <a:t>Representação do </a:t>
            </a:r>
            <a:r>
              <a:rPr lang="pt-BR" altLang="zh-TW" smtClean="0">
                <a:solidFill>
                  <a:srgbClr val="800080"/>
                </a:solidFill>
                <a:ea typeface="PMingLiU" pitchFamily="18" charset="-120"/>
              </a:rPr>
              <a:t>documento </a:t>
            </a:r>
            <a:r>
              <a:rPr lang="pt-BR" altLang="zh-TW" smtClean="0">
                <a:ea typeface="PMingLiU" pitchFamily="18" charset="-120"/>
              </a:rPr>
              <a:t>e da</a:t>
            </a:r>
            <a:r>
              <a:rPr lang="pt-BR" altLang="zh-TW" smtClean="0">
                <a:solidFill>
                  <a:srgbClr val="800080"/>
                </a:solidFill>
                <a:ea typeface="PMingLiU" pitchFamily="18" charset="-120"/>
              </a:rPr>
              <a:t> consulta:</a:t>
            </a:r>
            <a:r>
              <a:rPr lang="pt-BR" smtClean="0"/>
              <a:t> </a:t>
            </a:r>
          </a:p>
          <a:p>
            <a:pPr lvl="1" eaLnBrk="1" hangingPunct="1"/>
            <a:r>
              <a:rPr lang="pt-BR" smtClean="0"/>
              <a:t>Documentos e consultas são representados nesse </a:t>
            </a:r>
            <a:r>
              <a:rPr lang="pt-BR" smtClean="0">
                <a:solidFill>
                  <a:srgbClr val="800080"/>
                </a:solidFill>
              </a:rPr>
              <a:t>espaço de conceitos</a:t>
            </a:r>
          </a:p>
          <a:p>
            <a:pPr lvl="1" eaLnBrk="1" hangingPunct="1"/>
            <a:r>
              <a:rPr lang="pt-BR" smtClean="0"/>
              <a:t>i.e., são mapeados em seus “conceitos básicos”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782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1A5038-FC46-4996-8BF7-26405F9D8527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7772400" cy="1081088"/>
          </a:xfrm>
        </p:spPr>
        <p:txBody>
          <a:bodyPr/>
          <a:lstStyle/>
          <a:p>
            <a:pPr eaLnBrk="1" hangingPunct="1"/>
            <a:r>
              <a:rPr lang="pt-BR" smtClean="0"/>
              <a:t>Semântica Latente </a:t>
            </a:r>
            <a:br>
              <a:rPr lang="pt-BR" smtClean="0"/>
            </a:br>
            <a:r>
              <a:rPr lang="pt-BR" sz="2800" smtClean="0"/>
              <a:t>Noção de </a:t>
            </a:r>
            <a:r>
              <a:rPr lang="en-US" sz="2800" smtClean="0"/>
              <a:t>Relevância</a:t>
            </a:r>
            <a:endParaRPr lang="pt-BR" sz="2800" smtClean="0"/>
          </a:p>
        </p:txBody>
      </p:sp>
      <p:sp>
        <p:nvSpPr>
          <p:cNvPr id="778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43063"/>
            <a:ext cx="7772400" cy="4810125"/>
          </a:xfrm>
        </p:spPr>
        <p:txBody>
          <a:bodyPr/>
          <a:lstStyle/>
          <a:p>
            <a:pPr eaLnBrk="1" hangingPunct="1"/>
            <a:r>
              <a:rPr lang="pt-BR" smtClean="0"/>
              <a:t> </a:t>
            </a:r>
            <a:r>
              <a:rPr lang="pt-BR" sz="2400" smtClean="0"/>
              <a:t>A </a:t>
            </a:r>
            <a:r>
              <a:rPr lang="pt-BR" sz="2400" smtClean="0">
                <a:solidFill>
                  <a:srgbClr val="800080"/>
                </a:solidFill>
              </a:rPr>
              <a:t>similaridade</a:t>
            </a:r>
            <a:r>
              <a:rPr lang="pt-BR" sz="2400" smtClean="0"/>
              <a:t> entre documentos e consultas é computada no novo </a:t>
            </a:r>
            <a:r>
              <a:rPr lang="pt-BR" sz="2400" smtClean="0">
                <a:solidFill>
                  <a:srgbClr val="800080"/>
                </a:solidFill>
              </a:rPr>
              <a:t>espaço de conceitos</a:t>
            </a:r>
          </a:p>
          <a:p>
            <a:pPr lvl="1" eaLnBrk="1" hangingPunct="1"/>
            <a:r>
              <a:rPr lang="pt-BR" sz="2200" smtClean="0"/>
              <a:t>Usando alguma medida de similaridade</a:t>
            </a:r>
          </a:p>
          <a:p>
            <a:pPr lvl="1" eaLnBrk="1" hangingPunct="1"/>
            <a:r>
              <a:rPr lang="pt-BR" sz="2200" smtClean="0"/>
              <a:t>Assim, o sistema poderá recuperar  documentos usando </a:t>
            </a:r>
            <a:r>
              <a:rPr lang="pt-BR" sz="2200" smtClean="0">
                <a:solidFill>
                  <a:srgbClr val="800080"/>
                </a:solidFill>
              </a:rPr>
              <a:t>conceitos relacionados aos termos da consulta</a:t>
            </a:r>
          </a:p>
          <a:p>
            <a:pPr eaLnBrk="1" hangingPunct="1"/>
            <a:r>
              <a:rPr lang="pt-BR" sz="2400" smtClean="0"/>
              <a:t> A recuperação de documentos nesse espaço de conceitos reduzido pode ser mais bem sucedida do que recuperação no espaço original de termos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885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3D3A2D-06B1-4F75-922A-2B3CB569FDDA}" type="slidenum">
              <a:rPr lang="pt-BR" smtClean="0"/>
              <a:pPr/>
              <a:t>65</a:t>
            </a:fld>
            <a:endParaRPr lang="pt-BR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772400" cy="723900"/>
          </a:xfrm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  <p:sp>
        <p:nvSpPr>
          <p:cNvPr id="7885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14475"/>
            <a:ext cx="7772400" cy="4810125"/>
          </a:xfrm>
        </p:spPr>
        <p:txBody>
          <a:bodyPr/>
          <a:lstStyle/>
          <a:p>
            <a:pPr eaLnBrk="1" hangingPunct="1"/>
            <a:r>
              <a:rPr lang="pt-BR" sz="2400" smtClean="0"/>
              <a:t>Cada </a:t>
            </a:r>
            <a:r>
              <a:rPr lang="pt-BR" sz="2400" smtClean="0">
                <a:solidFill>
                  <a:srgbClr val="800080"/>
                </a:solidFill>
              </a:rPr>
              <a:t>conceito básico</a:t>
            </a:r>
            <a:r>
              <a:rPr lang="pt-BR" sz="2400" smtClean="0"/>
              <a:t> pode ser definido a partir de um </a:t>
            </a:r>
            <a:r>
              <a:rPr lang="pt-BR" sz="2400" smtClean="0">
                <a:solidFill>
                  <a:srgbClr val="800080"/>
                </a:solidFill>
              </a:rPr>
              <a:t>conjunto de termos correlacionados</a:t>
            </a:r>
          </a:p>
          <a:p>
            <a:pPr eaLnBrk="1" hangingPunct="1"/>
            <a:r>
              <a:rPr lang="pt-BR" sz="2400" smtClean="0"/>
              <a:t>A correlação entre termos é definida a partir da freqüência de ocorrência desses termos nos documentos da base</a:t>
            </a:r>
          </a:p>
          <a:p>
            <a:pPr lvl="1" eaLnBrk="1" hangingPunct="1"/>
            <a:r>
              <a:rPr lang="pt-BR" sz="2400" smtClean="0"/>
              <a:t>se 2 termos ocorrem com alta freqüência nos mesmos documentos, então eles são correlacionados</a:t>
            </a:r>
          </a:p>
          <a:p>
            <a:pPr lvl="1" eaLnBrk="1" hangingPunct="1"/>
            <a:r>
              <a:rPr lang="pt-BR" sz="2400" smtClean="0"/>
              <a:t>e fazem parte do mesmo conceito básico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7987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1EA582-EA49-47DE-BBE4-C6D251743237}" type="slidenum">
              <a:rPr lang="pt-BR" smtClean="0"/>
              <a:pPr/>
              <a:t>66</a:t>
            </a:fld>
            <a:endParaRPr lang="pt-BR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772400" cy="723900"/>
          </a:xfrm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  <p:sp>
        <p:nvSpPr>
          <p:cNvPr id="7987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14500"/>
            <a:ext cx="7772400" cy="4810125"/>
          </a:xfrm>
        </p:spPr>
        <p:txBody>
          <a:bodyPr/>
          <a:lstStyle/>
          <a:p>
            <a:pPr eaLnBrk="1" hangingPunct="1"/>
            <a:r>
              <a:rPr lang="pt-BR" smtClean="0"/>
              <a:t> </a:t>
            </a:r>
            <a:r>
              <a:rPr lang="pt-BR" sz="2400" smtClean="0"/>
              <a:t>Apesar das semelhanças, esta é uma proposta diferente do </a:t>
            </a:r>
            <a:r>
              <a:rPr lang="pt-BR" sz="2400" smtClean="0">
                <a:solidFill>
                  <a:srgbClr val="800080"/>
                </a:solidFill>
              </a:rPr>
              <a:t>Modelo Difuso!!!</a:t>
            </a:r>
          </a:p>
          <a:p>
            <a:pPr lvl="1" eaLnBrk="1" hangingPunct="1"/>
            <a:r>
              <a:rPr lang="pt-BR" sz="2400" smtClean="0"/>
              <a:t>No modelo difuso, cada termo (isoladamente) representa um conceito</a:t>
            </a:r>
          </a:p>
          <a:p>
            <a:pPr lvl="1" eaLnBrk="1" hangingPunct="1"/>
            <a:r>
              <a:rPr lang="pt-BR" sz="2400" smtClean="0"/>
              <a:t>Aqui, termos correlacionados são agrupados para formarem conceitos básicos não relacionados entre si (excludentes)</a:t>
            </a:r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089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C3CD87-EA93-4129-A01D-4916BC41E8B3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2" cstate="print"/>
          <a:srcRect l="14999" t="23334" r="33000" b="11546"/>
          <a:stretch>
            <a:fillRect/>
          </a:stretch>
        </p:blipFill>
        <p:spPr bwMode="auto">
          <a:xfrm>
            <a:off x="304800" y="1981200"/>
            <a:ext cx="5029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dirty="0">
                <a:solidFill>
                  <a:srgbClr val="000000"/>
                </a:solidFill>
              </a:rPr>
              <a:t> Matriz de </a:t>
            </a:r>
            <a:r>
              <a:rPr lang="pt-BR" dirty="0" smtClean="0">
                <a:solidFill>
                  <a:srgbClr val="000000"/>
                </a:solidFill>
              </a:rPr>
              <a:t>frequências </a:t>
            </a:r>
            <a:r>
              <a:rPr lang="pt-BR" dirty="0">
                <a:solidFill>
                  <a:srgbClr val="000000"/>
                </a:solidFill>
              </a:rPr>
              <a:t>dos termos nos documentos</a:t>
            </a:r>
          </a:p>
        </p:txBody>
      </p:sp>
      <p:sp>
        <p:nvSpPr>
          <p:cNvPr id="80903" name="Text Box 5"/>
          <p:cNvSpPr txBox="1">
            <a:spLocks noChangeArrowheads="1"/>
          </p:cNvSpPr>
          <p:nvPr/>
        </p:nvSpPr>
        <p:spPr bwMode="auto">
          <a:xfrm>
            <a:off x="4800600" y="1981200"/>
            <a:ext cx="4089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300" dirty="0">
                <a:solidFill>
                  <a:srgbClr val="000000"/>
                </a:solidFill>
              </a:rPr>
              <a:t> Neste caso, identificamos 2 conceitos básicos  (c) e (m)</a:t>
            </a:r>
          </a:p>
          <a:p>
            <a:pPr lvl="1">
              <a:buFontTx/>
              <a:buChar char="•"/>
            </a:pPr>
            <a:r>
              <a:rPr lang="pt-BR" sz="2300" dirty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c – </a:t>
            </a:r>
            <a:r>
              <a:rPr lang="pt-BR" sz="2000" dirty="0" err="1">
                <a:solidFill>
                  <a:srgbClr val="000000"/>
                </a:solidFill>
              </a:rPr>
              <a:t>human</a:t>
            </a:r>
            <a:r>
              <a:rPr lang="pt-BR" sz="2000" dirty="0">
                <a:solidFill>
                  <a:srgbClr val="000000"/>
                </a:solidFill>
              </a:rPr>
              <a:t> </a:t>
            </a:r>
            <a:r>
              <a:rPr lang="pt-BR" sz="2000" dirty="0" err="1">
                <a:solidFill>
                  <a:srgbClr val="000000"/>
                </a:solidFill>
              </a:rPr>
              <a:t>computer</a:t>
            </a:r>
            <a:r>
              <a:rPr lang="pt-BR" sz="2000" dirty="0">
                <a:solidFill>
                  <a:srgbClr val="000000"/>
                </a:solidFill>
              </a:rPr>
              <a:t> interface</a:t>
            </a:r>
          </a:p>
          <a:p>
            <a:pPr lvl="1">
              <a:buFontTx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 m – grafos </a:t>
            </a:r>
          </a:p>
          <a:p>
            <a:pPr>
              <a:buFontTx/>
              <a:buChar char="•"/>
            </a:pPr>
            <a:r>
              <a:rPr lang="pt-BR" sz="2300" dirty="0">
                <a:solidFill>
                  <a:srgbClr val="000000"/>
                </a:solidFill>
              </a:rPr>
              <a:t> c e m são </a:t>
            </a:r>
            <a:r>
              <a:rPr lang="pt-BR" dirty="0" err="1">
                <a:solidFill>
                  <a:srgbClr val="800080"/>
                </a:solidFill>
              </a:rPr>
              <a:t>não-relacionados</a:t>
            </a:r>
            <a:endParaRPr lang="pt-BR" sz="2300" dirty="0"/>
          </a:p>
          <a:p>
            <a:pPr>
              <a:buFontTx/>
              <a:buChar char="•"/>
            </a:pPr>
            <a:r>
              <a:rPr lang="pt-BR" sz="2300" dirty="0">
                <a:solidFill>
                  <a:srgbClr val="000000"/>
                </a:solidFill>
              </a:rPr>
              <a:t> Documentos podem ser representados em um espaço reduzido de </a:t>
            </a:r>
            <a:r>
              <a:rPr lang="pt-BR" sz="2300" dirty="0">
                <a:solidFill>
                  <a:srgbClr val="800080"/>
                </a:solidFill>
              </a:rPr>
              <a:t>dois</a:t>
            </a:r>
            <a:r>
              <a:rPr lang="pt-BR" sz="2300" dirty="0">
                <a:solidFill>
                  <a:schemeClr val="tx2"/>
                </a:solidFill>
              </a:rPr>
              <a:t> </a:t>
            </a:r>
            <a:r>
              <a:rPr lang="pt-BR" sz="2300" dirty="0">
                <a:solidFill>
                  <a:srgbClr val="800080"/>
                </a:solidFill>
              </a:rPr>
              <a:t>conceitos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192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F030FF-25AD-4FF5-A54A-5AD76573ABC7}" type="slidenum">
              <a:rPr lang="pt-BR" smtClean="0"/>
              <a:pPr/>
              <a:t>68</a:t>
            </a:fld>
            <a:endParaRPr lang="pt-BR" smtClean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  <p:sp>
        <p:nvSpPr>
          <p:cNvPr id="8192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475162"/>
          </a:xfrm>
        </p:spPr>
        <p:txBody>
          <a:bodyPr/>
          <a:lstStyle/>
          <a:p>
            <a:pPr eaLnBrk="1" hangingPunct="1"/>
            <a:r>
              <a:rPr lang="pt-BR" sz="2400" smtClean="0"/>
              <a:t>Considere uma base com documentos sobre biologia, informática e bioinformática</a:t>
            </a:r>
          </a:p>
          <a:p>
            <a:pPr eaLnBrk="1" hangingPunct="1"/>
            <a:r>
              <a:rPr lang="pt-BR" sz="2400" smtClean="0"/>
              <a:t>Temos aqui 3 grupos de documentos</a:t>
            </a:r>
          </a:p>
          <a:p>
            <a:pPr eaLnBrk="1" hangingPunct="1"/>
            <a:r>
              <a:rPr lang="pt-BR" sz="2400" smtClean="0"/>
              <a:t>Porém podemos ter apenas 2 conceitos</a:t>
            </a:r>
          </a:p>
          <a:p>
            <a:pPr lvl="1" eaLnBrk="1" hangingPunct="1"/>
            <a:r>
              <a:rPr lang="pt-BR" sz="2400" smtClean="0"/>
              <a:t>Biologia</a:t>
            </a:r>
          </a:p>
          <a:p>
            <a:pPr lvl="2" eaLnBrk="1" hangingPunct="1"/>
            <a:r>
              <a:rPr lang="pt-BR" sz="2000" smtClean="0"/>
              <a:t>Genoma, DNA, célula</a:t>
            </a:r>
          </a:p>
          <a:p>
            <a:pPr lvl="1" eaLnBrk="1" hangingPunct="1"/>
            <a:r>
              <a:rPr lang="pt-BR" sz="2400" smtClean="0"/>
              <a:t>Informática</a:t>
            </a:r>
          </a:p>
          <a:p>
            <a:pPr lvl="2" eaLnBrk="1" hangingPunct="1"/>
            <a:r>
              <a:rPr lang="pt-BR" sz="2000" smtClean="0"/>
              <a:t>Algoritmo,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294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0CE92F-C7E1-4124-BA42-42479795EDA6}" type="slidenum">
              <a:rPr lang="pt-BR" smtClean="0"/>
              <a:pPr/>
              <a:t>69</a:t>
            </a:fld>
            <a:endParaRPr lang="pt-BR" smtClean="0"/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925513"/>
          </a:xfrm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  <p:sp>
        <p:nvSpPr>
          <p:cNvPr id="82949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14475"/>
            <a:ext cx="7772400" cy="5191125"/>
          </a:xfrm>
        </p:spPr>
        <p:txBody>
          <a:bodyPr/>
          <a:lstStyle/>
          <a:p>
            <a:pPr eaLnBrk="1" hangingPunct="1"/>
            <a:r>
              <a:rPr lang="pt-BR" sz="2400" smtClean="0"/>
              <a:t>Associação entre documentos e conceitos</a:t>
            </a:r>
          </a:p>
          <a:p>
            <a:pPr lvl="1" eaLnBrk="1" hangingPunct="1"/>
            <a:r>
              <a:rPr lang="pt-BR" sz="2200" smtClean="0"/>
              <a:t>Os documentos do grupo biologia estão mais fortemente associados ao conceito biologia</a:t>
            </a:r>
          </a:p>
          <a:p>
            <a:pPr lvl="1" eaLnBrk="1" hangingPunct="1"/>
            <a:r>
              <a:rPr lang="pt-BR" sz="2200" smtClean="0"/>
              <a:t>Os documentos do grupo informática estão mais fortemente associados ao conceito informática</a:t>
            </a:r>
          </a:p>
          <a:p>
            <a:pPr lvl="1" eaLnBrk="1" hangingPunct="1"/>
            <a:r>
              <a:rPr lang="pt-BR" sz="2200" smtClean="0"/>
              <a:t>Os documentos do grupo bioinformática estão associados aos dois</a:t>
            </a:r>
          </a:p>
          <a:p>
            <a:pPr eaLnBrk="1" hangingPunct="1"/>
            <a:r>
              <a:rPr lang="pt-BR" sz="2400" smtClean="0">
                <a:solidFill>
                  <a:srgbClr val="800080"/>
                </a:solidFill>
              </a:rPr>
              <a:t>Problema</a:t>
            </a:r>
          </a:p>
          <a:p>
            <a:pPr lvl="1" eaLnBrk="1" hangingPunct="1"/>
            <a:r>
              <a:rPr lang="pt-BR" sz="2200" smtClean="0"/>
              <a:t>Como identificar os grupos de termos que constituem os </a:t>
            </a:r>
            <a:r>
              <a:rPr lang="pt-BR" sz="2200" smtClean="0">
                <a:solidFill>
                  <a:srgbClr val="800080"/>
                </a:solidFill>
              </a:rPr>
              <a:t>conceitos básicos</a:t>
            </a:r>
            <a:r>
              <a:rPr lang="pt-BR" sz="2200" smtClean="0"/>
              <a:t> </a:t>
            </a:r>
          </a:p>
          <a:p>
            <a:pPr lvl="1" eaLnBrk="1" hangingPunct="1"/>
            <a:r>
              <a:rPr lang="pt-BR" sz="2200" smtClean="0"/>
              <a:t>Para depois reduzir o </a:t>
            </a:r>
            <a:r>
              <a:rPr lang="pt-BR" sz="2200" smtClean="0">
                <a:solidFill>
                  <a:srgbClr val="800080"/>
                </a:solidFill>
              </a:rPr>
              <a:t>espaço de termos</a:t>
            </a:r>
            <a:r>
              <a:rPr lang="pt-BR" sz="2200" smtClean="0"/>
              <a:t> no </a:t>
            </a:r>
            <a:r>
              <a:rPr lang="pt-BR" sz="2200" smtClean="0">
                <a:solidFill>
                  <a:srgbClr val="800080"/>
                </a:solidFill>
              </a:rPr>
              <a:t>espaço de conceitos?</a:t>
            </a:r>
          </a:p>
          <a:p>
            <a:pPr lvl="1" eaLnBrk="1" hangingPunct="1"/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55EAF7-CC34-4FD8-819B-E1902E3BA77F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95300"/>
            <a:ext cx="7772400" cy="800100"/>
          </a:xfrm>
        </p:spPr>
        <p:txBody>
          <a:bodyPr/>
          <a:lstStyle/>
          <a:p>
            <a:pPr eaLnBrk="1" hangingPunct="1"/>
            <a:r>
              <a:rPr lang="pt-BR" sz="3200" dirty="0" smtClean="0"/>
              <a:t>Aula de hoje ! </a:t>
            </a:r>
            <a:br>
              <a:rPr lang="pt-BR" sz="3200" dirty="0" smtClean="0"/>
            </a:br>
            <a:r>
              <a:rPr lang="pt-BR" sz="3200" dirty="0" smtClean="0">
                <a:sym typeface="Monotype Sorts"/>
              </a:rPr>
              <a:t>Modelos de Recuperação de Informação</a:t>
            </a:r>
            <a:r>
              <a:rPr lang="pt-BR" dirty="0" smtClean="0"/>
              <a:t> </a:t>
            </a:r>
          </a:p>
        </p:txBody>
      </p:sp>
      <p:sp>
        <p:nvSpPr>
          <p:cNvPr id="1946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3031976"/>
          </a:xfrm>
        </p:spPr>
        <p:txBody>
          <a:bodyPr/>
          <a:lstStyle/>
          <a:p>
            <a:pPr eaLnBrk="1" hangingPunct="1"/>
            <a:r>
              <a:rPr lang="pt-BR" dirty="0" smtClean="0">
                <a:sym typeface="Monotype Sorts"/>
              </a:rPr>
              <a:t>Antes de iniciar a implementação do sistema de RI ...</a:t>
            </a:r>
          </a:p>
          <a:p>
            <a:pPr lvl="1" eaLnBrk="1" hangingPunct="1"/>
            <a:r>
              <a:rPr lang="pt-BR" dirty="0" smtClean="0">
                <a:sym typeface="Monotype Sorts"/>
              </a:rPr>
              <a:t>... é preciso escolher o </a:t>
            </a:r>
            <a:r>
              <a:rPr lang="pt-BR" dirty="0" smtClean="0">
                <a:solidFill>
                  <a:srgbClr val="800080"/>
                </a:solidFill>
                <a:sym typeface="Monotype Sorts"/>
              </a:rPr>
              <a:t>Modelo de RI </a:t>
            </a:r>
            <a:r>
              <a:rPr lang="pt-BR" dirty="0" smtClean="0">
                <a:sym typeface="Monotype Sorts"/>
              </a:rPr>
              <a:t>que será usado como base na implementação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397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3D5002-D4CE-4ABC-85B1-741143A02FC9}" type="slidenum">
              <a:rPr lang="pt-BR" smtClean="0"/>
              <a:pPr/>
              <a:t>70</a:t>
            </a:fld>
            <a:endParaRPr lang="pt-BR" smtClean="0"/>
          </a:p>
        </p:txBody>
      </p:sp>
      <p:sp>
        <p:nvSpPr>
          <p:cNvPr id="8397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90675"/>
            <a:ext cx="7772400" cy="5038725"/>
          </a:xfrm>
        </p:spPr>
        <p:txBody>
          <a:bodyPr/>
          <a:lstStyle/>
          <a:p>
            <a:pPr eaLnBrk="1" hangingPunct="1"/>
            <a:r>
              <a:rPr lang="pt-BR" sz="2400" smtClean="0"/>
              <a:t>Definições </a:t>
            </a:r>
          </a:p>
          <a:p>
            <a:pPr lvl="1" eaLnBrk="1" hangingPunct="1"/>
            <a:r>
              <a:rPr lang="pt-BR" sz="2400" smtClean="0"/>
              <a:t>Seja </a:t>
            </a:r>
            <a:r>
              <a:rPr lang="pt-BR" sz="2400" smtClean="0">
                <a:solidFill>
                  <a:srgbClr val="800080"/>
                </a:solidFill>
              </a:rPr>
              <a:t>t</a:t>
            </a:r>
            <a:r>
              <a:rPr lang="pt-BR" sz="2400" smtClean="0"/>
              <a:t> o numero total de termos indexadores</a:t>
            </a:r>
          </a:p>
          <a:p>
            <a:pPr lvl="2" eaLnBrk="1" hangingPunct="1"/>
            <a:r>
              <a:rPr lang="pt-BR" sz="2000" smtClean="0"/>
              <a:t>Vocabulário da base</a:t>
            </a:r>
          </a:p>
          <a:p>
            <a:pPr lvl="1" eaLnBrk="1" hangingPunct="1"/>
            <a:r>
              <a:rPr lang="pt-BR" sz="2400" smtClean="0"/>
              <a:t>Seja </a:t>
            </a:r>
            <a:r>
              <a:rPr lang="pt-BR" sz="2400" smtClean="0">
                <a:solidFill>
                  <a:srgbClr val="800080"/>
                </a:solidFill>
              </a:rPr>
              <a:t>N</a:t>
            </a:r>
            <a:r>
              <a:rPr lang="pt-BR" sz="2400" smtClean="0"/>
              <a:t> o número de documentos da base</a:t>
            </a:r>
          </a:p>
          <a:p>
            <a:pPr lvl="1" eaLnBrk="1" hangingPunct="1"/>
            <a:r>
              <a:rPr lang="pt-BR" sz="2400" smtClean="0"/>
              <a:t>Seja  (</a:t>
            </a:r>
            <a:r>
              <a:rPr lang="pt-BR" sz="2400" smtClean="0">
                <a:solidFill>
                  <a:srgbClr val="800080"/>
                </a:solidFill>
              </a:rPr>
              <a:t>Mij)</a:t>
            </a:r>
            <a:r>
              <a:rPr lang="pt-BR" sz="2400" smtClean="0"/>
              <a:t>  uma matriz de termos </a:t>
            </a:r>
            <a:r>
              <a:rPr lang="pt-BR" sz="2400" i="1" smtClean="0"/>
              <a:t>x</a:t>
            </a:r>
            <a:r>
              <a:rPr lang="pt-BR" sz="2400" smtClean="0"/>
              <a:t> documentos com t linhas e N colunas</a:t>
            </a:r>
          </a:p>
          <a:p>
            <a:pPr lvl="1" eaLnBrk="1" hangingPunct="1"/>
            <a:r>
              <a:rPr lang="pt-BR" sz="2400" smtClean="0"/>
              <a:t>A cada elemento dessa matriz é assinalado um peso </a:t>
            </a:r>
            <a:r>
              <a:rPr lang="pt-BR" sz="2400" smtClean="0">
                <a:solidFill>
                  <a:srgbClr val="800080"/>
                </a:solidFill>
              </a:rPr>
              <a:t>wij</a:t>
            </a:r>
            <a:r>
              <a:rPr lang="pt-BR" sz="2400" smtClean="0"/>
              <a:t> associado com o par </a:t>
            </a:r>
            <a:r>
              <a:rPr lang="pt-BR" sz="2400" smtClean="0">
                <a:solidFill>
                  <a:srgbClr val="800080"/>
                </a:solidFill>
              </a:rPr>
              <a:t>[ki,dj]</a:t>
            </a:r>
          </a:p>
          <a:p>
            <a:pPr lvl="2" eaLnBrk="1" hangingPunct="1"/>
            <a:r>
              <a:rPr lang="pt-BR" sz="2000" smtClean="0"/>
              <a:t>Os pesos podem ser calculados usando tf-idf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499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FB74A96-245D-40F8-ACF8-E788AB13ADBD}" type="slidenum">
              <a:rPr lang="pt-BR" smtClean="0"/>
              <a:pPr/>
              <a:t>71</a:t>
            </a:fld>
            <a:endParaRPr lang="pt-BR" smtClean="0"/>
          </a:p>
        </p:txBody>
      </p:sp>
      <p:sp>
        <p:nvSpPr>
          <p:cNvPr id="8499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O espaço de termos pode ser reduzido usando uma técnica de decomposição da matriz Mij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smtClean="0">
                <a:solidFill>
                  <a:srgbClr val="800080"/>
                </a:solidFill>
              </a:rPr>
              <a:t>Singular value decomposition</a:t>
            </a:r>
            <a:r>
              <a:rPr lang="pt-BR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 A matriz M = (Mij) pode ser decomposta em três matrizes como a seguir:</a:t>
            </a:r>
          </a:p>
          <a:p>
            <a:pPr lvl="1" eaLnBrk="1" hangingPunct="1">
              <a:spcBef>
                <a:spcPct val="30000"/>
              </a:spcBef>
            </a:pPr>
            <a:r>
              <a:rPr lang="pt-BR" sz="2000" smtClean="0"/>
              <a:t>M = (K) (S) (D)</a:t>
            </a:r>
            <a:r>
              <a:rPr lang="pt-BR" sz="2000" baseline="30000" smtClean="0"/>
              <a:t>t</a:t>
            </a:r>
            <a:endParaRPr lang="pt-BR" sz="2000" smtClean="0"/>
          </a:p>
          <a:p>
            <a:pPr lvl="1" eaLnBrk="1" hangingPunct="1">
              <a:spcBef>
                <a:spcPct val="30000"/>
              </a:spcBef>
            </a:pPr>
            <a:r>
              <a:rPr lang="pt-BR" sz="2000" smtClean="0"/>
              <a:t>(K) é a matriz de autovetores derivada de (M)(M)</a:t>
            </a:r>
            <a:r>
              <a:rPr lang="pt-BR" sz="2000" baseline="30000" smtClean="0"/>
              <a:t>t</a:t>
            </a:r>
            <a:endParaRPr lang="pt-BR" sz="2000" smtClean="0"/>
          </a:p>
          <a:p>
            <a:pPr lvl="1" eaLnBrk="1" hangingPunct="1">
              <a:spcBef>
                <a:spcPct val="30000"/>
              </a:spcBef>
            </a:pPr>
            <a:r>
              <a:rPr lang="pt-BR" sz="2000" smtClean="0"/>
              <a:t>(D)</a:t>
            </a:r>
            <a:r>
              <a:rPr lang="pt-BR" sz="2000" baseline="30000" smtClean="0"/>
              <a:t>t</a:t>
            </a:r>
            <a:r>
              <a:rPr lang="pt-BR" sz="2000" smtClean="0"/>
              <a:t> é a matriz de autovetores derivada de (M)</a:t>
            </a:r>
            <a:r>
              <a:rPr lang="pt-BR" sz="2000" baseline="30000" smtClean="0"/>
              <a:t>t</a:t>
            </a:r>
            <a:r>
              <a:rPr lang="pt-BR" sz="2000" smtClean="0"/>
              <a:t>(M)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Autovetores – ortogonais entre si e de tamanho = 1</a:t>
            </a:r>
          </a:p>
          <a:p>
            <a:pPr lvl="1" eaLnBrk="1" hangingPunct="1">
              <a:spcBef>
                <a:spcPct val="30000"/>
              </a:spcBef>
            </a:pPr>
            <a:r>
              <a:rPr lang="pt-BR" sz="2000" smtClean="0"/>
              <a:t>(S) é uma matriz diagonal  </a:t>
            </a:r>
            <a:r>
              <a:rPr lang="pt-BR" sz="2000" i="1" smtClean="0"/>
              <a:t>r x r</a:t>
            </a:r>
            <a:r>
              <a:rPr lang="pt-BR" sz="2000" smtClean="0"/>
              <a:t>  de valores singulares onde 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r = min(t,N)  isto é, o </a:t>
            </a:r>
            <a:r>
              <a:rPr lang="pt-BR" sz="2000" i="1" smtClean="0"/>
              <a:t>rank</a:t>
            </a:r>
            <a:r>
              <a:rPr lang="pt-BR" sz="2000" smtClean="0"/>
              <a:t> de (Mij)</a:t>
            </a:r>
          </a:p>
          <a:p>
            <a:pPr lvl="3" eaLnBrk="1" hangingPunct="1">
              <a:lnSpc>
                <a:spcPct val="90000"/>
              </a:lnSpc>
            </a:pPr>
            <a:r>
              <a:rPr lang="pt-BR" smtClean="0"/>
              <a:t>A menor dimensão da matriz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6019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9080C7-1F27-4B1E-86F5-47188998A485}" type="slidenum">
              <a:rPr lang="pt-BR" smtClean="0"/>
              <a:pPr/>
              <a:t>72</a:t>
            </a:fld>
            <a:endParaRPr lang="pt-BR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86000"/>
            <a:ext cx="6400800" cy="4572000"/>
            <a:chOff x="365" y="1658"/>
            <a:chExt cx="3379" cy="2374"/>
          </a:xfrm>
        </p:grpSpPr>
        <p:pic>
          <p:nvPicPr>
            <p:cNvPr id="8602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4000" t="25999" r="22000" b="19667"/>
            <a:stretch>
              <a:fillRect/>
            </a:stretch>
          </p:blipFill>
          <p:spPr bwMode="auto">
            <a:xfrm>
              <a:off x="432" y="1923"/>
              <a:ext cx="3312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6" name="Text Box 4"/>
            <p:cNvSpPr txBox="1">
              <a:spLocks noChangeArrowheads="1"/>
            </p:cNvSpPr>
            <p:nvPr/>
          </p:nvSpPr>
          <p:spPr bwMode="auto">
            <a:xfrm>
              <a:off x="365" y="1658"/>
              <a:ext cx="192" cy="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K</a:t>
              </a:r>
            </a:p>
          </p:txBody>
        </p:sp>
        <p:sp>
          <p:nvSpPr>
            <p:cNvPr id="86027" name="Text Box 5"/>
            <p:cNvSpPr txBox="1">
              <a:spLocks noChangeArrowheads="1"/>
            </p:cNvSpPr>
            <p:nvPr/>
          </p:nvSpPr>
          <p:spPr bwMode="auto">
            <a:xfrm>
              <a:off x="2008" y="1898"/>
              <a:ext cx="187" cy="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S</a:t>
              </a:r>
            </a:p>
          </p:txBody>
        </p:sp>
        <p:sp>
          <p:nvSpPr>
            <p:cNvPr id="86028" name="Text Box 6"/>
            <p:cNvSpPr txBox="1">
              <a:spLocks noChangeArrowheads="1"/>
            </p:cNvSpPr>
            <p:nvPr/>
          </p:nvSpPr>
          <p:spPr bwMode="auto">
            <a:xfrm>
              <a:off x="1584" y="2810"/>
              <a:ext cx="207" cy="2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D</a:t>
              </a:r>
            </a:p>
          </p:txBody>
        </p:sp>
      </p:grp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1409700" y="15240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dirty="0">
                <a:solidFill>
                  <a:srgbClr val="000000"/>
                </a:solidFill>
              </a:rPr>
              <a:t> M = (K) (S) (D)</a:t>
            </a:r>
            <a:r>
              <a:rPr lang="pt-BR" baseline="30000"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86022" name="Text Box 8"/>
          <p:cNvSpPr txBox="1">
            <a:spLocks noChangeArrowheads="1"/>
          </p:cNvSpPr>
          <p:nvPr/>
        </p:nvSpPr>
        <p:spPr bwMode="auto">
          <a:xfrm>
            <a:off x="4724400" y="228600"/>
            <a:ext cx="4419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40000"/>
              </a:spcAft>
              <a:buFontTx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 Semântica latente elimina os elementos de S com menor peso</a:t>
            </a:r>
            <a:r>
              <a:rPr lang="pt-BR" sz="2100" dirty="0">
                <a:solidFill>
                  <a:srgbClr val="000000"/>
                </a:solidFill>
              </a:rPr>
              <a:t> </a:t>
            </a:r>
          </a:p>
          <a:p>
            <a:pPr lvl="1">
              <a:spcAft>
                <a:spcPct val="40000"/>
              </a:spcAft>
            </a:pPr>
            <a:r>
              <a:rPr lang="pt-BR" sz="2100" dirty="0">
                <a:solidFill>
                  <a:srgbClr val="000000"/>
                </a:solidFill>
              </a:rPr>
              <a:t> </a:t>
            </a:r>
            <a:r>
              <a:rPr lang="pt-BR" sz="2100" dirty="0" smtClean="0">
                <a:solidFill>
                  <a:srgbClr val="000000"/>
                </a:solidFill>
              </a:rPr>
              <a:t> os </a:t>
            </a:r>
            <a:r>
              <a:rPr lang="pt-BR" sz="2100" dirty="0">
                <a:solidFill>
                  <a:srgbClr val="000000"/>
                </a:solidFill>
              </a:rPr>
              <a:t>conceitos básicos com menor peso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 Aqui, apenas os 2 valores inicias de S são mantidos.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 Isso elimina as linhas e colunas correspondentes nas matrizes K e D</a:t>
            </a:r>
            <a:endParaRPr lang="pt-BR" sz="2100" dirty="0">
              <a:solidFill>
                <a:srgbClr val="000000"/>
              </a:solidFill>
            </a:endParaRPr>
          </a:p>
        </p:txBody>
      </p:sp>
      <p:sp>
        <p:nvSpPr>
          <p:cNvPr id="86023" name="Rectangle 9"/>
          <p:cNvSpPr>
            <a:spLocks noChangeArrowheads="1"/>
          </p:cNvSpPr>
          <p:nvPr/>
        </p:nvSpPr>
        <p:spPr bwMode="auto">
          <a:xfrm>
            <a:off x="304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600">
                <a:solidFill>
                  <a:schemeClr val="tx2"/>
                </a:solidFill>
              </a:rPr>
              <a:t>Semântica Latente</a:t>
            </a:r>
          </a:p>
          <a:p>
            <a:r>
              <a:rPr lang="pt-BR" sz="3200">
                <a:solidFill>
                  <a:schemeClr val="tx2"/>
                </a:solidFill>
              </a:rPr>
              <a:t>Exemplo</a:t>
            </a:r>
          </a:p>
        </p:txBody>
      </p:sp>
      <p:sp>
        <p:nvSpPr>
          <p:cNvPr id="86024" name="AutoShape 10"/>
          <p:cNvSpPr>
            <a:spLocks noChangeArrowheads="1"/>
          </p:cNvSpPr>
          <p:nvPr/>
        </p:nvSpPr>
        <p:spPr bwMode="auto">
          <a:xfrm>
            <a:off x="5181600" y="1143000"/>
            <a:ext cx="152400" cy="1524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704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BA75E1-CB41-4070-AE9A-16DFCD3FC1C7}" type="slidenum">
              <a:rPr lang="pt-BR" smtClean="0"/>
              <a:pPr/>
              <a:t>73</a:t>
            </a:fld>
            <a:endParaRPr lang="pt-BR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Semântica Latente</a:t>
            </a:r>
            <a:br>
              <a:rPr lang="pt-BR" smtClean="0"/>
            </a:br>
            <a:r>
              <a:rPr lang="pt-BR" smtClean="0"/>
              <a:t> </a:t>
            </a:r>
            <a:r>
              <a:rPr lang="pt-BR" sz="3000" smtClean="0"/>
              <a:t>Redução do espaço por decomposição</a:t>
            </a:r>
            <a:r>
              <a:rPr lang="pt-BR" smtClean="0"/>
              <a:t> </a:t>
            </a:r>
          </a:p>
        </p:txBody>
      </p:sp>
      <p:sp>
        <p:nvSpPr>
          <p:cNvPr id="8704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835150"/>
            <a:ext cx="7772400" cy="4114800"/>
          </a:xfrm>
        </p:spPr>
        <p:txBody>
          <a:bodyPr/>
          <a:lstStyle/>
          <a:p>
            <a:pPr eaLnBrk="1" hangingPunct="1"/>
            <a:r>
              <a:rPr lang="pt-BR" sz="2400" smtClean="0"/>
              <a:t>Selecionar os s maiores valores da matriz S</a:t>
            </a:r>
          </a:p>
          <a:p>
            <a:pPr lvl="1" eaLnBrk="1" hangingPunct="1"/>
            <a:r>
              <a:rPr lang="pt-BR" sz="2000" smtClean="0"/>
              <a:t>O valor de s é determinado experimentalmente, medindo-se o desempenho do sistema para valores sucessivos de s</a:t>
            </a:r>
          </a:p>
          <a:p>
            <a:pPr eaLnBrk="1" hangingPunct="1"/>
            <a:r>
              <a:rPr lang="pt-BR" sz="2400" smtClean="0"/>
              <a:t>Esse valor deve ser</a:t>
            </a:r>
          </a:p>
          <a:p>
            <a:pPr lvl="1" eaLnBrk="1" hangingPunct="1"/>
            <a:r>
              <a:rPr lang="pt-BR" sz="2000" smtClean="0"/>
              <a:t>Grande o bastante para acomodar as características da base</a:t>
            </a:r>
          </a:p>
          <a:p>
            <a:pPr lvl="2" eaLnBrk="1" hangingPunct="1"/>
            <a:r>
              <a:rPr lang="pt-BR" sz="2000" smtClean="0"/>
              <a:t>A quantidade de conceitos básicos que agrupam seus documentos</a:t>
            </a:r>
          </a:p>
          <a:p>
            <a:pPr lvl="1" eaLnBrk="1" hangingPunct="1"/>
            <a:r>
              <a:rPr lang="pt-BR" sz="2000" smtClean="0"/>
              <a:t>Pequeno o bastante para filtrar os detalhes de representação irrelevantes</a:t>
            </a:r>
          </a:p>
          <a:p>
            <a:pPr lvl="2" eaLnBrk="1" hangingPunct="1"/>
            <a:r>
              <a:rPr lang="pt-BR" sz="2000" smtClean="0"/>
              <a:t>Termos de um grupo que aparecem em um documento de outro grupo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806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9F149E-10FB-4EFF-9409-AE883D26B412}" type="slidenum">
              <a:rPr lang="pt-BR" smtClean="0"/>
              <a:pPr/>
              <a:t>74</a:t>
            </a:fld>
            <a:endParaRPr lang="pt-BR" smtClean="0"/>
          </a:p>
        </p:txBody>
      </p:sp>
      <p:sp>
        <p:nvSpPr>
          <p:cNvPr id="8806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0413" y="1762125"/>
            <a:ext cx="7772400" cy="4114800"/>
          </a:xfrm>
        </p:spPr>
        <p:txBody>
          <a:bodyPr/>
          <a:lstStyle/>
          <a:p>
            <a:pPr eaLnBrk="1" hangingPunct="1"/>
            <a:r>
              <a:rPr lang="pt-BR" sz="2400" smtClean="0"/>
              <a:t>Manter em (K) e (D)</a:t>
            </a:r>
            <a:r>
              <a:rPr lang="pt-BR" sz="2400" baseline="30000" smtClean="0"/>
              <a:t>t  </a:t>
            </a:r>
            <a:r>
              <a:rPr lang="pt-BR" sz="2400" smtClean="0"/>
              <a:t>as colunas correspondentes aos valores selecionados de (S)</a:t>
            </a:r>
          </a:p>
          <a:p>
            <a:pPr eaLnBrk="1" hangingPunct="1"/>
            <a:r>
              <a:rPr lang="pt-BR" sz="2400" smtClean="0"/>
              <a:t>A matriz reduzida é chamada de (M)</a:t>
            </a:r>
            <a:r>
              <a:rPr lang="pt-BR" sz="2400" baseline="-25000" smtClean="0"/>
              <a:t>s</a:t>
            </a:r>
            <a:r>
              <a:rPr lang="pt-BR" sz="2400" smtClean="0"/>
              <a:t> e é calculada por</a:t>
            </a:r>
          </a:p>
          <a:p>
            <a:pPr lvl="1" eaLnBrk="1" hangingPunct="1"/>
            <a:r>
              <a:rPr lang="pt-BR" sz="2000" smtClean="0"/>
              <a:t>(M)</a:t>
            </a:r>
            <a:r>
              <a:rPr lang="pt-BR" baseline="-25000" smtClean="0"/>
              <a:t>s</a:t>
            </a:r>
            <a:r>
              <a:rPr lang="pt-BR" sz="2000" smtClean="0"/>
              <a:t> = (K)</a:t>
            </a:r>
            <a:r>
              <a:rPr lang="pt-BR" sz="2000" baseline="-25000" smtClean="0"/>
              <a:t>s</a:t>
            </a:r>
            <a:r>
              <a:rPr lang="pt-BR" sz="2000" smtClean="0"/>
              <a:t> (S)</a:t>
            </a:r>
            <a:r>
              <a:rPr lang="pt-BR" sz="2000" baseline="-25000" smtClean="0"/>
              <a:t>s</a:t>
            </a:r>
            <a:r>
              <a:rPr lang="pt-BR" sz="2000" smtClean="0"/>
              <a:t> (D)</a:t>
            </a:r>
            <a:r>
              <a:rPr lang="pt-BR" sz="2000" baseline="-25000" smtClean="0"/>
              <a:t>s</a:t>
            </a:r>
            <a:r>
              <a:rPr lang="pt-BR" sz="2000" smtClean="0"/>
              <a:t> </a:t>
            </a:r>
            <a:r>
              <a:rPr lang="pt-BR" sz="2000" baseline="30000" smtClean="0"/>
              <a:t>t</a:t>
            </a:r>
            <a:endParaRPr lang="pt-BR" sz="2000" smtClean="0"/>
          </a:p>
          <a:p>
            <a:pPr lvl="1" eaLnBrk="1" hangingPunct="1"/>
            <a:r>
              <a:rPr lang="pt-BR" sz="2000" smtClean="0"/>
              <a:t>onde  s, s &lt; r, é a dimensionalidade do espaço de conceitos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6413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Semântica Latente</a:t>
            </a:r>
            <a:br>
              <a:rPr lang="pt-BR" smtClean="0"/>
            </a:br>
            <a:r>
              <a:rPr lang="pt-BR" smtClean="0"/>
              <a:t> </a:t>
            </a:r>
            <a:r>
              <a:rPr lang="pt-BR" sz="3000" smtClean="0"/>
              <a:t>Redução do espaço por decomposição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8909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06D526-3FBC-48C3-8D27-8EA7A677E0FB}" type="slidenum">
              <a:rPr lang="pt-BR" smtClean="0"/>
              <a:pPr/>
              <a:t>75</a:t>
            </a:fld>
            <a:endParaRPr lang="pt-BR" smtClean="0"/>
          </a:p>
        </p:txBody>
      </p:sp>
      <p:sp>
        <p:nvSpPr>
          <p:cNvPr id="89092" name="Rectangle 2"/>
          <p:cNvSpPr>
            <a:spLocks noChangeArrowheads="1"/>
          </p:cNvSpPr>
          <p:nvPr/>
        </p:nvSpPr>
        <p:spPr bwMode="auto">
          <a:xfrm>
            <a:off x="669925" y="1506538"/>
            <a:ext cx="7788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dirty="0">
                <a:solidFill>
                  <a:srgbClr val="000000"/>
                </a:solidFill>
              </a:rPr>
              <a:t>Reduzindo o espaço para duas dimensões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1146175" y="1905000"/>
            <a:ext cx="303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err="1">
                <a:solidFill>
                  <a:srgbClr val="000000"/>
                </a:solidFill>
              </a:rPr>
              <a:t>M</a:t>
            </a:r>
            <a:r>
              <a:rPr lang="pt-BR" sz="2000" dirty="0" err="1">
                <a:solidFill>
                  <a:srgbClr val="000000"/>
                </a:solidFill>
              </a:rPr>
              <a:t>s</a:t>
            </a:r>
            <a:r>
              <a:rPr lang="pt-BR" dirty="0">
                <a:solidFill>
                  <a:srgbClr val="000000"/>
                </a:solidFill>
              </a:rPr>
              <a:t> = (</a:t>
            </a:r>
            <a:r>
              <a:rPr lang="pt-BR" dirty="0" err="1">
                <a:solidFill>
                  <a:srgbClr val="000000"/>
                </a:solidFill>
              </a:rPr>
              <a:t>K</a:t>
            </a:r>
            <a:r>
              <a:rPr lang="pt-BR" sz="2000" dirty="0" err="1">
                <a:solidFill>
                  <a:srgbClr val="000000"/>
                </a:solidFill>
              </a:rPr>
              <a:t>s</a:t>
            </a:r>
            <a:r>
              <a:rPr lang="pt-BR" dirty="0">
                <a:solidFill>
                  <a:srgbClr val="000000"/>
                </a:solidFill>
              </a:rPr>
              <a:t>) (</a:t>
            </a:r>
            <a:r>
              <a:rPr lang="pt-BR" dirty="0" err="1">
                <a:solidFill>
                  <a:srgbClr val="000000"/>
                </a:solidFill>
              </a:rPr>
              <a:t>S</a:t>
            </a:r>
            <a:r>
              <a:rPr lang="pt-BR" sz="2000" dirty="0" err="1">
                <a:solidFill>
                  <a:srgbClr val="000000"/>
                </a:solidFill>
              </a:rPr>
              <a:t>s</a:t>
            </a:r>
            <a:r>
              <a:rPr lang="pt-BR" dirty="0">
                <a:solidFill>
                  <a:srgbClr val="000000"/>
                </a:solidFill>
              </a:rPr>
              <a:t>) (</a:t>
            </a:r>
            <a:r>
              <a:rPr lang="pt-BR" dirty="0" err="1">
                <a:solidFill>
                  <a:srgbClr val="000000"/>
                </a:solidFill>
              </a:rPr>
              <a:t>D</a:t>
            </a:r>
            <a:r>
              <a:rPr lang="pt-BR" sz="2000" dirty="0" err="1">
                <a:solidFill>
                  <a:srgbClr val="000000"/>
                </a:solidFill>
              </a:rPr>
              <a:t>s</a:t>
            </a:r>
            <a:r>
              <a:rPr lang="pt-BR" dirty="0">
                <a:solidFill>
                  <a:srgbClr val="000000"/>
                </a:solidFill>
              </a:rPr>
              <a:t>)</a:t>
            </a:r>
            <a:r>
              <a:rPr lang="pt-BR" baseline="30000" dirty="0">
                <a:solidFill>
                  <a:srgbClr val="000000"/>
                </a:solidFill>
              </a:rPr>
              <a:t>t</a:t>
            </a:r>
          </a:p>
        </p:txBody>
      </p:sp>
      <p:pic>
        <p:nvPicPr>
          <p:cNvPr id="89094" name="Picture 4"/>
          <p:cNvPicPr>
            <a:picLocks noChangeAspect="1" noChangeArrowheads="1"/>
          </p:cNvPicPr>
          <p:nvPr/>
        </p:nvPicPr>
        <p:blipFill>
          <a:blip r:embed="rId3" cstate="print"/>
          <a:srcRect l="20000" t="32666" r="30000" b="31334"/>
          <a:stretch>
            <a:fillRect/>
          </a:stretch>
        </p:blipFill>
        <p:spPr bwMode="auto">
          <a:xfrm>
            <a:off x="533400" y="3092450"/>
            <a:ext cx="55626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2286000" y="4205288"/>
            <a:ext cx="61722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 (M)s é a nova matriz de documentos, com apenas duas dimensões</a:t>
            </a:r>
          </a:p>
          <a:p>
            <a:pPr>
              <a:buFontTx/>
              <a:buChar char="•"/>
            </a:pPr>
            <a:endParaRPr lang="pt-BR" sz="12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pt-BR" sz="2000" dirty="0">
                <a:solidFill>
                  <a:srgbClr val="000000"/>
                </a:solidFill>
              </a:rPr>
              <a:t> (M)</a:t>
            </a:r>
            <a:r>
              <a:rPr lang="pt-BR" sz="2000" dirty="0" err="1">
                <a:solidFill>
                  <a:srgbClr val="000000"/>
                </a:solidFill>
              </a:rPr>
              <a:t>s</a:t>
            </a:r>
            <a:r>
              <a:rPr lang="pt-BR" sz="2000" baseline="30000" dirty="0" err="1">
                <a:solidFill>
                  <a:srgbClr val="000000"/>
                </a:solidFill>
              </a:rPr>
              <a:t>t</a:t>
            </a:r>
            <a:r>
              <a:rPr lang="pt-BR" sz="2000" baseline="30000" dirty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(M)s</a:t>
            </a:r>
            <a:r>
              <a:rPr lang="pt-BR" sz="2000" baseline="-25000" dirty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quantifica a relação entre 2 documentos quaisquer no espaço conceitual reduzido</a:t>
            </a:r>
          </a:p>
          <a:p>
            <a:pPr lvl="1">
              <a:buFontTx/>
              <a:buChar char="•"/>
            </a:pPr>
            <a:r>
              <a:rPr lang="pt-BR" sz="1800" dirty="0">
                <a:solidFill>
                  <a:srgbClr val="000000"/>
                </a:solidFill>
              </a:rPr>
              <a:t> nessa matriz, o elemento (i,j) quantifica a similaridade entre o documentos d</a:t>
            </a:r>
            <a:r>
              <a:rPr lang="pt-BR" sz="1600" dirty="0">
                <a:solidFill>
                  <a:srgbClr val="000000"/>
                </a:solidFill>
              </a:rPr>
              <a:t>i</a:t>
            </a:r>
            <a:r>
              <a:rPr lang="pt-BR" sz="1800" dirty="0">
                <a:solidFill>
                  <a:srgbClr val="000000"/>
                </a:solidFill>
              </a:rPr>
              <a:t> e </a:t>
            </a:r>
            <a:r>
              <a:rPr lang="pt-BR" sz="1800" dirty="0" err="1">
                <a:solidFill>
                  <a:srgbClr val="000000"/>
                </a:solidFill>
              </a:rPr>
              <a:t>d</a:t>
            </a:r>
            <a:r>
              <a:rPr lang="pt-BR" sz="1600" dirty="0" err="1">
                <a:solidFill>
                  <a:srgbClr val="000000"/>
                </a:solidFill>
              </a:rPr>
              <a:t>j</a:t>
            </a:r>
            <a:endParaRPr lang="pt-BR" sz="2000" dirty="0">
              <a:solidFill>
                <a:srgbClr val="000000"/>
              </a:solidFill>
            </a:endParaRPr>
          </a:p>
        </p:txBody>
      </p:sp>
      <p:sp>
        <p:nvSpPr>
          <p:cNvPr id="89096" name="Rectangle 6"/>
          <p:cNvSpPr>
            <a:spLocks noChangeArrowheads="1"/>
          </p:cNvSpPr>
          <p:nvPr/>
        </p:nvSpPr>
        <p:spPr bwMode="auto">
          <a:xfrm>
            <a:off x="381000" y="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3600">
                <a:solidFill>
                  <a:schemeClr val="tx2"/>
                </a:solidFill>
              </a:rPr>
              <a:t>Semântica Latente</a:t>
            </a:r>
          </a:p>
          <a:p>
            <a:pPr algn="ctr"/>
            <a:r>
              <a:rPr lang="pt-BR" sz="3200">
                <a:solidFill>
                  <a:schemeClr val="tx2"/>
                </a:solidFill>
              </a:rPr>
              <a:t>Exemplo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9925" y="2590800"/>
            <a:ext cx="5045075" cy="3276600"/>
            <a:chOff x="422" y="1632"/>
            <a:chExt cx="3178" cy="2064"/>
          </a:xfrm>
        </p:grpSpPr>
        <p:sp>
          <p:nvSpPr>
            <p:cNvPr id="89098" name="Text Box 8"/>
            <p:cNvSpPr txBox="1">
              <a:spLocks noChangeArrowheads="1"/>
            </p:cNvSpPr>
            <p:nvPr/>
          </p:nvSpPr>
          <p:spPr bwMode="auto">
            <a:xfrm>
              <a:off x="422" y="1660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/>
                <a:t>K</a:t>
              </a:r>
              <a:r>
                <a:rPr lang="pt-BR" sz="2000"/>
                <a:t>s</a:t>
              </a:r>
            </a:p>
          </p:txBody>
        </p:sp>
        <p:sp>
          <p:nvSpPr>
            <p:cNvPr id="89099" name="Text Box 9"/>
            <p:cNvSpPr txBox="1">
              <a:spLocks noChangeArrowheads="1"/>
            </p:cNvSpPr>
            <p:nvPr/>
          </p:nvSpPr>
          <p:spPr bwMode="auto">
            <a:xfrm>
              <a:off x="900" y="1680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CC2C00"/>
                  </a:solidFill>
                </a:rPr>
                <a:t>S</a:t>
              </a:r>
              <a:r>
                <a:rPr lang="pt-BR" sz="2000">
                  <a:solidFill>
                    <a:srgbClr val="CC2C00"/>
                  </a:solidFill>
                </a:rPr>
                <a:t>s</a:t>
              </a:r>
            </a:p>
          </p:txBody>
        </p:sp>
        <p:sp>
          <p:nvSpPr>
            <p:cNvPr id="89100" name="Text Box 10"/>
            <p:cNvSpPr txBox="1">
              <a:spLocks noChangeArrowheads="1"/>
            </p:cNvSpPr>
            <p:nvPr/>
          </p:nvSpPr>
          <p:spPr bwMode="auto">
            <a:xfrm>
              <a:off x="2340" y="1632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00A076"/>
                  </a:solidFill>
                </a:rPr>
                <a:t>D</a:t>
              </a:r>
              <a:r>
                <a:rPr lang="pt-BR" sz="2000">
                  <a:solidFill>
                    <a:srgbClr val="00A076"/>
                  </a:solidFill>
                </a:rPr>
                <a:t>s</a:t>
              </a:r>
            </a:p>
          </p:txBody>
        </p:sp>
        <p:sp>
          <p:nvSpPr>
            <p:cNvPr id="89101" name="Rectangle 11"/>
            <p:cNvSpPr>
              <a:spLocks noChangeArrowheads="1"/>
            </p:cNvSpPr>
            <p:nvPr/>
          </p:nvSpPr>
          <p:spPr bwMode="auto">
            <a:xfrm>
              <a:off x="948" y="1968"/>
              <a:ext cx="444" cy="384"/>
            </a:xfrm>
            <a:prstGeom prst="rect">
              <a:avLst/>
            </a:prstGeom>
            <a:noFill/>
            <a:ln w="9525">
              <a:solidFill>
                <a:srgbClr val="CC2C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89102" name="Rectangle 12"/>
            <p:cNvSpPr>
              <a:spLocks noChangeArrowheads="1"/>
            </p:cNvSpPr>
            <p:nvPr/>
          </p:nvSpPr>
          <p:spPr bwMode="auto">
            <a:xfrm>
              <a:off x="422" y="1968"/>
              <a:ext cx="526" cy="1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89103" name="Rectangle 13"/>
            <p:cNvSpPr>
              <a:spLocks noChangeArrowheads="1"/>
            </p:cNvSpPr>
            <p:nvPr/>
          </p:nvSpPr>
          <p:spPr bwMode="auto">
            <a:xfrm>
              <a:off x="1392" y="2010"/>
              <a:ext cx="2208" cy="294"/>
            </a:xfrm>
            <a:prstGeom prst="rect">
              <a:avLst/>
            </a:prstGeom>
            <a:noFill/>
            <a:ln w="9525">
              <a:solidFill>
                <a:srgbClr val="00A07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011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CB804E-FBEF-424C-86C2-E2EF39B389B4}" type="slidenum">
              <a:rPr lang="pt-BR" smtClean="0"/>
              <a:pPr/>
              <a:t>76</a:t>
            </a:fld>
            <a:endParaRPr lang="pt-BR" smtClean="0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7013"/>
            <a:ext cx="7772400" cy="723900"/>
          </a:xfrm>
        </p:spPr>
        <p:txBody>
          <a:bodyPr/>
          <a:lstStyle/>
          <a:p>
            <a:pPr eaLnBrk="1" hangingPunct="1"/>
            <a:r>
              <a:rPr lang="pt-BR" smtClean="0"/>
              <a:t>Ranking com SL</a:t>
            </a:r>
          </a:p>
        </p:txBody>
      </p:sp>
      <p:sp>
        <p:nvSpPr>
          <p:cNvPr id="901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 </a:t>
            </a:r>
            <a:r>
              <a:rPr lang="pt-BR" sz="2400" smtClean="0"/>
              <a:t>A consulta do usuário pode ser modelada como um documento na matriz M original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Inserir consulta q na matriz M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Calcular matriz reduzida: Ms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Calcular matriz (Ms)</a:t>
            </a:r>
            <a:r>
              <a:rPr lang="pt-BR" sz="2400" baseline="30000" smtClean="0"/>
              <a:t>t </a:t>
            </a:r>
            <a:r>
              <a:rPr lang="pt-BR" sz="2400" smtClean="0"/>
              <a:t>(Ms)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A primeira linha da matriz (Ms)</a:t>
            </a:r>
            <a:r>
              <a:rPr lang="pt-BR" sz="2400" baseline="30000" smtClean="0"/>
              <a:t>t </a:t>
            </a:r>
            <a:r>
              <a:rPr lang="pt-BR" sz="2400" smtClean="0"/>
              <a:t>(Ms) quantifica a </a:t>
            </a:r>
            <a:r>
              <a:rPr lang="pt-BR" sz="2400" smtClean="0">
                <a:solidFill>
                  <a:srgbClr val="800080"/>
                </a:solidFill>
              </a:rPr>
              <a:t>similaridade</a:t>
            </a:r>
            <a:r>
              <a:rPr lang="pt-BR" sz="2400" smtClean="0"/>
              <a:t> entre a consulta e os documentos da base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Ordenação dos documentos é gerada diretamente a partir desses valores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113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EC41FE-7E8A-4338-B7D8-048ECBC62BFC}" type="slidenum">
              <a:rPr lang="pt-BR" smtClean="0"/>
              <a:pPr/>
              <a:t>77</a:t>
            </a:fld>
            <a:endParaRPr lang="pt-BR" smtClean="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772400" cy="723900"/>
          </a:xfrm>
        </p:spPr>
        <p:txBody>
          <a:bodyPr/>
          <a:lstStyle/>
          <a:p>
            <a:pPr eaLnBrk="1" hangingPunct="1"/>
            <a:r>
              <a:rPr lang="pt-BR" smtClean="0"/>
              <a:t>Semântica Latente </a:t>
            </a:r>
          </a:p>
        </p:txBody>
      </p:sp>
      <p:sp>
        <p:nvSpPr>
          <p:cNvPr id="911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Esse modelo provê uma “conceitualização” intuitivamente boa do problema de recuperação de documentos</a:t>
            </a:r>
          </a:p>
          <a:p>
            <a:pPr eaLnBrk="1" hangingPunct="1"/>
            <a:r>
              <a:rPr lang="pt-BR" sz="2400" smtClean="0"/>
              <a:t>Porém, é computacionalmente mais caro, e não tem eficácia garantida</a:t>
            </a:r>
          </a:p>
          <a:p>
            <a:pPr lvl="1" eaLnBrk="1" hangingPunct="1"/>
            <a:r>
              <a:rPr lang="pt-BR" sz="2000" smtClean="0"/>
              <a:t>Nem sempre os conceitos automaticamente criados correspondem às idéias do usuário do sistema</a:t>
            </a:r>
          </a:p>
          <a:p>
            <a:pPr eaLnBrk="1" hangingPunct="1"/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0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2163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B7F688-4969-43E5-B6FC-6117E03EFB75}" type="slidenum">
              <a:rPr lang="pt-BR" smtClean="0"/>
              <a:pPr/>
              <a:t>78</a:t>
            </a:fld>
            <a:endParaRPr lang="pt-BR" smtClean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557338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Modelo Probabilista</a:t>
            </a:r>
          </a:p>
        </p:txBody>
      </p:sp>
      <p:sp>
        <p:nvSpPr>
          <p:cNvPr id="9216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Bem de leve…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318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976B47-174D-4A1A-9DBE-0A62632D7F77}" type="slidenum">
              <a:rPr lang="pt-BR" smtClean="0"/>
              <a:pPr/>
              <a:t>79</a:t>
            </a:fld>
            <a:endParaRPr lang="pt-BR" smtClean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782638"/>
          </a:xfrm>
        </p:spPr>
        <p:txBody>
          <a:bodyPr/>
          <a:lstStyle/>
          <a:p>
            <a:pPr eaLnBrk="1" hangingPunct="1"/>
            <a:r>
              <a:rPr lang="pt-BR" smtClean="0"/>
              <a:t>Modelo Probabilista </a:t>
            </a:r>
          </a:p>
        </p:txBody>
      </p:sp>
      <p:sp>
        <p:nvSpPr>
          <p:cNvPr id="9318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475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 </a:t>
            </a:r>
            <a:r>
              <a:rPr lang="pt-BR" sz="2400" smtClean="0"/>
              <a:t>Objetivo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Trata o problema de RI usando um arcabouço probabilístico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 Idéia fundamental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Dada uma consulta, existe um conjunto que contém exatamente os documentos relevantes para o usuário 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O </a:t>
            </a:r>
            <a:r>
              <a:rPr lang="pt-BR" sz="2000" smtClean="0">
                <a:solidFill>
                  <a:srgbClr val="800080"/>
                </a:solidFill>
              </a:rPr>
              <a:t>Conjunto resposta ideal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 O Modelo estima a </a:t>
            </a:r>
            <a:r>
              <a:rPr lang="pt-BR" sz="2400" smtClean="0">
                <a:solidFill>
                  <a:srgbClr val="800080"/>
                </a:solidFill>
              </a:rPr>
              <a:t>probabilidade</a:t>
            </a:r>
            <a:r>
              <a:rPr lang="pt-BR" sz="2400" smtClean="0"/>
              <a:t> dos documentos pertencerem ao conjunto ideal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55EAF7-CC34-4FD8-819B-E1902E3BA77F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95300"/>
            <a:ext cx="7772400" cy="800100"/>
          </a:xfrm>
        </p:spPr>
        <p:txBody>
          <a:bodyPr/>
          <a:lstStyle/>
          <a:p>
            <a:pPr eaLnBrk="1" hangingPunct="1"/>
            <a:r>
              <a:rPr lang="pt-BR" sz="3200" dirty="0" smtClean="0"/>
              <a:t>Aula de hoje ! </a:t>
            </a:r>
            <a:br>
              <a:rPr lang="pt-BR" sz="3200" dirty="0" smtClean="0"/>
            </a:br>
            <a:r>
              <a:rPr lang="pt-BR" sz="3200" dirty="0" smtClean="0">
                <a:sym typeface="Monotype Sorts"/>
              </a:rPr>
              <a:t>Modelos de Recuperação de Informação</a:t>
            </a:r>
            <a:r>
              <a:rPr lang="pt-BR" dirty="0" smtClean="0"/>
              <a:t> </a:t>
            </a:r>
          </a:p>
        </p:txBody>
      </p:sp>
      <p:sp>
        <p:nvSpPr>
          <p:cNvPr id="1946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876800"/>
          </a:xfrm>
        </p:spPr>
        <p:txBody>
          <a:bodyPr/>
          <a:lstStyle/>
          <a:p>
            <a:pPr eaLnBrk="1" hangingPunct="1"/>
            <a:r>
              <a:rPr lang="pt-BR" dirty="0" smtClean="0">
                <a:sym typeface="Monotype Sorts"/>
              </a:rPr>
              <a:t>Existe uma distinção entre:</a:t>
            </a:r>
          </a:p>
          <a:p>
            <a:pPr marL="457200" lvl="1" indent="0" eaLnBrk="1" hangingPunct="1">
              <a:buNone/>
            </a:pPr>
            <a:r>
              <a:rPr lang="pt-BR" sz="2400" dirty="0" smtClean="0">
                <a:sym typeface="Monotype Sorts"/>
              </a:rPr>
              <a:t>1) A tarefa do usuário</a:t>
            </a:r>
          </a:p>
          <a:p>
            <a:pPr lvl="2" eaLnBrk="1" hangingPunct="1"/>
            <a:r>
              <a:rPr lang="pt-BR" sz="2000" dirty="0" smtClean="0">
                <a:sym typeface="Monotype Sorts"/>
              </a:rPr>
              <a:t>Recuperação ou browsing</a:t>
            </a:r>
          </a:p>
          <a:p>
            <a:pPr marL="457200" lvl="1" indent="0" eaLnBrk="1" hangingPunct="1">
              <a:buNone/>
            </a:pPr>
            <a:r>
              <a:rPr lang="pt-BR" sz="2400" dirty="0" smtClean="0"/>
              <a:t>2) A visão lógica dos documentos </a:t>
            </a:r>
          </a:p>
          <a:p>
            <a:pPr lvl="2" eaLnBrk="1" hangingPunct="1"/>
            <a:r>
              <a:rPr lang="pt-BR" sz="2000" dirty="0" smtClean="0"/>
              <a:t>sua representação no sistema </a:t>
            </a:r>
          </a:p>
          <a:p>
            <a:pPr marL="457200" lvl="1" indent="0" eaLnBrk="1" hangingPunct="1">
              <a:buNone/>
            </a:pPr>
            <a:r>
              <a:rPr lang="pt-BR" sz="2400" dirty="0" smtClean="0"/>
              <a:t>3) O modelo de recuperação de informação</a:t>
            </a:r>
          </a:p>
          <a:p>
            <a:pPr lvl="2" eaLnBrk="1" hangingPunct="1"/>
            <a:r>
              <a:rPr lang="pt-BR" sz="2000" dirty="0" smtClean="0"/>
              <a:t>Clássico ou estruturado</a:t>
            </a:r>
          </a:p>
          <a:p>
            <a:pPr eaLnBrk="1" hangingPunct="1"/>
            <a:r>
              <a:rPr lang="pt-BR" sz="2400" dirty="0" smtClean="0"/>
              <a:t>Obs.: </a:t>
            </a:r>
          </a:p>
          <a:p>
            <a:pPr lvl="1" eaLnBrk="1" hangingPunct="1"/>
            <a:r>
              <a:rPr lang="pt-BR" sz="2200" dirty="0" smtClean="0"/>
              <a:t>as figuras que se seguem foram copiadas dos slides do prof. </a:t>
            </a:r>
            <a:r>
              <a:rPr lang="pt-BR" sz="2200" dirty="0" err="1" smtClean="0"/>
              <a:t>Berthier</a:t>
            </a:r>
            <a:r>
              <a:rPr lang="pt-BR" sz="2200" dirty="0" smtClean="0"/>
              <a:t> Ribeiro-Neto, na sua homepage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421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E3EA0D-214B-4BD8-9744-8B9AE05B3F29}" type="slidenum">
              <a:rPr lang="pt-BR" smtClean="0"/>
              <a:pPr/>
              <a:t>80</a:t>
            </a:fld>
            <a:endParaRPr lang="pt-BR" smtClean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7772400" cy="854075"/>
          </a:xfrm>
        </p:spPr>
        <p:txBody>
          <a:bodyPr/>
          <a:lstStyle/>
          <a:p>
            <a:pPr eaLnBrk="1" hangingPunct="1"/>
            <a:r>
              <a:rPr lang="pt-BR" smtClean="0"/>
              <a:t>Modelo Probabilista </a:t>
            </a:r>
          </a:p>
        </p:txBody>
      </p:sp>
      <p:sp>
        <p:nvSpPr>
          <p:cNvPr id="9421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618037"/>
          </a:xfrm>
        </p:spPr>
        <p:txBody>
          <a:bodyPr/>
          <a:lstStyle/>
          <a:p>
            <a:pPr eaLnBrk="1" hangingPunct="1"/>
            <a:r>
              <a:rPr lang="pt-BR" sz="2400" smtClean="0"/>
              <a:t> Como o </a:t>
            </a:r>
            <a:r>
              <a:rPr lang="pt-BR" sz="2400" smtClean="0">
                <a:solidFill>
                  <a:srgbClr val="800080"/>
                </a:solidFill>
              </a:rPr>
              <a:t>conjunto ideal</a:t>
            </a:r>
            <a:r>
              <a:rPr lang="pt-BR" sz="2400" smtClean="0"/>
              <a:t> não é conhecido, as probabilidades são estimadas usando um conjunto inicial de documentos avaliados pelo usuário</a:t>
            </a:r>
          </a:p>
          <a:p>
            <a:pPr lvl="1" eaLnBrk="1" hangingPunct="1"/>
            <a:r>
              <a:rPr lang="pt-BR" sz="2200" smtClean="0"/>
              <a:t>Um conjunto inicial de documentos é recuperado através de uma consulta</a:t>
            </a:r>
          </a:p>
          <a:p>
            <a:pPr lvl="1" eaLnBrk="1" hangingPunct="1"/>
            <a:r>
              <a:rPr lang="pt-BR" sz="2200" smtClean="0"/>
              <a:t>O usuário inspeciona esses documentos e determina aqueles que são </a:t>
            </a:r>
            <a:r>
              <a:rPr lang="pt-BR" sz="2200" smtClean="0">
                <a:solidFill>
                  <a:srgbClr val="800080"/>
                </a:solidFill>
              </a:rPr>
              <a:t>relevantes</a:t>
            </a:r>
            <a:r>
              <a:rPr lang="pt-BR" sz="2200" smtClean="0"/>
              <a:t> e </a:t>
            </a:r>
            <a:r>
              <a:rPr lang="pt-BR" sz="2200" smtClean="0">
                <a:solidFill>
                  <a:srgbClr val="800080"/>
                </a:solidFill>
              </a:rPr>
              <a:t>não-relevantes</a:t>
            </a:r>
          </a:p>
          <a:p>
            <a:pPr eaLnBrk="1" hangingPunct="1"/>
            <a:r>
              <a:rPr lang="pt-BR" sz="2400" smtClean="0"/>
              <a:t>O Modelo usa essa informação para tentar caracterizar o conjunto ideal (em termos probabilísticos)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5235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CA82B9-7ED2-449C-9AFD-5FAE071B80D3}" type="slidenum">
              <a:rPr lang="pt-BR" smtClean="0"/>
              <a:pPr/>
              <a:t>81</a:t>
            </a:fld>
            <a:endParaRPr lang="pt-BR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>
                <a:sym typeface="Monotype Sorts"/>
              </a:rPr>
              <a:t>Modelo Probabilista</a:t>
            </a:r>
            <a:br>
              <a:rPr lang="pt-BR" sz="3200" smtClean="0">
                <a:sym typeface="Monotype Sorts"/>
              </a:rPr>
            </a:br>
            <a:r>
              <a:rPr lang="pt-BR" sz="3200" smtClean="0">
                <a:sym typeface="Monotype Sorts"/>
              </a:rPr>
              <a:t>Representações</a:t>
            </a:r>
          </a:p>
        </p:txBody>
      </p:sp>
      <p:sp>
        <p:nvSpPr>
          <p:cNvPr id="9523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 eaLnBrk="1" hangingPunct="1"/>
            <a:r>
              <a:rPr lang="pt-BR" smtClean="0"/>
              <a:t> </a:t>
            </a:r>
            <a:r>
              <a:rPr lang="pt-BR" sz="2400" smtClean="0"/>
              <a:t>Cada documento (d</a:t>
            </a:r>
            <a:r>
              <a:rPr lang="pt-BR" sz="2400" baseline="-25000" smtClean="0"/>
              <a:t>j</a:t>
            </a:r>
            <a:r>
              <a:rPr lang="pt-BR" sz="2400" smtClean="0"/>
              <a:t>) é representado por termos da base associados a </a:t>
            </a:r>
            <a:r>
              <a:rPr lang="pt-BR" sz="2400" smtClean="0">
                <a:solidFill>
                  <a:schemeClr val="tx2"/>
                </a:solidFill>
              </a:rPr>
              <a:t>pesos binários</a:t>
            </a:r>
            <a:r>
              <a:rPr lang="pt-BR" sz="2400" smtClean="0"/>
              <a:t> (w</a:t>
            </a:r>
            <a:r>
              <a:rPr lang="pt-BR" sz="1800" smtClean="0"/>
              <a:t>i,j</a:t>
            </a:r>
            <a:r>
              <a:rPr lang="pt-BR" sz="2400" smtClean="0"/>
              <a:t>)</a:t>
            </a:r>
          </a:p>
          <a:p>
            <a:pPr lvl="1" eaLnBrk="1" hangingPunct="1"/>
            <a:r>
              <a:rPr lang="pt-BR" sz="2400" smtClean="0"/>
              <a:t>i.e., é um vetor de pesos binários</a:t>
            </a:r>
          </a:p>
          <a:p>
            <a:pPr lvl="1" eaLnBrk="1" hangingPunct="1"/>
            <a:r>
              <a:rPr lang="pt-BR" sz="2400" smtClean="0"/>
              <a:t>d</a:t>
            </a:r>
            <a:r>
              <a:rPr lang="pt-BR" sz="1800" smtClean="0"/>
              <a:t>j</a:t>
            </a:r>
            <a:r>
              <a:rPr lang="pt-BR" sz="2400" smtClean="0"/>
              <a:t> = k</a:t>
            </a:r>
            <a:r>
              <a:rPr lang="pt-BR" sz="1800" smtClean="0"/>
              <a:t>1</a:t>
            </a:r>
            <a:r>
              <a:rPr lang="pt-BR" sz="2400" smtClean="0"/>
              <a:t> (w</a:t>
            </a:r>
            <a:r>
              <a:rPr lang="pt-BR" sz="1800" smtClean="0"/>
              <a:t>1j</a:t>
            </a:r>
            <a:r>
              <a:rPr lang="pt-BR" sz="2400" smtClean="0"/>
              <a:t>), k</a:t>
            </a:r>
            <a:r>
              <a:rPr lang="pt-BR" sz="1800" smtClean="0"/>
              <a:t>2</a:t>
            </a:r>
            <a:r>
              <a:rPr lang="pt-BR" sz="2400" smtClean="0"/>
              <a:t> (w</a:t>
            </a:r>
            <a:r>
              <a:rPr lang="pt-BR" sz="1800" smtClean="0"/>
              <a:t>2j</a:t>
            </a:r>
            <a:r>
              <a:rPr lang="pt-BR" sz="2400" smtClean="0"/>
              <a:t>),..., k</a:t>
            </a:r>
            <a:r>
              <a:rPr lang="pt-BR" sz="1800" smtClean="0"/>
              <a:t>n (</a:t>
            </a:r>
            <a:r>
              <a:rPr lang="pt-BR" sz="2400" smtClean="0"/>
              <a:t>w</a:t>
            </a:r>
            <a:r>
              <a:rPr lang="pt-BR" sz="1800" smtClean="0"/>
              <a:t>nj)</a:t>
            </a:r>
            <a:r>
              <a:rPr lang="pt-BR" sz="2400" smtClean="0"/>
              <a:t> </a:t>
            </a:r>
          </a:p>
          <a:p>
            <a:pPr lvl="1" eaLnBrk="1" hangingPunct="1"/>
            <a:endParaRPr lang="pt-BR" sz="2400" smtClean="0">
              <a:solidFill>
                <a:srgbClr val="800080"/>
              </a:solidFill>
            </a:endParaRPr>
          </a:p>
          <a:p>
            <a:pPr eaLnBrk="1" hangingPunct="1"/>
            <a:r>
              <a:rPr lang="pt-BR" sz="2400" smtClean="0"/>
              <a:t> A Consulta (q) é representada como um </a:t>
            </a:r>
            <a:r>
              <a:rPr lang="pt-BR" sz="2400" smtClean="0">
                <a:solidFill>
                  <a:srgbClr val="800080"/>
                </a:solidFill>
              </a:rPr>
              <a:t>subconjunto</a:t>
            </a:r>
            <a:r>
              <a:rPr lang="pt-BR" sz="2400" smtClean="0"/>
              <a:t> de termos também associados a pesos binários (w</a:t>
            </a:r>
            <a:r>
              <a:rPr lang="pt-BR" sz="1800" smtClean="0"/>
              <a:t>i,q</a:t>
            </a:r>
            <a:r>
              <a:rPr lang="pt-BR" sz="24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625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5F3495-68EF-44F2-A563-3F69E89B85A8}" type="slidenum">
              <a:rPr lang="pt-BR" smtClean="0"/>
              <a:pPr/>
              <a:t>82</a:t>
            </a:fld>
            <a:endParaRPr lang="pt-BR" smtClean="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ym typeface="Monotype Sorts"/>
              </a:rPr>
              <a:t>Modelo Probabilista</a:t>
            </a:r>
            <a:r>
              <a:rPr lang="pt-BR" sz="3200" smtClean="0">
                <a:sym typeface="Monotype Sorts"/>
              </a:rPr>
              <a:t/>
            </a:r>
            <a:br>
              <a:rPr lang="pt-BR" sz="3200" smtClean="0">
                <a:sym typeface="Monotype Sorts"/>
              </a:rPr>
            </a:br>
            <a:r>
              <a:rPr lang="pt-BR" sz="3200" smtClean="0">
                <a:sym typeface="Monotype Sorts"/>
              </a:rPr>
              <a:t>Noção de Relevância</a:t>
            </a:r>
          </a:p>
        </p:txBody>
      </p:sp>
      <p:sp>
        <p:nvSpPr>
          <p:cNvPr id="962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797050"/>
            <a:ext cx="7772400" cy="4800600"/>
          </a:xfrm>
        </p:spPr>
        <p:txBody>
          <a:bodyPr/>
          <a:lstStyle/>
          <a:p>
            <a:pPr eaLnBrk="1" hangingPunct="1"/>
            <a:r>
              <a:rPr lang="pt-BR" sz="2400" smtClean="0"/>
              <a:t> Seja </a:t>
            </a:r>
            <a:r>
              <a:rPr lang="pt-BR" sz="2400" smtClean="0">
                <a:solidFill>
                  <a:srgbClr val="800080"/>
                </a:solidFill>
              </a:rPr>
              <a:t>R</a:t>
            </a:r>
            <a:r>
              <a:rPr lang="pt-BR" sz="2400" smtClean="0"/>
              <a:t> o conjunto de documentos </a:t>
            </a:r>
            <a:r>
              <a:rPr lang="pt-BR" sz="2400" smtClean="0">
                <a:solidFill>
                  <a:schemeClr val="tx2"/>
                </a:solidFill>
              </a:rPr>
              <a:t>relevantes</a:t>
            </a:r>
            <a:r>
              <a:rPr lang="pt-BR" sz="2400" smtClean="0"/>
              <a:t> considerando uma </a:t>
            </a:r>
            <a:r>
              <a:rPr lang="pt-BR" sz="2400" smtClean="0">
                <a:solidFill>
                  <a:srgbClr val="800080"/>
                </a:solidFill>
              </a:rPr>
              <a:t>consulta q</a:t>
            </a:r>
          </a:p>
          <a:p>
            <a:pPr lvl="1" eaLnBrk="1" hangingPunct="1"/>
            <a:r>
              <a:rPr lang="pt-BR" sz="2400" smtClean="0"/>
              <a:t>R é um </a:t>
            </a:r>
            <a:r>
              <a:rPr lang="pt-BR" sz="2400" smtClean="0">
                <a:solidFill>
                  <a:srgbClr val="800080"/>
                </a:solidFill>
              </a:rPr>
              <a:t>subconjunto</a:t>
            </a:r>
            <a:r>
              <a:rPr lang="pt-BR" sz="2400" smtClean="0"/>
              <a:t> da base de documentos</a:t>
            </a:r>
          </a:p>
          <a:p>
            <a:pPr eaLnBrk="1" hangingPunct="1"/>
            <a:endParaRPr lang="pt-BR" sz="1800" smtClean="0">
              <a:solidFill>
                <a:srgbClr val="800080"/>
              </a:solidFill>
            </a:endParaRPr>
          </a:p>
          <a:p>
            <a:pPr eaLnBrk="1" hangingPunct="1"/>
            <a:r>
              <a:rPr lang="pt-BR" sz="2400" smtClean="0"/>
              <a:t> Seja </a:t>
            </a:r>
            <a:r>
              <a:rPr lang="pt-BR" sz="2400" smtClean="0">
                <a:solidFill>
                  <a:srgbClr val="800080"/>
                </a:solidFill>
                <a:sym typeface="Symbol" pitchFamily="18" charset="2"/>
              </a:rPr>
              <a:t></a:t>
            </a:r>
            <a:r>
              <a:rPr lang="pt-BR" sz="2400" smtClean="0">
                <a:solidFill>
                  <a:srgbClr val="800080"/>
                </a:solidFill>
              </a:rPr>
              <a:t>R</a:t>
            </a:r>
            <a:r>
              <a:rPr lang="pt-BR" sz="2400" smtClean="0"/>
              <a:t> o complemento de R </a:t>
            </a:r>
          </a:p>
          <a:p>
            <a:pPr lvl="1" eaLnBrk="1" hangingPunct="1"/>
            <a:r>
              <a:rPr lang="pt-BR" sz="2400" smtClean="0"/>
              <a:t>ou seja,  documentos </a:t>
            </a:r>
            <a:r>
              <a:rPr lang="pt-BR" sz="2400" smtClean="0">
                <a:solidFill>
                  <a:schemeClr val="tx2"/>
                </a:solidFill>
              </a:rPr>
              <a:t>não-relevantes </a:t>
            </a:r>
            <a:r>
              <a:rPr lang="pt-BR" sz="2400" smtClean="0"/>
              <a:t>para</a:t>
            </a:r>
            <a:r>
              <a:rPr lang="pt-BR" sz="2400" smtClean="0">
                <a:solidFill>
                  <a:schemeClr val="tx2"/>
                </a:solidFill>
              </a:rPr>
              <a:t> </a:t>
            </a:r>
            <a:r>
              <a:rPr lang="pt-BR" sz="2400" smtClean="0"/>
              <a:t>a consulta q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728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7083A0-C36D-4A5F-9B53-2A3667E29FA9}" type="slidenum">
              <a:rPr lang="pt-BR" smtClean="0"/>
              <a:pPr/>
              <a:t>83</a:t>
            </a:fld>
            <a:endParaRPr lang="pt-BR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412875"/>
          </a:xfrm>
        </p:spPr>
        <p:txBody>
          <a:bodyPr/>
          <a:lstStyle/>
          <a:p>
            <a:pPr eaLnBrk="1" hangingPunct="1"/>
            <a:r>
              <a:rPr lang="pt-BR" smtClean="0">
                <a:sym typeface="Monotype Sorts"/>
              </a:rPr>
              <a:t>Modelo Probabilista</a:t>
            </a:r>
            <a:r>
              <a:rPr lang="pt-BR" sz="3200" smtClean="0">
                <a:sym typeface="Monotype Sorts"/>
              </a:rPr>
              <a:t/>
            </a:r>
            <a:br>
              <a:rPr lang="pt-BR" sz="3200" smtClean="0">
                <a:sym typeface="Monotype Sorts"/>
              </a:rPr>
            </a:br>
            <a:r>
              <a:rPr lang="pt-BR" sz="3200" smtClean="0">
                <a:sym typeface="Monotype Sorts"/>
              </a:rPr>
              <a:t>Noção de Relevância</a:t>
            </a:r>
          </a:p>
        </p:txBody>
      </p:sp>
      <p:sp>
        <p:nvSpPr>
          <p:cNvPr id="972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868488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Como calcular a similaridade entre query e documento?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Seja </a:t>
            </a:r>
            <a:r>
              <a:rPr lang="pt-BR" sz="2400" smtClean="0">
                <a:solidFill>
                  <a:srgbClr val="800080"/>
                </a:solidFill>
              </a:rPr>
              <a:t>P(dj|R)</a:t>
            </a:r>
            <a:r>
              <a:rPr lang="pt-BR" sz="2400" smtClean="0"/>
              <a:t> a probabilidade de que dj seja selecionado entre os documentos relevantes</a:t>
            </a:r>
            <a:endParaRPr lang="pt-BR" sz="1800" smtClean="0">
              <a:solidFill>
                <a:srgbClr val="800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 Seja </a:t>
            </a:r>
            <a:r>
              <a:rPr lang="pt-BR" sz="2400" smtClean="0">
                <a:solidFill>
                  <a:srgbClr val="800080"/>
                </a:solidFill>
              </a:rPr>
              <a:t>P(dj|</a:t>
            </a:r>
            <a:r>
              <a:rPr lang="pt-BR" sz="2400" smtClean="0">
                <a:solidFill>
                  <a:srgbClr val="800080"/>
                </a:solidFill>
                <a:sym typeface="Symbol" pitchFamily="18" charset="2"/>
              </a:rPr>
              <a:t></a:t>
            </a:r>
            <a:r>
              <a:rPr lang="pt-BR" sz="2400" smtClean="0">
                <a:solidFill>
                  <a:srgbClr val="800080"/>
                </a:solidFill>
              </a:rPr>
              <a:t>R)</a:t>
            </a:r>
            <a:r>
              <a:rPr lang="pt-BR" sz="2400" smtClean="0"/>
              <a:t> a probabilidade de que dj seja selecionado entre os documentos não-relevantes</a:t>
            </a:r>
          </a:p>
          <a:p>
            <a:pPr eaLnBrk="1" hangingPunct="1">
              <a:lnSpc>
                <a:spcPct val="90000"/>
              </a:lnSpc>
            </a:pPr>
            <a:endParaRPr lang="pt-BR" sz="1800" smtClean="0"/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 </a:t>
            </a:r>
            <a:r>
              <a:rPr lang="pt-BR" sz="2400" smtClean="0">
                <a:solidFill>
                  <a:srgbClr val="800080"/>
                </a:solidFill>
              </a:rPr>
              <a:t>Sim(dj,q) ~ </a:t>
            </a:r>
            <a:endParaRPr lang="pt-BR" sz="2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1775" y="4221163"/>
            <a:ext cx="1600200" cy="1193800"/>
            <a:chOff x="2112" y="2544"/>
            <a:chExt cx="1008" cy="752"/>
          </a:xfrm>
        </p:grpSpPr>
        <p:sp>
          <p:nvSpPr>
            <p:cNvPr id="97287" name="Text Box 5"/>
            <p:cNvSpPr txBox="1">
              <a:spLocks noChangeArrowheads="1"/>
            </p:cNvSpPr>
            <p:nvPr/>
          </p:nvSpPr>
          <p:spPr bwMode="auto">
            <a:xfrm>
              <a:off x="2112" y="2544"/>
              <a:ext cx="867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pt-BR" sz="2800">
                  <a:solidFill>
                    <a:srgbClr val="800080"/>
                  </a:solidFill>
                </a:rPr>
                <a:t> </a:t>
              </a:r>
              <a:r>
                <a:rPr lang="pt-BR">
                  <a:solidFill>
                    <a:srgbClr val="800080"/>
                  </a:solidFill>
                </a:rPr>
                <a:t>P(dj|R)</a:t>
              </a:r>
            </a:p>
            <a:p>
              <a:r>
                <a:rPr lang="pt-BR">
                  <a:solidFill>
                    <a:srgbClr val="800080"/>
                  </a:solidFill>
                </a:rPr>
                <a:t>P(dj|</a:t>
              </a:r>
              <a:r>
                <a:rPr lang="pt-BR">
                  <a:solidFill>
                    <a:srgbClr val="800080"/>
                  </a:solidFill>
                  <a:sym typeface="Symbol" pitchFamily="18" charset="2"/>
                </a:rPr>
                <a:t></a:t>
              </a:r>
              <a:r>
                <a:rPr lang="pt-BR">
                  <a:solidFill>
                    <a:srgbClr val="800080"/>
                  </a:solidFill>
                </a:rPr>
                <a:t>R)</a:t>
              </a:r>
              <a:endParaRPr lang="pt-PT">
                <a:solidFill>
                  <a:srgbClr val="800080"/>
                </a:solidFill>
              </a:endParaRPr>
            </a:p>
          </p:txBody>
        </p:sp>
        <p:sp>
          <p:nvSpPr>
            <p:cNvPr id="97288" name="Line 6"/>
            <p:cNvSpPr>
              <a:spLocks noChangeShapeType="1"/>
            </p:cNvSpPr>
            <p:nvPr/>
          </p:nvSpPr>
          <p:spPr bwMode="auto">
            <a:xfrm>
              <a:off x="2112" y="302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830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F5007B-CF08-4BAC-AAEC-554A0D675CBA}" type="slidenum">
              <a:rPr lang="pt-BR" smtClean="0"/>
              <a:pPr/>
              <a:t>84</a:t>
            </a:fld>
            <a:endParaRPr lang="pt-BR" smtClean="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>
                <a:sym typeface="Monotype Sorts"/>
              </a:rPr>
              <a:t>Modelo Probabilista</a:t>
            </a:r>
            <a:r>
              <a:rPr lang="pt-BR" sz="3200" smtClean="0">
                <a:sym typeface="Monotype Sorts"/>
              </a:rPr>
              <a:t/>
            </a:r>
            <a:br>
              <a:rPr lang="pt-BR" sz="3200" smtClean="0">
                <a:sym typeface="Monotype Sorts"/>
              </a:rPr>
            </a:br>
            <a:r>
              <a:rPr lang="pt-BR" sz="3200" smtClean="0">
                <a:sym typeface="Monotype Sorts"/>
              </a:rPr>
              <a:t>Noção de Relevância</a:t>
            </a:r>
          </a:p>
        </p:txBody>
      </p:sp>
      <p:sp>
        <p:nvSpPr>
          <p:cNvPr id="9830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600" smtClean="0"/>
              <a:t> </a:t>
            </a:r>
            <a:r>
              <a:rPr lang="pt-BR" sz="2400" smtClean="0"/>
              <a:t>Fórmula da similaridade:</a:t>
            </a:r>
            <a:endParaRPr lang="pt-BR" smtClean="0"/>
          </a:p>
          <a:p>
            <a:pPr eaLnBrk="1" hangingPunct="1">
              <a:lnSpc>
                <a:spcPct val="90000"/>
              </a:lnSpc>
            </a:pPr>
            <a:endParaRPr lang="pt-BR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</a:pPr>
            <a:endParaRPr lang="pt-BR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pt-BR" sz="210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pt-BR" sz="210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sym typeface="Symbol" pitchFamily="18" charset="2"/>
              </a:rPr>
              <a:t>Duas probabilidades são combinadas no cálculo da similaridade: </a:t>
            </a:r>
            <a:r>
              <a:rPr lang="pt-BR" sz="2400" smtClean="0">
                <a:solidFill>
                  <a:schemeClr val="tx2"/>
                </a:solidFill>
                <a:sym typeface="Symbol" pitchFamily="18" charset="2"/>
              </a:rPr>
              <a:t>P(ki | R)</a:t>
            </a:r>
            <a:r>
              <a:rPr lang="pt-BR" sz="2400" smtClean="0">
                <a:sym typeface="Symbol" pitchFamily="18" charset="2"/>
              </a:rPr>
              <a:t> e </a:t>
            </a:r>
            <a:r>
              <a:rPr lang="pt-BR" sz="2400" smtClean="0">
                <a:solidFill>
                  <a:schemeClr val="tx2"/>
                </a:solidFill>
                <a:sym typeface="Symbol" pitchFamily="18" charset="2"/>
              </a:rPr>
              <a:t>P(ki | R)</a:t>
            </a:r>
            <a:endParaRPr lang="pt-BR" sz="2400" smtClean="0"/>
          </a:p>
          <a:p>
            <a:pPr lvl="1" eaLnBrk="1" hangingPunct="1">
              <a:lnSpc>
                <a:spcPct val="90000"/>
              </a:lnSpc>
            </a:pPr>
            <a:r>
              <a:rPr lang="pt-BR" sz="2400" smtClean="0">
                <a:sym typeface="Symbol" pitchFamily="18" charset="2"/>
              </a:rPr>
              <a:t>Essa fórmula considera apenas a contribuição dos termos que aparecem </a:t>
            </a:r>
            <a:r>
              <a:rPr lang="pt-BR" sz="2400" smtClean="0">
                <a:solidFill>
                  <a:srgbClr val="800080"/>
                </a:solidFill>
                <a:sym typeface="Symbol" pitchFamily="18" charset="2"/>
              </a:rPr>
              <a:t>ao mesmo tempo</a:t>
            </a:r>
            <a:r>
              <a:rPr lang="pt-BR" sz="2400" smtClean="0">
                <a:sym typeface="Symbol" pitchFamily="18" charset="2"/>
              </a:rPr>
              <a:t> na consulta e no documento </a:t>
            </a:r>
            <a:r>
              <a:rPr lang="pt-BR" sz="2400" smtClean="0">
                <a:solidFill>
                  <a:srgbClr val="800080"/>
                </a:solidFill>
                <a:sym typeface="Symbol" pitchFamily="18" charset="2"/>
              </a:rPr>
              <a:t>(wiq * wij  0)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>
                <a:solidFill>
                  <a:srgbClr val="800080"/>
                </a:solidFill>
                <a:sym typeface="Symbol" pitchFamily="18" charset="2"/>
              </a:rPr>
              <a:t>Se nenhum termo da consulta aparece no documento então a similaridade é zero.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1800" smtClean="0">
              <a:solidFill>
                <a:srgbClr val="800080"/>
              </a:solidFill>
            </a:endParaRPr>
          </a:p>
        </p:txBody>
      </p:sp>
      <p:sp>
        <p:nvSpPr>
          <p:cNvPr id="98310" name="Rectangle 4"/>
          <p:cNvSpPr>
            <a:spLocks noChangeArrowheads="1"/>
          </p:cNvSpPr>
          <p:nvPr/>
        </p:nvSpPr>
        <p:spPr bwMode="auto">
          <a:xfrm>
            <a:off x="838200" y="2541588"/>
            <a:ext cx="7832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Sim(</a:t>
            </a:r>
            <a:r>
              <a:rPr lang="pt-BR" sz="2000" dirty="0" err="1">
                <a:solidFill>
                  <a:srgbClr val="000000"/>
                </a:solidFill>
              </a:rPr>
              <a:t>dj</a:t>
            </a:r>
            <a:r>
              <a:rPr lang="pt-BR" sz="2000" dirty="0">
                <a:solidFill>
                  <a:srgbClr val="000000"/>
                </a:solidFill>
              </a:rPr>
              <a:t>,q) ~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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000" dirty="0" err="1">
                <a:solidFill>
                  <a:srgbClr val="000000"/>
                </a:solidFill>
                <a:sym typeface="Symbol" pitchFamily="18" charset="2"/>
              </a:rPr>
              <a:t>wiq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* </a:t>
            </a:r>
            <a:r>
              <a:rPr lang="pt-BR" sz="2000" dirty="0" err="1">
                <a:solidFill>
                  <a:srgbClr val="000000"/>
                </a:solidFill>
                <a:sym typeface="Symbol" pitchFamily="18" charset="2"/>
              </a:rPr>
              <a:t>wij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* (</a:t>
            </a:r>
            <a:r>
              <a:rPr lang="pt-BR" sz="2000" dirty="0" err="1">
                <a:solidFill>
                  <a:srgbClr val="000000"/>
                </a:solidFill>
                <a:sym typeface="Symbol" pitchFamily="18" charset="2"/>
              </a:rPr>
              <a:t>log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000" u="sng" dirty="0">
                <a:solidFill>
                  <a:srgbClr val="000000"/>
                </a:solidFill>
                <a:sym typeface="Symbol" pitchFamily="18" charset="2"/>
              </a:rPr>
              <a:t>  P(ki | R)   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+ </a:t>
            </a:r>
            <a:r>
              <a:rPr lang="pt-BR" sz="2000" dirty="0" err="1">
                <a:solidFill>
                  <a:srgbClr val="000000"/>
                </a:solidFill>
                <a:sym typeface="Symbol" pitchFamily="18" charset="2"/>
              </a:rPr>
              <a:t>log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pt-BR" sz="2000" u="sng" dirty="0">
                <a:solidFill>
                  <a:srgbClr val="000000"/>
                </a:solidFill>
                <a:sym typeface="Symbol" pitchFamily="18" charset="2"/>
              </a:rPr>
              <a:t> 1 - P(ki | R)  </a:t>
            </a:r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)</a:t>
            </a:r>
          </a:p>
          <a:p>
            <a:r>
              <a:rPr lang="pt-BR" sz="2000" dirty="0">
                <a:solidFill>
                  <a:srgbClr val="000000"/>
                </a:solidFill>
                <a:sym typeface="Symbol" pitchFamily="18" charset="2"/>
              </a:rPr>
              <a:t>                                              1- P(ki | R)              P(ki | R)</a:t>
            </a:r>
            <a:endParaRPr lang="pt-PT" sz="20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98311" name="Rectangle 5"/>
          <p:cNvSpPr>
            <a:spLocks noChangeArrowheads="1"/>
          </p:cNvSpPr>
          <p:nvPr/>
        </p:nvSpPr>
        <p:spPr bwMode="auto">
          <a:xfrm>
            <a:off x="838200" y="2492375"/>
            <a:ext cx="7832725" cy="103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9933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A8F615-2B5A-4C70-8F31-FB57DB17DEE6}" type="slidenum">
              <a:rPr lang="pt-BR" smtClean="0"/>
              <a:pPr/>
              <a:t>85</a:t>
            </a:fld>
            <a:endParaRPr lang="pt-BR" smtClean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ym typeface="Monotype Sorts"/>
              </a:rPr>
              <a:t>Modelo Probabilista</a:t>
            </a:r>
          </a:p>
        </p:txBody>
      </p:sp>
      <p:sp>
        <p:nvSpPr>
          <p:cNvPr id="9933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62500"/>
          </a:xfrm>
        </p:spPr>
        <p:txBody>
          <a:bodyPr/>
          <a:lstStyle/>
          <a:p>
            <a:pPr eaLnBrk="1" hangingPunct="1"/>
            <a:r>
              <a:rPr lang="pt-BR" sz="2400" smtClean="0">
                <a:sym typeface="Symbol" pitchFamily="18" charset="2"/>
              </a:rPr>
              <a:t>P(ki | R) indica a probabilidade do termo ki estar presente entre os documentos relevantes</a:t>
            </a:r>
          </a:p>
          <a:p>
            <a:pPr lvl="1" eaLnBrk="1" hangingPunct="1"/>
            <a:r>
              <a:rPr lang="pt-BR" sz="2000" smtClean="0">
                <a:sym typeface="Symbol" pitchFamily="18" charset="2"/>
              </a:rPr>
              <a:t>Valor alto aumenta a probabilidade de relevância de documentos que contêm o termo ki</a:t>
            </a:r>
          </a:p>
          <a:p>
            <a:pPr eaLnBrk="1" hangingPunct="1"/>
            <a:r>
              <a:rPr lang="pt-BR" sz="2400" smtClean="0"/>
              <a:t> P(ki|</a:t>
            </a:r>
            <a:r>
              <a:rPr lang="pt-BR" sz="2400" smtClean="0">
                <a:sym typeface="Symbol" pitchFamily="18" charset="2"/>
              </a:rPr>
              <a:t></a:t>
            </a:r>
            <a:r>
              <a:rPr lang="pt-BR" sz="2400" smtClean="0"/>
              <a:t>R) indica a probabilidade do termo ki estar presente nos documentos não-relevantes</a:t>
            </a:r>
          </a:p>
          <a:p>
            <a:pPr lvl="1" eaLnBrk="1" hangingPunct="1"/>
            <a:r>
              <a:rPr lang="pt-BR" sz="2000" smtClean="0">
                <a:sym typeface="Symbol" pitchFamily="18" charset="2"/>
              </a:rPr>
              <a:t>Valor alto</a:t>
            </a:r>
            <a:r>
              <a:rPr lang="pt-BR" sz="2000" smtClean="0"/>
              <a:t> </a:t>
            </a:r>
            <a:r>
              <a:rPr lang="pt-BR" sz="2000" smtClean="0">
                <a:sym typeface="Symbol" pitchFamily="18" charset="2"/>
              </a:rPr>
              <a:t>diminui a probabilidade de relevância de documentos que contêm o termo ki</a:t>
            </a:r>
            <a:endParaRPr lang="pt-BR" sz="2000" smtClean="0"/>
          </a:p>
          <a:p>
            <a:pPr eaLnBrk="1" hangingPunct="1"/>
            <a:r>
              <a:rPr lang="pt-BR" sz="2400" smtClean="0"/>
              <a:t> Se dj contém um termo ki que aparece com muita freqüência em R e pouca freqüência em </a:t>
            </a:r>
            <a:r>
              <a:rPr lang="pt-BR" sz="2400" smtClean="0">
                <a:sym typeface="Symbol" pitchFamily="18" charset="2"/>
              </a:rPr>
              <a:t></a:t>
            </a:r>
            <a:r>
              <a:rPr lang="pt-BR" sz="2400" smtClean="0"/>
              <a:t>R então dj é provavelmente relevante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100355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8D3FEA-23CF-4BF9-AD91-3DC2ED5242DF}" type="slidenum">
              <a:rPr lang="pt-BR" smtClean="0"/>
              <a:pPr/>
              <a:t>86</a:t>
            </a:fld>
            <a:endParaRPr lang="pt-BR" smtClean="0"/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914400" y="16764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 eaLnBrk="0" hangingPunct="0"/>
            <a:endParaRPr lang="pt-PT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4000">
                <a:solidFill>
                  <a:schemeClr val="tx2"/>
                </a:solidFill>
                <a:sym typeface="Monotype Sorts"/>
              </a:rPr>
              <a:t>Modelo Probabilista</a:t>
            </a:r>
          </a:p>
        </p:txBody>
      </p:sp>
      <p:sp>
        <p:nvSpPr>
          <p:cNvPr id="10035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676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pt-BR" sz="2600" dirty="0"/>
              <a:t> </a:t>
            </a:r>
            <a:r>
              <a:rPr lang="pt-BR" dirty="0">
                <a:solidFill>
                  <a:srgbClr val="000000"/>
                </a:solidFill>
              </a:rPr>
              <a:t>Probabilidades estimadas a partir de conjuntos </a:t>
            </a:r>
            <a:r>
              <a:rPr lang="pt-BR" dirty="0">
                <a:solidFill>
                  <a:schemeClr val="tx2"/>
                </a:solidFill>
              </a:rPr>
              <a:t>R</a:t>
            </a:r>
            <a:r>
              <a:rPr lang="pt-BR" dirty="0"/>
              <a:t> </a:t>
            </a:r>
            <a:r>
              <a:rPr lang="pt-BR" dirty="0">
                <a:solidFill>
                  <a:srgbClr val="000000"/>
                </a:solidFill>
              </a:rPr>
              <a:t>e</a:t>
            </a:r>
            <a:r>
              <a:rPr lang="pt-BR" dirty="0"/>
              <a:t> </a:t>
            </a:r>
            <a:r>
              <a:rPr lang="pt-BR" dirty="0">
                <a:sym typeface="Symbol" pitchFamily="18" charset="2"/>
              </a:rPr>
              <a:t></a:t>
            </a:r>
            <a:r>
              <a:rPr lang="pt-BR" dirty="0">
                <a:solidFill>
                  <a:schemeClr val="tx2"/>
                </a:solidFill>
              </a:rPr>
              <a:t>R</a:t>
            </a:r>
            <a:r>
              <a:rPr lang="pt-BR" dirty="0"/>
              <a:t> </a:t>
            </a:r>
            <a:r>
              <a:rPr lang="pt-BR" dirty="0">
                <a:solidFill>
                  <a:srgbClr val="000000"/>
                </a:solidFill>
              </a:rPr>
              <a:t>coletados</a:t>
            </a:r>
            <a:r>
              <a:rPr lang="pt-BR" dirty="0"/>
              <a:t> </a:t>
            </a:r>
            <a:r>
              <a:rPr lang="pt-BR" dirty="0">
                <a:solidFill>
                  <a:schemeClr val="tx2"/>
                </a:solidFill>
              </a:rPr>
              <a:t>manualmente</a:t>
            </a:r>
            <a:r>
              <a:rPr lang="pt-BR" dirty="0"/>
              <a:t> </a:t>
            </a:r>
            <a:r>
              <a:rPr lang="pt-BR" dirty="0">
                <a:solidFill>
                  <a:srgbClr val="000000"/>
                </a:solidFill>
              </a:rPr>
              <a:t>pelo usuário </a:t>
            </a:r>
            <a:r>
              <a:rPr lang="pt-BR" dirty="0"/>
              <a:t>(</a:t>
            </a:r>
            <a:r>
              <a:rPr lang="pt-BR" dirty="0">
                <a:solidFill>
                  <a:schemeClr val="tx2"/>
                </a:solidFill>
              </a:rPr>
              <a:t>corpus etiquetado</a:t>
            </a:r>
            <a:r>
              <a:rPr lang="pt-BR" dirty="0"/>
              <a:t>)</a:t>
            </a:r>
            <a:endParaRPr lang="pt-BR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pt-BR" dirty="0">
                <a:solidFill>
                  <a:schemeClr val="tx2"/>
                </a:solidFill>
                <a:sym typeface="Symbol" pitchFamily="18" charset="2"/>
              </a:rPr>
              <a:t> P(ki | R)</a:t>
            </a:r>
            <a:r>
              <a:rPr lang="pt-BR" dirty="0">
                <a:sym typeface="Symbol" pitchFamily="18" charset="2"/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pt-BR" dirty="0">
                <a:solidFill>
                  <a:srgbClr val="000000"/>
                </a:solidFill>
              </a:rPr>
              <a:t>Número de documentos de R que contêm o termo ki dividido pelo número total de documentos de 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w"/>
            </a:pPr>
            <a:r>
              <a:rPr lang="pt-BR" dirty="0">
                <a:solidFill>
                  <a:schemeClr val="tx2"/>
                </a:solidFill>
                <a:sym typeface="Symbol" pitchFamily="18" charset="2"/>
              </a:rPr>
              <a:t> P(ki | </a:t>
            </a:r>
            <a:r>
              <a:rPr lang="pt-BR" dirty="0">
                <a:sym typeface="Symbol" pitchFamily="18" charset="2"/>
              </a:rPr>
              <a:t></a:t>
            </a:r>
            <a:r>
              <a:rPr lang="pt-BR" dirty="0">
                <a:solidFill>
                  <a:schemeClr val="tx2"/>
                </a:solidFill>
                <a:sym typeface="Symbol" pitchFamily="18" charset="2"/>
              </a:rPr>
              <a:t>R)</a:t>
            </a:r>
            <a:r>
              <a:rPr lang="pt-BR" dirty="0">
                <a:sym typeface="Symbol" pitchFamily="18" charset="2"/>
              </a:rPr>
              <a:t>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pt-BR" dirty="0">
                <a:solidFill>
                  <a:srgbClr val="000000"/>
                </a:solidFill>
              </a:rPr>
              <a:t>Número de documentos de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R</a:t>
            </a:r>
            <a:r>
              <a:rPr lang="pt-BR" dirty="0">
                <a:solidFill>
                  <a:srgbClr val="000000"/>
                </a:solidFill>
              </a:rPr>
              <a:t> que contêm o termo ki dividido pelo número total de documentos de </a:t>
            </a:r>
            <a:r>
              <a:rPr lang="pt-BR" dirty="0">
                <a:solidFill>
                  <a:srgbClr val="000000"/>
                </a:solidFill>
                <a:sym typeface="Symbol" pitchFamily="18" charset="2"/>
              </a:rPr>
              <a:t>R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Rodapé 1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101379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C5225D-5CA9-43B7-9AA6-F00770A02086}" type="slidenum">
              <a:rPr lang="pt-BR" smtClean="0"/>
              <a:pPr/>
              <a:t>87</a:t>
            </a:fld>
            <a:endParaRPr lang="pt-BR" smtClean="0"/>
          </a:p>
        </p:txBody>
      </p:sp>
      <p:sp>
        <p:nvSpPr>
          <p:cNvPr id="101380" name="Rectangle 2"/>
          <p:cNvSpPr>
            <a:spLocks noChangeArrowheads="1"/>
          </p:cNvSpPr>
          <p:nvPr/>
        </p:nvSpPr>
        <p:spPr bwMode="auto">
          <a:xfrm>
            <a:off x="914400" y="16764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lvl="1" eaLnBrk="0" hangingPunct="0"/>
            <a:endParaRPr lang="pt-PT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1381" name="Rectangle 3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4000">
                <a:solidFill>
                  <a:schemeClr val="tx2"/>
                </a:solidFill>
                <a:sym typeface="Monotype Sorts"/>
              </a:rPr>
              <a:t>Modelo Probabilista</a:t>
            </a:r>
          </a:p>
          <a:p>
            <a:pPr algn="ctr"/>
            <a:r>
              <a:rPr lang="pt-BR" sz="4000">
                <a:solidFill>
                  <a:schemeClr val="tx2"/>
                </a:solidFill>
                <a:sym typeface="Monotype Sorts"/>
              </a:rPr>
              <a:t>Exemplo</a:t>
            </a:r>
          </a:p>
        </p:txBody>
      </p:sp>
      <p:sp>
        <p:nvSpPr>
          <p:cNvPr id="101382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6764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pt-BR" sz="2600">
                <a:sym typeface="Symbol" pitchFamily="18" charset="2"/>
              </a:rPr>
              <a:t> Consulta q = {Recuperação, Informação} 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pt-BR" sz="26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pt-BR" sz="2600">
              <a:sym typeface="Symbol" pitchFamily="18" charset="2"/>
            </a:endParaRPr>
          </a:p>
        </p:txBody>
      </p:sp>
      <p:sp>
        <p:nvSpPr>
          <p:cNvPr id="101383" name="Text Box 5"/>
          <p:cNvSpPr txBox="1">
            <a:spLocks noChangeArrowheads="1"/>
          </p:cNvSpPr>
          <p:nvPr/>
        </p:nvSpPr>
        <p:spPr bwMode="auto">
          <a:xfrm>
            <a:off x="1371600" y="2236788"/>
            <a:ext cx="3048000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</a:pPr>
            <a:r>
              <a:rPr lang="pt-BR" sz="2200">
                <a:sym typeface="Symbol" pitchFamily="18" charset="2"/>
              </a:rPr>
              <a:t> Conjunto R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>
                <a:sym typeface="Symbol" pitchFamily="18" charset="2"/>
              </a:rPr>
              <a:t>(10 documentos)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>
                <a:sym typeface="Symbol" pitchFamily="18" charset="2"/>
              </a:rPr>
              <a:t>- k1: Recuperação - 9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>
                <a:sym typeface="Symbol" pitchFamily="18" charset="2"/>
              </a:rPr>
              <a:t>- k2: Informação - 6</a:t>
            </a:r>
            <a:endParaRPr lang="pt-PT"/>
          </a:p>
        </p:txBody>
      </p:sp>
      <p:sp>
        <p:nvSpPr>
          <p:cNvPr id="101384" name="Text Box 6"/>
          <p:cNvSpPr txBox="1">
            <a:spLocks noChangeArrowheads="1"/>
          </p:cNvSpPr>
          <p:nvPr/>
        </p:nvSpPr>
        <p:spPr bwMode="auto">
          <a:xfrm>
            <a:off x="5181600" y="2209800"/>
            <a:ext cx="3048000" cy="170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Arial" pitchFamily="34" charset="0"/>
              <a:buChar char="•"/>
            </a:pPr>
            <a:r>
              <a:rPr lang="pt-BR" sz="2200">
                <a:sym typeface="Symbol" pitchFamily="18" charset="2"/>
              </a:rPr>
              <a:t> Conjunto </a:t>
            </a:r>
            <a:r>
              <a:rPr lang="pt-BR" sz="2600">
                <a:sym typeface="Symbol" pitchFamily="18" charset="2"/>
              </a:rPr>
              <a:t></a:t>
            </a:r>
            <a:r>
              <a:rPr lang="pt-BR" sz="2200">
                <a:sym typeface="Symbol" pitchFamily="18" charset="2"/>
              </a:rPr>
              <a:t>R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>
                <a:sym typeface="Symbol" pitchFamily="18" charset="2"/>
              </a:rPr>
              <a:t>(10 documentos)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>
                <a:sym typeface="Symbol" pitchFamily="18" charset="2"/>
              </a:rPr>
              <a:t>- k1: Recuperação - 2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pt-BR" sz="2200">
                <a:sym typeface="Symbol" pitchFamily="18" charset="2"/>
              </a:rPr>
              <a:t>- k2: Informação - 4</a:t>
            </a:r>
            <a:endParaRPr lang="pt-PT" sz="2200">
              <a:sym typeface="Symbol" pitchFamily="18" charset="2"/>
            </a:endParaRPr>
          </a:p>
        </p:txBody>
      </p:sp>
      <p:sp>
        <p:nvSpPr>
          <p:cNvPr id="101385" name="Text Box 7"/>
          <p:cNvSpPr txBox="1">
            <a:spLocks noChangeArrowheads="1"/>
          </p:cNvSpPr>
          <p:nvPr/>
        </p:nvSpPr>
        <p:spPr bwMode="auto">
          <a:xfrm>
            <a:off x="1905000" y="4141788"/>
            <a:ext cx="2008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P(k</a:t>
            </a:r>
            <a:r>
              <a:rPr lang="pt-BR" sz="1800"/>
              <a:t>1</a:t>
            </a:r>
            <a:r>
              <a:rPr lang="pt-BR"/>
              <a:t>|R) = 0.9</a:t>
            </a:r>
          </a:p>
          <a:p>
            <a:r>
              <a:rPr lang="pt-BR"/>
              <a:t>P(k</a:t>
            </a:r>
            <a:r>
              <a:rPr lang="pt-BR" sz="1800"/>
              <a:t>2</a:t>
            </a:r>
            <a:r>
              <a:rPr lang="pt-BR"/>
              <a:t>|R) = 0.6</a:t>
            </a:r>
          </a:p>
          <a:p>
            <a:endParaRPr lang="pt-PT"/>
          </a:p>
        </p:txBody>
      </p:sp>
      <p:sp>
        <p:nvSpPr>
          <p:cNvPr id="101386" name="Text Box 8"/>
          <p:cNvSpPr txBox="1">
            <a:spLocks noChangeArrowheads="1"/>
          </p:cNvSpPr>
          <p:nvPr/>
        </p:nvSpPr>
        <p:spPr bwMode="auto">
          <a:xfrm>
            <a:off x="5611813" y="4065588"/>
            <a:ext cx="22431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P(k</a:t>
            </a:r>
            <a:r>
              <a:rPr lang="pt-BR" sz="1800"/>
              <a:t>1</a:t>
            </a:r>
            <a:r>
              <a:rPr lang="pt-BR"/>
              <a:t>|</a:t>
            </a:r>
            <a:r>
              <a:rPr lang="pt-BR" sz="2600">
                <a:sym typeface="Symbol" pitchFamily="18" charset="2"/>
              </a:rPr>
              <a:t></a:t>
            </a:r>
            <a:r>
              <a:rPr lang="pt-BR"/>
              <a:t>R) = 0.2</a:t>
            </a:r>
          </a:p>
          <a:p>
            <a:r>
              <a:rPr lang="pt-BR"/>
              <a:t>P(k</a:t>
            </a:r>
            <a:r>
              <a:rPr lang="pt-BR" sz="1800"/>
              <a:t>2</a:t>
            </a:r>
            <a:r>
              <a:rPr lang="pt-BR"/>
              <a:t>|</a:t>
            </a:r>
            <a:r>
              <a:rPr lang="pt-BR" sz="2600">
                <a:sym typeface="Symbol" pitchFamily="18" charset="2"/>
              </a:rPr>
              <a:t></a:t>
            </a:r>
            <a:r>
              <a:rPr lang="pt-BR"/>
              <a:t>R) = 0.4</a:t>
            </a:r>
          </a:p>
          <a:p>
            <a:endParaRPr lang="pt-PT"/>
          </a:p>
        </p:txBody>
      </p:sp>
      <p:sp>
        <p:nvSpPr>
          <p:cNvPr id="101387" name="Text Box 9"/>
          <p:cNvSpPr txBox="1">
            <a:spLocks noChangeArrowheads="1"/>
          </p:cNvSpPr>
          <p:nvPr/>
        </p:nvSpPr>
        <p:spPr bwMode="auto">
          <a:xfrm>
            <a:off x="990600" y="5105400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000"/>
              <a:t> Documentos que contêm ambos os termos são provavelmente os mais relevantes</a:t>
            </a:r>
          </a:p>
          <a:p>
            <a:pPr>
              <a:buFontTx/>
              <a:buChar char="•"/>
            </a:pPr>
            <a:r>
              <a:rPr lang="pt-BR" sz="2000"/>
              <a:t> Documentos que contêm apenas o termo “Recuperação” são mais relevantes que os que contêm apenas o termo “Informação”</a:t>
            </a:r>
            <a:endParaRPr lang="pt-P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10240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732CD6-3AA6-457C-8025-2EAE3D202579}" type="slidenum">
              <a:rPr lang="pt-BR" smtClean="0"/>
              <a:pPr/>
              <a:t>88</a:t>
            </a:fld>
            <a:endParaRPr lang="pt-BR" smtClean="0"/>
          </a:p>
        </p:txBody>
      </p:sp>
      <p:sp>
        <p:nvSpPr>
          <p:cNvPr id="102404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62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 </a:t>
            </a:r>
            <a:r>
              <a:rPr lang="pt-BR" sz="2400" smtClean="0"/>
              <a:t>Vantagens: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smtClean="0"/>
              <a:t>Documentos ordenados em ordem decrescente de probabilidade de relevância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smtClean="0"/>
              <a:t>Modelo podem ser usado para tratar diferentes tipos de eventos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Ex.: termo ki aparece em negrito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Desvantagens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smtClean="0"/>
              <a:t>Necessidade de calcular estimativas iniciais para as probabilidades P(ki | R) e P(ki | </a:t>
            </a:r>
            <a:r>
              <a:rPr lang="pt-BR" sz="2000" smtClean="0">
                <a:sym typeface="Symbol" pitchFamily="18" charset="2"/>
              </a:rPr>
              <a:t></a:t>
            </a:r>
            <a:r>
              <a:rPr lang="pt-BR" sz="2000" smtClean="0"/>
              <a:t>R)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smtClean="0"/>
              <a:t>Método não leva em consideração freqüência de ocorrência dos termos nos documentos (todos os pesos são binários)</a:t>
            </a:r>
            <a:endParaRPr lang="pt-PT" sz="2000" smtClean="0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4000">
                <a:solidFill>
                  <a:schemeClr val="tx2"/>
                </a:solidFill>
                <a:sym typeface="Monotype Sorts"/>
              </a:rPr>
              <a:t>Modelo Probabilista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20000" y="6248400"/>
            <a:ext cx="14478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pt-BR" smtClean="0"/>
              <a:t>CIn-UFPE</a:t>
            </a:r>
          </a:p>
        </p:txBody>
      </p:sp>
      <p:sp>
        <p:nvSpPr>
          <p:cNvPr id="103427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A43465-8D1E-4D12-9436-09F9081DAE8F}" type="slidenum">
              <a:rPr lang="pt-BR" smtClean="0"/>
              <a:pPr/>
              <a:t>89</a:t>
            </a:fld>
            <a:endParaRPr lang="pt-BR" smtClean="0"/>
          </a:p>
        </p:txBody>
      </p:sp>
      <p:sp>
        <p:nvSpPr>
          <p:cNvPr id="10342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Extensões do modelo probabilista</a:t>
            </a:r>
          </a:p>
          <a:p>
            <a:pPr lvl="1" eaLnBrk="1" hangingPunct="1"/>
            <a:r>
              <a:rPr lang="pt-BR" smtClean="0"/>
              <a:t>Redes Bayesianas</a:t>
            </a:r>
          </a:p>
          <a:p>
            <a:pPr lvl="1" eaLnBrk="1" hangingPunct="1"/>
            <a:r>
              <a:rPr lang="pt-BR" smtClean="0"/>
              <a:t>Redes de Inferência</a:t>
            </a:r>
          </a:p>
          <a:p>
            <a:pPr lvl="1" eaLnBrk="1" hangingPunct="1"/>
            <a:r>
              <a:rPr lang="pt-BR" smtClean="0"/>
              <a:t>Redes de Crença</a:t>
            </a:r>
            <a:endParaRPr lang="pt-PT" smtClean="0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4000">
                <a:solidFill>
                  <a:schemeClr val="tx2"/>
                </a:solidFill>
                <a:sym typeface="Monotype Sorts"/>
              </a:rPr>
              <a:t>Modelo Probabilista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5334000" cy="1092200"/>
          </a:xfrm>
        </p:spPr>
        <p:txBody>
          <a:bodyPr/>
          <a:lstStyle/>
          <a:p>
            <a:pPr eaLnBrk="1" hangingPunct="1"/>
            <a:r>
              <a:rPr lang="pt-BR" sz="3200" dirty="0" smtClean="0">
                <a:sym typeface="Monotype Sorts"/>
              </a:rPr>
              <a:t>Tarefas e Modelos de Recuperação de Informação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051175" y="3643313"/>
            <a:ext cx="2574925" cy="1138237"/>
            <a:chOff x="6963" y="4062"/>
            <a:chExt cx="4853" cy="2133"/>
          </a:xfrm>
        </p:grpSpPr>
        <p:sp>
          <p:nvSpPr>
            <p:cNvPr id="20508" name="Text Box 4"/>
            <p:cNvSpPr txBox="1">
              <a:spLocks noChangeAspect="1" noChangeArrowheads="1"/>
            </p:cNvSpPr>
            <p:nvPr/>
          </p:nvSpPr>
          <p:spPr bwMode="auto">
            <a:xfrm>
              <a:off x="6963" y="4822"/>
              <a:ext cx="4853" cy="1373"/>
            </a:xfrm>
            <a:prstGeom prst="rect">
              <a:avLst/>
            </a:prstGeom>
            <a:gradFill rotWithShape="0">
              <a:gsLst>
                <a:gs pos="0">
                  <a:srgbClr val="B9B9B9"/>
                </a:gs>
                <a:gs pos="50000">
                  <a:srgbClr val="FFFFFF"/>
                </a:gs>
                <a:gs pos="100000">
                  <a:srgbClr val="B9B9B9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Listas não-sobrepostas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Nós proximais</a:t>
              </a:r>
            </a:p>
          </p:txBody>
        </p:sp>
        <p:sp>
          <p:nvSpPr>
            <p:cNvPr id="20509" name="Text Box 5"/>
            <p:cNvSpPr txBox="1">
              <a:spLocks noChangeAspect="1" noChangeArrowheads="1"/>
            </p:cNvSpPr>
            <p:nvPr/>
          </p:nvSpPr>
          <p:spPr bwMode="auto">
            <a:xfrm>
              <a:off x="6966" y="4062"/>
              <a:ext cx="4850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  Modelos Estruturados</a:t>
              </a:r>
            </a:p>
          </p:txBody>
        </p:sp>
      </p:grp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62000" y="2825750"/>
            <a:ext cx="1593850" cy="981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Recuperação: </a:t>
            </a:r>
          </a:p>
          <a:p>
            <a:pPr eaLnBrk="0" hangingPunct="0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     Adhoc</a:t>
            </a:r>
          </a:p>
          <a:p>
            <a:pPr eaLnBrk="0" hangingPunct="0"/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     Filtragem</a:t>
            </a:r>
          </a:p>
        </p:txBody>
      </p:sp>
      <p:sp>
        <p:nvSpPr>
          <p:cNvPr id="20485" name="Text Box 7"/>
          <p:cNvSpPr txBox="1">
            <a:spLocks noChangeAspect="1" noChangeArrowheads="1"/>
          </p:cNvSpPr>
          <p:nvPr/>
        </p:nvSpPr>
        <p:spPr bwMode="auto">
          <a:xfrm>
            <a:off x="766763" y="4781550"/>
            <a:ext cx="159385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pt-BR" sz="1600">
                <a:solidFill>
                  <a:srgbClr val="000000"/>
                </a:solidFill>
                <a:latin typeface="Arial" pitchFamily="34" charset="0"/>
              </a:rPr>
              <a:t>Browsing</a:t>
            </a:r>
          </a:p>
        </p:txBody>
      </p:sp>
      <p:sp>
        <p:nvSpPr>
          <p:cNvPr id="20486" name="Text Box 8"/>
          <p:cNvSpPr txBox="1">
            <a:spLocks noChangeAspect="1" noChangeArrowheads="1"/>
          </p:cNvSpPr>
          <p:nvPr/>
        </p:nvSpPr>
        <p:spPr bwMode="auto">
          <a:xfrm>
            <a:off x="304800" y="2051050"/>
            <a:ext cx="461963" cy="381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T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A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R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E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F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A</a:t>
            </a:r>
          </a:p>
          <a:p>
            <a:pPr eaLnBrk="0" hangingPunct="0"/>
            <a:endParaRPr lang="pt-BR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D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  <a:p>
            <a:pPr eaLnBrk="0" hangingPunct="0"/>
            <a:endParaRPr lang="pt-BR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</a:rPr>
              <a:t>U</a:t>
            </a:r>
            <a:endParaRPr lang="pt-BR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S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U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Á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R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I</a:t>
            </a:r>
          </a:p>
          <a:p>
            <a:pPr eaLnBrk="0" hangingPunct="0"/>
            <a:r>
              <a:rPr lang="pt-BR" sz="14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  <a:p>
            <a:pPr eaLnBrk="0" hangingPunct="0"/>
            <a:endParaRPr lang="pt-BR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0487" name="Group 9"/>
          <p:cNvGrpSpPr>
            <a:grpSpLocks/>
          </p:cNvGrpSpPr>
          <p:nvPr/>
        </p:nvGrpSpPr>
        <p:grpSpPr bwMode="auto">
          <a:xfrm>
            <a:off x="3051175" y="1844675"/>
            <a:ext cx="1793875" cy="1416050"/>
            <a:chOff x="6028" y="5780"/>
            <a:chExt cx="3381" cy="2655"/>
          </a:xfrm>
        </p:grpSpPr>
        <p:sp>
          <p:nvSpPr>
            <p:cNvPr id="20506" name="Text Box 10"/>
            <p:cNvSpPr txBox="1">
              <a:spLocks noChangeArrowheads="1"/>
            </p:cNvSpPr>
            <p:nvPr/>
          </p:nvSpPr>
          <p:spPr bwMode="auto">
            <a:xfrm>
              <a:off x="6028" y="5780"/>
              <a:ext cx="3381" cy="7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Modelos Clássicos</a:t>
              </a:r>
            </a:p>
          </p:txBody>
        </p:sp>
        <p:sp>
          <p:nvSpPr>
            <p:cNvPr id="20507" name="Text Box 11"/>
            <p:cNvSpPr txBox="1">
              <a:spLocks noChangeArrowheads="1"/>
            </p:cNvSpPr>
            <p:nvPr/>
          </p:nvSpPr>
          <p:spPr bwMode="auto">
            <a:xfrm>
              <a:off x="6028" y="6514"/>
              <a:ext cx="3381" cy="1921"/>
            </a:xfrm>
            <a:prstGeom prst="rect">
              <a:avLst/>
            </a:prstGeom>
            <a:gradFill rotWithShape="0">
              <a:gsLst>
                <a:gs pos="0">
                  <a:srgbClr val="D1D1D1"/>
                </a:gs>
                <a:gs pos="50000">
                  <a:srgbClr val="FFFFFF"/>
                </a:gs>
                <a:gs pos="100000">
                  <a:srgbClr val="D1D1D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  Booleano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 Espaço vetorial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 Probabilista</a:t>
              </a:r>
            </a:p>
          </p:txBody>
        </p:sp>
      </p:grp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6400800" y="990600"/>
            <a:ext cx="2135188" cy="1060450"/>
            <a:chOff x="771" y="3637"/>
            <a:chExt cx="4024" cy="1987"/>
          </a:xfrm>
        </p:grpSpPr>
        <p:sp>
          <p:nvSpPr>
            <p:cNvPr id="20504" name="Text Box 13"/>
            <p:cNvSpPr txBox="1">
              <a:spLocks noChangeAspect="1" noChangeArrowheads="1"/>
            </p:cNvSpPr>
            <p:nvPr/>
          </p:nvSpPr>
          <p:spPr bwMode="auto">
            <a:xfrm>
              <a:off x="771" y="3637"/>
              <a:ext cx="4024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Teoria dos conjuntos</a:t>
              </a:r>
            </a:p>
          </p:txBody>
        </p:sp>
        <p:sp>
          <p:nvSpPr>
            <p:cNvPr id="20505" name="Text Box 14"/>
            <p:cNvSpPr txBox="1">
              <a:spLocks noChangeAspect="1" noChangeArrowheads="1"/>
            </p:cNvSpPr>
            <p:nvPr/>
          </p:nvSpPr>
          <p:spPr bwMode="auto">
            <a:xfrm>
              <a:off x="771" y="4397"/>
              <a:ext cx="4024" cy="1227"/>
            </a:xfrm>
            <a:prstGeom prst="rect">
              <a:avLst/>
            </a:prstGeom>
            <a:gradFill rotWithShape="0">
              <a:gsLst>
                <a:gs pos="0">
                  <a:srgbClr val="D1D1D1"/>
                </a:gs>
                <a:gs pos="50000">
                  <a:srgbClr val="FFFFFF"/>
                </a:gs>
                <a:gs pos="100000">
                  <a:srgbClr val="D1D1D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 noProof="1">
                  <a:solidFill>
                    <a:srgbClr val="000000"/>
                  </a:solidFill>
                  <a:latin typeface="Arial" pitchFamily="34" charset="0"/>
                </a:rPr>
                <a:t> Fuzzy</a:t>
              </a:r>
            </a:p>
            <a:p>
              <a:pPr eaLnBrk="0" hangingPunct="0"/>
              <a:r>
                <a:rPr lang="pt-BR" sz="1400" noProof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Booleano estendido</a:t>
              </a:r>
            </a:p>
          </p:txBody>
        </p:sp>
      </p:grp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6400800" y="3806825"/>
            <a:ext cx="2286000" cy="1208088"/>
            <a:chOff x="257" y="6251"/>
            <a:chExt cx="4309" cy="2264"/>
          </a:xfrm>
        </p:grpSpPr>
        <p:sp>
          <p:nvSpPr>
            <p:cNvPr id="20502" name="Text Box 16"/>
            <p:cNvSpPr txBox="1">
              <a:spLocks noChangeAspect="1" noChangeArrowheads="1"/>
            </p:cNvSpPr>
            <p:nvPr/>
          </p:nvSpPr>
          <p:spPr bwMode="auto">
            <a:xfrm>
              <a:off x="263" y="6251"/>
              <a:ext cx="4303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Probabilista</a:t>
              </a:r>
            </a:p>
          </p:txBody>
        </p:sp>
        <p:sp>
          <p:nvSpPr>
            <p:cNvPr id="20503" name="Text Box 17"/>
            <p:cNvSpPr txBox="1">
              <a:spLocks noChangeAspect="1" noChangeArrowheads="1"/>
            </p:cNvSpPr>
            <p:nvPr/>
          </p:nvSpPr>
          <p:spPr bwMode="auto">
            <a:xfrm>
              <a:off x="257" y="7011"/>
              <a:ext cx="4309" cy="1504"/>
            </a:xfrm>
            <a:prstGeom prst="rect">
              <a:avLst/>
            </a:prstGeom>
            <a:gradFill rotWithShape="0">
              <a:gsLst>
                <a:gs pos="0">
                  <a:srgbClr val="D1D1D1"/>
                </a:gs>
                <a:gs pos="50000">
                  <a:srgbClr val="FFFFFF"/>
                </a:gs>
                <a:gs pos="100000">
                  <a:srgbClr val="D1D1D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Redes de inferência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Redes de crença</a:t>
              </a:r>
            </a:p>
          </p:txBody>
        </p:sp>
      </p:grpSp>
      <p:grpSp>
        <p:nvGrpSpPr>
          <p:cNvPr id="20490" name="Group 18"/>
          <p:cNvGrpSpPr>
            <a:grpSpLocks/>
          </p:cNvGrpSpPr>
          <p:nvPr/>
        </p:nvGrpSpPr>
        <p:grpSpPr bwMode="auto">
          <a:xfrm>
            <a:off x="6397625" y="2236788"/>
            <a:ext cx="2286000" cy="1430337"/>
            <a:chOff x="257" y="2960"/>
            <a:chExt cx="4309" cy="2679"/>
          </a:xfrm>
        </p:grpSpPr>
        <p:sp>
          <p:nvSpPr>
            <p:cNvPr id="20500" name="Text Box 19"/>
            <p:cNvSpPr txBox="1">
              <a:spLocks noChangeAspect="1" noChangeArrowheads="1"/>
            </p:cNvSpPr>
            <p:nvPr/>
          </p:nvSpPr>
          <p:spPr bwMode="auto">
            <a:xfrm>
              <a:off x="257" y="2960"/>
              <a:ext cx="4309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Algebraico</a:t>
              </a:r>
            </a:p>
          </p:txBody>
        </p:sp>
        <p:sp>
          <p:nvSpPr>
            <p:cNvPr id="20501" name="Text Box 20"/>
            <p:cNvSpPr txBox="1">
              <a:spLocks noChangeAspect="1" noChangeArrowheads="1"/>
            </p:cNvSpPr>
            <p:nvPr/>
          </p:nvSpPr>
          <p:spPr bwMode="auto">
            <a:xfrm>
              <a:off x="263" y="3720"/>
              <a:ext cx="4303" cy="1919"/>
            </a:xfrm>
            <a:prstGeom prst="rect">
              <a:avLst/>
            </a:prstGeom>
            <a:gradFill rotWithShape="0">
              <a:gsLst>
                <a:gs pos="0">
                  <a:srgbClr val="D1D1D1"/>
                </a:gs>
                <a:gs pos="50000">
                  <a:srgbClr val="FFFFFF"/>
                </a:gs>
                <a:gs pos="100000">
                  <a:srgbClr val="D1D1D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ES generalizado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Semântica Latente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Redes Neurais</a:t>
              </a:r>
            </a:p>
          </p:txBody>
        </p:sp>
      </p:grpSp>
      <p:grpSp>
        <p:nvGrpSpPr>
          <p:cNvPr id="20491" name="Group 21"/>
          <p:cNvGrpSpPr>
            <a:grpSpLocks/>
          </p:cNvGrpSpPr>
          <p:nvPr/>
        </p:nvGrpSpPr>
        <p:grpSpPr bwMode="auto">
          <a:xfrm>
            <a:off x="3052763" y="5187950"/>
            <a:ext cx="2027237" cy="1446213"/>
            <a:chOff x="12622" y="9042"/>
            <a:chExt cx="3821" cy="2712"/>
          </a:xfrm>
        </p:grpSpPr>
        <p:sp>
          <p:nvSpPr>
            <p:cNvPr id="20498" name="Text Box 22"/>
            <p:cNvSpPr txBox="1">
              <a:spLocks noChangeAspect="1" noChangeArrowheads="1"/>
            </p:cNvSpPr>
            <p:nvPr/>
          </p:nvSpPr>
          <p:spPr bwMode="auto">
            <a:xfrm>
              <a:off x="12622" y="9042"/>
              <a:ext cx="3821" cy="7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 Browsing</a:t>
              </a:r>
            </a:p>
          </p:txBody>
        </p:sp>
        <p:sp>
          <p:nvSpPr>
            <p:cNvPr id="20499" name="Text Box 23"/>
            <p:cNvSpPr txBox="1">
              <a:spLocks noChangeAspect="1" noChangeArrowheads="1"/>
            </p:cNvSpPr>
            <p:nvPr/>
          </p:nvSpPr>
          <p:spPr bwMode="auto">
            <a:xfrm>
              <a:off x="12622" y="9802"/>
              <a:ext cx="3821" cy="1952"/>
            </a:xfrm>
            <a:prstGeom prst="rect">
              <a:avLst/>
            </a:prstGeom>
            <a:gradFill rotWithShape="0">
              <a:gsLst>
                <a:gs pos="0">
                  <a:srgbClr val="C1C1C1"/>
                </a:gs>
                <a:gs pos="50000">
                  <a:srgbClr val="FFFFFF"/>
                </a:gs>
                <a:gs pos="100000">
                  <a:srgbClr val="C1C1C1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Plano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Estruturado</a:t>
              </a:r>
            </a:p>
            <a:p>
              <a:pPr eaLnBrk="0" hangingPunct="0"/>
              <a:r>
                <a:rPr lang="pt-BR" sz="1400">
                  <a:solidFill>
                    <a:srgbClr val="000000"/>
                  </a:solidFill>
                  <a:latin typeface="Arial" pitchFamily="34" charset="0"/>
                </a:rPr>
                <a:t> Hipertextual</a:t>
              </a:r>
            </a:p>
          </p:txBody>
        </p:sp>
      </p:grpSp>
      <p:sp>
        <p:nvSpPr>
          <p:cNvPr id="20492" name="Line 24"/>
          <p:cNvSpPr>
            <a:spLocks noChangeShapeType="1"/>
          </p:cNvSpPr>
          <p:nvPr/>
        </p:nvSpPr>
        <p:spPr bwMode="auto">
          <a:xfrm flipV="1">
            <a:off x="4614863" y="1163638"/>
            <a:ext cx="1782762" cy="12684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pt-BR"/>
          </a:p>
        </p:txBody>
      </p:sp>
      <p:sp>
        <p:nvSpPr>
          <p:cNvPr id="20493" name="Line 25"/>
          <p:cNvSpPr>
            <a:spLocks noChangeShapeType="1"/>
          </p:cNvSpPr>
          <p:nvPr/>
        </p:nvSpPr>
        <p:spPr bwMode="auto">
          <a:xfrm flipV="1">
            <a:off x="4614863" y="2432050"/>
            <a:ext cx="1782762" cy="2111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4" name="Line 26"/>
          <p:cNvSpPr>
            <a:spLocks noChangeShapeType="1"/>
          </p:cNvSpPr>
          <p:nvPr/>
        </p:nvSpPr>
        <p:spPr bwMode="auto">
          <a:xfrm>
            <a:off x="4756150" y="3040063"/>
            <a:ext cx="1641475" cy="911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5" name="Line 27"/>
          <p:cNvSpPr>
            <a:spLocks noChangeShapeType="1"/>
          </p:cNvSpPr>
          <p:nvPr/>
        </p:nvSpPr>
        <p:spPr bwMode="auto">
          <a:xfrm flipV="1">
            <a:off x="2222500" y="2287588"/>
            <a:ext cx="977900" cy="9890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6" name="Line 28"/>
          <p:cNvSpPr>
            <a:spLocks noChangeShapeType="1"/>
          </p:cNvSpPr>
          <p:nvPr/>
        </p:nvSpPr>
        <p:spPr bwMode="auto">
          <a:xfrm>
            <a:off x="2222500" y="3276600"/>
            <a:ext cx="977900" cy="7667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20497" name="Line 29"/>
          <p:cNvSpPr>
            <a:spLocks noChangeShapeType="1"/>
          </p:cNvSpPr>
          <p:nvPr/>
        </p:nvSpPr>
        <p:spPr bwMode="auto">
          <a:xfrm>
            <a:off x="2073275" y="5014913"/>
            <a:ext cx="977900" cy="3952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Próxima aula</a:t>
            </a:r>
            <a:endParaRPr lang="pt-BR" dirty="0" smtClean="0"/>
          </a:p>
        </p:txBody>
      </p:sp>
      <p:sp>
        <p:nvSpPr>
          <p:cNvPr id="10445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dirty="0" smtClean="0"/>
              <a:t>Indexação dos Documentos &amp; Criação da Bases de Índices </a:t>
            </a:r>
            <a:endParaRPr lang="en-US" altLang="pt-BR" dirty="0" smtClean="0"/>
          </a:p>
          <a:p>
            <a:r>
              <a:rPr lang="pt-BR" altLang="pt-BR" dirty="0" smtClean="0">
                <a:sym typeface="Monotype Sorts"/>
              </a:rPr>
              <a:t>Cap. 8 do livro </a:t>
            </a:r>
          </a:p>
          <a:p>
            <a:pPr lvl="1"/>
            <a:r>
              <a:rPr lang="pt-BR" altLang="pt-BR" dirty="0" err="1" smtClean="0"/>
              <a:t>Modern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Information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Retrieval</a:t>
            </a:r>
            <a:r>
              <a:rPr lang="pt-BR" altLang="pt-BR" dirty="0" smtClean="0"/>
              <a:t>. </a:t>
            </a:r>
            <a:r>
              <a:rPr lang="pt-BR" altLang="pt-BR" dirty="0" err="1" smtClean="0"/>
              <a:t>Baeza-Yates</a:t>
            </a:r>
            <a:r>
              <a:rPr lang="pt-BR" altLang="pt-BR" dirty="0" smtClean="0"/>
              <a:t> &amp; Ribeiro-Neto. </a:t>
            </a:r>
            <a:r>
              <a:rPr lang="pt-BR" altLang="pt-BR" dirty="0" err="1" smtClean="0"/>
              <a:t>Addison-Wesley</a:t>
            </a:r>
            <a:r>
              <a:rPr lang="pt-BR" altLang="pt-BR" dirty="0" smtClean="0"/>
              <a:t>, 1999</a:t>
            </a:r>
          </a:p>
          <a:p>
            <a:r>
              <a:rPr lang="pt-BR" dirty="0" smtClean="0"/>
              <a:t>Definição da Tarefa 1</a:t>
            </a:r>
          </a:p>
        </p:txBody>
      </p:sp>
      <p:sp>
        <p:nvSpPr>
          <p:cNvPr id="10445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52EB9-B83B-4302-A549-C768EC3705FA}" type="slidenum">
              <a:rPr lang="pt-BR" smtClean="0"/>
              <a:pPr/>
              <a:t>90</a:t>
            </a:fld>
            <a:endParaRPr lang="pt-BR" smtClean="0"/>
          </a:p>
        </p:txBody>
      </p:sp>
      <p:sp>
        <p:nvSpPr>
          <p:cNvPr id="10445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7696200" y="6248400"/>
            <a:ext cx="1447800" cy="457200"/>
          </a:xfrm>
        </p:spPr>
        <p:txBody>
          <a:bodyPr/>
          <a:lstStyle/>
          <a:p>
            <a:r>
              <a:rPr lang="pt-BR" smtClean="0"/>
              <a:t>CIn-UFPE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4276</TotalTime>
  <Words>4763</Words>
  <Application>Microsoft Office PowerPoint</Application>
  <PresentationFormat>Apresentação na tela (4:3)</PresentationFormat>
  <Paragraphs>1001</Paragraphs>
  <Slides>90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90</vt:i4>
      </vt:variant>
    </vt:vector>
  </HeadingPairs>
  <TitlesOfParts>
    <vt:vector size="94" baseType="lpstr">
      <vt:lpstr>Plano grafico</vt:lpstr>
      <vt:lpstr>Document</vt:lpstr>
      <vt:lpstr>Equação</vt:lpstr>
      <vt:lpstr>Documento</vt:lpstr>
      <vt:lpstr>Recuperação de Informação</vt:lpstr>
      <vt:lpstr>Roteiro</vt:lpstr>
      <vt:lpstr>Relembrando… Sistemas de Recuperação de Informação</vt:lpstr>
      <vt:lpstr>Fases e Etapas de um Sistemas de RI</vt:lpstr>
      <vt:lpstr>Sistemas de RI:  Criação da base de índices</vt:lpstr>
      <vt:lpstr>Sistemas de RI:  Consulta à Base de índices</vt:lpstr>
      <vt:lpstr>Aula de hoje !  Modelos de Recuperação de Informação </vt:lpstr>
      <vt:lpstr>Aula de hoje !  Modelos de Recuperação de Informação </vt:lpstr>
      <vt:lpstr>Tarefas e Modelos de Recuperação de Informação</vt:lpstr>
      <vt:lpstr>1) Tarefa do usuário Recuperação ad-hoc</vt:lpstr>
      <vt:lpstr>1) Tarefa do usuário Recuperação com filtragem</vt:lpstr>
      <vt:lpstr>1) Tarefa do usuário Browsing</vt:lpstr>
      <vt:lpstr>2) Representação do Documento Visão Lógica (relembrando)</vt:lpstr>
      <vt:lpstr>Quadro Geral</vt:lpstr>
      <vt:lpstr>2) Representação do Documento Visão Lógica (relembrando)</vt:lpstr>
      <vt:lpstr>2) Representação do Documento Visão Lógica (relembrando)</vt:lpstr>
      <vt:lpstr>2) Representação do Documento Visão Lógica (relembrando)</vt:lpstr>
      <vt:lpstr>2) Representação do Documento Visão Lógica</vt:lpstr>
      <vt:lpstr>3) Modelos de Recuperação de Documentos</vt:lpstr>
      <vt:lpstr>Modelo Booleano Representação do documento</vt:lpstr>
      <vt:lpstr>Modelo Booleano Representação da consulta</vt:lpstr>
      <vt:lpstr>Modelo Booleano Relevância</vt:lpstr>
      <vt:lpstr>Modelo Booleano</vt:lpstr>
      <vt:lpstr>Modelo Espaço Vetorial Representação do documento</vt:lpstr>
      <vt:lpstr>Modelo Espaço Vetorial Representação do documento</vt:lpstr>
      <vt:lpstr>Modelo Espaço Vetorial</vt:lpstr>
      <vt:lpstr>Modelo Espaço Vetorial  Representação do documento e da consulta</vt:lpstr>
      <vt:lpstr>Modelo Espaço Vetorial  Relevância</vt:lpstr>
      <vt:lpstr>Modelo Espaço Vetorial  Relevância</vt:lpstr>
      <vt:lpstr>Modelo Espaço Vetorial  Relevância</vt:lpstr>
      <vt:lpstr>Modelo Espaço Vetorial  Relevância</vt:lpstr>
      <vt:lpstr>Medidas de Similaridade Exemplos </vt:lpstr>
      <vt:lpstr>Medidas de Dissimilaridade</vt:lpstr>
      <vt:lpstr>Modelo Espaço Vetorial  Cálculo dos Pesos</vt:lpstr>
      <vt:lpstr>Modelo Espaço Vetorial  Cálculo dos Pesos</vt:lpstr>
      <vt:lpstr>Modelo Espaço Vetorial  Cálculo dos Pesos com TF-IDF </vt:lpstr>
      <vt:lpstr>Modelo Espaço Vetorial  Cálculo dos Pesos com TF-IDF</vt:lpstr>
      <vt:lpstr>Modelo Espaço Vetorial   Cálculo dos Pesos com TF-IDF</vt:lpstr>
      <vt:lpstr>Modelo Espaço Vetorial   Cálculo dos Pesos com TF-IDF</vt:lpstr>
      <vt:lpstr>Slide 40</vt:lpstr>
      <vt:lpstr>Slide 41</vt:lpstr>
      <vt:lpstr>Slide 42</vt:lpstr>
      <vt:lpstr>Modelo Espaço Vetorial</vt:lpstr>
      <vt:lpstr>Próxima aula</vt:lpstr>
      <vt:lpstr>Aula 2</vt:lpstr>
      <vt:lpstr>Modelo Difuso  Motivação...</vt:lpstr>
      <vt:lpstr>Modelo Difuso</vt:lpstr>
      <vt:lpstr>Conjuntos Difusos</vt:lpstr>
      <vt:lpstr>Modelo Difuso para RI</vt:lpstr>
      <vt:lpstr>Modelo Difuso para RI</vt:lpstr>
      <vt:lpstr>Modelo Difuso para RI  Noção de Relevância</vt:lpstr>
      <vt:lpstr>Modelo Difuso de RI</vt:lpstr>
      <vt:lpstr>Modelo Difuso  Matriz de correlação termo-a-termo</vt:lpstr>
      <vt:lpstr>Modelo Difuso  Matriz de correlação termo-a-termo</vt:lpstr>
      <vt:lpstr>Modelo Difuso</vt:lpstr>
      <vt:lpstr>Slide 56</vt:lpstr>
      <vt:lpstr>Modelo Difuso</vt:lpstr>
      <vt:lpstr>Slide 58</vt:lpstr>
      <vt:lpstr>Slide 59</vt:lpstr>
      <vt:lpstr>Modelo Algébrico Semântica Latente</vt:lpstr>
      <vt:lpstr>Semântica Latente</vt:lpstr>
      <vt:lpstr>Semântica Latente</vt:lpstr>
      <vt:lpstr>Semântica Latente Representações</vt:lpstr>
      <vt:lpstr>Semântica Latente  Noção de Relevância</vt:lpstr>
      <vt:lpstr>Semântica Latente</vt:lpstr>
      <vt:lpstr>Semântica Latente</vt:lpstr>
      <vt:lpstr>Semântica Latente</vt:lpstr>
      <vt:lpstr>Semântica Latente</vt:lpstr>
      <vt:lpstr>Semântica Latente</vt:lpstr>
      <vt:lpstr>Semântica Latente</vt:lpstr>
      <vt:lpstr>Semântica Latente</vt:lpstr>
      <vt:lpstr>Slide 72</vt:lpstr>
      <vt:lpstr>Semântica Latente  Redução do espaço por decomposição </vt:lpstr>
      <vt:lpstr>Semântica Latente  Redução do espaço por decomposição</vt:lpstr>
      <vt:lpstr>Slide 75</vt:lpstr>
      <vt:lpstr>Ranking com SL</vt:lpstr>
      <vt:lpstr>Semântica Latente </vt:lpstr>
      <vt:lpstr>Modelo Probabilista</vt:lpstr>
      <vt:lpstr>Modelo Probabilista </vt:lpstr>
      <vt:lpstr>Modelo Probabilista </vt:lpstr>
      <vt:lpstr>Modelo Probabilista Representações</vt:lpstr>
      <vt:lpstr>Modelo Probabilista Noção de Relevância</vt:lpstr>
      <vt:lpstr>Modelo Probabilista Noção de Relevância</vt:lpstr>
      <vt:lpstr>Modelo Probabilista Noção de Relevância</vt:lpstr>
      <vt:lpstr>Modelo Probabilista</vt:lpstr>
      <vt:lpstr>Slide 86</vt:lpstr>
      <vt:lpstr>Slide 87</vt:lpstr>
      <vt:lpstr>Slide 88</vt:lpstr>
      <vt:lpstr>Slide 89</vt:lpstr>
      <vt:lpstr>Próxima aula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fbf2</dc:creator>
  <cp:lastModifiedBy>fab</cp:lastModifiedBy>
  <cp:revision>606</cp:revision>
  <cp:lastPrinted>2001-04-02T12:42:59Z</cp:lastPrinted>
  <dcterms:created xsi:type="dcterms:W3CDTF">2000-11-15T23:57:53Z</dcterms:created>
  <dcterms:modified xsi:type="dcterms:W3CDTF">2019-08-20T11:03:38Z</dcterms:modified>
</cp:coreProperties>
</file>