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02"/>
  </p:notesMasterIdLst>
  <p:handoutMasterIdLst>
    <p:handoutMasterId r:id="rId103"/>
  </p:handoutMasterIdLst>
  <p:sldIdLst>
    <p:sldId id="328" r:id="rId2"/>
    <p:sldId id="327" r:id="rId3"/>
    <p:sldId id="332" r:id="rId4"/>
    <p:sldId id="499" r:id="rId5"/>
    <p:sldId id="342" r:id="rId6"/>
    <p:sldId id="362" r:id="rId7"/>
    <p:sldId id="379" r:id="rId8"/>
    <p:sldId id="380" r:id="rId9"/>
    <p:sldId id="393" r:id="rId10"/>
    <p:sldId id="392" r:id="rId11"/>
    <p:sldId id="345" r:id="rId12"/>
    <p:sldId id="381" r:id="rId13"/>
    <p:sldId id="377" r:id="rId14"/>
    <p:sldId id="395" r:id="rId15"/>
    <p:sldId id="391" r:id="rId16"/>
    <p:sldId id="387" r:id="rId17"/>
    <p:sldId id="364" r:id="rId18"/>
    <p:sldId id="388" r:id="rId19"/>
    <p:sldId id="385" r:id="rId20"/>
    <p:sldId id="389" r:id="rId21"/>
    <p:sldId id="496" r:id="rId22"/>
    <p:sldId id="487" r:id="rId23"/>
    <p:sldId id="488" r:id="rId24"/>
    <p:sldId id="489" r:id="rId25"/>
    <p:sldId id="490" r:id="rId26"/>
    <p:sldId id="491" r:id="rId27"/>
    <p:sldId id="492" r:id="rId28"/>
    <p:sldId id="493" r:id="rId29"/>
    <p:sldId id="494" r:id="rId30"/>
    <p:sldId id="495" r:id="rId31"/>
    <p:sldId id="497" r:id="rId32"/>
    <p:sldId id="365" r:id="rId33"/>
    <p:sldId id="500" r:id="rId34"/>
    <p:sldId id="406" r:id="rId35"/>
    <p:sldId id="397" r:id="rId36"/>
    <p:sldId id="396" r:id="rId37"/>
    <p:sldId id="405" r:id="rId38"/>
    <p:sldId id="418" r:id="rId39"/>
    <p:sldId id="404" r:id="rId40"/>
    <p:sldId id="419" r:id="rId41"/>
    <p:sldId id="420" r:id="rId42"/>
    <p:sldId id="421" r:id="rId43"/>
    <p:sldId id="422" r:id="rId44"/>
    <p:sldId id="423" r:id="rId45"/>
    <p:sldId id="366" r:id="rId46"/>
    <p:sldId id="399" r:id="rId47"/>
    <p:sldId id="424" r:id="rId48"/>
    <p:sldId id="425" r:id="rId49"/>
    <p:sldId id="426" r:id="rId50"/>
    <p:sldId id="427" r:id="rId51"/>
    <p:sldId id="428" r:id="rId52"/>
    <p:sldId id="429" r:id="rId53"/>
    <p:sldId id="430" r:id="rId54"/>
    <p:sldId id="390" r:id="rId55"/>
    <p:sldId id="417" r:id="rId56"/>
    <p:sldId id="441" r:id="rId57"/>
    <p:sldId id="442" r:id="rId58"/>
    <p:sldId id="443" r:id="rId59"/>
    <p:sldId id="444" r:id="rId60"/>
    <p:sldId id="445" r:id="rId61"/>
    <p:sldId id="446" r:id="rId62"/>
    <p:sldId id="447" r:id="rId63"/>
    <p:sldId id="448" r:id="rId64"/>
    <p:sldId id="449" r:id="rId65"/>
    <p:sldId id="450" r:id="rId66"/>
    <p:sldId id="451" r:id="rId67"/>
    <p:sldId id="452" r:id="rId68"/>
    <p:sldId id="453" r:id="rId69"/>
    <p:sldId id="454" r:id="rId70"/>
    <p:sldId id="455" r:id="rId71"/>
    <p:sldId id="456" r:id="rId72"/>
    <p:sldId id="457" r:id="rId73"/>
    <p:sldId id="458" r:id="rId74"/>
    <p:sldId id="459" r:id="rId75"/>
    <p:sldId id="460" r:id="rId76"/>
    <p:sldId id="461" r:id="rId77"/>
    <p:sldId id="462" r:id="rId78"/>
    <p:sldId id="463" r:id="rId79"/>
    <p:sldId id="464" r:id="rId80"/>
    <p:sldId id="466" r:id="rId81"/>
    <p:sldId id="467" r:id="rId82"/>
    <p:sldId id="468" r:id="rId83"/>
    <p:sldId id="469" r:id="rId84"/>
    <p:sldId id="470" r:id="rId85"/>
    <p:sldId id="471" r:id="rId86"/>
    <p:sldId id="472" r:id="rId87"/>
    <p:sldId id="473" r:id="rId88"/>
    <p:sldId id="474" r:id="rId89"/>
    <p:sldId id="475" r:id="rId90"/>
    <p:sldId id="476" r:id="rId91"/>
    <p:sldId id="477" r:id="rId92"/>
    <p:sldId id="478" r:id="rId93"/>
    <p:sldId id="479" r:id="rId94"/>
    <p:sldId id="480" r:id="rId95"/>
    <p:sldId id="481" r:id="rId96"/>
    <p:sldId id="482" r:id="rId97"/>
    <p:sldId id="483" r:id="rId98"/>
    <p:sldId id="484" r:id="rId99"/>
    <p:sldId id="485" r:id="rId100"/>
    <p:sldId id="486" r:id="rId101"/>
  </p:sldIdLst>
  <p:sldSz cx="9144000" cy="6858000" type="screen4x3"/>
  <p:notesSz cx="6985000" cy="101219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0000"/>
    <a:srgbClr val="DDDDDD"/>
    <a:srgbClr val="800000"/>
    <a:srgbClr val="008663"/>
    <a:srgbClr val="00A076"/>
    <a:srgbClr val="23238D"/>
    <a:srgbClr val="99FF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 snapToObjects="1">
      <p:cViewPr>
        <p:scale>
          <a:sx n="70" d="100"/>
          <a:sy n="70" d="100"/>
        </p:scale>
        <p:origin x="-1572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034"/>
    </p:cViewPr>
  </p:sorterViewPr>
  <p:notesViewPr>
    <p:cSldViewPr snapToObjects="1">
      <p:cViewPr varScale="1">
        <p:scale>
          <a:sx n="40" d="100"/>
          <a:sy n="40" d="100"/>
        </p:scale>
        <p:origin x="-1488" y="-96"/>
      </p:cViewPr>
      <p:guideLst>
        <p:guide orient="horz" pos="3188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79.xml"/><Relationship Id="rId13" Type="http://schemas.openxmlformats.org/officeDocument/2006/relationships/slide" Target="slides/slide96.xml"/><Relationship Id="rId3" Type="http://schemas.openxmlformats.org/officeDocument/2006/relationships/slide" Target="slides/slide66.xml"/><Relationship Id="rId7" Type="http://schemas.openxmlformats.org/officeDocument/2006/relationships/slide" Target="slides/slide78.xml"/><Relationship Id="rId12" Type="http://schemas.openxmlformats.org/officeDocument/2006/relationships/slide" Target="slides/slide85.xml"/><Relationship Id="rId2" Type="http://schemas.openxmlformats.org/officeDocument/2006/relationships/slide" Target="slides/slide11.xml"/><Relationship Id="rId16" Type="http://schemas.openxmlformats.org/officeDocument/2006/relationships/slide" Target="slides/slide99.xml"/><Relationship Id="rId1" Type="http://schemas.openxmlformats.org/officeDocument/2006/relationships/slide" Target="slides/slide1.xml"/><Relationship Id="rId6" Type="http://schemas.openxmlformats.org/officeDocument/2006/relationships/slide" Target="slides/slide77.xml"/><Relationship Id="rId11" Type="http://schemas.openxmlformats.org/officeDocument/2006/relationships/slide" Target="slides/slide83.xml"/><Relationship Id="rId5" Type="http://schemas.openxmlformats.org/officeDocument/2006/relationships/slide" Target="slides/slide73.xml"/><Relationship Id="rId15" Type="http://schemas.openxmlformats.org/officeDocument/2006/relationships/slide" Target="slides/slide98.xml"/><Relationship Id="rId10" Type="http://schemas.openxmlformats.org/officeDocument/2006/relationships/slide" Target="slides/slide82.xml"/><Relationship Id="rId4" Type="http://schemas.openxmlformats.org/officeDocument/2006/relationships/slide" Target="slides/slide72.xml"/><Relationship Id="rId9" Type="http://schemas.openxmlformats.org/officeDocument/2006/relationships/slide" Target="slides/slide81.xml"/><Relationship Id="rId14" Type="http://schemas.openxmlformats.org/officeDocument/2006/relationships/slide" Target="slides/slide9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04775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t" anchorCtr="0" compatLnSpc="1">
            <a:prstTxWarp prst="textNoShape">
              <a:avLst/>
            </a:prstTxWarp>
            <a:spAutoFit/>
          </a:bodyPr>
          <a:lstStyle>
            <a:lvl1pPr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949950" y="0"/>
            <a:ext cx="103505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t" anchorCtr="0" compatLnSpc="1">
            <a:prstTxWarp prst="textNoShape">
              <a:avLst/>
            </a:prstTxWarp>
            <a:spAutoFit/>
          </a:bodyPr>
          <a:lstStyle>
            <a:lvl1pPr algn="r"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825038"/>
            <a:ext cx="827088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b" anchorCtr="0" compatLnSpc="1">
            <a:prstTxWarp prst="textNoShape">
              <a:avLst/>
            </a:prstTxWarp>
            <a:spAutoFit/>
          </a:bodyPr>
          <a:lstStyle>
            <a:lvl1pPr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88113" y="9825038"/>
            <a:ext cx="496887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b" anchorCtr="0" compatLnSpc="1">
            <a:prstTxWarp prst="textNoShape">
              <a:avLst/>
            </a:prstTxWarp>
            <a:spAutoFit/>
          </a:bodyPr>
          <a:lstStyle>
            <a:lvl1pPr algn="r" defTabSz="977900">
              <a:defRPr sz="1300"/>
            </a:lvl1pPr>
          </a:lstStyle>
          <a:p>
            <a:pPr>
              <a:defRPr/>
            </a:pPr>
            <a:fld id="{6891B030-070C-4F24-AB50-80A1E1CDC0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>
            <a:lvl1pPr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>
            <a:lvl1pPr algn="r"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54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2025" y="758825"/>
            <a:ext cx="5060950" cy="379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808538"/>
            <a:ext cx="5121275" cy="4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15488"/>
            <a:ext cx="3027363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b" anchorCtr="0" compatLnSpc="1">
            <a:prstTxWarp prst="textNoShape">
              <a:avLst/>
            </a:prstTxWarp>
          </a:bodyPr>
          <a:lstStyle>
            <a:lvl1pPr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9615488"/>
            <a:ext cx="30273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b" anchorCtr="0" compatLnSpc="1">
            <a:prstTxWarp prst="textNoShape">
              <a:avLst/>
            </a:prstTxWarp>
          </a:bodyPr>
          <a:lstStyle>
            <a:lvl1pPr algn="r"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B525C944-02F1-4310-98B5-81306D23E9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989563-4047-4987-8253-6311999C3334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1065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1066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FD036-4826-4516-9D72-BFE6D2986D8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9227E-C6B1-46F3-B2B6-39844C6493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342900"/>
            <a:ext cx="2000250" cy="52863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342900"/>
            <a:ext cx="5848350" cy="52863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38A42-E7C7-4A42-935E-E009B226D5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88913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838200" y="1690688"/>
            <a:ext cx="7772400" cy="4114800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C6EFB-10F4-4B4A-8AA3-B618F8E4A0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56080-17AF-40AE-ADC3-67E479EE26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46CCB-EB84-406A-97DF-03AAD0E8EB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5144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5144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31496-F577-416C-BA8B-6D6F49AFE0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8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12577-6FEF-4AB8-A60F-15DF5B415ED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28498-0235-4EA1-8CFD-C6D64B9C31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3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64DE5-399D-41AE-B334-F3A2FECC90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D9E5D-C642-4127-9576-3651C541E0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0ADA4-7854-4B15-AD2E-E3B71A3ADC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127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1278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957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11279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959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0962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962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11274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962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962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963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126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429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126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5144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963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00" y="6248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10963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76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EF58C0E-C846-44B5-9CBF-294B117983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Documento_do_Microsoft_Office_Word_97_-_20032.doc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Documento_do_Microsoft_Office_Word_97_-_20033.doc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Documento_do_Microsoft_Office_Word_97_-_20034.doc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444182"/>
            <a:ext cx="3175992" cy="1225178"/>
          </a:xfrm>
          <a:noFill/>
        </p:spPr>
        <p:txBody>
          <a:bodyPr/>
          <a:lstStyle/>
          <a:p>
            <a:r>
              <a:rPr lang="pt-BR" sz="2400" dirty="0" smtClean="0">
                <a:sym typeface="Monotype Sorts"/>
              </a:rPr>
              <a:t>Flávia Barros e Ricardo Prudêncio</a:t>
            </a:r>
          </a:p>
          <a:p>
            <a:endParaRPr lang="pt-BR" sz="2400" dirty="0" smtClean="0">
              <a:sym typeface="Monotype Sorts"/>
            </a:endParaRPr>
          </a:p>
        </p:txBody>
      </p:sp>
      <p:sp>
        <p:nvSpPr>
          <p:cNvPr id="13315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0"/>
            <a:r>
              <a:rPr lang="pt-BR" b="1" dirty="0" err="1" smtClean="0"/>
              <a:t>CIn-UFPE</a:t>
            </a:r>
            <a:r>
              <a:rPr lang="pt-BR" b="1" dirty="0" smtClean="0"/>
              <a:t>  </a:t>
            </a:r>
            <a:endParaRPr lang="pt-BR" dirty="0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412875"/>
            <a:ext cx="7239000" cy="1223963"/>
          </a:xfrm>
        </p:spPr>
        <p:txBody>
          <a:bodyPr/>
          <a:lstStyle/>
          <a:p>
            <a:pPr algn="l" eaLnBrk="1" hangingPunct="1">
              <a:spcBef>
                <a:spcPct val="40000"/>
              </a:spcBef>
            </a:pPr>
            <a:r>
              <a:rPr lang="pt-BR" sz="3200" smtClean="0"/>
              <a:t>Recuperação de Informação Clássica</a:t>
            </a:r>
            <a:endParaRPr lang="pt-BR" sz="3200" i="1" smtClean="0"/>
          </a:p>
        </p:txBody>
      </p:sp>
      <p:sp>
        <p:nvSpPr>
          <p:cNvPr id="13317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57563"/>
            <a:ext cx="7086600" cy="1944687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pt-BR" dirty="0" smtClean="0">
                <a:sym typeface="Monotype Sorts"/>
              </a:rPr>
              <a:t>Modelos de Recuperação de </a:t>
            </a:r>
            <a:r>
              <a:rPr lang="pt-BR" dirty="0" smtClean="0">
                <a:sym typeface="Monotype Sorts"/>
              </a:rPr>
              <a:t>Documentos</a:t>
            </a:r>
          </a:p>
          <a:p>
            <a:pPr algn="r" eaLnBrk="1" hangingPunct="1">
              <a:lnSpc>
                <a:spcPct val="80000"/>
              </a:lnSpc>
            </a:pPr>
            <a:r>
              <a:rPr lang="pt-BR" sz="2000" dirty="0" smtClean="0">
                <a:sym typeface="Monotype Sorts"/>
              </a:rPr>
              <a:t>Cap. 2 do livro [</a:t>
            </a:r>
            <a:r>
              <a:rPr lang="pt-BR" sz="2000" dirty="0" err="1" smtClean="0">
                <a:sym typeface="Monotype Sorts"/>
              </a:rPr>
              <a:t>Baeza-Yates</a:t>
            </a:r>
            <a:r>
              <a:rPr lang="pt-BR" sz="2000" dirty="0" smtClean="0">
                <a:sym typeface="Monotype Sorts"/>
              </a:rPr>
              <a:t> &amp; Ribeiro-Neto 1999] </a:t>
            </a:r>
          </a:p>
          <a:p>
            <a:pPr algn="r" eaLnBrk="1" hangingPunct="1">
              <a:lnSpc>
                <a:spcPct val="80000"/>
              </a:lnSpc>
            </a:pPr>
            <a:endParaRPr lang="pt-BR" dirty="0" smtClean="0">
              <a:sym typeface="Monotype Sorts"/>
            </a:endParaRPr>
          </a:p>
          <a:p>
            <a:pPr algn="r" eaLnBrk="1" hangingPunct="1">
              <a:lnSpc>
                <a:spcPct val="80000"/>
              </a:lnSpc>
            </a:pPr>
            <a:endParaRPr lang="pt-BR" dirty="0" smtClean="0">
              <a:sym typeface="Monotype Sorts"/>
            </a:endParaRPr>
          </a:p>
          <a:p>
            <a:pPr algn="r" eaLnBrk="1" hangingPunct="1">
              <a:lnSpc>
                <a:spcPct val="80000"/>
              </a:lnSpc>
            </a:pPr>
            <a:r>
              <a:rPr lang="pt-BR" sz="2000" dirty="0" smtClean="0">
                <a:sym typeface="Monotype Sorts"/>
              </a:rPr>
              <a:t> </a:t>
            </a:r>
          </a:p>
          <a:p>
            <a:pPr algn="r" eaLnBrk="1" hangingPunct="1">
              <a:lnSpc>
                <a:spcPct val="80000"/>
              </a:lnSpc>
              <a:spcBef>
                <a:spcPct val="20000"/>
              </a:spcBef>
            </a:pPr>
            <a:endParaRPr lang="pt-BR" sz="2000" dirty="0" smtClean="0">
              <a:sym typeface="Monotype Sorts"/>
            </a:endParaRPr>
          </a:p>
          <a:p>
            <a:pPr algn="r" eaLnBrk="1" hangingPunct="1">
              <a:lnSpc>
                <a:spcPct val="80000"/>
              </a:lnSpc>
              <a:spcBef>
                <a:spcPct val="20000"/>
              </a:spcBef>
            </a:pPr>
            <a:endParaRPr lang="pt-BR" sz="2000" dirty="0" smtClean="0">
              <a:sym typeface="Monotype Sort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Rodapé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2531" name="Espaço Reservado para Número de Slid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CBF1DA-08E5-49CA-8177-57B3D225D8E0}" type="slidenum">
              <a:rPr lang="pt-BR" smtClean="0"/>
              <a:pPr/>
              <a:t>10</a:t>
            </a:fld>
            <a:endParaRPr lang="pt-BR" smtClean="0"/>
          </a:p>
        </p:txBody>
      </p:sp>
      <p:sp>
        <p:nvSpPr>
          <p:cNvPr id="2253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Tarefa do usuário</a:t>
            </a:r>
            <a:br>
              <a:rPr lang="pt-BR" smtClean="0"/>
            </a:br>
            <a:r>
              <a:rPr lang="pt-BR" sz="3200" smtClean="0"/>
              <a:t>Recuperação com filtragem</a:t>
            </a:r>
            <a:endParaRPr lang="pt-BR" smtClean="0"/>
          </a:p>
        </p:txBody>
      </p:sp>
      <p:sp>
        <p:nvSpPr>
          <p:cNvPr id="22533" name="Rectangle 1056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685800" y="1646238"/>
            <a:ext cx="77724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4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/>
              <a:t>Recupera documentos considerando o perfil do usuário e a consulta </a:t>
            </a:r>
          </a:p>
        </p:txBody>
      </p:sp>
      <p:grpSp>
        <p:nvGrpSpPr>
          <p:cNvPr id="22534" name="Group 1059"/>
          <p:cNvGrpSpPr>
            <a:grpSpLocks/>
          </p:cNvGrpSpPr>
          <p:nvPr/>
        </p:nvGrpSpPr>
        <p:grpSpPr bwMode="auto">
          <a:xfrm>
            <a:off x="1143000" y="2968625"/>
            <a:ext cx="6203950" cy="3736975"/>
            <a:chOff x="768" y="1728"/>
            <a:chExt cx="3908" cy="2354"/>
          </a:xfrm>
        </p:grpSpPr>
        <p:sp>
          <p:nvSpPr>
            <p:cNvPr id="22535" name="Rectangle 1027"/>
            <p:cNvSpPr>
              <a:spLocks noChangeArrowheads="1"/>
            </p:cNvSpPr>
            <p:nvPr/>
          </p:nvSpPr>
          <p:spPr bwMode="auto">
            <a:xfrm>
              <a:off x="768" y="3298"/>
              <a:ext cx="3019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36" name="Rectangle 1028"/>
            <p:cNvSpPr>
              <a:spLocks noChangeArrowheads="1"/>
            </p:cNvSpPr>
            <p:nvPr/>
          </p:nvSpPr>
          <p:spPr bwMode="auto">
            <a:xfrm>
              <a:off x="964" y="3298"/>
              <a:ext cx="196" cy="4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37" name="Rectangle 1029"/>
            <p:cNvSpPr>
              <a:spLocks noChangeArrowheads="1"/>
            </p:cNvSpPr>
            <p:nvPr/>
          </p:nvSpPr>
          <p:spPr bwMode="auto">
            <a:xfrm>
              <a:off x="1552" y="3298"/>
              <a:ext cx="196" cy="409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38" name="Rectangle 1030"/>
            <p:cNvSpPr>
              <a:spLocks noChangeArrowheads="1"/>
            </p:cNvSpPr>
            <p:nvPr/>
          </p:nvSpPr>
          <p:spPr bwMode="auto">
            <a:xfrm>
              <a:off x="1826" y="3298"/>
              <a:ext cx="392" cy="409"/>
            </a:xfrm>
            <a:prstGeom prst="rect">
              <a:avLst/>
            </a:prstGeom>
            <a:solidFill>
              <a:srgbClr val="9933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39" name="Rectangle 1031"/>
            <p:cNvSpPr>
              <a:spLocks noChangeArrowheads="1"/>
            </p:cNvSpPr>
            <p:nvPr/>
          </p:nvSpPr>
          <p:spPr bwMode="auto">
            <a:xfrm>
              <a:off x="2767" y="3298"/>
              <a:ext cx="353" cy="40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40" name="Rectangle 1032"/>
            <p:cNvSpPr>
              <a:spLocks noChangeArrowheads="1"/>
            </p:cNvSpPr>
            <p:nvPr/>
          </p:nvSpPr>
          <p:spPr bwMode="auto">
            <a:xfrm>
              <a:off x="2611" y="3298"/>
              <a:ext cx="196" cy="409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41" name="Rectangle 1033"/>
            <p:cNvSpPr>
              <a:spLocks noChangeArrowheads="1"/>
            </p:cNvSpPr>
            <p:nvPr/>
          </p:nvSpPr>
          <p:spPr bwMode="auto">
            <a:xfrm>
              <a:off x="2258" y="3298"/>
              <a:ext cx="196" cy="4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42" name="Rectangle 1034"/>
            <p:cNvSpPr>
              <a:spLocks noChangeArrowheads="1"/>
            </p:cNvSpPr>
            <p:nvPr/>
          </p:nvSpPr>
          <p:spPr bwMode="auto">
            <a:xfrm>
              <a:off x="3277" y="3298"/>
              <a:ext cx="196" cy="40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43" name="AutoShape 1035"/>
            <p:cNvSpPr>
              <a:spLocks noChangeArrowheads="1"/>
            </p:cNvSpPr>
            <p:nvPr/>
          </p:nvSpPr>
          <p:spPr bwMode="auto">
            <a:xfrm>
              <a:off x="1317" y="3810"/>
              <a:ext cx="502" cy="21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56 w 21600"/>
                <a:gd name="T13" fmla="*/ 5375 h 21600"/>
                <a:gd name="T14" fmla="*/ 18889 w 21600"/>
                <a:gd name="T15" fmla="*/ 1622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44" name="Text Box 1036"/>
            <p:cNvSpPr txBox="1">
              <a:spLocks noChangeArrowheads="1"/>
            </p:cNvSpPr>
            <p:nvPr/>
          </p:nvSpPr>
          <p:spPr bwMode="auto">
            <a:xfrm>
              <a:off x="1937" y="3794"/>
              <a:ext cx="19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Arial" pitchFamily="34" charset="0"/>
                </a:rPr>
                <a:t>Base de documentos</a:t>
              </a:r>
            </a:p>
          </p:txBody>
        </p:sp>
        <p:sp>
          <p:nvSpPr>
            <p:cNvPr id="22545" name="AutoShape 1039"/>
            <p:cNvSpPr>
              <a:spLocks noChangeArrowheads="1"/>
            </p:cNvSpPr>
            <p:nvPr/>
          </p:nvSpPr>
          <p:spPr bwMode="auto">
            <a:xfrm>
              <a:off x="964" y="1762"/>
              <a:ext cx="862" cy="376"/>
            </a:xfrm>
            <a:prstGeom prst="wedgeRoundRectCallout">
              <a:avLst>
                <a:gd name="adj1" fmla="val -23898"/>
                <a:gd name="adj2" fmla="val 64630"/>
                <a:gd name="adj3" fmla="val 16667"/>
              </a:avLst>
            </a:prstGeom>
            <a:solidFill>
              <a:srgbClr val="99FFE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2546" name="Text Box 1040"/>
            <p:cNvSpPr txBox="1">
              <a:spLocks noChangeArrowheads="1"/>
            </p:cNvSpPr>
            <p:nvPr/>
          </p:nvSpPr>
          <p:spPr bwMode="auto">
            <a:xfrm>
              <a:off x="974" y="1734"/>
              <a:ext cx="7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pitchFamily="34" charset="0"/>
                </a:rPr>
                <a:t>Perfil do </a:t>
              </a:r>
            </a:p>
            <a:p>
              <a:pPr eaLnBrk="0" hangingPunct="0"/>
              <a:r>
                <a:rPr lang="en-US" sz="1800">
                  <a:latin typeface="Arial" pitchFamily="34" charset="0"/>
                </a:rPr>
                <a:t>usuário 1</a:t>
              </a:r>
            </a:p>
          </p:txBody>
        </p:sp>
        <p:grpSp>
          <p:nvGrpSpPr>
            <p:cNvPr id="22547" name="Group 1041"/>
            <p:cNvGrpSpPr>
              <a:grpSpLocks/>
            </p:cNvGrpSpPr>
            <p:nvPr/>
          </p:nvGrpSpPr>
          <p:grpSpPr bwMode="auto">
            <a:xfrm>
              <a:off x="2689" y="2411"/>
              <a:ext cx="941" cy="409"/>
              <a:chOff x="2592" y="2160"/>
              <a:chExt cx="1152" cy="576"/>
            </a:xfrm>
          </p:grpSpPr>
          <p:sp>
            <p:nvSpPr>
              <p:cNvPr id="22560" name="Rectangle 1042"/>
              <p:cNvSpPr>
                <a:spLocks noChangeArrowheads="1"/>
              </p:cNvSpPr>
              <p:nvPr/>
            </p:nvSpPr>
            <p:spPr bwMode="auto">
              <a:xfrm>
                <a:off x="3312" y="2160"/>
                <a:ext cx="432" cy="57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2561" name="Rectangle 1043"/>
              <p:cNvSpPr>
                <a:spLocks noChangeArrowheads="1"/>
              </p:cNvSpPr>
              <p:nvPr/>
            </p:nvSpPr>
            <p:spPr bwMode="auto">
              <a:xfrm>
                <a:off x="2832" y="2160"/>
                <a:ext cx="480" cy="576"/>
              </a:xfrm>
              <a:prstGeom prst="rect">
                <a:avLst/>
              </a:prstGeom>
              <a:solidFill>
                <a:srgbClr val="9933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2562" name="Rectangle 1044"/>
              <p:cNvSpPr>
                <a:spLocks noChangeArrowheads="1"/>
              </p:cNvSpPr>
              <p:nvPr/>
            </p:nvSpPr>
            <p:spPr bwMode="auto">
              <a:xfrm>
                <a:off x="2592" y="2160"/>
                <a:ext cx="240" cy="57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22548" name="Rectangle 1045"/>
            <p:cNvSpPr>
              <a:spLocks noChangeArrowheads="1"/>
            </p:cNvSpPr>
            <p:nvPr/>
          </p:nvSpPr>
          <p:spPr bwMode="auto">
            <a:xfrm>
              <a:off x="2689" y="1728"/>
              <a:ext cx="274" cy="410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49" name="Rectangle 1046"/>
            <p:cNvSpPr>
              <a:spLocks noChangeArrowheads="1"/>
            </p:cNvSpPr>
            <p:nvPr/>
          </p:nvSpPr>
          <p:spPr bwMode="auto">
            <a:xfrm>
              <a:off x="3159" y="1728"/>
              <a:ext cx="196" cy="41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50" name="Rectangle 1047"/>
            <p:cNvSpPr>
              <a:spLocks noChangeArrowheads="1"/>
            </p:cNvSpPr>
            <p:nvPr/>
          </p:nvSpPr>
          <p:spPr bwMode="auto">
            <a:xfrm>
              <a:off x="2963" y="1728"/>
              <a:ext cx="196" cy="41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51" name="AutoShape 1048"/>
            <p:cNvSpPr>
              <a:spLocks noChangeArrowheads="1"/>
            </p:cNvSpPr>
            <p:nvPr/>
          </p:nvSpPr>
          <p:spPr bwMode="auto">
            <a:xfrm>
              <a:off x="2022" y="2513"/>
              <a:ext cx="503" cy="217"/>
            </a:xfrm>
            <a:prstGeom prst="notchedRightArrow">
              <a:avLst>
                <a:gd name="adj1" fmla="val 50000"/>
                <a:gd name="adj2" fmla="val 5794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52" name="AutoShape 1049"/>
            <p:cNvSpPr>
              <a:spLocks noChangeArrowheads="1"/>
            </p:cNvSpPr>
            <p:nvPr/>
          </p:nvSpPr>
          <p:spPr bwMode="auto">
            <a:xfrm>
              <a:off x="2022" y="1830"/>
              <a:ext cx="503" cy="218"/>
            </a:xfrm>
            <a:prstGeom prst="notchedRightArrow">
              <a:avLst>
                <a:gd name="adj1" fmla="val 50000"/>
                <a:gd name="adj2" fmla="val 576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53" name="AutoShape 1050" descr="Light vertical"/>
            <p:cNvSpPr>
              <a:spLocks noChangeArrowheads="1"/>
            </p:cNvSpPr>
            <p:nvPr/>
          </p:nvSpPr>
          <p:spPr bwMode="auto">
            <a:xfrm>
              <a:off x="1160" y="2922"/>
              <a:ext cx="666" cy="308"/>
            </a:xfrm>
            <a:prstGeom prst="upArrowCallout">
              <a:avLst>
                <a:gd name="adj1" fmla="val 54058"/>
                <a:gd name="adj2" fmla="val 54058"/>
                <a:gd name="adj3" fmla="val 16667"/>
                <a:gd name="adj4" fmla="val 66667"/>
              </a:avLst>
            </a:prstGeom>
            <a:pattFill prst="ltVert">
              <a:fgClr>
                <a:srgbClr val="00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54" name="Text Box 1051"/>
            <p:cNvSpPr txBox="1">
              <a:spLocks noChangeArrowheads="1"/>
            </p:cNvSpPr>
            <p:nvPr/>
          </p:nvSpPr>
          <p:spPr bwMode="auto">
            <a:xfrm>
              <a:off x="3512" y="1753"/>
              <a:ext cx="88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Arial" pitchFamily="34" charset="0"/>
                </a:rPr>
                <a:t>Docs para </a:t>
              </a:r>
            </a:p>
            <a:p>
              <a:pPr eaLnBrk="0" hangingPunct="0"/>
              <a:r>
                <a:rPr lang="en-US" sz="2000">
                  <a:latin typeface="Arial" pitchFamily="34" charset="0"/>
                </a:rPr>
                <a:t>usuário 1</a:t>
              </a:r>
            </a:p>
          </p:txBody>
        </p:sp>
        <p:sp>
          <p:nvSpPr>
            <p:cNvPr id="22555" name="Text Box 1052"/>
            <p:cNvSpPr txBox="1">
              <a:spLocks noChangeArrowheads="1"/>
            </p:cNvSpPr>
            <p:nvPr/>
          </p:nvSpPr>
          <p:spPr bwMode="auto">
            <a:xfrm>
              <a:off x="3787" y="2470"/>
              <a:ext cx="88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latin typeface="Arial" pitchFamily="34" charset="0"/>
                </a:rPr>
                <a:t>Docs para </a:t>
              </a:r>
            </a:p>
            <a:p>
              <a:pPr eaLnBrk="0" hangingPunct="0"/>
              <a:r>
                <a:rPr lang="en-US" sz="2000">
                  <a:latin typeface="Arial" pitchFamily="34" charset="0"/>
                </a:rPr>
                <a:t>usuário 2</a:t>
              </a:r>
              <a:endParaRPr lang="en-US" sz="2000" b="1">
                <a:latin typeface="Times New Roman" pitchFamily="18" charset="0"/>
              </a:endParaRPr>
            </a:p>
          </p:txBody>
        </p:sp>
        <p:cxnSp>
          <p:nvCxnSpPr>
            <p:cNvPr id="22556" name="AutoShape 1053"/>
            <p:cNvCxnSpPr>
              <a:cxnSpLocks noChangeShapeType="1"/>
              <a:stCxn id="22539" idx="0"/>
              <a:endCxn id="22560" idx="2"/>
            </p:cNvCxnSpPr>
            <p:nvPr/>
          </p:nvCxnSpPr>
          <p:spPr bwMode="auto">
            <a:xfrm rot="-5400000">
              <a:off x="2960" y="2804"/>
              <a:ext cx="478" cy="50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2557" name="Rectangle 1054"/>
            <p:cNvSpPr>
              <a:spLocks noChangeArrowheads="1"/>
            </p:cNvSpPr>
            <p:nvPr/>
          </p:nvSpPr>
          <p:spPr bwMode="auto">
            <a:xfrm>
              <a:off x="1238" y="3298"/>
              <a:ext cx="275" cy="409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2558" name="AutoShape 1057"/>
            <p:cNvSpPr>
              <a:spLocks noChangeArrowheads="1"/>
            </p:cNvSpPr>
            <p:nvPr/>
          </p:nvSpPr>
          <p:spPr bwMode="auto">
            <a:xfrm>
              <a:off x="960" y="2408"/>
              <a:ext cx="862" cy="376"/>
            </a:xfrm>
            <a:prstGeom prst="wedgeRoundRectCallout">
              <a:avLst>
                <a:gd name="adj1" fmla="val -23898"/>
                <a:gd name="adj2" fmla="val 64630"/>
                <a:gd name="adj3" fmla="val 16667"/>
              </a:avLst>
            </a:prstGeom>
            <a:solidFill>
              <a:srgbClr val="99FFE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b="1">
                <a:latin typeface="Times New Roman" pitchFamily="18" charset="0"/>
              </a:endParaRPr>
            </a:p>
          </p:txBody>
        </p:sp>
        <p:sp>
          <p:nvSpPr>
            <p:cNvPr id="22559" name="Text Box 1058"/>
            <p:cNvSpPr txBox="1">
              <a:spLocks noChangeArrowheads="1"/>
            </p:cNvSpPr>
            <p:nvPr/>
          </p:nvSpPr>
          <p:spPr bwMode="auto">
            <a:xfrm>
              <a:off x="1008" y="2380"/>
              <a:ext cx="70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pitchFamily="34" charset="0"/>
                </a:rPr>
                <a:t>Perfil do </a:t>
              </a:r>
            </a:p>
            <a:p>
              <a:pPr eaLnBrk="0" hangingPunct="0"/>
              <a:r>
                <a:rPr lang="en-US" sz="1800">
                  <a:latin typeface="Arial" pitchFamily="34" charset="0"/>
                </a:rPr>
                <a:t>usuário 2</a:t>
              </a:r>
            </a:p>
          </p:txBody>
        </p:sp>
      </p:grp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Próxima aula</a:t>
            </a:r>
          </a:p>
        </p:txBody>
      </p:sp>
      <p:sp>
        <p:nvSpPr>
          <p:cNvPr id="10445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576" y="1690464"/>
            <a:ext cx="7772400" cy="4114800"/>
          </a:xfrm>
        </p:spPr>
        <p:txBody>
          <a:bodyPr/>
          <a:lstStyle/>
          <a:p>
            <a:r>
              <a:rPr lang="en-US" dirty="0" err="1" smtClean="0"/>
              <a:t>Ferramentas</a:t>
            </a:r>
            <a:r>
              <a:rPr lang="en-US" dirty="0" smtClean="0"/>
              <a:t> de RI</a:t>
            </a:r>
          </a:p>
          <a:p>
            <a:pPr lvl="1">
              <a:spcBef>
                <a:spcPts val="0"/>
              </a:spcBef>
            </a:pPr>
            <a:r>
              <a:rPr lang="en-US" dirty="0" err="1" smtClean="0"/>
              <a:t>Preparação</a:t>
            </a:r>
            <a:r>
              <a:rPr lang="en-US" dirty="0" smtClean="0"/>
              <a:t>/</a:t>
            </a:r>
            <a:r>
              <a:rPr lang="en-US" dirty="0" err="1" smtClean="0"/>
              <a:t>pré-processamento</a:t>
            </a:r>
            <a:r>
              <a:rPr lang="en-US" dirty="0" smtClean="0"/>
              <a:t> dos </a:t>
            </a:r>
            <a:r>
              <a:rPr lang="en-US" dirty="0" err="1" smtClean="0"/>
              <a:t>documentos</a:t>
            </a:r>
            <a:endParaRPr lang="en-US" dirty="0" smtClean="0"/>
          </a:p>
          <a:p>
            <a:pPr lvl="1"/>
            <a:r>
              <a:rPr lang="en-US" dirty="0" err="1" smtClean="0"/>
              <a:t>Indexação</a:t>
            </a:r>
            <a:r>
              <a:rPr lang="en-US" dirty="0" smtClean="0"/>
              <a:t> e </a:t>
            </a:r>
            <a:r>
              <a:rPr lang="en-US" dirty="0" err="1" smtClean="0"/>
              <a:t>consulta</a:t>
            </a:r>
            <a:r>
              <a:rPr lang="en-US" dirty="0" smtClean="0"/>
              <a:t> à base de </a:t>
            </a:r>
            <a:r>
              <a:rPr lang="en-US" dirty="0" err="1" smtClean="0"/>
              <a:t>índices</a:t>
            </a:r>
            <a:endParaRPr lang="en-US" dirty="0" smtClean="0"/>
          </a:p>
          <a:p>
            <a:r>
              <a:rPr lang="pt-BR" dirty="0" smtClean="0"/>
              <a:t>Consultas</a:t>
            </a:r>
          </a:p>
          <a:p>
            <a:pPr lvl="1">
              <a:spcBef>
                <a:spcPts val="0"/>
              </a:spcBef>
            </a:pPr>
            <a:r>
              <a:rPr lang="pt-BR" dirty="0" smtClean="0"/>
              <a:t>Linguagens e operações</a:t>
            </a:r>
          </a:p>
          <a:p>
            <a:r>
              <a:rPr lang="en-US" dirty="0" err="1" smtClean="0"/>
              <a:t>Tarefa</a:t>
            </a:r>
            <a:r>
              <a:rPr lang="en-US" dirty="0" smtClean="0"/>
              <a:t> 1</a:t>
            </a:r>
          </a:p>
          <a:p>
            <a:pPr lvl="1"/>
            <a:r>
              <a:rPr lang="en-US" dirty="0" err="1" smtClean="0">
                <a:solidFill>
                  <a:srgbClr val="800080"/>
                </a:solidFill>
              </a:rPr>
              <a:t>Já</a:t>
            </a:r>
            <a:r>
              <a:rPr lang="en-US" dirty="0" smtClean="0">
                <a:solidFill>
                  <a:srgbClr val="800080"/>
                </a:solidFill>
              </a:rPr>
              <a:t> </a:t>
            </a:r>
            <a:r>
              <a:rPr lang="en-US" dirty="0" err="1" smtClean="0">
                <a:solidFill>
                  <a:srgbClr val="800080"/>
                </a:solidFill>
              </a:rPr>
              <a:t>escolheram</a:t>
            </a:r>
            <a:r>
              <a:rPr lang="en-US" dirty="0" smtClean="0">
                <a:solidFill>
                  <a:srgbClr val="800080"/>
                </a:solidFill>
              </a:rPr>
              <a:t> as </a:t>
            </a:r>
            <a:r>
              <a:rPr lang="en-US" dirty="0" err="1" smtClean="0">
                <a:solidFill>
                  <a:srgbClr val="800080"/>
                </a:solidFill>
              </a:rPr>
              <a:t>duplas</a:t>
            </a:r>
            <a:r>
              <a:rPr lang="en-US" dirty="0" smtClean="0">
                <a:solidFill>
                  <a:srgbClr val="800080"/>
                </a:solidFill>
              </a:rPr>
              <a:t>? </a:t>
            </a:r>
          </a:p>
        </p:txBody>
      </p:sp>
      <p:sp>
        <p:nvSpPr>
          <p:cNvPr id="104450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04451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52EB9-B83B-4302-A549-C768EC3705FA}" type="slidenum">
              <a:rPr lang="pt-BR" smtClean="0"/>
              <a:pPr/>
              <a:t>100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355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F5EA8F0-AE0E-4F0E-BE77-8F764C369EE6}" type="slidenum">
              <a:rPr lang="pt-BR" smtClean="0"/>
              <a:pPr/>
              <a:t>11</a:t>
            </a:fld>
            <a:endParaRPr lang="pt-BR" smtClean="0"/>
          </a:p>
        </p:txBody>
      </p:sp>
      <p:sp>
        <p:nvSpPr>
          <p:cNvPr id="23556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Representação do Documento</a:t>
            </a:r>
            <a:br>
              <a:rPr lang="pt-BR" smtClean="0"/>
            </a:br>
            <a:r>
              <a:rPr lang="pt-BR" sz="3200" smtClean="0"/>
              <a:t>Visão Lógica</a:t>
            </a:r>
            <a:endParaRPr lang="pt-BR" smtClean="0"/>
          </a:p>
        </p:txBody>
      </p:sp>
      <p:sp>
        <p:nvSpPr>
          <p:cNvPr id="23557" name="Rectangle 3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648200"/>
          </a:xfrm>
        </p:spPr>
        <p:txBody>
          <a:bodyPr/>
          <a:lstStyle/>
          <a:p>
            <a:pPr eaLnBrk="1" hangingPunct="1"/>
            <a:r>
              <a:rPr lang="pt-BR" smtClean="0"/>
              <a:t>Cada documento da base pode ser representado por:</a:t>
            </a:r>
          </a:p>
          <a:p>
            <a:pPr lvl="1" eaLnBrk="1" hangingPunct="1"/>
            <a:r>
              <a:rPr lang="pt-BR" sz="2400" smtClean="0"/>
              <a:t>um conjunto de termos (ou palavras) que melhor representam seus tópicos</a:t>
            </a:r>
          </a:p>
          <a:p>
            <a:pPr lvl="2" eaLnBrk="1" hangingPunct="1"/>
            <a:r>
              <a:rPr lang="pt-BR" sz="2000" smtClean="0"/>
              <a:t>geralmente, substantivos e verbos</a:t>
            </a:r>
          </a:p>
          <a:p>
            <a:pPr lvl="1" eaLnBrk="1" hangingPunct="1"/>
            <a:r>
              <a:rPr lang="pt-BR" sz="2400" smtClean="0"/>
              <a:t>seu texto completo</a:t>
            </a:r>
          </a:p>
          <a:p>
            <a:pPr lvl="2" eaLnBrk="1" hangingPunct="1"/>
            <a:r>
              <a:rPr lang="pt-BR" sz="2000" smtClean="0"/>
              <a:t>todos os termos que aparecem no documento, incluindo artigos, preposições,...</a:t>
            </a:r>
          </a:p>
          <a:p>
            <a:pPr lvl="1" eaLnBrk="1" hangingPunct="1"/>
            <a:r>
              <a:rPr lang="pt-BR" sz="2400" smtClean="0"/>
              <a:t>seu texto completo + estrutura </a:t>
            </a:r>
          </a:p>
          <a:p>
            <a:pPr lvl="2" eaLnBrk="1" hangingPunct="1"/>
            <a:r>
              <a:rPr lang="pt-BR" sz="2000" smtClean="0"/>
              <a:t>títulos, fonte (negrito, itálico), hiperlinks...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723900"/>
          </a:xfrm>
        </p:spPr>
        <p:txBody>
          <a:bodyPr/>
          <a:lstStyle/>
          <a:p>
            <a:pPr eaLnBrk="1" hangingPunct="1"/>
            <a:r>
              <a:rPr lang="pt-BR" smtClean="0"/>
              <a:t>Quadro Geral</a:t>
            </a:r>
          </a:p>
        </p:txBody>
      </p:sp>
      <p:graphicFrame>
        <p:nvGraphicFramePr>
          <p:cNvPr id="1026" name="Object 1027"/>
          <p:cNvGraphicFramePr>
            <a:graphicFrameLocks noChangeAspect="1"/>
          </p:cNvGraphicFramePr>
          <p:nvPr/>
        </p:nvGraphicFramePr>
        <p:xfrm>
          <a:off x="596900" y="1436688"/>
          <a:ext cx="7353300" cy="4983162"/>
        </p:xfrm>
        <a:graphic>
          <a:graphicData uri="http://schemas.openxmlformats.org/presentationml/2006/ole">
            <p:oleObj spid="_x0000_s1026" name="Document" r:id="rId3" imgW="9407824" imgH="6363435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560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1BE657D-5A3A-45F5-9F70-61554795E811}" type="slidenum">
              <a:rPr lang="pt-BR" smtClean="0"/>
              <a:pPr/>
              <a:t>13</a:t>
            </a:fld>
            <a:endParaRPr lang="pt-BR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41784"/>
            <a:ext cx="7772400" cy="1143000"/>
          </a:xfrm>
        </p:spPr>
        <p:txBody>
          <a:bodyPr/>
          <a:lstStyle/>
          <a:p>
            <a:pPr eaLnBrk="1" hangingPunct="1"/>
            <a:r>
              <a:rPr lang="pt-BR" dirty="0" smtClean="0"/>
              <a:t>Definição do Vocabulário da Base</a:t>
            </a:r>
            <a:br>
              <a:rPr lang="pt-BR" dirty="0" smtClean="0"/>
            </a:br>
            <a:r>
              <a:rPr lang="pt-BR" sz="3200" dirty="0" smtClean="0"/>
              <a:t>relembrando...</a:t>
            </a:r>
            <a:endParaRPr lang="pt-BR" dirty="0" smtClean="0">
              <a:sym typeface="Monotype Sorts"/>
            </a:endParaRPr>
          </a:p>
        </p:txBody>
      </p:sp>
      <p:sp>
        <p:nvSpPr>
          <p:cNvPr id="2560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741488"/>
            <a:ext cx="7772400" cy="44958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Considere </a:t>
            </a:r>
            <a:r>
              <a:rPr lang="pt-BR" sz="2400" dirty="0" smtClean="0">
                <a:solidFill>
                  <a:srgbClr val="800080"/>
                </a:solidFill>
              </a:rPr>
              <a:t>D </a:t>
            </a:r>
            <a:r>
              <a:rPr lang="pt-BR" sz="2400" dirty="0" smtClean="0"/>
              <a:t>uma base qualquer de documentos</a:t>
            </a:r>
          </a:p>
          <a:p>
            <a:pPr eaLnBrk="1" hangingPunct="1">
              <a:spcBef>
                <a:spcPts val="2400"/>
              </a:spcBef>
            </a:pPr>
            <a:r>
              <a:rPr lang="pt-BR" sz="2400" dirty="0" smtClean="0"/>
              <a:t>Chamamos de </a:t>
            </a:r>
            <a:r>
              <a:rPr lang="pt-BR" sz="2400" dirty="0" smtClean="0">
                <a:solidFill>
                  <a:srgbClr val="800080"/>
                </a:solidFill>
              </a:rPr>
              <a:t>Vocabulário da Base </a:t>
            </a:r>
            <a:r>
              <a:rPr lang="pt-BR" sz="2400" dirty="0" smtClean="0"/>
              <a:t>o conjunto </a:t>
            </a:r>
            <a:r>
              <a:rPr lang="pt-BR" sz="2400" dirty="0" smtClean="0">
                <a:solidFill>
                  <a:srgbClr val="800080"/>
                </a:solidFill>
              </a:rPr>
              <a:t>K</a:t>
            </a:r>
            <a:r>
              <a:rPr lang="pt-BR" sz="2400" dirty="0" smtClean="0"/>
              <a:t> de termos representativos da base em questão</a:t>
            </a:r>
            <a:endParaRPr lang="pt-BR" sz="2400" dirty="0" smtClean="0">
              <a:solidFill>
                <a:srgbClr val="800080"/>
              </a:solidFill>
            </a:endParaRPr>
          </a:p>
          <a:p>
            <a:pPr lvl="1" eaLnBrk="1" hangingPunct="1"/>
            <a:r>
              <a:rPr lang="pt-BR" sz="2200" dirty="0" smtClean="0"/>
              <a:t>K = {k1, k2,...,</a:t>
            </a:r>
            <a:r>
              <a:rPr lang="pt-BR" sz="2200" dirty="0" err="1" smtClean="0"/>
              <a:t>kn</a:t>
            </a:r>
            <a:r>
              <a:rPr lang="pt-BR" sz="2200" dirty="0" smtClean="0"/>
              <a:t>}</a:t>
            </a:r>
            <a:r>
              <a:rPr lang="pt-BR" sz="2000" dirty="0" smtClean="0"/>
              <a:t> </a:t>
            </a:r>
          </a:p>
          <a:p>
            <a:pPr eaLnBrk="1" hangingPunct="1">
              <a:spcBef>
                <a:spcPts val="2400"/>
              </a:spcBef>
            </a:pPr>
            <a:r>
              <a:rPr lang="pt-BR" sz="2400" dirty="0" smtClean="0"/>
              <a:t>Esses termos são escolhidos a partir da base de documentos completa</a:t>
            </a:r>
          </a:p>
          <a:p>
            <a:pPr lvl="1" eaLnBrk="1" hangingPunct="1"/>
            <a:r>
              <a:rPr lang="pt-BR" sz="2200" dirty="0" smtClean="0"/>
              <a:t>Selecionando-se os termos mais representativos (importantes) da base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662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BD43FF4-4EDA-426C-B394-5E642F30B837}" type="slidenum">
              <a:rPr lang="pt-BR" smtClean="0"/>
              <a:pPr/>
              <a:t>14</a:t>
            </a:fld>
            <a:endParaRPr lang="pt-BR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sz="3200" dirty="0" smtClean="0"/>
              <a:t>Criação </a:t>
            </a:r>
            <a:r>
              <a:rPr lang="pt-BR" sz="3200" dirty="0" smtClean="0"/>
              <a:t>da representação dos documentos - relembrando</a:t>
            </a:r>
            <a:r>
              <a:rPr lang="pt-BR" sz="3200" dirty="0" smtClean="0"/>
              <a:t>...</a:t>
            </a:r>
            <a:endParaRPr lang="pt-BR" sz="3200" dirty="0" smtClean="0">
              <a:sym typeface="Monotype Sorts"/>
            </a:endParaRPr>
          </a:p>
        </p:txBody>
      </p:sp>
      <p:sp>
        <p:nvSpPr>
          <p:cNvPr id="2662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Cada documento </a:t>
            </a:r>
            <a:r>
              <a:rPr lang="pt-BR" sz="2400" dirty="0" err="1" smtClean="0">
                <a:solidFill>
                  <a:srgbClr val="800080"/>
                </a:solidFill>
              </a:rPr>
              <a:t>d</a:t>
            </a:r>
            <a:r>
              <a:rPr lang="pt-BR" sz="2400" baseline="-25000" dirty="0" err="1" smtClean="0">
                <a:solidFill>
                  <a:srgbClr val="800080"/>
                </a:solidFill>
              </a:rPr>
              <a:t>j</a:t>
            </a:r>
            <a:r>
              <a:rPr lang="pt-BR" sz="2400" dirty="0" smtClean="0">
                <a:solidFill>
                  <a:srgbClr val="800080"/>
                </a:solidFill>
              </a:rPr>
              <a:t> em D </a:t>
            </a:r>
            <a:r>
              <a:rPr lang="pt-BR" sz="2400" dirty="0" smtClean="0"/>
              <a:t>é representado pelos termos de </a:t>
            </a:r>
            <a:r>
              <a:rPr lang="pt-BR" sz="2400" dirty="0" smtClean="0">
                <a:solidFill>
                  <a:srgbClr val="800080"/>
                </a:solidFill>
              </a:rPr>
              <a:t>K</a:t>
            </a:r>
            <a:r>
              <a:rPr lang="pt-BR" sz="2400" dirty="0" smtClean="0"/>
              <a:t> associados a </a:t>
            </a:r>
            <a:r>
              <a:rPr lang="pt-BR" sz="2400" dirty="0" smtClean="0">
                <a:solidFill>
                  <a:srgbClr val="800080"/>
                </a:solidFill>
              </a:rPr>
              <a:t>pesos </a:t>
            </a:r>
          </a:p>
          <a:p>
            <a:pPr lvl="1" eaLnBrk="1" hangingPunct="1"/>
            <a:r>
              <a:rPr lang="pt-BR" sz="2400" dirty="0" err="1" smtClean="0"/>
              <a:t>d</a:t>
            </a:r>
            <a:r>
              <a:rPr lang="pt-BR" sz="2400" baseline="-25000" dirty="0" err="1" smtClean="0"/>
              <a:t>j</a:t>
            </a:r>
            <a:r>
              <a:rPr lang="pt-BR" sz="2400" dirty="0" smtClean="0"/>
              <a:t> = k</a:t>
            </a:r>
            <a:r>
              <a:rPr lang="pt-BR" sz="1800" dirty="0" smtClean="0"/>
              <a:t>1</a:t>
            </a:r>
            <a:r>
              <a:rPr lang="pt-BR" sz="2400" dirty="0" smtClean="0"/>
              <a:t> (w</a:t>
            </a:r>
            <a:r>
              <a:rPr lang="pt-BR" sz="1800" dirty="0" smtClean="0"/>
              <a:t>1</a:t>
            </a:r>
            <a:r>
              <a:rPr lang="pt-BR" sz="2400" dirty="0" smtClean="0"/>
              <a:t>), k</a:t>
            </a:r>
            <a:r>
              <a:rPr lang="pt-BR" sz="1800" dirty="0" smtClean="0"/>
              <a:t>2</a:t>
            </a:r>
            <a:r>
              <a:rPr lang="pt-BR" sz="2400" dirty="0" smtClean="0"/>
              <a:t> (w</a:t>
            </a:r>
            <a:r>
              <a:rPr lang="pt-BR" sz="1800" dirty="0" smtClean="0"/>
              <a:t>2</a:t>
            </a:r>
            <a:r>
              <a:rPr lang="pt-BR" sz="2400" dirty="0" smtClean="0"/>
              <a:t>),..., </a:t>
            </a:r>
            <a:r>
              <a:rPr lang="pt-BR" sz="2400" dirty="0" err="1" smtClean="0"/>
              <a:t>k</a:t>
            </a:r>
            <a:r>
              <a:rPr lang="pt-BR" sz="1800" dirty="0" err="1" smtClean="0"/>
              <a:t>n</a:t>
            </a:r>
            <a:r>
              <a:rPr lang="pt-BR" sz="1800" dirty="0" smtClean="0"/>
              <a:t> </a:t>
            </a:r>
            <a:r>
              <a:rPr lang="pt-BR" sz="2000" dirty="0" smtClean="0"/>
              <a:t>(</a:t>
            </a:r>
            <a:r>
              <a:rPr lang="pt-BR" sz="2400" dirty="0" err="1" smtClean="0"/>
              <a:t>w</a:t>
            </a:r>
            <a:r>
              <a:rPr lang="pt-BR" sz="1800" dirty="0" err="1" smtClean="0"/>
              <a:t>n</a:t>
            </a:r>
            <a:r>
              <a:rPr lang="pt-BR" sz="2000" dirty="0" smtClean="0"/>
              <a:t>)</a:t>
            </a:r>
            <a:r>
              <a:rPr lang="pt-BR" sz="2400" dirty="0" smtClean="0"/>
              <a:t> </a:t>
            </a:r>
            <a:endParaRPr lang="pt-BR" sz="1800" dirty="0" smtClean="0"/>
          </a:p>
          <a:p>
            <a:pPr eaLnBrk="1" hangingPunct="1">
              <a:spcBef>
                <a:spcPts val="2400"/>
              </a:spcBef>
            </a:pPr>
            <a:r>
              <a:rPr lang="pt-BR" sz="2400" dirty="0" smtClean="0"/>
              <a:t>Peso</a:t>
            </a:r>
          </a:p>
          <a:p>
            <a:pPr lvl="1" eaLnBrk="1" hangingPunct="1"/>
            <a:r>
              <a:rPr lang="pt-BR" sz="2200" dirty="0" smtClean="0"/>
              <a:t>Importância da palavra para descrever o documento</a:t>
            </a:r>
          </a:p>
          <a:p>
            <a:pPr lvl="1" eaLnBrk="1" hangingPunct="1"/>
            <a:r>
              <a:rPr lang="pt-BR" sz="2200" dirty="0" smtClean="0"/>
              <a:t>Quando o termo não aparece no documento, o peso associado é zero</a:t>
            </a:r>
          </a:p>
          <a:p>
            <a:pPr eaLnBrk="1" hangingPunct="1">
              <a:spcBef>
                <a:spcPts val="2400"/>
              </a:spcBef>
            </a:pPr>
            <a:r>
              <a:rPr lang="pt-BR" sz="2400" dirty="0" smtClean="0">
                <a:solidFill>
                  <a:srgbClr val="800080"/>
                </a:solidFill>
              </a:rPr>
              <a:t>Cada modelo de RI define pesos de uma maneira diferente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765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9DF19E4-B663-46A2-893D-3BBC978F726A}" type="slidenum">
              <a:rPr lang="pt-BR" smtClean="0"/>
              <a:pPr/>
              <a:t>15</a:t>
            </a:fld>
            <a:endParaRPr lang="pt-BR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0350"/>
            <a:ext cx="7772400" cy="1111250"/>
          </a:xfrm>
        </p:spPr>
        <p:txBody>
          <a:bodyPr/>
          <a:lstStyle/>
          <a:p>
            <a:pPr eaLnBrk="1" hangingPunct="1"/>
            <a:r>
              <a:rPr lang="pt-BR" dirty="0" smtClean="0"/>
              <a:t>E as consultas?</a:t>
            </a:r>
            <a:endParaRPr lang="pt-BR" dirty="0" smtClean="0">
              <a:sym typeface="Monotype Sorts"/>
            </a:endParaRPr>
          </a:p>
        </p:txBody>
      </p:sp>
      <p:sp>
        <p:nvSpPr>
          <p:cNvPr id="2765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pPr eaLnBrk="1" hangingPunct="1"/>
            <a:r>
              <a:rPr lang="pt-BR" sz="2400" smtClean="0"/>
              <a:t>As consultas também podem ser representadas usando-se os termos em K</a:t>
            </a:r>
          </a:p>
          <a:p>
            <a:pPr eaLnBrk="1" hangingPunct="1"/>
            <a:r>
              <a:rPr lang="pt-BR" sz="2400" smtClean="0"/>
              <a:t>Alguns modelos permitem associar pesos aos termos da consulta</a:t>
            </a:r>
          </a:p>
          <a:p>
            <a:pPr lvl="1" eaLnBrk="1" hangingPunct="1"/>
            <a:r>
              <a:rPr lang="pt-BR" sz="2200" smtClean="0"/>
              <a:t>Veremos fórmula mais tarde...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457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0CAEFD6-8D60-4B72-B32A-930E2BA49CA8}" type="slidenum">
              <a:rPr lang="pt-BR" smtClean="0"/>
              <a:pPr/>
              <a:t>16</a:t>
            </a:fld>
            <a:endParaRPr lang="pt-BR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Modelos Clássicos de Recuperação de Documentos</a:t>
            </a:r>
          </a:p>
        </p:txBody>
      </p:sp>
      <p:sp>
        <p:nvSpPr>
          <p:cNvPr id="2458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pPr eaLnBrk="1" hangingPunct="1"/>
            <a:r>
              <a:rPr lang="pt-BR" sz="2400" smtClean="0"/>
              <a:t>Veremos inicialmente os seguintes modelos:</a:t>
            </a:r>
          </a:p>
          <a:p>
            <a:pPr lvl="1" eaLnBrk="1" hangingPunct="1"/>
            <a:r>
              <a:rPr lang="pt-BR" sz="2200" smtClean="0"/>
              <a:t>Modelo Booleano </a:t>
            </a:r>
          </a:p>
          <a:p>
            <a:pPr lvl="1" eaLnBrk="1" hangingPunct="1"/>
            <a:r>
              <a:rPr lang="pt-BR" sz="2200" smtClean="0"/>
              <a:t>Modelo Espaço Vetorial </a:t>
            </a:r>
          </a:p>
          <a:p>
            <a:pPr lvl="1" eaLnBrk="1" hangingPunct="1"/>
            <a:r>
              <a:rPr lang="pt-BR" sz="2200" smtClean="0"/>
              <a:t>Modelos Probabilistas</a:t>
            </a:r>
          </a:p>
          <a:p>
            <a:pPr eaLnBrk="1" hangingPunct="1">
              <a:spcBef>
                <a:spcPct val="60000"/>
              </a:spcBef>
            </a:pPr>
            <a:r>
              <a:rPr lang="pt-BR" sz="2400" smtClean="0"/>
              <a:t>Para cada modelo, veremos:</a:t>
            </a:r>
          </a:p>
          <a:p>
            <a:pPr lvl="1" eaLnBrk="1" hangingPunct="1"/>
            <a:r>
              <a:rPr lang="pt-BR" altLang="zh-TW" sz="2200" smtClean="0">
                <a:ea typeface="PMingLiU" pitchFamily="18" charset="-120"/>
              </a:rPr>
              <a:t>A representação do </a:t>
            </a: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documento </a:t>
            </a:r>
          </a:p>
          <a:p>
            <a:pPr lvl="1" eaLnBrk="1" hangingPunct="1"/>
            <a:r>
              <a:rPr lang="pt-BR" altLang="zh-TW" sz="2200" smtClean="0">
                <a:ea typeface="PMingLiU" pitchFamily="18" charset="-120"/>
              </a:rPr>
              <a:t>A representação da </a:t>
            </a: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consulta</a:t>
            </a:r>
          </a:p>
          <a:p>
            <a:pPr lvl="1" eaLnBrk="1" hangingPunct="1"/>
            <a:r>
              <a:rPr lang="pt-BR" altLang="zh-TW" sz="2200" smtClean="0">
                <a:ea typeface="PMingLiU" pitchFamily="18" charset="-120"/>
              </a:rPr>
              <a:t>A noção de </a:t>
            </a:r>
            <a:r>
              <a:rPr lang="pt-BR" altLang="zh-TW" sz="2200" smtClean="0">
                <a:solidFill>
                  <a:srgbClr val="800080"/>
                </a:solidFill>
                <a:ea typeface="PMingLiU" pitchFamily="18" charset="-120"/>
              </a:rPr>
              <a:t>relevância</a:t>
            </a:r>
            <a:r>
              <a:rPr lang="pt-BR" altLang="zh-TW" sz="2200" smtClean="0">
                <a:ea typeface="PMingLiU" pitchFamily="18" charset="-120"/>
              </a:rPr>
              <a:t> dos documentos em relação à consulta utilizada na recuperação</a:t>
            </a:r>
          </a:p>
          <a:p>
            <a:pPr lvl="2" eaLnBrk="1" hangingPunct="1"/>
            <a:r>
              <a:rPr lang="pt-BR" altLang="zh-TW" sz="2000" smtClean="0">
                <a:ea typeface="PMingLiU" pitchFamily="18" charset="-120"/>
              </a:rPr>
              <a:t>pode ser binária (sim/não) ou ordenada</a:t>
            </a:r>
          </a:p>
          <a:p>
            <a:pPr lvl="2" eaLnBrk="1" hangingPunct="1"/>
            <a:r>
              <a:rPr lang="pt-BR" sz="2000" smtClean="0"/>
              <a:t>depende do modelo de recuperação utilizado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867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3D6F9CC-2A9E-437E-BE34-A440FCE6961C}" type="slidenum">
              <a:rPr lang="pt-BR" smtClean="0"/>
              <a:pPr/>
              <a:t>17</a:t>
            </a:fld>
            <a:endParaRPr lang="pt-BR" smtClean="0"/>
          </a:p>
        </p:txBody>
      </p:sp>
      <p:sp>
        <p:nvSpPr>
          <p:cNvPr id="28676" name="Rectangle 1043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295400"/>
          </a:xfrm>
        </p:spPr>
        <p:txBody>
          <a:bodyPr/>
          <a:lstStyle/>
          <a:p>
            <a:pPr eaLnBrk="1" hangingPunct="1"/>
            <a:r>
              <a:rPr lang="en-US" smtClean="0"/>
              <a:t>Modelo Booleano</a:t>
            </a:r>
            <a:br>
              <a:rPr lang="en-US" smtClean="0"/>
            </a:br>
            <a:r>
              <a:rPr lang="en-US" sz="3200" smtClean="0"/>
              <a:t>Representação do documento</a:t>
            </a:r>
            <a:endParaRPr lang="en-US" smtClean="0"/>
          </a:p>
        </p:txBody>
      </p:sp>
      <p:sp>
        <p:nvSpPr>
          <p:cNvPr id="28677" name="Rectangle 104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9530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Dado K, vocabulário da base em questão</a:t>
            </a:r>
          </a:p>
          <a:p>
            <a:pPr eaLnBrk="1" hangingPunct="1"/>
            <a:r>
              <a:rPr lang="pt-BR" sz="2400" dirty="0" smtClean="0"/>
              <a:t>Os documentos são representados como </a:t>
            </a:r>
            <a:r>
              <a:rPr lang="pt-BR" sz="2400" dirty="0" smtClean="0">
                <a:solidFill>
                  <a:srgbClr val="800080"/>
                </a:solidFill>
              </a:rPr>
              <a:t>vetores de pesos binários</a:t>
            </a:r>
            <a:r>
              <a:rPr lang="pt-BR" sz="2400" dirty="0" smtClean="0"/>
              <a:t> de tamanho </a:t>
            </a:r>
            <a:r>
              <a:rPr lang="pt-BR" sz="2000" dirty="0" smtClean="0"/>
              <a:t>n</a:t>
            </a:r>
            <a:r>
              <a:rPr lang="pt-BR" sz="2400" dirty="0" smtClean="0"/>
              <a:t>  </a:t>
            </a:r>
          </a:p>
          <a:p>
            <a:pPr lvl="1" eaLnBrk="1" hangingPunct="1"/>
            <a:r>
              <a:rPr lang="pt-BR" sz="2200" dirty="0" smtClean="0"/>
              <a:t>Cada posição no vetor corresponde a um termo usado na  indexação dos documentos da base</a:t>
            </a:r>
          </a:p>
          <a:p>
            <a:pPr lvl="1" eaLnBrk="1" hangingPunct="1"/>
            <a:r>
              <a:rPr lang="pt-BR" sz="2200" dirty="0" smtClean="0"/>
              <a:t>A representação indica apenas se o termo está ou não presente no documento</a:t>
            </a:r>
          </a:p>
          <a:p>
            <a:pPr lvl="1" eaLnBrk="1" hangingPunct="1"/>
            <a:r>
              <a:rPr lang="pt-BR" sz="2200" dirty="0" smtClean="0"/>
              <a:t>e.g., d1 = {1,1,0} </a:t>
            </a:r>
          </a:p>
          <a:p>
            <a:pPr lvl="2" eaLnBrk="1" hangingPunct="1"/>
            <a:r>
              <a:rPr lang="pt-BR" sz="2000" dirty="0" smtClean="0"/>
              <a:t>documento d1 contém os termos k1 e k2, e não contém o termo k3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969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8672A0-7180-4AA8-8418-4B0A4ABD9573}" type="slidenum">
              <a:rPr lang="pt-BR" smtClean="0"/>
              <a:pPr/>
              <a:t>18</a:t>
            </a:fld>
            <a:endParaRPr lang="pt-BR" smtClean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6035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Modelo Booleano</a:t>
            </a:r>
            <a:br>
              <a:rPr lang="en-US" smtClean="0"/>
            </a:br>
            <a:r>
              <a:rPr lang="en-US" sz="3200" smtClean="0"/>
              <a:t>Representação da consulta</a:t>
            </a:r>
            <a:endParaRPr lang="en-US" smtClean="0"/>
          </a:p>
        </p:txBody>
      </p:sp>
      <p:sp>
        <p:nvSpPr>
          <p:cNvPr id="29701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14475"/>
            <a:ext cx="7772400" cy="4810125"/>
          </a:xfrm>
        </p:spPr>
        <p:txBody>
          <a:bodyPr/>
          <a:lstStyle/>
          <a:p>
            <a:pPr eaLnBrk="1" hangingPunct="1"/>
            <a:r>
              <a:rPr lang="pt-BR" sz="2400" smtClean="0"/>
              <a:t> Consulta: </a:t>
            </a:r>
          </a:p>
          <a:p>
            <a:pPr lvl="1" eaLnBrk="1" hangingPunct="1"/>
            <a:r>
              <a:rPr lang="pt-BR" sz="2200" smtClean="0"/>
              <a:t>Termos conectados por AND, OR e/ou NOT </a:t>
            </a:r>
          </a:p>
          <a:p>
            <a:pPr lvl="1" eaLnBrk="1" hangingPunct="1"/>
            <a:r>
              <a:rPr lang="pt-BR" sz="2200" smtClean="0"/>
              <a:t>Exemplo: k</a:t>
            </a:r>
            <a:r>
              <a:rPr lang="pt-BR" sz="2000" smtClean="0"/>
              <a:t>1</a:t>
            </a:r>
            <a:r>
              <a:rPr lang="pt-BR" sz="2200" smtClean="0"/>
              <a:t> AND (k</a:t>
            </a:r>
            <a:r>
              <a:rPr lang="pt-BR" sz="2000" smtClean="0"/>
              <a:t>2</a:t>
            </a:r>
            <a:r>
              <a:rPr lang="pt-BR" sz="2200" smtClean="0"/>
              <a:t> OR not k</a:t>
            </a:r>
            <a:r>
              <a:rPr lang="pt-BR" sz="2000" smtClean="0"/>
              <a:t>3</a:t>
            </a:r>
            <a:r>
              <a:rPr lang="pt-BR" sz="2200" smtClean="0"/>
              <a:t>)</a:t>
            </a:r>
          </a:p>
          <a:p>
            <a:pPr eaLnBrk="1" hangingPunct="1"/>
            <a:r>
              <a:rPr lang="pt-BR" sz="2400" smtClean="0"/>
              <a:t> A consulta é transformada em uma fórmula normal disjuntiva (DNF)</a:t>
            </a:r>
          </a:p>
          <a:p>
            <a:pPr lvl="1" eaLnBrk="1" hangingPunct="1"/>
            <a:r>
              <a:rPr lang="pt-BR" sz="2200" smtClean="0"/>
              <a:t>objetivo: facilitar o casamento entre documento e consulta</a:t>
            </a:r>
          </a:p>
          <a:p>
            <a:pPr lvl="1" eaLnBrk="1" hangingPunct="1"/>
            <a:r>
              <a:rPr lang="pt-BR" sz="2200" smtClean="0"/>
              <a:t>Exemplo acima: (1,1,1) OR (1,1,0) OR (1,0,0)</a:t>
            </a:r>
          </a:p>
          <a:p>
            <a:pPr eaLnBrk="1" hangingPunct="1"/>
            <a:r>
              <a:rPr lang="pt-BR" sz="2400" smtClean="0"/>
              <a:t>Documento casa com a consulta se ele casa com algum dos componentes da consulta</a:t>
            </a:r>
          </a:p>
          <a:p>
            <a:pPr lvl="1" eaLnBrk="1" hangingPunct="1"/>
            <a:r>
              <a:rPr lang="pt-BR" sz="2200" smtClean="0"/>
              <a:t>O documento d</a:t>
            </a:r>
            <a:r>
              <a:rPr lang="pt-BR" sz="2000" smtClean="0"/>
              <a:t>1 </a:t>
            </a:r>
            <a:r>
              <a:rPr lang="pt-BR" sz="2200" smtClean="0"/>
              <a:t>= {1,1,0} casa com a consulta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072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15DEEF1-FC5E-44CB-A179-6C585FEFB166}" type="slidenum">
              <a:rPr lang="pt-BR" smtClean="0"/>
              <a:pPr/>
              <a:t>19</a:t>
            </a:fld>
            <a:endParaRPr lang="pt-BR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/>
              <a:t>Modelo Booleano</a:t>
            </a:r>
            <a:br>
              <a:rPr lang="en-US" smtClean="0"/>
            </a:br>
            <a:r>
              <a:rPr lang="en-US" sz="3200" smtClean="0"/>
              <a:t>Relevância</a:t>
            </a:r>
            <a:endParaRPr lang="en-US" sz="3400" smtClean="0"/>
          </a:p>
        </p:txBody>
      </p:sp>
      <p:sp>
        <p:nvSpPr>
          <p:cNvPr id="3072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66875"/>
            <a:ext cx="8229600" cy="2295525"/>
          </a:xfrm>
        </p:spPr>
        <p:txBody>
          <a:bodyPr/>
          <a:lstStyle/>
          <a:p>
            <a:pPr eaLnBrk="1" hangingPunct="1"/>
            <a:r>
              <a:rPr lang="pt-BR" sz="2600" smtClean="0"/>
              <a:t>Relevância “binária”:</a:t>
            </a:r>
          </a:p>
          <a:p>
            <a:pPr lvl="1" eaLnBrk="1" hangingPunct="1"/>
            <a:r>
              <a:rPr lang="pt-BR" sz="2400" smtClean="0"/>
              <a:t>O documento é considerado </a:t>
            </a:r>
            <a:r>
              <a:rPr lang="pt-BR" sz="2400" u="sng" smtClean="0">
                <a:solidFill>
                  <a:srgbClr val="800080"/>
                </a:solidFill>
              </a:rPr>
              <a:t>relevante</a:t>
            </a:r>
            <a:r>
              <a:rPr lang="pt-BR" sz="2400" smtClean="0"/>
              <a:t> </a:t>
            </a:r>
            <a:r>
              <a:rPr lang="pt-BR" sz="2400" i="1" smtClean="0"/>
              <a:t>sse</a:t>
            </a:r>
            <a:r>
              <a:rPr lang="pt-BR" sz="2400" smtClean="0"/>
              <a:t> seu “casamento” com a consulta é verdadeiro</a:t>
            </a:r>
          </a:p>
          <a:p>
            <a:pPr lvl="1" eaLnBrk="1" hangingPunct="1"/>
            <a:r>
              <a:rPr lang="pt-BR" sz="2400" smtClean="0"/>
              <a:t>Não é possível </a:t>
            </a:r>
            <a:r>
              <a:rPr lang="pt-BR" sz="2400" u="sng" smtClean="0">
                <a:solidFill>
                  <a:srgbClr val="800080"/>
                </a:solidFill>
              </a:rPr>
              <a:t>ordenar</a:t>
            </a:r>
            <a:r>
              <a:rPr lang="pt-BR" sz="2400" smtClean="0"/>
              <a:t> os documentos recuperados</a:t>
            </a:r>
          </a:p>
          <a:p>
            <a:pPr eaLnBrk="1" hangingPunct="1"/>
            <a:r>
              <a:rPr lang="pt-BR" sz="2500" smtClean="0"/>
              <a:t>Exemplo de consulta</a:t>
            </a:r>
          </a:p>
        </p:txBody>
      </p:sp>
      <p:grpSp>
        <p:nvGrpSpPr>
          <p:cNvPr id="30726" name="Group 5"/>
          <p:cNvGrpSpPr>
            <a:grpSpLocks/>
          </p:cNvGrpSpPr>
          <p:nvPr/>
        </p:nvGrpSpPr>
        <p:grpSpPr bwMode="auto">
          <a:xfrm>
            <a:off x="228600" y="5111750"/>
            <a:ext cx="3163888" cy="933450"/>
            <a:chOff x="2880" y="2430"/>
            <a:chExt cx="2414" cy="487"/>
          </a:xfrm>
        </p:grpSpPr>
        <p:sp>
          <p:nvSpPr>
            <p:cNvPr id="30738" name="Text Box 6"/>
            <p:cNvSpPr txBox="1">
              <a:spLocks noChangeArrowheads="1"/>
            </p:cNvSpPr>
            <p:nvPr/>
          </p:nvSpPr>
          <p:spPr bwMode="auto">
            <a:xfrm>
              <a:off x="3854" y="2430"/>
              <a:ext cx="1440" cy="432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miter lim="800000"/>
              <a:headEnd/>
              <a:tailEnd/>
            </a:ln>
            <a:effectLst>
              <a:prstShdw prst="shdw17" dist="17961" dir="13500000">
                <a:srgbClr val="737373"/>
              </a:prstShdw>
            </a:effectLst>
          </p:spPr>
          <p:txBody>
            <a:bodyPr/>
            <a:lstStyle/>
            <a:p>
              <a:pPr eaLnBrk="0" hangingPunct="0"/>
              <a:r>
                <a:rPr lang="en-US" sz="1400"/>
                <a:t> </a:t>
              </a:r>
              <a:r>
                <a:rPr lang="en-US" sz="1800"/>
                <a:t>Consulta</a:t>
              </a:r>
            </a:p>
            <a:p>
              <a:pPr eaLnBrk="0" hangingPunct="0"/>
              <a:r>
                <a:rPr lang="en-US" sz="1800"/>
                <a:t>k</a:t>
              </a:r>
              <a:r>
                <a:rPr lang="en-US" sz="1800" baseline="-25000"/>
                <a:t>1 </a:t>
              </a:r>
              <a:r>
                <a:rPr lang="en-US" sz="1800">
                  <a:sym typeface="Symbol" pitchFamily="18" charset="2"/>
                </a:rPr>
                <a:t></a:t>
              </a:r>
              <a:r>
                <a:rPr lang="en-US" sz="1800"/>
                <a:t> k</a:t>
              </a:r>
              <a:r>
                <a:rPr lang="en-US" sz="1800" baseline="-25000"/>
                <a:t>2</a:t>
              </a:r>
              <a:r>
                <a:rPr lang="en-US" sz="1800"/>
                <a:t> </a:t>
              </a:r>
              <a:r>
                <a:rPr lang="en-US" sz="1800">
                  <a:sym typeface="Symbol" pitchFamily="18" charset="2"/>
                </a:rPr>
                <a:t></a:t>
              </a:r>
              <a:r>
                <a:rPr lang="en-US" sz="1800"/>
                <a:t> k</a:t>
              </a:r>
              <a:r>
                <a:rPr lang="en-US" sz="1800" baseline="-25000"/>
                <a:t>3</a:t>
              </a:r>
              <a:endParaRPr lang="en-US" sz="1800"/>
            </a:p>
          </p:txBody>
        </p:sp>
        <p:sp>
          <p:nvSpPr>
            <p:cNvPr id="30739" name="Text Box 7"/>
            <p:cNvSpPr txBox="1">
              <a:spLocks noChangeArrowheads="1"/>
            </p:cNvSpPr>
            <p:nvPr/>
          </p:nvSpPr>
          <p:spPr bwMode="auto">
            <a:xfrm>
              <a:off x="2880" y="2485"/>
              <a:ext cx="1440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400"/>
            </a:p>
          </p:txBody>
        </p:sp>
      </p:grpSp>
      <p:grpSp>
        <p:nvGrpSpPr>
          <p:cNvPr id="30727" name="Group 8"/>
          <p:cNvGrpSpPr>
            <a:grpSpLocks/>
          </p:cNvGrpSpPr>
          <p:nvPr/>
        </p:nvGrpSpPr>
        <p:grpSpPr bwMode="auto">
          <a:xfrm>
            <a:off x="4192588" y="4611688"/>
            <a:ext cx="1508125" cy="1565275"/>
            <a:chOff x="3024" y="3744"/>
            <a:chExt cx="2040" cy="1800"/>
          </a:xfrm>
        </p:grpSpPr>
        <p:sp>
          <p:nvSpPr>
            <p:cNvPr id="30734" name="Oval 9"/>
            <p:cNvSpPr>
              <a:spLocks noChangeArrowheads="1"/>
            </p:cNvSpPr>
            <p:nvPr/>
          </p:nvSpPr>
          <p:spPr bwMode="auto">
            <a:xfrm>
              <a:off x="3024" y="3744"/>
              <a:ext cx="1320" cy="12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5" name="Oval 10"/>
            <p:cNvSpPr>
              <a:spLocks noChangeArrowheads="1"/>
            </p:cNvSpPr>
            <p:nvPr/>
          </p:nvSpPr>
          <p:spPr bwMode="auto">
            <a:xfrm>
              <a:off x="3384" y="4344"/>
              <a:ext cx="1320" cy="12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6" name="Oval 11"/>
            <p:cNvSpPr>
              <a:spLocks noChangeArrowheads="1"/>
            </p:cNvSpPr>
            <p:nvPr/>
          </p:nvSpPr>
          <p:spPr bwMode="auto">
            <a:xfrm>
              <a:off x="3744" y="3744"/>
              <a:ext cx="1320" cy="120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7" name="Freeform 12"/>
            <p:cNvSpPr>
              <a:spLocks/>
            </p:cNvSpPr>
            <p:nvPr/>
          </p:nvSpPr>
          <p:spPr bwMode="auto">
            <a:xfrm>
              <a:off x="3744" y="4344"/>
              <a:ext cx="600" cy="510"/>
            </a:xfrm>
            <a:custGeom>
              <a:avLst/>
              <a:gdLst>
                <a:gd name="T0" fmla="*/ 0 w 240"/>
                <a:gd name="T1" fmla="*/ 29295 h 204"/>
                <a:gd name="T2" fmla="*/ 29300 w 240"/>
                <a:gd name="T3" fmla="*/ 87893 h 204"/>
                <a:gd name="T4" fmla="*/ 75708 w 240"/>
                <a:gd name="T5" fmla="*/ 124533 h 204"/>
                <a:gd name="T6" fmla="*/ 117188 w 240"/>
                <a:gd name="T7" fmla="*/ 87893 h 204"/>
                <a:gd name="T8" fmla="*/ 146488 w 240"/>
                <a:gd name="T9" fmla="*/ 29295 h 204"/>
                <a:gd name="T10" fmla="*/ 146488 w 240"/>
                <a:gd name="T11" fmla="*/ 12188 h 204"/>
                <a:gd name="T12" fmla="*/ 87895 w 240"/>
                <a:gd name="T13" fmla="*/ 0 h 204"/>
                <a:gd name="T14" fmla="*/ 41533 w 240"/>
                <a:gd name="T15" fmla="*/ 2457 h 204"/>
                <a:gd name="T16" fmla="*/ 2457 w 240"/>
                <a:gd name="T17" fmla="*/ 14658 h 204"/>
                <a:gd name="T18" fmla="*/ 0 w 240"/>
                <a:gd name="T19" fmla="*/ 29295 h 2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0"/>
                <a:gd name="T31" fmla="*/ 0 h 204"/>
                <a:gd name="T32" fmla="*/ 240 w 240"/>
                <a:gd name="T33" fmla="*/ 204 h 20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0" h="204">
                  <a:moveTo>
                    <a:pt x="0" y="48"/>
                  </a:moveTo>
                  <a:lnTo>
                    <a:pt x="48" y="144"/>
                  </a:lnTo>
                  <a:lnTo>
                    <a:pt x="124" y="204"/>
                  </a:lnTo>
                  <a:lnTo>
                    <a:pt x="192" y="144"/>
                  </a:lnTo>
                  <a:lnTo>
                    <a:pt x="240" y="48"/>
                  </a:lnTo>
                  <a:lnTo>
                    <a:pt x="240" y="20"/>
                  </a:lnTo>
                  <a:lnTo>
                    <a:pt x="144" y="0"/>
                  </a:lnTo>
                  <a:lnTo>
                    <a:pt x="68" y="4"/>
                  </a:lnTo>
                  <a:lnTo>
                    <a:pt x="4" y="24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CC99"/>
            </a:solidFill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728" name="Line 13"/>
          <p:cNvSpPr>
            <a:spLocks noChangeShapeType="1"/>
          </p:cNvSpPr>
          <p:nvPr/>
        </p:nvSpPr>
        <p:spPr bwMode="auto">
          <a:xfrm>
            <a:off x="4945063" y="5281613"/>
            <a:ext cx="1322387" cy="225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0729" name="Text Box 14"/>
          <p:cNvSpPr txBox="1">
            <a:spLocks noChangeArrowheads="1"/>
          </p:cNvSpPr>
          <p:nvPr/>
        </p:nvSpPr>
        <p:spPr bwMode="auto">
          <a:xfrm>
            <a:off x="6200775" y="4926013"/>
            <a:ext cx="1876425" cy="111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/>
              <a:t>Documentos apresentados ao usuário</a:t>
            </a:r>
          </a:p>
        </p:txBody>
      </p:sp>
      <p:sp>
        <p:nvSpPr>
          <p:cNvPr id="30730" name="Text Box 15"/>
          <p:cNvSpPr txBox="1">
            <a:spLocks noChangeArrowheads="1"/>
          </p:cNvSpPr>
          <p:nvPr/>
        </p:nvSpPr>
        <p:spPr bwMode="auto">
          <a:xfrm>
            <a:off x="4235450" y="4664075"/>
            <a:ext cx="1654175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800">
                <a:latin typeface="Times New Roman" pitchFamily="18" charset="0"/>
              </a:rPr>
              <a:t>K</a:t>
            </a:r>
            <a:r>
              <a:rPr lang="en-US" sz="1800" baseline="-25000">
                <a:latin typeface="Times New Roman" pitchFamily="18" charset="0"/>
              </a:rPr>
              <a:t>1                   </a:t>
            </a:r>
            <a:r>
              <a:rPr lang="en-US" sz="1800">
                <a:latin typeface="Times New Roman" pitchFamily="18" charset="0"/>
              </a:rPr>
              <a:t>k</a:t>
            </a:r>
            <a:r>
              <a:rPr lang="en-US" sz="1800" baseline="-25000">
                <a:latin typeface="Times New Roman" pitchFamily="18" charset="0"/>
              </a:rPr>
              <a:t>2</a:t>
            </a:r>
          </a:p>
          <a:p>
            <a:pPr eaLnBrk="0" hangingPunct="0"/>
            <a:endParaRPr lang="en-US" sz="1800">
              <a:latin typeface="Times New Roman" pitchFamily="18" charset="0"/>
            </a:endParaRPr>
          </a:p>
        </p:txBody>
      </p:sp>
      <p:sp>
        <p:nvSpPr>
          <p:cNvPr id="30731" name="Text Box 16"/>
          <p:cNvSpPr txBox="1">
            <a:spLocks noChangeArrowheads="1"/>
          </p:cNvSpPr>
          <p:nvPr/>
        </p:nvSpPr>
        <p:spPr bwMode="auto">
          <a:xfrm>
            <a:off x="4659313" y="5486400"/>
            <a:ext cx="754062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1800">
              <a:latin typeface="Times New Roman" pitchFamily="18" charset="0"/>
            </a:endParaRPr>
          </a:p>
          <a:p>
            <a:pPr eaLnBrk="0" hangingPunct="0"/>
            <a:r>
              <a:rPr lang="en-US" sz="1800">
                <a:latin typeface="Times New Roman" pitchFamily="18" charset="0"/>
              </a:rPr>
              <a:t>k</a:t>
            </a:r>
            <a:r>
              <a:rPr lang="en-US" sz="1800" baseline="-25000">
                <a:latin typeface="Times New Roman" pitchFamily="18" charset="0"/>
              </a:rPr>
              <a:t>3</a:t>
            </a:r>
          </a:p>
          <a:p>
            <a:pPr eaLnBrk="0" hangingPunct="0"/>
            <a:endParaRPr lang="en-US" sz="1200">
              <a:latin typeface="Times New Roman" pitchFamily="18" charset="0"/>
            </a:endParaRPr>
          </a:p>
        </p:txBody>
      </p:sp>
      <p:sp>
        <p:nvSpPr>
          <p:cNvPr id="30732" name="Rectangle 17"/>
          <p:cNvSpPr>
            <a:spLocks noChangeArrowheads="1"/>
          </p:cNvSpPr>
          <p:nvPr/>
        </p:nvSpPr>
        <p:spPr bwMode="auto">
          <a:xfrm>
            <a:off x="4003675" y="4535488"/>
            <a:ext cx="1885950" cy="1789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33" name="Text Box 18"/>
          <p:cNvSpPr txBox="1">
            <a:spLocks noChangeArrowheads="1"/>
          </p:cNvSpPr>
          <p:nvPr/>
        </p:nvSpPr>
        <p:spPr bwMode="auto">
          <a:xfrm>
            <a:off x="5124450" y="3825875"/>
            <a:ext cx="22669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/>
              <a:t>Base de Documentos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433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841C248-766E-41AC-A2E9-2F8423D63A3B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854075"/>
          </a:xfrm>
        </p:spPr>
        <p:txBody>
          <a:bodyPr/>
          <a:lstStyle/>
          <a:p>
            <a:pPr eaLnBrk="1" hangingPunct="1"/>
            <a:r>
              <a:rPr lang="pt-BR" smtClean="0"/>
              <a:t>Roteiro</a:t>
            </a:r>
          </a:p>
        </p:txBody>
      </p:sp>
      <p:sp>
        <p:nvSpPr>
          <p:cNvPr id="14341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7772400" cy="5014912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pt-BR" smtClean="0"/>
              <a:t>Resumo da aula passada</a:t>
            </a:r>
          </a:p>
          <a:p>
            <a:pPr eaLnBrk="1" hangingPunct="1">
              <a:spcBef>
                <a:spcPts val="600"/>
              </a:spcBef>
            </a:pPr>
            <a:r>
              <a:rPr lang="pt-BR" smtClean="0">
                <a:sym typeface="Monotype Sorts"/>
              </a:rPr>
              <a:t>Tarefas de Recuperação de Informação</a:t>
            </a:r>
          </a:p>
          <a:p>
            <a:pPr eaLnBrk="1" hangingPunct="1">
              <a:spcBef>
                <a:spcPts val="600"/>
              </a:spcBef>
            </a:pPr>
            <a:r>
              <a:rPr lang="pt-BR" smtClean="0">
                <a:sym typeface="Monotype Sorts"/>
              </a:rPr>
              <a:t>Modelos de Recuperação de Documentos</a:t>
            </a:r>
          </a:p>
          <a:p>
            <a:pPr lvl="1" eaLnBrk="1" hangingPunct="1"/>
            <a:r>
              <a:rPr lang="pt-BR" sz="2200" smtClean="0">
                <a:sym typeface="Monotype Sorts"/>
              </a:rPr>
              <a:t>Aula 1</a:t>
            </a:r>
          </a:p>
          <a:p>
            <a:pPr lvl="2" eaLnBrk="1" hangingPunct="1"/>
            <a:r>
              <a:rPr lang="pt-BR" sz="2000" smtClean="0">
                <a:sym typeface="Monotype Sorts"/>
              </a:rPr>
              <a:t>Modelo Booleano</a:t>
            </a:r>
          </a:p>
          <a:p>
            <a:pPr lvl="2" eaLnBrk="1" hangingPunct="1"/>
            <a:r>
              <a:rPr lang="pt-BR" sz="2000" smtClean="0">
                <a:sym typeface="Monotype Sorts"/>
              </a:rPr>
              <a:t>Modelo Booleano Estendido (slides ocultos)</a:t>
            </a:r>
          </a:p>
          <a:p>
            <a:pPr lvl="2" eaLnBrk="1" hangingPunct="1"/>
            <a:r>
              <a:rPr lang="pt-BR" sz="2000" smtClean="0">
                <a:sym typeface="Monotype Sorts"/>
              </a:rPr>
              <a:t>Modelo </a:t>
            </a:r>
            <a:r>
              <a:rPr lang="pt-BR" sz="2000" smtClean="0"/>
              <a:t>Espaço Vetorial</a:t>
            </a:r>
          </a:p>
          <a:p>
            <a:pPr lvl="1" eaLnBrk="1" hangingPunct="1"/>
            <a:r>
              <a:rPr lang="pt-BR" sz="2200" smtClean="0">
                <a:solidFill>
                  <a:srgbClr val="FF0000"/>
                </a:solidFill>
                <a:hlinkClick r:id="rId2" action="ppaction://hlinksldjump"/>
              </a:rPr>
              <a:t>Aula 2</a:t>
            </a:r>
            <a:endParaRPr lang="pt-BR" sz="2200" smtClean="0">
              <a:solidFill>
                <a:srgbClr val="FF0000"/>
              </a:solidFill>
            </a:endParaRPr>
          </a:p>
          <a:p>
            <a:pPr lvl="2" eaLnBrk="1" hangingPunct="1"/>
            <a:r>
              <a:rPr lang="pt-BR" sz="2200" smtClean="0"/>
              <a:t>Modelo “difuso” (fuzzy sets)</a:t>
            </a:r>
          </a:p>
          <a:p>
            <a:pPr lvl="2" eaLnBrk="1" hangingPunct="1"/>
            <a:r>
              <a:rPr lang="pt-BR" sz="2200" smtClean="0"/>
              <a:t>Semântica Latente</a:t>
            </a:r>
          </a:p>
          <a:p>
            <a:pPr lvl="2" eaLnBrk="1" hangingPunct="1"/>
            <a:r>
              <a:rPr lang="pt-BR" sz="2200" smtClean="0"/>
              <a:t>Modelo probabilista</a:t>
            </a:r>
            <a:endParaRPr lang="pt-BR" smtClean="0"/>
          </a:p>
          <a:p>
            <a:pPr lvl="2" eaLnBrk="1" hangingPunct="1"/>
            <a:endParaRPr lang="pt-BR" smtClean="0"/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174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8E95C94-FA28-4FD0-969E-117A9ACA9BAC}" type="slidenum">
              <a:rPr lang="pt-BR" smtClean="0"/>
              <a:pPr/>
              <a:t>20</a:t>
            </a:fld>
            <a:endParaRPr lang="pt-BR" smtClean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800100"/>
          </a:xfrm>
        </p:spPr>
        <p:txBody>
          <a:bodyPr/>
          <a:lstStyle/>
          <a:p>
            <a:pPr eaLnBrk="1" hangingPunct="1"/>
            <a:r>
              <a:rPr lang="en-US" smtClean="0"/>
              <a:t>Modelo Booleano</a:t>
            </a:r>
          </a:p>
        </p:txBody>
      </p:sp>
      <p:sp>
        <p:nvSpPr>
          <p:cNvPr id="31749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590675"/>
            <a:ext cx="7772400" cy="4886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 Vantagens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Modelo simples baseado em teoria bem fundamentada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Fácil de implementar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 Desvantagens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Não permite casamento parcial entre consulta e documento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Não permite ordenação dos documentos recuperados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A necessidade de informação do usuário deve ser expressa em termos de uma expressão booleana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Nem todo usuário é capaz disso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Em conseqüência, este modelo geralmente retorna ou poucos documentos, ou documentos demais 	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a depender da consulta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Modelo Booleano Estendido</a:t>
            </a:r>
          </a:p>
        </p:txBody>
      </p:sp>
      <p:sp>
        <p:nvSpPr>
          <p:cNvPr id="32771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38200" y="1844675"/>
            <a:ext cx="7772400" cy="3784600"/>
          </a:xfrm>
        </p:spPr>
        <p:txBody>
          <a:bodyPr/>
          <a:lstStyle/>
          <a:p>
            <a:r>
              <a:rPr lang="pt-BR" smtClean="0"/>
              <a:t>Slides ocultos...</a:t>
            </a:r>
          </a:p>
        </p:txBody>
      </p:sp>
      <p:sp>
        <p:nvSpPr>
          <p:cNvPr id="3277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277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4F63CA2-BF5C-4C44-BE07-DE8DCD884C34}" type="slidenum">
              <a:rPr lang="pt-BR" smtClean="0"/>
              <a:pPr/>
              <a:t>21</a:t>
            </a:fld>
            <a:endParaRPr lang="pt-BR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Rodapé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3795" name="Espaço Reservado para Número de Slid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873F9C0-0AEF-4874-B16A-9F4FD1546861}" type="slidenum">
              <a:rPr lang="pt-BR" smtClean="0"/>
              <a:pPr/>
              <a:t>22</a:t>
            </a:fld>
            <a:endParaRPr lang="pt-BR" smtClean="0"/>
          </a:p>
        </p:txBody>
      </p:sp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990600" y="381000"/>
            <a:ext cx="716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pt-BR" sz="3600">
                <a:solidFill>
                  <a:schemeClr val="tx2"/>
                </a:solidFill>
              </a:rPr>
              <a:t>Modelo Booleano Estendido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auto">
          <a:xfrm>
            <a:off x="762000" y="1676400"/>
            <a:ext cx="8077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 sz="2800">
                <a:sym typeface="Symbol" pitchFamily="18" charset="2"/>
              </a:rPr>
              <a:t>No modelo booleano original, uma consulta com conjunção só retorna documentos que contenham todos os seus termos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>
                <a:sym typeface="Symbol" pitchFamily="18" charset="2"/>
              </a:rPr>
              <a:t>A ausência de um termo da consulta no documento é igual à ausência de todos os termos da consulta</a:t>
            </a:r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 sz="2800"/>
              <a:t>Este modelo estende o modelo booleano incluindo a noção de casamento parcial e termos com pesos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/>
              <a:t>Combina características do modelo vetorial com propriedades da álgebra booleana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Rodapé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4819" name="Espaço Reservado para Número de Slid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DBB6D2F-581D-470F-BDFB-15CC3C1B5C02}" type="slidenum">
              <a:rPr lang="pt-BR" smtClean="0"/>
              <a:pPr/>
              <a:t>23</a:t>
            </a:fld>
            <a:endParaRPr lang="pt-BR" smtClean="0"/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990600" y="381000"/>
            <a:ext cx="716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pt-BR" sz="3600">
                <a:solidFill>
                  <a:schemeClr val="tx2"/>
                </a:solidFill>
              </a:rPr>
              <a:t>Modelo Booleano Estendido</a:t>
            </a:r>
            <a:br>
              <a:rPr lang="pt-BR" sz="3600">
                <a:solidFill>
                  <a:schemeClr val="tx2"/>
                </a:solidFill>
              </a:rPr>
            </a:br>
            <a:r>
              <a:rPr lang="pt-BR" sz="3600">
                <a:solidFill>
                  <a:srgbClr val="990099"/>
                </a:solidFill>
              </a:rPr>
              <a:t>Representação do documento</a:t>
            </a: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auto">
          <a:xfrm>
            <a:off x="762000" y="1676400"/>
            <a:ext cx="8077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/>
              <a:t>Cada termo que representa a base de documentos é um </a:t>
            </a:r>
            <a:r>
              <a:rPr lang="pt-BR">
                <a:solidFill>
                  <a:srgbClr val="990099"/>
                </a:solidFill>
              </a:rPr>
              <a:t>eixo de um espaço vetorial</a:t>
            </a:r>
            <a:r>
              <a:rPr lang="pt-BR"/>
              <a:t> </a:t>
            </a:r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>
                <a:sym typeface="Symbol" pitchFamily="18" charset="2"/>
              </a:rPr>
              <a:t>Considere o documento </a:t>
            </a:r>
            <a:r>
              <a:rPr lang="pt-BR" sz="2000">
                <a:sym typeface="Symbol" pitchFamily="18" charset="2"/>
              </a:rPr>
              <a:t>dj = {</a:t>
            </a:r>
            <a:r>
              <a:rPr lang="pt-BR"/>
              <a:t>k</a:t>
            </a:r>
            <a:r>
              <a:rPr lang="pt-BR" sz="2000"/>
              <a:t>x</a:t>
            </a:r>
            <a:r>
              <a:rPr lang="pt-BR"/>
              <a:t> (w</a:t>
            </a:r>
            <a:r>
              <a:rPr lang="pt-BR" sz="2000"/>
              <a:t>x</a:t>
            </a:r>
            <a:r>
              <a:rPr lang="pt-BR" sz="2000">
                <a:sym typeface="Symbol" pitchFamily="18" charset="2"/>
              </a:rPr>
              <a:t>j</a:t>
            </a:r>
            <a:r>
              <a:rPr lang="pt-BR"/>
              <a:t>), k</a:t>
            </a:r>
            <a:r>
              <a:rPr lang="pt-BR" sz="2000"/>
              <a:t>y</a:t>
            </a:r>
            <a:r>
              <a:rPr lang="pt-BR"/>
              <a:t> (w</a:t>
            </a:r>
            <a:r>
              <a:rPr lang="pt-BR" sz="2000"/>
              <a:t>y</a:t>
            </a:r>
            <a:r>
              <a:rPr lang="pt-BR" sz="2000">
                <a:sym typeface="Symbol" pitchFamily="18" charset="2"/>
              </a:rPr>
              <a:t>j</a:t>
            </a:r>
            <a:r>
              <a:rPr lang="pt-BR"/>
              <a:t>)}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 sz="2000"/>
              <a:t>dj é </a:t>
            </a:r>
            <a:r>
              <a:rPr lang="pt-BR" sz="2000">
                <a:solidFill>
                  <a:srgbClr val="800080"/>
                </a:solidFill>
              </a:rPr>
              <a:t>um ponto</a:t>
            </a:r>
            <a:r>
              <a:rPr lang="pt-BR" sz="2000"/>
              <a:t> no espaço formado pelos eixos kx e ky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 sz="2000"/>
              <a:t>Por simplicidade, representaremos dj = (x,y)</a:t>
            </a:r>
            <a:endParaRPr lang="en-US" sz="1800"/>
          </a:p>
        </p:txBody>
      </p:sp>
      <p:sp>
        <p:nvSpPr>
          <p:cNvPr id="34822" name="Rectangle 18"/>
          <p:cNvSpPr>
            <a:spLocks noChangeArrowheads="1"/>
          </p:cNvSpPr>
          <p:nvPr/>
        </p:nvSpPr>
        <p:spPr bwMode="auto">
          <a:xfrm>
            <a:off x="1292225" y="4071938"/>
            <a:ext cx="2943225" cy="2005012"/>
          </a:xfrm>
          <a:prstGeom prst="rect">
            <a:avLst/>
          </a:prstGeom>
          <a:solidFill>
            <a:srgbClr val="99FFE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4823" name="Text Box 21"/>
          <p:cNvSpPr txBox="1">
            <a:spLocks noChangeArrowheads="1"/>
          </p:cNvSpPr>
          <p:nvPr/>
        </p:nvSpPr>
        <p:spPr bwMode="auto">
          <a:xfrm>
            <a:off x="1914525" y="5106988"/>
            <a:ext cx="382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dj</a:t>
            </a:r>
          </a:p>
        </p:txBody>
      </p:sp>
      <p:sp>
        <p:nvSpPr>
          <p:cNvPr id="34824" name="Line 23"/>
          <p:cNvSpPr>
            <a:spLocks noChangeShapeType="1"/>
          </p:cNvSpPr>
          <p:nvPr/>
        </p:nvSpPr>
        <p:spPr bwMode="auto">
          <a:xfrm>
            <a:off x="1851025" y="5451475"/>
            <a:ext cx="0" cy="66675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4825" name="Line 24"/>
          <p:cNvSpPr>
            <a:spLocks noChangeShapeType="1"/>
          </p:cNvSpPr>
          <p:nvPr/>
        </p:nvSpPr>
        <p:spPr bwMode="auto">
          <a:xfrm flipH="1">
            <a:off x="1292225" y="5451475"/>
            <a:ext cx="5588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4826" name="Text Box 25"/>
          <p:cNvSpPr txBox="1">
            <a:spLocks noChangeArrowheads="1"/>
          </p:cNvSpPr>
          <p:nvPr/>
        </p:nvSpPr>
        <p:spPr bwMode="auto">
          <a:xfrm>
            <a:off x="304800" y="5272088"/>
            <a:ext cx="96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y = wyj</a:t>
            </a:r>
          </a:p>
        </p:txBody>
      </p:sp>
      <p:sp>
        <p:nvSpPr>
          <p:cNvPr id="34827" name="Text Box 26"/>
          <p:cNvSpPr txBox="1">
            <a:spLocks noChangeArrowheads="1"/>
          </p:cNvSpPr>
          <p:nvPr/>
        </p:nvSpPr>
        <p:spPr bwMode="auto">
          <a:xfrm>
            <a:off x="1760538" y="6108700"/>
            <a:ext cx="966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x = wxj</a:t>
            </a:r>
          </a:p>
        </p:txBody>
      </p:sp>
      <p:sp>
        <p:nvSpPr>
          <p:cNvPr id="34828" name="Text Box 27"/>
          <p:cNvSpPr txBox="1">
            <a:spLocks noChangeArrowheads="1"/>
          </p:cNvSpPr>
          <p:nvPr/>
        </p:nvSpPr>
        <p:spPr bwMode="auto">
          <a:xfrm>
            <a:off x="869950" y="6108700"/>
            <a:ext cx="704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(0,0)</a:t>
            </a:r>
          </a:p>
        </p:txBody>
      </p:sp>
      <p:sp>
        <p:nvSpPr>
          <p:cNvPr id="34829" name="Text Box 29"/>
          <p:cNvSpPr txBox="1">
            <a:spLocks noChangeArrowheads="1"/>
          </p:cNvSpPr>
          <p:nvPr/>
        </p:nvSpPr>
        <p:spPr bwMode="auto">
          <a:xfrm>
            <a:off x="4283075" y="610711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kx</a:t>
            </a:r>
          </a:p>
        </p:txBody>
      </p:sp>
      <p:sp>
        <p:nvSpPr>
          <p:cNvPr id="34830" name="Text Box 30"/>
          <p:cNvSpPr txBox="1">
            <a:spLocks noChangeArrowheads="1"/>
          </p:cNvSpPr>
          <p:nvPr/>
        </p:nvSpPr>
        <p:spPr bwMode="auto">
          <a:xfrm>
            <a:off x="963613" y="406241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ky</a:t>
            </a:r>
          </a:p>
        </p:txBody>
      </p:sp>
      <p:sp>
        <p:nvSpPr>
          <p:cNvPr id="34831" name="Oval 32"/>
          <p:cNvSpPr>
            <a:spLocks noChangeArrowheads="1"/>
          </p:cNvSpPr>
          <p:nvPr/>
        </p:nvSpPr>
        <p:spPr bwMode="auto">
          <a:xfrm>
            <a:off x="1839913" y="5422900"/>
            <a:ext cx="74612" cy="90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4832" name="Text Box 33"/>
          <p:cNvSpPr txBox="1">
            <a:spLocks noChangeArrowheads="1"/>
          </p:cNvSpPr>
          <p:nvPr/>
        </p:nvSpPr>
        <p:spPr bwMode="auto">
          <a:xfrm>
            <a:off x="4248150" y="3886200"/>
            <a:ext cx="704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(1,1)</a:t>
            </a:r>
          </a:p>
        </p:txBody>
      </p:sp>
      <p:sp>
        <p:nvSpPr>
          <p:cNvPr id="34833" name="Text Box 34"/>
          <p:cNvSpPr txBox="1">
            <a:spLocks noChangeArrowheads="1"/>
          </p:cNvSpPr>
          <p:nvPr/>
        </p:nvSpPr>
        <p:spPr bwMode="auto">
          <a:xfrm>
            <a:off x="5662613" y="4860925"/>
            <a:ext cx="33289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pt-BR" sz="2000"/>
              <a:t> Obs.: iremos assumir que os pesos do documento estão entre 0 e 1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Rodapé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5843" name="Espaço Reservado para Número de Slid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C88B0B-791E-4087-8C44-F3F34F180A10}" type="slidenum">
              <a:rPr lang="pt-BR" smtClean="0"/>
              <a:pPr/>
              <a:t>24</a:t>
            </a:fld>
            <a:endParaRPr lang="pt-BR" smtClean="0"/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990600" y="381000"/>
            <a:ext cx="716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pt-BR" sz="3600">
                <a:solidFill>
                  <a:schemeClr val="tx2"/>
                </a:solidFill>
              </a:rPr>
              <a:t>Modelo Booleano Estendido</a:t>
            </a:r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62000" y="1676400"/>
            <a:ext cx="8077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 sz="2600"/>
              <a:t>Este modelo interpreta conjunções e disjunções em termos de </a:t>
            </a:r>
            <a:r>
              <a:rPr lang="pt-BR" sz="2600">
                <a:solidFill>
                  <a:srgbClr val="800080"/>
                </a:solidFill>
              </a:rPr>
              <a:t>distância euclidiana</a:t>
            </a:r>
            <a:r>
              <a:rPr lang="pt-BR" sz="2600"/>
              <a:t> dividida pelo número de termos da consulta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 sz="2300"/>
              <a:t>Uma </a:t>
            </a:r>
            <a:r>
              <a:rPr lang="pt-BR" sz="2300">
                <a:solidFill>
                  <a:srgbClr val="990099"/>
                </a:solidFill>
              </a:rPr>
              <a:t>medida de dissimilaridade</a:t>
            </a:r>
            <a:r>
              <a:rPr lang="pt-BR" sz="2300"/>
              <a:t> - v</a:t>
            </a:r>
            <a:r>
              <a:rPr lang="pt-BR" sz="2100"/>
              <a:t>er aula passada</a:t>
            </a:r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 sz="2600"/>
              <a:t>Conjunções e disjunções são tratadas de forma diferenciada</a:t>
            </a:r>
            <a:endParaRPr lang="pt-BR" sz="2600">
              <a:sym typeface="Symbol" pitchFamily="18" charset="2"/>
            </a:endParaRPr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 sz="2600"/>
              <a:t> Para a consulta q = kx </a:t>
            </a:r>
            <a:r>
              <a:rPr lang="pt-BR" sz="2600">
                <a:sym typeface="Symbol" pitchFamily="18" charset="2"/>
              </a:rPr>
              <a:t> ky (conjunção)</a:t>
            </a:r>
            <a:endParaRPr lang="pt-BR" sz="2600"/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 sz="2200"/>
              <a:t>O ponto (1,1) é o </a:t>
            </a:r>
            <a:r>
              <a:rPr lang="pt-BR" sz="2200">
                <a:solidFill>
                  <a:srgbClr val="800080"/>
                </a:solidFill>
              </a:rPr>
              <a:t>mais desejável</a:t>
            </a:r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 sz="2600"/>
              <a:t> Para a consulta q = kx </a:t>
            </a:r>
            <a:r>
              <a:rPr lang="pt-BR" sz="2600">
                <a:sym typeface="Symbol" pitchFamily="18" charset="2"/>
              </a:rPr>
              <a:t> ky (disjunção) </a:t>
            </a:r>
            <a:endParaRPr lang="pt-BR" sz="2600"/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 sz="2200"/>
              <a:t>O ponto (0,0) é o </a:t>
            </a:r>
            <a:r>
              <a:rPr lang="pt-BR" sz="2200">
                <a:solidFill>
                  <a:srgbClr val="800080"/>
                </a:solidFill>
              </a:rPr>
              <a:t>menos desejável</a:t>
            </a:r>
            <a:endParaRPr lang="pt-BR" sz="220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598488" y="152400"/>
            <a:ext cx="716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pt-BR" sz="3600">
                <a:solidFill>
                  <a:schemeClr val="tx2"/>
                </a:solidFill>
              </a:rPr>
              <a:t>Modelo Booleano Estendido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762000" y="1143000"/>
            <a:ext cx="807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/>
              <a:t>Consulta com “and”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 sz="2000"/>
              <a:t>q</a:t>
            </a:r>
            <a:r>
              <a:rPr lang="pt-BR" sz="1800"/>
              <a:t>and</a:t>
            </a:r>
            <a:r>
              <a:rPr lang="pt-BR" sz="2000"/>
              <a:t> = kx </a:t>
            </a:r>
            <a:r>
              <a:rPr lang="pt-BR" sz="2000">
                <a:sym typeface="Symbol" pitchFamily="18" charset="2"/>
              </a:rPr>
              <a:t> ky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 sz="2000"/>
              <a:t>O ponto (1,1) é o </a:t>
            </a:r>
            <a:r>
              <a:rPr lang="pt-BR" sz="2000">
                <a:solidFill>
                  <a:srgbClr val="800080"/>
                </a:solidFill>
              </a:rPr>
              <a:t>mais desejável</a:t>
            </a:r>
            <a:endParaRPr lang="pt-BR" sz="2000"/>
          </a:p>
        </p:txBody>
      </p:sp>
      <p:grpSp>
        <p:nvGrpSpPr>
          <p:cNvPr id="36868" name="Group 23"/>
          <p:cNvGrpSpPr>
            <a:grpSpLocks/>
          </p:cNvGrpSpPr>
          <p:nvPr/>
        </p:nvGrpSpPr>
        <p:grpSpPr bwMode="auto">
          <a:xfrm>
            <a:off x="3575050" y="5791200"/>
            <a:ext cx="5264150" cy="914400"/>
            <a:chOff x="96" y="3648"/>
            <a:chExt cx="3316" cy="576"/>
          </a:xfrm>
        </p:grpSpPr>
        <p:sp>
          <p:nvSpPr>
            <p:cNvPr id="36886" name="Text Box 18"/>
            <p:cNvSpPr txBox="1">
              <a:spLocks noChangeArrowheads="1"/>
            </p:cNvSpPr>
            <p:nvPr/>
          </p:nvSpPr>
          <p:spPr bwMode="auto">
            <a:xfrm>
              <a:off x="96" y="3700"/>
              <a:ext cx="3316" cy="5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Arial" pitchFamily="34" charset="0"/>
                </a:rPr>
                <a:t>sim(q</a:t>
              </a:r>
              <a:r>
                <a:rPr lang="en-US" sz="2200">
                  <a:solidFill>
                    <a:srgbClr val="000000"/>
                  </a:solidFill>
                  <a:latin typeface="Arial" pitchFamily="34" charset="0"/>
                </a:rPr>
                <a:t>and</a:t>
              </a:r>
              <a:r>
                <a:rPr lang="en-US">
                  <a:solidFill>
                    <a:srgbClr val="000000"/>
                  </a:solidFill>
                  <a:latin typeface="Arial" pitchFamily="34" charset="0"/>
                </a:rPr>
                <a:t>,dj) = 1 - sqrt( </a:t>
              </a:r>
              <a:r>
                <a:rPr lang="en-US" u="sng">
                  <a:solidFill>
                    <a:srgbClr val="000000"/>
                  </a:solidFill>
                  <a:latin typeface="Arial" pitchFamily="34" charset="0"/>
                </a:rPr>
                <a:t>(1-x)  + (1-y)</a:t>
              </a:r>
              <a:r>
                <a:rPr lang="en-US">
                  <a:solidFill>
                    <a:srgbClr val="000000"/>
                  </a:solidFill>
                  <a:latin typeface="Arial" pitchFamily="34" charset="0"/>
                </a:rPr>
                <a:t>  )</a:t>
              </a:r>
            </a:p>
            <a:p>
              <a:pPr eaLnBrk="0" hangingPunct="0"/>
              <a:r>
                <a:rPr lang="en-US">
                  <a:solidFill>
                    <a:srgbClr val="000000"/>
                  </a:solidFill>
                  <a:latin typeface="Arial" pitchFamily="34" charset="0"/>
                </a:rPr>
                <a:t>				   2</a:t>
              </a:r>
            </a:p>
          </p:txBody>
        </p:sp>
        <p:sp>
          <p:nvSpPr>
            <p:cNvPr id="36887" name="Text Box 19"/>
            <p:cNvSpPr txBox="1">
              <a:spLocks noChangeArrowheads="1"/>
            </p:cNvSpPr>
            <p:nvPr/>
          </p:nvSpPr>
          <p:spPr bwMode="auto">
            <a:xfrm>
              <a:off x="2499" y="3648"/>
              <a:ext cx="18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6888" name="Text Box 20"/>
            <p:cNvSpPr txBox="1">
              <a:spLocks noChangeArrowheads="1"/>
            </p:cNvSpPr>
            <p:nvPr/>
          </p:nvSpPr>
          <p:spPr bwMode="auto">
            <a:xfrm>
              <a:off x="3123" y="3657"/>
              <a:ext cx="18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</p:grpSp>
      <p:grpSp>
        <p:nvGrpSpPr>
          <p:cNvPr id="36869" name="Group 28"/>
          <p:cNvGrpSpPr>
            <a:grpSpLocks/>
          </p:cNvGrpSpPr>
          <p:nvPr/>
        </p:nvGrpSpPr>
        <p:grpSpPr bwMode="auto">
          <a:xfrm>
            <a:off x="487363" y="2895600"/>
            <a:ext cx="5837237" cy="2744788"/>
            <a:chOff x="307" y="1824"/>
            <a:chExt cx="3677" cy="1729"/>
          </a:xfrm>
        </p:grpSpPr>
        <p:sp>
          <p:nvSpPr>
            <p:cNvPr id="36870" name="Rectangle 4"/>
            <p:cNvSpPr>
              <a:spLocks noChangeArrowheads="1"/>
            </p:cNvSpPr>
            <p:nvPr/>
          </p:nvSpPr>
          <p:spPr bwMode="auto">
            <a:xfrm>
              <a:off x="873" y="1861"/>
              <a:ext cx="2226" cy="1420"/>
            </a:xfrm>
            <a:prstGeom prst="rect">
              <a:avLst/>
            </a:prstGeom>
            <a:solidFill>
              <a:srgbClr val="99FFE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20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6871" name="Line 5"/>
            <p:cNvSpPr>
              <a:spLocks noChangeShapeType="1"/>
            </p:cNvSpPr>
            <p:nvPr/>
          </p:nvSpPr>
          <p:spPr bwMode="auto">
            <a:xfrm flipH="1">
              <a:off x="1296" y="1891"/>
              <a:ext cx="1803" cy="946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  <a:headEnd type="diamond" w="med" len="med"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72" name="Line 6"/>
            <p:cNvSpPr>
              <a:spLocks noChangeShapeType="1"/>
            </p:cNvSpPr>
            <p:nvPr/>
          </p:nvSpPr>
          <p:spPr bwMode="auto">
            <a:xfrm flipH="1">
              <a:off x="2746" y="1891"/>
              <a:ext cx="353" cy="62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diamond" w="med" len="med"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73" name="Text Box 7"/>
            <p:cNvSpPr txBox="1">
              <a:spLocks noChangeArrowheads="1"/>
            </p:cNvSpPr>
            <p:nvPr/>
          </p:nvSpPr>
          <p:spPr bwMode="auto">
            <a:xfrm>
              <a:off x="1473" y="2830"/>
              <a:ext cx="24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dj</a:t>
              </a:r>
            </a:p>
          </p:txBody>
        </p:sp>
        <p:sp>
          <p:nvSpPr>
            <p:cNvPr id="36874" name="Text Box 8"/>
            <p:cNvSpPr txBox="1">
              <a:spLocks noChangeArrowheads="1"/>
            </p:cNvSpPr>
            <p:nvPr/>
          </p:nvSpPr>
          <p:spPr bwMode="auto">
            <a:xfrm>
              <a:off x="2321" y="2505"/>
              <a:ext cx="4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dj+1</a:t>
              </a:r>
            </a:p>
          </p:txBody>
        </p:sp>
        <p:sp>
          <p:nvSpPr>
            <p:cNvPr id="36875" name="Line 9"/>
            <p:cNvSpPr>
              <a:spLocks noChangeShapeType="1"/>
            </p:cNvSpPr>
            <p:nvPr/>
          </p:nvSpPr>
          <p:spPr bwMode="auto">
            <a:xfrm>
              <a:off x="1296" y="2837"/>
              <a:ext cx="0" cy="4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76" name="Line 10"/>
            <p:cNvSpPr>
              <a:spLocks noChangeShapeType="1"/>
            </p:cNvSpPr>
            <p:nvPr/>
          </p:nvSpPr>
          <p:spPr bwMode="auto">
            <a:xfrm flipH="1">
              <a:off x="873" y="2837"/>
              <a:ext cx="42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77" name="Text Box 11"/>
            <p:cNvSpPr txBox="1">
              <a:spLocks noChangeArrowheads="1"/>
            </p:cNvSpPr>
            <p:nvPr/>
          </p:nvSpPr>
          <p:spPr bwMode="auto">
            <a:xfrm>
              <a:off x="307" y="2711"/>
              <a:ext cx="6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y = wyj</a:t>
              </a:r>
            </a:p>
          </p:txBody>
        </p:sp>
        <p:sp>
          <p:nvSpPr>
            <p:cNvPr id="36878" name="Text Box 12"/>
            <p:cNvSpPr txBox="1">
              <a:spLocks noChangeArrowheads="1"/>
            </p:cNvSpPr>
            <p:nvPr/>
          </p:nvSpPr>
          <p:spPr bwMode="auto">
            <a:xfrm>
              <a:off x="1226" y="3303"/>
              <a:ext cx="6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x = wxj</a:t>
              </a:r>
            </a:p>
          </p:txBody>
        </p:sp>
        <p:sp>
          <p:nvSpPr>
            <p:cNvPr id="36879" name="Text Box 13"/>
            <p:cNvSpPr txBox="1">
              <a:spLocks noChangeArrowheads="1"/>
            </p:cNvSpPr>
            <p:nvPr/>
          </p:nvSpPr>
          <p:spPr bwMode="auto">
            <a:xfrm>
              <a:off x="554" y="3303"/>
              <a:ext cx="4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(0,0)</a:t>
              </a:r>
            </a:p>
          </p:txBody>
        </p:sp>
        <p:sp>
          <p:nvSpPr>
            <p:cNvPr id="36880" name="Text Box 14"/>
            <p:cNvSpPr txBox="1">
              <a:spLocks noChangeArrowheads="1"/>
            </p:cNvSpPr>
            <p:nvPr/>
          </p:nvSpPr>
          <p:spPr bwMode="auto">
            <a:xfrm>
              <a:off x="3099" y="1824"/>
              <a:ext cx="4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(1,1)</a:t>
              </a:r>
            </a:p>
          </p:txBody>
        </p:sp>
        <p:sp>
          <p:nvSpPr>
            <p:cNvPr id="36881" name="Text Box 15"/>
            <p:cNvSpPr txBox="1">
              <a:spLocks noChangeArrowheads="1"/>
            </p:cNvSpPr>
            <p:nvPr/>
          </p:nvSpPr>
          <p:spPr bwMode="auto">
            <a:xfrm>
              <a:off x="3135" y="3303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kx</a:t>
              </a:r>
            </a:p>
          </p:txBody>
        </p:sp>
        <p:sp>
          <p:nvSpPr>
            <p:cNvPr id="36882" name="Text Box 16"/>
            <p:cNvSpPr txBox="1">
              <a:spLocks noChangeArrowheads="1"/>
            </p:cNvSpPr>
            <p:nvPr/>
          </p:nvSpPr>
          <p:spPr bwMode="auto">
            <a:xfrm>
              <a:off x="625" y="1854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ky</a:t>
              </a:r>
            </a:p>
          </p:txBody>
        </p:sp>
        <p:sp>
          <p:nvSpPr>
            <p:cNvPr id="36883" name="Text Box 21"/>
            <p:cNvSpPr txBox="1">
              <a:spLocks noChangeArrowheads="1"/>
            </p:cNvSpPr>
            <p:nvPr/>
          </p:nvSpPr>
          <p:spPr bwMode="auto">
            <a:xfrm>
              <a:off x="3524" y="2530"/>
              <a:ext cx="460" cy="256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AND</a:t>
              </a:r>
            </a:p>
          </p:txBody>
        </p:sp>
        <p:sp>
          <p:nvSpPr>
            <p:cNvPr id="36884" name="Oval 26"/>
            <p:cNvSpPr>
              <a:spLocks noChangeArrowheads="1"/>
            </p:cNvSpPr>
            <p:nvPr/>
          </p:nvSpPr>
          <p:spPr bwMode="auto">
            <a:xfrm>
              <a:off x="1248" y="2816"/>
              <a:ext cx="57" cy="6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36885" name="Oval 27"/>
            <p:cNvSpPr>
              <a:spLocks noChangeArrowheads="1"/>
            </p:cNvSpPr>
            <p:nvPr/>
          </p:nvSpPr>
          <p:spPr bwMode="auto">
            <a:xfrm>
              <a:off x="2688" y="2496"/>
              <a:ext cx="57" cy="6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598488" y="152400"/>
            <a:ext cx="716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pt-BR" sz="3600">
                <a:solidFill>
                  <a:schemeClr val="tx2"/>
                </a:solidFill>
              </a:rPr>
              <a:t>Modelo Booleano Estendido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1000" y="990600"/>
            <a:ext cx="807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/>
              <a:t>Consulta com “or”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 sz="2000"/>
              <a:t>q</a:t>
            </a:r>
            <a:r>
              <a:rPr lang="pt-BR" sz="1800"/>
              <a:t>or</a:t>
            </a:r>
            <a:r>
              <a:rPr lang="pt-BR" sz="2000"/>
              <a:t> = kx </a:t>
            </a:r>
            <a:r>
              <a:rPr lang="pt-BR" sz="2000">
                <a:sym typeface="Symbol" pitchFamily="18" charset="2"/>
              </a:rPr>
              <a:t> ky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 sz="2000"/>
              <a:t>O ponto (0,0) é o </a:t>
            </a:r>
            <a:r>
              <a:rPr lang="pt-BR" sz="2000">
                <a:solidFill>
                  <a:srgbClr val="800080"/>
                </a:solidFill>
              </a:rPr>
              <a:t>menos desejável</a:t>
            </a:r>
            <a:endParaRPr lang="pt-BR" sz="2000"/>
          </a:p>
        </p:txBody>
      </p:sp>
      <p:grpSp>
        <p:nvGrpSpPr>
          <p:cNvPr id="37892" name="Group 27"/>
          <p:cNvGrpSpPr>
            <a:grpSpLocks/>
          </p:cNvGrpSpPr>
          <p:nvPr/>
        </p:nvGrpSpPr>
        <p:grpSpPr bwMode="auto">
          <a:xfrm>
            <a:off x="5105400" y="5715000"/>
            <a:ext cx="3825875" cy="914400"/>
            <a:chOff x="2732" y="3648"/>
            <a:chExt cx="2410" cy="576"/>
          </a:xfrm>
        </p:grpSpPr>
        <p:sp>
          <p:nvSpPr>
            <p:cNvPr id="37908" name="Text Box 5"/>
            <p:cNvSpPr txBox="1">
              <a:spLocks noChangeArrowheads="1"/>
            </p:cNvSpPr>
            <p:nvPr/>
          </p:nvSpPr>
          <p:spPr bwMode="auto">
            <a:xfrm>
              <a:off x="2732" y="3700"/>
              <a:ext cx="2410" cy="52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Arial" pitchFamily="34" charset="0"/>
                </a:rPr>
                <a:t>sim(q</a:t>
              </a:r>
              <a:r>
                <a:rPr lang="en-US" sz="2200">
                  <a:solidFill>
                    <a:srgbClr val="000000"/>
                  </a:solidFill>
                  <a:latin typeface="Arial" pitchFamily="34" charset="0"/>
                </a:rPr>
                <a:t>or</a:t>
              </a:r>
              <a:r>
                <a:rPr lang="en-US">
                  <a:solidFill>
                    <a:srgbClr val="000000"/>
                  </a:solidFill>
                  <a:latin typeface="Arial" pitchFamily="34" charset="0"/>
                </a:rPr>
                <a:t>,dj) = sqrt( </a:t>
              </a:r>
              <a:r>
                <a:rPr lang="en-US" u="sng">
                  <a:solidFill>
                    <a:srgbClr val="000000"/>
                  </a:solidFill>
                  <a:latin typeface="Arial" pitchFamily="34" charset="0"/>
                </a:rPr>
                <a:t>x   + y </a:t>
              </a:r>
              <a:r>
                <a:rPr lang="en-US">
                  <a:solidFill>
                    <a:srgbClr val="000000"/>
                  </a:solidFill>
                  <a:latin typeface="Arial" pitchFamily="34" charset="0"/>
                </a:rPr>
                <a:t>  )</a:t>
              </a:r>
            </a:p>
            <a:p>
              <a:pPr eaLnBrk="0" hangingPunct="0"/>
              <a:r>
                <a:rPr lang="en-US">
                  <a:solidFill>
                    <a:srgbClr val="000000"/>
                  </a:solidFill>
                  <a:latin typeface="Arial" pitchFamily="34" charset="0"/>
                </a:rPr>
                <a:t>		          2</a:t>
              </a:r>
            </a:p>
          </p:txBody>
        </p:sp>
        <p:sp>
          <p:nvSpPr>
            <p:cNvPr id="37909" name="Text Box 6"/>
            <p:cNvSpPr txBox="1">
              <a:spLocks noChangeArrowheads="1"/>
            </p:cNvSpPr>
            <p:nvPr/>
          </p:nvSpPr>
          <p:spPr bwMode="auto">
            <a:xfrm>
              <a:off x="4848" y="3648"/>
              <a:ext cx="18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7910" name="Text Box 7"/>
            <p:cNvSpPr txBox="1">
              <a:spLocks noChangeArrowheads="1"/>
            </p:cNvSpPr>
            <p:nvPr/>
          </p:nvSpPr>
          <p:spPr bwMode="auto">
            <a:xfrm>
              <a:off x="4416" y="3648"/>
              <a:ext cx="18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</p:grpSp>
      <p:grpSp>
        <p:nvGrpSpPr>
          <p:cNvPr id="37893" name="Group 45"/>
          <p:cNvGrpSpPr>
            <a:grpSpLocks/>
          </p:cNvGrpSpPr>
          <p:nvPr/>
        </p:nvGrpSpPr>
        <p:grpSpPr bwMode="auto">
          <a:xfrm>
            <a:off x="381000" y="2516188"/>
            <a:ext cx="6367463" cy="3022600"/>
            <a:chOff x="240" y="1585"/>
            <a:chExt cx="4011" cy="1904"/>
          </a:xfrm>
        </p:grpSpPr>
        <p:sp>
          <p:nvSpPr>
            <p:cNvPr id="37894" name="Rectangle 29"/>
            <p:cNvSpPr>
              <a:spLocks noChangeArrowheads="1"/>
            </p:cNvSpPr>
            <p:nvPr/>
          </p:nvSpPr>
          <p:spPr bwMode="auto">
            <a:xfrm>
              <a:off x="861" y="1664"/>
              <a:ext cx="2445" cy="1588"/>
            </a:xfrm>
            <a:prstGeom prst="rect">
              <a:avLst/>
            </a:prstGeom>
            <a:solidFill>
              <a:srgbClr val="99FFE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20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7895" name="Text Box 30"/>
            <p:cNvSpPr txBox="1">
              <a:spLocks noChangeArrowheads="1"/>
            </p:cNvSpPr>
            <p:nvPr/>
          </p:nvSpPr>
          <p:spPr bwMode="auto">
            <a:xfrm>
              <a:off x="1171" y="2478"/>
              <a:ext cx="24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dj</a:t>
              </a:r>
            </a:p>
          </p:txBody>
        </p:sp>
        <p:sp>
          <p:nvSpPr>
            <p:cNvPr id="37896" name="Text Box 31"/>
            <p:cNvSpPr txBox="1">
              <a:spLocks noChangeArrowheads="1"/>
            </p:cNvSpPr>
            <p:nvPr/>
          </p:nvSpPr>
          <p:spPr bwMode="auto">
            <a:xfrm>
              <a:off x="2706" y="2109"/>
              <a:ext cx="4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dj+1</a:t>
              </a:r>
            </a:p>
          </p:txBody>
        </p:sp>
        <p:sp>
          <p:nvSpPr>
            <p:cNvPr id="37897" name="Line 32"/>
            <p:cNvSpPr>
              <a:spLocks noChangeShapeType="1"/>
            </p:cNvSpPr>
            <p:nvPr/>
          </p:nvSpPr>
          <p:spPr bwMode="auto">
            <a:xfrm>
              <a:off x="1327" y="2723"/>
              <a:ext cx="0" cy="52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7898" name="Line 33"/>
            <p:cNvSpPr>
              <a:spLocks noChangeShapeType="1"/>
            </p:cNvSpPr>
            <p:nvPr/>
          </p:nvSpPr>
          <p:spPr bwMode="auto">
            <a:xfrm flipH="1">
              <a:off x="861" y="2723"/>
              <a:ext cx="46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7899" name="Text Box 34"/>
            <p:cNvSpPr txBox="1">
              <a:spLocks noChangeArrowheads="1"/>
            </p:cNvSpPr>
            <p:nvPr/>
          </p:nvSpPr>
          <p:spPr bwMode="auto">
            <a:xfrm>
              <a:off x="240" y="2577"/>
              <a:ext cx="6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y = wyj</a:t>
              </a:r>
            </a:p>
          </p:txBody>
        </p:sp>
        <p:sp>
          <p:nvSpPr>
            <p:cNvPr id="37900" name="Text Box 35"/>
            <p:cNvSpPr txBox="1">
              <a:spLocks noChangeArrowheads="1"/>
            </p:cNvSpPr>
            <p:nvPr/>
          </p:nvSpPr>
          <p:spPr bwMode="auto">
            <a:xfrm>
              <a:off x="1249" y="3239"/>
              <a:ext cx="6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x = wxj</a:t>
              </a:r>
            </a:p>
          </p:txBody>
        </p:sp>
        <p:sp>
          <p:nvSpPr>
            <p:cNvPr id="37901" name="Text Box 36"/>
            <p:cNvSpPr txBox="1">
              <a:spLocks noChangeArrowheads="1"/>
            </p:cNvSpPr>
            <p:nvPr/>
          </p:nvSpPr>
          <p:spPr bwMode="auto">
            <a:xfrm>
              <a:off x="512" y="3239"/>
              <a:ext cx="4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(0,0)</a:t>
              </a:r>
            </a:p>
          </p:txBody>
        </p:sp>
        <p:sp>
          <p:nvSpPr>
            <p:cNvPr id="37902" name="Text Box 37"/>
            <p:cNvSpPr txBox="1">
              <a:spLocks noChangeArrowheads="1"/>
            </p:cNvSpPr>
            <p:nvPr/>
          </p:nvSpPr>
          <p:spPr bwMode="auto">
            <a:xfrm>
              <a:off x="3307" y="1585"/>
              <a:ext cx="44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(1,1)</a:t>
              </a:r>
            </a:p>
          </p:txBody>
        </p:sp>
        <p:sp>
          <p:nvSpPr>
            <p:cNvPr id="37903" name="Text Box 38"/>
            <p:cNvSpPr txBox="1">
              <a:spLocks noChangeArrowheads="1"/>
            </p:cNvSpPr>
            <p:nvPr/>
          </p:nvSpPr>
          <p:spPr bwMode="auto">
            <a:xfrm>
              <a:off x="3345" y="3239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kx</a:t>
              </a:r>
            </a:p>
          </p:txBody>
        </p:sp>
        <p:sp>
          <p:nvSpPr>
            <p:cNvPr id="37904" name="Text Box 39"/>
            <p:cNvSpPr txBox="1">
              <a:spLocks noChangeArrowheads="1"/>
            </p:cNvSpPr>
            <p:nvPr/>
          </p:nvSpPr>
          <p:spPr bwMode="auto">
            <a:xfrm>
              <a:off x="589" y="1618"/>
              <a:ext cx="2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ky</a:t>
              </a:r>
            </a:p>
          </p:txBody>
        </p:sp>
        <p:sp>
          <p:nvSpPr>
            <p:cNvPr id="37905" name="Line 40"/>
            <p:cNvSpPr>
              <a:spLocks noChangeShapeType="1"/>
            </p:cNvSpPr>
            <p:nvPr/>
          </p:nvSpPr>
          <p:spPr bwMode="auto">
            <a:xfrm flipV="1">
              <a:off x="861" y="2723"/>
              <a:ext cx="466" cy="529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  <a:headEnd type="diamond" w="med" len="med"/>
              <a:tailEnd type="oval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7906" name="Line 41"/>
            <p:cNvSpPr>
              <a:spLocks noChangeShapeType="1"/>
            </p:cNvSpPr>
            <p:nvPr/>
          </p:nvSpPr>
          <p:spPr bwMode="auto">
            <a:xfrm flipV="1">
              <a:off x="861" y="2359"/>
              <a:ext cx="2057" cy="893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diamond" w="med" len="med"/>
              <a:tailEnd type="oval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7907" name="Text Box 42"/>
            <p:cNvSpPr txBox="1">
              <a:spLocks noChangeArrowheads="1"/>
            </p:cNvSpPr>
            <p:nvPr/>
          </p:nvSpPr>
          <p:spPr bwMode="auto">
            <a:xfrm>
              <a:off x="3889" y="2180"/>
              <a:ext cx="362" cy="256"/>
            </a:xfrm>
            <a:prstGeom prst="rect">
              <a:avLst/>
            </a:prstGeom>
            <a:noFill/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itchFamily="34" charset="0"/>
                </a:rPr>
                <a:t>OR</a:t>
              </a:r>
            </a:p>
          </p:txBody>
        </p:sp>
      </p:grp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Rodapé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8915" name="Espaço Reservado para Número de Slid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5735836-7F95-4E76-8260-3DAB4D6F7D7C}" type="slidenum">
              <a:rPr lang="pt-BR" smtClean="0"/>
              <a:pPr/>
              <a:t>27</a:t>
            </a:fld>
            <a:endParaRPr lang="pt-BR" smtClean="0"/>
          </a:p>
        </p:txBody>
      </p:sp>
      <p:sp>
        <p:nvSpPr>
          <p:cNvPr id="38916" name="Rectangle 2"/>
          <p:cNvSpPr>
            <a:spLocks noChangeArrowheads="1"/>
          </p:cNvSpPr>
          <p:nvPr/>
        </p:nvSpPr>
        <p:spPr bwMode="auto">
          <a:xfrm>
            <a:off x="990600" y="381000"/>
            <a:ext cx="716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pt-BR" sz="3600">
                <a:solidFill>
                  <a:schemeClr val="tx2"/>
                </a:solidFill>
              </a:rPr>
              <a:t>Modelo Booleano Estendido</a:t>
            </a:r>
          </a:p>
        </p:txBody>
      </p:sp>
      <p:sp>
        <p:nvSpPr>
          <p:cNvPr id="38917" name="Rectangle 3"/>
          <p:cNvSpPr>
            <a:spLocks noChangeArrowheads="1"/>
          </p:cNvSpPr>
          <p:nvPr/>
        </p:nvSpPr>
        <p:spPr bwMode="auto">
          <a:xfrm>
            <a:off x="762000" y="1676400"/>
            <a:ext cx="8077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 sz="2800">
                <a:sym typeface="Symbol" pitchFamily="18" charset="2"/>
              </a:rPr>
              <a:t>Considere o documento </a:t>
            </a:r>
            <a:r>
              <a:rPr lang="pt-BR">
                <a:sym typeface="Symbol" pitchFamily="18" charset="2"/>
              </a:rPr>
              <a:t>d</a:t>
            </a:r>
            <a:r>
              <a:rPr lang="pt-BR" sz="2200">
                <a:sym typeface="Symbol" pitchFamily="18" charset="2"/>
              </a:rPr>
              <a:t>j</a:t>
            </a:r>
            <a:r>
              <a:rPr lang="pt-BR">
                <a:sym typeface="Symbol" pitchFamily="18" charset="2"/>
              </a:rPr>
              <a:t> = {</a:t>
            </a:r>
            <a:r>
              <a:rPr lang="pt-BR" sz="2800"/>
              <a:t>k</a:t>
            </a:r>
            <a:r>
              <a:rPr lang="pt-BR" sz="2200"/>
              <a:t>x</a:t>
            </a:r>
            <a:r>
              <a:rPr lang="pt-BR" sz="2800"/>
              <a:t> (w</a:t>
            </a:r>
            <a:r>
              <a:rPr lang="pt-BR" sz="2200"/>
              <a:t>x</a:t>
            </a:r>
            <a:r>
              <a:rPr lang="pt-BR" sz="2200">
                <a:sym typeface="Symbol" pitchFamily="18" charset="2"/>
              </a:rPr>
              <a:t>j</a:t>
            </a:r>
            <a:r>
              <a:rPr lang="pt-BR" sz="2800"/>
              <a:t>), k</a:t>
            </a:r>
            <a:r>
              <a:rPr lang="pt-BR" sz="2200"/>
              <a:t>y</a:t>
            </a:r>
            <a:r>
              <a:rPr lang="pt-BR" sz="2800"/>
              <a:t> (w</a:t>
            </a:r>
            <a:r>
              <a:rPr lang="pt-BR" sz="2200"/>
              <a:t>y</a:t>
            </a:r>
            <a:r>
              <a:rPr lang="pt-BR" sz="2200">
                <a:sym typeface="Symbol" pitchFamily="18" charset="2"/>
              </a:rPr>
              <a:t>j</a:t>
            </a:r>
            <a:r>
              <a:rPr lang="pt-BR" sz="2800"/>
              <a:t>)} </a:t>
            </a:r>
            <a:endParaRPr lang="pt-BR"/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 sz="2800">
                <a:sym typeface="Symbol" pitchFamily="18" charset="2"/>
              </a:rPr>
              <a:t>Os pesos podem ser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>
                <a:sym typeface="Symbol" pitchFamily="18" charset="2"/>
              </a:rPr>
              <a:t>Booleanos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>
                <a:sym typeface="Symbol" pitchFamily="18" charset="2"/>
              </a:rPr>
              <a:t>Numéricos, calculados com TF * IDF</a:t>
            </a:r>
          </a:p>
          <a:p>
            <a:pPr marL="1143000" lvl="2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</a:pPr>
            <a:r>
              <a:rPr lang="pt-BR" sz="2200">
                <a:sym typeface="Symbol" pitchFamily="18" charset="2"/>
              </a:rPr>
              <a:t>porém devem ser normalizados, para facilitar o calculo da similaridade com a consulta</a:t>
            </a:r>
          </a:p>
          <a:p>
            <a:pPr marL="1143000" lvl="2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</a:pPr>
            <a:r>
              <a:rPr lang="pt-BR" sz="2200"/>
              <a:t>w</a:t>
            </a:r>
            <a:r>
              <a:rPr lang="pt-BR" sz="2000"/>
              <a:t>x</a:t>
            </a:r>
            <a:r>
              <a:rPr lang="pt-BR" sz="2000">
                <a:sym typeface="Symbol" pitchFamily="18" charset="2"/>
              </a:rPr>
              <a:t>j</a:t>
            </a:r>
            <a:r>
              <a:rPr lang="pt-BR" sz="2200">
                <a:sym typeface="Symbol" pitchFamily="18" charset="2"/>
              </a:rPr>
              <a:t> = f</a:t>
            </a:r>
            <a:r>
              <a:rPr lang="pt-BR" sz="2000">
                <a:sym typeface="Symbol" pitchFamily="18" charset="2"/>
              </a:rPr>
              <a:t>xj</a:t>
            </a:r>
            <a:r>
              <a:rPr lang="pt-BR" sz="2200">
                <a:sym typeface="Symbol" pitchFamily="18" charset="2"/>
              </a:rPr>
              <a:t> * </a:t>
            </a:r>
            <a:r>
              <a:rPr lang="pt-BR" sz="2200" u="sng">
                <a:sym typeface="Symbol" pitchFamily="18" charset="2"/>
              </a:rPr>
              <a:t>    idf</a:t>
            </a:r>
            <a:r>
              <a:rPr lang="pt-BR" sz="2000" u="sng">
                <a:sym typeface="Symbol" pitchFamily="18" charset="2"/>
              </a:rPr>
              <a:t>x</a:t>
            </a:r>
            <a:r>
              <a:rPr lang="pt-BR" sz="2200" u="sng">
                <a:sym typeface="Symbol" pitchFamily="18" charset="2"/>
              </a:rPr>
              <a:t>     </a:t>
            </a:r>
            <a:r>
              <a:rPr lang="pt-BR" sz="2200">
                <a:sym typeface="Symbol" pitchFamily="18" charset="2"/>
              </a:rPr>
              <a:t>                              		                       </a:t>
            </a:r>
          </a:p>
          <a:p>
            <a:pPr marL="1143000" lvl="2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None/>
            </a:pPr>
            <a:r>
              <a:rPr lang="pt-BR" sz="2200">
                <a:sym typeface="Symbol" pitchFamily="18" charset="2"/>
              </a:rPr>
              <a:t>                    max</a:t>
            </a:r>
            <a:r>
              <a:rPr lang="pt-BR" sz="2000">
                <a:sym typeface="Symbol" pitchFamily="18" charset="2"/>
              </a:rPr>
              <a:t>i</a:t>
            </a:r>
            <a:r>
              <a:rPr lang="pt-BR" sz="2200">
                <a:sym typeface="Symbol" pitchFamily="18" charset="2"/>
              </a:rPr>
              <a:t>(idf</a:t>
            </a:r>
            <a:r>
              <a:rPr lang="pt-BR" sz="2000">
                <a:sym typeface="Symbol" pitchFamily="18" charset="2"/>
              </a:rPr>
              <a:t>i</a:t>
            </a:r>
            <a:r>
              <a:rPr lang="pt-BR" sz="2200">
                <a:sym typeface="Symbol" pitchFamily="18" charset="2"/>
              </a:rPr>
              <a:t>)</a:t>
            </a:r>
          </a:p>
          <a:p>
            <a:pPr marL="1143000" lvl="2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</a:pPr>
            <a:endParaRPr lang="pt-BR" sz="2200">
              <a:sym typeface="Symbol" pitchFamily="18" charset="2"/>
            </a:endParaRPr>
          </a:p>
        </p:txBody>
      </p:sp>
      <p:grpSp>
        <p:nvGrpSpPr>
          <p:cNvPr id="38918" name="Group 4"/>
          <p:cNvGrpSpPr>
            <a:grpSpLocks/>
          </p:cNvGrpSpPr>
          <p:nvPr/>
        </p:nvGrpSpPr>
        <p:grpSpPr bwMode="auto">
          <a:xfrm>
            <a:off x="4857750" y="5715000"/>
            <a:ext cx="2990850" cy="838200"/>
            <a:chOff x="3060" y="3312"/>
            <a:chExt cx="1884" cy="528"/>
          </a:xfrm>
        </p:grpSpPr>
        <p:sp>
          <p:nvSpPr>
            <p:cNvPr id="38926" name="Text Box 5"/>
            <p:cNvSpPr txBox="1">
              <a:spLocks noChangeArrowheads="1"/>
            </p:cNvSpPr>
            <p:nvPr/>
          </p:nvSpPr>
          <p:spPr bwMode="auto">
            <a:xfrm>
              <a:off x="4387" y="3312"/>
              <a:ext cx="5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N</a:t>
              </a:r>
              <a:endParaRPr lang="pt-PT" baseline="-25000"/>
            </a:p>
          </p:txBody>
        </p:sp>
        <p:sp>
          <p:nvSpPr>
            <p:cNvPr id="38927" name="Text Box 6"/>
            <p:cNvSpPr txBox="1">
              <a:spLocks noChangeArrowheads="1"/>
            </p:cNvSpPr>
            <p:nvPr/>
          </p:nvSpPr>
          <p:spPr bwMode="auto">
            <a:xfrm>
              <a:off x="4416" y="3552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n</a:t>
              </a:r>
              <a:r>
                <a:rPr lang="pt-BR" baseline="-25000"/>
                <a:t>i</a:t>
              </a:r>
              <a:endParaRPr lang="pt-PT" baseline="-25000"/>
            </a:p>
          </p:txBody>
        </p:sp>
        <p:sp>
          <p:nvSpPr>
            <p:cNvPr id="38928" name="Line 7"/>
            <p:cNvSpPr>
              <a:spLocks noChangeShapeType="1"/>
            </p:cNvSpPr>
            <p:nvPr/>
          </p:nvSpPr>
          <p:spPr bwMode="auto">
            <a:xfrm>
              <a:off x="4428" y="3573"/>
              <a:ext cx="2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pt-BR"/>
            </a:p>
          </p:txBody>
        </p:sp>
        <p:sp>
          <p:nvSpPr>
            <p:cNvPr id="38929" name="Rectangle 8"/>
            <p:cNvSpPr>
              <a:spLocks noChangeArrowheads="1"/>
            </p:cNvSpPr>
            <p:nvPr/>
          </p:nvSpPr>
          <p:spPr bwMode="auto">
            <a:xfrm>
              <a:off x="3060" y="3408"/>
              <a:ext cx="17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IDF = idf</a:t>
              </a:r>
              <a:r>
                <a:rPr lang="pt-BR" baseline="-25000"/>
                <a:t>i</a:t>
              </a:r>
              <a:r>
                <a:rPr lang="pt-BR"/>
                <a:t>= log</a:t>
              </a:r>
              <a:endParaRPr lang="pt-PT"/>
            </a:p>
          </p:txBody>
        </p:sp>
      </p:grpSp>
      <p:grpSp>
        <p:nvGrpSpPr>
          <p:cNvPr id="38919" name="Group 9"/>
          <p:cNvGrpSpPr>
            <a:grpSpLocks/>
          </p:cNvGrpSpPr>
          <p:nvPr/>
        </p:nvGrpSpPr>
        <p:grpSpPr bwMode="auto">
          <a:xfrm>
            <a:off x="609600" y="5638800"/>
            <a:ext cx="3733800" cy="914400"/>
            <a:chOff x="144" y="3264"/>
            <a:chExt cx="2112" cy="576"/>
          </a:xfrm>
        </p:grpSpPr>
        <p:sp>
          <p:nvSpPr>
            <p:cNvPr id="38922" name="Text Box 10"/>
            <p:cNvSpPr txBox="1">
              <a:spLocks noChangeArrowheads="1"/>
            </p:cNvSpPr>
            <p:nvPr/>
          </p:nvSpPr>
          <p:spPr bwMode="auto">
            <a:xfrm>
              <a:off x="1190" y="3264"/>
              <a:ext cx="10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freq</a:t>
              </a:r>
              <a:r>
                <a:rPr lang="pt-BR" sz="2000">
                  <a:sym typeface="Symbol" pitchFamily="18" charset="2"/>
                </a:rPr>
                <a:t>xj</a:t>
              </a:r>
              <a:endParaRPr lang="pt-PT" sz="2000">
                <a:sym typeface="Symbol" pitchFamily="18" charset="2"/>
              </a:endParaRPr>
            </a:p>
          </p:txBody>
        </p:sp>
        <p:sp>
          <p:nvSpPr>
            <p:cNvPr id="38923" name="Text Box 11"/>
            <p:cNvSpPr txBox="1">
              <a:spLocks noChangeArrowheads="1"/>
            </p:cNvSpPr>
            <p:nvPr/>
          </p:nvSpPr>
          <p:spPr bwMode="auto">
            <a:xfrm>
              <a:off x="960" y="3552"/>
              <a:ext cx="9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max</a:t>
              </a:r>
              <a:r>
                <a:rPr lang="pt-BR" baseline="-25000"/>
                <a:t>i</a:t>
              </a:r>
              <a:r>
                <a:rPr lang="pt-BR" sz="3200" baseline="-25000"/>
                <a:t> </a:t>
              </a:r>
              <a:r>
                <a:rPr lang="pt-BR"/>
                <a:t>freq</a:t>
              </a:r>
              <a:r>
                <a:rPr lang="pt-BR" baseline="-25000"/>
                <a:t>ij</a:t>
              </a:r>
              <a:endParaRPr lang="pt-PT" baseline="-25000"/>
            </a:p>
          </p:txBody>
        </p:sp>
        <p:sp>
          <p:nvSpPr>
            <p:cNvPr id="38924" name="Line 12"/>
            <p:cNvSpPr>
              <a:spLocks noChangeShapeType="1"/>
            </p:cNvSpPr>
            <p:nvPr/>
          </p:nvSpPr>
          <p:spPr bwMode="auto">
            <a:xfrm>
              <a:off x="960" y="3573"/>
              <a:ext cx="9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pt-BR"/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44" y="3408"/>
              <a:ext cx="8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TF = f</a:t>
              </a:r>
              <a:r>
                <a:rPr lang="pt-BR" sz="2000">
                  <a:sym typeface="Symbol" pitchFamily="18" charset="2"/>
                </a:rPr>
                <a:t>xj</a:t>
              </a:r>
              <a:r>
                <a:rPr lang="pt-BR"/>
                <a:t>=</a:t>
              </a:r>
              <a:endParaRPr lang="pt-PT"/>
            </a:p>
          </p:txBody>
        </p:sp>
      </p:grpSp>
      <p:sp>
        <p:nvSpPr>
          <p:cNvPr id="38920" name="Rectangle 14"/>
          <p:cNvSpPr>
            <a:spLocks noChangeArrowheads="1"/>
          </p:cNvSpPr>
          <p:nvPr/>
        </p:nvSpPr>
        <p:spPr bwMode="auto">
          <a:xfrm>
            <a:off x="609600" y="5638800"/>
            <a:ext cx="3457575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8921" name="Rectangle 15"/>
          <p:cNvSpPr>
            <a:spLocks noChangeArrowheads="1"/>
          </p:cNvSpPr>
          <p:nvPr/>
        </p:nvSpPr>
        <p:spPr bwMode="auto">
          <a:xfrm>
            <a:off x="4583113" y="5661025"/>
            <a:ext cx="3265487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993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3D38DD5-0E95-42A2-A201-B9C8EFED0001}" type="slidenum">
              <a:rPr lang="pt-BR" smtClean="0"/>
              <a:pPr/>
              <a:t>28</a:t>
            </a:fld>
            <a:endParaRPr lang="pt-BR" smtClean="0"/>
          </a:p>
        </p:txBody>
      </p:sp>
      <p:sp>
        <p:nvSpPr>
          <p:cNvPr id="3994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227013"/>
            <a:ext cx="7772400" cy="1066800"/>
          </a:xfrm>
        </p:spPr>
        <p:txBody>
          <a:bodyPr/>
          <a:lstStyle/>
          <a:p>
            <a:pPr eaLnBrk="1" hangingPunct="1"/>
            <a:r>
              <a:rPr lang="pt-BR" smtClean="0"/>
              <a:t>Modelo Booleano Estendido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>Exemplo</a:t>
            </a:r>
          </a:p>
        </p:txBody>
      </p:sp>
      <p:sp>
        <p:nvSpPr>
          <p:cNvPr id="39941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620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 </a:t>
            </a:r>
            <a:r>
              <a:rPr lang="en-US" sz="2400" smtClean="0"/>
              <a:t>Cálculo da similaridade para pesos normalizados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w</a:t>
            </a:r>
            <a:r>
              <a:rPr lang="pt-BR" sz="2200" smtClean="0">
                <a:sym typeface="Symbol" pitchFamily="18" charset="2"/>
              </a:rPr>
              <a:t>  {1,0}</a:t>
            </a:r>
          </a:p>
          <a:p>
            <a:pPr lvl="1" eaLnBrk="1" hangingPunct="1">
              <a:lnSpc>
                <a:spcPct val="90000"/>
              </a:lnSpc>
            </a:pPr>
            <a:endParaRPr lang="pt-BR" sz="220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endParaRPr lang="pt-BR" sz="200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endParaRPr lang="pt-BR" sz="180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endParaRPr lang="pt-BR" sz="180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endParaRPr lang="pt-BR" sz="180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endParaRPr lang="pt-BR" sz="18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pt-BR" sz="24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pt-BR" sz="2400" smtClean="0">
                <a:sym typeface="Symbol" pitchFamily="18" charset="2"/>
              </a:rPr>
              <a:t>Claramente, documentos (1,0) e (0,1) têm maior similaridade com a consulta q</a:t>
            </a:r>
            <a:r>
              <a:rPr lang="pt-BR" sz="2100" smtClean="0">
                <a:sym typeface="Symbol" pitchFamily="18" charset="2"/>
              </a:rPr>
              <a:t>or</a:t>
            </a:r>
            <a:r>
              <a:rPr lang="pt-BR" sz="2400" smtClean="0">
                <a:sym typeface="Symbol" pitchFamily="18" charset="2"/>
              </a:rPr>
              <a:t> em comparação com a consulta q</a:t>
            </a:r>
            <a:r>
              <a:rPr lang="pt-BR" sz="2100" smtClean="0">
                <a:sym typeface="Symbol" pitchFamily="18" charset="2"/>
              </a:rPr>
              <a:t>and</a:t>
            </a:r>
            <a:endParaRPr lang="en-US" sz="2400" smtClean="0"/>
          </a:p>
        </p:txBody>
      </p:sp>
      <p:sp>
        <p:nvSpPr>
          <p:cNvPr id="39942" name="Text Box 1028"/>
          <p:cNvSpPr txBox="1">
            <a:spLocks noChangeArrowheads="1"/>
          </p:cNvSpPr>
          <p:nvPr/>
        </p:nvSpPr>
        <p:spPr bwMode="auto">
          <a:xfrm>
            <a:off x="971550" y="2965450"/>
            <a:ext cx="3659188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pt-BR" sz="2500">
                <a:sym typeface="Symbol" pitchFamily="18" charset="2"/>
              </a:rPr>
              <a:t>sim(q</a:t>
            </a:r>
            <a:r>
              <a:rPr lang="pt-BR" sz="2000">
                <a:sym typeface="Symbol" pitchFamily="18" charset="2"/>
              </a:rPr>
              <a:t>and</a:t>
            </a:r>
            <a:r>
              <a:rPr lang="pt-BR" sz="2500">
                <a:sym typeface="Symbol" pitchFamily="18" charset="2"/>
              </a:rPr>
              <a:t>, (1,1)) = 1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pt-BR" sz="2500">
                <a:sym typeface="Symbol" pitchFamily="18" charset="2"/>
              </a:rPr>
              <a:t>sim(q</a:t>
            </a:r>
            <a:r>
              <a:rPr lang="pt-BR" sz="2000">
                <a:sym typeface="Symbol" pitchFamily="18" charset="2"/>
              </a:rPr>
              <a:t>and</a:t>
            </a:r>
            <a:r>
              <a:rPr lang="pt-BR" sz="2500">
                <a:sym typeface="Symbol" pitchFamily="18" charset="2"/>
              </a:rPr>
              <a:t>, (1,0))  0.3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pt-BR" sz="2500">
                <a:sym typeface="Symbol" pitchFamily="18" charset="2"/>
              </a:rPr>
              <a:t>sim(q</a:t>
            </a:r>
            <a:r>
              <a:rPr lang="pt-BR" sz="2000">
                <a:sym typeface="Symbol" pitchFamily="18" charset="2"/>
              </a:rPr>
              <a:t>and</a:t>
            </a:r>
            <a:r>
              <a:rPr lang="pt-BR" sz="2500">
                <a:sym typeface="Symbol" pitchFamily="18" charset="2"/>
              </a:rPr>
              <a:t>, (0,1))  0.3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pt-BR" sz="2500">
                <a:sym typeface="Symbol" pitchFamily="18" charset="2"/>
              </a:rPr>
              <a:t>sim(q</a:t>
            </a:r>
            <a:r>
              <a:rPr lang="pt-BR" sz="2000">
                <a:sym typeface="Symbol" pitchFamily="18" charset="2"/>
              </a:rPr>
              <a:t>and</a:t>
            </a:r>
            <a:r>
              <a:rPr lang="pt-BR" sz="2500">
                <a:sym typeface="Symbol" pitchFamily="18" charset="2"/>
              </a:rPr>
              <a:t>, (0,0)) = 0</a:t>
            </a:r>
            <a:endParaRPr lang="pt-PT" sz="2500">
              <a:sym typeface="Symbol" pitchFamily="18" charset="2"/>
            </a:endParaRPr>
          </a:p>
        </p:txBody>
      </p:sp>
      <p:sp>
        <p:nvSpPr>
          <p:cNvPr id="39943" name="Text Box 1029"/>
          <p:cNvSpPr txBox="1">
            <a:spLocks noChangeArrowheads="1"/>
          </p:cNvSpPr>
          <p:nvPr/>
        </p:nvSpPr>
        <p:spPr bwMode="auto">
          <a:xfrm>
            <a:off x="4476750" y="3016250"/>
            <a:ext cx="390525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pt-BR" sz="2500">
                <a:sym typeface="Symbol" pitchFamily="18" charset="2"/>
              </a:rPr>
              <a:t>sim(q</a:t>
            </a:r>
            <a:r>
              <a:rPr lang="pt-BR" sz="2000">
                <a:sym typeface="Symbol" pitchFamily="18" charset="2"/>
              </a:rPr>
              <a:t>or</a:t>
            </a:r>
            <a:r>
              <a:rPr lang="pt-BR" sz="2500">
                <a:sym typeface="Symbol" pitchFamily="18" charset="2"/>
              </a:rPr>
              <a:t>, (1,1)) = 1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pt-BR" sz="2500">
                <a:sym typeface="Symbol" pitchFamily="18" charset="2"/>
              </a:rPr>
              <a:t>sim(q</a:t>
            </a:r>
            <a:r>
              <a:rPr lang="pt-BR" sz="2000">
                <a:sym typeface="Symbol" pitchFamily="18" charset="2"/>
              </a:rPr>
              <a:t>or</a:t>
            </a:r>
            <a:r>
              <a:rPr lang="pt-BR" sz="2500">
                <a:sym typeface="Symbol" pitchFamily="18" charset="2"/>
              </a:rPr>
              <a:t>, (1,0))  0.7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pt-BR" sz="2500">
                <a:sym typeface="Symbol" pitchFamily="18" charset="2"/>
              </a:rPr>
              <a:t>sim(q</a:t>
            </a:r>
            <a:r>
              <a:rPr lang="pt-BR" sz="2000">
                <a:sym typeface="Symbol" pitchFamily="18" charset="2"/>
              </a:rPr>
              <a:t>or</a:t>
            </a:r>
            <a:r>
              <a:rPr lang="pt-BR" sz="2500">
                <a:sym typeface="Symbol" pitchFamily="18" charset="2"/>
              </a:rPr>
              <a:t>, (0,1))  0.7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pt-BR" sz="2500">
                <a:sym typeface="Symbol" pitchFamily="18" charset="2"/>
              </a:rPr>
              <a:t>sim(q</a:t>
            </a:r>
            <a:r>
              <a:rPr lang="pt-BR" sz="2000">
                <a:sym typeface="Symbol" pitchFamily="18" charset="2"/>
              </a:rPr>
              <a:t>or</a:t>
            </a:r>
            <a:r>
              <a:rPr lang="pt-BR" sz="2500">
                <a:sym typeface="Symbol" pitchFamily="18" charset="2"/>
              </a:rPr>
              <a:t>, (0,0)) = 0</a:t>
            </a:r>
            <a:endParaRPr lang="pt-PT" sz="2500">
              <a:sym typeface="Symbol" pitchFamily="18" charset="2"/>
            </a:endParaRPr>
          </a:p>
        </p:txBody>
      </p:sp>
      <p:sp>
        <p:nvSpPr>
          <p:cNvPr id="39944" name="Rectangle 1030"/>
          <p:cNvSpPr>
            <a:spLocks noChangeArrowheads="1"/>
          </p:cNvSpPr>
          <p:nvPr/>
        </p:nvSpPr>
        <p:spPr bwMode="auto">
          <a:xfrm>
            <a:off x="1128713" y="2965450"/>
            <a:ext cx="3659187" cy="1895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9945" name="Rectangle 1031"/>
          <p:cNvSpPr>
            <a:spLocks noChangeArrowheads="1"/>
          </p:cNvSpPr>
          <p:nvPr/>
        </p:nvSpPr>
        <p:spPr bwMode="auto">
          <a:xfrm>
            <a:off x="4873625" y="2973388"/>
            <a:ext cx="3659188" cy="1895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4096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A422877-970B-42CB-9617-805E188BD1DF}" type="slidenum">
              <a:rPr lang="pt-BR" smtClean="0"/>
              <a:pPr/>
              <a:t>29</a:t>
            </a:fld>
            <a:endParaRPr lang="pt-BR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7013"/>
            <a:ext cx="7772400" cy="1066800"/>
          </a:xfrm>
        </p:spPr>
        <p:txBody>
          <a:bodyPr/>
          <a:lstStyle/>
          <a:p>
            <a:pPr eaLnBrk="1" hangingPunct="1"/>
            <a:r>
              <a:rPr lang="pt-BR" smtClean="0"/>
              <a:t>Modelo Booleano Estendido </a:t>
            </a:r>
          </a:p>
        </p:txBody>
      </p:sp>
      <p:sp>
        <p:nvSpPr>
          <p:cNvPr id="4096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620000" cy="2257425"/>
          </a:xfrm>
        </p:spPr>
        <p:txBody>
          <a:bodyPr/>
          <a:lstStyle/>
          <a:p>
            <a:pPr eaLnBrk="1" hangingPunct="1"/>
            <a:r>
              <a:rPr lang="pt-BR" sz="2600" smtClean="0"/>
              <a:t>Para a consulta </a:t>
            </a:r>
            <a:r>
              <a:rPr lang="pt-BR" sz="2600" smtClean="0">
                <a:solidFill>
                  <a:srgbClr val="990099"/>
                </a:solidFill>
              </a:rPr>
              <a:t>q = kx </a:t>
            </a:r>
            <a:r>
              <a:rPr lang="pt-BR" sz="2600" smtClean="0">
                <a:solidFill>
                  <a:srgbClr val="990099"/>
                </a:solidFill>
                <a:sym typeface="Symbol" pitchFamily="18" charset="2"/>
              </a:rPr>
              <a:t> NOT ky</a:t>
            </a:r>
            <a:r>
              <a:rPr lang="pt-BR" sz="2600" smtClean="0">
                <a:sym typeface="Symbol" pitchFamily="18" charset="2"/>
              </a:rPr>
              <a:t> (conjunção com negação)</a:t>
            </a:r>
            <a:endParaRPr lang="pt-BR" sz="2600" smtClean="0"/>
          </a:p>
          <a:p>
            <a:pPr lvl="1" eaLnBrk="1" hangingPunct="1"/>
            <a:r>
              <a:rPr lang="pt-BR" sz="2200" smtClean="0"/>
              <a:t>Minha intuição...</a:t>
            </a:r>
          </a:p>
          <a:p>
            <a:pPr lvl="2" eaLnBrk="1" hangingPunct="1"/>
            <a:r>
              <a:rPr lang="pt-BR" smtClean="0"/>
              <a:t>O ponto (1,0) é o mais desejável</a:t>
            </a:r>
            <a:endParaRPr lang="pt-BR" sz="1800" smtClean="0">
              <a:sym typeface="Symbol" pitchFamily="18" charset="2"/>
            </a:endParaRP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1866900" y="3933825"/>
            <a:ext cx="42291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pt-BR" sz="2500">
                <a:sym typeface="Symbol" pitchFamily="18" charset="2"/>
              </a:rPr>
              <a:t>sim(q</a:t>
            </a:r>
            <a:r>
              <a:rPr lang="pt-BR" sz="2000">
                <a:sym typeface="Symbol" pitchFamily="18" charset="2"/>
              </a:rPr>
              <a:t>and-not</a:t>
            </a:r>
            <a:r>
              <a:rPr lang="pt-BR" sz="2500">
                <a:sym typeface="Symbol" pitchFamily="18" charset="2"/>
              </a:rPr>
              <a:t>, (1,0)) = 1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pt-BR" sz="2500">
                <a:sym typeface="Symbol" pitchFamily="18" charset="2"/>
              </a:rPr>
              <a:t>sim(q</a:t>
            </a:r>
            <a:r>
              <a:rPr lang="pt-BR" sz="2000">
                <a:sym typeface="Symbol" pitchFamily="18" charset="2"/>
              </a:rPr>
              <a:t>and-not</a:t>
            </a:r>
            <a:r>
              <a:rPr lang="pt-BR" sz="2500">
                <a:sym typeface="Symbol" pitchFamily="18" charset="2"/>
              </a:rPr>
              <a:t>, (1,1))  0.3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pt-BR" sz="2500">
                <a:sym typeface="Symbol" pitchFamily="18" charset="2"/>
              </a:rPr>
              <a:t>sim(q</a:t>
            </a:r>
            <a:r>
              <a:rPr lang="pt-BR" sz="2000">
                <a:sym typeface="Symbol" pitchFamily="18" charset="2"/>
              </a:rPr>
              <a:t>and-not</a:t>
            </a:r>
            <a:r>
              <a:rPr lang="pt-BR" sz="2500">
                <a:sym typeface="Symbol" pitchFamily="18" charset="2"/>
              </a:rPr>
              <a:t>, (0,0))  0.3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pt-BR" sz="2500">
                <a:sym typeface="Symbol" pitchFamily="18" charset="2"/>
              </a:rPr>
              <a:t>sim(q</a:t>
            </a:r>
            <a:r>
              <a:rPr lang="pt-BR" sz="2000">
                <a:sym typeface="Symbol" pitchFamily="18" charset="2"/>
              </a:rPr>
              <a:t>and-not</a:t>
            </a:r>
            <a:r>
              <a:rPr lang="pt-BR" sz="2500">
                <a:sym typeface="Symbol" pitchFamily="18" charset="2"/>
              </a:rPr>
              <a:t>, (0,1)) = 0</a:t>
            </a:r>
            <a:endParaRPr lang="pt-PT" sz="2500">
              <a:sym typeface="Symbol" pitchFamily="18" charset="2"/>
            </a:endParaRPr>
          </a:p>
        </p:txBody>
      </p:sp>
      <p:sp>
        <p:nvSpPr>
          <p:cNvPr id="40967" name="Rectangle 5"/>
          <p:cNvSpPr>
            <a:spLocks noChangeArrowheads="1"/>
          </p:cNvSpPr>
          <p:nvPr/>
        </p:nvSpPr>
        <p:spPr bwMode="auto">
          <a:xfrm>
            <a:off x="1866900" y="3933825"/>
            <a:ext cx="4229100" cy="1844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536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178E62C-A39D-470E-858C-4830BA2F3720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Relembrando…</a:t>
            </a:r>
            <a:br>
              <a:rPr lang="en-US" smtClean="0"/>
            </a:br>
            <a:r>
              <a:rPr lang="en-US" sz="3200" smtClean="0"/>
              <a:t>Sistemas de </a:t>
            </a:r>
            <a:r>
              <a:rPr lang="pt-BR" sz="3200" smtClean="0"/>
              <a:t>Recuperação de Informação</a:t>
            </a:r>
            <a:endParaRPr lang="en-US" sz="3200" smtClean="0"/>
          </a:p>
        </p:txBody>
      </p:sp>
      <p:sp>
        <p:nvSpPr>
          <p:cNvPr id="1536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800600"/>
          </a:xfrm>
        </p:spPr>
        <p:txBody>
          <a:bodyPr/>
          <a:lstStyle/>
          <a:p>
            <a:pPr eaLnBrk="1" hangingPunct="1"/>
            <a:r>
              <a:rPr lang="pt-BR" sz="2400" smtClean="0"/>
              <a:t>Um sistema automático para RI pode ser visto como</a:t>
            </a:r>
          </a:p>
          <a:p>
            <a:pPr lvl="1" eaLnBrk="1" hangingPunct="1"/>
            <a:r>
              <a:rPr lang="pt-BR" sz="2200" smtClean="0"/>
              <a:t>a parte do sistema de informação responsável pelo </a:t>
            </a:r>
            <a:r>
              <a:rPr lang="pt-BR" sz="2200" smtClean="0">
                <a:solidFill>
                  <a:srgbClr val="800080"/>
                </a:solidFill>
              </a:rPr>
              <a:t>armazenamento ordenado dos documentos em um BD</a:t>
            </a:r>
            <a:r>
              <a:rPr lang="pt-BR" sz="2200" smtClean="0"/>
              <a:t>, </a:t>
            </a:r>
          </a:p>
          <a:p>
            <a:pPr lvl="1" eaLnBrk="1" hangingPunct="1"/>
            <a:r>
              <a:rPr lang="pt-BR" sz="2200" smtClean="0"/>
              <a:t>e sua posterior </a:t>
            </a:r>
            <a:r>
              <a:rPr lang="pt-BR" sz="2200" smtClean="0">
                <a:solidFill>
                  <a:srgbClr val="800080"/>
                </a:solidFill>
              </a:rPr>
              <a:t>recuperação</a:t>
            </a:r>
            <a:r>
              <a:rPr lang="pt-BR" sz="2200" smtClean="0"/>
              <a:t> </a:t>
            </a:r>
          </a:p>
          <a:p>
            <a:pPr lvl="1" eaLnBrk="1" hangingPunct="1"/>
            <a:r>
              <a:rPr lang="pt-BR" sz="2200" smtClean="0"/>
              <a:t>para responder a </a:t>
            </a:r>
            <a:r>
              <a:rPr lang="pt-BR" sz="2200" smtClean="0">
                <a:solidFill>
                  <a:srgbClr val="800080"/>
                </a:solidFill>
              </a:rPr>
              <a:t>consulta do usuário</a:t>
            </a:r>
          </a:p>
          <a:p>
            <a:pPr lvl="1" eaLnBrk="1" hangingPunct="1"/>
            <a:endParaRPr lang="pt-BR" sz="2200" smtClean="0">
              <a:solidFill>
                <a:srgbClr val="800080"/>
              </a:solidFill>
            </a:endParaRPr>
          </a:p>
          <a:p>
            <a:pPr eaLnBrk="1" hangingPunct="1"/>
            <a:r>
              <a:rPr lang="pt-BR" sz="2400" smtClean="0"/>
              <a:t>Obs.: Inicialmente, vamos tratar apenas documentos textuais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598488" y="304800"/>
            <a:ext cx="716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pt-BR" sz="3600">
                <a:solidFill>
                  <a:schemeClr val="tx2"/>
                </a:solidFill>
              </a:rPr>
              <a:t>Modelo Booleano Estendido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762000" y="1196975"/>
            <a:ext cx="8077200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/>
              <a:t>Consulta com “not”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 sz="2000"/>
              <a:t>q</a:t>
            </a:r>
            <a:r>
              <a:rPr lang="pt-BR" sz="1800"/>
              <a:t>and</a:t>
            </a:r>
            <a:r>
              <a:rPr lang="pt-BR" sz="2000"/>
              <a:t> = kx </a:t>
            </a:r>
            <a:r>
              <a:rPr lang="pt-BR" sz="2000">
                <a:sym typeface="Symbol" pitchFamily="18" charset="2"/>
              </a:rPr>
              <a:t> NOT ky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 sz="2000">
                <a:sym typeface="Symbol" pitchFamily="18" charset="2"/>
              </a:rPr>
              <a:t>dj </a:t>
            </a:r>
            <a:r>
              <a:rPr lang="pt-BR" sz="2000"/>
              <a:t>= (x,y)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575050" y="5873750"/>
            <a:ext cx="5035550" cy="83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pt-BR">
                <a:solidFill>
                  <a:srgbClr val="000000"/>
                </a:solidFill>
                <a:latin typeface="Arial" pitchFamily="34" charset="0"/>
              </a:rPr>
              <a:t>sim(q</a:t>
            </a:r>
            <a:r>
              <a:rPr lang="pt-BR" sz="2200">
                <a:solidFill>
                  <a:srgbClr val="000000"/>
                </a:solidFill>
                <a:latin typeface="Arial" pitchFamily="34" charset="0"/>
              </a:rPr>
              <a:t>and</a:t>
            </a:r>
            <a:r>
              <a:rPr lang="pt-BR">
                <a:solidFill>
                  <a:srgbClr val="000000"/>
                </a:solidFill>
                <a:latin typeface="Arial" pitchFamily="34" charset="0"/>
              </a:rPr>
              <a:t>,dj) = 1 - sqrt( </a:t>
            </a:r>
            <a:r>
              <a:rPr lang="pt-BR" u="sng">
                <a:solidFill>
                  <a:srgbClr val="000000"/>
                </a:solidFill>
                <a:latin typeface="Arial" pitchFamily="34" charset="0"/>
              </a:rPr>
              <a:t>(1-x)  + (y)</a:t>
            </a:r>
            <a:r>
              <a:rPr lang="pt-BR">
                <a:solidFill>
                  <a:srgbClr val="000000"/>
                </a:solidFill>
                <a:latin typeface="Arial" pitchFamily="34" charset="0"/>
              </a:rPr>
              <a:t>  )</a:t>
            </a:r>
          </a:p>
          <a:p>
            <a:pPr eaLnBrk="0" hangingPunct="0"/>
            <a:r>
              <a:rPr lang="pt-BR">
                <a:solidFill>
                  <a:srgbClr val="000000"/>
                </a:solidFill>
                <a:latin typeface="Arial" pitchFamily="34" charset="0"/>
              </a:rPr>
              <a:t>				   2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7389813" y="5791200"/>
            <a:ext cx="300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800" b="1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8077200" y="580548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800" b="1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1385888" y="2954338"/>
            <a:ext cx="3533775" cy="2254250"/>
          </a:xfrm>
          <a:prstGeom prst="rect">
            <a:avLst/>
          </a:prstGeom>
          <a:solidFill>
            <a:srgbClr val="99FFE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pt-PT" sz="20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2338388" y="4492625"/>
            <a:ext cx="382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2000">
                <a:solidFill>
                  <a:srgbClr val="000000"/>
                </a:solidFill>
                <a:latin typeface="Arial" pitchFamily="34" charset="0"/>
              </a:rPr>
              <a:t>dj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3684588" y="3976688"/>
            <a:ext cx="6715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2000">
                <a:solidFill>
                  <a:srgbClr val="000000"/>
                </a:solidFill>
                <a:latin typeface="Arial" pitchFamily="34" charset="0"/>
              </a:rPr>
              <a:t>dj+1</a:t>
            </a:r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2057400" y="4503738"/>
            <a:ext cx="0" cy="750887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1385888" y="4503738"/>
            <a:ext cx="671512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487363" y="4303713"/>
            <a:ext cx="966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2000">
                <a:solidFill>
                  <a:srgbClr val="000000"/>
                </a:solidFill>
                <a:latin typeface="Arial" pitchFamily="34" charset="0"/>
              </a:rPr>
              <a:t>y = wyj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1946275" y="5243513"/>
            <a:ext cx="966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2000">
                <a:solidFill>
                  <a:srgbClr val="000000"/>
                </a:solidFill>
                <a:latin typeface="Arial" pitchFamily="34" charset="0"/>
              </a:rPr>
              <a:t>x = wxj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879475" y="5243513"/>
            <a:ext cx="704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2000">
                <a:solidFill>
                  <a:srgbClr val="000000"/>
                </a:solidFill>
                <a:latin typeface="Arial" pitchFamily="34" charset="0"/>
              </a:rPr>
              <a:t>(0,0)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4919663" y="2895600"/>
            <a:ext cx="704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2000">
                <a:solidFill>
                  <a:srgbClr val="000000"/>
                </a:solidFill>
                <a:latin typeface="Arial" pitchFamily="34" charset="0"/>
              </a:rPr>
              <a:t>(1,1)</a:t>
            </a: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4976813" y="524351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2000">
                <a:solidFill>
                  <a:srgbClr val="000000"/>
                </a:solidFill>
                <a:latin typeface="Arial" pitchFamily="34" charset="0"/>
              </a:rPr>
              <a:t>kx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992188" y="294322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2000">
                <a:solidFill>
                  <a:srgbClr val="000000"/>
                </a:solidFill>
                <a:latin typeface="Arial" pitchFamily="34" charset="0"/>
              </a:rPr>
              <a:t>ky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5594350" y="4016375"/>
            <a:ext cx="1338263" cy="4064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2000">
                <a:solidFill>
                  <a:srgbClr val="000000"/>
                </a:solidFill>
                <a:latin typeface="Arial" pitchFamily="34" charset="0"/>
              </a:rPr>
              <a:t>AND NOT</a:t>
            </a:r>
          </a:p>
        </p:txBody>
      </p:sp>
      <p:sp>
        <p:nvSpPr>
          <p:cNvPr id="42003" name="Oval 19"/>
          <p:cNvSpPr>
            <a:spLocks noChangeArrowheads="1"/>
          </p:cNvSpPr>
          <p:nvPr/>
        </p:nvSpPr>
        <p:spPr bwMode="auto">
          <a:xfrm>
            <a:off x="1981200" y="4470400"/>
            <a:ext cx="90488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42004" name="Oval 20"/>
          <p:cNvSpPr>
            <a:spLocks noChangeArrowheads="1"/>
          </p:cNvSpPr>
          <p:nvPr/>
        </p:nvSpPr>
        <p:spPr bwMode="auto">
          <a:xfrm>
            <a:off x="4267200" y="3962400"/>
            <a:ext cx="90488" cy="101600"/>
          </a:xfrm>
          <a:prstGeom prst="ellipse">
            <a:avLst/>
          </a:prstGeom>
          <a:solidFill>
            <a:schemeClr val="tx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4933950" y="4937125"/>
            <a:ext cx="704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2000">
                <a:solidFill>
                  <a:srgbClr val="00A076"/>
                </a:solidFill>
                <a:latin typeface="Arial" pitchFamily="34" charset="0"/>
              </a:rPr>
              <a:t>(1,0)</a:t>
            </a:r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>
            <a:off x="1981200" y="4492625"/>
            <a:ext cx="2938463" cy="715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>
            <a:off x="4267200" y="3976688"/>
            <a:ext cx="652463" cy="1231900"/>
          </a:xfrm>
          <a:prstGeom prst="line">
            <a:avLst/>
          </a:prstGeom>
          <a:noFill/>
          <a:ln w="9525">
            <a:solidFill>
              <a:srgbClr val="CC2C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4301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6B9AD24-B587-4938-83BA-6E6F5E133352}" type="slidenum">
              <a:rPr lang="pt-BR" smtClean="0"/>
              <a:pPr/>
              <a:t>31</a:t>
            </a:fld>
            <a:endParaRPr lang="pt-BR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7013"/>
            <a:ext cx="7772400" cy="1066800"/>
          </a:xfrm>
        </p:spPr>
        <p:txBody>
          <a:bodyPr/>
          <a:lstStyle/>
          <a:p>
            <a:pPr eaLnBrk="1" hangingPunct="1"/>
            <a:r>
              <a:rPr lang="pt-BR" smtClean="0"/>
              <a:t>Modelo Booleano Estendido</a:t>
            </a:r>
            <a:r>
              <a:rPr lang="en-US" smtClean="0"/>
              <a:t> Conclusões</a:t>
            </a:r>
          </a:p>
        </p:txBody>
      </p:sp>
      <p:sp>
        <p:nvSpPr>
          <p:cNvPr id="4301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620000" cy="4114800"/>
          </a:xfrm>
        </p:spPr>
        <p:txBody>
          <a:bodyPr/>
          <a:lstStyle/>
          <a:p>
            <a:pPr eaLnBrk="1" hangingPunct="1"/>
            <a:r>
              <a:rPr lang="en-US" smtClean="0"/>
              <a:t>Este modelo é mais sofisticado que o booleano clássico</a:t>
            </a:r>
          </a:p>
          <a:p>
            <a:pPr eaLnBrk="1" hangingPunct="1"/>
            <a:r>
              <a:rPr lang="en-US" smtClean="0"/>
              <a:t>O modelo pode lidar com consultas com mais de 2 termos</a:t>
            </a:r>
          </a:p>
          <a:p>
            <a:pPr lvl="1" eaLnBrk="1" hangingPunct="1"/>
            <a:r>
              <a:rPr lang="en-US" smtClean="0"/>
              <a:t>Porém, a computação envolvida é mais complexa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4403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93E95AA-ECCA-481F-82C5-1C672F33A33B}" type="slidenum">
              <a:rPr lang="pt-BR" smtClean="0"/>
              <a:pPr/>
              <a:t>32</a:t>
            </a:fld>
            <a:endParaRPr lang="pt-BR" smtClean="0"/>
          </a:p>
        </p:txBody>
      </p:sp>
      <p:sp>
        <p:nvSpPr>
          <p:cNvPr id="44036" name="Rectangle 30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Espaço Vetorial</a:t>
            </a:r>
            <a:endParaRPr lang="pt-BR" smtClean="0"/>
          </a:p>
        </p:txBody>
      </p:sp>
      <p:sp>
        <p:nvSpPr>
          <p:cNvPr id="44037" name="Rectangle 3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46113" y="1600200"/>
            <a:ext cx="8345487" cy="4953000"/>
          </a:xfrm>
        </p:spPr>
        <p:txBody>
          <a:bodyPr/>
          <a:lstStyle/>
          <a:p>
            <a:pPr eaLnBrk="1" hangingPunct="1"/>
            <a:r>
              <a:rPr lang="pt-BR" sz="2400" smtClean="0"/>
              <a:t>Relembrando...</a:t>
            </a:r>
          </a:p>
          <a:p>
            <a:pPr eaLnBrk="1" hangingPunct="1"/>
            <a:r>
              <a:rPr lang="pt-BR" sz="2400" smtClean="0"/>
              <a:t>Cada documento </a:t>
            </a:r>
            <a:r>
              <a:rPr lang="pt-BR" sz="2400" smtClean="0">
                <a:solidFill>
                  <a:srgbClr val="800080"/>
                </a:solidFill>
              </a:rPr>
              <a:t>d</a:t>
            </a:r>
            <a:r>
              <a:rPr lang="pt-BR" sz="2400" baseline="-25000" smtClean="0">
                <a:solidFill>
                  <a:srgbClr val="800080"/>
                </a:solidFill>
              </a:rPr>
              <a:t>j</a:t>
            </a:r>
            <a:r>
              <a:rPr lang="pt-BR" sz="2400" smtClean="0">
                <a:solidFill>
                  <a:srgbClr val="800080"/>
                </a:solidFill>
              </a:rPr>
              <a:t> em D </a:t>
            </a:r>
            <a:r>
              <a:rPr lang="pt-BR" sz="2400" smtClean="0"/>
              <a:t>é representado por um vetor de termos de </a:t>
            </a:r>
            <a:r>
              <a:rPr lang="pt-BR" sz="2400" smtClean="0">
                <a:solidFill>
                  <a:srgbClr val="800080"/>
                </a:solidFill>
              </a:rPr>
              <a:t>K</a:t>
            </a:r>
            <a:r>
              <a:rPr lang="pt-BR" sz="2400" smtClean="0"/>
              <a:t> associados a </a:t>
            </a:r>
            <a:r>
              <a:rPr lang="pt-BR" sz="2400" smtClean="0">
                <a:solidFill>
                  <a:srgbClr val="800080"/>
                </a:solidFill>
              </a:rPr>
              <a:t>pesos </a:t>
            </a:r>
          </a:p>
          <a:p>
            <a:pPr lvl="1" eaLnBrk="1" hangingPunct="1"/>
            <a:r>
              <a:rPr lang="pt-BR" sz="2400" smtClean="0"/>
              <a:t>d</a:t>
            </a:r>
            <a:r>
              <a:rPr lang="pt-BR" sz="2400" baseline="-25000" smtClean="0"/>
              <a:t>j</a:t>
            </a:r>
            <a:r>
              <a:rPr lang="pt-BR" sz="2400" smtClean="0"/>
              <a:t> = k</a:t>
            </a:r>
            <a:r>
              <a:rPr lang="pt-BR" sz="1800" smtClean="0"/>
              <a:t>1</a:t>
            </a:r>
            <a:r>
              <a:rPr lang="pt-BR" sz="2400" smtClean="0"/>
              <a:t> (w</a:t>
            </a:r>
            <a:r>
              <a:rPr lang="pt-BR" sz="1800" smtClean="0"/>
              <a:t>1</a:t>
            </a:r>
            <a:r>
              <a:rPr lang="pt-BR" sz="2400" smtClean="0"/>
              <a:t>), k</a:t>
            </a:r>
            <a:r>
              <a:rPr lang="pt-BR" sz="1800" smtClean="0"/>
              <a:t>2</a:t>
            </a:r>
            <a:r>
              <a:rPr lang="pt-BR" sz="2400" smtClean="0"/>
              <a:t> (w</a:t>
            </a:r>
            <a:r>
              <a:rPr lang="pt-BR" sz="1800" smtClean="0"/>
              <a:t>2</a:t>
            </a:r>
            <a:r>
              <a:rPr lang="pt-BR" sz="2400" smtClean="0"/>
              <a:t>),..., k</a:t>
            </a:r>
            <a:r>
              <a:rPr lang="pt-BR" sz="1800" smtClean="0"/>
              <a:t>n </a:t>
            </a:r>
            <a:r>
              <a:rPr lang="pt-BR" sz="2000" smtClean="0"/>
              <a:t>(</a:t>
            </a:r>
            <a:r>
              <a:rPr lang="pt-BR" sz="2400" smtClean="0"/>
              <a:t>w</a:t>
            </a:r>
            <a:r>
              <a:rPr lang="pt-BR" sz="1800" smtClean="0"/>
              <a:t>n</a:t>
            </a:r>
            <a:r>
              <a:rPr lang="pt-BR" sz="2000" smtClean="0"/>
              <a:t>)</a:t>
            </a:r>
            <a:r>
              <a:rPr lang="pt-BR" sz="2400" smtClean="0"/>
              <a:t> </a:t>
            </a:r>
            <a:endParaRPr lang="pt-BR" sz="1800" smtClean="0"/>
          </a:p>
          <a:p>
            <a:pPr eaLnBrk="1" hangingPunct="1">
              <a:spcBef>
                <a:spcPts val="2400"/>
              </a:spcBef>
            </a:pPr>
            <a:r>
              <a:rPr lang="pt-BR" sz="2400" smtClean="0"/>
              <a:t>Peso</a:t>
            </a:r>
          </a:p>
          <a:p>
            <a:pPr lvl="1" eaLnBrk="1" hangingPunct="1"/>
            <a:r>
              <a:rPr lang="pt-BR" sz="2200" smtClean="0"/>
              <a:t>Importância da palavra para descrever o documento</a:t>
            </a:r>
          </a:p>
          <a:p>
            <a:pPr lvl="1" eaLnBrk="1" hangingPunct="1"/>
            <a:r>
              <a:rPr lang="pt-BR" sz="2200" smtClean="0"/>
              <a:t>Quando o termo não aparece no documento, o peso associado é zero</a:t>
            </a:r>
          </a:p>
          <a:p>
            <a:pPr eaLnBrk="1" hangingPunct="1"/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4505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66F10F2-4A59-4049-BD6D-E89CD4BEABA1}" type="slidenum">
              <a:rPr lang="pt-BR" smtClean="0"/>
              <a:pPr/>
              <a:t>33</a:t>
            </a:fld>
            <a:endParaRPr lang="pt-BR" smtClean="0"/>
          </a:p>
        </p:txBody>
      </p:sp>
      <p:sp>
        <p:nvSpPr>
          <p:cNvPr id="45060" name="Rectangle 30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Espaço Vetorial</a:t>
            </a:r>
            <a:endParaRPr lang="pt-BR" smtClean="0"/>
          </a:p>
        </p:txBody>
      </p:sp>
      <p:sp>
        <p:nvSpPr>
          <p:cNvPr id="45061" name="Rectangle 3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46113" y="1600200"/>
            <a:ext cx="8345487" cy="4953000"/>
          </a:xfrm>
        </p:spPr>
        <p:txBody>
          <a:bodyPr/>
          <a:lstStyle/>
          <a:p>
            <a:pPr eaLnBrk="1" hangingPunct="1"/>
            <a:r>
              <a:rPr lang="pt-BR" sz="2400" smtClean="0"/>
              <a:t>Este Modelo associa </a:t>
            </a:r>
            <a:r>
              <a:rPr lang="pt-BR" sz="2400" smtClean="0">
                <a:solidFill>
                  <a:srgbClr val="800080"/>
                </a:solidFill>
              </a:rPr>
              <a:t>pesos positivos não-binários </a:t>
            </a:r>
            <a:r>
              <a:rPr lang="pt-BR" sz="2400" smtClean="0"/>
              <a:t>aos termos </a:t>
            </a:r>
          </a:p>
          <a:p>
            <a:pPr eaLnBrk="1" hangingPunct="1"/>
            <a:r>
              <a:rPr lang="pt-BR" sz="2400" smtClean="0"/>
              <a:t>Isso permite casamento “</a:t>
            </a:r>
            <a:r>
              <a:rPr lang="pt-BR" sz="2400" smtClean="0">
                <a:solidFill>
                  <a:srgbClr val="800080"/>
                </a:solidFill>
              </a:rPr>
              <a:t>parcial</a:t>
            </a:r>
            <a:r>
              <a:rPr lang="pt-BR" sz="2400" smtClean="0"/>
              <a:t>” entre consulta e documento</a:t>
            </a:r>
          </a:p>
          <a:p>
            <a:pPr lvl="1" eaLnBrk="1" hangingPunct="1"/>
            <a:r>
              <a:rPr lang="pt-BR" sz="2200" smtClean="0"/>
              <a:t>Esses pesos são usados para calcular um “</a:t>
            </a:r>
            <a:r>
              <a:rPr lang="pt-BR" sz="2200" smtClean="0">
                <a:solidFill>
                  <a:srgbClr val="800080"/>
                </a:solidFill>
              </a:rPr>
              <a:t>grau de similaridade</a:t>
            </a:r>
            <a:r>
              <a:rPr lang="pt-BR" sz="2200" smtClean="0"/>
              <a:t>” entre consulta e documento</a:t>
            </a:r>
          </a:p>
          <a:p>
            <a:pPr eaLnBrk="1" hangingPunct="1"/>
            <a:r>
              <a:rPr lang="pt-BR" sz="2400" smtClean="0"/>
              <a:t>O usuário recebe um conjunto </a:t>
            </a:r>
            <a:r>
              <a:rPr lang="pt-BR" sz="2400" smtClean="0">
                <a:solidFill>
                  <a:srgbClr val="800080"/>
                </a:solidFill>
              </a:rPr>
              <a:t>ordenado</a:t>
            </a:r>
            <a:r>
              <a:rPr lang="pt-BR" sz="2400" smtClean="0"/>
              <a:t> de documentos como resposta à sua consulta</a:t>
            </a:r>
          </a:p>
          <a:p>
            <a:pPr lvl="1" eaLnBrk="1" hangingPunct="1"/>
            <a:r>
              <a:rPr lang="pt-BR" sz="2200" smtClean="0"/>
              <a:t>Mais interessante do que apenas uma lista desordenada de documentos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4608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D368740-B975-4CBB-9CE9-EBC4A396653E}" type="slidenum">
              <a:rPr lang="pt-BR" smtClean="0"/>
              <a:pPr/>
              <a:t>34</a:t>
            </a:fld>
            <a:endParaRPr lang="pt-BR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Espaço Vetorial</a:t>
            </a:r>
            <a:endParaRPr lang="pt-BR" smtClean="0"/>
          </a:p>
        </p:txBody>
      </p:sp>
      <p:sp>
        <p:nvSpPr>
          <p:cNvPr id="4608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46113" y="1600200"/>
            <a:ext cx="8040687" cy="4953000"/>
          </a:xfrm>
        </p:spPr>
        <p:txBody>
          <a:bodyPr/>
          <a:lstStyle/>
          <a:p>
            <a:pPr eaLnBrk="1" hangingPunct="1"/>
            <a:r>
              <a:rPr lang="pt-BR" sz="2400" smtClean="0"/>
              <a:t>Este modelo pode utilizar diferentes fórmulas para:</a:t>
            </a:r>
          </a:p>
          <a:p>
            <a:pPr lvl="1" eaLnBrk="1" hangingPunct="1"/>
            <a:r>
              <a:rPr lang="pt-BR" sz="2200" smtClean="0"/>
              <a:t>Calcular os pesos dos vetores</a:t>
            </a:r>
          </a:p>
          <a:p>
            <a:pPr lvl="2" eaLnBrk="1" hangingPunct="1"/>
            <a:r>
              <a:rPr lang="pt-BR" sz="2000" smtClean="0"/>
              <a:t>Frequência de ocorrência do termo no documento</a:t>
            </a:r>
          </a:p>
          <a:p>
            <a:pPr lvl="2" eaLnBrk="1" hangingPunct="1"/>
            <a:r>
              <a:rPr lang="pt-BR" sz="2000" smtClean="0"/>
              <a:t>TF-IDF (mais usado)</a:t>
            </a:r>
          </a:p>
          <a:p>
            <a:pPr lvl="1" eaLnBrk="1" hangingPunct="1"/>
            <a:r>
              <a:rPr lang="pt-BR" sz="2200" smtClean="0"/>
              <a:t>Calcular a medida de similaridade entre consulta e documentos</a:t>
            </a:r>
          </a:p>
          <a:p>
            <a:pPr lvl="2" eaLnBrk="1" hangingPunct="1"/>
            <a:r>
              <a:rPr lang="pt-BR" sz="2000" smtClean="0"/>
              <a:t>Cosseno (mais usado)</a:t>
            </a:r>
          </a:p>
          <a:p>
            <a:pPr lvl="2" eaLnBrk="1" hangingPunct="1"/>
            <a:r>
              <a:rPr lang="pt-BR" sz="2000" smtClean="0"/>
              <a:t>Jaccard, Coeficiente de</a:t>
            </a:r>
            <a:r>
              <a:rPr lang="en-US" sz="2000" smtClean="0"/>
              <a:t> </a:t>
            </a:r>
            <a:r>
              <a:rPr lang="pt-BR" sz="2000" smtClean="0"/>
              <a:t>Pearson, etc...</a:t>
            </a:r>
          </a:p>
          <a:p>
            <a:pPr eaLnBrk="1" hangingPunct="1"/>
            <a:r>
              <a:rPr lang="pt-BR" sz="2400" smtClean="0"/>
              <a:t>Essa escolha depende de quem constrói o sistema, e não do modelo EV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4710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9B7A275-87A1-4C1E-B57F-0D014C82AAD7}" type="slidenum">
              <a:rPr lang="pt-BR" smtClean="0"/>
              <a:pPr/>
              <a:t>35</a:t>
            </a:fld>
            <a:endParaRPr lang="pt-BR" smtClean="0"/>
          </a:p>
        </p:txBody>
      </p:sp>
      <p:sp>
        <p:nvSpPr>
          <p:cNvPr id="47108" name="Rectangle 32"/>
          <p:cNvSpPr>
            <a:spLocks noGrp="1" noChangeArrowheads="1"/>
          </p:cNvSpPr>
          <p:nvPr>
            <p:ph type="title"/>
          </p:nvPr>
        </p:nvSpPr>
        <p:spPr>
          <a:xfrm>
            <a:off x="609600" y="188913"/>
            <a:ext cx="7772400" cy="1143000"/>
          </a:xfrm>
        </p:spPr>
        <p:txBody>
          <a:bodyPr/>
          <a:lstStyle/>
          <a:p>
            <a:pPr eaLnBrk="1" hangingPunct="1"/>
            <a:r>
              <a:rPr lang="pt-BR" sz="3200" smtClean="0">
                <a:sym typeface="Monotype Sorts"/>
              </a:rPr>
              <a:t>Modelo Espaço Vetorial</a:t>
            </a:r>
            <a:br>
              <a:rPr lang="pt-BR" sz="3200" smtClean="0">
                <a:sym typeface="Monotype Sorts"/>
              </a:rPr>
            </a:br>
            <a:r>
              <a:rPr lang="pt-BR" sz="3200" smtClean="0">
                <a:sym typeface="Monotype Sorts"/>
              </a:rPr>
              <a:t> </a:t>
            </a:r>
            <a:r>
              <a:rPr lang="en-US" sz="2800" smtClean="0"/>
              <a:t>Representação do documento e da consulta</a:t>
            </a:r>
            <a:endParaRPr lang="pt-BR" sz="2800" smtClean="0"/>
          </a:p>
        </p:txBody>
      </p:sp>
      <p:sp>
        <p:nvSpPr>
          <p:cNvPr id="47109" name="Rectangle 3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650" y="1700213"/>
            <a:ext cx="8312150" cy="1800225"/>
          </a:xfrm>
        </p:spPr>
        <p:txBody>
          <a:bodyPr/>
          <a:lstStyle/>
          <a:p>
            <a:pPr eaLnBrk="1" hangingPunct="1"/>
            <a:r>
              <a:rPr lang="pt-BR" sz="2200" smtClean="0"/>
              <a:t>Dado K, Vocabulário da Base em questão</a:t>
            </a:r>
          </a:p>
          <a:p>
            <a:pPr lvl="1" eaLnBrk="1" hangingPunct="1"/>
            <a:r>
              <a:rPr lang="pt-BR" sz="2000" smtClean="0"/>
              <a:t>cada termo de K = {k1,...,kn} é um </a:t>
            </a:r>
            <a:r>
              <a:rPr lang="pt-BR" sz="2000" smtClean="0">
                <a:solidFill>
                  <a:srgbClr val="800080"/>
                </a:solidFill>
              </a:rPr>
              <a:t>eixo em um espaço vetorial</a:t>
            </a:r>
            <a:r>
              <a:rPr lang="pt-BR" sz="2200" smtClean="0"/>
              <a:t> </a:t>
            </a:r>
          </a:p>
          <a:p>
            <a:pPr eaLnBrk="1" hangingPunct="1"/>
            <a:r>
              <a:rPr lang="pt-BR" sz="2200" smtClean="0"/>
              <a:t>Consultas </a:t>
            </a:r>
            <a:r>
              <a:rPr lang="pt-BR" sz="2200" smtClean="0">
                <a:solidFill>
                  <a:srgbClr val="800000"/>
                </a:solidFill>
              </a:rPr>
              <a:t>(q)</a:t>
            </a:r>
            <a:r>
              <a:rPr lang="pt-BR" sz="2200" smtClean="0"/>
              <a:t> e documentos </a:t>
            </a:r>
            <a:r>
              <a:rPr lang="pt-BR" sz="2200" smtClean="0">
                <a:solidFill>
                  <a:srgbClr val="008663"/>
                </a:solidFill>
              </a:rPr>
              <a:t>(d)</a:t>
            </a:r>
            <a:r>
              <a:rPr lang="pt-BR" sz="2200" smtClean="0">
                <a:solidFill>
                  <a:srgbClr val="00A076"/>
                </a:solidFill>
              </a:rPr>
              <a:t> </a:t>
            </a:r>
            <a:r>
              <a:rPr lang="pt-BR" sz="2200" smtClean="0"/>
              <a:t>são representados como vetores nesse</a:t>
            </a:r>
            <a:r>
              <a:rPr lang="en-US" sz="2200" smtClean="0"/>
              <a:t> espaço n-dimensional</a:t>
            </a:r>
          </a:p>
        </p:txBody>
      </p:sp>
      <p:grpSp>
        <p:nvGrpSpPr>
          <p:cNvPr id="47110" name="Group 34"/>
          <p:cNvGrpSpPr>
            <a:grpSpLocks/>
          </p:cNvGrpSpPr>
          <p:nvPr/>
        </p:nvGrpSpPr>
        <p:grpSpPr bwMode="auto">
          <a:xfrm>
            <a:off x="609600" y="3860800"/>
            <a:ext cx="8186738" cy="2660650"/>
            <a:chOff x="384" y="2712"/>
            <a:chExt cx="5157" cy="1399"/>
          </a:xfrm>
        </p:grpSpPr>
        <p:grpSp>
          <p:nvGrpSpPr>
            <p:cNvPr id="47112" name="Group 5"/>
            <p:cNvGrpSpPr>
              <a:grpSpLocks/>
            </p:cNvGrpSpPr>
            <p:nvPr/>
          </p:nvGrpSpPr>
          <p:grpSpPr bwMode="auto">
            <a:xfrm>
              <a:off x="3996" y="2712"/>
              <a:ext cx="1545" cy="1399"/>
              <a:chOff x="4085" y="1464"/>
              <a:chExt cx="1545" cy="1399"/>
            </a:xfrm>
          </p:grpSpPr>
          <p:sp>
            <p:nvSpPr>
              <p:cNvPr id="45072" name="Line 6"/>
              <p:cNvSpPr>
                <a:spLocks noChangeShapeType="1"/>
              </p:cNvSpPr>
              <p:nvPr/>
            </p:nvSpPr>
            <p:spPr bwMode="auto">
              <a:xfrm flipV="1">
                <a:off x="4499" y="1613"/>
                <a:ext cx="0" cy="6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+mn-lt"/>
                </a:endParaRPr>
              </a:p>
            </p:txBody>
          </p:sp>
          <p:sp>
            <p:nvSpPr>
              <p:cNvPr id="45073" name="Line 7"/>
              <p:cNvSpPr>
                <a:spLocks noChangeShapeType="1"/>
              </p:cNvSpPr>
              <p:nvPr/>
            </p:nvSpPr>
            <p:spPr bwMode="auto">
              <a:xfrm>
                <a:off x="4499" y="2292"/>
                <a:ext cx="8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+mn-lt"/>
                </a:endParaRPr>
              </a:p>
            </p:txBody>
          </p:sp>
          <p:sp>
            <p:nvSpPr>
              <p:cNvPr id="45074" name="Line 8"/>
              <p:cNvSpPr>
                <a:spLocks noChangeShapeType="1"/>
              </p:cNvSpPr>
              <p:nvPr/>
            </p:nvSpPr>
            <p:spPr bwMode="auto">
              <a:xfrm flipH="1">
                <a:off x="4194" y="2292"/>
                <a:ext cx="305" cy="41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 type="triangle" w="lg" len="med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+mn-lt"/>
                </a:endParaRPr>
              </a:p>
            </p:txBody>
          </p:sp>
          <p:sp>
            <p:nvSpPr>
              <p:cNvPr id="45075" name="Text Box 9"/>
              <p:cNvSpPr txBox="1">
                <a:spLocks noChangeArrowheads="1"/>
              </p:cNvSpPr>
              <p:nvPr/>
            </p:nvSpPr>
            <p:spPr bwMode="auto">
              <a:xfrm>
                <a:off x="4085" y="2685"/>
                <a:ext cx="741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pt-BR" sz="1600" dirty="0">
                    <a:solidFill>
                      <a:srgbClr val="FF0000"/>
                    </a:solidFill>
                    <a:latin typeface="+mn-lt"/>
                  </a:rPr>
                  <a:t>Olimpíadas</a:t>
                </a:r>
              </a:p>
            </p:txBody>
          </p:sp>
          <p:sp>
            <p:nvSpPr>
              <p:cNvPr id="45076" name="Text Box 10"/>
              <p:cNvSpPr txBox="1">
                <a:spLocks noChangeArrowheads="1"/>
              </p:cNvSpPr>
              <p:nvPr/>
            </p:nvSpPr>
            <p:spPr bwMode="auto">
              <a:xfrm>
                <a:off x="5209" y="2308"/>
                <a:ext cx="421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pt-BR" sz="1600" dirty="0">
                    <a:solidFill>
                      <a:srgbClr val="FF0000"/>
                    </a:solidFill>
                    <a:latin typeface="+mn-lt"/>
                  </a:rPr>
                  <a:t>Brasil</a:t>
                </a:r>
              </a:p>
            </p:txBody>
          </p:sp>
          <p:sp>
            <p:nvSpPr>
              <p:cNvPr id="45077" name="Text Box 11"/>
              <p:cNvSpPr txBox="1">
                <a:spLocks noChangeArrowheads="1"/>
              </p:cNvSpPr>
              <p:nvPr/>
            </p:nvSpPr>
            <p:spPr bwMode="auto">
              <a:xfrm>
                <a:off x="4366" y="1464"/>
                <a:ext cx="566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pt-BR" sz="1600" dirty="0">
                    <a:solidFill>
                      <a:srgbClr val="FF0000"/>
                    </a:solidFill>
                    <a:latin typeface="+mn-lt"/>
                  </a:rPr>
                  <a:t>Londres</a:t>
                </a:r>
              </a:p>
            </p:txBody>
          </p:sp>
          <p:sp>
            <p:nvSpPr>
              <p:cNvPr id="45078" name="Line 12"/>
              <p:cNvSpPr>
                <a:spLocks noChangeShapeType="1"/>
              </p:cNvSpPr>
              <p:nvPr/>
            </p:nvSpPr>
            <p:spPr bwMode="auto">
              <a:xfrm flipV="1">
                <a:off x="4499" y="2166"/>
                <a:ext cx="439" cy="126"/>
              </a:xfrm>
              <a:prstGeom prst="line">
                <a:avLst/>
              </a:prstGeom>
              <a:noFill/>
              <a:ln w="38100">
                <a:solidFill>
                  <a:srgbClr val="008663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+mn-lt"/>
                </a:endParaRPr>
              </a:p>
            </p:txBody>
          </p:sp>
          <p:sp>
            <p:nvSpPr>
              <p:cNvPr id="45079" name="Text Box 13"/>
              <p:cNvSpPr txBox="1">
                <a:spLocks noChangeArrowheads="1"/>
              </p:cNvSpPr>
              <p:nvPr/>
            </p:nvSpPr>
            <p:spPr bwMode="auto">
              <a:xfrm>
                <a:off x="4883" y="2029"/>
                <a:ext cx="218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pt-BR" sz="2000" b="1" dirty="0">
                    <a:solidFill>
                      <a:srgbClr val="008663"/>
                    </a:solidFill>
                    <a:latin typeface="+mn-lt"/>
                  </a:rPr>
                  <a:t>d</a:t>
                </a:r>
              </a:p>
            </p:txBody>
          </p:sp>
          <p:sp>
            <p:nvSpPr>
              <p:cNvPr id="45080" name="Line 14"/>
              <p:cNvSpPr>
                <a:spLocks noChangeShapeType="1"/>
              </p:cNvSpPr>
              <p:nvPr/>
            </p:nvSpPr>
            <p:spPr bwMode="auto">
              <a:xfrm>
                <a:off x="4487" y="2159"/>
                <a:ext cx="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+mn-lt"/>
                </a:endParaRPr>
              </a:p>
            </p:txBody>
          </p:sp>
          <p:sp>
            <p:nvSpPr>
              <p:cNvPr id="45081" name="Text Box 15"/>
              <p:cNvSpPr txBox="1">
                <a:spLocks noChangeArrowheads="1"/>
              </p:cNvSpPr>
              <p:nvPr/>
            </p:nvSpPr>
            <p:spPr bwMode="auto">
              <a:xfrm>
                <a:off x="4263" y="2079"/>
                <a:ext cx="303" cy="1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pt-BR" sz="1200" dirty="0">
                    <a:latin typeface="+mn-lt"/>
                  </a:rPr>
                  <a:t>0.25</a:t>
                </a:r>
                <a:endParaRPr lang="pt-BR" sz="1200" b="1" dirty="0">
                  <a:latin typeface="+mn-lt"/>
                </a:endParaRPr>
              </a:p>
            </p:txBody>
          </p:sp>
          <p:sp>
            <p:nvSpPr>
              <p:cNvPr id="45082" name="Text Box 16"/>
              <p:cNvSpPr txBox="1">
                <a:spLocks noChangeArrowheads="1"/>
              </p:cNvSpPr>
              <p:nvPr/>
            </p:nvSpPr>
            <p:spPr bwMode="auto">
              <a:xfrm>
                <a:off x="4787" y="2270"/>
                <a:ext cx="251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pt-BR" sz="1200">
                    <a:latin typeface="+mn-lt"/>
                  </a:rPr>
                  <a:t>0.5</a:t>
                </a:r>
                <a:endParaRPr lang="pt-BR" sz="1200" b="1">
                  <a:latin typeface="+mn-lt"/>
                </a:endParaRPr>
              </a:p>
            </p:txBody>
          </p:sp>
          <p:sp>
            <p:nvSpPr>
              <p:cNvPr id="45083" name="Line 17"/>
              <p:cNvSpPr>
                <a:spLocks noChangeShapeType="1"/>
              </p:cNvSpPr>
              <p:nvPr/>
            </p:nvSpPr>
            <p:spPr bwMode="auto">
              <a:xfrm>
                <a:off x="4912" y="2283"/>
                <a:ext cx="0" cy="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+mn-lt"/>
                </a:endParaRPr>
              </a:p>
            </p:txBody>
          </p:sp>
          <p:sp>
            <p:nvSpPr>
              <p:cNvPr id="45084" name="Text Box 18"/>
              <p:cNvSpPr txBox="1">
                <a:spLocks noChangeArrowheads="1"/>
              </p:cNvSpPr>
              <p:nvPr/>
            </p:nvSpPr>
            <p:spPr bwMode="auto">
              <a:xfrm>
                <a:off x="4149" y="2304"/>
                <a:ext cx="303" cy="1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pt-BR" sz="1200" dirty="0">
                    <a:latin typeface="+mn-lt"/>
                  </a:rPr>
                  <a:t>0.25</a:t>
                </a:r>
                <a:endParaRPr lang="pt-BR" sz="1200" b="1" dirty="0">
                  <a:latin typeface="+mn-lt"/>
                </a:endParaRPr>
              </a:p>
            </p:txBody>
          </p:sp>
          <p:sp>
            <p:nvSpPr>
              <p:cNvPr id="45085" name="Line 19"/>
              <p:cNvSpPr>
                <a:spLocks noChangeShapeType="1"/>
              </p:cNvSpPr>
              <p:nvPr/>
            </p:nvSpPr>
            <p:spPr bwMode="auto">
              <a:xfrm>
                <a:off x="4357" y="2396"/>
                <a:ext cx="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+mn-lt"/>
                </a:endParaRPr>
              </a:p>
            </p:txBody>
          </p:sp>
          <p:sp>
            <p:nvSpPr>
              <p:cNvPr id="45086" name="Line 20"/>
              <p:cNvSpPr>
                <a:spLocks noChangeShapeType="1"/>
              </p:cNvSpPr>
              <p:nvPr/>
            </p:nvSpPr>
            <p:spPr bwMode="auto">
              <a:xfrm flipV="1">
                <a:off x="4499" y="1953"/>
                <a:ext cx="316" cy="339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+mn-lt"/>
                </a:endParaRPr>
              </a:p>
            </p:txBody>
          </p:sp>
          <p:sp>
            <p:nvSpPr>
              <p:cNvPr id="45087" name="Text Box 21"/>
              <p:cNvSpPr txBox="1">
                <a:spLocks noChangeArrowheads="1"/>
              </p:cNvSpPr>
              <p:nvPr/>
            </p:nvSpPr>
            <p:spPr bwMode="auto">
              <a:xfrm>
                <a:off x="4714" y="1752"/>
                <a:ext cx="218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pt-BR" sz="2000" b="1" dirty="0">
                    <a:solidFill>
                      <a:srgbClr val="800000"/>
                    </a:solidFill>
                    <a:latin typeface="+mn-lt"/>
                  </a:rPr>
                  <a:t>q</a:t>
                </a:r>
              </a:p>
            </p:txBody>
          </p:sp>
          <p:sp>
            <p:nvSpPr>
              <p:cNvPr id="45088" name="Line 22"/>
              <p:cNvSpPr>
                <a:spLocks noChangeShapeType="1"/>
              </p:cNvSpPr>
              <p:nvPr/>
            </p:nvSpPr>
            <p:spPr bwMode="auto">
              <a:xfrm>
                <a:off x="4764" y="1805"/>
                <a:ext cx="143" cy="0"/>
              </a:xfrm>
              <a:prstGeom prst="line">
                <a:avLst/>
              </a:prstGeom>
              <a:noFill/>
              <a:ln w="12700">
                <a:solidFill>
                  <a:srgbClr val="8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+mn-lt"/>
                </a:endParaRPr>
              </a:p>
            </p:txBody>
          </p:sp>
          <p:sp>
            <p:nvSpPr>
              <p:cNvPr id="45089" name="Line 23"/>
              <p:cNvSpPr>
                <a:spLocks noChangeShapeType="1"/>
              </p:cNvSpPr>
              <p:nvPr/>
            </p:nvSpPr>
            <p:spPr bwMode="auto">
              <a:xfrm>
                <a:off x="4914" y="2032"/>
                <a:ext cx="142" cy="0"/>
              </a:xfrm>
              <a:prstGeom prst="line">
                <a:avLst/>
              </a:prstGeom>
              <a:noFill/>
              <a:ln w="12700">
                <a:solidFill>
                  <a:srgbClr val="008663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pt-BR">
                  <a:latin typeface="+mn-lt"/>
                </a:endParaRPr>
              </a:p>
            </p:txBody>
          </p:sp>
        </p:grpSp>
        <p:sp>
          <p:nvSpPr>
            <p:cNvPr id="252952" name="Rectangle 24"/>
            <p:cNvSpPr>
              <a:spLocks noChangeArrowheads="1"/>
            </p:cNvSpPr>
            <p:nvPr/>
          </p:nvSpPr>
          <p:spPr bwMode="auto">
            <a:xfrm>
              <a:off x="384" y="3807"/>
              <a:ext cx="1777" cy="25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pt-BR" sz="1600" dirty="0">
                  <a:latin typeface="+mn-lt"/>
                </a:rPr>
                <a:t>Brasil Olimpíadas Londres</a:t>
              </a:r>
              <a:endParaRPr lang="pt-BR" dirty="0">
                <a:latin typeface="+mn-lt"/>
              </a:endParaRPr>
            </a:p>
          </p:txBody>
        </p:sp>
        <p:sp>
          <p:nvSpPr>
            <p:cNvPr id="45065" name="Text Box 25"/>
            <p:cNvSpPr txBox="1">
              <a:spLocks noChangeArrowheads="1"/>
            </p:cNvSpPr>
            <p:nvPr/>
          </p:nvSpPr>
          <p:spPr bwMode="auto">
            <a:xfrm>
              <a:off x="384" y="3608"/>
              <a:ext cx="81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pt-BR" sz="1600" dirty="0">
                  <a:latin typeface="+mn-lt"/>
                </a:rPr>
                <a:t>Consulta </a:t>
              </a:r>
              <a:r>
                <a:rPr lang="pt-BR" sz="1600" b="1" dirty="0">
                  <a:solidFill>
                    <a:srgbClr val="800000"/>
                  </a:solidFill>
                  <a:latin typeface="+mn-lt"/>
                </a:rPr>
                <a:t>q</a:t>
              </a:r>
              <a:r>
                <a:rPr lang="pt-BR" sz="1600" b="1" dirty="0">
                  <a:solidFill>
                    <a:srgbClr val="006600"/>
                  </a:solidFill>
                  <a:latin typeface="+mn-lt"/>
                </a:rPr>
                <a:t> </a:t>
              </a:r>
              <a:r>
                <a:rPr lang="pt-BR" sz="1600" dirty="0">
                  <a:latin typeface="+mn-lt"/>
                </a:rPr>
                <a:t>:</a:t>
              </a:r>
            </a:p>
          </p:txBody>
        </p:sp>
        <p:sp>
          <p:nvSpPr>
            <p:cNvPr id="45066" name="Text Box 26"/>
            <p:cNvSpPr txBox="1">
              <a:spLocks noChangeArrowheads="1"/>
            </p:cNvSpPr>
            <p:nvPr/>
          </p:nvSpPr>
          <p:spPr bwMode="auto">
            <a:xfrm>
              <a:off x="431" y="2761"/>
              <a:ext cx="975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pt-BR" sz="1600" dirty="0">
                  <a:latin typeface="+mn-lt"/>
                </a:rPr>
                <a:t>Documento </a:t>
              </a:r>
              <a:r>
                <a:rPr lang="pt-BR" sz="1600" b="1" dirty="0">
                  <a:solidFill>
                    <a:srgbClr val="008663"/>
                  </a:solidFill>
                  <a:latin typeface="+mn-lt"/>
                </a:rPr>
                <a:t>d</a:t>
              </a:r>
              <a:r>
                <a:rPr lang="pt-BR" sz="1600" b="1" dirty="0">
                  <a:solidFill>
                    <a:srgbClr val="23238D"/>
                  </a:solidFill>
                  <a:latin typeface="+mn-lt"/>
                </a:rPr>
                <a:t> </a:t>
              </a:r>
              <a:r>
                <a:rPr lang="pt-BR" sz="1600" dirty="0">
                  <a:latin typeface="+mn-lt"/>
                </a:rPr>
                <a:t>:</a:t>
              </a:r>
            </a:p>
          </p:txBody>
        </p:sp>
        <p:sp>
          <p:nvSpPr>
            <p:cNvPr id="45067" name="AutoShape 27"/>
            <p:cNvSpPr>
              <a:spLocks noChangeArrowheads="1"/>
            </p:cNvSpPr>
            <p:nvPr/>
          </p:nvSpPr>
          <p:spPr bwMode="auto">
            <a:xfrm>
              <a:off x="385" y="2937"/>
              <a:ext cx="2110" cy="568"/>
            </a:xfrm>
            <a:prstGeom prst="foldedCorner">
              <a:avLst>
                <a:gd name="adj" fmla="val 125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pt-BR" sz="1400" b="1" u="sng" dirty="0">
                  <a:latin typeface="+mn-lt"/>
                </a:rPr>
                <a:t>Brasil 2012</a:t>
              </a:r>
              <a:endParaRPr lang="pt-BR" sz="1400" dirty="0">
                <a:latin typeface="+mn-lt"/>
              </a:endParaRPr>
            </a:p>
            <a:p>
              <a:pPr eaLnBrk="0" hangingPunct="0">
                <a:defRPr/>
              </a:pPr>
              <a:r>
                <a:rPr lang="pt-BR" sz="1400" dirty="0">
                  <a:latin typeface="+mn-lt"/>
                </a:rPr>
                <a:t>     O Brasil não foi bem no quadra de medalhas da Olimpíada de Londres 2012 ...</a:t>
              </a:r>
            </a:p>
          </p:txBody>
        </p:sp>
        <p:sp>
          <p:nvSpPr>
            <p:cNvPr id="45069" name="Rectangle 29"/>
            <p:cNvSpPr>
              <a:spLocks noChangeArrowheads="1"/>
            </p:cNvSpPr>
            <p:nvPr/>
          </p:nvSpPr>
          <p:spPr bwMode="auto">
            <a:xfrm>
              <a:off x="2744" y="3074"/>
              <a:ext cx="948" cy="3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80000"/>
                </a:lnSpc>
                <a:defRPr/>
              </a:pPr>
              <a:r>
                <a:rPr lang="pt-BR" sz="1400" dirty="0">
                  <a:latin typeface="+mn-lt"/>
                </a:rPr>
                <a:t>Brasil	 0.5</a:t>
              </a:r>
            </a:p>
            <a:p>
              <a:pPr eaLnBrk="0" hangingPunct="0">
                <a:lnSpc>
                  <a:spcPct val="80000"/>
                </a:lnSpc>
                <a:defRPr/>
              </a:pPr>
              <a:r>
                <a:rPr lang="pt-BR" sz="1400" dirty="0">
                  <a:latin typeface="+mn-lt"/>
                </a:rPr>
                <a:t>Olimpíadas	 0.25</a:t>
              </a:r>
            </a:p>
            <a:p>
              <a:pPr eaLnBrk="0" hangingPunct="0">
                <a:lnSpc>
                  <a:spcPct val="80000"/>
                </a:lnSpc>
                <a:defRPr/>
              </a:pPr>
              <a:r>
                <a:rPr lang="pt-BR" sz="1400" dirty="0">
                  <a:latin typeface="+mn-lt"/>
                </a:rPr>
                <a:t>Londres	 0.25</a:t>
              </a:r>
            </a:p>
          </p:txBody>
        </p:sp>
        <p:sp>
          <p:nvSpPr>
            <p:cNvPr id="45071" name="Text Box 31"/>
            <p:cNvSpPr txBox="1">
              <a:spLocks noChangeArrowheads="1"/>
            </p:cNvSpPr>
            <p:nvPr/>
          </p:nvSpPr>
          <p:spPr bwMode="auto">
            <a:xfrm>
              <a:off x="2718" y="2837"/>
              <a:ext cx="1124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pt-BR" sz="1600" dirty="0">
                  <a:latin typeface="+mn-lt"/>
                </a:rPr>
                <a:t>Visão Lógica de </a:t>
              </a:r>
              <a:r>
                <a:rPr lang="pt-BR" sz="1600" b="1" dirty="0">
                  <a:solidFill>
                    <a:srgbClr val="006600"/>
                  </a:solidFill>
                  <a:latin typeface="+mn-lt"/>
                </a:rPr>
                <a:t>d</a:t>
              </a:r>
            </a:p>
          </p:txBody>
        </p:sp>
      </p:grpSp>
      <p:cxnSp>
        <p:nvCxnSpPr>
          <p:cNvPr id="47111" name="Conector reto 34"/>
          <p:cNvCxnSpPr>
            <a:cxnSpLocks noChangeShapeType="1"/>
          </p:cNvCxnSpPr>
          <p:nvPr/>
        </p:nvCxnSpPr>
        <p:spPr bwMode="auto">
          <a:xfrm>
            <a:off x="609600" y="3716338"/>
            <a:ext cx="8185150" cy="0"/>
          </a:xfrm>
          <a:prstGeom prst="line">
            <a:avLst/>
          </a:prstGeom>
          <a:noFill/>
          <a:ln w="9525" algn="ctr">
            <a:solidFill>
              <a:srgbClr val="0070C0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4813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4E8A9DA-6B9A-417C-B6FB-9ADA15D67249}" type="slidenum">
              <a:rPr lang="pt-BR" smtClean="0"/>
              <a:pPr/>
              <a:t>36</a:t>
            </a:fld>
            <a:endParaRPr lang="pt-BR" smtClean="0"/>
          </a:p>
        </p:txBody>
      </p:sp>
      <p:sp>
        <p:nvSpPr>
          <p:cNvPr id="48132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Espaço Vetorial</a:t>
            </a:r>
            <a:br>
              <a:rPr lang="pt-BR" smtClean="0">
                <a:sym typeface="Monotype Sorts"/>
              </a:rPr>
            </a:br>
            <a:r>
              <a:rPr lang="pt-BR" sz="3200" smtClean="0">
                <a:sym typeface="Monotype Sorts"/>
              </a:rPr>
              <a:t> </a:t>
            </a:r>
            <a:r>
              <a:rPr lang="en-US" sz="3200" smtClean="0"/>
              <a:t>Relevância</a:t>
            </a:r>
            <a:endParaRPr lang="pt-BR" smtClean="0"/>
          </a:p>
        </p:txBody>
      </p:sp>
      <p:sp>
        <p:nvSpPr>
          <p:cNvPr id="48133" name="Rectangle 1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66875"/>
            <a:ext cx="8077200" cy="2600325"/>
          </a:xfrm>
        </p:spPr>
        <p:txBody>
          <a:bodyPr/>
          <a:lstStyle/>
          <a:p>
            <a:pPr eaLnBrk="1" hangingPunct="1"/>
            <a:r>
              <a:rPr lang="pt-BR" sz="2400" smtClean="0"/>
              <a:t>O modelo EV ordena os documentos recuperados de acordo com sua </a:t>
            </a:r>
            <a:r>
              <a:rPr lang="pt-BR" sz="2400" smtClean="0">
                <a:solidFill>
                  <a:srgbClr val="800080"/>
                </a:solidFill>
              </a:rPr>
              <a:t>similaridade</a:t>
            </a:r>
            <a:r>
              <a:rPr lang="pt-BR" sz="2400" smtClean="0"/>
              <a:t> em relação à consulta</a:t>
            </a:r>
          </a:p>
          <a:p>
            <a:pPr eaLnBrk="1" hangingPunct="1"/>
            <a:r>
              <a:rPr lang="pt-BR" sz="2400" smtClean="0"/>
              <a:t>Similaridade </a:t>
            </a:r>
            <a:r>
              <a:rPr lang="pt-BR" sz="2400" smtClean="0">
                <a:solidFill>
                  <a:srgbClr val="800080"/>
                </a:solidFill>
              </a:rPr>
              <a:t>pode</a:t>
            </a:r>
            <a:r>
              <a:rPr lang="pt-BR" sz="2400" smtClean="0"/>
              <a:t> ser medida pelo cosseno do ângulo entre q e d</a:t>
            </a:r>
          </a:p>
        </p:txBody>
      </p:sp>
      <p:grpSp>
        <p:nvGrpSpPr>
          <p:cNvPr id="48134" name="Group 26"/>
          <p:cNvGrpSpPr>
            <a:grpSpLocks/>
          </p:cNvGrpSpPr>
          <p:nvPr/>
        </p:nvGrpSpPr>
        <p:grpSpPr bwMode="auto">
          <a:xfrm>
            <a:off x="1058863" y="3856038"/>
            <a:ext cx="3003550" cy="2165350"/>
            <a:chOff x="918" y="2870"/>
            <a:chExt cx="1892" cy="1364"/>
          </a:xfrm>
        </p:grpSpPr>
        <p:cxnSp>
          <p:nvCxnSpPr>
            <p:cNvPr id="48136" name="AutoShape 16"/>
            <p:cNvCxnSpPr>
              <a:cxnSpLocks noChangeShapeType="1"/>
            </p:cNvCxnSpPr>
            <p:nvPr/>
          </p:nvCxnSpPr>
          <p:spPr bwMode="auto">
            <a:xfrm>
              <a:off x="1182" y="3974"/>
              <a:ext cx="14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8137" name="AutoShape 17"/>
            <p:cNvCxnSpPr>
              <a:cxnSpLocks noChangeShapeType="1"/>
            </p:cNvCxnSpPr>
            <p:nvPr/>
          </p:nvCxnSpPr>
          <p:spPr bwMode="auto">
            <a:xfrm flipV="1">
              <a:off x="1182" y="2870"/>
              <a:ext cx="0" cy="110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8138" name="AutoShape 18"/>
            <p:cNvCxnSpPr>
              <a:cxnSpLocks noChangeShapeType="1"/>
            </p:cNvCxnSpPr>
            <p:nvPr/>
          </p:nvCxnSpPr>
          <p:spPr bwMode="auto">
            <a:xfrm flipV="1">
              <a:off x="1182" y="3686"/>
              <a:ext cx="1056" cy="288"/>
            </a:xfrm>
            <a:prstGeom prst="straightConnector1">
              <a:avLst/>
            </a:prstGeom>
            <a:noFill/>
            <a:ln w="25400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cxnSp>
          <p:nvCxnSpPr>
            <p:cNvPr id="48139" name="AutoShape 19"/>
            <p:cNvCxnSpPr>
              <a:cxnSpLocks noChangeShapeType="1"/>
            </p:cNvCxnSpPr>
            <p:nvPr/>
          </p:nvCxnSpPr>
          <p:spPr bwMode="auto">
            <a:xfrm flipV="1">
              <a:off x="1182" y="3158"/>
              <a:ext cx="624" cy="816"/>
            </a:xfrm>
            <a:prstGeom prst="straightConnector1">
              <a:avLst/>
            </a:prstGeom>
            <a:noFill/>
            <a:ln w="25400">
              <a:solidFill>
                <a:srgbClr val="008663"/>
              </a:solidFill>
              <a:round/>
              <a:headEnd/>
              <a:tailEnd type="triangle" w="med" len="med"/>
            </a:ln>
          </p:spPr>
        </p:cxnSp>
        <p:sp>
          <p:nvSpPr>
            <p:cNvPr id="48140" name="Text Box 20"/>
            <p:cNvSpPr txBox="1">
              <a:spLocks noChangeArrowheads="1"/>
            </p:cNvSpPr>
            <p:nvPr/>
          </p:nvSpPr>
          <p:spPr bwMode="auto">
            <a:xfrm>
              <a:off x="2546" y="4022"/>
              <a:ext cx="2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BR" sz="1600" b="1">
                  <a:solidFill>
                    <a:srgbClr val="000000"/>
                  </a:solidFill>
                  <a:latin typeface="Times New Roman" pitchFamily="18" charset="0"/>
                </a:rPr>
                <a:t>K</a:t>
              </a:r>
              <a:r>
                <a:rPr lang="pt-BR" sz="12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48141" name="Text Box 21"/>
            <p:cNvSpPr txBox="1">
              <a:spLocks noChangeArrowheads="1"/>
            </p:cNvSpPr>
            <p:nvPr/>
          </p:nvSpPr>
          <p:spPr bwMode="auto">
            <a:xfrm>
              <a:off x="918" y="2946"/>
              <a:ext cx="2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BR" sz="1600" b="1">
                  <a:solidFill>
                    <a:srgbClr val="000000"/>
                  </a:solidFill>
                  <a:latin typeface="Times New Roman" pitchFamily="18" charset="0"/>
                </a:rPr>
                <a:t>K</a:t>
              </a:r>
              <a:r>
                <a:rPr lang="pt-BR" sz="12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8142" name="Text Box 22"/>
            <p:cNvSpPr txBox="1">
              <a:spLocks noChangeArrowheads="1"/>
            </p:cNvSpPr>
            <p:nvPr/>
          </p:nvSpPr>
          <p:spPr bwMode="auto">
            <a:xfrm>
              <a:off x="1566" y="2966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BR" sz="1800" b="1">
                  <a:solidFill>
                    <a:srgbClr val="008663"/>
                  </a:solidFill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48143" name="Text Box 23"/>
            <p:cNvSpPr txBox="1">
              <a:spLocks noChangeArrowheads="1"/>
            </p:cNvSpPr>
            <p:nvPr/>
          </p:nvSpPr>
          <p:spPr bwMode="auto">
            <a:xfrm>
              <a:off x="2142" y="368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BR" sz="1600" b="1">
                  <a:solidFill>
                    <a:srgbClr val="800000"/>
                  </a:solidFill>
                  <a:latin typeface="Times New Roman" pitchFamily="18" charset="0"/>
                </a:rPr>
                <a:t>q</a:t>
              </a:r>
            </a:p>
          </p:txBody>
        </p:sp>
        <p:sp>
          <p:nvSpPr>
            <p:cNvPr id="48144" name="AutoShape 24"/>
            <p:cNvSpPr>
              <a:spLocks noChangeArrowheads="1"/>
            </p:cNvSpPr>
            <p:nvPr/>
          </p:nvSpPr>
          <p:spPr bwMode="auto">
            <a:xfrm>
              <a:off x="1470" y="3590"/>
              <a:ext cx="96" cy="288"/>
            </a:xfrm>
            <a:prstGeom prst="curvedLeftArrow">
              <a:avLst>
                <a:gd name="adj1" fmla="val 60000"/>
                <a:gd name="adj2" fmla="val 120000"/>
                <a:gd name="adj3" fmla="val 33333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145" name="Text Box 25"/>
            <p:cNvSpPr txBox="1">
              <a:spLocks noChangeArrowheads="1"/>
            </p:cNvSpPr>
            <p:nvPr/>
          </p:nvSpPr>
          <p:spPr bwMode="auto">
            <a:xfrm>
              <a:off x="1566" y="3494"/>
              <a:ext cx="2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pt-BR">
                  <a:solidFill>
                    <a:schemeClr val="tx2"/>
                  </a:solidFill>
                  <a:latin typeface="Times New Roman" pitchFamily="18" charset="0"/>
                  <a:sym typeface="Symbol" pitchFamily="18" charset="2"/>
                </a:rPr>
                <a:t></a:t>
              </a:r>
            </a:p>
          </p:txBody>
        </p:sp>
      </p:grpSp>
      <p:sp>
        <p:nvSpPr>
          <p:cNvPr id="48135" name="Rectangle 27"/>
          <p:cNvSpPr>
            <a:spLocks noChangeArrowheads="1"/>
          </p:cNvSpPr>
          <p:nvPr/>
        </p:nvSpPr>
        <p:spPr bwMode="auto">
          <a:xfrm>
            <a:off x="3957638" y="4365625"/>
            <a:ext cx="4070350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/>
              <a:t>Similaridade(q,d)  =  cos(</a:t>
            </a:r>
            <a:r>
              <a:rPr lang="pt-BR" sz="2000">
                <a:sym typeface="Symbol" pitchFamily="18" charset="2"/>
              </a:rPr>
              <a:t>)</a:t>
            </a:r>
            <a:endParaRPr lang="pt-PT" i="1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4915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61A5D7D-1C95-4A77-B503-54079BBF2400}" type="slidenum">
              <a:rPr lang="pt-BR" smtClean="0"/>
              <a:pPr/>
              <a:t>37</a:t>
            </a:fld>
            <a:endParaRPr lang="pt-BR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Espaço Vetorial</a:t>
            </a:r>
            <a:br>
              <a:rPr lang="pt-BR" smtClean="0">
                <a:sym typeface="Monotype Sorts"/>
              </a:rPr>
            </a:br>
            <a:r>
              <a:rPr lang="pt-BR" sz="3200" smtClean="0">
                <a:sym typeface="Monotype Sorts"/>
              </a:rPr>
              <a:t> </a:t>
            </a:r>
            <a:r>
              <a:rPr lang="en-US" sz="3200" smtClean="0"/>
              <a:t>Relevância</a:t>
            </a:r>
            <a:endParaRPr lang="pt-BR" smtClean="0"/>
          </a:p>
        </p:txBody>
      </p:sp>
      <p:sp>
        <p:nvSpPr>
          <p:cNvPr id="4915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66875"/>
            <a:ext cx="8077200" cy="4581525"/>
          </a:xfrm>
        </p:spPr>
        <p:txBody>
          <a:bodyPr/>
          <a:lstStyle/>
          <a:p>
            <a:pPr eaLnBrk="1" hangingPunct="1"/>
            <a:r>
              <a:rPr lang="pt-BR" sz="2400" smtClean="0"/>
              <a:t>Função </a:t>
            </a:r>
            <a:r>
              <a:rPr lang="pt-BR" sz="2400" smtClean="0">
                <a:solidFill>
                  <a:srgbClr val="800080"/>
                </a:solidFill>
              </a:rPr>
              <a:t>cosseno</a:t>
            </a:r>
            <a:endParaRPr lang="pt-BR" sz="2400" smtClean="0"/>
          </a:p>
          <a:p>
            <a:pPr lvl="1" eaLnBrk="1" hangingPunct="1"/>
            <a:r>
              <a:rPr lang="pt-BR" sz="2400" smtClean="0"/>
              <a:t>Função </a:t>
            </a:r>
            <a:r>
              <a:rPr lang="pt-BR" sz="2400" smtClean="0">
                <a:solidFill>
                  <a:srgbClr val="800080"/>
                </a:solidFill>
              </a:rPr>
              <a:t>inversamente relacionada </a:t>
            </a:r>
            <a:r>
              <a:rPr lang="pt-BR" sz="2400" smtClean="0"/>
              <a:t>ao ângulo entre os vetores</a:t>
            </a:r>
          </a:p>
          <a:p>
            <a:pPr lvl="2" eaLnBrk="1" hangingPunct="1"/>
            <a:r>
              <a:rPr lang="pt-BR" sz="2000" smtClean="0"/>
              <a:t>Quanto menor é o ângulo entre os vetores, maior o valor do cosseno </a:t>
            </a:r>
          </a:p>
          <a:p>
            <a:pPr lvl="2" eaLnBrk="1" hangingPunct="1"/>
            <a:r>
              <a:rPr lang="pt-BR" sz="2000" smtClean="0"/>
              <a:t>E maior é a similaridade entre d e q</a:t>
            </a:r>
          </a:p>
          <a:p>
            <a:pPr lvl="1" eaLnBrk="1" hangingPunct="1"/>
            <a:r>
              <a:rPr lang="pt-BR" sz="2400" smtClean="0"/>
              <a:t>Varia entre 0 e 1</a:t>
            </a:r>
          </a:p>
          <a:p>
            <a:pPr lvl="1" eaLnBrk="1" hangingPunct="1"/>
            <a:r>
              <a:rPr lang="pt-BR" sz="2400" smtClean="0"/>
              <a:t>Independe do tamanho do vetor</a:t>
            </a:r>
          </a:p>
          <a:p>
            <a:pPr lvl="2" eaLnBrk="1" hangingPunct="1"/>
            <a:r>
              <a:rPr lang="pt-BR" sz="2000" smtClean="0"/>
              <a:t>Considera apenas sua direção</a:t>
            </a:r>
          </a:p>
          <a:p>
            <a:pPr eaLnBrk="1" hangingPunct="1"/>
            <a:r>
              <a:rPr lang="pt-BR" sz="2400" smtClean="0"/>
              <a:t>Existem outras medidas de similaridade usadas com o modelo EV, porém o cosseno é a mais usada</a:t>
            </a:r>
          </a:p>
          <a:p>
            <a:pPr lvl="2" eaLnBrk="1" hangingPunct="1"/>
            <a:endParaRPr 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05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AAE1128-C974-41E2-99C3-FB3985DE3A1C}" type="slidenum">
              <a:rPr lang="pt-BR" smtClean="0"/>
              <a:pPr/>
              <a:t>38</a:t>
            </a:fld>
            <a:endParaRPr lang="pt-BR" smtClean="0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33375"/>
            <a:ext cx="7772400" cy="1008063"/>
          </a:xfrm>
        </p:spPr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Espaço Vetorial</a:t>
            </a:r>
            <a:br>
              <a:rPr lang="pt-BR" smtClean="0">
                <a:sym typeface="Monotype Sorts"/>
              </a:rPr>
            </a:br>
            <a:r>
              <a:rPr lang="pt-BR" sz="3200" smtClean="0">
                <a:sym typeface="Monotype Sorts"/>
              </a:rPr>
              <a:t> </a:t>
            </a:r>
            <a:r>
              <a:rPr lang="en-US" sz="3200" smtClean="0"/>
              <a:t>Relevância</a:t>
            </a:r>
            <a:endParaRPr lang="pt-BR" smtClean="0"/>
          </a:p>
        </p:txBody>
      </p:sp>
      <p:sp>
        <p:nvSpPr>
          <p:cNvPr id="20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572000"/>
          </a:xfrm>
        </p:spPr>
        <p:txBody>
          <a:bodyPr/>
          <a:lstStyle/>
          <a:p>
            <a:pPr eaLnBrk="1" hangingPunct="1"/>
            <a:r>
              <a:rPr lang="pt-BR" sz="2400" smtClean="0"/>
              <a:t>Cosseno</a:t>
            </a:r>
          </a:p>
          <a:p>
            <a:pPr eaLnBrk="1" hangingPunct="1"/>
            <a:endParaRPr lang="pt-BR" sz="2000" smtClean="0"/>
          </a:p>
          <a:p>
            <a:pPr eaLnBrk="1" hangingPunct="1"/>
            <a:endParaRPr lang="pt-BR" sz="200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endParaRPr lang="pt-BR" sz="200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endParaRPr lang="pt-BR" sz="2000" smtClean="0"/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pt-BR" sz="2000" smtClean="0"/>
              <a:t>Exemplo</a:t>
            </a:r>
            <a:r>
              <a:rPr lang="pt-BR" smtClean="0"/>
              <a:t>: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743200" y="2895600"/>
          <a:ext cx="2514600" cy="1230313"/>
        </p:xfrm>
        <a:graphic>
          <a:graphicData uri="http://schemas.openxmlformats.org/presentationml/2006/ole">
            <p:oleObj spid="_x0000_s2050" name="Equação" r:id="rId3" imgW="1790640" imgH="876240" progId="Equation.3">
              <p:embed/>
            </p:oleObj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1066800" y="5257800"/>
          <a:ext cx="7559675" cy="911225"/>
        </p:xfrm>
        <a:graphic>
          <a:graphicData uri="http://schemas.openxmlformats.org/presentationml/2006/ole">
            <p:oleObj spid="_x0000_s2051" name="Equação" r:id="rId4" imgW="5079960" imgH="596880" progId="Equation.3">
              <p:embed/>
            </p:oleObj>
          </a:graphicData>
        </a:graphic>
      </p:graphicFrame>
      <p:grpSp>
        <p:nvGrpSpPr>
          <p:cNvPr id="2056" name="Group 6"/>
          <p:cNvGrpSpPr>
            <a:grpSpLocks/>
          </p:cNvGrpSpPr>
          <p:nvPr/>
        </p:nvGrpSpPr>
        <p:grpSpPr bwMode="auto">
          <a:xfrm>
            <a:off x="5926138" y="2727325"/>
            <a:ext cx="2373312" cy="1792288"/>
            <a:chOff x="2726" y="3177"/>
            <a:chExt cx="1495" cy="1129"/>
          </a:xfrm>
        </p:grpSpPr>
        <p:sp>
          <p:nvSpPr>
            <p:cNvPr id="2058" name="Line 7"/>
            <p:cNvSpPr>
              <a:spLocks noChangeShapeType="1"/>
            </p:cNvSpPr>
            <p:nvPr/>
          </p:nvSpPr>
          <p:spPr bwMode="auto">
            <a:xfrm flipV="1">
              <a:off x="3345" y="3323"/>
              <a:ext cx="0" cy="56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 type="triangle" w="lg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59" name="Line 8"/>
            <p:cNvSpPr>
              <a:spLocks noChangeShapeType="1"/>
            </p:cNvSpPr>
            <p:nvPr/>
          </p:nvSpPr>
          <p:spPr bwMode="auto">
            <a:xfrm>
              <a:off x="3345" y="3892"/>
              <a:ext cx="66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 type="triangle" w="lg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0" name="Line 9"/>
            <p:cNvSpPr>
              <a:spLocks noChangeShapeType="1"/>
            </p:cNvSpPr>
            <p:nvPr/>
          </p:nvSpPr>
          <p:spPr bwMode="auto">
            <a:xfrm flipH="1">
              <a:off x="3097" y="3892"/>
              <a:ext cx="248" cy="34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 type="triangle" w="lg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1" name="Text Box 10"/>
            <p:cNvSpPr txBox="1">
              <a:spLocks noChangeArrowheads="1"/>
            </p:cNvSpPr>
            <p:nvPr/>
          </p:nvSpPr>
          <p:spPr bwMode="auto">
            <a:xfrm>
              <a:off x="2726" y="4114"/>
              <a:ext cx="3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pt-BR" sz="1400">
                  <a:solidFill>
                    <a:srgbClr val="000000"/>
                  </a:solidFill>
                  <a:latin typeface="Times New Roman" pitchFamily="18" charset="0"/>
                </a:rPr>
                <a:t>Brasil</a:t>
              </a:r>
            </a:p>
          </p:txBody>
        </p:sp>
        <p:sp>
          <p:nvSpPr>
            <p:cNvPr id="2062" name="Text Box 11"/>
            <p:cNvSpPr txBox="1">
              <a:spLocks noChangeArrowheads="1"/>
            </p:cNvSpPr>
            <p:nvPr/>
          </p:nvSpPr>
          <p:spPr bwMode="auto">
            <a:xfrm>
              <a:off x="3588" y="4003"/>
              <a:ext cx="6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pt-BR" sz="1400">
                  <a:solidFill>
                    <a:srgbClr val="000000"/>
                  </a:solidFill>
                  <a:latin typeface="Times New Roman" pitchFamily="18" charset="0"/>
                </a:rPr>
                <a:t>Olimpíadas</a:t>
              </a:r>
            </a:p>
          </p:txBody>
        </p:sp>
        <p:sp>
          <p:nvSpPr>
            <p:cNvPr id="2063" name="Text Box 12"/>
            <p:cNvSpPr txBox="1">
              <a:spLocks noChangeArrowheads="1"/>
            </p:cNvSpPr>
            <p:nvPr/>
          </p:nvSpPr>
          <p:spPr bwMode="auto">
            <a:xfrm>
              <a:off x="3100" y="3177"/>
              <a:ext cx="487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pt-BR" sz="1400">
                  <a:solidFill>
                    <a:srgbClr val="000000"/>
                  </a:solidFill>
                  <a:latin typeface="Times New Roman" pitchFamily="18" charset="0"/>
                </a:rPr>
                <a:t>Londres</a:t>
              </a:r>
            </a:p>
          </p:txBody>
        </p:sp>
        <p:sp>
          <p:nvSpPr>
            <p:cNvPr id="2064" name="Line 13"/>
            <p:cNvSpPr>
              <a:spLocks noChangeShapeType="1"/>
            </p:cNvSpPr>
            <p:nvPr/>
          </p:nvSpPr>
          <p:spPr bwMode="auto">
            <a:xfrm flipV="1">
              <a:off x="3345" y="3786"/>
              <a:ext cx="356" cy="106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5" name="Text Box 14"/>
            <p:cNvSpPr txBox="1">
              <a:spLocks noChangeArrowheads="1"/>
            </p:cNvSpPr>
            <p:nvPr/>
          </p:nvSpPr>
          <p:spPr bwMode="auto">
            <a:xfrm>
              <a:off x="3612" y="3639"/>
              <a:ext cx="2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pt-BR" sz="1400">
                  <a:solidFill>
                    <a:srgbClr val="000000"/>
                  </a:solidFill>
                  <a:latin typeface="Times New Roman" pitchFamily="18" charset="0"/>
                </a:rPr>
                <a:t>d</a:t>
              </a:r>
              <a:r>
                <a:rPr lang="pt-BR" sz="1400" baseline="-250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pt-BR" sz="1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66" name="Line 15"/>
            <p:cNvSpPr>
              <a:spLocks noChangeShapeType="1"/>
            </p:cNvSpPr>
            <p:nvPr/>
          </p:nvSpPr>
          <p:spPr bwMode="auto">
            <a:xfrm>
              <a:off x="3335" y="3781"/>
              <a:ext cx="2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7" name="Line 16"/>
            <p:cNvSpPr>
              <a:spLocks noChangeShapeType="1"/>
            </p:cNvSpPr>
            <p:nvPr/>
          </p:nvSpPr>
          <p:spPr bwMode="auto">
            <a:xfrm>
              <a:off x="3680" y="3884"/>
              <a:ext cx="0" cy="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8" name="Line 17"/>
            <p:cNvSpPr>
              <a:spLocks noChangeShapeType="1"/>
            </p:cNvSpPr>
            <p:nvPr/>
          </p:nvSpPr>
          <p:spPr bwMode="auto">
            <a:xfrm>
              <a:off x="3278" y="3979"/>
              <a:ext cx="2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9" name="Line 18"/>
            <p:cNvSpPr>
              <a:spLocks noChangeShapeType="1"/>
            </p:cNvSpPr>
            <p:nvPr/>
          </p:nvSpPr>
          <p:spPr bwMode="auto">
            <a:xfrm flipV="1">
              <a:off x="3345" y="3607"/>
              <a:ext cx="257" cy="285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70" name="Text Box 19"/>
            <p:cNvSpPr txBox="1">
              <a:spLocks noChangeArrowheads="1"/>
            </p:cNvSpPr>
            <p:nvPr/>
          </p:nvSpPr>
          <p:spPr bwMode="auto">
            <a:xfrm>
              <a:off x="3504" y="3432"/>
              <a:ext cx="2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pt-BR" sz="1400">
                  <a:solidFill>
                    <a:srgbClr val="000000"/>
                  </a:solidFill>
                  <a:latin typeface="Times New Roman" pitchFamily="18" charset="0"/>
                </a:rPr>
                <a:t>d</a:t>
              </a:r>
              <a:r>
                <a:rPr lang="pt-BR" sz="1400" baseline="-250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pt-BR" sz="1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71" name="Line 20"/>
            <p:cNvSpPr>
              <a:spLocks noChangeShapeType="1"/>
            </p:cNvSpPr>
            <p:nvPr/>
          </p:nvSpPr>
          <p:spPr bwMode="auto">
            <a:xfrm>
              <a:off x="3550" y="3437"/>
              <a:ext cx="11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72" name="Line 21"/>
            <p:cNvSpPr>
              <a:spLocks noChangeShapeType="1"/>
            </p:cNvSpPr>
            <p:nvPr/>
          </p:nvSpPr>
          <p:spPr bwMode="auto">
            <a:xfrm>
              <a:off x="3671" y="3654"/>
              <a:ext cx="11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73" name="Line 22"/>
            <p:cNvSpPr>
              <a:spLocks noChangeShapeType="1"/>
            </p:cNvSpPr>
            <p:nvPr/>
          </p:nvSpPr>
          <p:spPr bwMode="auto">
            <a:xfrm flipH="1" flipV="1">
              <a:off x="2928" y="3552"/>
              <a:ext cx="384" cy="3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 type="triangle" w="lg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74" name="Text Box 23"/>
            <p:cNvSpPr txBox="1">
              <a:spLocks noChangeArrowheads="1"/>
            </p:cNvSpPr>
            <p:nvPr/>
          </p:nvSpPr>
          <p:spPr bwMode="auto">
            <a:xfrm>
              <a:off x="2760" y="3399"/>
              <a:ext cx="34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pt-BR" sz="1400">
                  <a:solidFill>
                    <a:srgbClr val="000000"/>
                  </a:solidFill>
                  <a:latin typeface="Times New Roman" pitchFamily="18" charset="0"/>
                </a:rPr>
                <a:t>Prata</a:t>
              </a:r>
            </a:p>
          </p:txBody>
        </p:sp>
      </p:grpSp>
      <p:sp>
        <p:nvSpPr>
          <p:cNvPr id="2057" name="Rectangle 24"/>
          <p:cNvSpPr>
            <a:spLocks noChangeArrowheads="1"/>
          </p:cNvSpPr>
          <p:nvPr/>
        </p:nvSpPr>
        <p:spPr bwMode="auto">
          <a:xfrm>
            <a:off x="2514600" y="2819400"/>
            <a:ext cx="2971800" cy="1454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5017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3BFE4F8-4000-49E8-9516-588E6F9F496E}" type="slidenum">
              <a:rPr lang="pt-BR" smtClean="0"/>
              <a:pPr/>
              <a:t>39</a:t>
            </a:fld>
            <a:endParaRPr lang="pt-BR" smtClean="0"/>
          </a:p>
        </p:txBody>
      </p:sp>
      <p:sp>
        <p:nvSpPr>
          <p:cNvPr id="50180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Espaço Vetorial</a:t>
            </a:r>
            <a:br>
              <a:rPr lang="pt-BR" smtClean="0">
                <a:sym typeface="Monotype Sorts"/>
              </a:rPr>
            </a:br>
            <a:r>
              <a:rPr lang="pt-BR" smtClean="0">
                <a:sym typeface="Monotype Sorts"/>
              </a:rPr>
              <a:t> </a:t>
            </a:r>
            <a:r>
              <a:rPr lang="en-US" sz="3200" smtClean="0"/>
              <a:t>Relevância</a:t>
            </a:r>
            <a:endParaRPr lang="pt-BR" smtClean="0"/>
          </a:p>
        </p:txBody>
      </p:sp>
      <p:sp>
        <p:nvSpPr>
          <p:cNvPr id="50181" name="Rectangle 1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62125"/>
            <a:ext cx="7772400" cy="4114800"/>
          </a:xfrm>
        </p:spPr>
        <p:txBody>
          <a:bodyPr/>
          <a:lstStyle/>
          <a:p>
            <a:pPr eaLnBrk="1" hangingPunct="1"/>
            <a:r>
              <a:rPr lang="pt-BR" sz="2400" smtClean="0"/>
              <a:t>Existem diversas outras medidas de </a:t>
            </a:r>
            <a:r>
              <a:rPr lang="pt-BR" sz="2400" smtClean="0">
                <a:solidFill>
                  <a:srgbClr val="800080"/>
                </a:solidFill>
              </a:rPr>
              <a:t>(dis)similaridade</a:t>
            </a:r>
            <a:r>
              <a:rPr lang="pt-BR" sz="2400" smtClean="0"/>
              <a:t> que podem ser usadas  neste modelo</a:t>
            </a:r>
          </a:p>
          <a:p>
            <a:pPr eaLnBrk="1" hangingPunct="1"/>
            <a:r>
              <a:rPr lang="pt-BR" sz="2400" smtClean="0"/>
              <a:t>Medidas de Similaridade</a:t>
            </a:r>
          </a:p>
          <a:p>
            <a:pPr lvl="1" eaLnBrk="1" hangingPunct="1"/>
            <a:r>
              <a:rPr lang="pt-BR" sz="2200" smtClean="0"/>
              <a:t>Calculam a similaridade entre objetos</a:t>
            </a:r>
          </a:p>
          <a:p>
            <a:pPr eaLnBrk="1" hangingPunct="1"/>
            <a:r>
              <a:rPr lang="pt-BR" sz="2400" smtClean="0"/>
              <a:t>Medidas de Dissimilaridade </a:t>
            </a:r>
          </a:p>
          <a:p>
            <a:pPr lvl="1" eaLnBrk="1" hangingPunct="1"/>
            <a:r>
              <a:rPr lang="pt-BR" sz="2200" smtClean="0"/>
              <a:t>Calculam a dissimilaridade entre objetos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638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895F376-2E50-4BFD-BC4D-034BE6E85425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5750"/>
            <a:ext cx="7772400" cy="714375"/>
          </a:xfrm>
        </p:spPr>
        <p:txBody>
          <a:bodyPr/>
          <a:lstStyle/>
          <a:p>
            <a:pPr eaLnBrk="1" hangingPunct="1"/>
            <a:r>
              <a:rPr lang="en-US" smtClean="0"/>
              <a:t>Fases e Etapas de um Sistemas de RI</a:t>
            </a:r>
          </a:p>
        </p:txBody>
      </p:sp>
      <p:sp>
        <p:nvSpPr>
          <p:cNvPr id="1946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900613"/>
          </a:xfrm>
        </p:spPr>
        <p:txBody>
          <a:bodyPr/>
          <a:lstStyle/>
          <a:p>
            <a:pPr marL="342900" lvl="1" indent="-342900" eaLnBrk="1" hangingPunct="1">
              <a:spcBef>
                <a:spcPct val="4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pt-BR" sz="2400" dirty="0" smtClean="0"/>
              <a:t>Etapas da Fase 1 - Criação da Base de índices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800080"/>
                </a:solidFill>
              </a:rPr>
              <a:t>Aquisição (seleção) dos documentos</a:t>
            </a:r>
          </a:p>
          <a:p>
            <a:pPr lvl="1" eaLnBrk="1" hangingPunct="1">
              <a:defRPr/>
            </a:pPr>
            <a:r>
              <a:rPr lang="pt-BR" sz="2200" dirty="0" smtClean="0">
                <a:solidFill>
                  <a:srgbClr val="800080"/>
                </a:solidFill>
              </a:rPr>
              <a:t>Preparação dos documentos</a:t>
            </a:r>
          </a:p>
          <a:p>
            <a:pPr lvl="1" eaLnBrk="1" hangingPunct="1">
              <a:defRPr/>
            </a:pPr>
            <a:r>
              <a:rPr lang="pt-BR" sz="2200" dirty="0" smtClean="0"/>
              <a:t>Indexação dos documentos</a:t>
            </a:r>
          </a:p>
          <a:p>
            <a:pPr lvl="2" eaLnBrk="1" hangingPunct="1">
              <a:defRPr/>
            </a:pPr>
            <a:r>
              <a:rPr lang="pt-BR" sz="2000" dirty="0" smtClean="0"/>
              <a:t>Criação da base de índices invertidos</a:t>
            </a:r>
          </a:p>
          <a:p>
            <a:pPr lvl="2" eaLnBrk="1" hangingPunct="1">
              <a:defRPr/>
            </a:pPr>
            <a:endParaRPr lang="pt-BR" sz="2000" dirty="0" smtClean="0"/>
          </a:p>
          <a:p>
            <a:pPr eaLnBrk="1" hangingPunct="1">
              <a:defRPr/>
            </a:pPr>
            <a:r>
              <a:rPr lang="pt-BR" sz="2400" dirty="0" smtClean="0"/>
              <a:t>Etapas da Fase 2 - Consulta à Base de índices</a:t>
            </a:r>
          </a:p>
          <a:p>
            <a:pPr lvl="1" eaLnBrk="1" hangingPunct="1">
              <a:defRPr/>
            </a:pPr>
            <a:r>
              <a:rPr lang="pt-BR" sz="2200" dirty="0" smtClean="0"/>
              <a:t>Construção da consulta (</a:t>
            </a:r>
            <a:r>
              <a:rPr lang="pt-BR" sz="2200" i="1" dirty="0" err="1" smtClean="0"/>
              <a:t>query</a:t>
            </a:r>
            <a:r>
              <a:rPr lang="pt-BR" sz="2200" dirty="0" smtClean="0"/>
              <a:t>)</a:t>
            </a:r>
          </a:p>
          <a:p>
            <a:pPr lvl="1" eaLnBrk="1" hangingPunct="1">
              <a:defRPr/>
            </a:pPr>
            <a:r>
              <a:rPr lang="pt-BR" sz="2200" dirty="0" smtClean="0"/>
              <a:t>Busca (casamento com a consulta do usuário)</a:t>
            </a:r>
          </a:p>
          <a:p>
            <a:pPr lvl="1" eaLnBrk="1" hangingPunct="1">
              <a:defRPr/>
            </a:pPr>
            <a:r>
              <a:rPr lang="pt-BR" sz="2200" dirty="0" smtClean="0"/>
              <a:t>Ordenação dos documentos recuperados</a:t>
            </a:r>
          </a:p>
          <a:p>
            <a:pPr lvl="1" eaLnBrk="1" hangingPunct="1">
              <a:defRPr/>
            </a:pPr>
            <a:r>
              <a:rPr lang="pt-BR" sz="2200" dirty="0" smtClean="0"/>
              <a:t>Apresentação dos resultados</a:t>
            </a:r>
          </a:p>
          <a:p>
            <a:pPr lvl="1" eaLnBrk="1" hangingPunct="1">
              <a:defRPr/>
            </a:pPr>
            <a:r>
              <a:rPr lang="pt-BR" sz="2200" i="1" dirty="0" smtClean="0"/>
              <a:t>Feedback  </a:t>
            </a:r>
            <a:r>
              <a:rPr lang="pt-BR" sz="2200" dirty="0" smtClean="0"/>
              <a:t>de relevância</a:t>
            </a:r>
            <a:r>
              <a:rPr lang="pt-BR" sz="2200" i="1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Espaço Reservado para Rodapé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3079" name="Espaço Reservado para Número de Slid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B5A18A2-2202-4FC2-9E5C-7A1AA7F54069}" type="slidenum">
              <a:rPr lang="pt-BR" smtClean="0"/>
              <a:pPr/>
              <a:t>40</a:t>
            </a:fld>
            <a:endParaRPr lang="pt-BR" smtClean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371600" y="2362200"/>
          <a:ext cx="3200400" cy="1214438"/>
        </p:xfrm>
        <a:graphic>
          <a:graphicData uri="http://schemas.openxmlformats.org/presentationml/2006/ole">
            <p:oleObj spid="_x0000_s3074" name="Equação" r:id="rId3" imgW="2374560" imgH="901440" progId="Equation.3">
              <p:embed/>
            </p:oleObj>
          </a:graphicData>
        </a:graphic>
      </p:graphicFrame>
      <p:sp>
        <p:nvSpPr>
          <p:cNvPr id="3080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723900"/>
          </a:xfrm>
        </p:spPr>
        <p:txBody>
          <a:bodyPr/>
          <a:lstStyle/>
          <a:p>
            <a:pPr eaLnBrk="1" hangingPunct="1"/>
            <a:r>
              <a:rPr lang="pt-BR" smtClean="0"/>
              <a:t>Medidas de Similaridade</a:t>
            </a:r>
          </a:p>
        </p:txBody>
      </p:sp>
      <p:sp>
        <p:nvSpPr>
          <p:cNvPr id="3081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905000"/>
            <a:ext cx="4038600" cy="4114800"/>
          </a:xfrm>
        </p:spPr>
        <p:txBody>
          <a:bodyPr/>
          <a:lstStyle/>
          <a:p>
            <a:pPr eaLnBrk="1" hangingPunct="1"/>
            <a:r>
              <a:rPr lang="pt-BR" sz="2400" smtClean="0"/>
              <a:t>Coeficiente de</a:t>
            </a:r>
            <a:r>
              <a:rPr lang="en-US" sz="2400" smtClean="0"/>
              <a:t> </a:t>
            </a:r>
            <a:r>
              <a:rPr lang="pt-BR" sz="2400" smtClean="0"/>
              <a:t>Pearson</a:t>
            </a:r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  <a:p>
            <a:pPr eaLnBrk="1" hangingPunct="1"/>
            <a:r>
              <a:rPr lang="pt-BR" sz="2400" smtClean="0"/>
              <a:t>Jaccard</a:t>
            </a:r>
          </a:p>
        </p:txBody>
      </p:sp>
      <p:sp>
        <p:nvSpPr>
          <p:cNvPr id="308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pt-BR" sz="2400" smtClean="0"/>
          </a:p>
          <a:p>
            <a:pPr eaLnBrk="1" hangingPunct="1"/>
            <a:r>
              <a:rPr lang="pt-BR" sz="2400" smtClean="0"/>
              <a:t>Dice</a:t>
            </a:r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  <a:p>
            <a:pPr lvl="2" eaLnBrk="1" hangingPunct="1"/>
            <a:endParaRPr lang="pt-BR" smtClean="0"/>
          </a:p>
          <a:p>
            <a:pPr eaLnBrk="1" hangingPunct="1"/>
            <a:r>
              <a:rPr lang="pt-BR" sz="2400" smtClean="0"/>
              <a:t>Inclusão</a:t>
            </a:r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685800" y="4799013"/>
          <a:ext cx="3810000" cy="1220787"/>
        </p:xfrm>
        <a:graphic>
          <a:graphicData uri="http://schemas.openxmlformats.org/presentationml/2006/ole">
            <p:oleObj spid="_x0000_s3075" name="Equação" r:id="rId4" imgW="2616120" imgH="838080" progId="Equation.3">
              <p:embed/>
            </p:oleObj>
          </a:graphicData>
        </a:graphic>
      </p:graphicFrame>
      <p:graphicFrame>
        <p:nvGraphicFramePr>
          <p:cNvPr id="3076" name="Object 7"/>
          <p:cNvGraphicFramePr>
            <a:graphicFrameLocks noChangeAspect="1"/>
          </p:cNvGraphicFramePr>
          <p:nvPr/>
        </p:nvGraphicFramePr>
        <p:xfrm>
          <a:off x="5486400" y="2279650"/>
          <a:ext cx="2921000" cy="1225550"/>
        </p:xfrm>
        <a:graphic>
          <a:graphicData uri="http://schemas.openxmlformats.org/presentationml/2006/ole">
            <p:oleObj spid="_x0000_s3076" name="Equação" r:id="rId5" imgW="2057400" imgH="863280" progId="Equation.3">
              <p:embed/>
            </p:oleObj>
          </a:graphicData>
        </a:graphic>
      </p:graphicFrame>
      <p:graphicFrame>
        <p:nvGraphicFramePr>
          <p:cNvPr id="3077" name="Object 8"/>
          <p:cNvGraphicFramePr>
            <a:graphicFrameLocks noChangeAspect="1"/>
          </p:cNvGraphicFramePr>
          <p:nvPr/>
        </p:nvGraphicFramePr>
        <p:xfrm>
          <a:off x="6019800" y="4862513"/>
          <a:ext cx="1752600" cy="1157287"/>
        </p:xfrm>
        <a:graphic>
          <a:graphicData uri="http://schemas.openxmlformats.org/presentationml/2006/ole">
            <p:oleObj spid="_x0000_s3077" name="Equação" r:id="rId6" imgW="1269720" imgH="838080" progId="Equation.3">
              <p:embed/>
            </p:oleObj>
          </a:graphicData>
        </a:graphic>
      </p:graphicFrame>
      <p:sp>
        <p:nvSpPr>
          <p:cNvPr id="3083" name="Rectangle 9"/>
          <p:cNvSpPr>
            <a:spLocks noChangeArrowheads="1"/>
          </p:cNvSpPr>
          <p:nvPr/>
        </p:nvSpPr>
        <p:spPr bwMode="auto">
          <a:xfrm>
            <a:off x="609600" y="1905000"/>
            <a:ext cx="39624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084" name="Rectangle 10"/>
          <p:cNvSpPr>
            <a:spLocks noChangeArrowheads="1"/>
          </p:cNvSpPr>
          <p:nvPr/>
        </p:nvSpPr>
        <p:spPr bwMode="auto">
          <a:xfrm>
            <a:off x="609600" y="4267200"/>
            <a:ext cx="39624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085" name="Rectangle 11"/>
          <p:cNvSpPr>
            <a:spLocks noChangeArrowheads="1"/>
          </p:cNvSpPr>
          <p:nvPr/>
        </p:nvSpPr>
        <p:spPr bwMode="auto">
          <a:xfrm>
            <a:off x="4800600" y="1905000"/>
            <a:ext cx="38100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086" name="Rectangle 12"/>
          <p:cNvSpPr>
            <a:spLocks noChangeArrowheads="1"/>
          </p:cNvSpPr>
          <p:nvPr/>
        </p:nvSpPr>
        <p:spPr bwMode="auto">
          <a:xfrm>
            <a:off x="4800600" y="4267200"/>
            <a:ext cx="3810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Espaço Reservado para Rodapé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5279111-07BE-40F7-BC10-DCA3CFC8C072}" type="slidenum">
              <a:rPr lang="pt-BR" smtClean="0"/>
              <a:pPr/>
              <a:t>41</a:t>
            </a:fld>
            <a:endParaRPr lang="pt-BR" smtClean="0"/>
          </a:p>
        </p:txBody>
      </p:sp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00100"/>
          </a:xfrm>
        </p:spPr>
        <p:txBody>
          <a:bodyPr/>
          <a:lstStyle/>
          <a:p>
            <a:pPr eaLnBrk="1" hangingPunct="1"/>
            <a:r>
              <a:rPr lang="pt-BR" smtClean="0"/>
              <a:t>Medidas de Similaridade</a:t>
            </a:r>
          </a:p>
        </p:txBody>
      </p:sp>
      <p:sp>
        <p:nvSpPr>
          <p:cNvPr id="410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76400"/>
            <a:ext cx="3810000" cy="4114800"/>
          </a:xfrm>
        </p:spPr>
        <p:txBody>
          <a:bodyPr/>
          <a:lstStyle/>
          <a:p>
            <a:pPr eaLnBrk="1" hangingPunct="1"/>
            <a:r>
              <a:rPr lang="pt-BR" sz="2400" smtClean="0"/>
              <a:t>Sobreposição</a:t>
            </a:r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  <a:p>
            <a:pPr eaLnBrk="1" hangingPunct="1"/>
            <a:r>
              <a:rPr lang="pt-BR" sz="2400" smtClean="0"/>
              <a:t>Sorensen</a:t>
            </a:r>
          </a:p>
        </p:txBody>
      </p:sp>
      <p:sp>
        <p:nvSpPr>
          <p:cNvPr id="4105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pt-BR" sz="2400" smtClean="0"/>
              <a:t>Spearman</a:t>
            </a:r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  <a:p>
            <a:pPr eaLnBrk="1" hangingPunct="1">
              <a:buFont typeface="Wingdings" pitchFamily="2" charset="2"/>
              <a:buNone/>
            </a:pPr>
            <a:r>
              <a:rPr lang="pt-BR" sz="1400" smtClean="0"/>
              <a:t>	onde n é o número máximo de termos dos documentos considerados</a:t>
            </a:r>
            <a:endParaRPr lang="pt-BR" sz="1200" smtClean="0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447800" y="2168525"/>
          <a:ext cx="2590800" cy="1141413"/>
        </p:xfrm>
        <a:graphic>
          <a:graphicData uri="http://schemas.openxmlformats.org/presentationml/2006/ole">
            <p:oleObj spid="_x0000_s4098" name="Equação" r:id="rId3" imgW="1955520" imgH="863280" progId="Equation.3">
              <p:embed/>
            </p:oleObj>
          </a:graphicData>
        </a:graphic>
      </p:graphicFrame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1752600" y="4633913"/>
          <a:ext cx="2286000" cy="1157287"/>
        </p:xfrm>
        <a:graphic>
          <a:graphicData uri="http://schemas.openxmlformats.org/presentationml/2006/ole">
            <p:oleObj spid="_x0000_s4099" name="Equação" r:id="rId4" imgW="1701720" imgH="863280" progId="Equation.3">
              <p:embed/>
            </p:oleObj>
          </a:graphicData>
        </a:graphic>
      </p:graphicFrame>
      <p:graphicFrame>
        <p:nvGraphicFramePr>
          <p:cNvPr id="4100" name="Object 7"/>
          <p:cNvGraphicFramePr>
            <a:graphicFrameLocks noChangeAspect="1"/>
          </p:cNvGraphicFramePr>
          <p:nvPr/>
        </p:nvGraphicFramePr>
        <p:xfrm>
          <a:off x="6248400" y="2001838"/>
          <a:ext cx="2133600" cy="871537"/>
        </p:xfrm>
        <a:graphic>
          <a:graphicData uri="http://schemas.openxmlformats.org/presentationml/2006/ole">
            <p:oleObj spid="_x0000_s4100" name="Equação" r:id="rId5" imgW="1549080" imgH="634680" progId="Equation.3">
              <p:embed/>
            </p:oleObj>
          </a:graphicData>
        </a:graphic>
      </p:graphicFrame>
      <p:sp>
        <p:nvSpPr>
          <p:cNvPr id="4106" name="Rectangle 8"/>
          <p:cNvSpPr>
            <a:spLocks noChangeArrowheads="1"/>
          </p:cNvSpPr>
          <p:nvPr/>
        </p:nvSpPr>
        <p:spPr bwMode="auto">
          <a:xfrm>
            <a:off x="685800" y="1600200"/>
            <a:ext cx="39624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107" name="Rectangle 9"/>
          <p:cNvSpPr>
            <a:spLocks noChangeArrowheads="1"/>
          </p:cNvSpPr>
          <p:nvPr/>
        </p:nvSpPr>
        <p:spPr bwMode="auto">
          <a:xfrm>
            <a:off x="685800" y="4191000"/>
            <a:ext cx="39624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108" name="Rectangle 10"/>
          <p:cNvSpPr>
            <a:spLocks noChangeArrowheads="1"/>
          </p:cNvSpPr>
          <p:nvPr/>
        </p:nvSpPr>
        <p:spPr bwMode="auto">
          <a:xfrm>
            <a:off x="4800600" y="1600200"/>
            <a:ext cx="3962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ço Reservado para Rodapé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5124" name="Espaço Reservado para Número de Slid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418EA6D-90BF-45F0-BBB7-508DD52109E7}" type="slidenum">
              <a:rPr lang="pt-BR" smtClean="0"/>
              <a:pPr/>
              <a:t>42</a:t>
            </a:fld>
            <a:endParaRPr lang="pt-BR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/>
            <a:r>
              <a:rPr lang="pt-BR" smtClean="0"/>
              <a:t>Medidas de Dissimilaridade</a:t>
            </a:r>
          </a:p>
        </p:txBody>
      </p:sp>
      <p:sp>
        <p:nvSpPr>
          <p:cNvPr id="512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/>
            <a:r>
              <a:rPr lang="pt-BR" smtClean="0"/>
              <a:t>Calculam a dissimilaridade entre objetos</a:t>
            </a:r>
          </a:p>
          <a:p>
            <a:pPr eaLnBrk="1" hangingPunct="1"/>
            <a:r>
              <a:rPr lang="pt-BR" smtClean="0"/>
              <a:t>Podem ser transformadas em uma medida de similaridade normalizada pela fórmula:</a:t>
            </a:r>
          </a:p>
          <a:p>
            <a:pPr eaLnBrk="1" hangingPunct="1"/>
            <a:endParaRPr lang="pt-BR" smtClean="0"/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3200400" y="3517900"/>
          <a:ext cx="1905000" cy="736600"/>
        </p:xfrm>
        <a:graphic>
          <a:graphicData uri="http://schemas.openxmlformats.org/presentationml/2006/ole">
            <p:oleObj spid="_x0000_s5122" name="Equação" r:id="rId3" imgW="1028520" imgH="393480" progId="Equation.3">
              <p:embed/>
            </p:oleObj>
          </a:graphicData>
        </a:graphic>
      </p:graphicFrame>
      <p:sp>
        <p:nvSpPr>
          <p:cNvPr id="5127" name="Rectangle 5"/>
          <p:cNvSpPr>
            <a:spLocks noChangeArrowheads="1"/>
          </p:cNvSpPr>
          <p:nvPr/>
        </p:nvSpPr>
        <p:spPr bwMode="auto">
          <a:xfrm>
            <a:off x="2819400" y="3441700"/>
            <a:ext cx="2971800" cy="977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Espaço Reservado para Rodapé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6150" name="Espaço Reservado para Número de Slid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15C8A65-3C3C-4B92-B45F-A156ACD3E3BD}" type="slidenum">
              <a:rPr lang="pt-BR" smtClean="0"/>
              <a:pPr/>
              <a:t>43</a:t>
            </a:fld>
            <a:endParaRPr lang="pt-BR" smtClean="0"/>
          </a:p>
        </p:txBody>
      </p:sp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/>
            <a:r>
              <a:rPr lang="pt-BR" smtClean="0"/>
              <a:t>Medidas de Dissimilaridade</a:t>
            </a:r>
          </a:p>
        </p:txBody>
      </p:sp>
      <p:sp>
        <p:nvSpPr>
          <p:cNvPr id="61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/>
            <a:r>
              <a:rPr lang="pt-BR" smtClean="0"/>
              <a:t>Distância Euclidiana</a:t>
            </a:r>
          </a:p>
          <a:p>
            <a:pPr eaLnBrk="1" hangingPunct="1"/>
            <a:endParaRPr lang="pt-BR" smtClean="0"/>
          </a:p>
          <a:p>
            <a:pPr eaLnBrk="1" hangingPunct="1">
              <a:buClr>
                <a:schemeClr val="tx1"/>
              </a:buClr>
            </a:pPr>
            <a:r>
              <a:rPr lang="pt-BR" smtClean="0"/>
              <a:t>Exemplo: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4800600" y="1600200"/>
          <a:ext cx="2514600" cy="765175"/>
        </p:xfrm>
        <a:graphic>
          <a:graphicData uri="http://schemas.openxmlformats.org/presentationml/2006/ole">
            <p:oleObj spid="_x0000_s6146" name="Equação" r:id="rId3" imgW="1587240" imgH="482400" progId="Equation.3">
              <p:embed/>
            </p:oleObj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508125" y="3429000"/>
          <a:ext cx="6950075" cy="477838"/>
        </p:xfrm>
        <a:graphic>
          <a:graphicData uri="http://schemas.openxmlformats.org/presentationml/2006/ole">
            <p:oleObj spid="_x0000_s6147" name="Equação" r:id="rId4" imgW="4228920" imgH="279360" progId="Equation.3">
              <p:embed/>
            </p:oleObj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1508125" y="4343400"/>
          <a:ext cx="2209800" cy="661988"/>
        </p:xfrm>
        <a:graphic>
          <a:graphicData uri="http://schemas.openxmlformats.org/presentationml/2006/ole">
            <p:oleObj spid="_x0000_s6148" name="Equação" r:id="rId5" imgW="1231560" imgH="368280" progId="Equation.3">
              <p:embed/>
            </p:oleObj>
          </a:graphicData>
        </a:graphic>
      </p:graphicFrame>
      <p:sp>
        <p:nvSpPr>
          <p:cNvPr id="6153" name="Rectangle 7"/>
          <p:cNvSpPr>
            <a:spLocks noChangeArrowheads="1"/>
          </p:cNvSpPr>
          <p:nvPr/>
        </p:nvSpPr>
        <p:spPr bwMode="auto">
          <a:xfrm>
            <a:off x="4495800" y="1371600"/>
            <a:ext cx="3276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Espaço Reservado para Rodapé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7175" name="Espaço Reservado para Número de Slide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6B4C3D5-DCEF-44F0-BCDB-D02A6FD7734B}" type="slidenum">
              <a:rPr lang="pt-BR" smtClean="0"/>
              <a:pPr/>
              <a:t>44</a:t>
            </a:fld>
            <a:endParaRPr lang="pt-BR" smtClean="0"/>
          </a:p>
        </p:txBody>
      </p:sp>
      <p:sp>
        <p:nvSpPr>
          <p:cNvPr id="717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723900"/>
          </a:xfrm>
        </p:spPr>
        <p:txBody>
          <a:bodyPr/>
          <a:lstStyle/>
          <a:p>
            <a:pPr eaLnBrk="1" hangingPunct="1"/>
            <a:r>
              <a:rPr lang="pt-BR" smtClean="0"/>
              <a:t>Medidas de Dissimilaridade</a:t>
            </a:r>
          </a:p>
        </p:txBody>
      </p:sp>
      <p:sp>
        <p:nvSpPr>
          <p:cNvPr id="717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43075"/>
            <a:ext cx="3810000" cy="5114925"/>
          </a:xfrm>
        </p:spPr>
        <p:txBody>
          <a:bodyPr/>
          <a:lstStyle/>
          <a:p>
            <a:pPr eaLnBrk="1" hangingPunct="1"/>
            <a:r>
              <a:rPr lang="pt-BR" sz="2400" smtClean="0"/>
              <a:t>Canberra</a:t>
            </a:r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  <a:p>
            <a:pPr eaLnBrk="1" hangingPunct="1"/>
            <a:r>
              <a:rPr lang="pt-BR" sz="2400" smtClean="0"/>
              <a:t>Distância de Chord</a:t>
            </a:r>
          </a:p>
        </p:txBody>
      </p:sp>
      <p:sp>
        <p:nvSpPr>
          <p:cNvPr id="717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743075"/>
            <a:ext cx="3810000" cy="4114800"/>
          </a:xfrm>
        </p:spPr>
        <p:txBody>
          <a:bodyPr/>
          <a:lstStyle/>
          <a:p>
            <a:pPr eaLnBrk="1" hangingPunct="1"/>
            <a:r>
              <a:rPr lang="pt-BR" sz="2400" smtClean="0"/>
              <a:t>Bray-Curtis</a:t>
            </a:r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  <a:p>
            <a:pPr eaLnBrk="1" hangingPunct="1"/>
            <a:endParaRPr lang="pt-BR" sz="2400" smtClean="0"/>
          </a:p>
          <a:p>
            <a:pPr eaLnBrk="1" hangingPunct="1"/>
            <a:r>
              <a:rPr lang="pt-BR" sz="2400" smtClean="0"/>
              <a:t>Distância Taxonômica</a:t>
            </a:r>
          </a:p>
          <a:p>
            <a:pPr eaLnBrk="1" hangingPunct="1"/>
            <a:endParaRPr lang="pt-BR" sz="1200" smtClean="0"/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762000" y="4572000"/>
          <a:ext cx="3962400" cy="1643063"/>
        </p:xfrm>
        <a:graphic>
          <a:graphicData uri="http://schemas.openxmlformats.org/presentationml/2006/ole">
            <p:oleObj spid="_x0000_s7170" name="Equação" r:id="rId3" imgW="2565360" imgH="1015920" progId="Equation.3">
              <p:embed/>
            </p:oleObj>
          </a:graphicData>
        </a:graphic>
      </p:graphicFrame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5638800" y="2308225"/>
          <a:ext cx="2438400" cy="1201738"/>
        </p:xfrm>
        <a:graphic>
          <a:graphicData uri="http://schemas.openxmlformats.org/presentationml/2006/ole">
            <p:oleObj spid="_x0000_s7171" name="Equação" r:id="rId4" imgW="1701720" imgH="838080" progId="Equation.3">
              <p:embed/>
            </p:oleObj>
          </a:graphicData>
        </a:graphic>
      </p:graphicFrame>
      <p:graphicFrame>
        <p:nvGraphicFramePr>
          <p:cNvPr id="7172" name="Object 7"/>
          <p:cNvGraphicFramePr>
            <a:graphicFrameLocks noChangeAspect="1"/>
          </p:cNvGraphicFramePr>
          <p:nvPr/>
        </p:nvGraphicFramePr>
        <p:xfrm>
          <a:off x="4953000" y="4953000"/>
          <a:ext cx="3886200" cy="762000"/>
        </p:xfrm>
        <a:graphic>
          <a:graphicData uri="http://schemas.openxmlformats.org/presentationml/2006/ole">
            <p:oleObj spid="_x0000_s7172" name="Equação" r:id="rId5" imgW="3124080" imgH="482400" progId="Equation.3">
              <p:embed/>
            </p:oleObj>
          </a:graphicData>
        </a:graphic>
      </p:graphicFrame>
      <p:graphicFrame>
        <p:nvGraphicFramePr>
          <p:cNvPr id="7173" name="Object 8"/>
          <p:cNvGraphicFramePr>
            <a:graphicFrameLocks noChangeAspect="1"/>
          </p:cNvGraphicFramePr>
          <p:nvPr/>
        </p:nvGraphicFramePr>
        <p:xfrm>
          <a:off x="1235075" y="2270125"/>
          <a:ext cx="3336925" cy="968375"/>
        </p:xfrm>
        <a:graphic>
          <a:graphicData uri="http://schemas.openxmlformats.org/presentationml/2006/ole">
            <p:oleObj spid="_x0000_s7173" name="Equation" r:id="rId6" imgW="1777680" imgH="482400" progId="Equation.3">
              <p:embed/>
            </p:oleObj>
          </a:graphicData>
        </a:graphic>
      </p:graphicFrame>
      <p:sp>
        <p:nvSpPr>
          <p:cNvPr id="7179" name="Rectangle 9"/>
          <p:cNvSpPr>
            <a:spLocks noChangeArrowheads="1"/>
          </p:cNvSpPr>
          <p:nvPr/>
        </p:nvSpPr>
        <p:spPr bwMode="auto">
          <a:xfrm>
            <a:off x="762000" y="3810000"/>
            <a:ext cx="3962400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7180" name="Rectangle 10"/>
          <p:cNvSpPr>
            <a:spLocks noChangeArrowheads="1"/>
          </p:cNvSpPr>
          <p:nvPr/>
        </p:nvSpPr>
        <p:spPr bwMode="auto">
          <a:xfrm>
            <a:off x="4876800" y="4048125"/>
            <a:ext cx="3962400" cy="2047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7181" name="Rectangle 11"/>
          <p:cNvSpPr>
            <a:spLocks noChangeArrowheads="1"/>
          </p:cNvSpPr>
          <p:nvPr/>
        </p:nvSpPr>
        <p:spPr bwMode="auto">
          <a:xfrm>
            <a:off x="4876800" y="1752600"/>
            <a:ext cx="39624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7182" name="Rectangle 12"/>
          <p:cNvSpPr>
            <a:spLocks noChangeArrowheads="1"/>
          </p:cNvSpPr>
          <p:nvPr/>
        </p:nvSpPr>
        <p:spPr bwMode="auto">
          <a:xfrm>
            <a:off x="762000" y="1752600"/>
            <a:ext cx="39624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tângulo 27"/>
          <p:cNvSpPr>
            <a:spLocks noChangeArrowheads="1"/>
          </p:cNvSpPr>
          <p:nvPr/>
        </p:nvSpPr>
        <p:spPr bwMode="auto">
          <a:xfrm>
            <a:off x="900113" y="2801938"/>
            <a:ext cx="7632700" cy="2282825"/>
          </a:xfrm>
          <a:prstGeom prst="rect">
            <a:avLst/>
          </a:prstGeom>
          <a:solidFill>
            <a:srgbClr val="DDDDD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1203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51204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5728EC6-EE17-4202-9E4C-B5709CD69E54}" type="slidenum">
              <a:rPr lang="pt-BR" smtClean="0"/>
              <a:pPr/>
              <a:t>45</a:t>
            </a:fld>
            <a:endParaRPr lang="pt-BR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Espaço Vetorial</a:t>
            </a:r>
            <a:r>
              <a:rPr lang="pt-BR" smtClean="0"/>
              <a:t> </a:t>
            </a:r>
            <a:br>
              <a:rPr lang="pt-BR" smtClean="0"/>
            </a:br>
            <a:r>
              <a:rPr lang="pt-BR" sz="3200" smtClean="0"/>
              <a:t>Cálculo dos Pesos</a:t>
            </a:r>
            <a:endParaRPr lang="pt-BR" smtClean="0"/>
          </a:p>
        </p:txBody>
      </p:sp>
      <p:sp>
        <p:nvSpPr>
          <p:cNvPr id="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567612" cy="5040313"/>
          </a:xfrm>
        </p:spPr>
        <p:txBody>
          <a:bodyPr/>
          <a:lstStyle/>
          <a:p>
            <a:pPr eaLnBrk="1" hangingPunct="1"/>
            <a:r>
              <a:rPr lang="pt-BR" smtClean="0">
                <a:solidFill>
                  <a:srgbClr val="800080"/>
                </a:solidFill>
              </a:rPr>
              <a:t>Peso </a:t>
            </a:r>
            <a:r>
              <a:rPr lang="pt-BR" smtClean="0"/>
              <a:t>pode ser dado por </a:t>
            </a:r>
            <a:r>
              <a:rPr lang="pt-BR" smtClean="0">
                <a:solidFill>
                  <a:srgbClr val="800080"/>
                </a:solidFill>
              </a:rPr>
              <a:t>freq</a:t>
            </a:r>
            <a:r>
              <a:rPr lang="pt-BR" baseline="-25000" smtClean="0">
                <a:solidFill>
                  <a:srgbClr val="800080"/>
                </a:solidFill>
              </a:rPr>
              <a:t>i,j</a:t>
            </a:r>
            <a:r>
              <a:rPr lang="pt-BR" smtClean="0">
                <a:solidFill>
                  <a:srgbClr val="800080"/>
                </a:solidFill>
              </a:rPr>
              <a:t> </a:t>
            </a:r>
            <a:endParaRPr lang="pt-BR" sz="2400" smtClean="0">
              <a:solidFill>
                <a:srgbClr val="800080"/>
              </a:solidFill>
            </a:endParaRPr>
          </a:p>
          <a:p>
            <a:pPr lvl="1" eaLnBrk="1" hangingPunct="1"/>
            <a:r>
              <a:rPr lang="pt-BR" sz="2400" smtClean="0"/>
              <a:t>frequência do termo k</a:t>
            </a:r>
            <a:r>
              <a:rPr lang="pt-BR" sz="2400" baseline="-25000" smtClean="0"/>
              <a:t>i</a:t>
            </a:r>
            <a:r>
              <a:rPr lang="pt-BR" sz="2400" smtClean="0"/>
              <a:t> no documento d</a:t>
            </a:r>
            <a:r>
              <a:rPr lang="pt-BR" sz="2400" baseline="-25000" smtClean="0"/>
              <a:t>j</a:t>
            </a:r>
            <a:r>
              <a:rPr lang="pt-BR" sz="2400" smtClean="0"/>
              <a:t> </a:t>
            </a:r>
          </a:p>
          <a:p>
            <a:pPr lvl="1" eaLnBrk="1" hangingPunct="1"/>
            <a:endParaRPr lang="pt-BR" sz="2400" i="1" smtClean="0"/>
          </a:p>
          <a:p>
            <a:pPr lvl="1" eaLnBrk="1" hangingPunct="1">
              <a:spcBef>
                <a:spcPct val="0"/>
              </a:spcBef>
            </a:pPr>
            <a:endParaRPr lang="pt-BR" sz="2400" i="1" smtClean="0"/>
          </a:p>
          <a:p>
            <a:pPr lvl="1" eaLnBrk="1" hangingPunct="1"/>
            <a:endParaRPr lang="pt-BR" sz="2400" i="1" smtClean="0"/>
          </a:p>
          <a:p>
            <a:pPr lvl="1" eaLnBrk="1" hangingPunct="1"/>
            <a:endParaRPr lang="pt-BR" sz="2400" i="1" smtClean="0"/>
          </a:p>
          <a:p>
            <a:pPr lvl="1" eaLnBrk="1" hangingPunct="1"/>
            <a:endParaRPr lang="pt-BR" sz="2400" i="1" smtClean="0"/>
          </a:p>
          <a:p>
            <a:pPr lvl="1" eaLnBrk="1" hangingPunct="1"/>
            <a:endParaRPr lang="pt-BR" sz="2400" i="1" smtClean="0"/>
          </a:p>
          <a:p>
            <a:pPr eaLnBrk="1" hangingPunct="1"/>
            <a:r>
              <a:rPr lang="pt-BR" smtClean="0"/>
              <a:t>Contudo...</a:t>
            </a:r>
          </a:p>
          <a:p>
            <a:pPr lvl="1" eaLnBrk="1" hangingPunct="1">
              <a:spcBef>
                <a:spcPct val="0"/>
              </a:spcBef>
            </a:pPr>
            <a:r>
              <a:rPr lang="pt-BR" smtClean="0"/>
              <a:t>termos </a:t>
            </a:r>
            <a:r>
              <a:rPr lang="pt-BR" smtClean="0">
                <a:solidFill>
                  <a:srgbClr val="800080"/>
                </a:solidFill>
              </a:rPr>
              <a:t>muito frequentes na base inteira </a:t>
            </a:r>
            <a:r>
              <a:rPr lang="pt-BR" smtClean="0"/>
              <a:t>não são úteis para distinguir relevância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971550" y="3068638"/>
            <a:ext cx="7283450" cy="1993900"/>
            <a:chOff x="720" y="2536"/>
            <a:chExt cx="4588" cy="1256"/>
          </a:xfrm>
        </p:grpSpPr>
        <p:sp>
          <p:nvSpPr>
            <p:cNvPr id="51208" name="Line 8"/>
            <p:cNvSpPr>
              <a:spLocks noChangeShapeType="1"/>
            </p:cNvSpPr>
            <p:nvPr/>
          </p:nvSpPr>
          <p:spPr bwMode="auto">
            <a:xfrm>
              <a:off x="2016" y="3296"/>
              <a:ext cx="240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209" name="Rectangle 9"/>
            <p:cNvSpPr>
              <a:spLocks noChangeArrowheads="1"/>
            </p:cNvSpPr>
            <p:nvPr/>
          </p:nvSpPr>
          <p:spPr bwMode="auto">
            <a:xfrm>
              <a:off x="744" y="2979"/>
              <a:ext cx="1272" cy="7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51210" name="Text Box 10"/>
            <p:cNvSpPr txBox="1">
              <a:spLocks noChangeArrowheads="1"/>
            </p:cNvSpPr>
            <p:nvPr/>
          </p:nvSpPr>
          <p:spPr bwMode="auto">
            <a:xfrm>
              <a:off x="720" y="3065"/>
              <a:ext cx="1344" cy="6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ts val="1300"/>
                </a:lnSpc>
                <a:spcBef>
                  <a:spcPts val="500"/>
                </a:spcBef>
                <a:spcAft>
                  <a:spcPts val="500"/>
                </a:spcAft>
              </a:pPr>
              <a:r>
                <a:rPr lang="pt-BR" sz="1400">
                  <a:latin typeface="Times New Roman" pitchFamily="18" charset="0"/>
                </a:rPr>
                <a:t>“Se o desonesto soubesse a vantagem de ser honesto, ele seria honesto ao menos por desonestidade.”</a:t>
              </a:r>
            </a:p>
            <a:p>
              <a:pPr eaLnBrk="0" hangingPunct="0">
                <a:lnSpc>
                  <a:spcPct val="50000"/>
                </a:lnSpc>
                <a:spcBef>
                  <a:spcPts val="500"/>
                </a:spcBef>
                <a:spcAft>
                  <a:spcPts val="500"/>
                </a:spcAft>
              </a:pPr>
              <a:r>
                <a:rPr lang="pt-BR" sz="1600" b="1" i="1">
                  <a:latin typeface="Times New Roman" pitchFamily="18" charset="0"/>
                </a:rPr>
                <a:t>Sócrates</a:t>
              </a:r>
              <a:endParaRPr lang="pt-BR" sz="1800" b="1" i="1">
                <a:latin typeface="Times New Roman" pitchFamily="18" charset="0"/>
              </a:endParaRPr>
            </a:p>
          </p:txBody>
        </p:sp>
        <p:sp>
          <p:nvSpPr>
            <p:cNvPr id="51211" name="Text Box 11"/>
            <p:cNvSpPr txBox="1">
              <a:spLocks noChangeArrowheads="1"/>
            </p:cNvSpPr>
            <p:nvPr/>
          </p:nvSpPr>
          <p:spPr bwMode="auto">
            <a:xfrm>
              <a:off x="793" y="2592"/>
              <a:ext cx="79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400" b="1">
                  <a:solidFill>
                    <a:srgbClr val="000000"/>
                  </a:solidFill>
                </a:rPr>
                <a:t>Doc original</a:t>
              </a:r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51212" name="Line 12"/>
            <p:cNvSpPr>
              <a:spLocks noChangeShapeType="1"/>
            </p:cNvSpPr>
            <p:nvPr/>
          </p:nvSpPr>
          <p:spPr bwMode="auto">
            <a:xfrm>
              <a:off x="3498" y="3325"/>
              <a:ext cx="411" cy="0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51213" name="Group 13"/>
            <p:cNvGrpSpPr>
              <a:grpSpLocks/>
            </p:cNvGrpSpPr>
            <p:nvPr/>
          </p:nvGrpSpPr>
          <p:grpSpPr bwMode="auto">
            <a:xfrm>
              <a:off x="2298" y="2997"/>
              <a:ext cx="1200" cy="717"/>
              <a:chOff x="2002" y="3173"/>
              <a:chExt cx="1200" cy="717"/>
            </a:xfrm>
          </p:grpSpPr>
          <p:sp>
            <p:nvSpPr>
              <p:cNvPr id="51226" name="Rectangle 14"/>
              <p:cNvSpPr>
                <a:spLocks noChangeArrowheads="1"/>
              </p:cNvSpPr>
              <p:nvPr/>
            </p:nvSpPr>
            <p:spPr bwMode="auto">
              <a:xfrm>
                <a:off x="2002" y="3173"/>
                <a:ext cx="1200" cy="7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51227" name="Text Box 15"/>
              <p:cNvSpPr txBox="1">
                <a:spLocks noChangeArrowheads="1"/>
              </p:cNvSpPr>
              <p:nvPr/>
            </p:nvSpPr>
            <p:spPr bwMode="auto">
              <a:xfrm>
                <a:off x="2016" y="3245"/>
                <a:ext cx="1186" cy="6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rIns="0">
                <a:spAutoFit/>
              </a:bodyPr>
              <a:lstStyle/>
              <a:p>
                <a:pPr eaLnBrk="0" hangingPunct="0">
                  <a:lnSpc>
                    <a:spcPct val="50000"/>
                  </a:lnSpc>
                  <a:spcBef>
                    <a:spcPts val="300"/>
                  </a:spcBef>
                  <a:spcAft>
                    <a:spcPts val="200"/>
                  </a:spcAft>
                </a:pPr>
                <a:r>
                  <a:rPr lang="pt-BR" sz="1600">
                    <a:latin typeface="Times New Roman" pitchFamily="18" charset="0"/>
                  </a:rPr>
                  <a:t>desonesto / soubesse /</a:t>
                </a:r>
              </a:p>
              <a:p>
                <a:pPr eaLnBrk="0" hangingPunct="0">
                  <a:lnSpc>
                    <a:spcPct val="50000"/>
                  </a:lnSpc>
                  <a:spcBef>
                    <a:spcPts val="300"/>
                  </a:spcBef>
                  <a:spcAft>
                    <a:spcPts val="200"/>
                  </a:spcAft>
                </a:pPr>
                <a:r>
                  <a:rPr lang="pt-BR" sz="1600">
                    <a:latin typeface="Times New Roman" pitchFamily="18" charset="0"/>
                  </a:rPr>
                  <a:t>vantagem / honesto /</a:t>
                </a:r>
              </a:p>
              <a:p>
                <a:pPr eaLnBrk="0" hangingPunct="0">
                  <a:lnSpc>
                    <a:spcPct val="50000"/>
                  </a:lnSpc>
                  <a:spcBef>
                    <a:spcPts val="300"/>
                  </a:spcBef>
                  <a:spcAft>
                    <a:spcPts val="200"/>
                  </a:spcAft>
                </a:pPr>
                <a:r>
                  <a:rPr lang="pt-BR" sz="1600">
                    <a:latin typeface="Times New Roman" pitchFamily="18" charset="0"/>
                  </a:rPr>
                  <a:t>seria / honesto /</a:t>
                </a:r>
              </a:p>
              <a:p>
                <a:pPr eaLnBrk="0" hangingPunct="0">
                  <a:lnSpc>
                    <a:spcPct val="50000"/>
                  </a:lnSpc>
                  <a:spcBef>
                    <a:spcPts val="300"/>
                  </a:spcBef>
                  <a:spcAft>
                    <a:spcPts val="200"/>
                  </a:spcAft>
                </a:pPr>
                <a:r>
                  <a:rPr lang="pt-BR" sz="1600">
                    <a:latin typeface="Times New Roman" pitchFamily="18" charset="0"/>
                  </a:rPr>
                  <a:t>menos/desonestidade/</a:t>
                </a:r>
              </a:p>
              <a:p>
                <a:pPr eaLnBrk="0" hangingPunct="0">
                  <a:lnSpc>
                    <a:spcPct val="50000"/>
                  </a:lnSpc>
                  <a:spcBef>
                    <a:spcPts val="300"/>
                  </a:spcBef>
                  <a:spcAft>
                    <a:spcPts val="200"/>
                  </a:spcAft>
                </a:pPr>
                <a:r>
                  <a:rPr lang="pt-BR" sz="1600">
                    <a:latin typeface="Times New Roman" pitchFamily="18" charset="0"/>
                  </a:rPr>
                  <a:t>socrates</a:t>
                </a:r>
                <a:endParaRPr lang="pt-BR" sz="1800" i="1">
                  <a:latin typeface="Times New Roman" pitchFamily="18" charset="0"/>
                </a:endParaRPr>
              </a:p>
            </p:txBody>
          </p:sp>
        </p:grpSp>
        <p:sp>
          <p:nvSpPr>
            <p:cNvPr id="51214" name="Text Box 16"/>
            <p:cNvSpPr txBox="1">
              <a:spLocks noChangeArrowheads="1"/>
            </p:cNvSpPr>
            <p:nvPr/>
          </p:nvSpPr>
          <p:spPr bwMode="auto">
            <a:xfrm>
              <a:off x="3909" y="2896"/>
              <a:ext cx="1338" cy="896"/>
            </a:xfrm>
            <a:prstGeom prst="rect">
              <a:avLst/>
            </a:prstGeom>
            <a:solidFill>
              <a:srgbClr val="E6E6E6"/>
            </a:solidFill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ts val="1300"/>
                </a:lnSpc>
              </a:pPr>
              <a:r>
                <a:rPr lang="pt-BR" sz="1600">
                  <a:latin typeface="Times New Roman" pitchFamily="18" charset="0"/>
                </a:rPr>
                <a:t>honesto 		2</a:t>
              </a:r>
            </a:p>
            <a:p>
              <a:pPr eaLnBrk="0" hangingPunct="0">
                <a:lnSpc>
                  <a:spcPts val="1300"/>
                </a:lnSpc>
              </a:pPr>
              <a:r>
                <a:rPr lang="pt-BR" sz="1600">
                  <a:latin typeface="Times New Roman" pitchFamily="18" charset="0"/>
                </a:rPr>
                <a:t>desonesto 		1</a:t>
              </a:r>
            </a:p>
            <a:p>
              <a:pPr eaLnBrk="0" hangingPunct="0">
                <a:lnSpc>
                  <a:spcPts val="1300"/>
                </a:lnSpc>
              </a:pPr>
              <a:r>
                <a:rPr lang="pt-BR" sz="1600">
                  <a:latin typeface="Times New Roman" pitchFamily="18" charset="0"/>
                </a:rPr>
                <a:t>soubesse 		1</a:t>
              </a:r>
            </a:p>
            <a:p>
              <a:pPr eaLnBrk="0" hangingPunct="0">
                <a:lnSpc>
                  <a:spcPts val="1300"/>
                </a:lnSpc>
              </a:pPr>
              <a:r>
                <a:rPr lang="pt-BR" sz="1600">
                  <a:latin typeface="Times New Roman" pitchFamily="18" charset="0"/>
                </a:rPr>
                <a:t>vantagem		1</a:t>
              </a:r>
            </a:p>
            <a:p>
              <a:pPr eaLnBrk="0" hangingPunct="0">
                <a:lnSpc>
                  <a:spcPts val="1300"/>
                </a:lnSpc>
              </a:pPr>
              <a:r>
                <a:rPr lang="pt-BR" sz="1600">
                  <a:latin typeface="Times New Roman" pitchFamily="18" charset="0"/>
                </a:rPr>
                <a:t>seria 		1</a:t>
              </a:r>
            </a:p>
            <a:p>
              <a:pPr eaLnBrk="0" hangingPunct="0">
                <a:lnSpc>
                  <a:spcPts val="1300"/>
                </a:lnSpc>
              </a:pPr>
              <a:r>
                <a:rPr lang="pt-BR" sz="1600">
                  <a:latin typeface="Times New Roman" pitchFamily="18" charset="0"/>
                </a:rPr>
                <a:t>menos 		1</a:t>
              </a:r>
            </a:p>
            <a:p>
              <a:pPr eaLnBrk="0" hangingPunct="0">
                <a:lnSpc>
                  <a:spcPts val="1300"/>
                </a:lnSpc>
              </a:pPr>
              <a:r>
                <a:rPr lang="pt-BR" sz="1600">
                  <a:latin typeface="Times New Roman" pitchFamily="18" charset="0"/>
                </a:rPr>
                <a:t>desonestidade	1</a:t>
              </a:r>
            </a:p>
            <a:p>
              <a:pPr eaLnBrk="0" hangingPunct="0">
                <a:lnSpc>
                  <a:spcPts val="1300"/>
                </a:lnSpc>
              </a:pPr>
              <a:r>
                <a:rPr lang="pt-BR" sz="1600">
                  <a:latin typeface="Times New Roman" pitchFamily="18" charset="0"/>
                </a:rPr>
                <a:t>socrates 		1</a:t>
              </a:r>
            </a:p>
          </p:txBody>
        </p:sp>
        <p:sp>
          <p:nvSpPr>
            <p:cNvPr id="51215" name="Text Box 17"/>
            <p:cNvSpPr txBox="1">
              <a:spLocks noChangeArrowheads="1"/>
            </p:cNvSpPr>
            <p:nvPr/>
          </p:nvSpPr>
          <p:spPr bwMode="auto">
            <a:xfrm>
              <a:off x="2312" y="2608"/>
              <a:ext cx="123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400" b="1">
                  <a:solidFill>
                    <a:srgbClr val="000000"/>
                  </a:solidFill>
                </a:rPr>
                <a:t>Operações de Texto</a:t>
              </a:r>
              <a:endParaRPr lang="pt-BR">
                <a:solidFill>
                  <a:srgbClr val="000000"/>
                </a:solidFill>
              </a:endParaRPr>
            </a:p>
          </p:txBody>
        </p:sp>
        <p:sp>
          <p:nvSpPr>
            <p:cNvPr id="51216" name="Text Box 18"/>
            <p:cNvSpPr txBox="1">
              <a:spLocks noChangeArrowheads="1"/>
            </p:cNvSpPr>
            <p:nvPr/>
          </p:nvSpPr>
          <p:spPr bwMode="auto">
            <a:xfrm>
              <a:off x="4168" y="2536"/>
              <a:ext cx="9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400" b="1">
                  <a:solidFill>
                    <a:srgbClr val="000000"/>
                  </a:solidFill>
                </a:rPr>
                <a:t>Representação</a:t>
              </a:r>
              <a:endParaRPr lang="pt-BR">
                <a:solidFill>
                  <a:srgbClr val="000000"/>
                </a:solidFill>
              </a:endParaRPr>
            </a:p>
          </p:txBody>
        </p:sp>
        <p:grpSp>
          <p:nvGrpSpPr>
            <p:cNvPr id="51217" name="Group 19"/>
            <p:cNvGrpSpPr>
              <a:grpSpLocks/>
            </p:cNvGrpSpPr>
            <p:nvPr/>
          </p:nvGrpSpPr>
          <p:grpSpPr bwMode="auto">
            <a:xfrm>
              <a:off x="744" y="2808"/>
              <a:ext cx="1399" cy="168"/>
              <a:chOff x="448" y="2888"/>
              <a:chExt cx="1399" cy="168"/>
            </a:xfrm>
          </p:grpSpPr>
          <p:sp>
            <p:nvSpPr>
              <p:cNvPr id="51224" name="Rectangle 20"/>
              <p:cNvSpPr>
                <a:spLocks noChangeArrowheads="1"/>
              </p:cNvSpPr>
              <p:nvPr/>
            </p:nvSpPr>
            <p:spPr bwMode="auto">
              <a:xfrm>
                <a:off x="448" y="2888"/>
                <a:ext cx="1344" cy="1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51225" name="Text Box 21"/>
              <p:cNvSpPr txBox="1">
                <a:spLocks noChangeArrowheads="1"/>
              </p:cNvSpPr>
              <p:nvPr/>
            </p:nvSpPr>
            <p:spPr bwMode="auto">
              <a:xfrm>
                <a:off x="472" y="2955"/>
                <a:ext cx="1375" cy="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>
                  <a:lnSpc>
                    <a:spcPct val="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pt-BR" sz="1600">
                    <a:latin typeface="Times New Roman" pitchFamily="18" charset="0"/>
                  </a:rPr>
                  <a:t>Doc : www.filosofia.com</a:t>
                </a:r>
                <a:endParaRPr lang="pt-BR" sz="1800" b="1" i="1">
                  <a:latin typeface="Times New Roman" pitchFamily="18" charset="0"/>
                </a:endParaRPr>
              </a:p>
            </p:txBody>
          </p:sp>
        </p:grpSp>
        <p:grpSp>
          <p:nvGrpSpPr>
            <p:cNvPr id="51218" name="Group 22"/>
            <p:cNvGrpSpPr>
              <a:grpSpLocks/>
            </p:cNvGrpSpPr>
            <p:nvPr/>
          </p:nvGrpSpPr>
          <p:grpSpPr bwMode="auto">
            <a:xfrm>
              <a:off x="2298" y="2829"/>
              <a:ext cx="1399" cy="168"/>
              <a:chOff x="448" y="2888"/>
              <a:chExt cx="1399" cy="168"/>
            </a:xfrm>
          </p:grpSpPr>
          <p:sp>
            <p:nvSpPr>
              <p:cNvPr id="51222" name="Rectangle 23"/>
              <p:cNvSpPr>
                <a:spLocks noChangeArrowheads="1"/>
              </p:cNvSpPr>
              <p:nvPr/>
            </p:nvSpPr>
            <p:spPr bwMode="auto">
              <a:xfrm>
                <a:off x="448" y="2888"/>
                <a:ext cx="1344" cy="1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51223" name="Text Box 24"/>
              <p:cNvSpPr txBox="1">
                <a:spLocks noChangeArrowheads="1"/>
              </p:cNvSpPr>
              <p:nvPr/>
            </p:nvSpPr>
            <p:spPr bwMode="auto">
              <a:xfrm>
                <a:off x="472" y="2955"/>
                <a:ext cx="1375" cy="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>
                  <a:lnSpc>
                    <a:spcPct val="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pt-BR" sz="1600">
                    <a:latin typeface="Times New Roman" pitchFamily="18" charset="0"/>
                  </a:rPr>
                  <a:t>Doc : www.filosofia.com</a:t>
                </a:r>
                <a:endParaRPr lang="pt-BR" sz="1800" b="1" i="1">
                  <a:latin typeface="Times New Roman" pitchFamily="18" charset="0"/>
                </a:endParaRPr>
              </a:p>
            </p:txBody>
          </p:sp>
        </p:grpSp>
        <p:grpSp>
          <p:nvGrpSpPr>
            <p:cNvPr id="51219" name="Group 25"/>
            <p:cNvGrpSpPr>
              <a:grpSpLocks/>
            </p:cNvGrpSpPr>
            <p:nvPr/>
          </p:nvGrpSpPr>
          <p:grpSpPr bwMode="auto">
            <a:xfrm>
              <a:off x="3909" y="2728"/>
              <a:ext cx="1399" cy="168"/>
              <a:chOff x="448" y="2888"/>
              <a:chExt cx="1399" cy="168"/>
            </a:xfrm>
          </p:grpSpPr>
          <p:sp>
            <p:nvSpPr>
              <p:cNvPr id="51220" name="Rectangle 26"/>
              <p:cNvSpPr>
                <a:spLocks noChangeArrowheads="1"/>
              </p:cNvSpPr>
              <p:nvPr/>
            </p:nvSpPr>
            <p:spPr bwMode="auto">
              <a:xfrm>
                <a:off x="448" y="2888"/>
                <a:ext cx="1344" cy="1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51221" name="Text Box 27"/>
              <p:cNvSpPr txBox="1">
                <a:spLocks noChangeArrowheads="1"/>
              </p:cNvSpPr>
              <p:nvPr/>
            </p:nvSpPr>
            <p:spPr bwMode="auto">
              <a:xfrm>
                <a:off x="472" y="2955"/>
                <a:ext cx="1375" cy="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>
                  <a:lnSpc>
                    <a:spcPct val="50000"/>
                  </a:lnSpc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pt-BR" sz="1600">
                    <a:latin typeface="Times New Roman" pitchFamily="18" charset="0"/>
                  </a:rPr>
                  <a:t>Doc : www.filosofia.com</a:t>
                </a:r>
                <a:endParaRPr lang="pt-BR" sz="1800" b="1" i="1">
                  <a:latin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5222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18DCFBC-EEEA-4162-BFD6-5D4C7E19B7E9}" type="slidenum">
              <a:rPr lang="pt-BR" smtClean="0"/>
              <a:pPr/>
              <a:t>46</a:t>
            </a:fld>
            <a:endParaRPr lang="pt-BR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Espaço Vetorial</a:t>
            </a:r>
            <a:r>
              <a:rPr lang="pt-BR" smtClean="0"/>
              <a:t> </a:t>
            </a:r>
            <a:br>
              <a:rPr lang="pt-BR" smtClean="0"/>
            </a:br>
            <a:r>
              <a:rPr lang="pt-BR" smtClean="0"/>
              <a:t>Cálculo dos Pesos</a:t>
            </a:r>
          </a:p>
        </p:txBody>
      </p:sp>
      <p:sp>
        <p:nvSpPr>
          <p:cNvPr id="5222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590675"/>
            <a:ext cx="7315200" cy="4810125"/>
          </a:xfrm>
        </p:spPr>
        <p:txBody>
          <a:bodyPr/>
          <a:lstStyle/>
          <a:p>
            <a:pPr eaLnBrk="1" hangingPunct="1"/>
            <a:r>
              <a:rPr lang="pt-BR" sz="3000" smtClean="0"/>
              <a:t> </a:t>
            </a:r>
            <a:r>
              <a:rPr lang="pt-BR" sz="2600" smtClean="0"/>
              <a:t>Método TF-IDF leva em consideração:</a:t>
            </a:r>
          </a:p>
          <a:p>
            <a:pPr lvl="1" eaLnBrk="1" hangingPunct="1"/>
            <a:r>
              <a:rPr lang="pt-BR" sz="2400" i="1" smtClean="0">
                <a:solidFill>
                  <a:srgbClr val="800080"/>
                </a:solidFill>
              </a:rPr>
              <a:t>Term Frequency (TF)</a:t>
            </a:r>
          </a:p>
          <a:p>
            <a:pPr lvl="2" eaLnBrk="1" hangingPunct="1"/>
            <a:r>
              <a:rPr lang="pt-BR" sz="2000" smtClean="0"/>
              <a:t>Frequência </a:t>
            </a:r>
            <a:r>
              <a:rPr lang="pt-BR" sz="2000" smtClean="0">
                <a:solidFill>
                  <a:srgbClr val="800080"/>
                </a:solidFill>
              </a:rPr>
              <a:t>normalizada</a:t>
            </a:r>
            <a:r>
              <a:rPr lang="pt-BR" sz="2000" smtClean="0"/>
              <a:t> do termo no documento</a:t>
            </a:r>
          </a:p>
          <a:p>
            <a:pPr lvl="2" eaLnBrk="1" hangingPunct="1"/>
            <a:r>
              <a:rPr lang="pt-BR" sz="2000" smtClean="0"/>
              <a:t>Quanto maior, mais relevante é o termo para descrever o documento</a:t>
            </a:r>
          </a:p>
          <a:p>
            <a:pPr lvl="1" eaLnBrk="1" hangingPunct="1"/>
            <a:r>
              <a:rPr lang="pt-BR" sz="2400" i="1" smtClean="0">
                <a:solidFill>
                  <a:srgbClr val="800080"/>
                </a:solidFill>
              </a:rPr>
              <a:t>Inverse Document Frequency (IDF)</a:t>
            </a:r>
            <a:endParaRPr lang="pt-BR" sz="2400" smtClean="0">
              <a:solidFill>
                <a:srgbClr val="800080"/>
              </a:solidFill>
            </a:endParaRPr>
          </a:p>
          <a:p>
            <a:pPr lvl="2" eaLnBrk="1" hangingPunct="1"/>
            <a:r>
              <a:rPr lang="pt-BR" sz="2000" smtClean="0"/>
              <a:t>Inverso da frequência do termo entre os documentos da coleção</a:t>
            </a:r>
          </a:p>
          <a:p>
            <a:pPr lvl="2" eaLnBrk="1" hangingPunct="1"/>
            <a:r>
              <a:rPr lang="pt-BR" sz="2000" smtClean="0"/>
              <a:t>Termo que aparece em muitos documentos não é útil para distinguir relevância</a:t>
            </a:r>
          </a:p>
          <a:p>
            <a:pPr lvl="1" eaLnBrk="1" hangingPunct="1"/>
            <a:r>
              <a:rPr lang="pt-BR" sz="2200" smtClean="0">
                <a:solidFill>
                  <a:srgbClr val="800080"/>
                </a:solidFill>
              </a:rPr>
              <a:t>Peso associado ao termo tenta balancear esses dois fatores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5325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F89ACEF-21BE-44A0-BF88-F91CA32AC526}" type="slidenum">
              <a:rPr lang="pt-BR" smtClean="0"/>
              <a:pPr/>
              <a:t>47</a:t>
            </a:fld>
            <a:endParaRPr lang="pt-BR" smtClean="0"/>
          </a:p>
        </p:txBody>
      </p:sp>
      <p:sp>
        <p:nvSpPr>
          <p:cNvPr id="53252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590675"/>
            <a:ext cx="7315200" cy="2524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 Sejam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d</a:t>
            </a:r>
            <a:r>
              <a:rPr lang="pt-BR" sz="2000" baseline="-25000" smtClean="0"/>
              <a:t>j</a:t>
            </a:r>
            <a:r>
              <a:rPr lang="pt-BR" sz="2000" smtClean="0"/>
              <a:t>: documento;  k</a:t>
            </a:r>
            <a:r>
              <a:rPr lang="pt-BR" sz="2000" baseline="-25000" smtClean="0"/>
              <a:t>i</a:t>
            </a:r>
            <a:r>
              <a:rPr lang="pt-BR" sz="2000" smtClean="0"/>
              <a:t>:termo   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freq</a:t>
            </a:r>
            <a:r>
              <a:rPr lang="pt-BR" sz="2000" baseline="-25000" smtClean="0"/>
              <a:t>i,j</a:t>
            </a:r>
            <a:r>
              <a:rPr lang="pt-BR" sz="2000" smtClean="0"/>
              <a:t>: frequência do termo k</a:t>
            </a:r>
            <a:r>
              <a:rPr lang="pt-BR" sz="2000" baseline="-25000" smtClean="0"/>
              <a:t>i</a:t>
            </a:r>
            <a:r>
              <a:rPr lang="pt-BR" sz="2000" smtClean="0"/>
              <a:t> no documento d</a:t>
            </a:r>
            <a:r>
              <a:rPr lang="pt-BR" sz="2000" baseline="-25000" smtClean="0"/>
              <a:t>j</a:t>
            </a:r>
            <a:r>
              <a:rPr lang="pt-BR" sz="20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n</a:t>
            </a:r>
            <a:r>
              <a:rPr lang="pt-BR" sz="2000" baseline="-25000" smtClean="0"/>
              <a:t>i</a:t>
            </a:r>
            <a:r>
              <a:rPr lang="pt-BR" sz="2000" smtClean="0"/>
              <a:t>: número de documentos que contêm termo k</a:t>
            </a:r>
            <a:r>
              <a:rPr lang="pt-BR" sz="2000" baseline="-25000" smtClean="0"/>
              <a:t>i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N: número total de documentos da base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max</a:t>
            </a:r>
            <a:r>
              <a:rPr lang="pt-BR" sz="2000" baseline="-25000" smtClean="0"/>
              <a:t>l </a:t>
            </a:r>
            <a:r>
              <a:rPr lang="pt-BR" sz="2000" smtClean="0"/>
              <a:t>freq</a:t>
            </a:r>
            <a:r>
              <a:rPr lang="pt-BR" sz="2000" baseline="-25000" smtClean="0"/>
              <a:t>l,j</a:t>
            </a:r>
            <a:r>
              <a:rPr lang="pt-BR" sz="2000" smtClean="0"/>
              <a:t>:</a:t>
            </a:r>
            <a:r>
              <a:rPr lang="pt-BR" sz="2000" baseline="-25000" smtClean="0"/>
              <a:t> </a:t>
            </a:r>
            <a:r>
              <a:rPr lang="pt-BR" sz="2000" smtClean="0"/>
              <a:t>a frequência do termo mais frequente no documento</a:t>
            </a:r>
          </a:p>
          <a:p>
            <a:pPr lvl="1" eaLnBrk="1" hangingPunct="1">
              <a:lnSpc>
                <a:spcPct val="90000"/>
              </a:lnSpc>
            </a:pPr>
            <a:endParaRPr lang="pt-BR" sz="9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600" smtClean="0"/>
              <a:t>                  </a:t>
            </a:r>
            <a:r>
              <a:rPr lang="pt-BR" sz="2400" smtClean="0"/>
              <a:t>TF: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sz="2400" smtClean="0"/>
              <a:t>                IDF: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Espaço Vetorial</a:t>
            </a:r>
            <a:r>
              <a:rPr lang="pt-BR" smtClean="0"/>
              <a:t> </a:t>
            </a:r>
            <a:br>
              <a:rPr lang="pt-BR" smtClean="0"/>
            </a:br>
            <a:r>
              <a:rPr lang="pt-BR" sz="3200" smtClean="0"/>
              <a:t>Cálculo dos Pesos com TF-IDF</a:t>
            </a:r>
            <a:r>
              <a:rPr lang="pt-BR" sz="3900" smtClean="0"/>
              <a:t> </a:t>
            </a:r>
          </a:p>
        </p:txBody>
      </p:sp>
      <p:grpSp>
        <p:nvGrpSpPr>
          <p:cNvPr id="53254" name="Group 4"/>
          <p:cNvGrpSpPr>
            <a:grpSpLocks/>
          </p:cNvGrpSpPr>
          <p:nvPr/>
        </p:nvGrpSpPr>
        <p:grpSpPr bwMode="auto">
          <a:xfrm>
            <a:off x="3124200" y="5438775"/>
            <a:ext cx="2800350" cy="838200"/>
            <a:chOff x="2016" y="3216"/>
            <a:chExt cx="1764" cy="528"/>
          </a:xfrm>
        </p:grpSpPr>
        <p:sp>
          <p:nvSpPr>
            <p:cNvPr id="53266" name="Text Box 5"/>
            <p:cNvSpPr txBox="1">
              <a:spLocks noChangeArrowheads="1"/>
            </p:cNvSpPr>
            <p:nvPr/>
          </p:nvSpPr>
          <p:spPr bwMode="auto">
            <a:xfrm>
              <a:off x="2755" y="3216"/>
              <a:ext cx="5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N</a:t>
              </a:r>
              <a:endParaRPr lang="pt-PT" baseline="-25000"/>
            </a:p>
          </p:txBody>
        </p:sp>
        <p:sp>
          <p:nvSpPr>
            <p:cNvPr id="53267" name="Text Box 6"/>
            <p:cNvSpPr txBox="1">
              <a:spLocks noChangeArrowheads="1"/>
            </p:cNvSpPr>
            <p:nvPr/>
          </p:nvSpPr>
          <p:spPr bwMode="auto">
            <a:xfrm>
              <a:off x="2784" y="3456"/>
              <a:ext cx="9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n</a:t>
              </a:r>
              <a:r>
                <a:rPr lang="pt-BR" baseline="-25000"/>
                <a:t>i</a:t>
              </a:r>
              <a:endParaRPr lang="pt-PT" baseline="-25000"/>
            </a:p>
          </p:txBody>
        </p:sp>
        <p:sp>
          <p:nvSpPr>
            <p:cNvPr id="53268" name="Line 7"/>
            <p:cNvSpPr>
              <a:spLocks noChangeShapeType="1"/>
            </p:cNvSpPr>
            <p:nvPr/>
          </p:nvSpPr>
          <p:spPr bwMode="auto">
            <a:xfrm>
              <a:off x="2796" y="3477"/>
              <a:ext cx="2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pt-BR"/>
            </a:p>
          </p:txBody>
        </p:sp>
        <p:sp>
          <p:nvSpPr>
            <p:cNvPr id="53269" name="Rectangle 8"/>
            <p:cNvSpPr>
              <a:spLocks noChangeArrowheads="1"/>
            </p:cNvSpPr>
            <p:nvPr/>
          </p:nvSpPr>
          <p:spPr bwMode="auto">
            <a:xfrm>
              <a:off x="2016" y="3312"/>
              <a:ext cx="9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idf</a:t>
              </a:r>
              <a:r>
                <a:rPr lang="pt-BR" baseline="-25000"/>
                <a:t>i</a:t>
              </a:r>
              <a:r>
                <a:rPr lang="pt-BR"/>
                <a:t>= log</a:t>
              </a:r>
              <a:endParaRPr lang="pt-PT"/>
            </a:p>
          </p:txBody>
        </p:sp>
      </p:grpSp>
      <p:sp>
        <p:nvSpPr>
          <p:cNvPr id="53255" name="Text Box 11"/>
          <p:cNvSpPr txBox="1">
            <a:spLocks noChangeArrowheads="1"/>
          </p:cNvSpPr>
          <p:nvPr/>
        </p:nvSpPr>
        <p:spPr bwMode="auto">
          <a:xfrm>
            <a:off x="5668963" y="5562600"/>
            <a:ext cx="30178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/>
              <a:t>Inverso da frequência do termo</a:t>
            </a:r>
          </a:p>
          <a:p>
            <a:r>
              <a:rPr lang="pt-BR" sz="1600"/>
              <a:t>nos documentos da base</a:t>
            </a:r>
            <a:endParaRPr lang="pt-PT" sz="1600"/>
          </a:p>
        </p:txBody>
      </p:sp>
      <p:grpSp>
        <p:nvGrpSpPr>
          <p:cNvPr id="53256" name="Group 12"/>
          <p:cNvGrpSpPr>
            <a:grpSpLocks/>
          </p:cNvGrpSpPr>
          <p:nvPr/>
        </p:nvGrpSpPr>
        <p:grpSpPr bwMode="auto">
          <a:xfrm>
            <a:off x="3163888" y="4114800"/>
            <a:ext cx="2760662" cy="914400"/>
            <a:chOff x="1488" y="2736"/>
            <a:chExt cx="1428" cy="576"/>
          </a:xfrm>
        </p:grpSpPr>
        <p:sp>
          <p:nvSpPr>
            <p:cNvPr id="53262" name="Text Box 13"/>
            <p:cNvSpPr txBox="1">
              <a:spLocks noChangeArrowheads="1"/>
            </p:cNvSpPr>
            <p:nvPr/>
          </p:nvSpPr>
          <p:spPr bwMode="auto">
            <a:xfrm>
              <a:off x="2150" y="2736"/>
              <a:ext cx="5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freq</a:t>
              </a:r>
              <a:r>
                <a:rPr lang="pt-BR" baseline="-25000"/>
                <a:t>i,j</a:t>
              </a:r>
              <a:endParaRPr lang="pt-PT" baseline="-25000"/>
            </a:p>
          </p:txBody>
        </p:sp>
        <p:sp>
          <p:nvSpPr>
            <p:cNvPr id="53263" name="Text Box 14"/>
            <p:cNvSpPr txBox="1">
              <a:spLocks noChangeArrowheads="1"/>
            </p:cNvSpPr>
            <p:nvPr/>
          </p:nvSpPr>
          <p:spPr bwMode="auto">
            <a:xfrm>
              <a:off x="1920" y="3024"/>
              <a:ext cx="9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max</a:t>
              </a:r>
              <a:r>
                <a:rPr lang="pt-BR" baseline="-25000"/>
                <a:t>l</a:t>
              </a:r>
              <a:r>
                <a:rPr lang="pt-BR" sz="3200" baseline="-25000"/>
                <a:t> </a:t>
              </a:r>
              <a:r>
                <a:rPr lang="pt-BR"/>
                <a:t>freq</a:t>
              </a:r>
              <a:r>
                <a:rPr lang="pt-BR" baseline="-25000"/>
                <a:t>l,j</a:t>
              </a:r>
              <a:endParaRPr lang="pt-PT" baseline="-25000"/>
            </a:p>
          </p:txBody>
        </p:sp>
        <p:sp>
          <p:nvSpPr>
            <p:cNvPr id="53264" name="Line 15"/>
            <p:cNvSpPr>
              <a:spLocks noChangeShapeType="1"/>
            </p:cNvSpPr>
            <p:nvPr/>
          </p:nvSpPr>
          <p:spPr bwMode="auto">
            <a:xfrm>
              <a:off x="1920" y="3045"/>
              <a:ext cx="9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pt-BR"/>
            </a:p>
          </p:txBody>
        </p:sp>
        <p:sp>
          <p:nvSpPr>
            <p:cNvPr id="53265" name="Rectangle 16"/>
            <p:cNvSpPr>
              <a:spLocks noChangeArrowheads="1"/>
            </p:cNvSpPr>
            <p:nvPr/>
          </p:nvSpPr>
          <p:spPr bwMode="auto">
            <a:xfrm>
              <a:off x="1488" y="2880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tf</a:t>
              </a:r>
              <a:r>
                <a:rPr lang="pt-BR" baseline="-25000"/>
                <a:t>i,j</a:t>
              </a:r>
              <a:r>
                <a:rPr lang="pt-BR"/>
                <a:t>=</a:t>
              </a:r>
              <a:endParaRPr lang="pt-PT"/>
            </a:p>
          </p:txBody>
        </p:sp>
      </p:grpSp>
      <p:sp>
        <p:nvSpPr>
          <p:cNvPr id="53257" name="Line 17"/>
          <p:cNvSpPr>
            <a:spLocks noChangeShapeType="1"/>
          </p:cNvSpPr>
          <p:nvPr/>
        </p:nvSpPr>
        <p:spPr bwMode="auto">
          <a:xfrm>
            <a:off x="4724400" y="4724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53258" name="Text Box 20"/>
          <p:cNvSpPr txBox="1">
            <a:spLocks noChangeArrowheads="1"/>
          </p:cNvSpPr>
          <p:nvPr/>
        </p:nvSpPr>
        <p:spPr bwMode="auto">
          <a:xfrm>
            <a:off x="6143625" y="4140200"/>
            <a:ext cx="2390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/>
              <a:t>Frequência </a:t>
            </a:r>
            <a:r>
              <a:rPr lang="pt-BR" sz="1600">
                <a:solidFill>
                  <a:srgbClr val="800080"/>
                </a:solidFill>
              </a:rPr>
              <a:t>normalizada</a:t>
            </a:r>
            <a:r>
              <a:rPr lang="pt-BR" sz="1600"/>
              <a:t> </a:t>
            </a:r>
          </a:p>
          <a:p>
            <a:r>
              <a:rPr lang="pt-BR" sz="1600"/>
              <a:t>do termo no documento</a:t>
            </a:r>
            <a:endParaRPr lang="pt-PT" sz="1600"/>
          </a:p>
        </p:txBody>
      </p:sp>
      <p:sp>
        <p:nvSpPr>
          <p:cNvPr id="53259" name="Rectangle 21"/>
          <p:cNvSpPr>
            <a:spLocks noChangeArrowheads="1"/>
          </p:cNvSpPr>
          <p:nvPr/>
        </p:nvSpPr>
        <p:spPr bwMode="auto">
          <a:xfrm>
            <a:off x="2514600" y="4114800"/>
            <a:ext cx="6019800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53260" name="Rectangle 22"/>
          <p:cNvSpPr>
            <a:spLocks noChangeArrowheads="1"/>
          </p:cNvSpPr>
          <p:nvPr/>
        </p:nvSpPr>
        <p:spPr bwMode="auto">
          <a:xfrm>
            <a:off x="2209800" y="5457825"/>
            <a:ext cx="6553200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53261" name="Rectangle 23"/>
          <p:cNvSpPr>
            <a:spLocks noChangeArrowheads="1"/>
          </p:cNvSpPr>
          <p:nvPr/>
        </p:nvSpPr>
        <p:spPr bwMode="auto">
          <a:xfrm>
            <a:off x="7924800" y="6477000"/>
            <a:ext cx="762000" cy="2762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5427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7A7FAA2-F4FE-4C5A-9FA0-0E9635725AB7}" type="slidenum">
              <a:rPr lang="pt-BR" smtClean="0"/>
              <a:pPr/>
              <a:t>48</a:t>
            </a:fld>
            <a:endParaRPr lang="pt-BR" smtClean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Espaço Vetorial</a:t>
            </a:r>
            <a:r>
              <a:rPr lang="pt-BR" smtClean="0"/>
              <a:t> </a:t>
            </a:r>
            <a:br>
              <a:rPr lang="pt-BR" smtClean="0"/>
            </a:br>
            <a:r>
              <a:rPr lang="pt-BR" sz="3200" smtClean="0"/>
              <a:t>Cálculo dos Pesos com TF-IDF</a:t>
            </a:r>
          </a:p>
        </p:txBody>
      </p:sp>
      <p:sp>
        <p:nvSpPr>
          <p:cNvPr id="5427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054100" y="2162175"/>
            <a:ext cx="5605463" cy="762000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pt-BR" sz="2800" smtClean="0"/>
              <a:t>w</a:t>
            </a:r>
            <a:r>
              <a:rPr lang="pt-BR" sz="2800" baseline="-25000" smtClean="0"/>
              <a:t>i,j</a:t>
            </a:r>
            <a:r>
              <a:rPr lang="pt-BR" sz="2800" smtClean="0"/>
              <a:t> = tf</a:t>
            </a:r>
            <a:r>
              <a:rPr lang="pt-BR" sz="2800" baseline="-25000" smtClean="0"/>
              <a:t>i,j</a:t>
            </a:r>
            <a:r>
              <a:rPr lang="pt-BR" sz="2800" smtClean="0"/>
              <a:t> x idf</a:t>
            </a:r>
            <a:r>
              <a:rPr lang="pt-BR" sz="2800" baseline="-25000" smtClean="0"/>
              <a:t>i</a:t>
            </a:r>
            <a:endParaRPr lang="pt-BR" smtClean="0"/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7983538" y="5719763"/>
            <a:ext cx="762000" cy="2762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4279" name="Rectangle 5"/>
          <p:cNvSpPr>
            <a:spLocks noChangeArrowheads="1"/>
          </p:cNvSpPr>
          <p:nvPr/>
        </p:nvSpPr>
        <p:spPr bwMode="auto">
          <a:xfrm>
            <a:off x="1144588" y="1916113"/>
            <a:ext cx="6019800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grpSp>
        <p:nvGrpSpPr>
          <p:cNvPr id="54280" name="Group 6"/>
          <p:cNvGrpSpPr>
            <a:grpSpLocks/>
          </p:cNvGrpSpPr>
          <p:nvPr/>
        </p:nvGrpSpPr>
        <p:grpSpPr bwMode="auto">
          <a:xfrm>
            <a:off x="1144588" y="3573463"/>
            <a:ext cx="6019800" cy="1323975"/>
            <a:chOff x="721" y="2251"/>
            <a:chExt cx="3792" cy="834"/>
          </a:xfrm>
        </p:grpSpPr>
        <p:sp>
          <p:nvSpPr>
            <p:cNvPr id="54281" name="Text Box 7"/>
            <p:cNvSpPr txBox="1">
              <a:spLocks noChangeArrowheads="1"/>
            </p:cNvSpPr>
            <p:nvPr/>
          </p:nvSpPr>
          <p:spPr bwMode="auto">
            <a:xfrm>
              <a:off x="1565" y="2279"/>
              <a:ext cx="8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freq</a:t>
              </a:r>
              <a:r>
                <a:rPr lang="pt-BR" baseline="-25000"/>
                <a:t>i,j</a:t>
              </a:r>
              <a:endParaRPr lang="pt-PT" baseline="-25000"/>
            </a:p>
          </p:txBody>
        </p:sp>
        <p:sp>
          <p:nvSpPr>
            <p:cNvPr id="54282" name="Text Box 8"/>
            <p:cNvSpPr txBox="1">
              <a:spLocks noChangeArrowheads="1"/>
            </p:cNvSpPr>
            <p:nvPr/>
          </p:nvSpPr>
          <p:spPr bwMode="auto">
            <a:xfrm>
              <a:off x="1397" y="2567"/>
              <a:ext cx="14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max</a:t>
              </a:r>
              <a:r>
                <a:rPr lang="pt-BR" baseline="-25000"/>
                <a:t>l</a:t>
              </a:r>
              <a:r>
                <a:rPr lang="pt-BR" sz="3200" baseline="-25000"/>
                <a:t> </a:t>
              </a:r>
              <a:r>
                <a:rPr lang="pt-BR"/>
                <a:t>freq</a:t>
              </a:r>
              <a:r>
                <a:rPr lang="pt-BR" baseline="-25000"/>
                <a:t>l,j</a:t>
              </a:r>
              <a:endParaRPr lang="pt-PT" baseline="-25000"/>
            </a:p>
          </p:txBody>
        </p:sp>
        <p:sp>
          <p:nvSpPr>
            <p:cNvPr id="54283" name="Line 9"/>
            <p:cNvSpPr>
              <a:spLocks noChangeShapeType="1"/>
            </p:cNvSpPr>
            <p:nvPr/>
          </p:nvSpPr>
          <p:spPr bwMode="auto">
            <a:xfrm>
              <a:off x="1429" y="2588"/>
              <a:ext cx="9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pt-BR"/>
            </a:p>
          </p:txBody>
        </p:sp>
        <p:sp>
          <p:nvSpPr>
            <p:cNvPr id="54284" name="Rectangle 10"/>
            <p:cNvSpPr>
              <a:spLocks noChangeArrowheads="1"/>
            </p:cNvSpPr>
            <p:nvPr/>
          </p:nvSpPr>
          <p:spPr bwMode="auto">
            <a:xfrm>
              <a:off x="766" y="2423"/>
              <a:ext cx="7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wi,j =</a:t>
              </a:r>
              <a:endParaRPr lang="pt-PT"/>
            </a:p>
          </p:txBody>
        </p:sp>
        <p:sp>
          <p:nvSpPr>
            <p:cNvPr id="54285" name="Line 11"/>
            <p:cNvSpPr>
              <a:spLocks noChangeShapeType="1"/>
            </p:cNvSpPr>
            <p:nvPr/>
          </p:nvSpPr>
          <p:spPr bwMode="auto">
            <a:xfrm>
              <a:off x="3016" y="2663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pt-BR"/>
            </a:p>
          </p:txBody>
        </p:sp>
        <p:sp>
          <p:nvSpPr>
            <p:cNvPr id="54286" name="Rectangle 12"/>
            <p:cNvSpPr>
              <a:spLocks noChangeArrowheads="1"/>
            </p:cNvSpPr>
            <p:nvPr/>
          </p:nvSpPr>
          <p:spPr bwMode="auto">
            <a:xfrm>
              <a:off x="721" y="2251"/>
              <a:ext cx="3792" cy="83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54287" name="Text Box 13"/>
            <p:cNvSpPr txBox="1">
              <a:spLocks noChangeArrowheads="1"/>
            </p:cNvSpPr>
            <p:nvPr/>
          </p:nvSpPr>
          <p:spPr bwMode="auto">
            <a:xfrm>
              <a:off x="3105" y="2324"/>
              <a:ext cx="5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N</a:t>
              </a:r>
              <a:endParaRPr lang="pt-PT" baseline="-25000"/>
            </a:p>
          </p:txBody>
        </p:sp>
        <p:sp>
          <p:nvSpPr>
            <p:cNvPr id="54288" name="Text Box 14"/>
            <p:cNvSpPr txBox="1">
              <a:spLocks noChangeArrowheads="1"/>
            </p:cNvSpPr>
            <p:nvPr/>
          </p:nvSpPr>
          <p:spPr bwMode="auto">
            <a:xfrm>
              <a:off x="3134" y="2564"/>
              <a:ext cx="9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n</a:t>
              </a:r>
              <a:r>
                <a:rPr lang="pt-BR" baseline="-25000"/>
                <a:t>i</a:t>
              </a:r>
              <a:endParaRPr lang="pt-PT" baseline="-25000"/>
            </a:p>
          </p:txBody>
        </p:sp>
        <p:sp>
          <p:nvSpPr>
            <p:cNvPr id="54289" name="Line 15"/>
            <p:cNvSpPr>
              <a:spLocks noChangeShapeType="1"/>
            </p:cNvSpPr>
            <p:nvPr/>
          </p:nvSpPr>
          <p:spPr bwMode="auto">
            <a:xfrm>
              <a:off x="3093" y="2585"/>
              <a:ext cx="286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pt-BR"/>
            </a:p>
          </p:txBody>
        </p:sp>
        <p:sp>
          <p:nvSpPr>
            <p:cNvPr id="54290" name="Rectangle 16"/>
            <p:cNvSpPr>
              <a:spLocks noChangeArrowheads="1"/>
            </p:cNvSpPr>
            <p:nvPr/>
          </p:nvSpPr>
          <p:spPr bwMode="auto">
            <a:xfrm>
              <a:off x="2472" y="2420"/>
              <a:ext cx="9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x  log</a:t>
              </a:r>
              <a:endParaRPr lang="pt-P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5529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94C83F3-0AE5-414E-A8B9-890F2C67CB1C}" type="slidenum">
              <a:rPr lang="pt-BR" smtClean="0"/>
              <a:pPr/>
              <a:t>49</a:t>
            </a:fld>
            <a:endParaRPr lang="pt-BR" smtClean="0"/>
          </a:p>
        </p:txBody>
      </p:sp>
      <p:sp>
        <p:nvSpPr>
          <p:cNvPr id="55300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590675"/>
            <a:ext cx="7315200" cy="2143125"/>
          </a:xfrm>
        </p:spPr>
        <p:txBody>
          <a:bodyPr/>
          <a:lstStyle/>
          <a:p>
            <a:pPr eaLnBrk="1" hangingPunct="1"/>
            <a:r>
              <a:rPr lang="pt-BR" sz="3000" smtClean="0"/>
              <a:t> </a:t>
            </a:r>
            <a:r>
              <a:rPr lang="pt-BR" smtClean="0"/>
              <a:t>Exemplo de TF</a:t>
            </a:r>
          </a:p>
          <a:p>
            <a:pPr lvl="1" eaLnBrk="1" hangingPunct="1"/>
            <a:r>
              <a:rPr lang="pt-BR" sz="2400" smtClean="0"/>
              <a:t>freq</a:t>
            </a:r>
            <a:r>
              <a:rPr lang="pt-BR" sz="2400" baseline="-25000" smtClean="0"/>
              <a:t>i,j</a:t>
            </a:r>
            <a:r>
              <a:rPr lang="pt-BR" sz="2400" smtClean="0"/>
              <a:t>: freqüência do termo k</a:t>
            </a:r>
            <a:r>
              <a:rPr lang="pt-BR" sz="2400" baseline="-25000" smtClean="0"/>
              <a:t>i</a:t>
            </a:r>
            <a:r>
              <a:rPr lang="pt-BR" sz="2400" smtClean="0"/>
              <a:t> no documento d</a:t>
            </a:r>
            <a:r>
              <a:rPr lang="pt-BR" sz="2400" baseline="-25000" smtClean="0"/>
              <a:t>j</a:t>
            </a:r>
            <a:r>
              <a:rPr lang="pt-BR" sz="2400" smtClean="0"/>
              <a:t> </a:t>
            </a:r>
          </a:p>
          <a:p>
            <a:pPr lvl="1" eaLnBrk="1" hangingPunct="1"/>
            <a:r>
              <a:rPr lang="pt-BR" sz="2400" smtClean="0"/>
              <a:t>max</a:t>
            </a:r>
            <a:r>
              <a:rPr lang="pt-BR" sz="2400" baseline="-25000" smtClean="0"/>
              <a:t>l </a:t>
            </a:r>
            <a:r>
              <a:rPr lang="pt-BR" sz="2400" smtClean="0"/>
              <a:t>freq</a:t>
            </a:r>
            <a:r>
              <a:rPr lang="pt-BR" sz="2400" baseline="-25000" smtClean="0"/>
              <a:t>l,j </a:t>
            </a:r>
            <a:r>
              <a:rPr lang="pt-BR" sz="2400" smtClean="0"/>
              <a:t>=</a:t>
            </a:r>
            <a:r>
              <a:rPr lang="pt-BR" sz="2400" baseline="-25000" smtClean="0"/>
              <a:t> </a:t>
            </a:r>
            <a:r>
              <a:rPr lang="pt-BR" sz="2400" smtClean="0"/>
              <a:t>2</a:t>
            </a:r>
          </a:p>
          <a:p>
            <a:pPr lvl="1" eaLnBrk="1" hangingPunct="1">
              <a:buFont typeface="Wingdings" pitchFamily="2" charset="2"/>
              <a:buNone/>
            </a:pPr>
            <a:endParaRPr lang="pt-BR" sz="2400" smtClean="0"/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Espaço Vetorial</a:t>
            </a:r>
            <a:r>
              <a:rPr lang="pt-BR" smtClean="0"/>
              <a:t> </a:t>
            </a:r>
            <a:br>
              <a:rPr lang="pt-BR" smtClean="0"/>
            </a:br>
            <a:r>
              <a:rPr lang="pt-BR" smtClean="0"/>
              <a:t> </a:t>
            </a:r>
            <a:r>
              <a:rPr lang="pt-BR" sz="3200" smtClean="0"/>
              <a:t>Cálculo dos Pesos com TF-IDF</a:t>
            </a:r>
          </a:p>
        </p:txBody>
      </p:sp>
      <p:grpSp>
        <p:nvGrpSpPr>
          <p:cNvPr id="55302" name="Group 4"/>
          <p:cNvGrpSpPr>
            <a:grpSpLocks/>
          </p:cNvGrpSpPr>
          <p:nvPr/>
        </p:nvGrpSpPr>
        <p:grpSpPr bwMode="auto">
          <a:xfrm>
            <a:off x="5473700" y="3276600"/>
            <a:ext cx="2266950" cy="914400"/>
            <a:chOff x="1488" y="2736"/>
            <a:chExt cx="1428" cy="576"/>
          </a:xfrm>
        </p:grpSpPr>
        <p:sp>
          <p:nvSpPr>
            <p:cNvPr id="55306" name="Text Box 5"/>
            <p:cNvSpPr txBox="1">
              <a:spLocks noChangeArrowheads="1"/>
            </p:cNvSpPr>
            <p:nvPr/>
          </p:nvSpPr>
          <p:spPr bwMode="auto">
            <a:xfrm>
              <a:off x="2150" y="2736"/>
              <a:ext cx="5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freq</a:t>
              </a:r>
              <a:r>
                <a:rPr lang="pt-BR" baseline="-25000"/>
                <a:t>i,j</a:t>
              </a:r>
              <a:endParaRPr lang="pt-PT" baseline="-25000"/>
            </a:p>
          </p:txBody>
        </p:sp>
        <p:sp>
          <p:nvSpPr>
            <p:cNvPr id="55307" name="Text Box 6"/>
            <p:cNvSpPr txBox="1">
              <a:spLocks noChangeArrowheads="1"/>
            </p:cNvSpPr>
            <p:nvPr/>
          </p:nvSpPr>
          <p:spPr bwMode="auto">
            <a:xfrm>
              <a:off x="1920" y="3024"/>
              <a:ext cx="9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max</a:t>
              </a:r>
              <a:r>
                <a:rPr lang="pt-BR" baseline="-25000"/>
                <a:t>l</a:t>
              </a:r>
              <a:r>
                <a:rPr lang="pt-BR" sz="3200" baseline="-25000"/>
                <a:t> </a:t>
              </a:r>
              <a:r>
                <a:rPr lang="pt-BR"/>
                <a:t>freq</a:t>
              </a:r>
              <a:r>
                <a:rPr lang="pt-BR" baseline="-25000"/>
                <a:t>l,j</a:t>
              </a:r>
              <a:endParaRPr lang="pt-PT" baseline="-25000"/>
            </a:p>
          </p:txBody>
        </p:sp>
        <p:sp>
          <p:nvSpPr>
            <p:cNvPr id="55308" name="Line 7"/>
            <p:cNvSpPr>
              <a:spLocks noChangeShapeType="1"/>
            </p:cNvSpPr>
            <p:nvPr/>
          </p:nvSpPr>
          <p:spPr bwMode="auto">
            <a:xfrm>
              <a:off x="1920" y="3045"/>
              <a:ext cx="9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pt-BR"/>
            </a:p>
          </p:txBody>
        </p:sp>
        <p:sp>
          <p:nvSpPr>
            <p:cNvPr id="55309" name="Rectangle 8"/>
            <p:cNvSpPr>
              <a:spLocks noChangeArrowheads="1"/>
            </p:cNvSpPr>
            <p:nvPr/>
          </p:nvSpPr>
          <p:spPr bwMode="auto">
            <a:xfrm>
              <a:off x="1488" y="2880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f</a:t>
              </a:r>
              <a:r>
                <a:rPr lang="pt-BR" baseline="-25000"/>
                <a:t>i,j</a:t>
              </a:r>
              <a:r>
                <a:rPr lang="pt-BR"/>
                <a:t>=</a:t>
              </a:r>
              <a:endParaRPr lang="pt-PT"/>
            </a:p>
          </p:txBody>
        </p:sp>
      </p:grpSp>
      <p:sp>
        <p:nvSpPr>
          <p:cNvPr id="55303" name="Text Box 9"/>
          <p:cNvSpPr txBox="1">
            <a:spLocks noChangeArrowheads="1"/>
          </p:cNvSpPr>
          <p:nvPr/>
        </p:nvSpPr>
        <p:spPr bwMode="auto">
          <a:xfrm>
            <a:off x="755650" y="4311650"/>
            <a:ext cx="3697288" cy="1930400"/>
          </a:xfrm>
          <a:prstGeom prst="rect">
            <a:avLst/>
          </a:prstGeom>
          <a:solidFill>
            <a:srgbClr val="E6E6E6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ts val="1800"/>
              </a:lnSpc>
            </a:pPr>
            <a:r>
              <a:rPr lang="pt-BR" sz="1800">
                <a:latin typeface="Times New Roman" pitchFamily="18" charset="0"/>
              </a:rPr>
              <a:t>honesto 		2 –  1.0</a:t>
            </a:r>
          </a:p>
          <a:p>
            <a:pPr eaLnBrk="0" hangingPunct="0">
              <a:lnSpc>
                <a:spcPts val="1800"/>
              </a:lnSpc>
            </a:pPr>
            <a:r>
              <a:rPr lang="pt-BR" sz="1800">
                <a:latin typeface="Times New Roman" pitchFamily="18" charset="0"/>
              </a:rPr>
              <a:t>desonesto 	1 –  0.5</a:t>
            </a:r>
          </a:p>
          <a:p>
            <a:pPr eaLnBrk="0" hangingPunct="0">
              <a:lnSpc>
                <a:spcPts val="1800"/>
              </a:lnSpc>
            </a:pPr>
            <a:r>
              <a:rPr lang="pt-BR" sz="1800">
                <a:latin typeface="Times New Roman" pitchFamily="18" charset="0"/>
              </a:rPr>
              <a:t>soubesse 		1 –  0.5</a:t>
            </a:r>
          </a:p>
          <a:p>
            <a:pPr eaLnBrk="0" hangingPunct="0">
              <a:lnSpc>
                <a:spcPts val="1800"/>
              </a:lnSpc>
            </a:pPr>
            <a:r>
              <a:rPr lang="pt-BR" sz="1800">
                <a:latin typeface="Times New Roman" pitchFamily="18" charset="0"/>
              </a:rPr>
              <a:t>vantagem		1 –  0.5</a:t>
            </a:r>
          </a:p>
          <a:p>
            <a:pPr eaLnBrk="0" hangingPunct="0">
              <a:lnSpc>
                <a:spcPts val="1800"/>
              </a:lnSpc>
            </a:pPr>
            <a:r>
              <a:rPr lang="pt-BR" sz="1800">
                <a:latin typeface="Times New Roman" pitchFamily="18" charset="0"/>
              </a:rPr>
              <a:t>seria 		1 –  0.5</a:t>
            </a:r>
          </a:p>
          <a:p>
            <a:pPr eaLnBrk="0" hangingPunct="0">
              <a:lnSpc>
                <a:spcPts val="1800"/>
              </a:lnSpc>
            </a:pPr>
            <a:r>
              <a:rPr lang="pt-BR" sz="1800">
                <a:latin typeface="Times New Roman" pitchFamily="18" charset="0"/>
              </a:rPr>
              <a:t>menos 		1 –  0.5</a:t>
            </a:r>
          </a:p>
          <a:p>
            <a:pPr eaLnBrk="0" hangingPunct="0">
              <a:lnSpc>
                <a:spcPts val="1800"/>
              </a:lnSpc>
            </a:pPr>
            <a:r>
              <a:rPr lang="pt-BR" sz="1800">
                <a:latin typeface="Times New Roman" pitchFamily="18" charset="0"/>
              </a:rPr>
              <a:t>desonestidade	1 –  0.5</a:t>
            </a:r>
          </a:p>
          <a:p>
            <a:pPr eaLnBrk="0" hangingPunct="0">
              <a:lnSpc>
                <a:spcPts val="1800"/>
              </a:lnSpc>
            </a:pPr>
            <a:r>
              <a:rPr lang="pt-BR" sz="1800">
                <a:latin typeface="Times New Roman" pitchFamily="18" charset="0"/>
              </a:rPr>
              <a:t>socrates 		1 –  0.5</a:t>
            </a:r>
          </a:p>
        </p:txBody>
      </p:sp>
      <p:sp>
        <p:nvSpPr>
          <p:cNvPr id="55304" name="Text Box 10"/>
          <p:cNvSpPr txBox="1">
            <a:spLocks noChangeArrowheads="1"/>
          </p:cNvSpPr>
          <p:nvPr/>
        </p:nvSpPr>
        <p:spPr bwMode="auto">
          <a:xfrm>
            <a:off x="755650" y="3860800"/>
            <a:ext cx="3697288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/>
              <a:t>Termo            –       freq -  f</a:t>
            </a:r>
            <a:endParaRPr lang="pt-BR" sz="1800"/>
          </a:p>
        </p:txBody>
      </p:sp>
      <p:sp>
        <p:nvSpPr>
          <p:cNvPr id="55305" name="Rectangle 11"/>
          <p:cNvSpPr>
            <a:spLocks noChangeArrowheads="1"/>
          </p:cNvSpPr>
          <p:nvPr/>
        </p:nvSpPr>
        <p:spPr bwMode="auto">
          <a:xfrm>
            <a:off x="4895850" y="3113088"/>
            <a:ext cx="3276600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09600" y="260350"/>
            <a:ext cx="7772400" cy="1187450"/>
          </a:xfrm>
          <a:ln>
            <a:solidFill>
              <a:srgbClr val="23238D"/>
            </a:solidFill>
          </a:ln>
        </p:spPr>
        <p:txBody>
          <a:bodyPr/>
          <a:lstStyle/>
          <a:p>
            <a:pPr eaLnBrk="1" hangingPunct="1"/>
            <a:r>
              <a:rPr lang="pt-BR" smtClean="0"/>
              <a:t>Sistemas de RI: </a:t>
            </a:r>
            <a:br>
              <a:rPr lang="pt-BR" smtClean="0"/>
            </a:br>
            <a:r>
              <a:rPr lang="pt-BR" sz="3200" smtClean="0"/>
              <a:t>Criação da base de índices</a:t>
            </a:r>
            <a:endParaRPr lang="pt-BR" smtClean="0"/>
          </a:p>
        </p:txBody>
      </p:sp>
      <p:sp>
        <p:nvSpPr>
          <p:cNvPr id="16387" name="AutoShape 2051"/>
          <p:cNvSpPr>
            <a:spLocks noChangeArrowheads="1"/>
          </p:cNvSpPr>
          <p:nvPr/>
        </p:nvSpPr>
        <p:spPr bwMode="auto">
          <a:xfrm>
            <a:off x="6076950" y="3429000"/>
            <a:ext cx="1447800" cy="1447800"/>
          </a:xfrm>
          <a:prstGeom prst="flowChartMagneticDisk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  <a:latin typeface="+mn-lt"/>
              </a:rPr>
              <a:t>Base de 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  <a:latin typeface="+mn-lt"/>
              </a:rPr>
              <a:t>docs. </a:t>
            </a:r>
            <a:r>
              <a:rPr lang="en-US" sz="1800" dirty="0" err="1">
                <a:solidFill>
                  <a:srgbClr val="000000"/>
                </a:solidFill>
                <a:latin typeface="+mn-lt"/>
              </a:rPr>
              <a:t>ou</a:t>
            </a:r>
            <a:endParaRPr lang="en-US" sz="1800" dirty="0">
              <a:solidFill>
                <a:srgbClr val="000000"/>
              </a:solidFill>
              <a:latin typeface="+mn-lt"/>
            </a:endParaRP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  <a:latin typeface="+mn-lt"/>
              </a:rPr>
              <a:t>Web</a:t>
            </a:r>
          </a:p>
        </p:txBody>
      </p:sp>
      <p:sp>
        <p:nvSpPr>
          <p:cNvPr id="16389" name="Rectangle 2053"/>
          <p:cNvSpPr>
            <a:spLocks noChangeArrowheads="1"/>
          </p:cNvSpPr>
          <p:nvPr/>
        </p:nvSpPr>
        <p:spPr bwMode="auto">
          <a:xfrm>
            <a:off x="2438400" y="3505200"/>
            <a:ext cx="1524000" cy="9144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000000"/>
                </a:solidFill>
                <a:latin typeface="+mn-lt"/>
              </a:rPr>
              <a:t>Indexação</a:t>
            </a:r>
          </a:p>
        </p:txBody>
      </p:sp>
      <p:sp>
        <p:nvSpPr>
          <p:cNvPr id="16390" name="Rectangle 2060"/>
          <p:cNvSpPr>
            <a:spLocks noChangeArrowheads="1"/>
          </p:cNvSpPr>
          <p:nvPr/>
        </p:nvSpPr>
        <p:spPr bwMode="auto">
          <a:xfrm>
            <a:off x="1143000" y="1905000"/>
            <a:ext cx="3962400" cy="5334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pt-BR" sz="1800" dirty="0">
                <a:solidFill>
                  <a:srgbClr val="000000"/>
                </a:solidFill>
                <a:latin typeface="+mn-lt"/>
              </a:rPr>
              <a:t>Preparação dos documentos</a:t>
            </a:r>
            <a:endParaRPr lang="en-US" sz="18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17414" name="AutoShape 2066"/>
          <p:cNvCxnSpPr>
            <a:cxnSpLocks noChangeShapeType="1"/>
          </p:cNvCxnSpPr>
          <p:nvPr/>
        </p:nvCxnSpPr>
        <p:spPr bwMode="auto">
          <a:xfrm rot="-5400000">
            <a:off x="6354763" y="3013075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6392" name="Line 2069"/>
          <p:cNvSpPr>
            <a:spLocks noChangeShapeType="1"/>
          </p:cNvSpPr>
          <p:nvPr/>
        </p:nvSpPr>
        <p:spPr bwMode="auto">
          <a:xfrm>
            <a:off x="3276600" y="2438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defRPr/>
            </a:pPr>
            <a:endParaRPr lang="pt-BR" sz="18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6394" name="Line 2071"/>
          <p:cNvSpPr>
            <a:spLocks noChangeShapeType="1"/>
          </p:cNvSpPr>
          <p:nvPr/>
        </p:nvSpPr>
        <p:spPr bwMode="auto">
          <a:xfrm>
            <a:off x="3200400" y="441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defRPr/>
            </a:pPr>
            <a:endParaRPr lang="pt-BR" sz="18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6396" name="Line 2083"/>
          <p:cNvSpPr>
            <a:spLocks noChangeShapeType="1"/>
          </p:cNvSpPr>
          <p:nvPr/>
        </p:nvSpPr>
        <p:spPr bwMode="auto">
          <a:xfrm>
            <a:off x="2057400" y="2057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defRPr/>
            </a:pPr>
            <a:endParaRPr lang="pt-BR" sz="18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6397" name="Line 2084"/>
          <p:cNvSpPr>
            <a:spLocks noChangeShapeType="1"/>
          </p:cNvSpPr>
          <p:nvPr/>
        </p:nvSpPr>
        <p:spPr bwMode="auto">
          <a:xfrm>
            <a:off x="2209800" y="2209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defRPr/>
            </a:pPr>
            <a:endParaRPr lang="pt-BR" sz="18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6398" name="AutoShape 2091"/>
          <p:cNvSpPr>
            <a:spLocks noChangeArrowheads="1"/>
          </p:cNvSpPr>
          <p:nvPr/>
        </p:nvSpPr>
        <p:spPr bwMode="auto">
          <a:xfrm>
            <a:off x="2438400" y="5105400"/>
            <a:ext cx="1447800" cy="1447800"/>
          </a:xfrm>
          <a:prstGeom prst="flowChartMagneticDisk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000000"/>
                </a:solidFill>
                <a:latin typeface="+mn-lt"/>
              </a:rPr>
              <a:t>Base de</a:t>
            </a:r>
          </a:p>
          <a:p>
            <a:pPr algn="ctr">
              <a:defRPr/>
            </a:pPr>
            <a:r>
              <a:rPr lang="en-US" sz="1800">
                <a:solidFill>
                  <a:srgbClr val="000000"/>
                </a:solidFill>
                <a:latin typeface="+mn-lt"/>
              </a:rPr>
              <a:t>indices</a:t>
            </a:r>
          </a:p>
        </p:txBody>
      </p:sp>
      <p:sp>
        <p:nvSpPr>
          <p:cNvPr id="16399" name="Text Box 2094"/>
          <p:cNvSpPr txBox="1">
            <a:spLocks noChangeArrowheads="1"/>
          </p:cNvSpPr>
          <p:nvPr/>
        </p:nvSpPr>
        <p:spPr bwMode="auto">
          <a:xfrm>
            <a:off x="3471863" y="2438400"/>
            <a:ext cx="16764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800" dirty="0">
                <a:solidFill>
                  <a:srgbClr val="000000"/>
                </a:solidFill>
                <a:latin typeface="+mn-lt"/>
              </a:rPr>
              <a:t>Representação  do documento</a:t>
            </a:r>
          </a:p>
          <a:p>
            <a:pPr>
              <a:spcBef>
                <a:spcPct val="50000"/>
              </a:spcBef>
              <a:defRPr/>
            </a:pPr>
            <a:r>
              <a:rPr lang="pt-BR" sz="1800" dirty="0">
                <a:solidFill>
                  <a:srgbClr val="000000"/>
                </a:solidFill>
                <a:latin typeface="+mn-lt"/>
              </a:rPr>
              <a:t>(visão lógica)</a:t>
            </a:r>
            <a:endParaRPr lang="pt-PT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6400" name="Line 2095"/>
          <p:cNvSpPr>
            <a:spLocks noChangeShapeType="1"/>
          </p:cNvSpPr>
          <p:nvPr/>
        </p:nvSpPr>
        <p:spPr bwMode="auto">
          <a:xfrm flipH="1">
            <a:off x="5105400" y="2209800"/>
            <a:ext cx="712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>
              <a:defRPr/>
            </a:pPr>
            <a:endParaRPr lang="pt-BR" sz="18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6401" name="Text Box 2098"/>
          <p:cNvSpPr txBox="1">
            <a:spLocks noChangeArrowheads="1"/>
          </p:cNvSpPr>
          <p:nvPr/>
        </p:nvSpPr>
        <p:spPr bwMode="auto">
          <a:xfrm>
            <a:off x="3505200" y="4479925"/>
            <a:ext cx="2133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800">
                <a:solidFill>
                  <a:srgbClr val="000000"/>
                </a:solidFill>
                <a:latin typeface="+mn-lt"/>
              </a:rPr>
              <a:t>Arquivo de índices invertido</a:t>
            </a:r>
            <a:endParaRPr lang="pt-PT" sz="18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6402" name="AutoShape 2099"/>
          <p:cNvSpPr>
            <a:spLocks noChangeArrowheads="1"/>
          </p:cNvSpPr>
          <p:nvPr/>
        </p:nvSpPr>
        <p:spPr bwMode="auto">
          <a:xfrm>
            <a:off x="5791200" y="1809750"/>
            <a:ext cx="1990725" cy="846138"/>
          </a:xfrm>
          <a:prstGeom prst="flowChartMultidocumen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1800" dirty="0" err="1">
                <a:solidFill>
                  <a:srgbClr val="000000"/>
                </a:solidFill>
                <a:latin typeface="+mn-lt"/>
              </a:rPr>
              <a:t>Documentos</a:t>
            </a:r>
            <a:endParaRPr lang="en-US" sz="2000" dirty="0">
              <a:solidFill>
                <a:srgbClr val="000000"/>
              </a:solidFill>
              <a:latin typeface="+mn-lt"/>
            </a:endParaRPr>
          </a:p>
          <a:p>
            <a:pPr algn="ctr">
              <a:defRPr/>
            </a:pPr>
            <a:endParaRPr lang="pt-PT" sz="2000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5632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B7E2148-48E2-4A34-9FC9-D0A1095C057D}" type="slidenum">
              <a:rPr lang="pt-BR" smtClean="0"/>
              <a:pPr/>
              <a:t>50</a:t>
            </a:fld>
            <a:endParaRPr lang="pt-BR" smtClean="0"/>
          </a:p>
        </p:txBody>
      </p:sp>
      <p:sp>
        <p:nvSpPr>
          <p:cNvPr id="56324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52588"/>
            <a:ext cx="7696200" cy="4519612"/>
          </a:xfrm>
        </p:spPr>
        <p:txBody>
          <a:bodyPr/>
          <a:lstStyle/>
          <a:p>
            <a:pPr eaLnBrk="1" hangingPunct="1"/>
            <a:r>
              <a:rPr lang="pt-BR" sz="2600" smtClean="0"/>
              <a:t> Definição do peso </a:t>
            </a:r>
            <a:r>
              <a:rPr lang="pt-BR" sz="2600" smtClean="0">
                <a:solidFill>
                  <a:srgbClr val="800080"/>
                </a:solidFill>
              </a:rPr>
              <a:t>nos documentos</a:t>
            </a:r>
            <a:r>
              <a:rPr lang="pt-BR" sz="2600" smtClean="0"/>
              <a:t>:</a:t>
            </a:r>
          </a:p>
          <a:p>
            <a:pPr lvl="1" eaLnBrk="1" hangingPunct="1"/>
            <a:r>
              <a:rPr lang="pt-BR" sz="2400" smtClean="0"/>
              <a:t>w</a:t>
            </a:r>
            <a:r>
              <a:rPr lang="pt-BR" sz="2400" baseline="-25000" smtClean="0"/>
              <a:t>i,j</a:t>
            </a:r>
            <a:r>
              <a:rPr lang="pt-BR" sz="2400" smtClean="0"/>
              <a:t>: peso associado ao termo k</a:t>
            </a:r>
            <a:r>
              <a:rPr lang="pt-BR" sz="2400" baseline="-25000" smtClean="0"/>
              <a:t>i</a:t>
            </a:r>
            <a:r>
              <a:rPr lang="pt-BR" sz="2400" smtClean="0"/>
              <a:t> no documento d</a:t>
            </a:r>
            <a:r>
              <a:rPr lang="pt-BR" sz="2400" baseline="-25000" smtClean="0"/>
              <a:t>j</a:t>
            </a:r>
          </a:p>
          <a:p>
            <a:pPr lvl="1" eaLnBrk="1" hangingPunct="1"/>
            <a:endParaRPr lang="pt-BR" sz="2400" baseline="-25000" smtClean="0"/>
          </a:p>
          <a:p>
            <a:pPr lvl="1" eaLnBrk="1" hangingPunct="1"/>
            <a:r>
              <a:rPr lang="pt-BR" sz="2400" smtClean="0"/>
              <a:t>w</a:t>
            </a:r>
            <a:r>
              <a:rPr lang="pt-BR" sz="2400" baseline="-25000" smtClean="0"/>
              <a:t>i,j</a:t>
            </a:r>
            <a:r>
              <a:rPr lang="pt-BR" sz="2400" smtClean="0"/>
              <a:t> = tf</a:t>
            </a:r>
            <a:r>
              <a:rPr lang="pt-BR" sz="2400" baseline="-25000" smtClean="0"/>
              <a:t>i,j</a:t>
            </a:r>
            <a:r>
              <a:rPr lang="pt-BR" sz="2400" smtClean="0"/>
              <a:t> X idf</a:t>
            </a:r>
            <a:r>
              <a:rPr lang="pt-BR" sz="2400" baseline="-25000" smtClean="0"/>
              <a:t>i</a:t>
            </a:r>
          </a:p>
          <a:p>
            <a:pPr lvl="1" eaLnBrk="1" hangingPunct="1"/>
            <a:endParaRPr lang="pt-BR" sz="2400" smtClean="0"/>
          </a:p>
          <a:p>
            <a:pPr eaLnBrk="1" hangingPunct="1"/>
            <a:r>
              <a:rPr lang="pt-BR" sz="2600" smtClean="0"/>
              <a:t> Para definição dos pesos dos termos </a:t>
            </a:r>
            <a:r>
              <a:rPr lang="pt-BR" sz="2600" smtClean="0">
                <a:solidFill>
                  <a:srgbClr val="800080"/>
                </a:solidFill>
              </a:rPr>
              <a:t>nas consultas</a:t>
            </a:r>
            <a:r>
              <a:rPr lang="pt-BR" sz="2600" smtClean="0"/>
              <a:t>, Berthier sugere:</a:t>
            </a:r>
            <a:endParaRPr lang="pt-BR" sz="3000" smtClean="0"/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Espaço Vetorial</a:t>
            </a:r>
            <a:r>
              <a:rPr lang="pt-BR" smtClean="0"/>
              <a:t> </a:t>
            </a:r>
            <a:br>
              <a:rPr lang="pt-BR" smtClean="0"/>
            </a:br>
            <a:r>
              <a:rPr lang="pt-BR" smtClean="0"/>
              <a:t> </a:t>
            </a:r>
            <a:r>
              <a:rPr lang="pt-BR" sz="3200" smtClean="0"/>
              <a:t>Cálculo dos Pesos com TF-IDF</a:t>
            </a:r>
          </a:p>
        </p:txBody>
      </p:sp>
      <p:grpSp>
        <p:nvGrpSpPr>
          <p:cNvPr id="56326" name="Group 4"/>
          <p:cNvGrpSpPr>
            <a:grpSpLocks/>
          </p:cNvGrpSpPr>
          <p:nvPr/>
        </p:nvGrpSpPr>
        <p:grpSpPr bwMode="auto">
          <a:xfrm>
            <a:off x="1447800" y="4932363"/>
            <a:ext cx="6153150" cy="1081087"/>
            <a:chOff x="1248" y="2592"/>
            <a:chExt cx="3876" cy="681"/>
          </a:xfrm>
        </p:grpSpPr>
        <p:grpSp>
          <p:nvGrpSpPr>
            <p:cNvPr id="56329" name="Group 5"/>
            <p:cNvGrpSpPr>
              <a:grpSpLocks/>
            </p:cNvGrpSpPr>
            <p:nvPr/>
          </p:nvGrpSpPr>
          <p:grpSpPr bwMode="auto">
            <a:xfrm>
              <a:off x="3552" y="2640"/>
              <a:ext cx="1572" cy="528"/>
              <a:chOff x="1776" y="3264"/>
              <a:chExt cx="1572" cy="528"/>
            </a:xfrm>
          </p:grpSpPr>
          <p:sp>
            <p:nvSpPr>
              <p:cNvPr id="56335" name="Text Box 6"/>
              <p:cNvSpPr txBox="1">
                <a:spLocks noChangeArrowheads="1"/>
              </p:cNvSpPr>
              <p:nvPr/>
            </p:nvSpPr>
            <p:spPr bwMode="auto">
              <a:xfrm>
                <a:off x="2323" y="3264"/>
                <a:ext cx="5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pt-BR"/>
                  <a:t>N</a:t>
                </a:r>
                <a:endParaRPr lang="pt-PT" baseline="-25000"/>
              </a:p>
            </p:txBody>
          </p:sp>
          <p:sp>
            <p:nvSpPr>
              <p:cNvPr id="56336" name="Text Box 7"/>
              <p:cNvSpPr txBox="1">
                <a:spLocks noChangeArrowheads="1"/>
              </p:cNvSpPr>
              <p:nvPr/>
            </p:nvSpPr>
            <p:spPr bwMode="auto">
              <a:xfrm>
                <a:off x="2352" y="3504"/>
                <a:ext cx="99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pt-BR"/>
                  <a:t>n</a:t>
                </a:r>
                <a:r>
                  <a:rPr lang="pt-BR" baseline="-25000"/>
                  <a:t>i</a:t>
                </a:r>
                <a:endParaRPr lang="pt-PT" baseline="-25000"/>
              </a:p>
            </p:txBody>
          </p:sp>
          <p:sp>
            <p:nvSpPr>
              <p:cNvPr id="56337" name="Line 8"/>
              <p:cNvSpPr>
                <a:spLocks noChangeShapeType="1"/>
              </p:cNvSpPr>
              <p:nvPr/>
            </p:nvSpPr>
            <p:spPr bwMode="auto">
              <a:xfrm>
                <a:off x="2364" y="3525"/>
                <a:ext cx="2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56338" name="Rectangle 9"/>
              <p:cNvSpPr>
                <a:spLocks noChangeArrowheads="1"/>
              </p:cNvSpPr>
              <p:nvPr/>
            </p:nvSpPr>
            <p:spPr bwMode="auto">
              <a:xfrm>
                <a:off x="1776" y="3360"/>
                <a:ext cx="96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pt-BR"/>
                  <a:t>X  log</a:t>
                </a:r>
                <a:endParaRPr lang="pt-PT"/>
              </a:p>
            </p:txBody>
          </p:sp>
        </p:grpSp>
        <p:sp>
          <p:nvSpPr>
            <p:cNvPr id="56330" name="Text Box 10"/>
            <p:cNvSpPr txBox="1">
              <a:spLocks noChangeArrowheads="1"/>
            </p:cNvSpPr>
            <p:nvPr/>
          </p:nvSpPr>
          <p:spPr bwMode="auto">
            <a:xfrm>
              <a:off x="2496" y="2592"/>
              <a:ext cx="110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0.5 freq</a:t>
              </a:r>
              <a:r>
                <a:rPr lang="pt-BR" baseline="-25000"/>
                <a:t>i,q</a:t>
              </a:r>
              <a:endParaRPr lang="pt-PT" baseline="-25000"/>
            </a:p>
          </p:txBody>
        </p:sp>
        <p:sp>
          <p:nvSpPr>
            <p:cNvPr id="56331" name="Text Box 11"/>
            <p:cNvSpPr txBox="1">
              <a:spLocks noChangeArrowheads="1"/>
            </p:cNvSpPr>
            <p:nvPr/>
          </p:nvSpPr>
          <p:spPr bwMode="auto">
            <a:xfrm>
              <a:off x="2460" y="2880"/>
              <a:ext cx="11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/>
                <a:t>max</a:t>
              </a:r>
              <a:r>
                <a:rPr lang="pt-BR" baseline="-25000"/>
                <a:t>l</a:t>
              </a:r>
              <a:r>
                <a:rPr lang="pt-BR" sz="3200" baseline="-25000"/>
                <a:t> </a:t>
              </a:r>
              <a:r>
                <a:rPr lang="pt-BR"/>
                <a:t>freq</a:t>
              </a:r>
              <a:r>
                <a:rPr lang="pt-BR" baseline="-25000"/>
                <a:t>l,q</a:t>
              </a:r>
              <a:endParaRPr lang="pt-PT" baseline="-25000"/>
            </a:p>
          </p:txBody>
        </p:sp>
        <p:sp>
          <p:nvSpPr>
            <p:cNvPr id="56332" name="Line 12"/>
            <p:cNvSpPr>
              <a:spLocks noChangeShapeType="1"/>
            </p:cNvSpPr>
            <p:nvPr/>
          </p:nvSpPr>
          <p:spPr bwMode="auto">
            <a:xfrm>
              <a:off x="2460" y="2901"/>
              <a:ext cx="9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pt-BR"/>
            </a:p>
          </p:txBody>
        </p:sp>
        <p:sp>
          <p:nvSpPr>
            <p:cNvPr id="56333" name="Text Box 13"/>
            <p:cNvSpPr txBox="1">
              <a:spLocks noChangeArrowheads="1"/>
            </p:cNvSpPr>
            <p:nvPr/>
          </p:nvSpPr>
          <p:spPr bwMode="auto">
            <a:xfrm>
              <a:off x="1248" y="2736"/>
              <a:ext cx="12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w</a:t>
              </a:r>
              <a:r>
                <a:rPr lang="pt-BR" baseline="-25000"/>
                <a:t>i,j</a:t>
              </a:r>
              <a:r>
                <a:rPr lang="pt-BR"/>
                <a:t> =   0.5 + </a:t>
              </a:r>
              <a:endParaRPr lang="pt-PT"/>
            </a:p>
          </p:txBody>
        </p:sp>
        <p:sp>
          <p:nvSpPr>
            <p:cNvPr id="56334" name="AutoShape 14"/>
            <p:cNvSpPr>
              <a:spLocks noChangeArrowheads="1"/>
            </p:cNvSpPr>
            <p:nvPr/>
          </p:nvSpPr>
          <p:spPr bwMode="auto">
            <a:xfrm>
              <a:off x="1872" y="2592"/>
              <a:ext cx="1680" cy="681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56327" name="Rectangle 15"/>
          <p:cNvSpPr>
            <a:spLocks noChangeArrowheads="1"/>
          </p:cNvSpPr>
          <p:nvPr/>
        </p:nvSpPr>
        <p:spPr bwMode="auto">
          <a:xfrm>
            <a:off x="1066800" y="4841875"/>
            <a:ext cx="6019800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56328" name="Rectangle 16"/>
          <p:cNvSpPr>
            <a:spLocks noChangeArrowheads="1"/>
          </p:cNvSpPr>
          <p:nvPr/>
        </p:nvSpPr>
        <p:spPr bwMode="auto">
          <a:xfrm>
            <a:off x="1447800" y="2852738"/>
            <a:ext cx="240347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Espaço Reservado para Rodapé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8196" name="Espaço Reservado para Número de Slid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3524969-BDF8-49BA-A887-EDF494BA4C4E}" type="slidenum">
              <a:rPr lang="pt-BR" smtClean="0"/>
              <a:pPr/>
              <a:t>51</a:t>
            </a:fld>
            <a:endParaRPr lang="pt-BR" smtClean="0"/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0" y="304800"/>
            <a:ext cx="39624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pt-BR" sz="3200">
                <a:solidFill>
                  <a:schemeClr val="tx2"/>
                </a:solidFill>
                <a:latin typeface="Arial" pitchFamily="34" charset="0"/>
              </a:rPr>
              <a:t>Exemplo 1 </a:t>
            </a:r>
            <a:br>
              <a:rPr lang="pt-BR" sz="3200">
                <a:solidFill>
                  <a:schemeClr val="tx2"/>
                </a:solidFill>
                <a:latin typeface="Arial" pitchFamily="34" charset="0"/>
              </a:rPr>
            </a:br>
            <a:r>
              <a:rPr lang="pt-BR" sz="2800">
                <a:solidFill>
                  <a:schemeClr val="tx2"/>
                </a:solidFill>
                <a:latin typeface="Arial" pitchFamily="34" charset="0"/>
              </a:rPr>
              <a:t>Espaço Vetorial usando Cosseno</a:t>
            </a:r>
          </a:p>
        </p:txBody>
      </p:sp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0" y="6248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4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endParaRPr lang="en-US" sz="2800">
              <a:sym typeface="Symbol" pitchFamily="18" charset="2"/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311150" y="3273425"/>
          <a:ext cx="8589963" cy="3567113"/>
        </p:xfrm>
        <a:graphic>
          <a:graphicData uri="http://schemas.openxmlformats.org/presentationml/2006/ole">
            <p:oleObj spid="_x0000_s8194" name="Documento" r:id="rId4" imgW="5816520" imgH="2423520" progId="Word.Document.8">
              <p:embed/>
            </p:oleObj>
          </a:graphicData>
        </a:graphic>
      </p:graphicFrame>
      <p:sp>
        <p:nvSpPr>
          <p:cNvPr id="8199" name="Oval 5"/>
          <p:cNvSpPr>
            <a:spLocks noChangeArrowheads="1"/>
          </p:cNvSpPr>
          <p:nvPr/>
        </p:nvSpPr>
        <p:spPr bwMode="auto">
          <a:xfrm>
            <a:off x="4778375" y="609600"/>
            <a:ext cx="1676400" cy="1600200"/>
          </a:xfrm>
          <a:prstGeom prst="ellipse">
            <a:avLst/>
          </a:prstGeom>
          <a:solidFill>
            <a:srgbClr val="99FFE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200" name="Oval 6"/>
          <p:cNvSpPr>
            <a:spLocks noChangeArrowheads="1"/>
          </p:cNvSpPr>
          <p:nvPr/>
        </p:nvSpPr>
        <p:spPr bwMode="auto">
          <a:xfrm>
            <a:off x="5540375" y="1295400"/>
            <a:ext cx="1752600" cy="1524000"/>
          </a:xfrm>
          <a:prstGeom prst="ellipse">
            <a:avLst/>
          </a:prstGeom>
          <a:noFill/>
          <a:ln w="9525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201" name="Oval 7"/>
          <p:cNvSpPr>
            <a:spLocks noChangeArrowheads="1"/>
          </p:cNvSpPr>
          <p:nvPr/>
        </p:nvSpPr>
        <p:spPr bwMode="auto">
          <a:xfrm>
            <a:off x="5845175" y="457200"/>
            <a:ext cx="1752600" cy="1600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5692775" y="17478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d1</a:t>
            </a:r>
            <a:endParaRPr lang="pt-BR" sz="1400"/>
          </a:p>
        </p:txBody>
      </p:sp>
      <p:sp>
        <p:nvSpPr>
          <p:cNvPr id="8203" name="Text Box 9"/>
          <p:cNvSpPr txBox="1">
            <a:spLocks noChangeArrowheads="1"/>
          </p:cNvSpPr>
          <p:nvPr/>
        </p:nvSpPr>
        <p:spPr bwMode="auto">
          <a:xfrm>
            <a:off x="5159375" y="10620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d2</a:t>
            </a:r>
          </a:p>
        </p:txBody>
      </p:sp>
      <p:sp>
        <p:nvSpPr>
          <p:cNvPr id="8204" name="Text Box 10"/>
          <p:cNvSpPr txBox="1">
            <a:spLocks noChangeArrowheads="1"/>
          </p:cNvSpPr>
          <p:nvPr/>
        </p:nvSpPr>
        <p:spPr bwMode="auto">
          <a:xfrm>
            <a:off x="6530975" y="15954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d3</a:t>
            </a:r>
          </a:p>
        </p:txBody>
      </p:sp>
      <p:sp>
        <p:nvSpPr>
          <p:cNvPr id="8205" name="Text Box 11"/>
          <p:cNvSpPr txBox="1">
            <a:spLocks noChangeArrowheads="1"/>
          </p:cNvSpPr>
          <p:nvPr/>
        </p:nvSpPr>
        <p:spPr bwMode="auto">
          <a:xfrm>
            <a:off x="5006975" y="14430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d4</a:t>
            </a:r>
          </a:p>
        </p:txBody>
      </p:sp>
      <p:sp>
        <p:nvSpPr>
          <p:cNvPr id="8206" name="Text Box 12"/>
          <p:cNvSpPr txBox="1">
            <a:spLocks noChangeArrowheads="1"/>
          </p:cNvSpPr>
          <p:nvPr/>
        </p:nvSpPr>
        <p:spPr bwMode="auto">
          <a:xfrm>
            <a:off x="5997575" y="14430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d5</a:t>
            </a:r>
          </a:p>
        </p:txBody>
      </p:sp>
      <p:sp>
        <p:nvSpPr>
          <p:cNvPr id="8207" name="Text Box 13"/>
          <p:cNvSpPr txBox="1">
            <a:spLocks noChangeArrowheads="1"/>
          </p:cNvSpPr>
          <p:nvPr/>
        </p:nvSpPr>
        <p:spPr bwMode="auto">
          <a:xfrm>
            <a:off x="5921375" y="9858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d6</a:t>
            </a:r>
          </a:p>
        </p:txBody>
      </p:sp>
      <p:sp>
        <p:nvSpPr>
          <p:cNvPr id="8208" name="Text Box 14"/>
          <p:cNvSpPr txBox="1">
            <a:spLocks noChangeArrowheads="1"/>
          </p:cNvSpPr>
          <p:nvPr/>
        </p:nvSpPr>
        <p:spPr bwMode="auto">
          <a:xfrm>
            <a:off x="6835775" y="8334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d7</a:t>
            </a:r>
          </a:p>
        </p:txBody>
      </p:sp>
      <p:sp>
        <p:nvSpPr>
          <p:cNvPr id="8209" name="Text Box 15"/>
          <p:cNvSpPr txBox="1">
            <a:spLocks noChangeArrowheads="1"/>
          </p:cNvSpPr>
          <p:nvPr/>
        </p:nvSpPr>
        <p:spPr bwMode="auto">
          <a:xfrm>
            <a:off x="4625975" y="604838"/>
            <a:ext cx="403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k1</a:t>
            </a:r>
          </a:p>
        </p:txBody>
      </p:sp>
      <p:sp>
        <p:nvSpPr>
          <p:cNvPr id="8210" name="Text Box 16"/>
          <p:cNvSpPr txBox="1">
            <a:spLocks noChangeArrowheads="1"/>
          </p:cNvSpPr>
          <p:nvPr/>
        </p:nvSpPr>
        <p:spPr bwMode="auto">
          <a:xfrm>
            <a:off x="7292975" y="452438"/>
            <a:ext cx="403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>
                <a:solidFill>
                  <a:srgbClr val="CC2C00"/>
                </a:solidFill>
              </a:rPr>
              <a:t>k2</a:t>
            </a:r>
          </a:p>
        </p:txBody>
      </p:sp>
      <p:sp>
        <p:nvSpPr>
          <p:cNvPr id="8211" name="Text Box 17"/>
          <p:cNvSpPr txBox="1">
            <a:spLocks noChangeArrowheads="1"/>
          </p:cNvSpPr>
          <p:nvPr/>
        </p:nvSpPr>
        <p:spPr bwMode="auto">
          <a:xfrm>
            <a:off x="7048500" y="2520950"/>
            <a:ext cx="403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>
                <a:solidFill>
                  <a:srgbClr val="00A076"/>
                </a:solidFill>
              </a:rPr>
              <a:t>k3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Espaço Reservado para Rodapé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9220" name="Espaço Reservado para Número de Slid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4360424-F4E9-40D0-A52C-4B040D6B80AC}" type="slidenum">
              <a:rPr lang="pt-BR" smtClean="0"/>
              <a:pPr/>
              <a:t>52</a:t>
            </a:fld>
            <a:endParaRPr lang="pt-BR" smtClean="0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0" y="6248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4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endParaRPr lang="en-US" sz="2800">
              <a:sym typeface="Symbol" pitchFamily="18" charset="2"/>
            </a:endParaRP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534988" y="3122613"/>
          <a:ext cx="8299450" cy="3700462"/>
        </p:xfrm>
        <a:graphic>
          <a:graphicData uri="http://schemas.openxmlformats.org/presentationml/2006/ole">
            <p:oleObj spid="_x0000_s9218" name="Document" r:id="rId4" imgW="5711538" imgH="2431941" progId="Word.Document.8">
              <p:embed/>
            </p:oleObj>
          </a:graphicData>
        </a:graphic>
      </p:graphicFrame>
      <p:sp>
        <p:nvSpPr>
          <p:cNvPr id="9222" name="Oval 4"/>
          <p:cNvSpPr>
            <a:spLocks noChangeArrowheads="1"/>
          </p:cNvSpPr>
          <p:nvPr/>
        </p:nvSpPr>
        <p:spPr bwMode="auto">
          <a:xfrm>
            <a:off x="4778375" y="609600"/>
            <a:ext cx="1676400" cy="1600200"/>
          </a:xfrm>
          <a:prstGeom prst="ellipse">
            <a:avLst/>
          </a:prstGeom>
          <a:solidFill>
            <a:srgbClr val="99FFE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223" name="Oval 5"/>
          <p:cNvSpPr>
            <a:spLocks noChangeArrowheads="1"/>
          </p:cNvSpPr>
          <p:nvPr/>
        </p:nvSpPr>
        <p:spPr bwMode="auto">
          <a:xfrm>
            <a:off x="5540375" y="1295400"/>
            <a:ext cx="1752600" cy="1524000"/>
          </a:xfrm>
          <a:prstGeom prst="ellipse">
            <a:avLst/>
          </a:prstGeom>
          <a:noFill/>
          <a:ln w="9525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224" name="Oval 6"/>
          <p:cNvSpPr>
            <a:spLocks noChangeArrowheads="1"/>
          </p:cNvSpPr>
          <p:nvPr/>
        </p:nvSpPr>
        <p:spPr bwMode="auto">
          <a:xfrm>
            <a:off x="5845175" y="457200"/>
            <a:ext cx="1752600" cy="1600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225" name="Text Box 7"/>
          <p:cNvSpPr txBox="1">
            <a:spLocks noChangeArrowheads="1"/>
          </p:cNvSpPr>
          <p:nvPr/>
        </p:nvSpPr>
        <p:spPr bwMode="auto">
          <a:xfrm>
            <a:off x="5692775" y="17478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d1</a:t>
            </a:r>
            <a:endParaRPr lang="pt-BR" sz="1400"/>
          </a:p>
        </p:txBody>
      </p:sp>
      <p:sp>
        <p:nvSpPr>
          <p:cNvPr id="9226" name="Text Box 8"/>
          <p:cNvSpPr txBox="1">
            <a:spLocks noChangeArrowheads="1"/>
          </p:cNvSpPr>
          <p:nvPr/>
        </p:nvSpPr>
        <p:spPr bwMode="auto">
          <a:xfrm>
            <a:off x="5159375" y="10620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d2</a:t>
            </a:r>
          </a:p>
        </p:txBody>
      </p:sp>
      <p:sp>
        <p:nvSpPr>
          <p:cNvPr id="9227" name="Text Box 9"/>
          <p:cNvSpPr txBox="1">
            <a:spLocks noChangeArrowheads="1"/>
          </p:cNvSpPr>
          <p:nvPr/>
        </p:nvSpPr>
        <p:spPr bwMode="auto">
          <a:xfrm>
            <a:off x="6530975" y="15954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d3</a:t>
            </a:r>
          </a:p>
        </p:txBody>
      </p:sp>
      <p:sp>
        <p:nvSpPr>
          <p:cNvPr id="9228" name="Text Box 10"/>
          <p:cNvSpPr txBox="1">
            <a:spLocks noChangeArrowheads="1"/>
          </p:cNvSpPr>
          <p:nvPr/>
        </p:nvSpPr>
        <p:spPr bwMode="auto">
          <a:xfrm>
            <a:off x="5006975" y="14430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d4</a:t>
            </a:r>
          </a:p>
        </p:txBody>
      </p:sp>
      <p:sp>
        <p:nvSpPr>
          <p:cNvPr id="9229" name="Text Box 11"/>
          <p:cNvSpPr txBox="1">
            <a:spLocks noChangeArrowheads="1"/>
          </p:cNvSpPr>
          <p:nvPr/>
        </p:nvSpPr>
        <p:spPr bwMode="auto">
          <a:xfrm>
            <a:off x="5997575" y="14430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d5</a:t>
            </a:r>
          </a:p>
        </p:txBody>
      </p:sp>
      <p:sp>
        <p:nvSpPr>
          <p:cNvPr id="9230" name="Text Box 12"/>
          <p:cNvSpPr txBox="1">
            <a:spLocks noChangeArrowheads="1"/>
          </p:cNvSpPr>
          <p:nvPr/>
        </p:nvSpPr>
        <p:spPr bwMode="auto">
          <a:xfrm>
            <a:off x="5921375" y="9858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d6</a:t>
            </a:r>
          </a:p>
        </p:txBody>
      </p:sp>
      <p:sp>
        <p:nvSpPr>
          <p:cNvPr id="9231" name="Text Box 13"/>
          <p:cNvSpPr txBox="1">
            <a:spLocks noChangeArrowheads="1"/>
          </p:cNvSpPr>
          <p:nvPr/>
        </p:nvSpPr>
        <p:spPr bwMode="auto">
          <a:xfrm>
            <a:off x="6835775" y="8334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d7</a:t>
            </a:r>
          </a:p>
        </p:txBody>
      </p:sp>
      <p:sp>
        <p:nvSpPr>
          <p:cNvPr id="9232" name="Text Box 14"/>
          <p:cNvSpPr txBox="1">
            <a:spLocks noChangeArrowheads="1"/>
          </p:cNvSpPr>
          <p:nvPr/>
        </p:nvSpPr>
        <p:spPr bwMode="auto">
          <a:xfrm>
            <a:off x="4625975" y="604838"/>
            <a:ext cx="403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k1</a:t>
            </a:r>
          </a:p>
        </p:txBody>
      </p:sp>
      <p:sp>
        <p:nvSpPr>
          <p:cNvPr id="9233" name="Text Box 15"/>
          <p:cNvSpPr txBox="1">
            <a:spLocks noChangeArrowheads="1"/>
          </p:cNvSpPr>
          <p:nvPr/>
        </p:nvSpPr>
        <p:spPr bwMode="auto">
          <a:xfrm>
            <a:off x="7292975" y="452438"/>
            <a:ext cx="403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>
                <a:solidFill>
                  <a:srgbClr val="CC2C00"/>
                </a:solidFill>
              </a:rPr>
              <a:t>k2</a:t>
            </a:r>
          </a:p>
        </p:txBody>
      </p:sp>
      <p:sp>
        <p:nvSpPr>
          <p:cNvPr id="9234" name="Text Box 16"/>
          <p:cNvSpPr txBox="1">
            <a:spLocks noChangeArrowheads="1"/>
          </p:cNvSpPr>
          <p:nvPr/>
        </p:nvSpPr>
        <p:spPr bwMode="auto">
          <a:xfrm>
            <a:off x="7048500" y="2520950"/>
            <a:ext cx="403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>
                <a:solidFill>
                  <a:srgbClr val="00A076"/>
                </a:solidFill>
              </a:rPr>
              <a:t>k3</a:t>
            </a:r>
          </a:p>
        </p:txBody>
      </p:sp>
      <p:sp>
        <p:nvSpPr>
          <p:cNvPr id="9235" name="Rectangle 17"/>
          <p:cNvSpPr>
            <a:spLocks noChangeArrowheads="1"/>
          </p:cNvSpPr>
          <p:nvPr/>
        </p:nvSpPr>
        <p:spPr bwMode="auto">
          <a:xfrm>
            <a:off x="304800" y="228600"/>
            <a:ext cx="40449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>
                <a:solidFill>
                  <a:schemeClr val="tx2"/>
                </a:solidFill>
                <a:latin typeface="Arial" pitchFamily="34" charset="0"/>
              </a:rPr>
              <a:t>Exemplo 2 </a:t>
            </a:r>
            <a:br>
              <a:rPr lang="pt-BR" sz="3200">
                <a:solidFill>
                  <a:schemeClr val="tx2"/>
                </a:solidFill>
                <a:latin typeface="Arial" pitchFamily="34" charset="0"/>
              </a:rPr>
            </a:br>
            <a:r>
              <a:rPr lang="pt-BR" sz="2800">
                <a:solidFill>
                  <a:schemeClr val="tx2"/>
                </a:solidFill>
                <a:latin typeface="Arial" pitchFamily="34" charset="0"/>
              </a:rPr>
              <a:t>Espaço Vetorial usando </a:t>
            </a:r>
          </a:p>
          <a:p>
            <a:r>
              <a:rPr lang="pt-BR" sz="2800">
                <a:solidFill>
                  <a:schemeClr val="tx2"/>
                </a:solidFill>
                <a:latin typeface="Arial" pitchFamily="34" charset="0"/>
              </a:rPr>
              <a:t>Cosseno</a:t>
            </a:r>
            <a:endParaRPr lang="en-US" sz="2800">
              <a:solidFill>
                <a:schemeClr val="tx2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Rodapé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0244" name="Espaço Reservado para Número de Slid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EEF823-4708-4018-9925-0AC8B70F701D}" type="slidenum">
              <a:rPr lang="pt-BR" smtClean="0"/>
              <a:pPr/>
              <a:t>53</a:t>
            </a:fld>
            <a:endParaRPr lang="pt-BR" smtClean="0"/>
          </a:p>
        </p:txBody>
      </p:sp>
      <p:sp>
        <p:nvSpPr>
          <p:cNvPr id="10245" name="Rectangle 2"/>
          <p:cNvSpPr>
            <a:spLocks noChangeArrowheads="1"/>
          </p:cNvSpPr>
          <p:nvPr/>
        </p:nvSpPr>
        <p:spPr bwMode="auto">
          <a:xfrm>
            <a:off x="0" y="6248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4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</a:pPr>
            <a:endParaRPr lang="en-US" sz="2800">
              <a:sym typeface="Symbol" pitchFamily="18" charset="2"/>
            </a:endParaRPr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450850" y="3117850"/>
          <a:ext cx="8502650" cy="3602038"/>
        </p:xfrm>
        <a:graphic>
          <a:graphicData uri="http://schemas.openxmlformats.org/presentationml/2006/ole">
            <p:oleObj spid="_x0000_s10242" name="Documento" r:id="rId4" imgW="5707440" imgH="2423520" progId="Word.Document.8">
              <p:embed/>
            </p:oleObj>
          </a:graphicData>
        </a:graphic>
      </p:graphicFrame>
      <p:sp>
        <p:nvSpPr>
          <p:cNvPr id="10246" name="Oval 4"/>
          <p:cNvSpPr>
            <a:spLocks noChangeArrowheads="1"/>
          </p:cNvSpPr>
          <p:nvPr/>
        </p:nvSpPr>
        <p:spPr bwMode="auto">
          <a:xfrm>
            <a:off x="4778375" y="609600"/>
            <a:ext cx="1676400" cy="1600200"/>
          </a:xfrm>
          <a:prstGeom prst="ellipse">
            <a:avLst/>
          </a:prstGeom>
          <a:solidFill>
            <a:srgbClr val="99FFE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47" name="Oval 5"/>
          <p:cNvSpPr>
            <a:spLocks noChangeArrowheads="1"/>
          </p:cNvSpPr>
          <p:nvPr/>
        </p:nvSpPr>
        <p:spPr bwMode="auto">
          <a:xfrm>
            <a:off x="5540375" y="1295400"/>
            <a:ext cx="1752600" cy="1524000"/>
          </a:xfrm>
          <a:prstGeom prst="ellipse">
            <a:avLst/>
          </a:prstGeom>
          <a:noFill/>
          <a:ln w="9525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248" name="Oval 6"/>
          <p:cNvSpPr>
            <a:spLocks noChangeArrowheads="1"/>
          </p:cNvSpPr>
          <p:nvPr/>
        </p:nvSpPr>
        <p:spPr bwMode="auto">
          <a:xfrm>
            <a:off x="5845175" y="457200"/>
            <a:ext cx="1752600" cy="1600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5692775" y="17478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d1</a:t>
            </a:r>
            <a:endParaRPr lang="pt-BR" sz="1400"/>
          </a:p>
        </p:txBody>
      </p:sp>
      <p:sp>
        <p:nvSpPr>
          <p:cNvPr id="10250" name="Text Box 8"/>
          <p:cNvSpPr txBox="1">
            <a:spLocks noChangeArrowheads="1"/>
          </p:cNvSpPr>
          <p:nvPr/>
        </p:nvSpPr>
        <p:spPr bwMode="auto">
          <a:xfrm>
            <a:off x="5159375" y="10620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d2</a:t>
            </a:r>
          </a:p>
        </p:txBody>
      </p:sp>
      <p:sp>
        <p:nvSpPr>
          <p:cNvPr id="10251" name="Text Box 9"/>
          <p:cNvSpPr txBox="1">
            <a:spLocks noChangeArrowheads="1"/>
          </p:cNvSpPr>
          <p:nvPr/>
        </p:nvSpPr>
        <p:spPr bwMode="auto">
          <a:xfrm>
            <a:off x="6530975" y="15954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d3</a:t>
            </a:r>
          </a:p>
        </p:txBody>
      </p:sp>
      <p:sp>
        <p:nvSpPr>
          <p:cNvPr id="10252" name="Text Box 10"/>
          <p:cNvSpPr txBox="1">
            <a:spLocks noChangeArrowheads="1"/>
          </p:cNvSpPr>
          <p:nvPr/>
        </p:nvSpPr>
        <p:spPr bwMode="auto">
          <a:xfrm>
            <a:off x="5006975" y="14430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d4</a:t>
            </a:r>
          </a:p>
        </p:txBody>
      </p:sp>
      <p:sp>
        <p:nvSpPr>
          <p:cNvPr id="10253" name="Text Box 11"/>
          <p:cNvSpPr txBox="1">
            <a:spLocks noChangeArrowheads="1"/>
          </p:cNvSpPr>
          <p:nvPr/>
        </p:nvSpPr>
        <p:spPr bwMode="auto">
          <a:xfrm>
            <a:off x="5997575" y="14430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d5</a:t>
            </a:r>
          </a:p>
        </p:txBody>
      </p:sp>
      <p:sp>
        <p:nvSpPr>
          <p:cNvPr id="10254" name="Text Box 12"/>
          <p:cNvSpPr txBox="1">
            <a:spLocks noChangeArrowheads="1"/>
          </p:cNvSpPr>
          <p:nvPr/>
        </p:nvSpPr>
        <p:spPr bwMode="auto">
          <a:xfrm>
            <a:off x="5921375" y="9858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d6</a:t>
            </a:r>
          </a:p>
        </p:txBody>
      </p:sp>
      <p:sp>
        <p:nvSpPr>
          <p:cNvPr id="10255" name="Text Box 13"/>
          <p:cNvSpPr txBox="1">
            <a:spLocks noChangeArrowheads="1"/>
          </p:cNvSpPr>
          <p:nvPr/>
        </p:nvSpPr>
        <p:spPr bwMode="auto">
          <a:xfrm>
            <a:off x="6835775" y="833438"/>
            <a:ext cx="407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d7</a:t>
            </a:r>
          </a:p>
        </p:txBody>
      </p:sp>
      <p:sp>
        <p:nvSpPr>
          <p:cNvPr id="10256" name="Text Box 14"/>
          <p:cNvSpPr txBox="1">
            <a:spLocks noChangeArrowheads="1"/>
          </p:cNvSpPr>
          <p:nvPr/>
        </p:nvSpPr>
        <p:spPr bwMode="auto">
          <a:xfrm>
            <a:off x="4625975" y="604838"/>
            <a:ext cx="403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/>
              <a:t>k1</a:t>
            </a:r>
          </a:p>
        </p:txBody>
      </p:sp>
      <p:sp>
        <p:nvSpPr>
          <p:cNvPr id="10257" name="Text Box 15"/>
          <p:cNvSpPr txBox="1">
            <a:spLocks noChangeArrowheads="1"/>
          </p:cNvSpPr>
          <p:nvPr/>
        </p:nvSpPr>
        <p:spPr bwMode="auto">
          <a:xfrm>
            <a:off x="7292975" y="452438"/>
            <a:ext cx="403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>
                <a:solidFill>
                  <a:srgbClr val="CC2C00"/>
                </a:solidFill>
              </a:rPr>
              <a:t>k2</a:t>
            </a:r>
          </a:p>
        </p:txBody>
      </p:sp>
      <p:sp>
        <p:nvSpPr>
          <p:cNvPr id="10258" name="Text Box 16"/>
          <p:cNvSpPr txBox="1">
            <a:spLocks noChangeArrowheads="1"/>
          </p:cNvSpPr>
          <p:nvPr/>
        </p:nvSpPr>
        <p:spPr bwMode="auto">
          <a:xfrm>
            <a:off x="7048500" y="2520950"/>
            <a:ext cx="403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pt-BR" sz="1400" b="1">
                <a:solidFill>
                  <a:srgbClr val="00A076"/>
                </a:solidFill>
              </a:rPr>
              <a:t>k3</a:t>
            </a:r>
          </a:p>
        </p:txBody>
      </p:sp>
      <p:sp>
        <p:nvSpPr>
          <p:cNvPr id="10259" name="Rectangle 17"/>
          <p:cNvSpPr>
            <a:spLocks noChangeArrowheads="1"/>
          </p:cNvSpPr>
          <p:nvPr/>
        </p:nvSpPr>
        <p:spPr bwMode="auto">
          <a:xfrm>
            <a:off x="228600" y="152400"/>
            <a:ext cx="3946525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3200">
                <a:solidFill>
                  <a:schemeClr val="tx2"/>
                </a:solidFill>
                <a:latin typeface="Arial" pitchFamily="34" charset="0"/>
              </a:rPr>
              <a:t>Exemplo 3 </a:t>
            </a:r>
            <a:br>
              <a:rPr lang="pt-BR" sz="3200">
                <a:solidFill>
                  <a:schemeClr val="tx2"/>
                </a:solidFill>
                <a:latin typeface="Arial" pitchFamily="34" charset="0"/>
              </a:rPr>
            </a:br>
            <a:r>
              <a:rPr lang="pt-BR" sz="2800">
                <a:solidFill>
                  <a:schemeClr val="tx2"/>
                </a:solidFill>
                <a:latin typeface="Arial" pitchFamily="34" charset="0"/>
              </a:rPr>
              <a:t>Espaço Vetorial usando</a:t>
            </a:r>
          </a:p>
          <a:p>
            <a:r>
              <a:rPr lang="pt-BR" sz="2800">
                <a:solidFill>
                  <a:schemeClr val="tx2"/>
                </a:solidFill>
                <a:latin typeface="Arial" pitchFamily="34" charset="0"/>
              </a:rPr>
              <a:t>Cosseno</a:t>
            </a:r>
            <a:endParaRPr lang="en-US" sz="2800">
              <a:solidFill>
                <a:schemeClr val="tx2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5734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337DAF3-4842-469B-BE7D-60228BBAA05C}" type="slidenum">
              <a:rPr lang="pt-BR" smtClean="0"/>
              <a:pPr/>
              <a:t>54</a:t>
            </a:fld>
            <a:endParaRPr lang="pt-BR" smtClean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Espaço Vetorial</a:t>
            </a:r>
          </a:p>
        </p:txBody>
      </p:sp>
      <p:sp>
        <p:nvSpPr>
          <p:cNvPr id="5734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46113" y="1524000"/>
            <a:ext cx="8116887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Vantagens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>
                <a:sym typeface="Symbol" pitchFamily="18" charset="2"/>
              </a:rPr>
              <a:t>Pesos não binários associados a termos permitem casamento parcial dos documentos com a consulta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>
                <a:sym typeface="Symbol" pitchFamily="18" charset="2"/>
              </a:rPr>
              <a:t>Cosseno ordena documentos de acordo com o grau de similaridade com a consulta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>
                <a:sym typeface="Symbol" pitchFamily="18" charset="2"/>
              </a:rPr>
              <a:t>Desvantagens: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>
                <a:sym typeface="Symbol" pitchFamily="18" charset="2"/>
              </a:rPr>
              <a:t>Assume independência  entre os termos usados na indexação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q1 =</a:t>
            </a:r>
            <a:r>
              <a:rPr lang="pt-BR" sz="2000" i="1" smtClean="0"/>
              <a:t> </a:t>
            </a:r>
            <a:r>
              <a:rPr lang="pt-BR" sz="2000" smtClean="0">
                <a:sym typeface="Symbol" pitchFamily="18" charset="2"/>
              </a:rPr>
              <a:t>redes neurais artificiais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>
                <a:sym typeface="Symbol" pitchFamily="18" charset="2"/>
              </a:rPr>
              <a:t>q2 = redes neurais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>
                <a:sym typeface="Symbol" pitchFamily="18" charset="2"/>
              </a:rPr>
              <a:t>Resultados das consultas q1 e q2 são diferentes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5837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64C3270-EB71-4BC3-A6D5-CA362947818B}" type="slidenum">
              <a:rPr lang="pt-BR" smtClean="0"/>
              <a:pPr/>
              <a:t>55</a:t>
            </a:fld>
            <a:endParaRPr lang="pt-BR" smtClean="0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Aula 2</a:t>
            </a:r>
          </a:p>
        </p:txBody>
      </p:sp>
      <p:sp>
        <p:nvSpPr>
          <p:cNvPr id="5837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4624388"/>
          </a:xfrm>
        </p:spPr>
        <p:txBody>
          <a:bodyPr/>
          <a:lstStyle/>
          <a:p>
            <a:pPr eaLnBrk="1" hangingPunct="1"/>
            <a:r>
              <a:rPr lang="pt-BR" smtClean="0"/>
              <a:t>Modelos de RI baseados em teoria dos conjuntos</a:t>
            </a:r>
          </a:p>
          <a:p>
            <a:pPr lvl="1" eaLnBrk="1" hangingPunct="1"/>
            <a:r>
              <a:rPr lang="pt-BR" smtClean="0"/>
              <a:t>Modelo “Difuso” (fuzzy sets) </a:t>
            </a:r>
          </a:p>
          <a:p>
            <a:pPr eaLnBrk="1" hangingPunct="1"/>
            <a:r>
              <a:rPr lang="pt-BR" smtClean="0"/>
              <a:t>Modelo Algébrico</a:t>
            </a:r>
          </a:p>
          <a:p>
            <a:pPr lvl="1" eaLnBrk="1" hangingPunct="1"/>
            <a:r>
              <a:rPr lang="pt-BR" smtClean="0"/>
              <a:t>Semântica Latente</a:t>
            </a:r>
          </a:p>
          <a:p>
            <a:pPr eaLnBrk="1" hangingPunct="1"/>
            <a:r>
              <a:rPr lang="pt-BR" smtClean="0"/>
              <a:t>Modelo Probabilista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5939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BB8EDCA-B696-48F2-A9A6-C5B408194FC5}" type="slidenum">
              <a:rPr lang="pt-BR" smtClean="0"/>
              <a:pPr/>
              <a:t>56</a:t>
            </a:fld>
            <a:endParaRPr lang="pt-BR" smtClean="0"/>
          </a:p>
        </p:txBody>
      </p:sp>
      <p:sp>
        <p:nvSpPr>
          <p:cNvPr id="59396" name="Rectangle 2"/>
          <p:cNvSpPr>
            <a:spLocks noChangeArrowheads="1"/>
          </p:cNvSpPr>
          <p:nvPr/>
        </p:nvSpPr>
        <p:spPr bwMode="auto">
          <a:xfrm>
            <a:off x="1752600" y="152400"/>
            <a:ext cx="716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endParaRPr lang="pt-PT" sz="3600">
              <a:solidFill>
                <a:schemeClr val="tx2"/>
              </a:solidFill>
            </a:endParaRP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60350"/>
            <a:ext cx="7772400" cy="1008063"/>
          </a:xfrm>
        </p:spPr>
        <p:txBody>
          <a:bodyPr/>
          <a:lstStyle/>
          <a:p>
            <a:pPr eaLnBrk="1" hangingPunct="1"/>
            <a:r>
              <a:rPr lang="pt-BR" smtClean="0"/>
              <a:t>Modelo Difuso</a:t>
            </a:r>
            <a:r>
              <a:rPr lang="pt-BR" sz="3200" smtClean="0"/>
              <a:t> </a:t>
            </a:r>
            <a:br>
              <a:rPr lang="pt-BR" sz="3200" smtClean="0"/>
            </a:br>
            <a:r>
              <a:rPr lang="pt-BR" sz="3200" smtClean="0"/>
              <a:t>Motivação...</a:t>
            </a:r>
          </a:p>
        </p:txBody>
      </p:sp>
      <p:sp>
        <p:nvSpPr>
          <p:cNvPr id="5939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514475"/>
            <a:ext cx="8077200" cy="4810125"/>
          </a:xfrm>
        </p:spPr>
        <p:txBody>
          <a:bodyPr/>
          <a:lstStyle/>
          <a:p>
            <a:pPr eaLnBrk="1" hangingPunct="1"/>
            <a:r>
              <a:rPr lang="pt-BR" smtClean="0"/>
              <a:t>Alguns problemas dos modelos clássicos de RI</a:t>
            </a:r>
          </a:p>
          <a:p>
            <a:pPr lvl="1" eaLnBrk="1" hangingPunct="1"/>
            <a:r>
              <a:rPr lang="pt-BR" sz="2400" smtClean="0"/>
              <a:t>Documentos </a:t>
            </a:r>
            <a:r>
              <a:rPr lang="pt-BR" sz="2400" smtClean="0">
                <a:solidFill>
                  <a:srgbClr val="800080"/>
                </a:solidFill>
              </a:rPr>
              <a:t>não relacionados</a:t>
            </a:r>
            <a:r>
              <a:rPr lang="pt-BR" sz="2400" smtClean="0"/>
              <a:t> podem ser incluídos no conjunto resposta</a:t>
            </a:r>
          </a:p>
          <a:p>
            <a:pPr lvl="1" eaLnBrk="1" hangingPunct="1"/>
            <a:r>
              <a:rPr lang="pt-BR" sz="2400" smtClean="0"/>
              <a:t>Documentos </a:t>
            </a:r>
            <a:r>
              <a:rPr lang="pt-BR" sz="2400" smtClean="0">
                <a:solidFill>
                  <a:srgbClr val="800080"/>
                </a:solidFill>
              </a:rPr>
              <a:t>relevantes</a:t>
            </a:r>
            <a:r>
              <a:rPr lang="pt-BR" sz="2400" smtClean="0"/>
              <a:t> que não contêm pelo menos um termo da consulta não são recuperados</a:t>
            </a:r>
          </a:p>
          <a:p>
            <a:pPr eaLnBrk="1" hangingPunct="1"/>
            <a:r>
              <a:rPr lang="pt-BR" smtClean="0"/>
              <a:t>A necessidade de informação do usuário está mais relacionada a </a:t>
            </a:r>
            <a:r>
              <a:rPr lang="pt-BR" smtClean="0">
                <a:solidFill>
                  <a:srgbClr val="800080"/>
                </a:solidFill>
              </a:rPr>
              <a:t>conceitos</a:t>
            </a:r>
            <a:r>
              <a:rPr lang="pt-BR" smtClean="0"/>
              <a:t> do que a termos ou palavras isoladas</a:t>
            </a:r>
          </a:p>
          <a:p>
            <a:pPr lvl="1" eaLnBrk="1" hangingPunct="1"/>
            <a:r>
              <a:rPr lang="pt-BR" sz="2400" smtClean="0"/>
              <a:t>Um documento que compartilha </a:t>
            </a:r>
            <a:r>
              <a:rPr lang="pt-BR" sz="2400" smtClean="0">
                <a:solidFill>
                  <a:srgbClr val="800080"/>
                </a:solidFill>
              </a:rPr>
              <a:t>conceitos</a:t>
            </a:r>
            <a:r>
              <a:rPr lang="pt-BR" sz="2400" smtClean="0"/>
              <a:t> com outro documento relevante para uma consulta pode interessar o usuário...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6041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BE92D96-DABC-486A-9B5B-0B1A0D0E4AFD}" type="slidenum">
              <a:rPr lang="pt-BR" smtClean="0"/>
              <a:pPr/>
              <a:t>57</a:t>
            </a:fld>
            <a:endParaRPr lang="pt-BR" smtClean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990600"/>
          </a:xfrm>
        </p:spPr>
        <p:txBody>
          <a:bodyPr/>
          <a:lstStyle/>
          <a:p>
            <a:pPr eaLnBrk="1" hangingPunct="1"/>
            <a:r>
              <a:rPr lang="pt-BR" smtClean="0"/>
              <a:t>Modelo Difuso</a:t>
            </a:r>
          </a:p>
        </p:txBody>
      </p:sp>
      <p:sp>
        <p:nvSpPr>
          <p:cNvPr id="6042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077200" cy="4886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Este modelo oferece um framework para representar classes cujas fronteiras não são bem definidas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>
                <a:solidFill>
                  <a:srgbClr val="990099"/>
                </a:solidFill>
              </a:rPr>
              <a:t>Um conjunto difuso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Representa algum conceito difuso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Ex. conceito </a:t>
            </a:r>
            <a:r>
              <a:rPr lang="pt-BR" sz="2000" smtClean="0">
                <a:solidFill>
                  <a:srgbClr val="990099"/>
                </a:solidFill>
              </a:rPr>
              <a:t>ALTO</a:t>
            </a:r>
          </a:p>
          <a:p>
            <a:pPr lvl="1" eaLnBrk="1" hangingPunct="1">
              <a:lnSpc>
                <a:spcPct val="90000"/>
              </a:lnSpc>
              <a:spcBef>
                <a:spcPct val="60000"/>
              </a:spcBef>
            </a:pPr>
            <a:r>
              <a:rPr lang="pt-BR" sz="2000" smtClean="0"/>
              <a:t>É caracterizado por uma função de pertinência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que determina </a:t>
            </a:r>
            <a:r>
              <a:rPr lang="pt-BR" sz="2000" smtClean="0">
                <a:solidFill>
                  <a:srgbClr val="990099"/>
                </a:solidFill>
              </a:rPr>
              <a:t>o grau de pertinência </a:t>
            </a:r>
            <a:r>
              <a:rPr lang="pt-BR" sz="2000" smtClean="0"/>
              <a:t>de cada elemento em relação ao conjunto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>
                <a:solidFill>
                  <a:srgbClr val="990099"/>
                </a:solidFill>
              </a:rPr>
              <a:t>per-ALTO</a:t>
            </a:r>
            <a:r>
              <a:rPr lang="pt-BR" sz="2000" smtClean="0"/>
              <a:t>(Oscar-Schmidt) = 0.9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>
                <a:solidFill>
                  <a:srgbClr val="990099"/>
                </a:solidFill>
              </a:rPr>
              <a:t>per-ALTO</a:t>
            </a:r>
            <a:r>
              <a:rPr lang="pt-BR" sz="2000" smtClean="0"/>
              <a:t>(Flavia) = 0.4</a:t>
            </a:r>
          </a:p>
          <a:p>
            <a:pPr lvl="4" eaLnBrk="1" hangingPunct="1">
              <a:lnSpc>
                <a:spcPct val="90000"/>
              </a:lnSpc>
            </a:pPr>
            <a:endParaRPr lang="pt-BR" smtClean="0"/>
          </a:p>
          <a:p>
            <a:pPr eaLnBrk="1" hangingPunct="1">
              <a:lnSpc>
                <a:spcPct val="90000"/>
              </a:lnSpc>
            </a:pPr>
            <a:r>
              <a:rPr lang="pt-BR" sz="2200" smtClean="0"/>
              <a:t>Nos conjuntos clássicos, a função de pertinência é binária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O elemento pertence ou não ao conjunto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6144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56391D3-4DCC-4FBA-A024-398DCD9D50C8}" type="slidenum">
              <a:rPr lang="pt-BR" smtClean="0"/>
              <a:pPr/>
              <a:t>58</a:t>
            </a:fld>
            <a:endParaRPr lang="pt-BR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3213"/>
            <a:ext cx="7772400" cy="685800"/>
          </a:xfrm>
        </p:spPr>
        <p:txBody>
          <a:bodyPr/>
          <a:lstStyle/>
          <a:p>
            <a:pPr eaLnBrk="1" hangingPunct="1"/>
            <a:r>
              <a:rPr lang="pt-BR" smtClean="0"/>
              <a:t>Conjuntos Difusos</a:t>
            </a:r>
            <a:endParaRPr lang="pt-PT" smtClean="0"/>
          </a:p>
        </p:txBody>
      </p:sp>
      <p:sp>
        <p:nvSpPr>
          <p:cNvPr id="6144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139113" cy="4852988"/>
          </a:xfrm>
        </p:spPr>
        <p:txBody>
          <a:bodyPr/>
          <a:lstStyle/>
          <a:p>
            <a:pPr eaLnBrk="1" hangingPunct="1"/>
            <a:r>
              <a:rPr lang="pt-BR" smtClean="0"/>
              <a:t>Um conjunto difuso </a:t>
            </a:r>
          </a:p>
          <a:p>
            <a:pPr lvl="1" eaLnBrk="1" hangingPunct="1"/>
            <a:r>
              <a:rPr lang="pt-BR" smtClean="0"/>
              <a:t>que representa </a:t>
            </a:r>
            <a:r>
              <a:rPr lang="pt-BR" smtClean="0">
                <a:solidFill>
                  <a:srgbClr val="990099"/>
                </a:solidFill>
              </a:rPr>
              <a:t>o conceito A em U</a:t>
            </a:r>
            <a:r>
              <a:rPr lang="pt-BR" smtClean="0"/>
              <a:t> (universo de elementos considerados) </a:t>
            </a:r>
          </a:p>
          <a:p>
            <a:pPr lvl="1" eaLnBrk="1" hangingPunct="1"/>
            <a:r>
              <a:rPr lang="pt-BR" smtClean="0"/>
              <a:t>é caracterizado por uma </a:t>
            </a:r>
            <a:r>
              <a:rPr lang="pt-BR" smtClean="0">
                <a:solidFill>
                  <a:srgbClr val="990099"/>
                </a:solidFill>
              </a:rPr>
              <a:t>função de pertinência</a:t>
            </a:r>
            <a:r>
              <a:rPr lang="pt-BR" smtClean="0"/>
              <a:t>       </a:t>
            </a:r>
            <a:r>
              <a:rPr lang="pt-BR" smtClean="0">
                <a:solidFill>
                  <a:srgbClr val="990099"/>
                </a:solidFill>
                <a:sym typeface="Symbol" pitchFamily="18" charset="2"/>
              </a:rPr>
              <a:t>: U  [0,1] </a:t>
            </a:r>
          </a:p>
          <a:p>
            <a:pPr lvl="1" eaLnBrk="1" hangingPunct="1"/>
            <a:r>
              <a:rPr lang="pt-BR" smtClean="0">
                <a:sym typeface="Symbol" pitchFamily="18" charset="2"/>
              </a:rPr>
              <a:t>que associa a cada elemento u  U um valor </a:t>
            </a:r>
            <a:r>
              <a:rPr lang="pt-BR" smtClean="0">
                <a:solidFill>
                  <a:srgbClr val="990099"/>
                </a:solidFill>
                <a:sym typeface="Symbol" pitchFamily="18" charset="2"/>
              </a:rPr>
              <a:t>(u)</a:t>
            </a:r>
            <a:r>
              <a:rPr lang="pt-BR" smtClean="0">
                <a:sym typeface="Symbol" pitchFamily="18" charset="2"/>
              </a:rPr>
              <a:t> no intervalo [0,1].</a:t>
            </a:r>
            <a:endParaRPr lang="pt-BR" sz="1500" smtClean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6246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64800FA-25C7-4C23-BFAC-C8497BE307DD}" type="slidenum">
              <a:rPr lang="pt-BR" smtClean="0"/>
              <a:pPr/>
              <a:t>59</a:t>
            </a:fld>
            <a:endParaRPr lang="pt-BR" smtClean="0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3213"/>
            <a:ext cx="7772400" cy="685800"/>
          </a:xfrm>
        </p:spPr>
        <p:txBody>
          <a:bodyPr/>
          <a:lstStyle/>
          <a:p>
            <a:pPr eaLnBrk="1" hangingPunct="1"/>
            <a:r>
              <a:rPr lang="pt-BR" smtClean="0"/>
              <a:t>Modelo Difuso para RI</a:t>
            </a:r>
            <a:endParaRPr lang="pt-PT" smtClean="0"/>
          </a:p>
        </p:txBody>
      </p:sp>
      <p:sp>
        <p:nvSpPr>
          <p:cNvPr id="6246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139113" cy="4852988"/>
          </a:xfrm>
        </p:spPr>
        <p:txBody>
          <a:bodyPr/>
          <a:lstStyle/>
          <a:p>
            <a:pPr eaLnBrk="1" hangingPunct="1"/>
            <a:r>
              <a:rPr lang="pt-BR" sz="2400" smtClean="0">
                <a:sym typeface="Symbol" pitchFamily="18" charset="2"/>
              </a:rPr>
              <a:t>No nosso caso:</a:t>
            </a:r>
          </a:p>
          <a:p>
            <a:pPr lvl="1" eaLnBrk="1" hangingPunct="1"/>
            <a:r>
              <a:rPr lang="pt-BR" sz="2200" smtClean="0">
                <a:sym typeface="Symbol" pitchFamily="18" charset="2"/>
              </a:rPr>
              <a:t>U é a base de documentos (D)</a:t>
            </a:r>
          </a:p>
          <a:p>
            <a:pPr lvl="1" eaLnBrk="1" hangingPunct="1"/>
            <a:r>
              <a:rPr lang="pt-BR" sz="2200" smtClean="0">
                <a:sym typeface="Symbol" pitchFamily="18" charset="2"/>
              </a:rPr>
              <a:t>Cada elemento u é um documento (d)</a:t>
            </a:r>
          </a:p>
          <a:p>
            <a:pPr lvl="1" eaLnBrk="1" hangingPunct="1"/>
            <a:r>
              <a:rPr lang="pt-BR" sz="2200" smtClean="0">
                <a:sym typeface="Symbol" pitchFamily="18" charset="2"/>
              </a:rPr>
              <a:t>Cada </a:t>
            </a:r>
            <a:r>
              <a:rPr lang="pt-BR" sz="2200" smtClean="0">
                <a:solidFill>
                  <a:srgbClr val="990099"/>
                </a:solidFill>
                <a:sym typeface="Symbol" pitchFamily="18" charset="2"/>
              </a:rPr>
              <a:t>termo</a:t>
            </a:r>
            <a:r>
              <a:rPr lang="pt-BR" sz="2200" smtClean="0">
                <a:sym typeface="Symbol" pitchFamily="18" charset="2"/>
              </a:rPr>
              <a:t> ki de K (vocabulário da base) é associado a um </a:t>
            </a:r>
            <a:r>
              <a:rPr lang="pt-BR" sz="2200" smtClean="0">
                <a:solidFill>
                  <a:srgbClr val="990099"/>
                </a:solidFill>
                <a:sym typeface="Symbol" pitchFamily="18" charset="2"/>
              </a:rPr>
              <a:t>conceito</a:t>
            </a:r>
            <a:endParaRPr lang="pt-BR" sz="2200" smtClean="0">
              <a:sym typeface="Symbol" pitchFamily="18" charset="2"/>
            </a:endParaRPr>
          </a:p>
          <a:p>
            <a:pPr lvl="2" eaLnBrk="1" hangingPunct="1"/>
            <a:r>
              <a:rPr lang="pt-BR" sz="2000" smtClean="0">
                <a:sym typeface="Symbol" pitchFamily="18" charset="2"/>
              </a:rPr>
              <a:t>representado por um </a:t>
            </a:r>
            <a:r>
              <a:rPr lang="pt-BR" sz="2000" smtClean="0">
                <a:solidFill>
                  <a:srgbClr val="990099"/>
                </a:solidFill>
                <a:sym typeface="Symbol" pitchFamily="18" charset="2"/>
              </a:rPr>
              <a:t>conjunto difuso</a:t>
            </a:r>
            <a:r>
              <a:rPr lang="pt-BR" sz="2000" smtClean="0">
                <a:sym typeface="Symbol" pitchFamily="18" charset="2"/>
              </a:rPr>
              <a:t> com função de pertinência i</a:t>
            </a:r>
          </a:p>
          <a:p>
            <a:pPr lvl="1" eaLnBrk="1" hangingPunct="1"/>
            <a:r>
              <a:rPr lang="pt-BR" sz="2200" smtClean="0"/>
              <a:t>Cada </a:t>
            </a:r>
            <a:r>
              <a:rPr lang="pt-BR" sz="2200" smtClean="0">
                <a:solidFill>
                  <a:srgbClr val="990099"/>
                </a:solidFill>
              </a:rPr>
              <a:t>documento dj</a:t>
            </a:r>
            <a:r>
              <a:rPr lang="pt-BR" sz="2200" smtClean="0"/>
              <a:t> tem um </a:t>
            </a:r>
            <a:r>
              <a:rPr lang="pt-BR" sz="2200" smtClean="0">
                <a:solidFill>
                  <a:srgbClr val="990099"/>
                </a:solidFill>
              </a:rPr>
              <a:t>grau de pertinência </a:t>
            </a:r>
            <a:r>
              <a:rPr lang="pt-BR" sz="2200" smtClean="0">
                <a:solidFill>
                  <a:srgbClr val="990099"/>
                </a:solidFill>
                <a:sym typeface="Symbol" pitchFamily="18" charset="2"/>
              </a:rPr>
              <a:t></a:t>
            </a:r>
            <a:r>
              <a:rPr lang="pt-BR" sz="1600" smtClean="0">
                <a:solidFill>
                  <a:srgbClr val="990099"/>
                </a:solidFill>
                <a:sym typeface="Symbol" pitchFamily="18" charset="2"/>
              </a:rPr>
              <a:t>i,j</a:t>
            </a:r>
            <a:r>
              <a:rPr lang="pt-BR" sz="2200" smtClean="0"/>
              <a:t> em relação ao </a:t>
            </a:r>
            <a:r>
              <a:rPr lang="pt-BR" sz="2200" smtClean="0">
                <a:solidFill>
                  <a:srgbClr val="990099"/>
                </a:solidFill>
              </a:rPr>
              <a:t>termo </a:t>
            </a:r>
            <a:r>
              <a:rPr lang="pt-BR" sz="2200" smtClean="0">
                <a:solidFill>
                  <a:srgbClr val="990099"/>
                </a:solidFill>
                <a:sym typeface="Symbol" pitchFamily="18" charset="2"/>
              </a:rPr>
              <a:t>ki</a:t>
            </a:r>
            <a:r>
              <a:rPr lang="pt-BR" sz="2200" smtClean="0">
                <a:sym typeface="Symbol" pitchFamily="18" charset="2"/>
              </a:rPr>
              <a:t> </a:t>
            </a:r>
          </a:p>
          <a:p>
            <a:pPr lvl="2" eaLnBrk="1" hangingPunct="1"/>
            <a:r>
              <a:rPr lang="pt-BR" sz="2000" smtClean="0">
                <a:sym typeface="Symbol" pitchFamily="18" charset="2"/>
              </a:rPr>
              <a:t>Esse grau de pertinência determina a importância do termo na recuperação do documento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3"/>
            <a:ext cx="7772400" cy="1008062"/>
          </a:xfrm>
          <a:ln>
            <a:solidFill>
              <a:srgbClr val="23238D"/>
            </a:solidFill>
          </a:ln>
        </p:spPr>
        <p:txBody>
          <a:bodyPr/>
          <a:lstStyle/>
          <a:p>
            <a:pPr eaLnBrk="1" hangingPunct="1"/>
            <a:r>
              <a:rPr lang="pt-BR" sz="3200" smtClean="0"/>
              <a:t>Sistemas de RI: </a:t>
            </a:r>
            <a:br>
              <a:rPr lang="pt-BR" sz="3200" smtClean="0"/>
            </a:br>
            <a:r>
              <a:rPr lang="pt-BR" sz="3200" smtClean="0"/>
              <a:t>Consulta à Base de índices</a:t>
            </a:r>
          </a:p>
        </p:txBody>
      </p:sp>
      <p:sp>
        <p:nvSpPr>
          <p:cNvPr id="17411" name="Rectangle 8"/>
          <p:cNvSpPr>
            <a:spLocks noChangeArrowheads="1"/>
          </p:cNvSpPr>
          <p:nvPr/>
        </p:nvSpPr>
        <p:spPr bwMode="auto">
          <a:xfrm>
            <a:off x="3657600" y="4040188"/>
            <a:ext cx="1676400" cy="8382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solidFill>
                  <a:srgbClr val="000000"/>
                </a:solidFill>
                <a:latin typeface="+mn-lt"/>
              </a:rPr>
              <a:t>Busca e </a:t>
            </a:r>
          </a:p>
          <a:p>
            <a:pPr algn="ctr">
              <a:defRPr/>
            </a:pPr>
            <a:r>
              <a:rPr lang="en-US" sz="2000">
                <a:solidFill>
                  <a:srgbClr val="000000"/>
                </a:solidFill>
                <a:latin typeface="+mn-lt"/>
              </a:rPr>
              <a:t>recuperação</a:t>
            </a:r>
          </a:p>
        </p:txBody>
      </p:sp>
      <p:sp>
        <p:nvSpPr>
          <p:cNvPr id="17412" name="Rectangle 9"/>
          <p:cNvSpPr>
            <a:spLocks noChangeArrowheads="1"/>
          </p:cNvSpPr>
          <p:nvPr/>
        </p:nvSpPr>
        <p:spPr bwMode="auto">
          <a:xfrm>
            <a:off x="3048000" y="5535613"/>
            <a:ext cx="1676400" cy="8382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solidFill>
                  <a:srgbClr val="000000"/>
                </a:solidFill>
                <a:latin typeface="+mn-lt"/>
              </a:rPr>
              <a:t>Ordenação</a:t>
            </a:r>
          </a:p>
        </p:txBody>
      </p:sp>
      <p:sp>
        <p:nvSpPr>
          <p:cNvPr id="17413" name="Rectangle 12"/>
          <p:cNvSpPr>
            <a:spLocks noChangeArrowheads="1"/>
          </p:cNvSpPr>
          <p:nvPr/>
        </p:nvSpPr>
        <p:spPr bwMode="auto">
          <a:xfrm>
            <a:off x="3200400" y="2668588"/>
            <a:ext cx="3962400" cy="5334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pt-BR" sz="2000">
                <a:solidFill>
                  <a:srgbClr val="000000"/>
                </a:solidFill>
                <a:latin typeface="+mn-lt"/>
              </a:rPr>
              <a:t>Preparação da consulta</a:t>
            </a:r>
            <a:endParaRPr lang="en-US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414" name="Rectangle 13"/>
          <p:cNvSpPr>
            <a:spLocks noChangeArrowheads="1"/>
          </p:cNvSpPr>
          <p:nvPr/>
        </p:nvSpPr>
        <p:spPr bwMode="auto">
          <a:xfrm>
            <a:off x="4114800" y="1573213"/>
            <a:ext cx="2362200" cy="4572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solidFill>
                  <a:srgbClr val="000000"/>
                </a:solidFill>
                <a:latin typeface="+mn-lt"/>
              </a:rPr>
              <a:t>Interface do usuário</a:t>
            </a:r>
          </a:p>
        </p:txBody>
      </p:sp>
      <p:sp>
        <p:nvSpPr>
          <p:cNvPr id="17415" name="Line 26"/>
          <p:cNvSpPr>
            <a:spLocks noChangeShapeType="1"/>
          </p:cNvSpPr>
          <p:nvPr/>
        </p:nvSpPr>
        <p:spPr bwMode="auto">
          <a:xfrm flipH="1">
            <a:off x="4724400" y="591661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defRPr/>
            </a:pPr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416" name="Line 29"/>
          <p:cNvSpPr>
            <a:spLocks noChangeShapeType="1"/>
          </p:cNvSpPr>
          <p:nvPr/>
        </p:nvSpPr>
        <p:spPr bwMode="auto">
          <a:xfrm>
            <a:off x="4495800" y="3201988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defRPr/>
            </a:pPr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417" name="Line 35"/>
          <p:cNvSpPr>
            <a:spLocks noChangeShapeType="1"/>
          </p:cNvSpPr>
          <p:nvPr/>
        </p:nvSpPr>
        <p:spPr bwMode="auto">
          <a:xfrm>
            <a:off x="4114800" y="18018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defRPr/>
            </a:pPr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418" name="Line 36"/>
          <p:cNvSpPr>
            <a:spLocks noChangeShapeType="1"/>
          </p:cNvSpPr>
          <p:nvPr/>
        </p:nvSpPr>
        <p:spPr bwMode="auto">
          <a:xfrm>
            <a:off x="4267200" y="19542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defRPr/>
            </a:pPr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419" name="Line 37"/>
          <p:cNvSpPr>
            <a:spLocks noChangeShapeType="1"/>
          </p:cNvSpPr>
          <p:nvPr/>
        </p:nvSpPr>
        <p:spPr bwMode="auto">
          <a:xfrm flipH="1">
            <a:off x="1371600" y="1801813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defRPr/>
            </a:pPr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18444" name="AutoShape 40"/>
          <p:cNvCxnSpPr>
            <a:cxnSpLocks noChangeShapeType="1"/>
            <a:endCxn id="17414" idx="1"/>
          </p:cNvCxnSpPr>
          <p:nvPr/>
        </p:nvCxnSpPr>
        <p:spPr bwMode="auto">
          <a:xfrm rot="10800000" flipH="1">
            <a:off x="1600200" y="1801813"/>
            <a:ext cx="2514600" cy="4076700"/>
          </a:xfrm>
          <a:prstGeom prst="bentConnector3">
            <a:avLst>
              <a:gd name="adj1" fmla="val -909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7421" name="AutoShape 41"/>
          <p:cNvSpPr>
            <a:spLocks noChangeArrowheads="1"/>
          </p:cNvSpPr>
          <p:nvPr/>
        </p:nvSpPr>
        <p:spPr bwMode="auto">
          <a:xfrm>
            <a:off x="6096000" y="3811588"/>
            <a:ext cx="1447800" cy="1219200"/>
          </a:xfrm>
          <a:prstGeom prst="flowChartMagneticDisk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solidFill>
                  <a:srgbClr val="000000"/>
                </a:solidFill>
                <a:latin typeface="+mn-lt"/>
              </a:rPr>
              <a:t>Base de</a:t>
            </a:r>
          </a:p>
          <a:p>
            <a:pPr algn="ctr">
              <a:defRPr/>
            </a:pPr>
            <a:r>
              <a:rPr lang="en-US" sz="2000">
                <a:solidFill>
                  <a:srgbClr val="000000"/>
                </a:solidFill>
                <a:latin typeface="+mn-lt"/>
              </a:rPr>
              <a:t>índices</a:t>
            </a:r>
          </a:p>
        </p:txBody>
      </p:sp>
      <p:sp>
        <p:nvSpPr>
          <p:cNvPr id="17422" name="AutoShape 43"/>
          <p:cNvSpPr>
            <a:spLocks noChangeArrowheads="1"/>
          </p:cNvSpPr>
          <p:nvPr/>
        </p:nvSpPr>
        <p:spPr bwMode="auto">
          <a:xfrm>
            <a:off x="5334000" y="5711825"/>
            <a:ext cx="2514600" cy="885825"/>
          </a:xfrm>
          <a:prstGeom prst="flowChartMultidocumen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2000">
                <a:solidFill>
                  <a:srgbClr val="000000"/>
                </a:solidFill>
                <a:latin typeface="+mn-lt"/>
              </a:rPr>
              <a:t>Indices-docs</a:t>
            </a:r>
          </a:p>
          <a:p>
            <a:pPr algn="ctr">
              <a:defRPr/>
            </a:pPr>
            <a:r>
              <a:rPr lang="en-US" sz="2000">
                <a:solidFill>
                  <a:srgbClr val="000000"/>
                </a:solidFill>
                <a:latin typeface="+mn-lt"/>
              </a:rPr>
              <a:t>recuperados</a:t>
            </a:r>
            <a:endParaRPr lang="pt-PT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423" name="Rectangle 45"/>
          <p:cNvSpPr>
            <a:spLocks noChangeArrowheads="1"/>
          </p:cNvSpPr>
          <p:nvPr/>
        </p:nvSpPr>
        <p:spPr bwMode="auto">
          <a:xfrm>
            <a:off x="3124200" y="3402013"/>
            <a:ext cx="1122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000000"/>
                </a:solidFill>
                <a:latin typeface="+mn-lt"/>
              </a:rPr>
              <a:t>consulta</a:t>
            </a:r>
            <a:endParaRPr lang="pt-PT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424" name="AutoShape 47"/>
          <p:cNvSpPr>
            <a:spLocks noChangeArrowheads="1"/>
          </p:cNvSpPr>
          <p:nvPr/>
        </p:nvSpPr>
        <p:spPr bwMode="auto">
          <a:xfrm>
            <a:off x="609600" y="5621338"/>
            <a:ext cx="1990725" cy="885825"/>
          </a:xfrm>
          <a:prstGeom prst="flowChartMultidocumen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2000">
                <a:solidFill>
                  <a:srgbClr val="000000"/>
                </a:solidFill>
                <a:latin typeface="+mn-lt"/>
              </a:rPr>
              <a:t>Índices-docs</a:t>
            </a:r>
          </a:p>
          <a:p>
            <a:pPr algn="ctr">
              <a:defRPr/>
            </a:pPr>
            <a:r>
              <a:rPr lang="en-US" sz="2000">
                <a:solidFill>
                  <a:srgbClr val="000000"/>
                </a:solidFill>
                <a:latin typeface="+mn-lt"/>
              </a:rPr>
              <a:t>ordenados</a:t>
            </a:r>
            <a:endParaRPr lang="pt-PT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425" name="Line 48"/>
          <p:cNvSpPr>
            <a:spLocks noChangeShapeType="1"/>
          </p:cNvSpPr>
          <p:nvPr/>
        </p:nvSpPr>
        <p:spPr bwMode="auto">
          <a:xfrm>
            <a:off x="5257800" y="2030413"/>
            <a:ext cx="0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>
              <a:defRPr/>
            </a:pPr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426" name="Text Box 49"/>
          <p:cNvSpPr txBox="1">
            <a:spLocks noChangeArrowheads="1"/>
          </p:cNvSpPr>
          <p:nvPr/>
        </p:nvSpPr>
        <p:spPr bwMode="auto">
          <a:xfrm>
            <a:off x="2286000" y="2090738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000">
                <a:solidFill>
                  <a:srgbClr val="000000"/>
                </a:solidFill>
                <a:latin typeface="+mn-lt"/>
              </a:rPr>
              <a:t>Necessidade do usuário</a:t>
            </a:r>
            <a:endParaRPr lang="pt-PT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427" name="Line 55"/>
          <p:cNvSpPr>
            <a:spLocks noChangeShapeType="1"/>
          </p:cNvSpPr>
          <p:nvPr/>
        </p:nvSpPr>
        <p:spPr bwMode="auto">
          <a:xfrm flipH="1">
            <a:off x="5334000" y="442118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pPr>
              <a:defRPr/>
            </a:pPr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428" name="Line 57"/>
          <p:cNvSpPr>
            <a:spLocks noChangeShapeType="1"/>
          </p:cNvSpPr>
          <p:nvPr/>
        </p:nvSpPr>
        <p:spPr bwMode="auto">
          <a:xfrm flipH="1">
            <a:off x="2600325" y="5916613"/>
            <a:ext cx="447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pPr>
              <a:defRPr/>
            </a:pPr>
            <a:endParaRPr lang="pt-BR" sz="2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429" name="Line 58"/>
          <p:cNvSpPr>
            <a:spLocks noChangeShapeType="1"/>
          </p:cNvSpPr>
          <p:nvPr/>
        </p:nvSpPr>
        <p:spPr bwMode="auto">
          <a:xfrm>
            <a:off x="4495800" y="4878388"/>
            <a:ext cx="1981200" cy="65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pPr>
              <a:defRPr/>
            </a:pPr>
            <a:endParaRPr lang="pt-BR" sz="200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6349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8D9AFD4-7E08-4E06-8117-B0136E579049}" type="slidenum">
              <a:rPr lang="pt-BR" smtClean="0"/>
              <a:pPr/>
              <a:t>60</a:t>
            </a:fld>
            <a:endParaRPr lang="pt-BR" smtClean="0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45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Modelo Difuso para RI</a:t>
            </a:r>
            <a:endParaRPr lang="en-US" smtClean="0"/>
          </a:p>
        </p:txBody>
      </p:sp>
      <p:sp>
        <p:nvSpPr>
          <p:cNvPr id="6349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617663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zh-TW" smtClean="0">
                <a:ea typeface="PMingLiU" pitchFamily="18" charset="-120"/>
              </a:rPr>
              <a:t>Representação do </a:t>
            </a:r>
            <a:r>
              <a:rPr lang="pt-BR" altLang="zh-TW" smtClean="0">
                <a:solidFill>
                  <a:srgbClr val="800080"/>
                </a:solidFill>
                <a:ea typeface="PMingLiU" pitchFamily="18" charset="-120"/>
              </a:rPr>
              <a:t>documento </a:t>
            </a:r>
          </a:p>
          <a:p>
            <a:pPr lvl="1" eaLnBrk="1" hangingPunct="1"/>
            <a:r>
              <a:rPr lang="pt-BR" altLang="zh-TW" smtClean="0">
                <a:ea typeface="PMingLiU" pitchFamily="18" charset="-120"/>
              </a:rPr>
              <a:t>Vetor de pesos não-binários</a:t>
            </a:r>
          </a:p>
          <a:p>
            <a:pPr lvl="2" eaLnBrk="1" hangingPunct="1"/>
            <a:r>
              <a:rPr lang="pt-BR" altLang="zh-TW" smtClean="0">
                <a:ea typeface="PMingLiU" pitchFamily="18" charset="-120"/>
              </a:rPr>
              <a:t>Variando entre 0 e 1</a:t>
            </a:r>
          </a:p>
          <a:p>
            <a:pPr eaLnBrk="1" hangingPunct="1"/>
            <a:r>
              <a:rPr lang="pt-BR" altLang="zh-TW" smtClean="0">
                <a:ea typeface="PMingLiU" pitchFamily="18" charset="-120"/>
              </a:rPr>
              <a:t>Representação da </a:t>
            </a:r>
            <a:r>
              <a:rPr lang="pt-BR" altLang="zh-TW" smtClean="0">
                <a:solidFill>
                  <a:srgbClr val="800080"/>
                </a:solidFill>
                <a:ea typeface="PMingLiU" pitchFamily="18" charset="-120"/>
              </a:rPr>
              <a:t>consulta</a:t>
            </a:r>
          </a:p>
          <a:p>
            <a:pPr lvl="1" eaLnBrk="1" hangingPunct="1"/>
            <a:r>
              <a:rPr lang="pt-BR" altLang="zh-TW" smtClean="0">
                <a:ea typeface="PMingLiU" pitchFamily="18" charset="-120"/>
              </a:rPr>
              <a:t>Fórmula normal disjuntiva </a:t>
            </a:r>
          </a:p>
          <a:p>
            <a:pPr lvl="2" eaLnBrk="1" hangingPunct="1"/>
            <a:r>
              <a:rPr lang="pt-BR" altLang="zh-TW" smtClean="0">
                <a:ea typeface="PMingLiU" pitchFamily="18" charset="-120"/>
              </a:rPr>
              <a:t>Como no modelo booleano simples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6451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6AAE8F3-C5B7-44BF-A88A-2C2D19054998}" type="slidenum">
              <a:rPr lang="pt-BR" smtClean="0"/>
              <a:pPr/>
              <a:t>61</a:t>
            </a:fld>
            <a:endParaRPr lang="pt-BR" smtClean="0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Modelo Difuso para RI</a:t>
            </a:r>
            <a:br>
              <a:rPr lang="pt-BR" smtClean="0"/>
            </a:br>
            <a:r>
              <a:rPr lang="pt-BR" smtClean="0"/>
              <a:t> </a:t>
            </a:r>
            <a:r>
              <a:rPr lang="pt-BR" sz="3200" smtClean="0"/>
              <a:t>Noção de </a:t>
            </a:r>
            <a:r>
              <a:rPr lang="en-US" sz="3200" smtClean="0"/>
              <a:t>Relevância</a:t>
            </a:r>
            <a:endParaRPr lang="pt-BR" sz="3200" smtClean="0"/>
          </a:p>
        </p:txBody>
      </p:sp>
      <p:sp>
        <p:nvSpPr>
          <p:cNvPr id="64517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7772400" cy="4762500"/>
          </a:xfrm>
        </p:spPr>
        <p:txBody>
          <a:bodyPr/>
          <a:lstStyle/>
          <a:p>
            <a:pPr eaLnBrk="1" hangingPunct="1"/>
            <a:r>
              <a:rPr lang="pt-BR" sz="2400" smtClean="0">
                <a:solidFill>
                  <a:srgbClr val="990099"/>
                </a:solidFill>
              </a:rPr>
              <a:t>Similaridade</a:t>
            </a:r>
            <a:r>
              <a:rPr lang="pt-BR" sz="2400" smtClean="0"/>
              <a:t> entre documento e consulta é medida pela </a:t>
            </a:r>
            <a:r>
              <a:rPr lang="pt-BR" sz="2400" smtClean="0">
                <a:solidFill>
                  <a:srgbClr val="990099"/>
                </a:solidFill>
              </a:rPr>
              <a:t>função de pertinência</a:t>
            </a:r>
            <a:r>
              <a:rPr lang="pt-BR" sz="2400" smtClean="0"/>
              <a:t> </a:t>
            </a:r>
            <a:r>
              <a:rPr lang="pt-BR" sz="2600" smtClean="0">
                <a:solidFill>
                  <a:srgbClr val="990099"/>
                </a:solidFill>
                <a:sym typeface="Symbol" pitchFamily="18" charset="2"/>
              </a:rPr>
              <a:t></a:t>
            </a:r>
            <a:r>
              <a:rPr lang="pt-BR" sz="1800" smtClean="0">
                <a:solidFill>
                  <a:srgbClr val="990099"/>
                </a:solidFill>
                <a:sym typeface="Symbol" pitchFamily="18" charset="2"/>
              </a:rPr>
              <a:t>i,j</a:t>
            </a:r>
            <a:r>
              <a:rPr lang="pt-BR" sz="1800" smtClean="0">
                <a:sym typeface="Symbol" pitchFamily="18" charset="2"/>
              </a:rPr>
              <a:t> </a:t>
            </a:r>
            <a:endParaRPr lang="pt-BR" sz="1800" smtClean="0"/>
          </a:p>
          <a:p>
            <a:pPr eaLnBrk="1" hangingPunct="1"/>
            <a:r>
              <a:rPr lang="pt-BR" sz="2600" smtClean="0">
                <a:solidFill>
                  <a:srgbClr val="990099"/>
                </a:solidFill>
                <a:sym typeface="Symbol" pitchFamily="18" charset="2"/>
              </a:rPr>
              <a:t></a:t>
            </a:r>
            <a:r>
              <a:rPr lang="pt-BR" sz="1800" smtClean="0">
                <a:solidFill>
                  <a:srgbClr val="990099"/>
                </a:solidFill>
                <a:sym typeface="Symbol" pitchFamily="18" charset="2"/>
              </a:rPr>
              <a:t>i,j</a:t>
            </a:r>
            <a:r>
              <a:rPr lang="pt-BR" sz="1800" smtClean="0">
                <a:sym typeface="Symbol" pitchFamily="18" charset="2"/>
              </a:rPr>
              <a:t> </a:t>
            </a:r>
            <a:r>
              <a:rPr lang="pt-BR" sz="2400" smtClean="0">
                <a:sym typeface="Symbol" pitchFamily="18" charset="2"/>
              </a:rPr>
              <a:t>mede o quão </a:t>
            </a:r>
            <a:r>
              <a:rPr lang="pt-BR" sz="2400" smtClean="0">
                <a:solidFill>
                  <a:srgbClr val="990099"/>
                </a:solidFill>
                <a:sym typeface="Symbol" pitchFamily="18" charset="2"/>
              </a:rPr>
              <a:t>relevante</a:t>
            </a:r>
            <a:r>
              <a:rPr lang="pt-BR" sz="2400" smtClean="0">
                <a:sym typeface="Symbol" pitchFamily="18" charset="2"/>
              </a:rPr>
              <a:t> o termo ki é para recuperar o documento dj</a:t>
            </a:r>
          </a:p>
          <a:p>
            <a:pPr lvl="1" eaLnBrk="1" hangingPunct="1"/>
            <a:r>
              <a:rPr lang="pt-BR" sz="2000" smtClean="0"/>
              <a:t>Quanto maior próximo de 1, mais relevante é o termo</a:t>
            </a:r>
          </a:p>
          <a:p>
            <a:pPr eaLnBrk="1" hangingPunct="1"/>
            <a:r>
              <a:rPr lang="pt-BR" sz="2400" smtClean="0"/>
              <a:t>A função de pertinência mais comum é construída a partir do conceito de </a:t>
            </a:r>
            <a:r>
              <a:rPr lang="pt-BR" sz="2400" smtClean="0">
                <a:solidFill>
                  <a:srgbClr val="990099"/>
                </a:solidFill>
              </a:rPr>
              <a:t>correlação entre termos</a:t>
            </a:r>
          </a:p>
          <a:p>
            <a:pPr lvl="1" eaLnBrk="1" hangingPunct="1"/>
            <a:r>
              <a:rPr lang="pt-BR" sz="2000" smtClean="0"/>
              <a:t>Mesmo que o termo </a:t>
            </a:r>
            <a:r>
              <a:rPr lang="pt-BR" sz="2000" smtClean="0">
                <a:solidFill>
                  <a:srgbClr val="990099"/>
                </a:solidFill>
              </a:rPr>
              <a:t>não apareça</a:t>
            </a:r>
            <a:r>
              <a:rPr lang="pt-BR" sz="2000" smtClean="0"/>
              <a:t> no documento, ele pode ser relevante!</a:t>
            </a:r>
          </a:p>
          <a:p>
            <a:pPr lvl="1" eaLnBrk="1" hangingPunct="1"/>
            <a:r>
              <a:rPr lang="pt-BR" sz="2000" smtClean="0"/>
              <a:t>Mesmo que o termo </a:t>
            </a:r>
            <a:r>
              <a:rPr lang="pt-BR" sz="2000" smtClean="0">
                <a:solidFill>
                  <a:srgbClr val="990099"/>
                </a:solidFill>
              </a:rPr>
              <a:t>apareça</a:t>
            </a:r>
            <a:r>
              <a:rPr lang="pt-BR" sz="2000" smtClean="0"/>
              <a:t> no documento, sua relevância pode ser baixa, por não ter outros termos relacionados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6553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AE87D94-DEF2-42F1-9F5A-082593BF0CC0}" type="slidenum">
              <a:rPr lang="pt-BR" smtClean="0"/>
              <a:pPr/>
              <a:t>62</a:t>
            </a:fld>
            <a:endParaRPr lang="pt-BR" smtClean="0"/>
          </a:p>
        </p:txBody>
      </p:sp>
      <p:sp>
        <p:nvSpPr>
          <p:cNvPr id="6554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Modelo Difuso de RI</a:t>
            </a:r>
          </a:p>
        </p:txBody>
      </p:sp>
      <p:sp>
        <p:nvSpPr>
          <p:cNvPr id="65541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55638" y="1647825"/>
            <a:ext cx="7726362" cy="4733925"/>
          </a:xfrm>
        </p:spPr>
        <p:txBody>
          <a:bodyPr/>
          <a:lstStyle/>
          <a:p>
            <a:pPr eaLnBrk="1" hangingPunct="1"/>
            <a:r>
              <a:rPr lang="pt-BR" sz="2400" smtClean="0"/>
              <a:t> Considere o documento abaixo e as consultas</a:t>
            </a:r>
          </a:p>
          <a:p>
            <a:pPr lvl="1" eaLnBrk="1" hangingPunct="1"/>
            <a:r>
              <a:rPr lang="pt-BR" sz="2000" smtClean="0"/>
              <a:t> q</a:t>
            </a:r>
            <a:r>
              <a:rPr lang="pt-BR" sz="1700" smtClean="0"/>
              <a:t>1</a:t>
            </a:r>
            <a:r>
              <a:rPr lang="pt-BR" sz="2000" smtClean="0"/>
              <a:t> =  “honesto” e q</a:t>
            </a:r>
            <a:r>
              <a:rPr lang="pt-BR" sz="1700" smtClean="0"/>
              <a:t>2</a:t>
            </a:r>
            <a:r>
              <a:rPr lang="pt-BR" sz="2000" smtClean="0"/>
              <a:t>=“filósofo” </a:t>
            </a:r>
          </a:p>
          <a:p>
            <a:pPr lvl="1" eaLnBrk="1" hangingPunct="1"/>
            <a:endParaRPr lang="pt-BR" sz="2000" smtClean="0"/>
          </a:p>
          <a:p>
            <a:pPr lvl="1" eaLnBrk="1" hangingPunct="1">
              <a:buFont typeface="Wingdings" pitchFamily="2" charset="2"/>
              <a:buNone/>
            </a:pPr>
            <a:r>
              <a:rPr lang="pt-BR" sz="2000" smtClean="0"/>
              <a:t>   No modelo  booleano</a:t>
            </a:r>
          </a:p>
          <a:p>
            <a:pPr lvl="2" eaLnBrk="1" hangingPunct="1"/>
            <a:r>
              <a:rPr lang="pt-BR" sz="2000" smtClean="0"/>
              <a:t>Sim(d</a:t>
            </a:r>
            <a:r>
              <a:rPr lang="pt-BR" sz="1800" smtClean="0"/>
              <a:t>j</a:t>
            </a:r>
            <a:r>
              <a:rPr lang="pt-BR" sz="2000" smtClean="0"/>
              <a:t>,q</a:t>
            </a:r>
            <a:r>
              <a:rPr lang="pt-BR" sz="1500" smtClean="0"/>
              <a:t>1</a:t>
            </a:r>
            <a:r>
              <a:rPr lang="pt-BR" sz="2000" smtClean="0"/>
              <a:t>) = 1</a:t>
            </a:r>
          </a:p>
          <a:p>
            <a:pPr lvl="2" eaLnBrk="1" hangingPunct="1"/>
            <a:r>
              <a:rPr lang="pt-BR" sz="2000" smtClean="0"/>
              <a:t>Sim(d</a:t>
            </a:r>
            <a:r>
              <a:rPr lang="pt-BR" sz="1800" smtClean="0"/>
              <a:t>j</a:t>
            </a:r>
            <a:r>
              <a:rPr lang="pt-BR" sz="2000" smtClean="0"/>
              <a:t>,q</a:t>
            </a:r>
            <a:r>
              <a:rPr lang="pt-BR" sz="1500" smtClean="0"/>
              <a:t>2</a:t>
            </a:r>
            <a:r>
              <a:rPr lang="pt-BR" sz="2000" smtClean="0"/>
              <a:t>) = 0</a:t>
            </a:r>
          </a:p>
          <a:p>
            <a:pPr lvl="2" eaLnBrk="1" hangingPunct="1"/>
            <a:endParaRPr lang="pt-BR" sz="1300" smtClean="0"/>
          </a:p>
          <a:p>
            <a:pPr lvl="1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pt-BR" sz="2000" smtClean="0">
                <a:sym typeface="Symbol" pitchFamily="18" charset="2"/>
              </a:rPr>
              <a:t>   No modelo difuso</a:t>
            </a:r>
          </a:p>
          <a:p>
            <a:pPr lvl="2" eaLnBrk="1" hangingPunct="1"/>
            <a:r>
              <a:rPr lang="pt-BR" sz="2000" smtClean="0"/>
              <a:t>Sim(dj,q</a:t>
            </a:r>
            <a:r>
              <a:rPr lang="pt-BR" sz="1500" smtClean="0"/>
              <a:t>1</a:t>
            </a:r>
            <a:r>
              <a:rPr lang="pt-BR" sz="2000" smtClean="0"/>
              <a:t>) = </a:t>
            </a:r>
            <a:r>
              <a:rPr lang="pt-BR" smtClean="0">
                <a:sym typeface="Symbol" pitchFamily="18" charset="2"/>
              </a:rPr>
              <a:t></a:t>
            </a:r>
            <a:r>
              <a:rPr lang="pt-BR" sz="1800" smtClean="0">
                <a:sym typeface="Symbol" pitchFamily="18" charset="2"/>
              </a:rPr>
              <a:t>1,j</a:t>
            </a:r>
          </a:p>
          <a:p>
            <a:pPr lvl="2" eaLnBrk="1" hangingPunct="1"/>
            <a:r>
              <a:rPr lang="pt-BR" sz="2000" smtClean="0"/>
              <a:t>Sim(dj,q</a:t>
            </a:r>
            <a:r>
              <a:rPr lang="pt-BR" sz="1500" smtClean="0"/>
              <a:t>2</a:t>
            </a:r>
            <a:r>
              <a:rPr lang="pt-BR" sz="2000" smtClean="0"/>
              <a:t>) = </a:t>
            </a:r>
            <a:r>
              <a:rPr lang="pt-BR" smtClean="0">
                <a:sym typeface="Symbol" pitchFamily="18" charset="2"/>
              </a:rPr>
              <a:t></a:t>
            </a:r>
            <a:r>
              <a:rPr lang="pt-BR" sz="1800" smtClean="0">
                <a:sym typeface="Symbol" pitchFamily="18" charset="2"/>
              </a:rPr>
              <a:t>2,j</a:t>
            </a:r>
            <a:endParaRPr lang="pt-BR" sz="2000" smtClean="0"/>
          </a:p>
          <a:p>
            <a:pPr lvl="2" eaLnBrk="1" hangingPunct="1"/>
            <a:r>
              <a:rPr lang="pt-BR" smtClean="0">
                <a:sym typeface="Symbol" pitchFamily="18" charset="2"/>
              </a:rPr>
              <a:t></a:t>
            </a:r>
            <a:r>
              <a:rPr lang="pt-BR" sz="1800" smtClean="0">
                <a:sym typeface="Symbol" pitchFamily="18" charset="2"/>
              </a:rPr>
              <a:t>1,j</a:t>
            </a:r>
            <a:r>
              <a:rPr lang="pt-BR" smtClean="0">
                <a:sym typeface="Symbol" pitchFamily="18" charset="2"/>
              </a:rPr>
              <a:t> = 0.9</a:t>
            </a:r>
          </a:p>
          <a:p>
            <a:pPr lvl="2" eaLnBrk="1" hangingPunct="1"/>
            <a:r>
              <a:rPr lang="pt-BR" smtClean="0">
                <a:sym typeface="Symbol" pitchFamily="18" charset="2"/>
              </a:rPr>
              <a:t></a:t>
            </a:r>
            <a:r>
              <a:rPr lang="pt-BR" sz="1800" smtClean="0">
                <a:sym typeface="Symbol" pitchFamily="18" charset="2"/>
              </a:rPr>
              <a:t>2,j</a:t>
            </a:r>
            <a:r>
              <a:rPr lang="pt-BR" smtClean="0">
                <a:sym typeface="Symbol" pitchFamily="18" charset="2"/>
              </a:rPr>
              <a:t> = 0.1</a:t>
            </a:r>
            <a:endParaRPr lang="pt-BR" sz="1300" smtClean="0"/>
          </a:p>
        </p:txBody>
      </p:sp>
      <p:sp>
        <p:nvSpPr>
          <p:cNvPr id="65542" name="Text Box 1029"/>
          <p:cNvSpPr txBox="1">
            <a:spLocks noChangeArrowheads="1"/>
          </p:cNvSpPr>
          <p:nvPr/>
        </p:nvSpPr>
        <p:spPr bwMode="auto">
          <a:xfrm>
            <a:off x="5292725" y="3154363"/>
            <a:ext cx="2447925" cy="1308100"/>
          </a:xfrm>
          <a:prstGeom prst="rect">
            <a:avLst/>
          </a:prstGeom>
          <a:solidFill>
            <a:srgbClr val="E6E6E6"/>
          </a:solidFill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ts val="1300"/>
              </a:lnSpc>
              <a:spcBef>
                <a:spcPts val="1200"/>
              </a:spcBef>
              <a:spcAft>
                <a:spcPts val="500"/>
              </a:spcAft>
            </a:pPr>
            <a:r>
              <a:rPr lang="pt-BR" sz="1800">
                <a:solidFill>
                  <a:srgbClr val="80008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“Se o desonesto soubesse a vantagem de ser honesto, ele seria honesto ao menos por desonestidade.”</a:t>
            </a:r>
          </a:p>
          <a:p>
            <a:pPr eaLnBrk="0" hangingPunct="0">
              <a:lnSpc>
                <a:spcPct val="50000"/>
              </a:lnSpc>
              <a:spcBef>
                <a:spcPts val="1200"/>
              </a:spcBef>
              <a:spcAft>
                <a:spcPts val="500"/>
              </a:spcAft>
            </a:pPr>
            <a:r>
              <a:rPr lang="pt-BR" sz="1800" b="1" i="1">
                <a:solidFill>
                  <a:srgbClr val="80008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Sócrates</a:t>
            </a:r>
            <a:r>
              <a:rPr lang="pt-BR" sz="1800">
                <a:solidFill>
                  <a:srgbClr val="80008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pt-BR" sz="1800">
                <a:latin typeface="Times New Roman" pitchFamily="18" charset="0"/>
              </a:rPr>
              <a:t>	</a:t>
            </a:r>
          </a:p>
        </p:txBody>
      </p:sp>
      <p:sp>
        <p:nvSpPr>
          <p:cNvPr id="65543" name="Text Box 1030"/>
          <p:cNvSpPr txBox="1">
            <a:spLocks noChangeArrowheads="1"/>
          </p:cNvSpPr>
          <p:nvPr/>
        </p:nvSpPr>
        <p:spPr bwMode="auto">
          <a:xfrm>
            <a:off x="5886450" y="2636838"/>
            <a:ext cx="1514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800" b="1">
                <a:solidFill>
                  <a:srgbClr val="800080"/>
                </a:solidFill>
              </a:rPr>
              <a:t>Documento</a:t>
            </a:r>
            <a:endParaRPr lang="pt-BR" sz="1800">
              <a:solidFill>
                <a:srgbClr val="800080"/>
              </a:solidFill>
            </a:endParaRPr>
          </a:p>
        </p:txBody>
      </p:sp>
      <p:sp>
        <p:nvSpPr>
          <p:cNvPr id="65544" name="Text Box 1035"/>
          <p:cNvSpPr txBox="1">
            <a:spLocks noChangeArrowheads="1"/>
          </p:cNvSpPr>
          <p:nvPr/>
        </p:nvSpPr>
        <p:spPr bwMode="auto">
          <a:xfrm>
            <a:off x="4311650" y="5029200"/>
            <a:ext cx="4724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800"/>
              <a:t>Obs.: Termo “filósofo” não aparece no documento, porém sua relevância é maior que 0 pois o documento contém palavras relacionadas a esse termo.</a:t>
            </a:r>
            <a:endParaRPr lang="pt-PT" sz="1800"/>
          </a:p>
        </p:txBody>
      </p:sp>
      <p:sp>
        <p:nvSpPr>
          <p:cNvPr id="65545" name="Rectangle 1036"/>
          <p:cNvSpPr>
            <a:spLocks noChangeArrowheads="1"/>
          </p:cNvSpPr>
          <p:nvPr/>
        </p:nvSpPr>
        <p:spPr bwMode="auto">
          <a:xfrm>
            <a:off x="4240213" y="5013325"/>
            <a:ext cx="4724400" cy="1304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65546" name="Rectangle 1037"/>
          <p:cNvSpPr>
            <a:spLocks noChangeArrowheads="1"/>
          </p:cNvSpPr>
          <p:nvPr/>
        </p:nvSpPr>
        <p:spPr bwMode="auto">
          <a:xfrm>
            <a:off x="1258888" y="2781300"/>
            <a:ext cx="2836862" cy="1135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65547" name="Rectangle 1038"/>
          <p:cNvSpPr>
            <a:spLocks noChangeArrowheads="1"/>
          </p:cNvSpPr>
          <p:nvPr/>
        </p:nvSpPr>
        <p:spPr bwMode="auto">
          <a:xfrm>
            <a:off x="1258888" y="4238625"/>
            <a:ext cx="2836862" cy="2079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6656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B03E424-56F0-4DE1-98A9-867761A6DB92}" type="slidenum">
              <a:rPr lang="pt-BR" smtClean="0"/>
              <a:pPr/>
              <a:t>63</a:t>
            </a:fld>
            <a:endParaRPr lang="pt-BR" smtClean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Modelo Difuso </a:t>
            </a:r>
            <a:br>
              <a:rPr lang="pt-BR" smtClean="0"/>
            </a:br>
            <a:r>
              <a:rPr lang="pt-BR" sz="3200" smtClean="0"/>
              <a:t>Matriz de correlação termo-a-termo</a:t>
            </a:r>
          </a:p>
        </p:txBody>
      </p:sp>
      <p:sp>
        <p:nvSpPr>
          <p:cNvPr id="66565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c: matriz de correlação </a:t>
            </a:r>
            <a:r>
              <a:rPr lang="pt-BR" sz="2400" i="1" smtClean="0"/>
              <a:t>n</a:t>
            </a:r>
            <a:r>
              <a:rPr lang="pt-BR" sz="2400" smtClean="0"/>
              <a:t> </a:t>
            </a:r>
            <a:r>
              <a:rPr lang="pt-BR" sz="2000" smtClean="0"/>
              <a:t>X</a:t>
            </a:r>
            <a:r>
              <a:rPr lang="pt-BR" sz="2400" smtClean="0"/>
              <a:t> </a:t>
            </a:r>
            <a:r>
              <a:rPr lang="pt-BR" sz="2400" i="1" smtClean="0"/>
              <a:t>n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pt-BR" sz="2400" smtClean="0"/>
              <a:t>c</a:t>
            </a:r>
            <a:r>
              <a:rPr lang="pt-BR" sz="1600" smtClean="0"/>
              <a:t>i,l</a:t>
            </a:r>
            <a:r>
              <a:rPr lang="pt-BR" sz="2400" smtClean="0"/>
              <a:t>: correlação entre termos k</a:t>
            </a:r>
            <a:r>
              <a:rPr lang="pt-BR" sz="2000" smtClean="0"/>
              <a:t>i</a:t>
            </a:r>
            <a:r>
              <a:rPr lang="pt-BR" sz="2400" smtClean="0"/>
              <a:t>,k</a:t>
            </a:r>
            <a:r>
              <a:rPr lang="pt-BR" sz="2000" smtClean="0"/>
              <a:t>l</a:t>
            </a:r>
            <a:r>
              <a:rPr lang="pt-BR" sz="2400" smtClean="0"/>
              <a:t>:</a:t>
            </a:r>
            <a:r>
              <a:rPr lang="pt-BR" smtClean="0"/>
              <a:t>	</a:t>
            </a:r>
            <a:r>
              <a:rPr lang="pt-BR" sz="2400" smtClean="0"/>
              <a:t>										c</a:t>
            </a:r>
            <a:r>
              <a:rPr lang="pt-BR" sz="1800" smtClean="0"/>
              <a:t>i,l</a:t>
            </a:r>
            <a:r>
              <a:rPr lang="pt-BR" sz="2400" smtClean="0"/>
              <a:t> =          n</a:t>
            </a:r>
            <a:r>
              <a:rPr lang="pt-BR" sz="1800" smtClean="0"/>
              <a:t>i,l</a:t>
            </a:r>
            <a:r>
              <a:rPr lang="pt-BR" sz="2400" smtClean="0"/>
              <a:t>             						n</a:t>
            </a:r>
            <a:r>
              <a:rPr lang="pt-BR" sz="1800" smtClean="0"/>
              <a:t>i</a:t>
            </a:r>
            <a:r>
              <a:rPr lang="pt-BR" sz="2400" smtClean="0"/>
              <a:t> + n</a:t>
            </a:r>
            <a:r>
              <a:rPr lang="pt-BR" sz="1800" smtClean="0"/>
              <a:t>l</a:t>
            </a:r>
            <a:r>
              <a:rPr lang="pt-BR" sz="2400" smtClean="0"/>
              <a:t> - n</a:t>
            </a:r>
            <a:r>
              <a:rPr lang="pt-BR" sz="1800" smtClean="0"/>
              <a:t>i,l</a:t>
            </a:r>
            <a:endParaRPr lang="pt-BR" sz="2000" smtClean="0"/>
          </a:p>
          <a:p>
            <a:pPr lvl="1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sz="2400" smtClean="0"/>
              <a:t>n</a:t>
            </a:r>
            <a:r>
              <a:rPr lang="pt-BR" sz="2000" smtClean="0"/>
              <a:t>i</a:t>
            </a:r>
            <a:r>
              <a:rPr lang="pt-BR" sz="2400" smtClean="0"/>
              <a:t>: número de docs que contêm termo k</a:t>
            </a:r>
            <a:r>
              <a:rPr lang="pt-BR" sz="2000" smtClean="0"/>
              <a:t>i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n</a:t>
            </a:r>
            <a:r>
              <a:rPr lang="pt-BR" sz="2000" smtClean="0"/>
              <a:t>l</a:t>
            </a:r>
            <a:r>
              <a:rPr lang="pt-BR" sz="2400" smtClean="0"/>
              <a:t>: número de docs que contêm termo k</a:t>
            </a:r>
            <a:r>
              <a:rPr lang="pt-BR" sz="2000" smtClean="0"/>
              <a:t>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n</a:t>
            </a:r>
            <a:r>
              <a:rPr lang="pt-BR" sz="2000" smtClean="0"/>
              <a:t>i,l</a:t>
            </a:r>
            <a:r>
              <a:rPr lang="pt-BR" sz="2400" smtClean="0"/>
              <a:t>: número de docs que contêm ambos os termos k</a:t>
            </a:r>
            <a:r>
              <a:rPr lang="pt-BR" sz="2000" smtClean="0"/>
              <a:t>i</a:t>
            </a:r>
            <a:r>
              <a:rPr lang="pt-BR" sz="2400" smtClean="0"/>
              <a:t> e k</a:t>
            </a:r>
            <a:r>
              <a:rPr lang="pt-BR" sz="2000" smtClean="0"/>
              <a:t>l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 A partir daí, temos a </a:t>
            </a:r>
            <a:r>
              <a:rPr lang="pt-BR" sz="2400" smtClean="0">
                <a:solidFill>
                  <a:srgbClr val="990099"/>
                </a:solidFill>
              </a:rPr>
              <a:t>noção de proximidade entre termos </a:t>
            </a:r>
          </a:p>
        </p:txBody>
      </p:sp>
      <p:sp>
        <p:nvSpPr>
          <p:cNvPr id="66566" name="Line 6"/>
          <p:cNvSpPr>
            <a:spLocks noChangeShapeType="1"/>
          </p:cNvSpPr>
          <p:nvPr/>
        </p:nvSpPr>
        <p:spPr bwMode="auto">
          <a:xfrm>
            <a:off x="2771775" y="3357563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1619250" y="2852738"/>
            <a:ext cx="3168650" cy="865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6758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A4CB9AB-6DB4-4E75-9F6B-12BBF8C77E14}" type="slidenum">
              <a:rPr lang="pt-BR" smtClean="0"/>
              <a:pPr/>
              <a:t>64</a:t>
            </a:fld>
            <a:endParaRPr lang="pt-BR" smtClean="0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Modelo Difuso </a:t>
            </a:r>
            <a:br>
              <a:rPr lang="pt-BR" smtClean="0"/>
            </a:br>
            <a:r>
              <a:rPr lang="pt-BR" sz="3200" smtClean="0"/>
              <a:t>Matriz de correlação termo-a-termo</a:t>
            </a:r>
          </a:p>
        </p:txBody>
      </p:sp>
      <p:graphicFrame>
        <p:nvGraphicFramePr>
          <p:cNvPr id="362700" name="Group 204"/>
          <p:cNvGraphicFramePr>
            <a:graphicFrameLocks noGrp="1"/>
          </p:cNvGraphicFramePr>
          <p:nvPr>
            <p:ph idx="1"/>
          </p:nvPr>
        </p:nvGraphicFramePr>
        <p:xfrm>
          <a:off x="755650" y="2779713"/>
          <a:ext cx="7569200" cy="3673476"/>
        </p:xfrm>
        <a:graphic>
          <a:graphicData uri="http://schemas.openxmlformats.org/drawingml/2006/table">
            <a:tbl>
              <a:tblPr/>
              <a:tblGrid>
                <a:gridCol w="1512888"/>
                <a:gridCol w="1512887"/>
                <a:gridCol w="1514475"/>
                <a:gridCol w="1514475"/>
                <a:gridCol w="1514475"/>
              </a:tblGrid>
              <a:tr h="831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Correlação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Arial" charset="0"/>
                        </a:rPr>
                        <a:t>ci,l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K1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K2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K3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K4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K1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C11 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K2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C21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C22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K3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C31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C32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C33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K4</a:t>
                      </a:r>
                      <a:endParaRPr kumimoji="0" lang="pt-B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C41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C42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C43</a:t>
                      </a:r>
                      <a:endParaRPr kumimoji="0" lang="pt-B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C44</a:t>
                      </a:r>
                      <a:endParaRPr kumimoji="0" lang="pt-B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627" name="Rectangle 205"/>
          <p:cNvSpPr>
            <a:spLocks noChangeArrowheads="1"/>
          </p:cNvSpPr>
          <p:nvPr/>
        </p:nvSpPr>
        <p:spPr bwMode="auto">
          <a:xfrm>
            <a:off x="784225" y="1773238"/>
            <a:ext cx="6599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Correlação: </a:t>
            </a:r>
            <a:r>
              <a:rPr lang="pt-BR">
                <a:solidFill>
                  <a:srgbClr val="990099"/>
                </a:solidFill>
              </a:rPr>
              <a:t>noção de proximidade entre termos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6861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6BA2D6A-4C6F-463C-A497-D88C4F47C494}" type="slidenum">
              <a:rPr lang="pt-BR" smtClean="0"/>
              <a:pPr/>
              <a:t>65</a:t>
            </a:fld>
            <a:endParaRPr lang="pt-BR" smtClean="0"/>
          </a:p>
        </p:txBody>
      </p:sp>
      <p:sp>
        <p:nvSpPr>
          <p:cNvPr id="68612" name="Rectangle 8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Modelo Difuso</a:t>
            </a:r>
          </a:p>
        </p:txBody>
      </p:sp>
      <p:sp>
        <p:nvSpPr>
          <p:cNvPr id="68613" name="Rectangle 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1638"/>
            <a:ext cx="8001000" cy="4349750"/>
          </a:xfrm>
        </p:spPr>
        <p:txBody>
          <a:bodyPr/>
          <a:lstStyle/>
          <a:p>
            <a:pPr eaLnBrk="1" hangingPunct="1"/>
            <a:r>
              <a:rPr lang="pt-BR" smtClean="0"/>
              <a:t> A correlação pode ser usada para definir uma função de pertinência fuzzy para o termo k</a:t>
            </a:r>
            <a:r>
              <a:rPr lang="pt-BR" sz="2400" smtClean="0"/>
              <a:t>i</a:t>
            </a:r>
            <a:r>
              <a:rPr lang="pt-BR" smtClean="0"/>
              <a:t>:</a:t>
            </a:r>
          </a:p>
          <a:p>
            <a:pPr eaLnBrk="1" hangingPunct="1">
              <a:lnSpc>
                <a:spcPct val="60000"/>
              </a:lnSpc>
              <a:spcAft>
                <a:spcPct val="50000"/>
              </a:spcAft>
              <a:buFont typeface="Wingdings" pitchFamily="2" charset="2"/>
              <a:buNone/>
            </a:pPr>
            <a:r>
              <a:rPr lang="pt-BR" sz="2400" smtClean="0">
                <a:sym typeface="Symbol" pitchFamily="18" charset="2"/>
              </a:rPr>
              <a:t>	    </a:t>
            </a:r>
            <a:r>
              <a:rPr lang="pt-BR" sz="1800" smtClean="0"/>
              <a:t>i,j</a:t>
            </a:r>
            <a:r>
              <a:rPr lang="pt-BR" sz="2400" smtClean="0"/>
              <a:t> = 1 -  </a:t>
            </a:r>
            <a:r>
              <a:rPr lang="pt-BR" sz="3600" smtClean="0">
                <a:sym typeface="Symbol" pitchFamily="18" charset="2"/>
              </a:rPr>
              <a:t></a:t>
            </a:r>
            <a:r>
              <a:rPr lang="pt-BR" sz="2000" smtClean="0">
                <a:sym typeface="Symbol" pitchFamily="18" charset="2"/>
              </a:rPr>
              <a:t> </a:t>
            </a:r>
            <a:r>
              <a:rPr lang="pt-BR" sz="2400" smtClean="0">
                <a:sym typeface="Symbol" pitchFamily="18" charset="2"/>
              </a:rPr>
              <a:t>(1 - c</a:t>
            </a:r>
            <a:r>
              <a:rPr lang="pt-BR" sz="1800" smtClean="0">
                <a:sym typeface="Symbol" pitchFamily="18" charset="2"/>
              </a:rPr>
              <a:t>i,l</a:t>
            </a:r>
            <a:r>
              <a:rPr lang="pt-BR" sz="2400" smtClean="0">
                <a:sym typeface="Symbol" pitchFamily="18" charset="2"/>
              </a:rPr>
              <a:t>)	</a:t>
            </a:r>
            <a:r>
              <a:rPr lang="pt-BR" smtClean="0">
                <a:sym typeface="Symbol" pitchFamily="18" charset="2"/>
              </a:rPr>
              <a:t>			</a:t>
            </a:r>
            <a:r>
              <a:rPr lang="pt-BR" sz="2400" smtClean="0">
                <a:sym typeface="Symbol" pitchFamily="18" charset="2"/>
              </a:rPr>
              <a:t>	             		 </a:t>
            </a:r>
            <a:r>
              <a:rPr lang="pt-BR" sz="1800" smtClean="0">
                <a:sym typeface="Symbol" pitchFamily="18" charset="2"/>
              </a:rPr>
              <a:t>k</a:t>
            </a:r>
            <a:r>
              <a:rPr lang="pt-BR" sz="1600" smtClean="0">
                <a:sym typeface="Symbol" pitchFamily="18" charset="2"/>
              </a:rPr>
              <a:t>l</a:t>
            </a:r>
            <a:r>
              <a:rPr lang="pt-BR" sz="1800" smtClean="0">
                <a:sym typeface="Symbol" pitchFamily="18" charset="2"/>
              </a:rPr>
              <a:t>  d</a:t>
            </a:r>
            <a:r>
              <a:rPr lang="pt-BR" sz="1600" smtClean="0">
                <a:sym typeface="Symbol" pitchFamily="18" charset="2"/>
              </a:rPr>
              <a:t>j</a:t>
            </a:r>
            <a:endParaRPr lang="pt-BR" sz="1600" smtClean="0"/>
          </a:p>
          <a:p>
            <a:pPr lvl="1" eaLnBrk="1" hangingPunct="1">
              <a:spcBef>
                <a:spcPct val="60000"/>
              </a:spcBef>
            </a:pPr>
            <a:r>
              <a:rPr lang="pt-BR" sz="2500" smtClean="0">
                <a:solidFill>
                  <a:srgbClr val="990099"/>
                </a:solidFill>
                <a:sym typeface="Symbol" pitchFamily="18" charset="2"/>
              </a:rPr>
              <a:t></a:t>
            </a:r>
            <a:r>
              <a:rPr lang="pt-BR" smtClean="0">
                <a:solidFill>
                  <a:srgbClr val="990099"/>
                </a:solidFill>
              </a:rPr>
              <a:t>i,j</a:t>
            </a:r>
            <a:r>
              <a:rPr lang="pt-BR" sz="2500" smtClean="0">
                <a:solidFill>
                  <a:srgbClr val="990099"/>
                </a:solidFill>
              </a:rPr>
              <a:t>:</a:t>
            </a:r>
            <a:r>
              <a:rPr lang="pt-BR" sz="2500" smtClean="0"/>
              <a:t> pertinência do documento d</a:t>
            </a:r>
            <a:r>
              <a:rPr lang="pt-BR" smtClean="0"/>
              <a:t>j</a:t>
            </a:r>
            <a:r>
              <a:rPr lang="pt-BR" sz="2500" smtClean="0"/>
              <a:t> ao conjunto fuzzy associado ao termo k</a:t>
            </a:r>
            <a:r>
              <a:rPr lang="pt-BR" smtClean="0"/>
              <a:t>i </a:t>
            </a:r>
            <a:endParaRPr lang="pt-BR" sz="2500" smtClean="0"/>
          </a:p>
          <a:p>
            <a:pPr lvl="2" eaLnBrk="1" hangingPunct="1"/>
            <a:r>
              <a:rPr lang="pt-BR" sz="2300" smtClean="0"/>
              <a:t>i.e., relevância do termo</a:t>
            </a:r>
          </a:p>
          <a:p>
            <a:pPr eaLnBrk="1" hangingPunct="1">
              <a:buFont typeface="Wingdings" pitchFamily="2" charset="2"/>
              <a:buNone/>
            </a:pPr>
            <a:endParaRPr lang="pt-BR" sz="3200" smtClean="0"/>
          </a:p>
        </p:txBody>
      </p:sp>
      <p:sp>
        <p:nvSpPr>
          <p:cNvPr id="68614" name="Rectangle 17"/>
          <p:cNvSpPr>
            <a:spLocks noChangeArrowheads="1"/>
          </p:cNvSpPr>
          <p:nvPr/>
        </p:nvSpPr>
        <p:spPr bwMode="auto">
          <a:xfrm>
            <a:off x="1476375" y="2636838"/>
            <a:ext cx="3240088" cy="936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Espaço Reservado para Rodapé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69635" name="Espaço Reservado para Número de Slid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2DEF8B0-E2FF-4F32-9363-2E57F51AE047}" type="slidenum">
              <a:rPr lang="pt-BR" smtClean="0"/>
              <a:pPr/>
              <a:t>66</a:t>
            </a:fld>
            <a:endParaRPr lang="pt-BR" smtClean="0"/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838200" y="1676400"/>
            <a:ext cx="7924800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/>
              <a:t> O grau de pertinência do documento d</a:t>
            </a:r>
            <a:r>
              <a:rPr lang="pt-BR" sz="1800"/>
              <a:t>j</a:t>
            </a:r>
            <a:r>
              <a:rPr lang="pt-BR"/>
              <a:t> em relação  ao conjunto (termo) k</a:t>
            </a:r>
            <a:r>
              <a:rPr lang="pt-BR" sz="2000"/>
              <a:t>i</a:t>
            </a:r>
            <a:r>
              <a:rPr lang="pt-BR"/>
              <a:t> depende da correlação entre seus termos e k</a:t>
            </a:r>
            <a:r>
              <a:rPr lang="pt-BR" sz="2000"/>
              <a:t>i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 sz="2200"/>
              <a:t>Quanto maiores os valores das correlações, maior o valor da pertinência</a:t>
            </a:r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 sz="2800"/>
              <a:t> </a:t>
            </a:r>
            <a:r>
              <a:rPr lang="pt-BR"/>
              <a:t>Se um documento d</a:t>
            </a:r>
            <a:r>
              <a:rPr lang="pt-BR" sz="1800"/>
              <a:t>j</a:t>
            </a:r>
            <a:r>
              <a:rPr lang="pt-BR"/>
              <a:t> contém um termo k</a:t>
            </a:r>
            <a:r>
              <a:rPr lang="pt-BR" sz="1800"/>
              <a:t>l </a:t>
            </a:r>
            <a:r>
              <a:rPr lang="pt-BR"/>
              <a:t>que é fortemente correlacionado a k</a:t>
            </a:r>
            <a:r>
              <a:rPr lang="pt-BR" sz="1800"/>
              <a:t>i</a:t>
            </a:r>
            <a:r>
              <a:rPr lang="pt-BR"/>
              <a:t>, então: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 sz="2300"/>
              <a:t>c</a:t>
            </a:r>
            <a:r>
              <a:rPr lang="pt-BR" sz="1900"/>
              <a:t>i,l</a:t>
            </a:r>
            <a:r>
              <a:rPr lang="pt-BR" sz="2300"/>
              <a:t> ~ 1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 sz="2300">
                <a:sym typeface="Symbol" pitchFamily="18" charset="2"/>
              </a:rPr>
              <a:t></a:t>
            </a:r>
            <a:r>
              <a:rPr lang="pt-BR" sz="1900"/>
              <a:t>i,j</a:t>
            </a:r>
            <a:r>
              <a:rPr lang="pt-BR" sz="2300"/>
              <a:t> ~ 1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 sz="2300"/>
              <a:t>O termo k</a:t>
            </a:r>
            <a:r>
              <a:rPr lang="pt-BR" sz="1900"/>
              <a:t>i</a:t>
            </a:r>
            <a:r>
              <a:rPr lang="pt-BR" sz="2300"/>
              <a:t> é um bom índice representativo </a:t>
            </a:r>
          </a:p>
          <a:p>
            <a:pPr marL="1143000" lvl="2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</a:pPr>
            <a:r>
              <a:rPr lang="pt-BR" sz="2300"/>
              <a:t>mesmo que k</a:t>
            </a:r>
            <a:r>
              <a:rPr lang="pt-BR" sz="1900"/>
              <a:t>i</a:t>
            </a:r>
            <a:r>
              <a:rPr lang="pt-BR" sz="2300"/>
              <a:t> não apareça no documento!!!</a:t>
            </a:r>
          </a:p>
        </p:txBody>
      </p:sp>
      <p:sp>
        <p:nvSpPr>
          <p:cNvPr id="69637" name="Rectangle 4"/>
          <p:cNvSpPr>
            <a:spLocks noChangeArrowheads="1"/>
          </p:cNvSpPr>
          <p:nvPr/>
        </p:nvSpPr>
        <p:spPr bwMode="auto">
          <a:xfrm>
            <a:off x="609600" y="4572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pt-BR" sz="3600">
                <a:solidFill>
                  <a:schemeClr val="tx2"/>
                </a:solidFill>
              </a:rPr>
              <a:t>Modelo Difuso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7065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6CC1686-E73D-4D10-92BF-E74ABD2044BA}" type="slidenum">
              <a:rPr lang="pt-BR" smtClean="0"/>
              <a:pPr/>
              <a:t>67</a:t>
            </a:fld>
            <a:endParaRPr lang="pt-BR" smtClean="0"/>
          </a:p>
        </p:txBody>
      </p:sp>
      <p:sp>
        <p:nvSpPr>
          <p:cNvPr id="70660" name="Rectangle 42"/>
          <p:cNvSpPr>
            <a:spLocks noGrp="1" noChangeArrowheads="1"/>
          </p:cNvSpPr>
          <p:nvPr>
            <p:ph type="title"/>
          </p:nvPr>
        </p:nvSpPr>
        <p:spPr>
          <a:xfrm>
            <a:off x="609600" y="188913"/>
            <a:ext cx="7772400" cy="936625"/>
          </a:xfrm>
        </p:spPr>
        <p:txBody>
          <a:bodyPr/>
          <a:lstStyle/>
          <a:p>
            <a:pPr eaLnBrk="1" hangingPunct="1"/>
            <a:r>
              <a:rPr lang="pt-BR" smtClean="0"/>
              <a:t>Modelo Difuso</a:t>
            </a:r>
          </a:p>
        </p:txBody>
      </p:sp>
      <p:graphicFrame>
        <p:nvGraphicFramePr>
          <p:cNvPr id="368644" name="Group 4"/>
          <p:cNvGraphicFramePr>
            <a:graphicFrameLocks noGrp="1"/>
          </p:cNvGraphicFramePr>
          <p:nvPr>
            <p:ph idx="1"/>
          </p:nvPr>
        </p:nvGraphicFramePr>
        <p:xfrm>
          <a:off x="1054100" y="1906588"/>
          <a:ext cx="7334250" cy="4188778"/>
        </p:xfrm>
        <a:graphic>
          <a:graphicData uri="http://schemas.openxmlformats.org/drawingml/2006/table">
            <a:tbl>
              <a:tblPr/>
              <a:tblGrid>
                <a:gridCol w="1465263"/>
                <a:gridCol w="1466850"/>
                <a:gridCol w="1466850"/>
                <a:gridCol w="1468437"/>
                <a:gridCol w="1466850"/>
              </a:tblGrid>
              <a:tr h="931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Matriz de pesos -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 x d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k1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k2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k3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k4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d1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  <a:r>
                        <a:rPr kumimoji="0" lang="pt-B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d2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d3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d4</a:t>
                      </a:r>
                      <a:endParaRPr kumimoji="0" lang="pt-B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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Espaço Reservado para Rodapé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71683" name="Espaço Reservado para Número de Slid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9FBEB85-47C2-45F9-88A2-EAC9212F19C1}" type="slidenum">
              <a:rPr lang="pt-BR" smtClean="0"/>
              <a:pPr/>
              <a:t>68</a:t>
            </a:fld>
            <a:endParaRPr lang="pt-BR" smtClean="0"/>
          </a:p>
        </p:txBody>
      </p:sp>
      <p:sp>
        <p:nvSpPr>
          <p:cNvPr id="71684" name="Rectangle 3"/>
          <p:cNvSpPr>
            <a:spLocks noChangeArrowheads="1"/>
          </p:cNvSpPr>
          <p:nvPr/>
        </p:nvSpPr>
        <p:spPr bwMode="auto">
          <a:xfrm>
            <a:off x="838200" y="1676400"/>
            <a:ext cx="8001000" cy="477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/>
              <a:t>q = k</a:t>
            </a:r>
            <a:r>
              <a:rPr lang="pt-BR" sz="2000"/>
              <a:t>a</a:t>
            </a:r>
            <a:r>
              <a:rPr lang="pt-BR"/>
              <a:t>  </a:t>
            </a:r>
            <a:r>
              <a:rPr lang="pt-BR">
                <a:sym typeface="Symbol" pitchFamily="18" charset="2"/>
              </a:rPr>
              <a:t>  (k</a:t>
            </a:r>
            <a:r>
              <a:rPr lang="pt-BR" sz="2000">
                <a:sym typeface="Symbol" pitchFamily="18" charset="2"/>
              </a:rPr>
              <a:t>b</a:t>
            </a:r>
            <a:r>
              <a:rPr lang="pt-BR">
                <a:sym typeface="Symbol" pitchFamily="18" charset="2"/>
              </a:rPr>
              <a:t>    k</a:t>
            </a:r>
            <a:r>
              <a:rPr lang="pt-BR" sz="2000">
                <a:sym typeface="Symbol" pitchFamily="18" charset="2"/>
              </a:rPr>
              <a:t>c</a:t>
            </a:r>
            <a:r>
              <a:rPr lang="pt-BR">
                <a:sym typeface="Symbol" pitchFamily="18" charset="2"/>
              </a:rPr>
              <a:t>)</a:t>
            </a:r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>
                <a:sym typeface="Symbol" pitchFamily="18" charset="2"/>
              </a:rPr>
              <a:t>Fórmula normal disjuntiva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 sz="2000">
                <a:sym typeface="Symbol" pitchFamily="18" charset="2"/>
              </a:rPr>
              <a:t>q</a:t>
            </a:r>
            <a:r>
              <a:rPr lang="pt-BR" sz="1600">
                <a:sym typeface="Symbol" pitchFamily="18" charset="2"/>
              </a:rPr>
              <a:t>dnf</a:t>
            </a:r>
            <a:r>
              <a:rPr lang="pt-BR" sz="2000">
                <a:sym typeface="Symbol" pitchFamily="18" charset="2"/>
              </a:rPr>
              <a:t> = </a:t>
            </a:r>
            <a:r>
              <a:rPr lang="pt-BR" sz="2000">
                <a:solidFill>
                  <a:srgbClr val="006600"/>
                </a:solidFill>
                <a:sym typeface="Symbol" pitchFamily="18" charset="2"/>
              </a:rPr>
              <a:t>(1,1,1)</a:t>
            </a:r>
            <a:r>
              <a:rPr lang="pt-BR" sz="2000">
                <a:sym typeface="Symbol" pitchFamily="18" charset="2"/>
              </a:rPr>
              <a:t>  </a:t>
            </a:r>
            <a:r>
              <a:rPr lang="pt-BR" sz="2000">
                <a:solidFill>
                  <a:srgbClr val="CC3300"/>
                </a:solidFill>
                <a:sym typeface="Symbol" pitchFamily="18" charset="2"/>
              </a:rPr>
              <a:t>(1,1,0)</a:t>
            </a:r>
            <a:r>
              <a:rPr lang="pt-BR" sz="2000">
                <a:sym typeface="Symbol" pitchFamily="18" charset="2"/>
              </a:rPr>
              <a:t>  </a:t>
            </a:r>
            <a:r>
              <a:rPr lang="pt-BR" sz="2000">
                <a:solidFill>
                  <a:srgbClr val="CC00FF"/>
                </a:solidFill>
                <a:sym typeface="Symbol" pitchFamily="18" charset="2"/>
              </a:rPr>
              <a:t>(1,0,0)</a:t>
            </a:r>
            <a:r>
              <a:rPr lang="pt-BR" sz="2000">
                <a:sym typeface="Symbol" pitchFamily="18" charset="2"/>
              </a:rPr>
              <a:t>  =   </a:t>
            </a:r>
            <a:r>
              <a:rPr lang="pt-BR">
                <a:solidFill>
                  <a:srgbClr val="006600"/>
                </a:solidFill>
                <a:sym typeface="Symbol" pitchFamily="18" charset="2"/>
              </a:rPr>
              <a:t>cc</a:t>
            </a:r>
            <a:r>
              <a:rPr lang="pt-BR" sz="1800">
                <a:solidFill>
                  <a:srgbClr val="006600"/>
                </a:solidFill>
                <a:sym typeface="Symbol" pitchFamily="18" charset="2"/>
              </a:rPr>
              <a:t>1</a:t>
            </a:r>
            <a:r>
              <a:rPr lang="pt-BR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pt-BR">
                <a:sym typeface="Symbol" pitchFamily="18" charset="2"/>
              </a:rPr>
              <a:t>   </a:t>
            </a:r>
            <a:r>
              <a:rPr lang="pt-BR">
                <a:solidFill>
                  <a:srgbClr val="CC3300"/>
                </a:solidFill>
                <a:sym typeface="Symbol" pitchFamily="18" charset="2"/>
              </a:rPr>
              <a:t>cc</a:t>
            </a:r>
            <a:r>
              <a:rPr lang="pt-BR" sz="1800">
                <a:solidFill>
                  <a:srgbClr val="CC3300"/>
                </a:solidFill>
                <a:sym typeface="Symbol" pitchFamily="18" charset="2"/>
              </a:rPr>
              <a:t>2</a:t>
            </a:r>
            <a:r>
              <a:rPr lang="pt-BR">
                <a:sym typeface="Symbol" pitchFamily="18" charset="2"/>
              </a:rPr>
              <a:t>    </a:t>
            </a:r>
            <a:r>
              <a:rPr lang="pt-BR">
                <a:solidFill>
                  <a:srgbClr val="CC00FF"/>
                </a:solidFill>
                <a:sym typeface="Symbol" pitchFamily="18" charset="2"/>
              </a:rPr>
              <a:t>cc</a:t>
            </a:r>
            <a:r>
              <a:rPr lang="pt-BR" sz="1800">
                <a:solidFill>
                  <a:srgbClr val="CC00FF"/>
                </a:solidFill>
                <a:sym typeface="Symbol" pitchFamily="18" charset="2"/>
              </a:rPr>
              <a:t>3</a:t>
            </a:r>
          </a:p>
          <a:p>
            <a:pPr marL="342900" indent="-342900">
              <a:spcBef>
                <a:spcPct val="80000"/>
              </a:spcBef>
              <a:spcAft>
                <a:spcPct val="50000"/>
              </a:spcAft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>
                <a:sym typeface="Symbol" pitchFamily="18" charset="2"/>
              </a:rPr>
              <a:t></a:t>
            </a:r>
            <a:r>
              <a:rPr lang="pt-BR" sz="1800"/>
              <a:t>q,dj</a:t>
            </a:r>
            <a:r>
              <a:rPr lang="pt-BR" sz="2000"/>
              <a:t> = </a:t>
            </a:r>
            <a:r>
              <a:rPr lang="pt-BR"/>
              <a:t>1 -</a:t>
            </a:r>
            <a:r>
              <a:rPr lang="pt-BR" sz="2000"/>
              <a:t>  </a:t>
            </a:r>
            <a:r>
              <a:rPr lang="pt-BR" sz="2800">
                <a:sym typeface="Symbol" pitchFamily="18" charset="2"/>
              </a:rPr>
              <a:t></a:t>
            </a:r>
            <a:r>
              <a:rPr lang="pt-BR" sz="2000">
                <a:sym typeface="Symbol" pitchFamily="18" charset="2"/>
              </a:rPr>
              <a:t> </a:t>
            </a:r>
            <a:r>
              <a:rPr lang="pt-BR">
                <a:sym typeface="Symbol" pitchFamily="18" charset="2"/>
              </a:rPr>
              <a:t>(1 - </a:t>
            </a:r>
            <a:r>
              <a:rPr lang="pt-BR" sz="1800">
                <a:sym typeface="Symbol" pitchFamily="18" charset="2"/>
              </a:rPr>
              <a:t>cc</a:t>
            </a:r>
            <a:r>
              <a:rPr lang="pt-BR" sz="1600">
                <a:sym typeface="Symbol" pitchFamily="18" charset="2"/>
              </a:rPr>
              <a:t>i,j</a:t>
            </a:r>
            <a:r>
              <a:rPr lang="pt-BR" sz="160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pt-BR">
                <a:sym typeface="Symbol" pitchFamily="18" charset="2"/>
              </a:rPr>
              <a:t>)</a:t>
            </a:r>
            <a:r>
              <a:rPr lang="pt-BR" sz="2000">
                <a:sym typeface="Symbol" pitchFamily="18" charset="2"/>
              </a:rPr>
              <a:t>	</a:t>
            </a:r>
            <a:r>
              <a:rPr lang="pt-BR">
                <a:sym typeface="Symbol" pitchFamily="18" charset="2"/>
              </a:rPr>
              <a:t>			</a:t>
            </a:r>
            <a:r>
              <a:rPr lang="pt-BR" sz="2000">
                <a:sym typeface="Symbol" pitchFamily="18" charset="2"/>
              </a:rPr>
              <a:t>	             </a:t>
            </a:r>
            <a:r>
              <a:rPr lang="pt-BR" sz="1600">
                <a:sym typeface="Symbol" pitchFamily="18" charset="2"/>
              </a:rPr>
              <a:t>	           i=1..3</a:t>
            </a:r>
            <a:endParaRPr lang="pt-BR" sz="1600"/>
          </a:p>
          <a:p>
            <a:pPr marL="342900" indent="-342900">
              <a:spcBef>
                <a:spcPct val="3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>
                <a:sym typeface="Symbol" pitchFamily="18" charset="2"/>
              </a:rPr>
              <a:t></a:t>
            </a:r>
            <a:r>
              <a:rPr lang="pt-BR" sz="1800"/>
              <a:t>q,d</a:t>
            </a:r>
            <a:r>
              <a:rPr lang="pt-BR" sz="1400"/>
              <a:t>j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=  1 -   (</a:t>
            </a:r>
            <a:r>
              <a:rPr lang="pt-BR">
                <a:solidFill>
                  <a:srgbClr val="006600"/>
                </a:solidFill>
                <a:sym typeface="Symbol" pitchFamily="18" charset="2"/>
              </a:rPr>
              <a:t>(1 - </a:t>
            </a:r>
            <a:r>
              <a:rPr lang="pt-BR" sz="1800">
                <a:solidFill>
                  <a:srgbClr val="006600"/>
                </a:solidFill>
                <a:sym typeface="Symbol" pitchFamily="18" charset="2"/>
              </a:rPr>
              <a:t>a,j</a:t>
            </a:r>
            <a:r>
              <a:rPr lang="pt-BR">
                <a:solidFill>
                  <a:srgbClr val="006600"/>
                </a:solidFill>
                <a:sym typeface="Symbol" pitchFamily="18" charset="2"/>
              </a:rPr>
              <a:t> * </a:t>
            </a:r>
            <a:r>
              <a:rPr lang="pt-BR" sz="1800">
                <a:solidFill>
                  <a:srgbClr val="006600"/>
                </a:solidFill>
                <a:sym typeface="Symbol" pitchFamily="18" charset="2"/>
              </a:rPr>
              <a:t>b,j</a:t>
            </a:r>
            <a:r>
              <a:rPr lang="pt-BR">
                <a:solidFill>
                  <a:srgbClr val="006600"/>
                </a:solidFill>
                <a:sym typeface="Symbol" pitchFamily="18" charset="2"/>
              </a:rPr>
              <a:t> * </a:t>
            </a:r>
            <a:r>
              <a:rPr lang="pt-BR" sz="1800">
                <a:solidFill>
                  <a:srgbClr val="006600"/>
                </a:solidFill>
                <a:sym typeface="Symbol" pitchFamily="18" charset="2"/>
              </a:rPr>
              <a:t>c,j</a:t>
            </a:r>
            <a:r>
              <a:rPr lang="pt-BR">
                <a:solidFill>
                  <a:srgbClr val="006600"/>
                </a:solidFill>
                <a:sym typeface="Symbol" pitchFamily="18" charset="2"/>
              </a:rPr>
              <a:t>)</a:t>
            </a:r>
            <a:r>
              <a:rPr lang="pt-BR">
                <a:sym typeface="Symbol" pitchFamily="18" charset="2"/>
              </a:rPr>
              <a:t> *</a:t>
            </a:r>
          </a:p>
          <a:p>
            <a:pPr marL="342900" indent="-342900">
              <a:spcBef>
                <a:spcPct val="6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pt-BR">
                <a:sym typeface="Symbol" pitchFamily="18" charset="2"/>
              </a:rPr>
              <a:t>			  </a:t>
            </a:r>
            <a:r>
              <a:rPr lang="pt-BR">
                <a:solidFill>
                  <a:srgbClr val="CC3300"/>
                </a:solidFill>
                <a:sym typeface="Symbol" pitchFamily="18" charset="2"/>
              </a:rPr>
              <a:t>(1 - </a:t>
            </a:r>
            <a:r>
              <a:rPr lang="pt-BR" sz="1800">
                <a:solidFill>
                  <a:srgbClr val="CC3300"/>
                </a:solidFill>
                <a:sym typeface="Symbol" pitchFamily="18" charset="2"/>
              </a:rPr>
              <a:t>a,j</a:t>
            </a:r>
            <a:r>
              <a:rPr lang="pt-BR">
                <a:solidFill>
                  <a:srgbClr val="CC3300"/>
                </a:solidFill>
                <a:sym typeface="Symbol" pitchFamily="18" charset="2"/>
              </a:rPr>
              <a:t> * </a:t>
            </a:r>
            <a:r>
              <a:rPr lang="pt-BR" sz="1800">
                <a:solidFill>
                  <a:srgbClr val="CC3300"/>
                </a:solidFill>
                <a:sym typeface="Symbol" pitchFamily="18" charset="2"/>
              </a:rPr>
              <a:t>b,j  </a:t>
            </a:r>
            <a:r>
              <a:rPr lang="pt-BR">
                <a:solidFill>
                  <a:srgbClr val="CC3300"/>
                </a:solidFill>
                <a:sym typeface="Symbol" pitchFamily="18" charset="2"/>
              </a:rPr>
              <a:t>* (1- </a:t>
            </a:r>
            <a:r>
              <a:rPr lang="pt-BR" sz="1800">
                <a:solidFill>
                  <a:srgbClr val="CC3300"/>
                </a:solidFill>
                <a:sym typeface="Symbol" pitchFamily="18" charset="2"/>
              </a:rPr>
              <a:t>c,j</a:t>
            </a:r>
            <a:r>
              <a:rPr lang="pt-BR">
                <a:solidFill>
                  <a:srgbClr val="CC3300"/>
                </a:solidFill>
                <a:sym typeface="Symbol" pitchFamily="18" charset="2"/>
              </a:rPr>
              <a:t>))</a:t>
            </a:r>
            <a:r>
              <a:rPr lang="pt-BR">
                <a:sym typeface="Symbol" pitchFamily="18" charset="2"/>
              </a:rPr>
              <a:t> *</a:t>
            </a:r>
          </a:p>
          <a:p>
            <a:pPr marL="342900" indent="-342900">
              <a:spcBef>
                <a:spcPct val="6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pt-BR">
                <a:sym typeface="Symbol" pitchFamily="18" charset="2"/>
              </a:rPr>
              <a:t>		   	  </a:t>
            </a:r>
            <a:r>
              <a:rPr lang="pt-BR">
                <a:solidFill>
                  <a:srgbClr val="CC00FF"/>
                </a:solidFill>
                <a:sym typeface="Symbol" pitchFamily="18" charset="2"/>
              </a:rPr>
              <a:t>(1 - </a:t>
            </a:r>
            <a:r>
              <a:rPr lang="pt-BR" sz="1800">
                <a:solidFill>
                  <a:srgbClr val="CC00FF"/>
                </a:solidFill>
                <a:sym typeface="Symbol" pitchFamily="18" charset="2"/>
              </a:rPr>
              <a:t>a,j</a:t>
            </a:r>
            <a:r>
              <a:rPr lang="pt-BR">
                <a:solidFill>
                  <a:srgbClr val="CC00FF"/>
                </a:solidFill>
                <a:sym typeface="Symbol" pitchFamily="18" charset="2"/>
              </a:rPr>
              <a:t> * (1- </a:t>
            </a:r>
            <a:r>
              <a:rPr lang="pt-BR" sz="1800">
                <a:solidFill>
                  <a:srgbClr val="CC00FF"/>
                </a:solidFill>
                <a:sym typeface="Symbol" pitchFamily="18" charset="2"/>
              </a:rPr>
              <a:t>b,j</a:t>
            </a:r>
            <a:r>
              <a:rPr lang="pt-BR">
                <a:solidFill>
                  <a:srgbClr val="CC00FF"/>
                </a:solidFill>
                <a:sym typeface="Symbol" pitchFamily="18" charset="2"/>
              </a:rPr>
              <a:t>) * (1- </a:t>
            </a:r>
            <a:r>
              <a:rPr lang="pt-BR" sz="1800">
                <a:solidFill>
                  <a:srgbClr val="CC00FF"/>
                </a:solidFill>
                <a:sym typeface="Symbol" pitchFamily="18" charset="2"/>
              </a:rPr>
              <a:t>c,j</a:t>
            </a:r>
            <a:r>
              <a:rPr lang="pt-BR">
                <a:solidFill>
                  <a:srgbClr val="CC00FF"/>
                </a:solidFill>
                <a:sym typeface="Symbol" pitchFamily="18" charset="2"/>
              </a:rPr>
              <a:t>)</a:t>
            </a:r>
            <a:r>
              <a:rPr lang="pt-BR">
                <a:sym typeface="Symbol" pitchFamily="18" charset="2"/>
              </a:rPr>
              <a:t>) </a:t>
            </a:r>
          </a:p>
        </p:txBody>
      </p:sp>
      <p:sp>
        <p:nvSpPr>
          <p:cNvPr id="71685" name="Rectangle 14"/>
          <p:cNvSpPr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pt-BR" sz="3600">
                <a:solidFill>
                  <a:schemeClr val="tx2"/>
                </a:solidFill>
              </a:rPr>
              <a:t>Modelo Difuso de RI</a:t>
            </a:r>
          </a:p>
          <a:p>
            <a:pPr algn="ctr"/>
            <a:r>
              <a:rPr lang="pt-BR" sz="3600">
                <a:solidFill>
                  <a:schemeClr val="tx2"/>
                </a:solidFill>
              </a:rPr>
              <a:t>Um exemplo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Espaço Reservado para Rodapé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72707" name="Espaço Reservado para Número de Slid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EDCCEB2-C625-4BD7-8CA9-86A9E0096D7E}" type="slidenum">
              <a:rPr lang="pt-BR" smtClean="0"/>
              <a:pPr/>
              <a:t>69</a:t>
            </a:fld>
            <a:endParaRPr lang="pt-BR" smtClean="0"/>
          </a:p>
        </p:txBody>
      </p:sp>
      <p:sp>
        <p:nvSpPr>
          <p:cNvPr id="72708" name="Rectangle 2"/>
          <p:cNvSpPr>
            <a:spLocks noChangeArrowheads="1"/>
          </p:cNvSpPr>
          <p:nvPr/>
        </p:nvSpPr>
        <p:spPr bwMode="auto">
          <a:xfrm>
            <a:off x="1295400" y="457200"/>
            <a:ext cx="6096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pt-BR" sz="3600">
                <a:solidFill>
                  <a:schemeClr val="tx2"/>
                </a:solidFill>
              </a:rPr>
              <a:t>Modelo Difuso de RI</a:t>
            </a:r>
          </a:p>
        </p:txBody>
      </p:sp>
      <p:sp>
        <p:nvSpPr>
          <p:cNvPr id="72709" name="Rectangle 3"/>
          <p:cNvSpPr>
            <a:spLocks noChangeArrowheads="1"/>
          </p:cNvSpPr>
          <p:nvPr/>
        </p:nvSpPr>
        <p:spPr bwMode="auto">
          <a:xfrm>
            <a:off x="838200" y="1676400"/>
            <a:ext cx="7772400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 sz="2800"/>
              <a:t>Vantagens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/>
              <a:t>Modelo baseado na teoria dos conjuntos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/>
              <a:t>Trabalha com a noção de correlação entre termos</a:t>
            </a:r>
          </a:p>
          <a:p>
            <a:pPr marL="1143000" lvl="2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</a:pPr>
            <a:r>
              <a:rPr lang="pt-BR" sz="2200"/>
              <a:t>Que não existe nos modelos booleano e vetorial</a:t>
            </a:r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 sz="2800"/>
              <a:t>Desvantagem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</a:pPr>
            <a:r>
              <a:rPr lang="pt-BR"/>
              <a:t>Os valores de correlação (e, consequentemente, a matriz KxD), dependem muito do corpus de documentos usado</a:t>
            </a:r>
            <a:r>
              <a:rPr lang="pt-BR" sz="2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945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455EAF7-CC34-4FD8-819B-E1902E3BA77F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495300"/>
            <a:ext cx="7772400" cy="800100"/>
          </a:xfrm>
        </p:spPr>
        <p:txBody>
          <a:bodyPr/>
          <a:lstStyle/>
          <a:p>
            <a:pPr eaLnBrk="1" hangingPunct="1"/>
            <a:r>
              <a:rPr lang="pt-BR" smtClean="0"/>
              <a:t>Aula de hoje...</a:t>
            </a:r>
            <a:br>
              <a:rPr lang="pt-BR" smtClean="0"/>
            </a:br>
            <a:r>
              <a:rPr lang="pt-BR" sz="3200" smtClean="0">
                <a:sym typeface="Monotype Sorts"/>
              </a:rPr>
              <a:t>Modelos de Recuperação de Informação</a:t>
            </a:r>
            <a:r>
              <a:rPr lang="pt-BR" smtClean="0"/>
              <a:t> </a:t>
            </a:r>
          </a:p>
        </p:txBody>
      </p:sp>
      <p:sp>
        <p:nvSpPr>
          <p:cNvPr id="19461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876800"/>
          </a:xfrm>
        </p:spPr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Existe uma distinção entre:</a:t>
            </a:r>
          </a:p>
          <a:p>
            <a:pPr lvl="1" eaLnBrk="1" hangingPunct="1"/>
            <a:r>
              <a:rPr lang="pt-BR" sz="2400" smtClean="0">
                <a:sym typeface="Monotype Sorts"/>
              </a:rPr>
              <a:t>A tarefa do usuário</a:t>
            </a:r>
          </a:p>
          <a:p>
            <a:pPr lvl="2" eaLnBrk="1" hangingPunct="1"/>
            <a:r>
              <a:rPr lang="pt-BR" sz="2000" smtClean="0">
                <a:sym typeface="Monotype Sorts"/>
              </a:rPr>
              <a:t>Recuperação ou browsing</a:t>
            </a:r>
          </a:p>
          <a:p>
            <a:pPr lvl="1" eaLnBrk="1" hangingPunct="1"/>
            <a:r>
              <a:rPr lang="pt-BR" sz="2400" smtClean="0"/>
              <a:t>A visão lógica dos documentos </a:t>
            </a:r>
          </a:p>
          <a:p>
            <a:pPr lvl="2" eaLnBrk="1" hangingPunct="1"/>
            <a:r>
              <a:rPr lang="pt-BR" sz="2000" smtClean="0"/>
              <a:t>sua representação no sistema </a:t>
            </a:r>
          </a:p>
          <a:p>
            <a:pPr lvl="1" eaLnBrk="1" hangingPunct="1"/>
            <a:r>
              <a:rPr lang="pt-BR" sz="2400" smtClean="0"/>
              <a:t>O modelo de recuperação de informação</a:t>
            </a:r>
          </a:p>
          <a:p>
            <a:pPr lvl="2" eaLnBrk="1" hangingPunct="1"/>
            <a:r>
              <a:rPr lang="pt-BR" sz="2000" smtClean="0"/>
              <a:t>Clássico ou estruturado</a:t>
            </a:r>
          </a:p>
          <a:p>
            <a:pPr eaLnBrk="1" hangingPunct="1"/>
            <a:r>
              <a:rPr lang="pt-BR" sz="2400" smtClean="0"/>
              <a:t>Obs.: </a:t>
            </a:r>
          </a:p>
          <a:p>
            <a:pPr lvl="1" eaLnBrk="1" hangingPunct="1"/>
            <a:r>
              <a:rPr lang="pt-BR" sz="2200" smtClean="0"/>
              <a:t>as figuras que se seguem foram copiadas dos slides do prof. Berthier Ribeiro-Neto, na sua homepage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73731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934CAF-0131-4014-95A1-B975893618D8}" type="slidenum">
              <a:rPr lang="pt-BR" smtClean="0"/>
              <a:pPr/>
              <a:t>70</a:t>
            </a:fld>
            <a:endParaRPr lang="pt-BR" smtClean="0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628775"/>
            <a:ext cx="7772400" cy="1171575"/>
          </a:xfrm>
        </p:spPr>
        <p:txBody>
          <a:bodyPr/>
          <a:lstStyle/>
          <a:p>
            <a:pPr eaLnBrk="1" hangingPunct="1"/>
            <a:r>
              <a:rPr lang="pt-BR" smtClean="0"/>
              <a:t>Modelo Algébrico</a:t>
            </a:r>
            <a:r>
              <a:rPr lang="pt-BR" sz="4000" smtClean="0"/>
              <a:t/>
            </a:r>
            <a:br>
              <a:rPr lang="pt-BR" sz="4000" smtClean="0"/>
            </a:br>
            <a:r>
              <a:rPr lang="pt-BR" sz="3200" smtClean="0"/>
              <a:t>Semântica Latente</a:t>
            </a:r>
          </a:p>
        </p:txBody>
      </p:sp>
      <p:sp>
        <p:nvSpPr>
          <p:cNvPr id="7373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7181850" cy="2135187"/>
          </a:xfrm>
        </p:spPr>
        <p:txBody>
          <a:bodyPr/>
          <a:lstStyle/>
          <a:p>
            <a:pPr marL="457200" lvl="1" indent="0" eaLnBrk="1" hangingPunct="1">
              <a:buFont typeface="Wingdings" pitchFamily="2" charset="2"/>
              <a:buNone/>
            </a:pPr>
            <a:r>
              <a:rPr lang="pt-BR" sz="2800" smtClean="0"/>
              <a:t>Uma variante do modelo </a:t>
            </a:r>
            <a:r>
              <a:rPr lang="pt-BR" sz="2800" smtClean="0">
                <a:solidFill>
                  <a:srgbClr val="800080"/>
                </a:solidFill>
              </a:rPr>
              <a:t>Espaço Vetorial</a:t>
            </a:r>
          </a:p>
          <a:p>
            <a:pPr marL="457200" lvl="1" indent="0" eaLnBrk="1" hangingPunct="1">
              <a:buFont typeface="Wingdings" pitchFamily="2" charset="2"/>
              <a:buNone/>
            </a:pPr>
            <a:endParaRPr lang="pt-BR" sz="2800" smtClean="0"/>
          </a:p>
          <a:p>
            <a:pPr marL="457200" lvl="1" indent="0" eaLnBrk="1" hangingPunct="1">
              <a:buFont typeface="Wingdings" pitchFamily="2" charset="2"/>
              <a:buNone/>
            </a:pPr>
            <a:r>
              <a:rPr lang="pt-BR" smtClean="0"/>
              <a:t>Obs: Exemplos tirados de aulas de Berthier Ribeiro Neto e James Allen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7475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DBE6AE1-F533-4077-A605-5E4A528B63A8}" type="slidenum">
              <a:rPr lang="pt-BR" smtClean="0"/>
              <a:pPr/>
              <a:t>71</a:t>
            </a:fld>
            <a:endParaRPr lang="pt-BR" smtClean="0"/>
          </a:p>
        </p:txBody>
      </p:sp>
      <p:sp>
        <p:nvSpPr>
          <p:cNvPr id="74756" name="Rectangle 2"/>
          <p:cNvSpPr>
            <a:spLocks noChangeArrowheads="1"/>
          </p:cNvSpPr>
          <p:nvPr/>
        </p:nvSpPr>
        <p:spPr bwMode="auto">
          <a:xfrm>
            <a:off x="1752600" y="152400"/>
            <a:ext cx="716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endParaRPr lang="pt-PT" sz="3600">
              <a:solidFill>
                <a:schemeClr val="tx2"/>
              </a:solidFill>
            </a:endParaRP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762000"/>
          </a:xfrm>
        </p:spPr>
        <p:txBody>
          <a:bodyPr/>
          <a:lstStyle/>
          <a:p>
            <a:pPr eaLnBrk="1" hangingPunct="1"/>
            <a:r>
              <a:rPr lang="pt-BR" smtClean="0"/>
              <a:t>Semântica Latente</a:t>
            </a:r>
          </a:p>
        </p:txBody>
      </p:sp>
      <p:sp>
        <p:nvSpPr>
          <p:cNvPr id="7475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43063"/>
            <a:ext cx="7772400" cy="4810125"/>
          </a:xfrm>
        </p:spPr>
        <p:txBody>
          <a:bodyPr/>
          <a:lstStyle/>
          <a:p>
            <a:pPr eaLnBrk="1" hangingPunct="1"/>
            <a:r>
              <a:rPr lang="pt-BR" sz="2400" smtClean="0"/>
              <a:t>Motivação</a:t>
            </a:r>
          </a:p>
          <a:p>
            <a:pPr lvl="1" eaLnBrk="1" hangingPunct="1"/>
            <a:r>
              <a:rPr lang="pt-BR" sz="2200" smtClean="0"/>
              <a:t>A mesma do uso de Modelos difusos</a:t>
            </a:r>
          </a:p>
          <a:p>
            <a:pPr lvl="2" eaLnBrk="1" hangingPunct="1"/>
            <a:r>
              <a:rPr lang="pt-BR" sz="2000" smtClean="0"/>
              <a:t>Documentos </a:t>
            </a:r>
            <a:r>
              <a:rPr lang="pt-BR" sz="2000" smtClean="0">
                <a:solidFill>
                  <a:srgbClr val="800080"/>
                </a:solidFill>
              </a:rPr>
              <a:t>relevantes</a:t>
            </a:r>
            <a:r>
              <a:rPr lang="pt-BR" sz="2000" smtClean="0"/>
              <a:t> que não contêm pelo menos um termo da consulta não são recuperados</a:t>
            </a:r>
          </a:p>
          <a:p>
            <a:pPr lvl="1" eaLnBrk="1" hangingPunct="1">
              <a:spcBef>
                <a:spcPct val="40000"/>
              </a:spcBef>
            </a:pPr>
            <a:r>
              <a:rPr lang="pt-BR" sz="2200" smtClean="0"/>
              <a:t>A necessidade de informação do usuário está mais relacionada a </a:t>
            </a:r>
            <a:r>
              <a:rPr lang="pt-BR" sz="2200" smtClean="0">
                <a:solidFill>
                  <a:srgbClr val="800080"/>
                </a:solidFill>
              </a:rPr>
              <a:t>conceitos</a:t>
            </a:r>
            <a:r>
              <a:rPr lang="pt-BR" sz="2200" smtClean="0"/>
              <a:t> e idéias do que a termos ou palavras isoladas</a:t>
            </a:r>
          </a:p>
          <a:p>
            <a:pPr lvl="2" eaLnBrk="1" hangingPunct="1"/>
            <a:r>
              <a:rPr lang="pt-BR" sz="2000" smtClean="0"/>
              <a:t>Um documento que compartilha </a:t>
            </a:r>
            <a:r>
              <a:rPr lang="pt-BR" sz="2000" smtClean="0">
                <a:solidFill>
                  <a:srgbClr val="800080"/>
                </a:solidFill>
              </a:rPr>
              <a:t>conceitos</a:t>
            </a:r>
            <a:r>
              <a:rPr lang="pt-BR" sz="2000" smtClean="0"/>
              <a:t> com outro documento relevante para uma consulta pode interessar o usuário...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7577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ED00542-438F-47F8-90E8-E86EC8C2DB0E}" type="slidenum">
              <a:rPr lang="pt-BR" smtClean="0"/>
              <a:pPr/>
              <a:t>72</a:t>
            </a:fld>
            <a:endParaRPr lang="pt-BR" smtClean="0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3213"/>
            <a:ext cx="7772400" cy="723900"/>
          </a:xfrm>
        </p:spPr>
        <p:txBody>
          <a:bodyPr/>
          <a:lstStyle/>
          <a:p>
            <a:pPr eaLnBrk="1" hangingPunct="1"/>
            <a:r>
              <a:rPr lang="pt-BR" smtClean="0"/>
              <a:t>Semântica Latente</a:t>
            </a:r>
          </a:p>
        </p:txBody>
      </p:sp>
      <p:sp>
        <p:nvSpPr>
          <p:cNvPr id="7578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58938"/>
            <a:ext cx="7772400" cy="5010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Idéia básica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diminuir a dimensão do espaço de termos indexadores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O </a:t>
            </a:r>
            <a:r>
              <a:rPr lang="pt-BR" sz="2000" smtClean="0">
                <a:solidFill>
                  <a:srgbClr val="800080"/>
                </a:solidFill>
              </a:rPr>
              <a:t>vocabulário</a:t>
            </a:r>
            <a:r>
              <a:rPr lang="pt-BR" sz="2000" smtClean="0"/>
              <a:t> da base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criando um espaço vetorial composto por </a:t>
            </a:r>
            <a:r>
              <a:rPr lang="pt-BR" sz="2200" smtClean="0">
                <a:solidFill>
                  <a:srgbClr val="800080"/>
                </a:solidFill>
              </a:rPr>
              <a:t>conceitos</a:t>
            </a:r>
            <a:r>
              <a:rPr lang="pt-BR" sz="2200" smtClean="0"/>
              <a:t> de mais alto nível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que são menos numerosos do que os termos da base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Cada dimensão desse novo espaço corresponde a um “</a:t>
            </a:r>
            <a:r>
              <a:rPr lang="pt-BR" sz="2400" smtClean="0">
                <a:solidFill>
                  <a:srgbClr val="800080"/>
                </a:solidFill>
              </a:rPr>
              <a:t>conceito básico</a:t>
            </a:r>
            <a:r>
              <a:rPr lang="pt-BR" sz="2400" smtClean="0"/>
              <a:t>” da base de documentos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smtClean="0"/>
              <a:t>Esses conceitos básicos são </a:t>
            </a:r>
            <a:r>
              <a:rPr lang="pt-BR" sz="2200" smtClean="0">
                <a:solidFill>
                  <a:srgbClr val="800080"/>
                </a:solidFill>
              </a:rPr>
              <a:t>não-relacionados</a:t>
            </a:r>
            <a:endParaRPr lang="pt-BR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7680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DAF1D25-CDA8-4C80-9942-81F25C30D04C}" type="slidenum">
              <a:rPr lang="pt-BR" smtClean="0"/>
              <a:pPr/>
              <a:t>73</a:t>
            </a:fld>
            <a:endParaRPr lang="pt-BR" smtClean="0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44463"/>
            <a:ext cx="7772400" cy="1196975"/>
          </a:xfrm>
        </p:spPr>
        <p:txBody>
          <a:bodyPr/>
          <a:lstStyle/>
          <a:p>
            <a:pPr eaLnBrk="1" hangingPunct="1"/>
            <a:r>
              <a:rPr lang="pt-BR" smtClean="0"/>
              <a:t>Semântica Latente</a:t>
            </a:r>
            <a:br>
              <a:rPr lang="pt-BR" smtClean="0"/>
            </a:br>
            <a:r>
              <a:rPr lang="pt-BR" sz="3200" smtClean="0"/>
              <a:t>Representações</a:t>
            </a:r>
            <a:endParaRPr lang="pt-BR" sz="3200" smtClean="0">
              <a:solidFill>
                <a:srgbClr val="800080"/>
              </a:solidFill>
              <a:ea typeface="PMingLiU" pitchFamily="18" charset="-120"/>
            </a:endParaRPr>
          </a:p>
        </p:txBody>
      </p:sp>
      <p:sp>
        <p:nvSpPr>
          <p:cNvPr id="7680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30375"/>
            <a:ext cx="7772400" cy="3930650"/>
          </a:xfrm>
        </p:spPr>
        <p:txBody>
          <a:bodyPr/>
          <a:lstStyle/>
          <a:p>
            <a:pPr eaLnBrk="1" hangingPunct="1"/>
            <a:r>
              <a:rPr lang="pt-BR" altLang="zh-TW" smtClean="0">
                <a:ea typeface="PMingLiU" pitchFamily="18" charset="-120"/>
              </a:rPr>
              <a:t>Representação do </a:t>
            </a:r>
            <a:r>
              <a:rPr lang="pt-BR" altLang="zh-TW" smtClean="0">
                <a:solidFill>
                  <a:srgbClr val="800080"/>
                </a:solidFill>
                <a:ea typeface="PMingLiU" pitchFamily="18" charset="-120"/>
              </a:rPr>
              <a:t>documento </a:t>
            </a:r>
            <a:r>
              <a:rPr lang="pt-BR" altLang="zh-TW" smtClean="0">
                <a:ea typeface="PMingLiU" pitchFamily="18" charset="-120"/>
              </a:rPr>
              <a:t>e da</a:t>
            </a:r>
            <a:r>
              <a:rPr lang="pt-BR" altLang="zh-TW" smtClean="0">
                <a:solidFill>
                  <a:srgbClr val="800080"/>
                </a:solidFill>
                <a:ea typeface="PMingLiU" pitchFamily="18" charset="-120"/>
              </a:rPr>
              <a:t> consulta:</a:t>
            </a:r>
            <a:r>
              <a:rPr lang="pt-BR" smtClean="0"/>
              <a:t> </a:t>
            </a:r>
          </a:p>
          <a:p>
            <a:pPr lvl="1" eaLnBrk="1" hangingPunct="1"/>
            <a:r>
              <a:rPr lang="pt-BR" smtClean="0"/>
              <a:t>Documentos e consultas são representados nesse </a:t>
            </a:r>
            <a:r>
              <a:rPr lang="pt-BR" smtClean="0">
                <a:solidFill>
                  <a:srgbClr val="800080"/>
                </a:solidFill>
              </a:rPr>
              <a:t>espaço de conceitos</a:t>
            </a:r>
          </a:p>
          <a:p>
            <a:pPr lvl="1" eaLnBrk="1" hangingPunct="1"/>
            <a:r>
              <a:rPr lang="pt-BR" smtClean="0"/>
              <a:t>i.e., são mapeados em seus “conceitos básicos”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7782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A1A5038-FC46-4996-8BF7-26405F9D8527}" type="slidenum">
              <a:rPr lang="pt-BR" smtClean="0"/>
              <a:pPr/>
              <a:t>74</a:t>
            </a:fld>
            <a:endParaRPr lang="pt-BR" smtClean="0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0350"/>
            <a:ext cx="7772400" cy="1081088"/>
          </a:xfrm>
        </p:spPr>
        <p:txBody>
          <a:bodyPr/>
          <a:lstStyle/>
          <a:p>
            <a:pPr eaLnBrk="1" hangingPunct="1"/>
            <a:r>
              <a:rPr lang="pt-BR" smtClean="0"/>
              <a:t>Semântica Latente </a:t>
            </a:r>
            <a:br>
              <a:rPr lang="pt-BR" smtClean="0"/>
            </a:br>
            <a:r>
              <a:rPr lang="pt-BR" sz="2800" smtClean="0"/>
              <a:t>Noção de </a:t>
            </a:r>
            <a:r>
              <a:rPr lang="en-US" sz="2800" smtClean="0"/>
              <a:t>Relevância</a:t>
            </a:r>
            <a:endParaRPr lang="pt-BR" sz="2800" smtClean="0"/>
          </a:p>
        </p:txBody>
      </p:sp>
      <p:sp>
        <p:nvSpPr>
          <p:cNvPr id="7782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43063"/>
            <a:ext cx="7772400" cy="4810125"/>
          </a:xfrm>
        </p:spPr>
        <p:txBody>
          <a:bodyPr/>
          <a:lstStyle/>
          <a:p>
            <a:pPr eaLnBrk="1" hangingPunct="1"/>
            <a:r>
              <a:rPr lang="pt-BR" smtClean="0"/>
              <a:t> </a:t>
            </a:r>
            <a:r>
              <a:rPr lang="pt-BR" sz="2400" smtClean="0"/>
              <a:t>A </a:t>
            </a:r>
            <a:r>
              <a:rPr lang="pt-BR" sz="2400" smtClean="0">
                <a:solidFill>
                  <a:srgbClr val="800080"/>
                </a:solidFill>
              </a:rPr>
              <a:t>similaridade</a:t>
            </a:r>
            <a:r>
              <a:rPr lang="pt-BR" sz="2400" smtClean="0"/>
              <a:t> entre documentos e consultas é computada no novo </a:t>
            </a:r>
            <a:r>
              <a:rPr lang="pt-BR" sz="2400" smtClean="0">
                <a:solidFill>
                  <a:srgbClr val="800080"/>
                </a:solidFill>
              </a:rPr>
              <a:t>espaço de conceitos</a:t>
            </a:r>
          </a:p>
          <a:p>
            <a:pPr lvl="1" eaLnBrk="1" hangingPunct="1"/>
            <a:r>
              <a:rPr lang="pt-BR" sz="2200" smtClean="0"/>
              <a:t>Usando alguma medida de similaridade</a:t>
            </a:r>
          </a:p>
          <a:p>
            <a:pPr lvl="1" eaLnBrk="1" hangingPunct="1"/>
            <a:r>
              <a:rPr lang="pt-BR" sz="2200" smtClean="0"/>
              <a:t>Assim, o sistema poderá recuperar  documentos usando </a:t>
            </a:r>
            <a:r>
              <a:rPr lang="pt-BR" sz="2200" smtClean="0">
                <a:solidFill>
                  <a:srgbClr val="800080"/>
                </a:solidFill>
              </a:rPr>
              <a:t>conceitos relacionados aos termos da consulta</a:t>
            </a:r>
          </a:p>
          <a:p>
            <a:pPr eaLnBrk="1" hangingPunct="1"/>
            <a:r>
              <a:rPr lang="pt-BR" sz="2400" smtClean="0"/>
              <a:t> A recuperação de documentos nesse espaço de conceitos reduzido pode ser mais bem sucedida do que recuperação no espaço original de termos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7885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23D3A2D-06B1-4F75-922A-2B3CB569FDDA}" type="slidenum">
              <a:rPr lang="pt-BR" smtClean="0"/>
              <a:pPr/>
              <a:t>75</a:t>
            </a:fld>
            <a:endParaRPr lang="pt-BR" smtClean="0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3213"/>
            <a:ext cx="7772400" cy="723900"/>
          </a:xfrm>
        </p:spPr>
        <p:txBody>
          <a:bodyPr/>
          <a:lstStyle/>
          <a:p>
            <a:pPr eaLnBrk="1" hangingPunct="1"/>
            <a:r>
              <a:rPr lang="pt-BR" smtClean="0"/>
              <a:t>Semântica Latente</a:t>
            </a:r>
          </a:p>
        </p:txBody>
      </p:sp>
      <p:sp>
        <p:nvSpPr>
          <p:cNvPr id="7885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14475"/>
            <a:ext cx="7772400" cy="4810125"/>
          </a:xfrm>
        </p:spPr>
        <p:txBody>
          <a:bodyPr/>
          <a:lstStyle/>
          <a:p>
            <a:pPr eaLnBrk="1" hangingPunct="1"/>
            <a:r>
              <a:rPr lang="pt-BR" sz="2400" smtClean="0"/>
              <a:t>Cada </a:t>
            </a:r>
            <a:r>
              <a:rPr lang="pt-BR" sz="2400" smtClean="0">
                <a:solidFill>
                  <a:srgbClr val="800080"/>
                </a:solidFill>
              </a:rPr>
              <a:t>conceito básico</a:t>
            </a:r>
            <a:r>
              <a:rPr lang="pt-BR" sz="2400" smtClean="0"/>
              <a:t> pode ser definido a partir de um </a:t>
            </a:r>
            <a:r>
              <a:rPr lang="pt-BR" sz="2400" smtClean="0">
                <a:solidFill>
                  <a:srgbClr val="800080"/>
                </a:solidFill>
              </a:rPr>
              <a:t>conjunto de termos correlacionados</a:t>
            </a:r>
          </a:p>
          <a:p>
            <a:pPr eaLnBrk="1" hangingPunct="1"/>
            <a:r>
              <a:rPr lang="pt-BR" sz="2400" smtClean="0"/>
              <a:t>A correlação entre termos é definida a partir da freqüência de ocorrência desses termos nos documentos da base</a:t>
            </a:r>
          </a:p>
          <a:p>
            <a:pPr lvl="1" eaLnBrk="1" hangingPunct="1"/>
            <a:r>
              <a:rPr lang="pt-BR" sz="2400" smtClean="0"/>
              <a:t>se 2 termos ocorrem com alta freqüência nos mesmos documentos, então eles são correlacionados</a:t>
            </a:r>
          </a:p>
          <a:p>
            <a:pPr lvl="1" eaLnBrk="1" hangingPunct="1"/>
            <a:r>
              <a:rPr lang="pt-BR" sz="2400" smtClean="0"/>
              <a:t>e fazem parte do mesmo conceito básico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7987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D1EA582-EA49-47DE-BBE4-C6D251743237}" type="slidenum">
              <a:rPr lang="pt-BR" smtClean="0"/>
              <a:pPr/>
              <a:t>76</a:t>
            </a:fld>
            <a:endParaRPr lang="pt-BR" smtClean="0"/>
          </a:p>
        </p:txBody>
      </p:sp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3213"/>
            <a:ext cx="7772400" cy="723900"/>
          </a:xfrm>
        </p:spPr>
        <p:txBody>
          <a:bodyPr/>
          <a:lstStyle/>
          <a:p>
            <a:pPr eaLnBrk="1" hangingPunct="1"/>
            <a:r>
              <a:rPr lang="pt-BR" smtClean="0"/>
              <a:t>Semântica Latente</a:t>
            </a:r>
          </a:p>
        </p:txBody>
      </p:sp>
      <p:sp>
        <p:nvSpPr>
          <p:cNvPr id="7987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14500"/>
            <a:ext cx="7772400" cy="4810125"/>
          </a:xfrm>
        </p:spPr>
        <p:txBody>
          <a:bodyPr/>
          <a:lstStyle/>
          <a:p>
            <a:pPr eaLnBrk="1" hangingPunct="1"/>
            <a:r>
              <a:rPr lang="pt-BR" smtClean="0"/>
              <a:t> </a:t>
            </a:r>
            <a:r>
              <a:rPr lang="pt-BR" sz="2400" smtClean="0"/>
              <a:t>Apesar das semelhanças, esta é uma proposta diferente do </a:t>
            </a:r>
            <a:r>
              <a:rPr lang="pt-BR" sz="2400" smtClean="0">
                <a:solidFill>
                  <a:srgbClr val="800080"/>
                </a:solidFill>
              </a:rPr>
              <a:t>Modelo Difuso!!!</a:t>
            </a:r>
          </a:p>
          <a:p>
            <a:pPr lvl="1" eaLnBrk="1" hangingPunct="1"/>
            <a:r>
              <a:rPr lang="pt-BR" sz="2400" smtClean="0"/>
              <a:t>No modelo difuso, cada termo (isoladamente) representa um conceito</a:t>
            </a:r>
          </a:p>
          <a:p>
            <a:pPr lvl="1" eaLnBrk="1" hangingPunct="1"/>
            <a:r>
              <a:rPr lang="pt-BR" sz="2400" smtClean="0"/>
              <a:t>Aqui, termos correlacionados são agrupados para formarem conceitos básicos não relacionados entre si (excludentes)</a:t>
            </a:r>
          </a:p>
          <a:p>
            <a:pPr lvl="1"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8089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CC3CD87-EA93-4129-A01D-4916BC41E8B3}" type="slidenum">
              <a:rPr lang="pt-BR" smtClean="0"/>
              <a:pPr/>
              <a:t>77</a:t>
            </a:fld>
            <a:endParaRPr lang="pt-BR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pt-BR" smtClean="0"/>
              <a:t>Semântica Latente</a:t>
            </a:r>
          </a:p>
        </p:txBody>
      </p:sp>
      <p:pic>
        <p:nvPicPr>
          <p:cNvPr id="80901" name="Picture 3"/>
          <p:cNvPicPr>
            <a:picLocks noChangeAspect="1" noChangeArrowheads="1"/>
          </p:cNvPicPr>
          <p:nvPr/>
        </p:nvPicPr>
        <p:blipFill>
          <a:blip r:embed="rId2" cstate="print"/>
          <a:srcRect l="14999" t="23334" r="33000" b="11546"/>
          <a:stretch>
            <a:fillRect/>
          </a:stretch>
        </p:blipFill>
        <p:spPr bwMode="auto">
          <a:xfrm>
            <a:off x="304800" y="1981200"/>
            <a:ext cx="5029200" cy="472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685800" y="11430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pt-BR"/>
              <a:t> Matriz de freqüências dos termos nos documentos</a:t>
            </a:r>
          </a:p>
        </p:txBody>
      </p:sp>
      <p:sp>
        <p:nvSpPr>
          <p:cNvPr id="80903" name="Text Box 5"/>
          <p:cNvSpPr txBox="1">
            <a:spLocks noChangeArrowheads="1"/>
          </p:cNvSpPr>
          <p:nvPr/>
        </p:nvSpPr>
        <p:spPr bwMode="auto">
          <a:xfrm>
            <a:off x="4800600" y="1981200"/>
            <a:ext cx="4089400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pt-BR" sz="2300"/>
              <a:t> Neste caso, identificamos 2 conceitos básicos  (c) e (m)</a:t>
            </a:r>
          </a:p>
          <a:p>
            <a:pPr lvl="1">
              <a:buFontTx/>
              <a:buChar char="•"/>
            </a:pPr>
            <a:r>
              <a:rPr lang="pt-BR" sz="2300"/>
              <a:t> </a:t>
            </a:r>
            <a:r>
              <a:rPr lang="pt-BR" sz="2000"/>
              <a:t>c – human computer interface</a:t>
            </a:r>
          </a:p>
          <a:p>
            <a:pPr lvl="1">
              <a:buFontTx/>
              <a:buChar char="•"/>
            </a:pPr>
            <a:r>
              <a:rPr lang="pt-BR" sz="2000"/>
              <a:t> m – grafos </a:t>
            </a:r>
          </a:p>
          <a:p>
            <a:pPr>
              <a:buFontTx/>
              <a:buChar char="•"/>
            </a:pPr>
            <a:r>
              <a:rPr lang="pt-BR" sz="2300"/>
              <a:t> c e m são </a:t>
            </a:r>
            <a:r>
              <a:rPr lang="pt-BR">
                <a:solidFill>
                  <a:srgbClr val="800080"/>
                </a:solidFill>
              </a:rPr>
              <a:t>não-relacionados</a:t>
            </a:r>
            <a:endParaRPr lang="pt-BR" sz="2300"/>
          </a:p>
          <a:p>
            <a:pPr>
              <a:buFontTx/>
              <a:buChar char="•"/>
            </a:pPr>
            <a:r>
              <a:rPr lang="pt-BR" sz="2300"/>
              <a:t> Documentos podem ser representados em um espaço reduzido de </a:t>
            </a:r>
            <a:r>
              <a:rPr lang="pt-BR" sz="2300">
                <a:solidFill>
                  <a:srgbClr val="800080"/>
                </a:solidFill>
              </a:rPr>
              <a:t>dois</a:t>
            </a:r>
            <a:r>
              <a:rPr lang="pt-BR" sz="2300">
                <a:solidFill>
                  <a:schemeClr val="tx2"/>
                </a:solidFill>
              </a:rPr>
              <a:t> </a:t>
            </a:r>
            <a:r>
              <a:rPr lang="pt-BR" sz="2300">
                <a:solidFill>
                  <a:srgbClr val="800080"/>
                </a:solidFill>
              </a:rPr>
              <a:t>conceitos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8192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CF030FF-25AD-4FF5-A54A-5AD76573ABC7}" type="slidenum">
              <a:rPr lang="pt-BR" smtClean="0"/>
              <a:pPr/>
              <a:t>78</a:t>
            </a:fld>
            <a:endParaRPr lang="pt-BR" smtClean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Semântica Latente</a:t>
            </a:r>
          </a:p>
        </p:txBody>
      </p:sp>
      <p:sp>
        <p:nvSpPr>
          <p:cNvPr id="81925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7772400" cy="4475162"/>
          </a:xfrm>
        </p:spPr>
        <p:txBody>
          <a:bodyPr/>
          <a:lstStyle/>
          <a:p>
            <a:pPr eaLnBrk="1" hangingPunct="1"/>
            <a:r>
              <a:rPr lang="pt-BR" sz="2400" smtClean="0"/>
              <a:t>Considere uma base com documentos sobre biologia, informática e bioinformática</a:t>
            </a:r>
          </a:p>
          <a:p>
            <a:pPr eaLnBrk="1" hangingPunct="1"/>
            <a:r>
              <a:rPr lang="pt-BR" sz="2400" smtClean="0"/>
              <a:t>Temos aqui 3 grupos de documentos</a:t>
            </a:r>
          </a:p>
          <a:p>
            <a:pPr eaLnBrk="1" hangingPunct="1"/>
            <a:r>
              <a:rPr lang="pt-BR" sz="2400" smtClean="0"/>
              <a:t>Porém podemos ter apenas 2 conceitos</a:t>
            </a:r>
          </a:p>
          <a:p>
            <a:pPr lvl="1" eaLnBrk="1" hangingPunct="1"/>
            <a:r>
              <a:rPr lang="pt-BR" sz="2400" smtClean="0"/>
              <a:t>Biologia</a:t>
            </a:r>
          </a:p>
          <a:p>
            <a:pPr lvl="2" eaLnBrk="1" hangingPunct="1"/>
            <a:r>
              <a:rPr lang="pt-BR" sz="2000" smtClean="0"/>
              <a:t>Genoma, DNA, célula</a:t>
            </a:r>
          </a:p>
          <a:p>
            <a:pPr lvl="1" eaLnBrk="1" hangingPunct="1"/>
            <a:r>
              <a:rPr lang="pt-BR" sz="2400" smtClean="0"/>
              <a:t>Informática</a:t>
            </a:r>
          </a:p>
          <a:p>
            <a:pPr lvl="2" eaLnBrk="1" hangingPunct="1"/>
            <a:r>
              <a:rPr lang="pt-BR" sz="2000" smtClean="0"/>
              <a:t>Algoritmo,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8294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C0CE92F-C7E1-4124-BA42-42479795EDA6}" type="slidenum">
              <a:rPr lang="pt-BR" smtClean="0"/>
              <a:pPr/>
              <a:t>79</a:t>
            </a:fld>
            <a:endParaRPr lang="pt-BR" smtClean="0"/>
          </a:p>
        </p:txBody>
      </p:sp>
      <p:sp>
        <p:nvSpPr>
          <p:cNvPr id="82948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925513"/>
          </a:xfrm>
        </p:spPr>
        <p:txBody>
          <a:bodyPr/>
          <a:lstStyle/>
          <a:p>
            <a:pPr eaLnBrk="1" hangingPunct="1"/>
            <a:r>
              <a:rPr lang="pt-BR" smtClean="0"/>
              <a:t>Semântica Latente</a:t>
            </a:r>
          </a:p>
        </p:txBody>
      </p:sp>
      <p:sp>
        <p:nvSpPr>
          <p:cNvPr id="82949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14475"/>
            <a:ext cx="7772400" cy="5191125"/>
          </a:xfrm>
        </p:spPr>
        <p:txBody>
          <a:bodyPr/>
          <a:lstStyle/>
          <a:p>
            <a:pPr eaLnBrk="1" hangingPunct="1"/>
            <a:r>
              <a:rPr lang="pt-BR" sz="2400" smtClean="0"/>
              <a:t>Associação entre documentos e conceitos</a:t>
            </a:r>
          </a:p>
          <a:p>
            <a:pPr lvl="1" eaLnBrk="1" hangingPunct="1"/>
            <a:r>
              <a:rPr lang="pt-BR" sz="2200" smtClean="0"/>
              <a:t>Os documentos do grupo biologia estão mais fortemente associados ao conceito biologia</a:t>
            </a:r>
          </a:p>
          <a:p>
            <a:pPr lvl="1" eaLnBrk="1" hangingPunct="1"/>
            <a:r>
              <a:rPr lang="pt-BR" sz="2200" smtClean="0"/>
              <a:t>Os documentos do grupo informática estão mais fortemente associados ao conceito informática</a:t>
            </a:r>
          </a:p>
          <a:p>
            <a:pPr lvl="1" eaLnBrk="1" hangingPunct="1"/>
            <a:r>
              <a:rPr lang="pt-BR" sz="2200" smtClean="0"/>
              <a:t>Os documentos do grupo bioinformática estão associados aos dois</a:t>
            </a:r>
          </a:p>
          <a:p>
            <a:pPr eaLnBrk="1" hangingPunct="1"/>
            <a:r>
              <a:rPr lang="pt-BR" sz="2400" smtClean="0">
                <a:solidFill>
                  <a:srgbClr val="800080"/>
                </a:solidFill>
              </a:rPr>
              <a:t>Problema</a:t>
            </a:r>
          </a:p>
          <a:p>
            <a:pPr lvl="1" eaLnBrk="1" hangingPunct="1"/>
            <a:r>
              <a:rPr lang="pt-BR" sz="2200" smtClean="0"/>
              <a:t>Como identificar os grupos de termos que constituem os </a:t>
            </a:r>
            <a:r>
              <a:rPr lang="pt-BR" sz="2200" smtClean="0">
                <a:solidFill>
                  <a:srgbClr val="800080"/>
                </a:solidFill>
              </a:rPr>
              <a:t>conceitos básicos</a:t>
            </a:r>
            <a:r>
              <a:rPr lang="pt-BR" sz="2200" smtClean="0"/>
              <a:t> </a:t>
            </a:r>
          </a:p>
          <a:p>
            <a:pPr lvl="1" eaLnBrk="1" hangingPunct="1"/>
            <a:r>
              <a:rPr lang="pt-BR" sz="2200" smtClean="0"/>
              <a:t>Para depois reduzir o </a:t>
            </a:r>
            <a:r>
              <a:rPr lang="pt-BR" sz="2200" smtClean="0">
                <a:solidFill>
                  <a:srgbClr val="800080"/>
                </a:solidFill>
              </a:rPr>
              <a:t>espaço de termos</a:t>
            </a:r>
            <a:r>
              <a:rPr lang="pt-BR" sz="2200" smtClean="0"/>
              <a:t> no </a:t>
            </a:r>
            <a:r>
              <a:rPr lang="pt-BR" sz="2200" smtClean="0">
                <a:solidFill>
                  <a:srgbClr val="800080"/>
                </a:solidFill>
              </a:rPr>
              <a:t>espaço de conceitos?</a:t>
            </a:r>
          </a:p>
          <a:p>
            <a:pPr lvl="1" eaLnBrk="1" hangingPunct="1"/>
            <a:endParaRPr lang="pt-B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5334000" cy="1092200"/>
          </a:xfrm>
        </p:spPr>
        <p:txBody>
          <a:bodyPr/>
          <a:lstStyle/>
          <a:p>
            <a:pPr eaLnBrk="1" hangingPunct="1"/>
            <a:r>
              <a:rPr lang="pt-BR" sz="3200" smtClean="0">
                <a:sym typeface="Monotype Sorts"/>
              </a:rPr>
              <a:t>Tarefas e Modelos de Recuperação de Informação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3051175" y="3643313"/>
            <a:ext cx="2574925" cy="1138237"/>
            <a:chOff x="6963" y="4062"/>
            <a:chExt cx="4853" cy="2133"/>
          </a:xfrm>
        </p:grpSpPr>
        <p:sp>
          <p:nvSpPr>
            <p:cNvPr id="20508" name="Text Box 4"/>
            <p:cNvSpPr txBox="1">
              <a:spLocks noChangeAspect="1" noChangeArrowheads="1"/>
            </p:cNvSpPr>
            <p:nvPr/>
          </p:nvSpPr>
          <p:spPr bwMode="auto">
            <a:xfrm>
              <a:off x="6963" y="4822"/>
              <a:ext cx="4853" cy="1373"/>
            </a:xfrm>
            <a:prstGeom prst="rect">
              <a:avLst/>
            </a:prstGeom>
            <a:gradFill rotWithShape="0">
              <a:gsLst>
                <a:gs pos="0">
                  <a:srgbClr val="B9B9B9"/>
                </a:gs>
                <a:gs pos="50000">
                  <a:srgbClr val="FFFFFF"/>
                </a:gs>
                <a:gs pos="100000">
                  <a:srgbClr val="B9B9B9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>
                  <a:latin typeface="Arial" pitchFamily="34" charset="0"/>
                </a:rPr>
                <a:t>Listas não-sobrepostas</a:t>
              </a:r>
            </a:p>
            <a:p>
              <a:pPr eaLnBrk="0" hangingPunct="0"/>
              <a:r>
                <a:rPr lang="pt-BR" sz="1400">
                  <a:latin typeface="Arial" pitchFamily="34" charset="0"/>
                </a:rPr>
                <a:t>Nós proximais</a:t>
              </a:r>
            </a:p>
          </p:txBody>
        </p:sp>
        <p:sp>
          <p:nvSpPr>
            <p:cNvPr id="20509" name="Text Box 5"/>
            <p:cNvSpPr txBox="1">
              <a:spLocks noChangeAspect="1" noChangeArrowheads="1"/>
            </p:cNvSpPr>
            <p:nvPr/>
          </p:nvSpPr>
          <p:spPr bwMode="auto">
            <a:xfrm>
              <a:off x="6966" y="4062"/>
              <a:ext cx="4850" cy="7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>
                  <a:latin typeface="Arial" pitchFamily="34" charset="0"/>
                </a:rPr>
                <a:t>   Modelos Estruturados</a:t>
              </a:r>
            </a:p>
          </p:txBody>
        </p:sp>
      </p:grp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762000" y="2825750"/>
            <a:ext cx="1593850" cy="9810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pt-BR" sz="1000">
                <a:latin typeface="Times New Roman" pitchFamily="18" charset="0"/>
              </a:rPr>
              <a:t> </a:t>
            </a:r>
            <a:r>
              <a:rPr lang="pt-BR" sz="1600">
                <a:latin typeface="Arial" pitchFamily="34" charset="0"/>
              </a:rPr>
              <a:t>Recuperação: </a:t>
            </a:r>
          </a:p>
          <a:p>
            <a:pPr eaLnBrk="0" hangingPunct="0"/>
            <a:r>
              <a:rPr lang="pt-BR" sz="1600">
                <a:latin typeface="Arial" pitchFamily="34" charset="0"/>
              </a:rPr>
              <a:t>     Adhoc</a:t>
            </a:r>
          </a:p>
          <a:p>
            <a:pPr eaLnBrk="0" hangingPunct="0"/>
            <a:r>
              <a:rPr lang="pt-BR" sz="1600">
                <a:latin typeface="Arial" pitchFamily="34" charset="0"/>
              </a:rPr>
              <a:t>     Filtragem</a:t>
            </a:r>
          </a:p>
        </p:txBody>
      </p:sp>
      <p:sp>
        <p:nvSpPr>
          <p:cNvPr id="20485" name="Text Box 7"/>
          <p:cNvSpPr txBox="1">
            <a:spLocks noChangeAspect="1" noChangeArrowheads="1"/>
          </p:cNvSpPr>
          <p:nvPr/>
        </p:nvSpPr>
        <p:spPr bwMode="auto">
          <a:xfrm>
            <a:off x="766763" y="4781550"/>
            <a:ext cx="1593850" cy="406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pt-BR" sz="1800">
                <a:latin typeface="Times New Roman" pitchFamily="18" charset="0"/>
              </a:rPr>
              <a:t> </a:t>
            </a:r>
            <a:r>
              <a:rPr lang="pt-BR" sz="1600">
                <a:latin typeface="Arial" pitchFamily="34" charset="0"/>
              </a:rPr>
              <a:t>Browsing</a:t>
            </a:r>
          </a:p>
        </p:txBody>
      </p:sp>
      <p:sp>
        <p:nvSpPr>
          <p:cNvPr id="20486" name="Text Box 8"/>
          <p:cNvSpPr txBox="1">
            <a:spLocks noChangeAspect="1" noChangeArrowheads="1"/>
          </p:cNvSpPr>
          <p:nvPr/>
        </p:nvSpPr>
        <p:spPr bwMode="auto">
          <a:xfrm>
            <a:off x="304800" y="2051050"/>
            <a:ext cx="461963" cy="38163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pt-BR" sz="1000">
                <a:latin typeface="Times New Roman" pitchFamily="18" charset="0"/>
              </a:rPr>
              <a:t> </a:t>
            </a:r>
            <a:r>
              <a:rPr lang="pt-BR" sz="1400">
                <a:latin typeface="Arial" pitchFamily="34" charset="0"/>
              </a:rPr>
              <a:t>T</a:t>
            </a:r>
          </a:p>
          <a:p>
            <a:pPr eaLnBrk="0" hangingPunct="0"/>
            <a:r>
              <a:rPr lang="pt-BR" sz="1400">
                <a:latin typeface="Arial" pitchFamily="34" charset="0"/>
              </a:rPr>
              <a:t>A</a:t>
            </a:r>
          </a:p>
          <a:p>
            <a:pPr eaLnBrk="0" hangingPunct="0"/>
            <a:r>
              <a:rPr lang="pt-BR" sz="1400">
                <a:latin typeface="Arial" pitchFamily="34" charset="0"/>
              </a:rPr>
              <a:t>R</a:t>
            </a:r>
          </a:p>
          <a:p>
            <a:pPr eaLnBrk="0" hangingPunct="0"/>
            <a:r>
              <a:rPr lang="pt-BR" sz="1400">
                <a:latin typeface="Arial" pitchFamily="34" charset="0"/>
              </a:rPr>
              <a:t>E</a:t>
            </a:r>
          </a:p>
          <a:p>
            <a:pPr eaLnBrk="0" hangingPunct="0"/>
            <a:r>
              <a:rPr lang="pt-BR" sz="1400">
                <a:latin typeface="Arial" pitchFamily="34" charset="0"/>
              </a:rPr>
              <a:t>F</a:t>
            </a:r>
          </a:p>
          <a:p>
            <a:pPr eaLnBrk="0" hangingPunct="0"/>
            <a:r>
              <a:rPr lang="pt-BR" sz="1400">
                <a:latin typeface="Arial" pitchFamily="34" charset="0"/>
              </a:rPr>
              <a:t>A</a:t>
            </a:r>
          </a:p>
          <a:p>
            <a:pPr eaLnBrk="0" hangingPunct="0"/>
            <a:endParaRPr lang="pt-BR" sz="1400">
              <a:latin typeface="Arial" pitchFamily="34" charset="0"/>
            </a:endParaRPr>
          </a:p>
          <a:p>
            <a:pPr eaLnBrk="0" hangingPunct="0"/>
            <a:r>
              <a:rPr lang="pt-BR" sz="1400">
                <a:latin typeface="Arial" pitchFamily="34" charset="0"/>
              </a:rPr>
              <a:t>D</a:t>
            </a:r>
          </a:p>
          <a:p>
            <a:pPr eaLnBrk="0" hangingPunct="0"/>
            <a:r>
              <a:rPr lang="pt-BR" sz="1400">
                <a:latin typeface="Arial" pitchFamily="34" charset="0"/>
              </a:rPr>
              <a:t>O</a:t>
            </a:r>
          </a:p>
          <a:p>
            <a:pPr eaLnBrk="0" hangingPunct="0"/>
            <a:endParaRPr lang="pt-BR" sz="1400">
              <a:latin typeface="Arial" pitchFamily="34" charset="0"/>
            </a:endParaRPr>
          </a:p>
          <a:p>
            <a:pPr eaLnBrk="0" hangingPunct="0"/>
            <a:r>
              <a:rPr lang="pt-BR" sz="1400">
                <a:latin typeface="Arial" pitchFamily="34" charset="0"/>
              </a:rPr>
              <a:t> u</a:t>
            </a:r>
          </a:p>
          <a:p>
            <a:pPr eaLnBrk="0" hangingPunct="0"/>
            <a:r>
              <a:rPr lang="pt-BR" sz="1400">
                <a:latin typeface="Arial" pitchFamily="34" charset="0"/>
              </a:rPr>
              <a:t>S</a:t>
            </a:r>
          </a:p>
          <a:p>
            <a:pPr eaLnBrk="0" hangingPunct="0"/>
            <a:r>
              <a:rPr lang="pt-BR" sz="1400">
                <a:latin typeface="Arial" pitchFamily="34" charset="0"/>
              </a:rPr>
              <a:t>U</a:t>
            </a:r>
          </a:p>
          <a:p>
            <a:pPr eaLnBrk="0" hangingPunct="0"/>
            <a:r>
              <a:rPr lang="pt-BR" sz="1400">
                <a:latin typeface="Arial" pitchFamily="34" charset="0"/>
              </a:rPr>
              <a:t>Á</a:t>
            </a:r>
          </a:p>
          <a:p>
            <a:pPr eaLnBrk="0" hangingPunct="0"/>
            <a:r>
              <a:rPr lang="pt-BR" sz="1400">
                <a:latin typeface="Arial" pitchFamily="34" charset="0"/>
              </a:rPr>
              <a:t>R</a:t>
            </a:r>
          </a:p>
          <a:p>
            <a:pPr eaLnBrk="0" hangingPunct="0"/>
            <a:r>
              <a:rPr lang="pt-BR" sz="1400">
                <a:latin typeface="Arial" pitchFamily="34" charset="0"/>
              </a:rPr>
              <a:t>I</a:t>
            </a:r>
          </a:p>
          <a:p>
            <a:pPr eaLnBrk="0" hangingPunct="0"/>
            <a:r>
              <a:rPr lang="pt-BR" sz="1400">
                <a:latin typeface="Arial" pitchFamily="34" charset="0"/>
              </a:rPr>
              <a:t>O</a:t>
            </a:r>
          </a:p>
          <a:p>
            <a:pPr eaLnBrk="0" hangingPunct="0"/>
            <a:endParaRPr lang="pt-BR" sz="1400">
              <a:latin typeface="Arial" pitchFamily="34" charset="0"/>
            </a:endParaRPr>
          </a:p>
        </p:txBody>
      </p:sp>
      <p:grpSp>
        <p:nvGrpSpPr>
          <p:cNvPr id="20487" name="Group 9"/>
          <p:cNvGrpSpPr>
            <a:grpSpLocks/>
          </p:cNvGrpSpPr>
          <p:nvPr/>
        </p:nvGrpSpPr>
        <p:grpSpPr bwMode="auto">
          <a:xfrm>
            <a:off x="3051175" y="1844675"/>
            <a:ext cx="1793875" cy="1416050"/>
            <a:chOff x="6028" y="5780"/>
            <a:chExt cx="3381" cy="2655"/>
          </a:xfrm>
        </p:grpSpPr>
        <p:sp>
          <p:nvSpPr>
            <p:cNvPr id="20506" name="Text Box 10"/>
            <p:cNvSpPr txBox="1">
              <a:spLocks noChangeArrowheads="1"/>
            </p:cNvSpPr>
            <p:nvPr/>
          </p:nvSpPr>
          <p:spPr bwMode="auto">
            <a:xfrm>
              <a:off x="6028" y="5780"/>
              <a:ext cx="3381" cy="7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>
                  <a:latin typeface="Arial" pitchFamily="34" charset="0"/>
                </a:rPr>
                <a:t> Modelos Clássicos</a:t>
              </a:r>
            </a:p>
          </p:txBody>
        </p:sp>
        <p:sp>
          <p:nvSpPr>
            <p:cNvPr id="20507" name="Text Box 11"/>
            <p:cNvSpPr txBox="1">
              <a:spLocks noChangeArrowheads="1"/>
            </p:cNvSpPr>
            <p:nvPr/>
          </p:nvSpPr>
          <p:spPr bwMode="auto">
            <a:xfrm>
              <a:off x="6028" y="6514"/>
              <a:ext cx="3381" cy="1921"/>
            </a:xfrm>
            <a:prstGeom prst="rect">
              <a:avLst/>
            </a:prstGeom>
            <a:gradFill rotWithShape="0">
              <a:gsLst>
                <a:gs pos="0">
                  <a:srgbClr val="D1D1D1"/>
                </a:gs>
                <a:gs pos="50000">
                  <a:srgbClr val="FFFFFF"/>
                </a:gs>
                <a:gs pos="100000">
                  <a:srgbClr val="D1D1D1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>
                  <a:latin typeface="Arial" pitchFamily="34" charset="0"/>
                </a:rPr>
                <a:t>   Booleano</a:t>
              </a:r>
            </a:p>
            <a:p>
              <a:pPr eaLnBrk="0" hangingPunct="0"/>
              <a:r>
                <a:rPr lang="pt-BR" sz="1400">
                  <a:latin typeface="Arial" pitchFamily="34" charset="0"/>
                </a:rPr>
                <a:t>  Espaço vetorial</a:t>
              </a:r>
            </a:p>
            <a:p>
              <a:pPr eaLnBrk="0" hangingPunct="0"/>
              <a:r>
                <a:rPr lang="pt-BR" sz="1400">
                  <a:latin typeface="Arial" pitchFamily="34" charset="0"/>
                </a:rPr>
                <a:t>  Probabilista</a:t>
              </a:r>
            </a:p>
          </p:txBody>
        </p:sp>
      </p:grpSp>
      <p:grpSp>
        <p:nvGrpSpPr>
          <p:cNvPr id="20488" name="Group 12"/>
          <p:cNvGrpSpPr>
            <a:grpSpLocks/>
          </p:cNvGrpSpPr>
          <p:nvPr/>
        </p:nvGrpSpPr>
        <p:grpSpPr bwMode="auto">
          <a:xfrm>
            <a:off x="6400800" y="990600"/>
            <a:ext cx="2135188" cy="1060450"/>
            <a:chOff x="771" y="3637"/>
            <a:chExt cx="4024" cy="1987"/>
          </a:xfrm>
        </p:grpSpPr>
        <p:sp>
          <p:nvSpPr>
            <p:cNvPr id="20504" name="Text Box 13"/>
            <p:cNvSpPr txBox="1">
              <a:spLocks noChangeAspect="1" noChangeArrowheads="1"/>
            </p:cNvSpPr>
            <p:nvPr/>
          </p:nvSpPr>
          <p:spPr bwMode="auto">
            <a:xfrm>
              <a:off x="771" y="3637"/>
              <a:ext cx="4024" cy="7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>
                  <a:latin typeface="Arial" pitchFamily="34" charset="0"/>
                </a:rPr>
                <a:t> Teoria dos conjuntos</a:t>
              </a:r>
            </a:p>
          </p:txBody>
        </p:sp>
        <p:sp>
          <p:nvSpPr>
            <p:cNvPr id="20505" name="Text Box 14"/>
            <p:cNvSpPr txBox="1">
              <a:spLocks noChangeAspect="1" noChangeArrowheads="1"/>
            </p:cNvSpPr>
            <p:nvPr/>
          </p:nvSpPr>
          <p:spPr bwMode="auto">
            <a:xfrm>
              <a:off x="771" y="4397"/>
              <a:ext cx="4024" cy="1227"/>
            </a:xfrm>
            <a:prstGeom prst="rect">
              <a:avLst/>
            </a:prstGeom>
            <a:gradFill rotWithShape="0">
              <a:gsLst>
                <a:gs pos="0">
                  <a:srgbClr val="D1D1D1"/>
                </a:gs>
                <a:gs pos="50000">
                  <a:srgbClr val="FFFFFF"/>
                </a:gs>
                <a:gs pos="100000">
                  <a:srgbClr val="D1D1D1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 noProof="1">
                  <a:latin typeface="Arial" pitchFamily="34" charset="0"/>
                </a:rPr>
                <a:t> Fuzzy</a:t>
              </a:r>
            </a:p>
            <a:p>
              <a:pPr eaLnBrk="0" hangingPunct="0"/>
              <a:r>
                <a:rPr lang="pt-BR" sz="1400" noProof="1">
                  <a:latin typeface="Arial" pitchFamily="34" charset="0"/>
                </a:rPr>
                <a:t> </a:t>
              </a:r>
              <a:r>
                <a:rPr lang="pt-BR" sz="1400">
                  <a:latin typeface="Arial" pitchFamily="34" charset="0"/>
                </a:rPr>
                <a:t>Booleano estendido</a:t>
              </a:r>
            </a:p>
          </p:txBody>
        </p:sp>
      </p:grpSp>
      <p:grpSp>
        <p:nvGrpSpPr>
          <p:cNvPr id="20489" name="Group 15"/>
          <p:cNvGrpSpPr>
            <a:grpSpLocks/>
          </p:cNvGrpSpPr>
          <p:nvPr/>
        </p:nvGrpSpPr>
        <p:grpSpPr bwMode="auto">
          <a:xfrm>
            <a:off x="6400800" y="3806825"/>
            <a:ext cx="2286000" cy="1208088"/>
            <a:chOff x="257" y="6251"/>
            <a:chExt cx="4309" cy="2264"/>
          </a:xfrm>
        </p:grpSpPr>
        <p:sp>
          <p:nvSpPr>
            <p:cNvPr id="20502" name="Text Box 16"/>
            <p:cNvSpPr txBox="1">
              <a:spLocks noChangeAspect="1" noChangeArrowheads="1"/>
            </p:cNvSpPr>
            <p:nvPr/>
          </p:nvSpPr>
          <p:spPr bwMode="auto">
            <a:xfrm>
              <a:off x="263" y="6251"/>
              <a:ext cx="4303" cy="7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>
                  <a:latin typeface="Arial" pitchFamily="34" charset="0"/>
                </a:rPr>
                <a:t> Probabilista</a:t>
              </a:r>
            </a:p>
          </p:txBody>
        </p:sp>
        <p:sp>
          <p:nvSpPr>
            <p:cNvPr id="20503" name="Text Box 17"/>
            <p:cNvSpPr txBox="1">
              <a:spLocks noChangeAspect="1" noChangeArrowheads="1"/>
            </p:cNvSpPr>
            <p:nvPr/>
          </p:nvSpPr>
          <p:spPr bwMode="auto">
            <a:xfrm>
              <a:off x="257" y="7011"/>
              <a:ext cx="4309" cy="1504"/>
            </a:xfrm>
            <a:prstGeom prst="rect">
              <a:avLst/>
            </a:prstGeom>
            <a:gradFill rotWithShape="0">
              <a:gsLst>
                <a:gs pos="0">
                  <a:srgbClr val="D1D1D1"/>
                </a:gs>
                <a:gs pos="50000">
                  <a:srgbClr val="FFFFFF"/>
                </a:gs>
                <a:gs pos="100000">
                  <a:srgbClr val="D1D1D1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>
                  <a:latin typeface="Arial" pitchFamily="34" charset="0"/>
                </a:rPr>
                <a:t> Redes de inferência</a:t>
              </a:r>
            </a:p>
            <a:p>
              <a:pPr eaLnBrk="0" hangingPunct="0"/>
              <a:r>
                <a:rPr lang="pt-BR" sz="1400">
                  <a:latin typeface="Arial" pitchFamily="34" charset="0"/>
                </a:rPr>
                <a:t> Redes de crença</a:t>
              </a:r>
            </a:p>
          </p:txBody>
        </p:sp>
      </p:grpSp>
      <p:grpSp>
        <p:nvGrpSpPr>
          <p:cNvPr id="20490" name="Group 18"/>
          <p:cNvGrpSpPr>
            <a:grpSpLocks/>
          </p:cNvGrpSpPr>
          <p:nvPr/>
        </p:nvGrpSpPr>
        <p:grpSpPr bwMode="auto">
          <a:xfrm>
            <a:off x="6397625" y="2236788"/>
            <a:ext cx="2286000" cy="1430337"/>
            <a:chOff x="257" y="2960"/>
            <a:chExt cx="4309" cy="2679"/>
          </a:xfrm>
        </p:grpSpPr>
        <p:sp>
          <p:nvSpPr>
            <p:cNvPr id="20500" name="Text Box 19"/>
            <p:cNvSpPr txBox="1">
              <a:spLocks noChangeAspect="1" noChangeArrowheads="1"/>
            </p:cNvSpPr>
            <p:nvPr/>
          </p:nvSpPr>
          <p:spPr bwMode="auto">
            <a:xfrm>
              <a:off x="257" y="2960"/>
              <a:ext cx="4309" cy="7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>
                  <a:latin typeface="Arial" pitchFamily="34" charset="0"/>
                </a:rPr>
                <a:t> Algebraico</a:t>
              </a:r>
            </a:p>
          </p:txBody>
        </p:sp>
        <p:sp>
          <p:nvSpPr>
            <p:cNvPr id="20501" name="Text Box 20"/>
            <p:cNvSpPr txBox="1">
              <a:spLocks noChangeAspect="1" noChangeArrowheads="1"/>
            </p:cNvSpPr>
            <p:nvPr/>
          </p:nvSpPr>
          <p:spPr bwMode="auto">
            <a:xfrm>
              <a:off x="263" y="3720"/>
              <a:ext cx="4303" cy="1919"/>
            </a:xfrm>
            <a:prstGeom prst="rect">
              <a:avLst/>
            </a:prstGeom>
            <a:gradFill rotWithShape="0">
              <a:gsLst>
                <a:gs pos="0">
                  <a:srgbClr val="D1D1D1"/>
                </a:gs>
                <a:gs pos="50000">
                  <a:srgbClr val="FFFFFF"/>
                </a:gs>
                <a:gs pos="100000">
                  <a:srgbClr val="D1D1D1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>
                  <a:latin typeface="Arial" pitchFamily="34" charset="0"/>
                </a:rPr>
                <a:t> ES generalizado</a:t>
              </a:r>
            </a:p>
            <a:p>
              <a:pPr eaLnBrk="0" hangingPunct="0"/>
              <a:r>
                <a:rPr lang="pt-BR" sz="1400">
                  <a:latin typeface="Arial" pitchFamily="34" charset="0"/>
                </a:rPr>
                <a:t> Semântica Latente</a:t>
              </a:r>
            </a:p>
            <a:p>
              <a:pPr eaLnBrk="0" hangingPunct="0"/>
              <a:r>
                <a:rPr lang="pt-BR" sz="1400">
                  <a:latin typeface="Arial" pitchFamily="34" charset="0"/>
                </a:rPr>
                <a:t>Redes Neurais</a:t>
              </a:r>
            </a:p>
          </p:txBody>
        </p:sp>
      </p:grpSp>
      <p:grpSp>
        <p:nvGrpSpPr>
          <p:cNvPr id="20491" name="Group 21"/>
          <p:cNvGrpSpPr>
            <a:grpSpLocks/>
          </p:cNvGrpSpPr>
          <p:nvPr/>
        </p:nvGrpSpPr>
        <p:grpSpPr bwMode="auto">
          <a:xfrm>
            <a:off x="3052763" y="5187950"/>
            <a:ext cx="2027237" cy="1446213"/>
            <a:chOff x="12622" y="9042"/>
            <a:chExt cx="3821" cy="2712"/>
          </a:xfrm>
        </p:grpSpPr>
        <p:sp>
          <p:nvSpPr>
            <p:cNvPr id="20498" name="Text Box 22"/>
            <p:cNvSpPr txBox="1">
              <a:spLocks noChangeAspect="1" noChangeArrowheads="1"/>
            </p:cNvSpPr>
            <p:nvPr/>
          </p:nvSpPr>
          <p:spPr bwMode="auto">
            <a:xfrm>
              <a:off x="12622" y="9042"/>
              <a:ext cx="3821" cy="7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>
                  <a:latin typeface="Arial" pitchFamily="34" charset="0"/>
                </a:rPr>
                <a:t>  Browsing</a:t>
              </a:r>
            </a:p>
          </p:txBody>
        </p:sp>
        <p:sp>
          <p:nvSpPr>
            <p:cNvPr id="20499" name="Text Box 23"/>
            <p:cNvSpPr txBox="1">
              <a:spLocks noChangeAspect="1" noChangeArrowheads="1"/>
            </p:cNvSpPr>
            <p:nvPr/>
          </p:nvSpPr>
          <p:spPr bwMode="auto">
            <a:xfrm>
              <a:off x="12622" y="9802"/>
              <a:ext cx="3821" cy="1952"/>
            </a:xfrm>
            <a:prstGeom prst="rect">
              <a:avLst/>
            </a:prstGeom>
            <a:gradFill rotWithShape="0">
              <a:gsLst>
                <a:gs pos="0">
                  <a:srgbClr val="C1C1C1"/>
                </a:gs>
                <a:gs pos="50000">
                  <a:srgbClr val="FFFFFF"/>
                </a:gs>
                <a:gs pos="100000">
                  <a:srgbClr val="C1C1C1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pt-BR" sz="1400">
                  <a:latin typeface="Arial" pitchFamily="34" charset="0"/>
                </a:rPr>
                <a:t> Plano</a:t>
              </a:r>
            </a:p>
            <a:p>
              <a:pPr eaLnBrk="0" hangingPunct="0"/>
              <a:r>
                <a:rPr lang="pt-BR" sz="1400">
                  <a:latin typeface="Arial" pitchFamily="34" charset="0"/>
                </a:rPr>
                <a:t> Estruturado</a:t>
              </a:r>
            </a:p>
            <a:p>
              <a:pPr eaLnBrk="0" hangingPunct="0"/>
              <a:r>
                <a:rPr lang="pt-BR" sz="1400">
                  <a:latin typeface="Arial" pitchFamily="34" charset="0"/>
                </a:rPr>
                <a:t> Hipertextual</a:t>
              </a:r>
            </a:p>
          </p:txBody>
        </p:sp>
      </p:grpSp>
      <p:sp>
        <p:nvSpPr>
          <p:cNvPr id="20492" name="Line 24"/>
          <p:cNvSpPr>
            <a:spLocks noChangeShapeType="1"/>
          </p:cNvSpPr>
          <p:nvPr/>
        </p:nvSpPr>
        <p:spPr bwMode="auto">
          <a:xfrm flipV="1">
            <a:off x="4614863" y="1163638"/>
            <a:ext cx="1782762" cy="12684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oval" w="med" len="med"/>
            <a:tailEnd type="triangle" w="lg" len="lg"/>
          </a:ln>
        </p:spPr>
        <p:txBody>
          <a:bodyPr/>
          <a:lstStyle/>
          <a:p>
            <a:endParaRPr lang="pt-BR"/>
          </a:p>
        </p:txBody>
      </p:sp>
      <p:sp>
        <p:nvSpPr>
          <p:cNvPr id="20493" name="Line 25"/>
          <p:cNvSpPr>
            <a:spLocks noChangeShapeType="1"/>
          </p:cNvSpPr>
          <p:nvPr/>
        </p:nvSpPr>
        <p:spPr bwMode="auto">
          <a:xfrm flipV="1">
            <a:off x="4614863" y="2432050"/>
            <a:ext cx="1782762" cy="2111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oval" w="med" len="med"/>
            <a:tailEnd type="triangle" w="lg" len="lg"/>
          </a:ln>
        </p:spPr>
        <p:txBody>
          <a:bodyPr/>
          <a:lstStyle/>
          <a:p>
            <a:endParaRPr lang="pt-BR"/>
          </a:p>
        </p:txBody>
      </p:sp>
      <p:sp>
        <p:nvSpPr>
          <p:cNvPr id="20494" name="Line 26"/>
          <p:cNvSpPr>
            <a:spLocks noChangeShapeType="1"/>
          </p:cNvSpPr>
          <p:nvPr/>
        </p:nvSpPr>
        <p:spPr bwMode="auto">
          <a:xfrm>
            <a:off x="4756150" y="3040063"/>
            <a:ext cx="1641475" cy="9112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oval" w="med" len="med"/>
            <a:tailEnd type="triangle" w="lg" len="lg"/>
          </a:ln>
        </p:spPr>
        <p:txBody>
          <a:bodyPr/>
          <a:lstStyle/>
          <a:p>
            <a:endParaRPr lang="pt-BR"/>
          </a:p>
        </p:txBody>
      </p:sp>
      <p:sp>
        <p:nvSpPr>
          <p:cNvPr id="20495" name="Line 27"/>
          <p:cNvSpPr>
            <a:spLocks noChangeShapeType="1"/>
          </p:cNvSpPr>
          <p:nvPr/>
        </p:nvSpPr>
        <p:spPr bwMode="auto">
          <a:xfrm flipV="1">
            <a:off x="2222500" y="2287588"/>
            <a:ext cx="977900" cy="9890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oval" w="med" len="med"/>
            <a:tailEnd type="triangle" w="lg" len="lg"/>
          </a:ln>
        </p:spPr>
        <p:txBody>
          <a:bodyPr/>
          <a:lstStyle/>
          <a:p>
            <a:endParaRPr lang="pt-BR"/>
          </a:p>
        </p:txBody>
      </p:sp>
      <p:sp>
        <p:nvSpPr>
          <p:cNvPr id="20496" name="Line 28"/>
          <p:cNvSpPr>
            <a:spLocks noChangeShapeType="1"/>
          </p:cNvSpPr>
          <p:nvPr/>
        </p:nvSpPr>
        <p:spPr bwMode="auto">
          <a:xfrm>
            <a:off x="2222500" y="3276600"/>
            <a:ext cx="977900" cy="7667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oval" w="med" len="med"/>
            <a:tailEnd type="triangle" w="lg" len="lg"/>
          </a:ln>
        </p:spPr>
        <p:txBody>
          <a:bodyPr/>
          <a:lstStyle/>
          <a:p>
            <a:endParaRPr lang="pt-BR"/>
          </a:p>
        </p:txBody>
      </p:sp>
      <p:sp>
        <p:nvSpPr>
          <p:cNvPr id="20497" name="Line 29"/>
          <p:cNvSpPr>
            <a:spLocks noChangeShapeType="1"/>
          </p:cNvSpPr>
          <p:nvPr/>
        </p:nvSpPr>
        <p:spPr bwMode="auto">
          <a:xfrm>
            <a:off x="2073275" y="5014913"/>
            <a:ext cx="977900" cy="3952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oval" w="med" len="med"/>
            <a:tailEnd type="triangle" w="lg" len="lg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8397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E3D5002-D4CE-4ABC-85B1-741143A02FC9}" type="slidenum">
              <a:rPr lang="pt-BR" smtClean="0"/>
              <a:pPr/>
              <a:t>80</a:t>
            </a:fld>
            <a:endParaRPr lang="pt-BR" smtClean="0"/>
          </a:p>
        </p:txBody>
      </p:sp>
      <p:sp>
        <p:nvSpPr>
          <p:cNvPr id="83972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590675"/>
            <a:ext cx="7772400" cy="5038725"/>
          </a:xfrm>
        </p:spPr>
        <p:txBody>
          <a:bodyPr/>
          <a:lstStyle/>
          <a:p>
            <a:pPr eaLnBrk="1" hangingPunct="1"/>
            <a:r>
              <a:rPr lang="pt-BR" sz="2400" smtClean="0"/>
              <a:t>Definições </a:t>
            </a:r>
          </a:p>
          <a:p>
            <a:pPr lvl="1" eaLnBrk="1" hangingPunct="1"/>
            <a:r>
              <a:rPr lang="pt-BR" sz="2400" smtClean="0"/>
              <a:t>Seja </a:t>
            </a:r>
            <a:r>
              <a:rPr lang="pt-BR" sz="2400" smtClean="0">
                <a:solidFill>
                  <a:srgbClr val="800080"/>
                </a:solidFill>
              </a:rPr>
              <a:t>t</a:t>
            </a:r>
            <a:r>
              <a:rPr lang="pt-BR" sz="2400" smtClean="0"/>
              <a:t> o numero total de termos indexadores</a:t>
            </a:r>
          </a:p>
          <a:p>
            <a:pPr lvl="2" eaLnBrk="1" hangingPunct="1"/>
            <a:r>
              <a:rPr lang="pt-BR" sz="2000" smtClean="0"/>
              <a:t>Vocabulário da base</a:t>
            </a:r>
          </a:p>
          <a:p>
            <a:pPr lvl="1" eaLnBrk="1" hangingPunct="1"/>
            <a:r>
              <a:rPr lang="pt-BR" sz="2400" smtClean="0"/>
              <a:t>Seja </a:t>
            </a:r>
            <a:r>
              <a:rPr lang="pt-BR" sz="2400" smtClean="0">
                <a:solidFill>
                  <a:srgbClr val="800080"/>
                </a:solidFill>
              </a:rPr>
              <a:t>N</a:t>
            </a:r>
            <a:r>
              <a:rPr lang="pt-BR" sz="2400" smtClean="0"/>
              <a:t> o número de documentos da base</a:t>
            </a:r>
          </a:p>
          <a:p>
            <a:pPr lvl="1" eaLnBrk="1" hangingPunct="1"/>
            <a:r>
              <a:rPr lang="pt-BR" sz="2400" smtClean="0"/>
              <a:t>Seja  (</a:t>
            </a:r>
            <a:r>
              <a:rPr lang="pt-BR" sz="2400" smtClean="0">
                <a:solidFill>
                  <a:srgbClr val="800080"/>
                </a:solidFill>
              </a:rPr>
              <a:t>Mij)</a:t>
            </a:r>
            <a:r>
              <a:rPr lang="pt-BR" sz="2400" smtClean="0"/>
              <a:t>  uma matriz de termos </a:t>
            </a:r>
            <a:r>
              <a:rPr lang="pt-BR" sz="2400" i="1" smtClean="0"/>
              <a:t>x</a:t>
            </a:r>
            <a:r>
              <a:rPr lang="pt-BR" sz="2400" smtClean="0"/>
              <a:t> documentos com t linhas e N colunas</a:t>
            </a:r>
          </a:p>
          <a:p>
            <a:pPr lvl="1" eaLnBrk="1" hangingPunct="1"/>
            <a:r>
              <a:rPr lang="pt-BR" sz="2400" smtClean="0"/>
              <a:t>A cada elemento dessa matriz é assinalado um peso </a:t>
            </a:r>
            <a:r>
              <a:rPr lang="pt-BR" sz="2400" smtClean="0">
                <a:solidFill>
                  <a:srgbClr val="800080"/>
                </a:solidFill>
              </a:rPr>
              <a:t>wij</a:t>
            </a:r>
            <a:r>
              <a:rPr lang="pt-BR" sz="2400" smtClean="0"/>
              <a:t> associado com o par </a:t>
            </a:r>
            <a:r>
              <a:rPr lang="pt-BR" sz="2400" smtClean="0">
                <a:solidFill>
                  <a:srgbClr val="800080"/>
                </a:solidFill>
              </a:rPr>
              <a:t>[ki,dj]</a:t>
            </a:r>
          </a:p>
          <a:p>
            <a:pPr lvl="2" eaLnBrk="1" hangingPunct="1"/>
            <a:r>
              <a:rPr lang="pt-BR" sz="2000" smtClean="0"/>
              <a:t>Os pesos podem ser calculados usando tf-idf</a:t>
            </a:r>
          </a:p>
        </p:txBody>
      </p:sp>
      <p:sp>
        <p:nvSpPr>
          <p:cNvPr id="8397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pt-BR" smtClean="0"/>
              <a:t>Semântica Latente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8499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FB74A96-245D-40F8-ACF8-E788AB13ADBD}" type="slidenum">
              <a:rPr lang="pt-BR" smtClean="0"/>
              <a:pPr/>
              <a:t>81</a:t>
            </a:fld>
            <a:endParaRPr lang="pt-BR" smtClean="0"/>
          </a:p>
        </p:txBody>
      </p:sp>
      <p:sp>
        <p:nvSpPr>
          <p:cNvPr id="84996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O espaço de termos pode ser reduzido usando uma técnica de decomposição da matriz Mij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i="1" smtClean="0">
                <a:solidFill>
                  <a:srgbClr val="800080"/>
                </a:solidFill>
              </a:rPr>
              <a:t>Singular value decomposition</a:t>
            </a:r>
            <a:r>
              <a:rPr lang="pt-BR" sz="20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 A matriz M = (Mij) pode ser decomposta em três matrizes como a seguir:</a:t>
            </a:r>
          </a:p>
          <a:p>
            <a:pPr lvl="1" eaLnBrk="1" hangingPunct="1">
              <a:spcBef>
                <a:spcPct val="30000"/>
              </a:spcBef>
            </a:pPr>
            <a:r>
              <a:rPr lang="pt-BR" sz="2000" smtClean="0"/>
              <a:t>M = (K) (S) (D)</a:t>
            </a:r>
            <a:r>
              <a:rPr lang="pt-BR" sz="2000" baseline="30000" smtClean="0"/>
              <a:t>t</a:t>
            </a:r>
            <a:endParaRPr lang="pt-BR" sz="2000" smtClean="0"/>
          </a:p>
          <a:p>
            <a:pPr lvl="1" eaLnBrk="1" hangingPunct="1">
              <a:spcBef>
                <a:spcPct val="30000"/>
              </a:spcBef>
            </a:pPr>
            <a:r>
              <a:rPr lang="pt-BR" sz="2000" smtClean="0"/>
              <a:t>(K) é a matriz de autovetores derivada de (M)(M)</a:t>
            </a:r>
            <a:r>
              <a:rPr lang="pt-BR" sz="2000" baseline="30000" smtClean="0"/>
              <a:t>t</a:t>
            </a:r>
            <a:endParaRPr lang="pt-BR" sz="2000" smtClean="0"/>
          </a:p>
          <a:p>
            <a:pPr lvl="1" eaLnBrk="1" hangingPunct="1">
              <a:spcBef>
                <a:spcPct val="30000"/>
              </a:spcBef>
            </a:pPr>
            <a:r>
              <a:rPr lang="pt-BR" sz="2000" smtClean="0"/>
              <a:t>(D)</a:t>
            </a:r>
            <a:r>
              <a:rPr lang="pt-BR" sz="2000" baseline="30000" smtClean="0"/>
              <a:t>t</a:t>
            </a:r>
            <a:r>
              <a:rPr lang="pt-BR" sz="2000" smtClean="0"/>
              <a:t> é a matriz de autovetores derivada de (M)</a:t>
            </a:r>
            <a:r>
              <a:rPr lang="pt-BR" sz="2000" baseline="30000" smtClean="0"/>
              <a:t>t</a:t>
            </a:r>
            <a:r>
              <a:rPr lang="pt-BR" sz="2000" smtClean="0"/>
              <a:t>(M)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Autovetores – ortogonais entre si e de tamanho = 1</a:t>
            </a:r>
          </a:p>
          <a:p>
            <a:pPr lvl="1" eaLnBrk="1" hangingPunct="1">
              <a:spcBef>
                <a:spcPct val="30000"/>
              </a:spcBef>
            </a:pPr>
            <a:r>
              <a:rPr lang="pt-BR" sz="2000" smtClean="0"/>
              <a:t>(S) é uma matriz diagonal  </a:t>
            </a:r>
            <a:r>
              <a:rPr lang="pt-BR" sz="2000" i="1" smtClean="0"/>
              <a:t>r x r</a:t>
            </a:r>
            <a:r>
              <a:rPr lang="pt-BR" sz="2000" smtClean="0"/>
              <a:t>  de valores singulares onde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r = min(t,N)  isto é, o </a:t>
            </a:r>
            <a:r>
              <a:rPr lang="pt-BR" sz="2000" i="1" smtClean="0"/>
              <a:t>rank</a:t>
            </a:r>
            <a:r>
              <a:rPr lang="pt-BR" sz="2000" smtClean="0"/>
              <a:t> de (Mij)</a:t>
            </a:r>
          </a:p>
          <a:p>
            <a:pPr lvl="3" eaLnBrk="1" hangingPunct="1">
              <a:lnSpc>
                <a:spcPct val="90000"/>
              </a:lnSpc>
            </a:pPr>
            <a:r>
              <a:rPr lang="pt-BR" smtClean="0"/>
              <a:t>A menor dimensão da matriz</a:t>
            </a:r>
          </a:p>
        </p:txBody>
      </p:sp>
      <p:sp>
        <p:nvSpPr>
          <p:cNvPr id="8499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pt-BR" smtClean="0"/>
              <a:t>Semântica Latente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Espaço Reservado para Rodapé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86019" name="Espaço Reservado para Número de Slid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E9080C7-1F27-4B1E-86F5-47188998A485}" type="slidenum">
              <a:rPr lang="pt-BR" smtClean="0"/>
              <a:pPr/>
              <a:t>82</a:t>
            </a:fld>
            <a:endParaRPr lang="pt-BR" smtClean="0"/>
          </a:p>
        </p:txBody>
      </p:sp>
      <p:grpSp>
        <p:nvGrpSpPr>
          <p:cNvPr id="86020" name="Group 2"/>
          <p:cNvGrpSpPr>
            <a:grpSpLocks/>
          </p:cNvGrpSpPr>
          <p:nvPr/>
        </p:nvGrpSpPr>
        <p:grpSpPr bwMode="auto">
          <a:xfrm>
            <a:off x="0" y="2286000"/>
            <a:ext cx="6400800" cy="4572000"/>
            <a:chOff x="365" y="1658"/>
            <a:chExt cx="3379" cy="2374"/>
          </a:xfrm>
        </p:grpSpPr>
        <p:pic>
          <p:nvPicPr>
            <p:cNvPr id="8602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14000" t="25999" r="22000" b="19667"/>
            <a:stretch>
              <a:fillRect/>
            </a:stretch>
          </p:blipFill>
          <p:spPr bwMode="auto">
            <a:xfrm>
              <a:off x="432" y="1923"/>
              <a:ext cx="3312" cy="2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6026" name="Text Box 4"/>
            <p:cNvSpPr txBox="1">
              <a:spLocks noChangeArrowheads="1"/>
            </p:cNvSpPr>
            <p:nvPr/>
          </p:nvSpPr>
          <p:spPr bwMode="auto">
            <a:xfrm>
              <a:off x="365" y="1658"/>
              <a:ext cx="192" cy="23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K</a:t>
              </a:r>
            </a:p>
          </p:txBody>
        </p:sp>
        <p:sp>
          <p:nvSpPr>
            <p:cNvPr id="86027" name="Text Box 5"/>
            <p:cNvSpPr txBox="1">
              <a:spLocks noChangeArrowheads="1"/>
            </p:cNvSpPr>
            <p:nvPr/>
          </p:nvSpPr>
          <p:spPr bwMode="auto">
            <a:xfrm>
              <a:off x="2008" y="1898"/>
              <a:ext cx="187" cy="23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S</a:t>
              </a:r>
            </a:p>
          </p:txBody>
        </p:sp>
        <p:sp>
          <p:nvSpPr>
            <p:cNvPr id="86028" name="Text Box 6"/>
            <p:cNvSpPr txBox="1">
              <a:spLocks noChangeArrowheads="1"/>
            </p:cNvSpPr>
            <p:nvPr/>
          </p:nvSpPr>
          <p:spPr bwMode="auto">
            <a:xfrm>
              <a:off x="1584" y="2810"/>
              <a:ext cx="207" cy="23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D</a:t>
              </a:r>
            </a:p>
          </p:txBody>
        </p:sp>
      </p:grpSp>
      <p:sp>
        <p:nvSpPr>
          <p:cNvPr id="86021" name="Text Box 7"/>
          <p:cNvSpPr txBox="1">
            <a:spLocks noChangeArrowheads="1"/>
          </p:cNvSpPr>
          <p:nvPr/>
        </p:nvSpPr>
        <p:spPr bwMode="auto">
          <a:xfrm>
            <a:off x="1409700" y="1524000"/>
            <a:ext cx="2584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pt-BR"/>
              <a:t> M = (K) (S) (D)</a:t>
            </a:r>
            <a:r>
              <a:rPr lang="pt-BR" baseline="30000"/>
              <a:t>t</a:t>
            </a:r>
          </a:p>
        </p:txBody>
      </p:sp>
      <p:sp>
        <p:nvSpPr>
          <p:cNvPr id="86022" name="Text Box 8"/>
          <p:cNvSpPr txBox="1">
            <a:spLocks noChangeArrowheads="1"/>
          </p:cNvSpPr>
          <p:nvPr/>
        </p:nvSpPr>
        <p:spPr bwMode="auto">
          <a:xfrm>
            <a:off x="4724400" y="228600"/>
            <a:ext cx="4419600" cy="29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40000"/>
              </a:spcAft>
              <a:buFontTx/>
              <a:buChar char="•"/>
            </a:pPr>
            <a:r>
              <a:rPr lang="pt-BR" sz="2000"/>
              <a:t> Semântica latente elimina os elementos de S com menor peso</a:t>
            </a:r>
            <a:r>
              <a:rPr lang="pt-BR" sz="2100"/>
              <a:t> </a:t>
            </a:r>
          </a:p>
          <a:p>
            <a:pPr lvl="1">
              <a:spcAft>
                <a:spcPct val="40000"/>
              </a:spcAft>
            </a:pPr>
            <a:r>
              <a:rPr lang="pt-BR" sz="2100"/>
              <a:t> os conceitos básicos com menor peso</a:t>
            </a:r>
          </a:p>
          <a:p>
            <a:pPr>
              <a:spcAft>
                <a:spcPct val="40000"/>
              </a:spcAft>
              <a:buFontTx/>
              <a:buChar char="•"/>
            </a:pPr>
            <a:r>
              <a:rPr lang="pt-BR" sz="2000"/>
              <a:t> Aqui, apenas os 2 valores inicias de S são mantidos.</a:t>
            </a:r>
          </a:p>
          <a:p>
            <a:pPr>
              <a:spcAft>
                <a:spcPct val="40000"/>
              </a:spcAft>
              <a:buFontTx/>
              <a:buChar char="•"/>
            </a:pPr>
            <a:r>
              <a:rPr lang="pt-BR" sz="2000"/>
              <a:t> Isso elimina as linhas e colunas correspondentes nas matrizes K e D</a:t>
            </a:r>
            <a:endParaRPr lang="pt-BR" sz="2100"/>
          </a:p>
        </p:txBody>
      </p:sp>
      <p:sp>
        <p:nvSpPr>
          <p:cNvPr id="86023" name="Rectangle 9"/>
          <p:cNvSpPr>
            <a:spLocks noChangeArrowheads="1"/>
          </p:cNvSpPr>
          <p:nvPr/>
        </p:nvSpPr>
        <p:spPr bwMode="auto">
          <a:xfrm>
            <a:off x="304800" y="304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pt-BR" sz="3600">
                <a:solidFill>
                  <a:schemeClr val="tx2"/>
                </a:solidFill>
              </a:rPr>
              <a:t>Semântica Latente</a:t>
            </a:r>
          </a:p>
          <a:p>
            <a:r>
              <a:rPr lang="pt-BR" sz="3200">
                <a:solidFill>
                  <a:schemeClr val="tx2"/>
                </a:solidFill>
              </a:rPr>
              <a:t>Exemplo</a:t>
            </a:r>
          </a:p>
        </p:txBody>
      </p:sp>
      <p:sp>
        <p:nvSpPr>
          <p:cNvPr id="86024" name="AutoShape 10"/>
          <p:cNvSpPr>
            <a:spLocks noChangeArrowheads="1"/>
          </p:cNvSpPr>
          <p:nvPr/>
        </p:nvSpPr>
        <p:spPr bwMode="auto">
          <a:xfrm>
            <a:off x="5181600" y="1143000"/>
            <a:ext cx="152400" cy="152400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8704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ABA75E1-CB41-4070-AE9A-16DFCD3FC1C7}" type="slidenum">
              <a:rPr lang="pt-BR" smtClean="0"/>
              <a:pPr/>
              <a:t>83</a:t>
            </a:fld>
            <a:endParaRPr lang="pt-BR" smtClean="0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Semântica Latente</a:t>
            </a:r>
            <a:br>
              <a:rPr lang="pt-BR" smtClean="0"/>
            </a:br>
            <a:r>
              <a:rPr lang="pt-BR" smtClean="0"/>
              <a:t> </a:t>
            </a:r>
            <a:r>
              <a:rPr lang="pt-BR" sz="3000" smtClean="0"/>
              <a:t>Redução do espaço por decomposição</a:t>
            </a:r>
            <a:r>
              <a:rPr lang="pt-BR" smtClean="0"/>
              <a:t> </a:t>
            </a:r>
          </a:p>
        </p:txBody>
      </p:sp>
      <p:sp>
        <p:nvSpPr>
          <p:cNvPr id="87045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35150"/>
            <a:ext cx="7772400" cy="4114800"/>
          </a:xfrm>
        </p:spPr>
        <p:txBody>
          <a:bodyPr/>
          <a:lstStyle/>
          <a:p>
            <a:pPr eaLnBrk="1" hangingPunct="1"/>
            <a:r>
              <a:rPr lang="pt-BR" sz="2400" smtClean="0"/>
              <a:t>Selecionar os s maiores valores da matriz S</a:t>
            </a:r>
          </a:p>
          <a:p>
            <a:pPr lvl="1" eaLnBrk="1" hangingPunct="1"/>
            <a:r>
              <a:rPr lang="pt-BR" sz="2000" smtClean="0"/>
              <a:t>O valor de s é determinado experimentalmente, medindo-se o desempenho do sistema para valores sucessivos de s</a:t>
            </a:r>
          </a:p>
          <a:p>
            <a:pPr eaLnBrk="1" hangingPunct="1"/>
            <a:r>
              <a:rPr lang="pt-BR" sz="2400" smtClean="0"/>
              <a:t>Esse valor deve ser</a:t>
            </a:r>
          </a:p>
          <a:p>
            <a:pPr lvl="1" eaLnBrk="1" hangingPunct="1"/>
            <a:r>
              <a:rPr lang="pt-BR" sz="2000" smtClean="0"/>
              <a:t>Grande o bastante para acomodar as características da base</a:t>
            </a:r>
          </a:p>
          <a:p>
            <a:pPr lvl="2" eaLnBrk="1" hangingPunct="1"/>
            <a:r>
              <a:rPr lang="pt-BR" sz="2000" smtClean="0"/>
              <a:t>A quantidade de conceitos básicos que agrupam seus documentos</a:t>
            </a:r>
          </a:p>
          <a:p>
            <a:pPr lvl="1" eaLnBrk="1" hangingPunct="1"/>
            <a:r>
              <a:rPr lang="pt-BR" sz="2000" smtClean="0"/>
              <a:t>Pequeno o bastante para filtrar os detalhes de representação irrelevantes</a:t>
            </a:r>
          </a:p>
          <a:p>
            <a:pPr lvl="2" eaLnBrk="1" hangingPunct="1"/>
            <a:r>
              <a:rPr lang="pt-BR" sz="2000" smtClean="0"/>
              <a:t>Termos de um grupo que aparecem em um documento de outro grupo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8806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B9F149E-10FB-4EFF-9409-AE883D26B412}" type="slidenum">
              <a:rPr lang="pt-BR" smtClean="0"/>
              <a:pPr/>
              <a:t>84</a:t>
            </a:fld>
            <a:endParaRPr lang="pt-BR" smtClean="0"/>
          </a:p>
        </p:txBody>
      </p:sp>
      <p:sp>
        <p:nvSpPr>
          <p:cNvPr id="8806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0413" y="1762125"/>
            <a:ext cx="7772400" cy="4114800"/>
          </a:xfrm>
        </p:spPr>
        <p:txBody>
          <a:bodyPr/>
          <a:lstStyle/>
          <a:p>
            <a:pPr eaLnBrk="1" hangingPunct="1"/>
            <a:r>
              <a:rPr lang="pt-BR" sz="2400" smtClean="0"/>
              <a:t>Manter em (K) e (D)</a:t>
            </a:r>
            <a:r>
              <a:rPr lang="pt-BR" sz="2400" baseline="30000" smtClean="0"/>
              <a:t>t  </a:t>
            </a:r>
            <a:r>
              <a:rPr lang="pt-BR" sz="2400" smtClean="0"/>
              <a:t>as colunas correspondentes aos valores selecionados de (S)</a:t>
            </a:r>
          </a:p>
          <a:p>
            <a:pPr eaLnBrk="1" hangingPunct="1"/>
            <a:r>
              <a:rPr lang="pt-BR" sz="2400" smtClean="0"/>
              <a:t>A matriz reduzida é chamada de (M)</a:t>
            </a:r>
            <a:r>
              <a:rPr lang="pt-BR" sz="2400" baseline="-25000" smtClean="0"/>
              <a:t>s</a:t>
            </a:r>
            <a:r>
              <a:rPr lang="pt-BR" sz="2400" smtClean="0"/>
              <a:t> e é calculada por</a:t>
            </a:r>
          </a:p>
          <a:p>
            <a:pPr lvl="1" eaLnBrk="1" hangingPunct="1"/>
            <a:r>
              <a:rPr lang="pt-BR" sz="2000" smtClean="0"/>
              <a:t>(M)</a:t>
            </a:r>
            <a:r>
              <a:rPr lang="pt-BR" baseline="-25000" smtClean="0"/>
              <a:t>s</a:t>
            </a:r>
            <a:r>
              <a:rPr lang="pt-BR" sz="2000" smtClean="0"/>
              <a:t> = (K)</a:t>
            </a:r>
            <a:r>
              <a:rPr lang="pt-BR" sz="2000" baseline="-25000" smtClean="0"/>
              <a:t>s</a:t>
            </a:r>
            <a:r>
              <a:rPr lang="pt-BR" sz="2000" smtClean="0"/>
              <a:t> (S)</a:t>
            </a:r>
            <a:r>
              <a:rPr lang="pt-BR" sz="2000" baseline="-25000" smtClean="0"/>
              <a:t>s</a:t>
            </a:r>
            <a:r>
              <a:rPr lang="pt-BR" sz="2000" smtClean="0"/>
              <a:t> (D)</a:t>
            </a:r>
            <a:r>
              <a:rPr lang="pt-BR" sz="2000" baseline="-25000" smtClean="0"/>
              <a:t>s</a:t>
            </a:r>
            <a:r>
              <a:rPr lang="pt-BR" sz="2000" smtClean="0"/>
              <a:t> </a:t>
            </a:r>
            <a:r>
              <a:rPr lang="pt-BR" sz="2000" baseline="30000" smtClean="0"/>
              <a:t>t</a:t>
            </a:r>
            <a:endParaRPr lang="pt-BR" sz="2000" smtClean="0"/>
          </a:p>
          <a:p>
            <a:pPr lvl="1" eaLnBrk="1" hangingPunct="1"/>
            <a:r>
              <a:rPr lang="pt-BR" sz="2000" smtClean="0"/>
              <a:t>onde  s, s &lt; r, é a dimensionalidade do espaço de conceitos</a:t>
            </a:r>
          </a:p>
        </p:txBody>
      </p:sp>
      <p:sp>
        <p:nvSpPr>
          <p:cNvPr id="8806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506413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pt-BR" smtClean="0"/>
              <a:t>Semântica Latente</a:t>
            </a:r>
            <a:br>
              <a:rPr lang="pt-BR" smtClean="0"/>
            </a:br>
            <a:r>
              <a:rPr lang="pt-BR" smtClean="0"/>
              <a:t> </a:t>
            </a:r>
            <a:r>
              <a:rPr lang="pt-BR" sz="3000" smtClean="0"/>
              <a:t>Redução do espaço por decomposição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8909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706D526-3FBC-48C3-8D27-8EA7A677E0FB}" type="slidenum">
              <a:rPr lang="pt-BR" smtClean="0"/>
              <a:pPr/>
              <a:t>85</a:t>
            </a:fld>
            <a:endParaRPr lang="pt-BR" smtClean="0"/>
          </a:p>
        </p:txBody>
      </p:sp>
      <p:sp>
        <p:nvSpPr>
          <p:cNvPr id="89092" name="Rectangle 2"/>
          <p:cNvSpPr>
            <a:spLocks noChangeArrowheads="1"/>
          </p:cNvSpPr>
          <p:nvPr/>
        </p:nvSpPr>
        <p:spPr bwMode="auto">
          <a:xfrm>
            <a:off x="669925" y="1506538"/>
            <a:ext cx="77882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/>
              <a:t>Reduzindo o espaço para duas dimensões</a:t>
            </a:r>
            <a:endParaRPr lang="pt-BR" sz="2800"/>
          </a:p>
        </p:txBody>
      </p:sp>
      <p:sp>
        <p:nvSpPr>
          <p:cNvPr id="89093" name="Text Box 3"/>
          <p:cNvSpPr txBox="1">
            <a:spLocks noChangeArrowheads="1"/>
          </p:cNvSpPr>
          <p:nvPr/>
        </p:nvSpPr>
        <p:spPr bwMode="auto">
          <a:xfrm>
            <a:off x="1146175" y="1905000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pt-BR"/>
              <a:t> M</a:t>
            </a:r>
            <a:r>
              <a:rPr lang="pt-BR" sz="2000"/>
              <a:t>s</a:t>
            </a:r>
            <a:r>
              <a:rPr lang="pt-BR"/>
              <a:t> = (K</a:t>
            </a:r>
            <a:r>
              <a:rPr lang="pt-BR" sz="2000"/>
              <a:t>s</a:t>
            </a:r>
            <a:r>
              <a:rPr lang="pt-BR"/>
              <a:t>) (S</a:t>
            </a:r>
            <a:r>
              <a:rPr lang="pt-BR" sz="2000"/>
              <a:t>s</a:t>
            </a:r>
            <a:r>
              <a:rPr lang="pt-BR"/>
              <a:t>) (D</a:t>
            </a:r>
            <a:r>
              <a:rPr lang="pt-BR" sz="2000"/>
              <a:t>s</a:t>
            </a:r>
            <a:r>
              <a:rPr lang="pt-BR"/>
              <a:t>)</a:t>
            </a:r>
            <a:r>
              <a:rPr lang="pt-BR" baseline="30000"/>
              <a:t>t</a:t>
            </a:r>
          </a:p>
        </p:txBody>
      </p:sp>
      <p:pic>
        <p:nvPicPr>
          <p:cNvPr id="89094" name="Picture 4"/>
          <p:cNvPicPr>
            <a:picLocks noChangeAspect="1" noChangeArrowheads="1"/>
          </p:cNvPicPr>
          <p:nvPr/>
        </p:nvPicPr>
        <p:blipFill>
          <a:blip r:embed="rId3" cstate="print"/>
          <a:srcRect l="20000" t="32666" r="30000" b="31334"/>
          <a:stretch>
            <a:fillRect/>
          </a:stretch>
        </p:blipFill>
        <p:spPr bwMode="auto">
          <a:xfrm>
            <a:off x="533400" y="3092450"/>
            <a:ext cx="5562600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5" name="Text Box 5"/>
          <p:cNvSpPr txBox="1">
            <a:spLocks noChangeArrowheads="1"/>
          </p:cNvSpPr>
          <p:nvPr/>
        </p:nvSpPr>
        <p:spPr bwMode="auto">
          <a:xfrm>
            <a:off x="2286000" y="4205288"/>
            <a:ext cx="6172200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pt-BR" sz="2000"/>
              <a:t> (M)s é a nova matriz de documentos, com apenas duas dimensões</a:t>
            </a:r>
          </a:p>
          <a:p>
            <a:pPr>
              <a:buFontTx/>
              <a:buChar char="•"/>
            </a:pPr>
            <a:endParaRPr lang="pt-BR" sz="1200"/>
          </a:p>
          <a:p>
            <a:pPr>
              <a:buFontTx/>
              <a:buChar char="•"/>
            </a:pPr>
            <a:r>
              <a:rPr lang="pt-BR" sz="2000"/>
              <a:t> (M)s</a:t>
            </a:r>
            <a:r>
              <a:rPr lang="pt-BR" sz="2000" baseline="30000"/>
              <a:t>t </a:t>
            </a:r>
            <a:r>
              <a:rPr lang="pt-BR" sz="2000"/>
              <a:t>(M)s</a:t>
            </a:r>
            <a:r>
              <a:rPr lang="pt-BR" sz="2000" baseline="-25000"/>
              <a:t> </a:t>
            </a:r>
            <a:r>
              <a:rPr lang="pt-BR" sz="2000"/>
              <a:t>quantifica a relação entre 2 documentos quaisquer no espaço conceitual reduzido</a:t>
            </a:r>
          </a:p>
          <a:p>
            <a:pPr lvl="1">
              <a:buFontTx/>
              <a:buChar char="•"/>
            </a:pPr>
            <a:r>
              <a:rPr lang="pt-BR" sz="1800"/>
              <a:t> nessa matriz, o elemento (i,j) quantifica a similaridade entre o documentos d</a:t>
            </a:r>
            <a:r>
              <a:rPr lang="pt-BR" sz="1600"/>
              <a:t>i</a:t>
            </a:r>
            <a:r>
              <a:rPr lang="pt-BR" sz="1800"/>
              <a:t> e d</a:t>
            </a:r>
            <a:r>
              <a:rPr lang="pt-BR" sz="1600"/>
              <a:t>j</a:t>
            </a:r>
            <a:endParaRPr lang="pt-BR" sz="2000"/>
          </a:p>
        </p:txBody>
      </p:sp>
      <p:sp>
        <p:nvSpPr>
          <p:cNvPr id="89096" name="Rectangle 6"/>
          <p:cNvSpPr>
            <a:spLocks noChangeArrowheads="1"/>
          </p:cNvSpPr>
          <p:nvPr/>
        </p:nvSpPr>
        <p:spPr bwMode="auto">
          <a:xfrm>
            <a:off x="381000" y="0"/>
            <a:ext cx="8305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pt-BR" sz="3600">
                <a:solidFill>
                  <a:schemeClr val="tx2"/>
                </a:solidFill>
              </a:rPr>
              <a:t>Semântica Latente</a:t>
            </a:r>
          </a:p>
          <a:p>
            <a:pPr algn="ctr"/>
            <a:r>
              <a:rPr lang="pt-BR" sz="3200">
                <a:solidFill>
                  <a:schemeClr val="tx2"/>
                </a:solidFill>
              </a:rPr>
              <a:t>Exemplo</a:t>
            </a:r>
          </a:p>
        </p:txBody>
      </p:sp>
      <p:grpSp>
        <p:nvGrpSpPr>
          <p:cNvPr id="89097" name="Group 7"/>
          <p:cNvGrpSpPr>
            <a:grpSpLocks/>
          </p:cNvGrpSpPr>
          <p:nvPr/>
        </p:nvGrpSpPr>
        <p:grpSpPr bwMode="auto">
          <a:xfrm>
            <a:off x="669925" y="2590800"/>
            <a:ext cx="5045075" cy="3276600"/>
            <a:chOff x="422" y="1632"/>
            <a:chExt cx="3178" cy="2064"/>
          </a:xfrm>
        </p:grpSpPr>
        <p:sp>
          <p:nvSpPr>
            <p:cNvPr id="89098" name="Text Box 8"/>
            <p:cNvSpPr txBox="1">
              <a:spLocks noChangeArrowheads="1"/>
            </p:cNvSpPr>
            <p:nvPr/>
          </p:nvSpPr>
          <p:spPr bwMode="auto">
            <a:xfrm>
              <a:off x="422" y="1660"/>
              <a:ext cx="3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K</a:t>
              </a:r>
              <a:r>
                <a:rPr lang="pt-BR" sz="2000"/>
                <a:t>s</a:t>
              </a:r>
            </a:p>
          </p:txBody>
        </p:sp>
        <p:sp>
          <p:nvSpPr>
            <p:cNvPr id="89099" name="Text Box 9"/>
            <p:cNvSpPr txBox="1">
              <a:spLocks noChangeArrowheads="1"/>
            </p:cNvSpPr>
            <p:nvPr/>
          </p:nvSpPr>
          <p:spPr bwMode="auto">
            <a:xfrm>
              <a:off x="900" y="1680"/>
              <a:ext cx="2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rgbClr val="CC2C00"/>
                  </a:solidFill>
                </a:rPr>
                <a:t>S</a:t>
              </a:r>
              <a:r>
                <a:rPr lang="pt-BR" sz="2000">
                  <a:solidFill>
                    <a:srgbClr val="CC2C00"/>
                  </a:solidFill>
                </a:rPr>
                <a:t>s</a:t>
              </a:r>
            </a:p>
          </p:txBody>
        </p:sp>
        <p:sp>
          <p:nvSpPr>
            <p:cNvPr id="89100" name="Text Box 10"/>
            <p:cNvSpPr txBox="1">
              <a:spLocks noChangeArrowheads="1"/>
            </p:cNvSpPr>
            <p:nvPr/>
          </p:nvSpPr>
          <p:spPr bwMode="auto">
            <a:xfrm>
              <a:off x="2340" y="1632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>
                  <a:solidFill>
                    <a:srgbClr val="00A076"/>
                  </a:solidFill>
                </a:rPr>
                <a:t>D</a:t>
              </a:r>
              <a:r>
                <a:rPr lang="pt-BR" sz="2000">
                  <a:solidFill>
                    <a:srgbClr val="00A076"/>
                  </a:solidFill>
                </a:rPr>
                <a:t>s</a:t>
              </a:r>
            </a:p>
          </p:txBody>
        </p:sp>
        <p:sp>
          <p:nvSpPr>
            <p:cNvPr id="89101" name="Rectangle 11"/>
            <p:cNvSpPr>
              <a:spLocks noChangeArrowheads="1"/>
            </p:cNvSpPr>
            <p:nvPr/>
          </p:nvSpPr>
          <p:spPr bwMode="auto">
            <a:xfrm>
              <a:off x="948" y="1968"/>
              <a:ext cx="444" cy="384"/>
            </a:xfrm>
            <a:prstGeom prst="rect">
              <a:avLst/>
            </a:prstGeom>
            <a:noFill/>
            <a:ln w="9525">
              <a:solidFill>
                <a:srgbClr val="CC2C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89102" name="Rectangle 12"/>
            <p:cNvSpPr>
              <a:spLocks noChangeArrowheads="1"/>
            </p:cNvSpPr>
            <p:nvPr/>
          </p:nvSpPr>
          <p:spPr bwMode="auto">
            <a:xfrm>
              <a:off x="422" y="1968"/>
              <a:ext cx="526" cy="17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89103" name="Rectangle 13"/>
            <p:cNvSpPr>
              <a:spLocks noChangeArrowheads="1"/>
            </p:cNvSpPr>
            <p:nvPr/>
          </p:nvSpPr>
          <p:spPr bwMode="auto">
            <a:xfrm>
              <a:off x="1392" y="2010"/>
              <a:ext cx="2208" cy="294"/>
            </a:xfrm>
            <a:prstGeom prst="rect">
              <a:avLst/>
            </a:prstGeom>
            <a:noFill/>
            <a:ln w="9525">
              <a:solidFill>
                <a:srgbClr val="00A076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9011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0CB804E-FBEF-424C-86C2-E2EF39B389B4}" type="slidenum">
              <a:rPr lang="pt-BR" smtClean="0"/>
              <a:pPr/>
              <a:t>86</a:t>
            </a:fld>
            <a:endParaRPr lang="pt-BR" smtClean="0"/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7013"/>
            <a:ext cx="7772400" cy="723900"/>
          </a:xfrm>
        </p:spPr>
        <p:txBody>
          <a:bodyPr/>
          <a:lstStyle/>
          <a:p>
            <a:pPr eaLnBrk="1" hangingPunct="1"/>
            <a:r>
              <a:rPr lang="pt-BR" smtClean="0"/>
              <a:t>Ranking com SL</a:t>
            </a:r>
          </a:p>
        </p:txBody>
      </p:sp>
      <p:sp>
        <p:nvSpPr>
          <p:cNvPr id="9011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 </a:t>
            </a:r>
            <a:r>
              <a:rPr lang="pt-BR" sz="2400" smtClean="0"/>
              <a:t>A consulta do usuário pode ser modelada como um documento na matriz M original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Inserir consulta q na matriz M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Calcular matriz reduzida: Ms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Calcular matriz (Ms)</a:t>
            </a:r>
            <a:r>
              <a:rPr lang="pt-BR" sz="2400" baseline="30000" smtClean="0"/>
              <a:t>t </a:t>
            </a:r>
            <a:r>
              <a:rPr lang="pt-BR" sz="2400" smtClean="0"/>
              <a:t>(Ms)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A primeira linha da matriz (Ms)</a:t>
            </a:r>
            <a:r>
              <a:rPr lang="pt-BR" sz="2400" baseline="30000" smtClean="0"/>
              <a:t>t </a:t>
            </a:r>
            <a:r>
              <a:rPr lang="pt-BR" sz="2400" smtClean="0"/>
              <a:t>(Ms) quantifica a </a:t>
            </a:r>
            <a:r>
              <a:rPr lang="pt-BR" sz="2400" smtClean="0">
                <a:solidFill>
                  <a:srgbClr val="800080"/>
                </a:solidFill>
              </a:rPr>
              <a:t>similaridade</a:t>
            </a:r>
            <a:r>
              <a:rPr lang="pt-BR" sz="2400" smtClean="0"/>
              <a:t> entre a consulta e os documentos da base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Ordenação dos documentos é gerada diretamente a partir desses valores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9113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FEC41FE-7E8A-4338-B7D8-048ECBC62BFC}" type="slidenum">
              <a:rPr lang="pt-BR" smtClean="0"/>
              <a:pPr/>
              <a:t>87</a:t>
            </a:fld>
            <a:endParaRPr lang="pt-BR" smtClean="0"/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3213"/>
            <a:ext cx="7772400" cy="723900"/>
          </a:xfrm>
        </p:spPr>
        <p:txBody>
          <a:bodyPr/>
          <a:lstStyle/>
          <a:p>
            <a:pPr eaLnBrk="1" hangingPunct="1"/>
            <a:r>
              <a:rPr lang="pt-BR" smtClean="0"/>
              <a:t>Semântica Latente </a:t>
            </a:r>
          </a:p>
        </p:txBody>
      </p:sp>
      <p:sp>
        <p:nvSpPr>
          <p:cNvPr id="9114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z="2400" smtClean="0"/>
              <a:t>Esse modelo provê uma “conceitualização” intuitivamente boa do problema de recuperação de documentos</a:t>
            </a:r>
          </a:p>
          <a:p>
            <a:pPr eaLnBrk="1" hangingPunct="1"/>
            <a:r>
              <a:rPr lang="pt-BR" sz="2400" smtClean="0"/>
              <a:t>Porém, é computacionalmente mais caro, e não tem eficácia garantida</a:t>
            </a:r>
          </a:p>
          <a:p>
            <a:pPr lvl="1" eaLnBrk="1" hangingPunct="1"/>
            <a:r>
              <a:rPr lang="pt-BR" sz="2000" smtClean="0"/>
              <a:t>Nem sempre os conceitos automaticamente criados correspondem às idéias do usuário do sistema</a:t>
            </a:r>
          </a:p>
          <a:p>
            <a:pPr eaLnBrk="1" hangingPunct="1"/>
            <a:endParaRPr 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92163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B7F688-4969-43E5-B6FC-6117E03EFB75}" type="slidenum">
              <a:rPr lang="pt-BR" smtClean="0"/>
              <a:pPr/>
              <a:t>88</a:t>
            </a:fld>
            <a:endParaRPr lang="pt-BR" smtClean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90600" y="1557338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Modelo Probabilista</a:t>
            </a:r>
          </a:p>
        </p:txBody>
      </p:sp>
      <p:sp>
        <p:nvSpPr>
          <p:cNvPr id="92165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Bem de leve…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9318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9976B47-174D-4A1A-9DBE-0A62632D7F77}" type="slidenum">
              <a:rPr lang="pt-BR" smtClean="0"/>
              <a:pPr/>
              <a:t>89</a:t>
            </a:fld>
            <a:endParaRPr lang="pt-BR" smtClean="0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782638"/>
          </a:xfrm>
        </p:spPr>
        <p:txBody>
          <a:bodyPr/>
          <a:lstStyle/>
          <a:p>
            <a:pPr eaLnBrk="1" hangingPunct="1"/>
            <a:r>
              <a:rPr lang="pt-BR" smtClean="0"/>
              <a:t>Modelo Probabilista </a:t>
            </a:r>
          </a:p>
        </p:txBody>
      </p:sp>
      <p:sp>
        <p:nvSpPr>
          <p:cNvPr id="93189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7772400" cy="44751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 </a:t>
            </a:r>
            <a:r>
              <a:rPr lang="pt-BR" sz="2400" smtClean="0"/>
              <a:t>Objetivo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Trata o problema de RI usando um arcabouço probabilístico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 Idéia fundamental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400" smtClean="0"/>
              <a:t>Dada uma consulta, existe um conjunto que contém exatamente os documentos relevantes para o usuário 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O </a:t>
            </a:r>
            <a:r>
              <a:rPr lang="pt-BR" sz="2000" smtClean="0">
                <a:solidFill>
                  <a:srgbClr val="800080"/>
                </a:solidFill>
              </a:rPr>
              <a:t>Conjunto resposta ideal 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 O Modelo estima a </a:t>
            </a:r>
            <a:r>
              <a:rPr lang="pt-BR" sz="2400" smtClean="0">
                <a:solidFill>
                  <a:srgbClr val="800080"/>
                </a:solidFill>
              </a:rPr>
              <a:t>probabilidade</a:t>
            </a:r>
            <a:r>
              <a:rPr lang="pt-BR" sz="2400" smtClean="0"/>
              <a:t> dos documentos pertencerem ao conjunto ideal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2150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0125FEE-2106-49D6-8B26-FEF106A5FEF8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2150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/>
              <a:t>Tarefa do usuário</a:t>
            </a:r>
            <a:br>
              <a:rPr lang="pt-BR" smtClean="0"/>
            </a:br>
            <a:r>
              <a:rPr lang="pt-BR" smtClean="0"/>
              <a:t>Recuperação ad-hoc</a:t>
            </a:r>
          </a:p>
        </p:txBody>
      </p:sp>
      <p:sp>
        <p:nvSpPr>
          <p:cNvPr id="21509" name="Rectangle 103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14475"/>
            <a:ext cx="7772400" cy="1533525"/>
          </a:xfrm>
        </p:spPr>
        <p:txBody>
          <a:bodyPr/>
          <a:lstStyle/>
          <a:p>
            <a:pPr eaLnBrk="1" hangingPunct="1"/>
            <a:r>
              <a:rPr lang="pt-BR" sz="2400" smtClean="0"/>
              <a:t>Recupera os mesmos documentos para todos os usuários que digitarem as mesmas consultas (queries) </a:t>
            </a:r>
          </a:p>
        </p:txBody>
      </p:sp>
      <p:grpSp>
        <p:nvGrpSpPr>
          <p:cNvPr id="21510" name="Group 1034"/>
          <p:cNvGrpSpPr>
            <a:grpSpLocks/>
          </p:cNvGrpSpPr>
          <p:nvPr/>
        </p:nvGrpSpPr>
        <p:grpSpPr bwMode="auto">
          <a:xfrm>
            <a:off x="838200" y="3311525"/>
            <a:ext cx="5867400" cy="3317875"/>
            <a:chOff x="1015" y="1440"/>
            <a:chExt cx="3833" cy="2688"/>
          </a:xfrm>
        </p:grpSpPr>
        <p:sp>
          <p:nvSpPr>
            <p:cNvPr id="20487" name="Freeform 1027"/>
            <p:cNvSpPr>
              <a:spLocks/>
            </p:cNvSpPr>
            <p:nvPr/>
          </p:nvSpPr>
          <p:spPr bwMode="auto">
            <a:xfrm>
              <a:off x="1548" y="1584"/>
              <a:ext cx="3300" cy="2306"/>
            </a:xfrm>
            <a:custGeom>
              <a:avLst/>
              <a:gdLst>
                <a:gd name="T0" fmla="*/ 538 w 3300"/>
                <a:gd name="T1" fmla="*/ 931 h 2306"/>
                <a:gd name="T2" fmla="*/ 817 w 3300"/>
                <a:gd name="T3" fmla="*/ 755 h 2306"/>
                <a:gd name="T4" fmla="*/ 993 w 3300"/>
                <a:gd name="T5" fmla="*/ 527 h 2306"/>
                <a:gd name="T6" fmla="*/ 1107 w 3300"/>
                <a:gd name="T7" fmla="*/ 434 h 2306"/>
                <a:gd name="T8" fmla="*/ 1769 w 3300"/>
                <a:gd name="T9" fmla="*/ 300 h 2306"/>
                <a:gd name="T10" fmla="*/ 1810 w 3300"/>
                <a:gd name="T11" fmla="*/ 124 h 2306"/>
                <a:gd name="T12" fmla="*/ 1841 w 3300"/>
                <a:gd name="T13" fmla="*/ 31 h 2306"/>
                <a:gd name="T14" fmla="*/ 1852 w 3300"/>
                <a:gd name="T15" fmla="*/ 0 h 2306"/>
                <a:gd name="T16" fmla="*/ 2079 w 3300"/>
                <a:gd name="T17" fmla="*/ 10 h 2306"/>
                <a:gd name="T18" fmla="*/ 2162 w 3300"/>
                <a:gd name="T19" fmla="*/ 52 h 2306"/>
                <a:gd name="T20" fmla="*/ 2255 w 3300"/>
                <a:gd name="T21" fmla="*/ 72 h 2306"/>
                <a:gd name="T22" fmla="*/ 2462 w 3300"/>
                <a:gd name="T23" fmla="*/ 62 h 2306"/>
                <a:gd name="T24" fmla="*/ 2493 w 3300"/>
                <a:gd name="T25" fmla="*/ 41 h 2306"/>
                <a:gd name="T26" fmla="*/ 2607 w 3300"/>
                <a:gd name="T27" fmla="*/ 52 h 2306"/>
                <a:gd name="T28" fmla="*/ 2648 w 3300"/>
                <a:gd name="T29" fmla="*/ 83 h 2306"/>
                <a:gd name="T30" fmla="*/ 2710 w 3300"/>
                <a:gd name="T31" fmla="*/ 103 h 2306"/>
                <a:gd name="T32" fmla="*/ 2876 w 3300"/>
                <a:gd name="T33" fmla="*/ 258 h 2306"/>
                <a:gd name="T34" fmla="*/ 3000 w 3300"/>
                <a:gd name="T35" fmla="*/ 476 h 2306"/>
                <a:gd name="T36" fmla="*/ 3093 w 3300"/>
                <a:gd name="T37" fmla="*/ 734 h 2306"/>
                <a:gd name="T38" fmla="*/ 3217 w 3300"/>
                <a:gd name="T39" fmla="*/ 879 h 2306"/>
                <a:gd name="T40" fmla="*/ 3248 w 3300"/>
                <a:gd name="T41" fmla="*/ 910 h 2306"/>
                <a:gd name="T42" fmla="*/ 3279 w 3300"/>
                <a:gd name="T43" fmla="*/ 1138 h 2306"/>
                <a:gd name="T44" fmla="*/ 3269 w 3300"/>
                <a:gd name="T45" fmla="*/ 1706 h 2306"/>
                <a:gd name="T46" fmla="*/ 3041 w 3300"/>
                <a:gd name="T47" fmla="*/ 1831 h 2306"/>
                <a:gd name="T48" fmla="*/ 2958 w 3300"/>
                <a:gd name="T49" fmla="*/ 1882 h 2306"/>
                <a:gd name="T50" fmla="*/ 2286 w 3300"/>
                <a:gd name="T51" fmla="*/ 1893 h 2306"/>
                <a:gd name="T52" fmla="*/ 2234 w 3300"/>
                <a:gd name="T53" fmla="*/ 1975 h 2306"/>
                <a:gd name="T54" fmla="*/ 2100 w 3300"/>
                <a:gd name="T55" fmla="*/ 2089 h 2306"/>
                <a:gd name="T56" fmla="*/ 2017 w 3300"/>
                <a:gd name="T57" fmla="*/ 2182 h 2306"/>
                <a:gd name="T58" fmla="*/ 1883 w 3300"/>
                <a:gd name="T59" fmla="*/ 2286 h 2306"/>
                <a:gd name="T60" fmla="*/ 1820 w 3300"/>
                <a:gd name="T61" fmla="*/ 2306 h 2306"/>
                <a:gd name="T62" fmla="*/ 1448 w 3300"/>
                <a:gd name="T63" fmla="*/ 2286 h 2306"/>
                <a:gd name="T64" fmla="*/ 1189 w 3300"/>
                <a:gd name="T65" fmla="*/ 2172 h 2306"/>
                <a:gd name="T66" fmla="*/ 1169 w 3300"/>
                <a:gd name="T67" fmla="*/ 1965 h 2306"/>
                <a:gd name="T68" fmla="*/ 921 w 3300"/>
                <a:gd name="T69" fmla="*/ 1820 h 2306"/>
                <a:gd name="T70" fmla="*/ 590 w 3300"/>
                <a:gd name="T71" fmla="*/ 1841 h 2306"/>
                <a:gd name="T72" fmla="*/ 496 w 3300"/>
                <a:gd name="T73" fmla="*/ 1872 h 2306"/>
                <a:gd name="T74" fmla="*/ 465 w 3300"/>
                <a:gd name="T75" fmla="*/ 1882 h 2306"/>
                <a:gd name="T76" fmla="*/ 155 w 3300"/>
                <a:gd name="T77" fmla="*/ 1872 h 2306"/>
                <a:gd name="T78" fmla="*/ 124 w 3300"/>
                <a:gd name="T79" fmla="*/ 1831 h 2306"/>
                <a:gd name="T80" fmla="*/ 0 w 3300"/>
                <a:gd name="T81" fmla="*/ 1500 h 2306"/>
                <a:gd name="T82" fmla="*/ 31 w 3300"/>
                <a:gd name="T83" fmla="*/ 1220 h 2306"/>
                <a:gd name="T84" fmla="*/ 103 w 3300"/>
                <a:gd name="T85" fmla="*/ 1148 h 2306"/>
                <a:gd name="T86" fmla="*/ 403 w 3300"/>
                <a:gd name="T87" fmla="*/ 1024 h 2306"/>
                <a:gd name="T88" fmla="*/ 434 w 3300"/>
                <a:gd name="T89" fmla="*/ 1013 h 2306"/>
                <a:gd name="T90" fmla="*/ 538 w 3300"/>
                <a:gd name="T91" fmla="*/ 941 h 2306"/>
                <a:gd name="T92" fmla="*/ 538 w 3300"/>
                <a:gd name="T93" fmla="*/ 931 h 230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300"/>
                <a:gd name="T142" fmla="*/ 0 h 2306"/>
                <a:gd name="T143" fmla="*/ 3300 w 3300"/>
                <a:gd name="T144" fmla="*/ 2306 h 230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300" h="2306">
                  <a:moveTo>
                    <a:pt x="538" y="931"/>
                  </a:moveTo>
                  <a:cubicBezTo>
                    <a:pt x="611" y="759"/>
                    <a:pt x="521" y="923"/>
                    <a:pt x="817" y="755"/>
                  </a:cubicBezTo>
                  <a:cubicBezTo>
                    <a:pt x="869" y="725"/>
                    <a:pt x="958" y="576"/>
                    <a:pt x="993" y="527"/>
                  </a:cubicBezTo>
                  <a:cubicBezTo>
                    <a:pt x="1014" y="498"/>
                    <a:pt x="1094" y="443"/>
                    <a:pt x="1107" y="434"/>
                  </a:cubicBezTo>
                  <a:cubicBezTo>
                    <a:pt x="1327" y="279"/>
                    <a:pt x="1464" y="314"/>
                    <a:pt x="1769" y="300"/>
                  </a:cubicBezTo>
                  <a:cubicBezTo>
                    <a:pt x="1789" y="239"/>
                    <a:pt x="1796" y="186"/>
                    <a:pt x="1810" y="124"/>
                  </a:cubicBezTo>
                  <a:cubicBezTo>
                    <a:pt x="1817" y="92"/>
                    <a:pt x="1831" y="62"/>
                    <a:pt x="1841" y="31"/>
                  </a:cubicBezTo>
                  <a:cubicBezTo>
                    <a:pt x="1845" y="21"/>
                    <a:pt x="1852" y="0"/>
                    <a:pt x="1852" y="0"/>
                  </a:cubicBezTo>
                  <a:cubicBezTo>
                    <a:pt x="1928" y="3"/>
                    <a:pt x="2004" y="1"/>
                    <a:pt x="2079" y="10"/>
                  </a:cubicBezTo>
                  <a:cubicBezTo>
                    <a:pt x="2110" y="14"/>
                    <a:pt x="2132" y="43"/>
                    <a:pt x="2162" y="52"/>
                  </a:cubicBezTo>
                  <a:cubicBezTo>
                    <a:pt x="2192" y="61"/>
                    <a:pt x="2224" y="64"/>
                    <a:pt x="2255" y="72"/>
                  </a:cubicBezTo>
                  <a:cubicBezTo>
                    <a:pt x="2324" y="69"/>
                    <a:pt x="2393" y="71"/>
                    <a:pt x="2462" y="62"/>
                  </a:cubicBezTo>
                  <a:cubicBezTo>
                    <a:pt x="2474" y="60"/>
                    <a:pt x="2481" y="42"/>
                    <a:pt x="2493" y="41"/>
                  </a:cubicBezTo>
                  <a:cubicBezTo>
                    <a:pt x="2531" y="38"/>
                    <a:pt x="2569" y="48"/>
                    <a:pt x="2607" y="52"/>
                  </a:cubicBezTo>
                  <a:cubicBezTo>
                    <a:pt x="2621" y="62"/>
                    <a:pt x="2633" y="75"/>
                    <a:pt x="2648" y="83"/>
                  </a:cubicBezTo>
                  <a:cubicBezTo>
                    <a:pt x="2667" y="93"/>
                    <a:pt x="2710" y="103"/>
                    <a:pt x="2710" y="103"/>
                  </a:cubicBezTo>
                  <a:cubicBezTo>
                    <a:pt x="2774" y="150"/>
                    <a:pt x="2831" y="192"/>
                    <a:pt x="2876" y="258"/>
                  </a:cubicBezTo>
                  <a:cubicBezTo>
                    <a:pt x="2895" y="336"/>
                    <a:pt x="2915" y="446"/>
                    <a:pt x="3000" y="476"/>
                  </a:cubicBezTo>
                  <a:cubicBezTo>
                    <a:pt x="3041" y="560"/>
                    <a:pt x="3040" y="661"/>
                    <a:pt x="3093" y="734"/>
                  </a:cubicBezTo>
                  <a:cubicBezTo>
                    <a:pt x="3171" y="840"/>
                    <a:pt x="3117" y="779"/>
                    <a:pt x="3217" y="879"/>
                  </a:cubicBezTo>
                  <a:cubicBezTo>
                    <a:pt x="3227" y="889"/>
                    <a:pt x="3248" y="910"/>
                    <a:pt x="3248" y="910"/>
                  </a:cubicBezTo>
                  <a:cubicBezTo>
                    <a:pt x="3264" y="992"/>
                    <a:pt x="3272" y="1050"/>
                    <a:pt x="3279" y="1138"/>
                  </a:cubicBezTo>
                  <a:cubicBezTo>
                    <a:pt x="3276" y="1327"/>
                    <a:pt x="3300" y="1519"/>
                    <a:pt x="3269" y="1706"/>
                  </a:cubicBezTo>
                  <a:cubicBezTo>
                    <a:pt x="3263" y="1740"/>
                    <a:pt x="3078" y="1811"/>
                    <a:pt x="3041" y="1831"/>
                  </a:cubicBezTo>
                  <a:cubicBezTo>
                    <a:pt x="3012" y="1846"/>
                    <a:pt x="2958" y="1882"/>
                    <a:pt x="2958" y="1882"/>
                  </a:cubicBezTo>
                  <a:cubicBezTo>
                    <a:pt x="2694" y="1876"/>
                    <a:pt x="2527" y="1851"/>
                    <a:pt x="2286" y="1893"/>
                  </a:cubicBezTo>
                  <a:cubicBezTo>
                    <a:pt x="2266" y="1919"/>
                    <a:pt x="2257" y="1952"/>
                    <a:pt x="2234" y="1975"/>
                  </a:cubicBezTo>
                  <a:cubicBezTo>
                    <a:pt x="2193" y="2016"/>
                    <a:pt x="2141" y="2048"/>
                    <a:pt x="2100" y="2089"/>
                  </a:cubicBezTo>
                  <a:cubicBezTo>
                    <a:pt x="2008" y="2181"/>
                    <a:pt x="2115" y="2084"/>
                    <a:pt x="2017" y="2182"/>
                  </a:cubicBezTo>
                  <a:cubicBezTo>
                    <a:pt x="1983" y="2216"/>
                    <a:pt x="1925" y="2265"/>
                    <a:pt x="1883" y="2286"/>
                  </a:cubicBezTo>
                  <a:cubicBezTo>
                    <a:pt x="1863" y="2296"/>
                    <a:pt x="1820" y="2306"/>
                    <a:pt x="1820" y="2306"/>
                  </a:cubicBezTo>
                  <a:cubicBezTo>
                    <a:pt x="1696" y="2299"/>
                    <a:pt x="1572" y="2297"/>
                    <a:pt x="1448" y="2286"/>
                  </a:cubicBezTo>
                  <a:cubicBezTo>
                    <a:pt x="1348" y="2277"/>
                    <a:pt x="1273" y="2214"/>
                    <a:pt x="1189" y="2172"/>
                  </a:cubicBezTo>
                  <a:cubicBezTo>
                    <a:pt x="1182" y="2103"/>
                    <a:pt x="1180" y="2033"/>
                    <a:pt x="1169" y="1965"/>
                  </a:cubicBezTo>
                  <a:cubicBezTo>
                    <a:pt x="1149" y="1844"/>
                    <a:pt x="1013" y="1830"/>
                    <a:pt x="921" y="1820"/>
                  </a:cubicBezTo>
                  <a:cubicBezTo>
                    <a:pt x="811" y="1827"/>
                    <a:pt x="700" y="1828"/>
                    <a:pt x="590" y="1841"/>
                  </a:cubicBezTo>
                  <a:cubicBezTo>
                    <a:pt x="557" y="1845"/>
                    <a:pt x="527" y="1862"/>
                    <a:pt x="496" y="1872"/>
                  </a:cubicBezTo>
                  <a:cubicBezTo>
                    <a:pt x="486" y="1875"/>
                    <a:pt x="465" y="1882"/>
                    <a:pt x="465" y="1882"/>
                  </a:cubicBezTo>
                  <a:cubicBezTo>
                    <a:pt x="362" y="1879"/>
                    <a:pt x="257" y="1887"/>
                    <a:pt x="155" y="1872"/>
                  </a:cubicBezTo>
                  <a:cubicBezTo>
                    <a:pt x="138" y="1869"/>
                    <a:pt x="135" y="1844"/>
                    <a:pt x="124" y="1831"/>
                  </a:cubicBezTo>
                  <a:cubicBezTo>
                    <a:pt x="40" y="1734"/>
                    <a:pt x="17" y="1626"/>
                    <a:pt x="0" y="1500"/>
                  </a:cubicBezTo>
                  <a:cubicBezTo>
                    <a:pt x="10" y="1407"/>
                    <a:pt x="5" y="1310"/>
                    <a:pt x="31" y="1220"/>
                  </a:cubicBezTo>
                  <a:cubicBezTo>
                    <a:pt x="41" y="1187"/>
                    <a:pt x="79" y="1172"/>
                    <a:pt x="103" y="1148"/>
                  </a:cubicBezTo>
                  <a:cubicBezTo>
                    <a:pt x="196" y="1055"/>
                    <a:pt x="274" y="1037"/>
                    <a:pt x="403" y="1024"/>
                  </a:cubicBezTo>
                  <a:cubicBezTo>
                    <a:pt x="413" y="1020"/>
                    <a:pt x="424" y="1018"/>
                    <a:pt x="434" y="1013"/>
                  </a:cubicBezTo>
                  <a:cubicBezTo>
                    <a:pt x="474" y="990"/>
                    <a:pt x="501" y="967"/>
                    <a:pt x="538" y="941"/>
                  </a:cubicBezTo>
                  <a:cubicBezTo>
                    <a:pt x="574" y="915"/>
                    <a:pt x="584" y="915"/>
                    <a:pt x="538" y="931"/>
                  </a:cubicBezTo>
                  <a:close/>
                </a:path>
              </a:pathLst>
            </a:custGeom>
            <a:solidFill>
              <a:srgbClr val="99FFE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 sz="2000">
                <a:latin typeface="+mn-lt"/>
              </a:endParaRPr>
            </a:p>
          </p:txBody>
        </p:sp>
        <p:sp>
          <p:nvSpPr>
            <p:cNvPr id="20488" name="Text Box 1028"/>
            <p:cNvSpPr txBox="1">
              <a:spLocks noChangeArrowheads="1"/>
            </p:cNvSpPr>
            <p:nvPr/>
          </p:nvSpPr>
          <p:spPr bwMode="auto">
            <a:xfrm>
              <a:off x="2733" y="2618"/>
              <a:ext cx="1014" cy="572"/>
            </a:xfrm>
            <a:prstGeom prst="rect">
              <a:avLst/>
            </a:prstGeom>
            <a:solidFill>
              <a:srgbClr val="99FFE4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2000" dirty="0" err="1">
                  <a:solidFill>
                    <a:srgbClr val="000000"/>
                  </a:solidFill>
                  <a:latin typeface="+mn-lt"/>
                </a:rPr>
                <a:t>Coleção</a:t>
              </a:r>
              <a:r>
                <a:rPr lang="en-US" sz="2000" dirty="0">
                  <a:solidFill>
                    <a:srgbClr val="000000"/>
                  </a:solidFill>
                  <a:latin typeface="+mn-lt"/>
                </a:rPr>
                <a:t> de </a:t>
              </a:r>
            </a:p>
            <a:p>
              <a:pPr eaLnBrk="0" hangingPunct="0">
                <a:defRPr/>
              </a:pPr>
              <a:r>
                <a:rPr lang="en-US" sz="2000" dirty="0" err="1">
                  <a:solidFill>
                    <a:srgbClr val="000000"/>
                  </a:solidFill>
                  <a:latin typeface="+mn-lt"/>
                </a:rPr>
                <a:t>documentos</a:t>
              </a:r>
              <a:endParaRPr lang="en-US" sz="20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0489" name="AutoShape 1029"/>
            <p:cNvSpPr>
              <a:spLocks noChangeArrowheads="1"/>
            </p:cNvSpPr>
            <p:nvPr/>
          </p:nvSpPr>
          <p:spPr bwMode="auto">
            <a:xfrm>
              <a:off x="1639" y="1920"/>
              <a:ext cx="528" cy="480"/>
            </a:xfrm>
            <a:prstGeom prst="flowChartMagneticTape">
              <a:avLst/>
            </a:prstGeom>
            <a:solidFill>
              <a:srgbClr val="99FFE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000">
                  <a:latin typeface="+mn-lt"/>
                </a:rPr>
                <a:t>Q2</a:t>
              </a:r>
            </a:p>
          </p:txBody>
        </p:sp>
        <p:sp>
          <p:nvSpPr>
            <p:cNvPr id="20490" name="AutoShape 1030"/>
            <p:cNvSpPr>
              <a:spLocks noChangeArrowheads="1"/>
            </p:cNvSpPr>
            <p:nvPr/>
          </p:nvSpPr>
          <p:spPr bwMode="auto">
            <a:xfrm>
              <a:off x="1015" y="2640"/>
              <a:ext cx="528" cy="480"/>
            </a:xfrm>
            <a:prstGeom prst="flowChartMagneticTape">
              <a:avLst/>
            </a:prstGeom>
            <a:solidFill>
              <a:srgbClr val="99FFE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000">
                  <a:latin typeface="+mn-lt"/>
                </a:rPr>
                <a:t>Q3</a:t>
              </a:r>
            </a:p>
          </p:txBody>
        </p:sp>
        <p:sp>
          <p:nvSpPr>
            <p:cNvPr id="20491" name="AutoShape 1031"/>
            <p:cNvSpPr>
              <a:spLocks noChangeArrowheads="1"/>
            </p:cNvSpPr>
            <p:nvPr/>
          </p:nvSpPr>
          <p:spPr bwMode="auto">
            <a:xfrm>
              <a:off x="2263" y="1440"/>
              <a:ext cx="529" cy="480"/>
            </a:xfrm>
            <a:prstGeom prst="flowChartMagneticTape">
              <a:avLst/>
            </a:prstGeom>
            <a:solidFill>
              <a:srgbClr val="99FFE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000">
                  <a:latin typeface="+mn-lt"/>
                </a:rPr>
                <a:t>Q1</a:t>
              </a:r>
            </a:p>
          </p:txBody>
        </p:sp>
        <p:sp>
          <p:nvSpPr>
            <p:cNvPr id="20492" name="AutoShape 1032"/>
            <p:cNvSpPr>
              <a:spLocks noChangeArrowheads="1"/>
            </p:cNvSpPr>
            <p:nvPr/>
          </p:nvSpPr>
          <p:spPr bwMode="auto">
            <a:xfrm>
              <a:off x="1399" y="3457"/>
              <a:ext cx="528" cy="480"/>
            </a:xfrm>
            <a:prstGeom prst="flowChartMagneticTape">
              <a:avLst/>
            </a:prstGeom>
            <a:solidFill>
              <a:srgbClr val="99FFE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000">
                  <a:latin typeface="+mn-lt"/>
                </a:rPr>
                <a:t>Q4</a:t>
              </a:r>
            </a:p>
          </p:txBody>
        </p:sp>
        <p:sp>
          <p:nvSpPr>
            <p:cNvPr id="20493" name="AutoShape 1033"/>
            <p:cNvSpPr>
              <a:spLocks noChangeArrowheads="1"/>
            </p:cNvSpPr>
            <p:nvPr/>
          </p:nvSpPr>
          <p:spPr bwMode="auto">
            <a:xfrm>
              <a:off x="2215" y="3648"/>
              <a:ext cx="528" cy="480"/>
            </a:xfrm>
            <a:prstGeom prst="flowChartMagneticTape">
              <a:avLst/>
            </a:prstGeom>
            <a:solidFill>
              <a:srgbClr val="99FFE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2000">
                  <a:latin typeface="+mn-lt"/>
                </a:rPr>
                <a:t>Q5</a:t>
              </a:r>
            </a:p>
          </p:txBody>
        </p:sp>
      </p:grp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9421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8E3EA0D-214B-4BD8-9744-8B9AE05B3F29}" type="slidenum">
              <a:rPr lang="pt-BR" smtClean="0"/>
              <a:pPr/>
              <a:t>90</a:t>
            </a:fld>
            <a:endParaRPr lang="pt-BR" smtClean="0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854075"/>
          </a:xfrm>
        </p:spPr>
        <p:txBody>
          <a:bodyPr/>
          <a:lstStyle/>
          <a:p>
            <a:pPr eaLnBrk="1" hangingPunct="1"/>
            <a:r>
              <a:rPr lang="pt-BR" smtClean="0"/>
              <a:t>Modelo Probabilista </a:t>
            </a:r>
          </a:p>
        </p:txBody>
      </p:sp>
      <p:sp>
        <p:nvSpPr>
          <p:cNvPr id="94213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7772400" cy="4618037"/>
          </a:xfrm>
        </p:spPr>
        <p:txBody>
          <a:bodyPr/>
          <a:lstStyle/>
          <a:p>
            <a:pPr eaLnBrk="1" hangingPunct="1"/>
            <a:r>
              <a:rPr lang="pt-BR" sz="2400" smtClean="0"/>
              <a:t> Como o </a:t>
            </a:r>
            <a:r>
              <a:rPr lang="pt-BR" sz="2400" smtClean="0">
                <a:solidFill>
                  <a:srgbClr val="800080"/>
                </a:solidFill>
              </a:rPr>
              <a:t>conjunto ideal</a:t>
            </a:r>
            <a:r>
              <a:rPr lang="pt-BR" sz="2400" smtClean="0"/>
              <a:t> não é conhecido, as probabilidades são estimadas usando um conjunto inicial de documentos avaliados pelo usuário</a:t>
            </a:r>
          </a:p>
          <a:p>
            <a:pPr lvl="1" eaLnBrk="1" hangingPunct="1"/>
            <a:r>
              <a:rPr lang="pt-BR" sz="2200" smtClean="0"/>
              <a:t>Um conjunto inicial de documentos é recuperado através de uma consulta</a:t>
            </a:r>
          </a:p>
          <a:p>
            <a:pPr lvl="1" eaLnBrk="1" hangingPunct="1"/>
            <a:r>
              <a:rPr lang="pt-BR" sz="2200" smtClean="0"/>
              <a:t>O usuário inspeciona esses documentos e determina aqueles que são </a:t>
            </a:r>
            <a:r>
              <a:rPr lang="pt-BR" sz="2200" smtClean="0">
                <a:solidFill>
                  <a:srgbClr val="800080"/>
                </a:solidFill>
              </a:rPr>
              <a:t>relevantes</a:t>
            </a:r>
            <a:r>
              <a:rPr lang="pt-BR" sz="2200" smtClean="0"/>
              <a:t> e </a:t>
            </a:r>
            <a:r>
              <a:rPr lang="pt-BR" sz="2200" smtClean="0">
                <a:solidFill>
                  <a:srgbClr val="800080"/>
                </a:solidFill>
              </a:rPr>
              <a:t>não-relevantes</a:t>
            </a:r>
          </a:p>
          <a:p>
            <a:pPr eaLnBrk="1" hangingPunct="1"/>
            <a:r>
              <a:rPr lang="pt-BR" sz="2400" smtClean="0"/>
              <a:t>O Modelo usa essa informação para tentar caracterizar o conjunto ideal (em termos probabilísticos)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9523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0CA82B9-7ED2-449C-9AFD-5FAE071B80D3}" type="slidenum">
              <a:rPr lang="pt-BR" smtClean="0"/>
              <a:pPr/>
              <a:t>91</a:t>
            </a:fld>
            <a:endParaRPr lang="pt-BR" smtClean="0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>
                <a:sym typeface="Monotype Sorts"/>
              </a:rPr>
              <a:t>Modelo Probabilista</a:t>
            </a:r>
            <a:br>
              <a:rPr lang="pt-BR" sz="3200" smtClean="0">
                <a:sym typeface="Monotype Sorts"/>
              </a:rPr>
            </a:br>
            <a:r>
              <a:rPr lang="pt-BR" sz="3200" smtClean="0">
                <a:sym typeface="Monotype Sorts"/>
              </a:rPr>
              <a:t>Representações</a:t>
            </a:r>
          </a:p>
        </p:txBody>
      </p:sp>
      <p:sp>
        <p:nvSpPr>
          <p:cNvPr id="9523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pPr eaLnBrk="1" hangingPunct="1"/>
            <a:r>
              <a:rPr lang="pt-BR" smtClean="0"/>
              <a:t> </a:t>
            </a:r>
            <a:r>
              <a:rPr lang="pt-BR" sz="2400" smtClean="0"/>
              <a:t>Cada documento (d</a:t>
            </a:r>
            <a:r>
              <a:rPr lang="pt-BR" sz="2400" baseline="-25000" smtClean="0"/>
              <a:t>j</a:t>
            </a:r>
            <a:r>
              <a:rPr lang="pt-BR" sz="2400" smtClean="0"/>
              <a:t>) é representado por termos da base associados a </a:t>
            </a:r>
            <a:r>
              <a:rPr lang="pt-BR" sz="2400" smtClean="0">
                <a:solidFill>
                  <a:schemeClr val="tx2"/>
                </a:solidFill>
              </a:rPr>
              <a:t>pesos binários</a:t>
            </a:r>
            <a:r>
              <a:rPr lang="pt-BR" sz="2400" smtClean="0"/>
              <a:t> (w</a:t>
            </a:r>
            <a:r>
              <a:rPr lang="pt-BR" sz="1800" smtClean="0"/>
              <a:t>i,j</a:t>
            </a:r>
            <a:r>
              <a:rPr lang="pt-BR" sz="2400" smtClean="0"/>
              <a:t>)</a:t>
            </a:r>
          </a:p>
          <a:p>
            <a:pPr lvl="1" eaLnBrk="1" hangingPunct="1"/>
            <a:r>
              <a:rPr lang="pt-BR" sz="2400" smtClean="0"/>
              <a:t>i.e., é um vetor de pesos binários</a:t>
            </a:r>
          </a:p>
          <a:p>
            <a:pPr lvl="1" eaLnBrk="1" hangingPunct="1"/>
            <a:r>
              <a:rPr lang="pt-BR" sz="2400" smtClean="0"/>
              <a:t>d</a:t>
            </a:r>
            <a:r>
              <a:rPr lang="pt-BR" sz="1800" smtClean="0"/>
              <a:t>j</a:t>
            </a:r>
            <a:r>
              <a:rPr lang="pt-BR" sz="2400" smtClean="0"/>
              <a:t> = k</a:t>
            </a:r>
            <a:r>
              <a:rPr lang="pt-BR" sz="1800" smtClean="0"/>
              <a:t>1</a:t>
            </a:r>
            <a:r>
              <a:rPr lang="pt-BR" sz="2400" smtClean="0"/>
              <a:t> (w</a:t>
            </a:r>
            <a:r>
              <a:rPr lang="pt-BR" sz="1800" smtClean="0"/>
              <a:t>1j</a:t>
            </a:r>
            <a:r>
              <a:rPr lang="pt-BR" sz="2400" smtClean="0"/>
              <a:t>), k</a:t>
            </a:r>
            <a:r>
              <a:rPr lang="pt-BR" sz="1800" smtClean="0"/>
              <a:t>2</a:t>
            </a:r>
            <a:r>
              <a:rPr lang="pt-BR" sz="2400" smtClean="0"/>
              <a:t> (w</a:t>
            </a:r>
            <a:r>
              <a:rPr lang="pt-BR" sz="1800" smtClean="0"/>
              <a:t>2j</a:t>
            </a:r>
            <a:r>
              <a:rPr lang="pt-BR" sz="2400" smtClean="0"/>
              <a:t>),..., k</a:t>
            </a:r>
            <a:r>
              <a:rPr lang="pt-BR" sz="1800" smtClean="0"/>
              <a:t>n (</a:t>
            </a:r>
            <a:r>
              <a:rPr lang="pt-BR" sz="2400" smtClean="0"/>
              <a:t>w</a:t>
            </a:r>
            <a:r>
              <a:rPr lang="pt-BR" sz="1800" smtClean="0"/>
              <a:t>nj)</a:t>
            </a:r>
            <a:r>
              <a:rPr lang="pt-BR" sz="2400" smtClean="0"/>
              <a:t> </a:t>
            </a:r>
          </a:p>
          <a:p>
            <a:pPr lvl="1" eaLnBrk="1" hangingPunct="1"/>
            <a:endParaRPr lang="pt-BR" sz="2400" smtClean="0">
              <a:solidFill>
                <a:srgbClr val="800080"/>
              </a:solidFill>
            </a:endParaRPr>
          </a:p>
          <a:p>
            <a:pPr eaLnBrk="1" hangingPunct="1"/>
            <a:r>
              <a:rPr lang="pt-BR" sz="2400" smtClean="0"/>
              <a:t> A Consulta (q) é representada como um </a:t>
            </a:r>
            <a:r>
              <a:rPr lang="pt-BR" sz="2400" smtClean="0">
                <a:solidFill>
                  <a:srgbClr val="800080"/>
                </a:solidFill>
              </a:rPr>
              <a:t>subconjunto</a:t>
            </a:r>
            <a:r>
              <a:rPr lang="pt-BR" sz="2400" smtClean="0"/>
              <a:t> de termos também associados a pesos binários (w</a:t>
            </a:r>
            <a:r>
              <a:rPr lang="pt-BR" sz="1800" smtClean="0"/>
              <a:t>i,q</a:t>
            </a:r>
            <a:r>
              <a:rPr lang="pt-BR" sz="240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9625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35F3495-68EF-44F2-A563-3F69E89B85A8}" type="slidenum">
              <a:rPr lang="pt-BR" smtClean="0"/>
              <a:pPr/>
              <a:t>92</a:t>
            </a:fld>
            <a:endParaRPr lang="pt-BR" smtClean="0"/>
          </a:p>
        </p:txBody>
      </p:sp>
      <p:sp>
        <p:nvSpPr>
          <p:cNvPr id="962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Probabilista</a:t>
            </a:r>
            <a:r>
              <a:rPr lang="pt-BR" sz="3200" smtClean="0">
                <a:sym typeface="Monotype Sorts"/>
              </a:rPr>
              <a:t/>
            </a:r>
            <a:br>
              <a:rPr lang="pt-BR" sz="3200" smtClean="0">
                <a:sym typeface="Monotype Sorts"/>
              </a:rPr>
            </a:br>
            <a:r>
              <a:rPr lang="pt-BR" sz="3200" smtClean="0">
                <a:sym typeface="Monotype Sorts"/>
              </a:rPr>
              <a:t>Noção de Relevância</a:t>
            </a:r>
          </a:p>
        </p:txBody>
      </p:sp>
      <p:sp>
        <p:nvSpPr>
          <p:cNvPr id="9626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797050"/>
            <a:ext cx="7772400" cy="4800600"/>
          </a:xfrm>
        </p:spPr>
        <p:txBody>
          <a:bodyPr/>
          <a:lstStyle/>
          <a:p>
            <a:pPr eaLnBrk="1" hangingPunct="1"/>
            <a:r>
              <a:rPr lang="pt-BR" sz="2400" smtClean="0"/>
              <a:t> Seja </a:t>
            </a:r>
            <a:r>
              <a:rPr lang="pt-BR" sz="2400" smtClean="0">
                <a:solidFill>
                  <a:srgbClr val="800080"/>
                </a:solidFill>
              </a:rPr>
              <a:t>R</a:t>
            </a:r>
            <a:r>
              <a:rPr lang="pt-BR" sz="2400" smtClean="0"/>
              <a:t> o conjunto de documentos </a:t>
            </a:r>
            <a:r>
              <a:rPr lang="pt-BR" sz="2400" smtClean="0">
                <a:solidFill>
                  <a:schemeClr val="tx2"/>
                </a:solidFill>
              </a:rPr>
              <a:t>relevantes</a:t>
            </a:r>
            <a:r>
              <a:rPr lang="pt-BR" sz="2400" smtClean="0"/>
              <a:t> considerando uma </a:t>
            </a:r>
            <a:r>
              <a:rPr lang="pt-BR" sz="2400" smtClean="0">
                <a:solidFill>
                  <a:srgbClr val="800080"/>
                </a:solidFill>
              </a:rPr>
              <a:t>consulta q</a:t>
            </a:r>
          </a:p>
          <a:p>
            <a:pPr lvl="1" eaLnBrk="1" hangingPunct="1"/>
            <a:r>
              <a:rPr lang="pt-BR" sz="2400" smtClean="0"/>
              <a:t>R é um </a:t>
            </a:r>
            <a:r>
              <a:rPr lang="pt-BR" sz="2400" smtClean="0">
                <a:solidFill>
                  <a:srgbClr val="800080"/>
                </a:solidFill>
              </a:rPr>
              <a:t>subconjunto</a:t>
            </a:r>
            <a:r>
              <a:rPr lang="pt-BR" sz="2400" smtClean="0"/>
              <a:t> da base de documentos</a:t>
            </a:r>
          </a:p>
          <a:p>
            <a:pPr eaLnBrk="1" hangingPunct="1"/>
            <a:endParaRPr lang="pt-BR" sz="1800" smtClean="0">
              <a:solidFill>
                <a:srgbClr val="800080"/>
              </a:solidFill>
            </a:endParaRPr>
          </a:p>
          <a:p>
            <a:pPr eaLnBrk="1" hangingPunct="1"/>
            <a:r>
              <a:rPr lang="pt-BR" sz="2400" smtClean="0"/>
              <a:t> Seja </a:t>
            </a:r>
            <a:r>
              <a:rPr lang="pt-BR" sz="2400" smtClean="0">
                <a:solidFill>
                  <a:srgbClr val="800080"/>
                </a:solidFill>
                <a:sym typeface="Symbol" pitchFamily="18" charset="2"/>
              </a:rPr>
              <a:t></a:t>
            </a:r>
            <a:r>
              <a:rPr lang="pt-BR" sz="2400" smtClean="0">
                <a:solidFill>
                  <a:srgbClr val="800080"/>
                </a:solidFill>
              </a:rPr>
              <a:t>R</a:t>
            </a:r>
            <a:r>
              <a:rPr lang="pt-BR" sz="2400" smtClean="0"/>
              <a:t> o complemento de R </a:t>
            </a:r>
          </a:p>
          <a:p>
            <a:pPr lvl="1" eaLnBrk="1" hangingPunct="1"/>
            <a:r>
              <a:rPr lang="pt-BR" sz="2400" smtClean="0"/>
              <a:t>ou seja,  documentos </a:t>
            </a:r>
            <a:r>
              <a:rPr lang="pt-BR" sz="2400" smtClean="0">
                <a:solidFill>
                  <a:schemeClr val="tx2"/>
                </a:solidFill>
              </a:rPr>
              <a:t>não-relevantes </a:t>
            </a:r>
            <a:r>
              <a:rPr lang="pt-BR" sz="2400" smtClean="0"/>
              <a:t>para</a:t>
            </a:r>
            <a:r>
              <a:rPr lang="pt-BR" sz="2400" smtClean="0">
                <a:solidFill>
                  <a:schemeClr val="tx2"/>
                </a:solidFill>
              </a:rPr>
              <a:t> </a:t>
            </a:r>
            <a:r>
              <a:rPr lang="pt-BR" sz="2400" smtClean="0"/>
              <a:t>a consulta q</a:t>
            </a:r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  <a:p>
            <a:pPr eaLnBrk="1" hangingPunct="1">
              <a:buFont typeface="Wingdings" pitchFamily="2" charset="2"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9728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17083A0-C36D-4A5F-9B53-2A3667E29FA9}" type="slidenum">
              <a:rPr lang="pt-BR" smtClean="0"/>
              <a:pPr/>
              <a:t>93</a:t>
            </a:fld>
            <a:endParaRPr lang="pt-BR" smtClean="0"/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412875"/>
          </a:xfrm>
        </p:spPr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Probabilista</a:t>
            </a:r>
            <a:r>
              <a:rPr lang="pt-BR" sz="3200" smtClean="0">
                <a:sym typeface="Monotype Sorts"/>
              </a:rPr>
              <a:t/>
            </a:r>
            <a:br>
              <a:rPr lang="pt-BR" sz="3200" smtClean="0">
                <a:sym typeface="Monotype Sorts"/>
              </a:rPr>
            </a:br>
            <a:r>
              <a:rPr lang="pt-BR" sz="3200" smtClean="0">
                <a:sym typeface="Monotype Sorts"/>
              </a:rPr>
              <a:t>Noção de Relevância</a:t>
            </a:r>
          </a:p>
        </p:txBody>
      </p:sp>
      <p:sp>
        <p:nvSpPr>
          <p:cNvPr id="9728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868488"/>
            <a:ext cx="8001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smtClean="0"/>
              <a:t>Como calcular a similaridade entre query e documento?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Seja </a:t>
            </a:r>
            <a:r>
              <a:rPr lang="pt-BR" sz="2400" smtClean="0">
                <a:solidFill>
                  <a:srgbClr val="800080"/>
                </a:solidFill>
              </a:rPr>
              <a:t>P(dj|R)</a:t>
            </a:r>
            <a:r>
              <a:rPr lang="pt-BR" sz="2400" smtClean="0"/>
              <a:t> a probabilidade de que dj seja selecionado entre os documentos relevantes</a:t>
            </a:r>
            <a:endParaRPr lang="pt-BR" sz="1800" smtClean="0">
              <a:solidFill>
                <a:srgbClr val="80008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 Seja </a:t>
            </a:r>
            <a:r>
              <a:rPr lang="pt-BR" sz="2400" smtClean="0">
                <a:solidFill>
                  <a:srgbClr val="800080"/>
                </a:solidFill>
              </a:rPr>
              <a:t>P(dj|</a:t>
            </a:r>
            <a:r>
              <a:rPr lang="pt-BR" sz="2400" smtClean="0">
                <a:solidFill>
                  <a:srgbClr val="800080"/>
                </a:solidFill>
                <a:sym typeface="Symbol" pitchFamily="18" charset="2"/>
              </a:rPr>
              <a:t></a:t>
            </a:r>
            <a:r>
              <a:rPr lang="pt-BR" sz="2400" smtClean="0">
                <a:solidFill>
                  <a:srgbClr val="800080"/>
                </a:solidFill>
              </a:rPr>
              <a:t>R)</a:t>
            </a:r>
            <a:r>
              <a:rPr lang="pt-BR" sz="2400" smtClean="0"/>
              <a:t> a probabilidade de que dj seja selecionado entre os documentos não-relevantes</a:t>
            </a:r>
          </a:p>
          <a:p>
            <a:pPr eaLnBrk="1" hangingPunct="1">
              <a:lnSpc>
                <a:spcPct val="90000"/>
              </a:lnSpc>
            </a:pPr>
            <a:endParaRPr lang="pt-BR" sz="1800" smtClean="0"/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 </a:t>
            </a:r>
            <a:r>
              <a:rPr lang="pt-BR" sz="2400" smtClean="0">
                <a:solidFill>
                  <a:srgbClr val="800080"/>
                </a:solidFill>
              </a:rPr>
              <a:t>Sim(dj,q) ~ </a:t>
            </a:r>
            <a:endParaRPr lang="pt-BR" sz="2400" smtClean="0"/>
          </a:p>
        </p:txBody>
      </p:sp>
      <p:grpSp>
        <p:nvGrpSpPr>
          <p:cNvPr id="97286" name="Group 4"/>
          <p:cNvGrpSpPr>
            <a:grpSpLocks/>
          </p:cNvGrpSpPr>
          <p:nvPr/>
        </p:nvGrpSpPr>
        <p:grpSpPr bwMode="auto">
          <a:xfrm>
            <a:off x="2771775" y="4221163"/>
            <a:ext cx="1600200" cy="1193800"/>
            <a:chOff x="2112" y="2544"/>
            <a:chExt cx="1008" cy="752"/>
          </a:xfrm>
        </p:grpSpPr>
        <p:sp>
          <p:nvSpPr>
            <p:cNvPr id="97287" name="Text Box 5"/>
            <p:cNvSpPr txBox="1">
              <a:spLocks noChangeArrowheads="1"/>
            </p:cNvSpPr>
            <p:nvPr/>
          </p:nvSpPr>
          <p:spPr bwMode="auto">
            <a:xfrm>
              <a:off x="2112" y="2544"/>
              <a:ext cx="867" cy="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70000"/>
                </a:lnSpc>
              </a:pPr>
              <a:r>
                <a:rPr lang="pt-BR" sz="2800">
                  <a:solidFill>
                    <a:srgbClr val="800080"/>
                  </a:solidFill>
                </a:rPr>
                <a:t> </a:t>
              </a:r>
              <a:r>
                <a:rPr lang="pt-BR">
                  <a:solidFill>
                    <a:srgbClr val="800080"/>
                  </a:solidFill>
                </a:rPr>
                <a:t>P(dj|R)</a:t>
              </a:r>
            </a:p>
            <a:p>
              <a:r>
                <a:rPr lang="pt-BR">
                  <a:solidFill>
                    <a:srgbClr val="800080"/>
                  </a:solidFill>
                </a:rPr>
                <a:t>P(dj|</a:t>
              </a:r>
              <a:r>
                <a:rPr lang="pt-BR">
                  <a:solidFill>
                    <a:srgbClr val="800080"/>
                  </a:solidFill>
                  <a:sym typeface="Symbol" pitchFamily="18" charset="2"/>
                </a:rPr>
                <a:t></a:t>
              </a:r>
              <a:r>
                <a:rPr lang="pt-BR">
                  <a:solidFill>
                    <a:srgbClr val="800080"/>
                  </a:solidFill>
                </a:rPr>
                <a:t>R)</a:t>
              </a:r>
              <a:endParaRPr lang="pt-PT">
                <a:solidFill>
                  <a:srgbClr val="800080"/>
                </a:solidFill>
              </a:endParaRPr>
            </a:p>
          </p:txBody>
        </p:sp>
        <p:sp>
          <p:nvSpPr>
            <p:cNvPr id="97288" name="Line 6"/>
            <p:cNvSpPr>
              <a:spLocks noChangeShapeType="1"/>
            </p:cNvSpPr>
            <p:nvPr/>
          </p:nvSpPr>
          <p:spPr bwMode="auto">
            <a:xfrm>
              <a:off x="2112" y="3024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9830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F5007B-CF08-4BAC-AAEC-554A0D675CBA}" type="slidenum">
              <a:rPr lang="pt-BR" smtClean="0"/>
              <a:pPr/>
              <a:t>94</a:t>
            </a:fld>
            <a:endParaRPr lang="pt-BR" smtClean="0"/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8438"/>
            <a:ext cx="7772400" cy="1143000"/>
          </a:xfrm>
        </p:spPr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Probabilista</a:t>
            </a:r>
            <a:r>
              <a:rPr lang="pt-BR" sz="3200" smtClean="0">
                <a:sym typeface="Monotype Sorts"/>
              </a:rPr>
              <a:t/>
            </a:r>
            <a:br>
              <a:rPr lang="pt-BR" sz="3200" smtClean="0">
                <a:sym typeface="Monotype Sorts"/>
              </a:rPr>
            </a:br>
            <a:r>
              <a:rPr lang="pt-BR" sz="3200" smtClean="0">
                <a:sym typeface="Monotype Sorts"/>
              </a:rPr>
              <a:t>Noção de Relevância</a:t>
            </a:r>
          </a:p>
        </p:txBody>
      </p:sp>
      <p:sp>
        <p:nvSpPr>
          <p:cNvPr id="9830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600" smtClean="0"/>
              <a:t> </a:t>
            </a:r>
            <a:r>
              <a:rPr lang="pt-BR" sz="2400" smtClean="0"/>
              <a:t>Fórmula da similaridade:</a:t>
            </a:r>
            <a:endParaRPr lang="pt-BR" smtClean="0"/>
          </a:p>
          <a:p>
            <a:pPr eaLnBrk="1" hangingPunct="1">
              <a:lnSpc>
                <a:spcPct val="90000"/>
              </a:lnSpc>
            </a:pPr>
            <a:endParaRPr lang="pt-BR" smtClean="0">
              <a:sym typeface="Symbol" pitchFamily="18" charset="2"/>
            </a:endParaRPr>
          </a:p>
          <a:p>
            <a:pPr lvl="2" eaLnBrk="1" hangingPunct="1">
              <a:lnSpc>
                <a:spcPct val="90000"/>
              </a:lnSpc>
            </a:pPr>
            <a:endParaRPr lang="pt-BR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endParaRPr lang="pt-BR" sz="210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endParaRPr lang="pt-BR" sz="2100" smtClean="0">
              <a:sym typeface="Symbol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sz="2400" smtClean="0">
                <a:sym typeface="Symbol" pitchFamily="18" charset="2"/>
              </a:rPr>
              <a:t>Duas probabilidades são combinadas no cálculo da similaridade: </a:t>
            </a:r>
            <a:r>
              <a:rPr lang="pt-BR" sz="2400" smtClean="0">
                <a:solidFill>
                  <a:schemeClr val="tx2"/>
                </a:solidFill>
                <a:sym typeface="Symbol" pitchFamily="18" charset="2"/>
              </a:rPr>
              <a:t>P(ki | R)</a:t>
            </a:r>
            <a:r>
              <a:rPr lang="pt-BR" sz="2400" smtClean="0">
                <a:sym typeface="Symbol" pitchFamily="18" charset="2"/>
              </a:rPr>
              <a:t> e </a:t>
            </a:r>
            <a:r>
              <a:rPr lang="pt-BR" sz="2400" smtClean="0">
                <a:solidFill>
                  <a:schemeClr val="tx2"/>
                </a:solidFill>
                <a:sym typeface="Symbol" pitchFamily="18" charset="2"/>
              </a:rPr>
              <a:t>P(ki | R)</a:t>
            </a:r>
            <a:endParaRPr lang="pt-BR" sz="2400" smtClean="0"/>
          </a:p>
          <a:p>
            <a:pPr lvl="1" eaLnBrk="1" hangingPunct="1">
              <a:lnSpc>
                <a:spcPct val="90000"/>
              </a:lnSpc>
            </a:pPr>
            <a:r>
              <a:rPr lang="pt-BR" sz="2400" smtClean="0">
                <a:sym typeface="Symbol" pitchFamily="18" charset="2"/>
              </a:rPr>
              <a:t>Essa fórmula considera apenas a contribuição dos termos que aparecem </a:t>
            </a:r>
            <a:r>
              <a:rPr lang="pt-BR" sz="2400" smtClean="0">
                <a:solidFill>
                  <a:srgbClr val="800080"/>
                </a:solidFill>
                <a:sym typeface="Symbol" pitchFamily="18" charset="2"/>
              </a:rPr>
              <a:t>ao mesmo tempo</a:t>
            </a:r>
            <a:r>
              <a:rPr lang="pt-BR" sz="2400" smtClean="0">
                <a:sym typeface="Symbol" pitchFamily="18" charset="2"/>
              </a:rPr>
              <a:t> na consulta e no documento </a:t>
            </a:r>
            <a:r>
              <a:rPr lang="pt-BR" sz="2400" smtClean="0">
                <a:solidFill>
                  <a:srgbClr val="800080"/>
                </a:solidFill>
                <a:sym typeface="Symbol" pitchFamily="18" charset="2"/>
              </a:rPr>
              <a:t>(wiq * wij  0)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>
                <a:solidFill>
                  <a:srgbClr val="800080"/>
                </a:solidFill>
                <a:sym typeface="Symbol" pitchFamily="18" charset="2"/>
              </a:rPr>
              <a:t>Se nenhum termo da consulta aparece no documento então a similaridade é zero.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pt-BR" sz="1800" smtClean="0">
              <a:solidFill>
                <a:srgbClr val="800080"/>
              </a:solidFill>
            </a:endParaRPr>
          </a:p>
        </p:txBody>
      </p:sp>
      <p:sp>
        <p:nvSpPr>
          <p:cNvPr id="98310" name="Rectangle 4"/>
          <p:cNvSpPr>
            <a:spLocks noChangeArrowheads="1"/>
          </p:cNvSpPr>
          <p:nvPr/>
        </p:nvSpPr>
        <p:spPr bwMode="auto">
          <a:xfrm>
            <a:off x="838200" y="2541588"/>
            <a:ext cx="7832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000"/>
              <a:t>Sim(dj,q) ~</a:t>
            </a:r>
            <a:r>
              <a:rPr lang="pt-BR" sz="2000">
                <a:sym typeface="Symbol" pitchFamily="18" charset="2"/>
              </a:rPr>
              <a:t> </a:t>
            </a:r>
            <a:r>
              <a:rPr lang="pt-BR">
                <a:sym typeface="Symbol" pitchFamily="18" charset="2"/>
              </a:rPr>
              <a:t></a:t>
            </a:r>
            <a:r>
              <a:rPr lang="pt-BR" sz="2000">
                <a:sym typeface="Symbol" pitchFamily="18" charset="2"/>
              </a:rPr>
              <a:t> wiq * wij * (log </a:t>
            </a:r>
            <a:r>
              <a:rPr lang="pt-BR" sz="2000" u="sng">
                <a:sym typeface="Symbol" pitchFamily="18" charset="2"/>
              </a:rPr>
              <a:t>  P(ki | R)   </a:t>
            </a:r>
            <a:r>
              <a:rPr lang="pt-BR" sz="2000">
                <a:sym typeface="Symbol" pitchFamily="18" charset="2"/>
              </a:rPr>
              <a:t> + log   </a:t>
            </a:r>
            <a:r>
              <a:rPr lang="pt-BR" sz="2000" u="sng">
                <a:sym typeface="Symbol" pitchFamily="18" charset="2"/>
              </a:rPr>
              <a:t> 1 - P(ki | R)  </a:t>
            </a:r>
            <a:r>
              <a:rPr lang="pt-BR" sz="2000">
                <a:sym typeface="Symbol" pitchFamily="18" charset="2"/>
              </a:rPr>
              <a:t> )</a:t>
            </a:r>
          </a:p>
          <a:p>
            <a:r>
              <a:rPr lang="pt-BR" sz="2000">
                <a:sym typeface="Symbol" pitchFamily="18" charset="2"/>
              </a:rPr>
              <a:t>                                              1- P(ki | R)              P(ki | R)</a:t>
            </a:r>
            <a:endParaRPr lang="pt-PT" sz="2000">
              <a:sym typeface="Symbol" pitchFamily="18" charset="2"/>
            </a:endParaRPr>
          </a:p>
        </p:txBody>
      </p:sp>
      <p:sp>
        <p:nvSpPr>
          <p:cNvPr id="98311" name="Rectangle 5"/>
          <p:cNvSpPr>
            <a:spLocks noChangeArrowheads="1"/>
          </p:cNvSpPr>
          <p:nvPr/>
        </p:nvSpPr>
        <p:spPr bwMode="auto">
          <a:xfrm>
            <a:off x="838200" y="2492375"/>
            <a:ext cx="7832725" cy="1031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9933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3A8F615-2B5A-4C70-8F31-FB57DB17DEE6}" type="slidenum">
              <a:rPr lang="pt-BR" smtClean="0"/>
              <a:pPr/>
              <a:t>95</a:t>
            </a:fld>
            <a:endParaRPr lang="pt-BR" smtClean="0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ym typeface="Monotype Sorts"/>
              </a:rPr>
              <a:t>Modelo Probabilista</a:t>
            </a:r>
          </a:p>
        </p:txBody>
      </p:sp>
      <p:sp>
        <p:nvSpPr>
          <p:cNvPr id="99333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7772400" cy="4762500"/>
          </a:xfrm>
        </p:spPr>
        <p:txBody>
          <a:bodyPr/>
          <a:lstStyle/>
          <a:p>
            <a:pPr eaLnBrk="1" hangingPunct="1"/>
            <a:r>
              <a:rPr lang="pt-BR" sz="2400" smtClean="0">
                <a:sym typeface="Symbol" pitchFamily="18" charset="2"/>
              </a:rPr>
              <a:t>P(ki | R) indica a probabilidade do termo ki estar presente entre os documentos relevantes</a:t>
            </a:r>
          </a:p>
          <a:p>
            <a:pPr lvl="1" eaLnBrk="1" hangingPunct="1"/>
            <a:r>
              <a:rPr lang="pt-BR" sz="2000" smtClean="0">
                <a:sym typeface="Symbol" pitchFamily="18" charset="2"/>
              </a:rPr>
              <a:t>Valor alto aumenta a probabilidade de relevância de documentos que contêm o termo ki</a:t>
            </a:r>
          </a:p>
          <a:p>
            <a:pPr eaLnBrk="1" hangingPunct="1"/>
            <a:r>
              <a:rPr lang="pt-BR" sz="2400" smtClean="0"/>
              <a:t> P(ki|</a:t>
            </a:r>
            <a:r>
              <a:rPr lang="pt-BR" sz="2400" smtClean="0">
                <a:sym typeface="Symbol" pitchFamily="18" charset="2"/>
              </a:rPr>
              <a:t></a:t>
            </a:r>
            <a:r>
              <a:rPr lang="pt-BR" sz="2400" smtClean="0"/>
              <a:t>R) indica a probabilidade do termo ki estar presente nos documentos não-relevantes</a:t>
            </a:r>
          </a:p>
          <a:p>
            <a:pPr lvl="1" eaLnBrk="1" hangingPunct="1"/>
            <a:r>
              <a:rPr lang="pt-BR" sz="2000" smtClean="0">
                <a:sym typeface="Symbol" pitchFamily="18" charset="2"/>
              </a:rPr>
              <a:t>Valor alto</a:t>
            </a:r>
            <a:r>
              <a:rPr lang="pt-BR" sz="2000" smtClean="0"/>
              <a:t> </a:t>
            </a:r>
            <a:r>
              <a:rPr lang="pt-BR" sz="2000" smtClean="0">
                <a:sym typeface="Symbol" pitchFamily="18" charset="2"/>
              </a:rPr>
              <a:t>diminui a probabilidade de relevância de documentos que contêm o termo ki</a:t>
            </a:r>
            <a:endParaRPr lang="pt-BR" sz="2000" smtClean="0"/>
          </a:p>
          <a:p>
            <a:pPr eaLnBrk="1" hangingPunct="1"/>
            <a:r>
              <a:rPr lang="pt-BR" sz="2400" smtClean="0"/>
              <a:t> Se dj contém um termo ki que aparece com muita freqüência em R e pouca freqüência em </a:t>
            </a:r>
            <a:r>
              <a:rPr lang="pt-BR" sz="2400" smtClean="0">
                <a:sym typeface="Symbol" pitchFamily="18" charset="2"/>
              </a:rPr>
              <a:t></a:t>
            </a:r>
            <a:r>
              <a:rPr lang="pt-BR" sz="2400" smtClean="0"/>
              <a:t>R então dj é provavelmente relevante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Espaço Reservado para Rodapé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00355" name="Espaço Reservado para Número de Slid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A8D3FEA-23CF-4BF9-AD91-3DC2ED5242DF}" type="slidenum">
              <a:rPr lang="pt-BR" smtClean="0"/>
              <a:pPr/>
              <a:t>96</a:t>
            </a:fld>
            <a:endParaRPr lang="pt-BR" smtClean="0"/>
          </a:p>
        </p:txBody>
      </p:sp>
      <p:sp>
        <p:nvSpPr>
          <p:cNvPr id="100356" name="Rectangle 2"/>
          <p:cNvSpPr>
            <a:spLocks noChangeArrowheads="1"/>
          </p:cNvSpPr>
          <p:nvPr/>
        </p:nvSpPr>
        <p:spPr bwMode="auto">
          <a:xfrm>
            <a:off x="914400" y="1676400"/>
            <a:ext cx="7924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lvl="1" eaLnBrk="0" hangingPunct="0"/>
            <a:endParaRPr lang="pt-PT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00357" name="Rectangle 3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pt-BR" sz="4000">
                <a:solidFill>
                  <a:schemeClr val="tx2"/>
                </a:solidFill>
                <a:sym typeface="Monotype Sorts"/>
              </a:rPr>
              <a:t>Modelo Probabilista</a:t>
            </a:r>
          </a:p>
        </p:txBody>
      </p:sp>
      <p:sp>
        <p:nvSpPr>
          <p:cNvPr id="100358" name="Rectangle 4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685800" y="1676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Char char="w"/>
            </a:pPr>
            <a:r>
              <a:rPr lang="pt-BR" sz="2600"/>
              <a:t> </a:t>
            </a:r>
            <a:r>
              <a:rPr lang="pt-BR"/>
              <a:t>Probabilidades estimadas a partir de conjuntos </a:t>
            </a:r>
            <a:r>
              <a:rPr lang="pt-BR">
                <a:solidFill>
                  <a:schemeClr val="tx2"/>
                </a:solidFill>
              </a:rPr>
              <a:t>R</a:t>
            </a:r>
            <a:r>
              <a:rPr lang="pt-BR"/>
              <a:t> e </a:t>
            </a:r>
            <a:r>
              <a:rPr lang="pt-BR">
                <a:sym typeface="Symbol" pitchFamily="18" charset="2"/>
              </a:rPr>
              <a:t></a:t>
            </a:r>
            <a:r>
              <a:rPr lang="pt-BR">
                <a:solidFill>
                  <a:schemeClr val="tx2"/>
                </a:solidFill>
              </a:rPr>
              <a:t>R</a:t>
            </a:r>
            <a:r>
              <a:rPr lang="pt-BR"/>
              <a:t> coletados </a:t>
            </a:r>
            <a:r>
              <a:rPr lang="pt-BR">
                <a:solidFill>
                  <a:schemeClr val="tx2"/>
                </a:solidFill>
              </a:rPr>
              <a:t>manualmente</a:t>
            </a:r>
            <a:r>
              <a:rPr lang="pt-BR"/>
              <a:t> pelo usuário (</a:t>
            </a:r>
            <a:r>
              <a:rPr lang="pt-BR">
                <a:solidFill>
                  <a:schemeClr val="tx2"/>
                </a:solidFill>
              </a:rPr>
              <a:t>corpus etiquetado</a:t>
            </a:r>
            <a:r>
              <a:rPr lang="pt-BR"/>
              <a:t>)</a:t>
            </a:r>
            <a:endParaRPr lang="pt-BR" sz="200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Char char="w"/>
            </a:pPr>
            <a:r>
              <a:rPr lang="pt-BR">
                <a:solidFill>
                  <a:schemeClr val="tx2"/>
                </a:solidFill>
                <a:sym typeface="Symbol" pitchFamily="18" charset="2"/>
              </a:rPr>
              <a:t> P(ki | R)</a:t>
            </a:r>
            <a:r>
              <a:rPr lang="pt-BR">
                <a:sym typeface="Symbol" pitchFamily="18" charset="2"/>
              </a:rPr>
              <a:t> = </a:t>
            </a:r>
            <a:r>
              <a:rPr lang="pt-BR"/>
              <a:t>Número de documentos de R que contêm o termo ki dividido pelo número total de documentos de R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Char char="w"/>
            </a:pPr>
            <a:r>
              <a:rPr lang="pt-BR">
                <a:solidFill>
                  <a:schemeClr val="tx2"/>
                </a:solidFill>
                <a:sym typeface="Symbol" pitchFamily="18" charset="2"/>
              </a:rPr>
              <a:t> P(ki | </a:t>
            </a:r>
            <a:r>
              <a:rPr lang="pt-BR">
                <a:sym typeface="Symbol" pitchFamily="18" charset="2"/>
              </a:rPr>
              <a:t></a:t>
            </a:r>
            <a:r>
              <a:rPr lang="pt-BR">
                <a:solidFill>
                  <a:schemeClr val="tx2"/>
                </a:solidFill>
                <a:sym typeface="Symbol" pitchFamily="18" charset="2"/>
              </a:rPr>
              <a:t>R)</a:t>
            </a:r>
            <a:r>
              <a:rPr lang="pt-BR">
                <a:sym typeface="Symbol" pitchFamily="18" charset="2"/>
              </a:rPr>
              <a:t> = </a:t>
            </a:r>
            <a:r>
              <a:rPr lang="pt-BR"/>
              <a:t>Número de documentos de </a:t>
            </a:r>
            <a:r>
              <a:rPr lang="pt-BR">
                <a:sym typeface="Symbol" pitchFamily="18" charset="2"/>
              </a:rPr>
              <a:t>R</a:t>
            </a:r>
            <a:r>
              <a:rPr lang="pt-BR"/>
              <a:t> que contêm o termo ki dividido pelo número total de documentos de </a:t>
            </a:r>
            <a:r>
              <a:rPr lang="pt-BR">
                <a:sym typeface="Symbol" pitchFamily="18" charset="2"/>
              </a:rPr>
              <a:t>R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Rodapé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01379" name="Espaço Reservado para Número de Slid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CC5225D-5CA9-43B7-9AA6-F00770A02086}" type="slidenum">
              <a:rPr lang="pt-BR" smtClean="0"/>
              <a:pPr/>
              <a:t>97</a:t>
            </a:fld>
            <a:endParaRPr lang="pt-BR" smtClean="0"/>
          </a:p>
        </p:txBody>
      </p:sp>
      <p:sp>
        <p:nvSpPr>
          <p:cNvPr id="101380" name="Rectangle 2"/>
          <p:cNvSpPr>
            <a:spLocks noChangeArrowheads="1"/>
          </p:cNvSpPr>
          <p:nvPr/>
        </p:nvSpPr>
        <p:spPr bwMode="auto">
          <a:xfrm>
            <a:off x="914400" y="1676400"/>
            <a:ext cx="7924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lvl="1" eaLnBrk="0" hangingPunct="0"/>
            <a:endParaRPr lang="pt-PT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01381" name="Rectangle 3"/>
          <p:cNvSpPr>
            <a:spLocks noChangeArrowheads="1"/>
          </p:cNvSpPr>
          <p:nvPr/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pt-BR" sz="4000">
                <a:solidFill>
                  <a:schemeClr val="tx2"/>
                </a:solidFill>
                <a:sym typeface="Monotype Sorts"/>
              </a:rPr>
              <a:t>Modelo Probabilista</a:t>
            </a:r>
          </a:p>
          <a:p>
            <a:pPr algn="ctr"/>
            <a:r>
              <a:rPr lang="pt-BR" sz="4000">
                <a:solidFill>
                  <a:schemeClr val="tx2"/>
                </a:solidFill>
                <a:sym typeface="Monotype Sorts"/>
              </a:rPr>
              <a:t>Exemplo</a:t>
            </a:r>
          </a:p>
        </p:txBody>
      </p:sp>
      <p:sp>
        <p:nvSpPr>
          <p:cNvPr id="101382" name="Rectangle 4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685800" y="1676400"/>
            <a:ext cx="8001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r>
              <a:rPr lang="pt-BR" sz="2600">
                <a:sym typeface="Symbol" pitchFamily="18" charset="2"/>
              </a:rPr>
              <a:t> Consulta q = {Recuperação, Informação} 	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</a:pPr>
            <a:endParaRPr lang="pt-BR" sz="2600"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endParaRPr lang="pt-BR" sz="2600">
              <a:sym typeface="Symbol" pitchFamily="18" charset="2"/>
            </a:endParaRPr>
          </a:p>
        </p:txBody>
      </p:sp>
      <p:sp>
        <p:nvSpPr>
          <p:cNvPr id="101383" name="Text Box 5"/>
          <p:cNvSpPr txBox="1">
            <a:spLocks noChangeArrowheads="1"/>
          </p:cNvSpPr>
          <p:nvPr/>
        </p:nvSpPr>
        <p:spPr bwMode="auto">
          <a:xfrm>
            <a:off x="1371600" y="2236788"/>
            <a:ext cx="3048000" cy="1641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110000"/>
              <a:buFont typeface="Arial" pitchFamily="34" charset="0"/>
              <a:buChar char="•"/>
            </a:pPr>
            <a:r>
              <a:rPr lang="pt-BR" sz="2200">
                <a:sym typeface="Symbol" pitchFamily="18" charset="2"/>
              </a:rPr>
              <a:t> Conjunto R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pt-BR" sz="2200">
                <a:sym typeface="Symbol" pitchFamily="18" charset="2"/>
              </a:rPr>
              <a:t>(10 documentos) 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pt-BR" sz="2200">
                <a:sym typeface="Symbol" pitchFamily="18" charset="2"/>
              </a:rPr>
              <a:t>- k1: Recuperação - 9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pt-BR" sz="2200">
                <a:sym typeface="Symbol" pitchFamily="18" charset="2"/>
              </a:rPr>
              <a:t>- k2: Informação - 6</a:t>
            </a:r>
            <a:endParaRPr lang="pt-PT"/>
          </a:p>
        </p:txBody>
      </p:sp>
      <p:sp>
        <p:nvSpPr>
          <p:cNvPr id="101384" name="Text Box 6"/>
          <p:cNvSpPr txBox="1">
            <a:spLocks noChangeArrowheads="1"/>
          </p:cNvSpPr>
          <p:nvPr/>
        </p:nvSpPr>
        <p:spPr bwMode="auto">
          <a:xfrm>
            <a:off x="5181600" y="2209800"/>
            <a:ext cx="3048000" cy="1703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110000"/>
              <a:buFont typeface="Arial" pitchFamily="34" charset="0"/>
              <a:buChar char="•"/>
            </a:pPr>
            <a:r>
              <a:rPr lang="pt-BR" sz="2200">
                <a:sym typeface="Symbol" pitchFamily="18" charset="2"/>
              </a:rPr>
              <a:t> Conjunto </a:t>
            </a:r>
            <a:r>
              <a:rPr lang="pt-BR" sz="2600">
                <a:sym typeface="Symbol" pitchFamily="18" charset="2"/>
              </a:rPr>
              <a:t></a:t>
            </a:r>
            <a:r>
              <a:rPr lang="pt-BR" sz="2200">
                <a:sym typeface="Symbol" pitchFamily="18" charset="2"/>
              </a:rPr>
              <a:t>R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pt-BR" sz="2200">
                <a:sym typeface="Symbol" pitchFamily="18" charset="2"/>
              </a:rPr>
              <a:t>(10 documentos) 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pt-BR" sz="2200">
                <a:sym typeface="Symbol" pitchFamily="18" charset="2"/>
              </a:rPr>
              <a:t>- k1: Recuperação - 2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pt-BR" sz="2200">
                <a:sym typeface="Symbol" pitchFamily="18" charset="2"/>
              </a:rPr>
              <a:t>- k2: Informação - 4</a:t>
            </a:r>
            <a:endParaRPr lang="pt-PT" sz="2200">
              <a:sym typeface="Symbol" pitchFamily="18" charset="2"/>
            </a:endParaRPr>
          </a:p>
        </p:txBody>
      </p:sp>
      <p:sp>
        <p:nvSpPr>
          <p:cNvPr id="101385" name="Text Box 7"/>
          <p:cNvSpPr txBox="1">
            <a:spLocks noChangeArrowheads="1"/>
          </p:cNvSpPr>
          <p:nvPr/>
        </p:nvSpPr>
        <p:spPr bwMode="auto">
          <a:xfrm>
            <a:off x="1905000" y="4141788"/>
            <a:ext cx="20081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P(k</a:t>
            </a:r>
            <a:r>
              <a:rPr lang="pt-BR" sz="1800"/>
              <a:t>1</a:t>
            </a:r>
            <a:r>
              <a:rPr lang="pt-BR"/>
              <a:t>|R) = 0.9</a:t>
            </a:r>
          </a:p>
          <a:p>
            <a:r>
              <a:rPr lang="pt-BR"/>
              <a:t>P(k</a:t>
            </a:r>
            <a:r>
              <a:rPr lang="pt-BR" sz="1800"/>
              <a:t>2</a:t>
            </a:r>
            <a:r>
              <a:rPr lang="pt-BR"/>
              <a:t>|R) = 0.6</a:t>
            </a:r>
          </a:p>
          <a:p>
            <a:endParaRPr lang="pt-PT"/>
          </a:p>
        </p:txBody>
      </p:sp>
      <p:sp>
        <p:nvSpPr>
          <p:cNvPr id="101386" name="Text Box 8"/>
          <p:cNvSpPr txBox="1">
            <a:spLocks noChangeArrowheads="1"/>
          </p:cNvSpPr>
          <p:nvPr/>
        </p:nvSpPr>
        <p:spPr bwMode="auto">
          <a:xfrm>
            <a:off x="5611813" y="4065588"/>
            <a:ext cx="2243137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P(k</a:t>
            </a:r>
            <a:r>
              <a:rPr lang="pt-BR" sz="1800"/>
              <a:t>1</a:t>
            </a:r>
            <a:r>
              <a:rPr lang="pt-BR"/>
              <a:t>|</a:t>
            </a:r>
            <a:r>
              <a:rPr lang="pt-BR" sz="2600">
                <a:sym typeface="Symbol" pitchFamily="18" charset="2"/>
              </a:rPr>
              <a:t></a:t>
            </a:r>
            <a:r>
              <a:rPr lang="pt-BR"/>
              <a:t>R) = 0.2</a:t>
            </a:r>
          </a:p>
          <a:p>
            <a:r>
              <a:rPr lang="pt-BR"/>
              <a:t>P(k</a:t>
            </a:r>
            <a:r>
              <a:rPr lang="pt-BR" sz="1800"/>
              <a:t>2</a:t>
            </a:r>
            <a:r>
              <a:rPr lang="pt-BR"/>
              <a:t>|</a:t>
            </a:r>
            <a:r>
              <a:rPr lang="pt-BR" sz="2600">
                <a:sym typeface="Symbol" pitchFamily="18" charset="2"/>
              </a:rPr>
              <a:t></a:t>
            </a:r>
            <a:r>
              <a:rPr lang="pt-BR"/>
              <a:t>R) = 0.4</a:t>
            </a:r>
          </a:p>
          <a:p>
            <a:endParaRPr lang="pt-PT"/>
          </a:p>
        </p:txBody>
      </p:sp>
      <p:sp>
        <p:nvSpPr>
          <p:cNvPr id="101387" name="Text Box 9"/>
          <p:cNvSpPr txBox="1">
            <a:spLocks noChangeArrowheads="1"/>
          </p:cNvSpPr>
          <p:nvPr/>
        </p:nvSpPr>
        <p:spPr bwMode="auto">
          <a:xfrm>
            <a:off x="990600" y="5105400"/>
            <a:ext cx="7620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pt-BR" sz="2000"/>
              <a:t> Documentos que contêm ambos os termos são provavelmente os mais relevantes</a:t>
            </a:r>
          </a:p>
          <a:p>
            <a:pPr>
              <a:buFontTx/>
              <a:buChar char="•"/>
            </a:pPr>
            <a:r>
              <a:rPr lang="pt-BR" sz="2000"/>
              <a:t> Documentos que contêm apenas o termo “Recuperação” são mais relevantes que os que contêm apenas o termo “Informação”</a:t>
            </a:r>
            <a:endParaRPr lang="pt-PT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0240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B732CD6-3AA6-457C-8025-2EAE3D202579}" type="slidenum">
              <a:rPr lang="pt-BR" smtClean="0"/>
              <a:pPr/>
              <a:t>98</a:t>
            </a:fld>
            <a:endParaRPr lang="pt-BR" smtClean="0"/>
          </a:p>
        </p:txBody>
      </p:sp>
      <p:sp>
        <p:nvSpPr>
          <p:cNvPr id="10240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7772400" cy="4762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mtClean="0"/>
              <a:t> </a:t>
            </a:r>
            <a:r>
              <a:rPr lang="pt-BR" sz="2400" smtClean="0"/>
              <a:t>Vantagens: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Documentos ordenados em ordem decrescente de probabilidade de relevância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Modelo podem ser usado para tratar diferentes tipos de eventos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smtClean="0"/>
              <a:t>Ex.: termo ki aparece em negrito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smtClean="0"/>
              <a:t>Desvantagens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Necessidade de calcular estimativas iniciais para as probabilidades P(ki | R) e P(ki | </a:t>
            </a:r>
            <a:r>
              <a:rPr lang="pt-BR" sz="2000" smtClean="0">
                <a:sym typeface="Symbol" pitchFamily="18" charset="2"/>
              </a:rPr>
              <a:t></a:t>
            </a:r>
            <a:r>
              <a:rPr lang="pt-BR" sz="2000" smtClean="0"/>
              <a:t>R)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smtClean="0"/>
              <a:t>Método não leva em consideração freqüência de ocorrência dos termos nos documentos (todos os pesos são binários)</a:t>
            </a:r>
            <a:endParaRPr lang="pt-PT" sz="2000" smtClean="0"/>
          </a:p>
        </p:txBody>
      </p:sp>
      <p:sp>
        <p:nvSpPr>
          <p:cNvPr id="102405" name="Rectangle 3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pt-BR" sz="4000">
                <a:solidFill>
                  <a:schemeClr val="tx2"/>
                </a:solidFill>
                <a:sym typeface="Monotype Sorts"/>
              </a:rPr>
              <a:t>Modelo Probabilista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 smtClean="0"/>
              <a:t>CIn-UFPE</a:t>
            </a:r>
          </a:p>
        </p:txBody>
      </p:sp>
      <p:sp>
        <p:nvSpPr>
          <p:cNvPr id="10342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DA43465-8D1E-4D12-9436-09F9081DAE8F}" type="slidenum">
              <a:rPr lang="pt-BR" smtClean="0"/>
              <a:pPr/>
              <a:t>99</a:t>
            </a:fld>
            <a:endParaRPr lang="pt-BR" smtClean="0"/>
          </a:p>
        </p:txBody>
      </p:sp>
      <p:sp>
        <p:nvSpPr>
          <p:cNvPr id="103428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 Extensões do modelo probabilista</a:t>
            </a:r>
          </a:p>
          <a:p>
            <a:pPr lvl="1" eaLnBrk="1" hangingPunct="1"/>
            <a:r>
              <a:rPr lang="pt-BR" smtClean="0"/>
              <a:t>Redes Bayesianas</a:t>
            </a:r>
          </a:p>
          <a:p>
            <a:pPr lvl="1" eaLnBrk="1" hangingPunct="1"/>
            <a:r>
              <a:rPr lang="pt-BR" smtClean="0"/>
              <a:t>Redes de Inferência</a:t>
            </a:r>
          </a:p>
          <a:p>
            <a:pPr lvl="1" eaLnBrk="1" hangingPunct="1"/>
            <a:r>
              <a:rPr lang="pt-BR" smtClean="0"/>
              <a:t>Redes de Crença</a:t>
            </a:r>
            <a:endParaRPr lang="pt-PT" smtClean="0"/>
          </a:p>
        </p:txBody>
      </p:sp>
      <p:sp>
        <p:nvSpPr>
          <p:cNvPr id="103429" name="Rectangle 3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pt-BR" sz="4000">
                <a:solidFill>
                  <a:schemeClr val="tx2"/>
                </a:solidFill>
                <a:sym typeface="Monotype Sorts"/>
              </a:rPr>
              <a:t>Modelo Probabilista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3538</TotalTime>
  <Words>5299</Words>
  <Application>Microsoft Office PowerPoint</Application>
  <PresentationFormat>Apresentação na tela (4:3)</PresentationFormat>
  <Paragraphs>1162</Paragraphs>
  <Slides>100</Slides>
  <Notes>1</Notes>
  <HiddenSlides>10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4</vt:i4>
      </vt:variant>
      <vt:variant>
        <vt:lpstr>Títulos de slides</vt:lpstr>
      </vt:variant>
      <vt:variant>
        <vt:i4>100</vt:i4>
      </vt:variant>
    </vt:vector>
  </HeadingPairs>
  <TitlesOfParts>
    <vt:vector size="105" baseType="lpstr">
      <vt:lpstr>Plano grafico</vt:lpstr>
      <vt:lpstr>Document</vt:lpstr>
      <vt:lpstr>Equação</vt:lpstr>
      <vt:lpstr>Equation</vt:lpstr>
      <vt:lpstr>Documento</vt:lpstr>
      <vt:lpstr>Recuperação de Informação Clássica</vt:lpstr>
      <vt:lpstr>Roteiro</vt:lpstr>
      <vt:lpstr>Relembrando… Sistemas de Recuperação de Informação</vt:lpstr>
      <vt:lpstr>Fases e Etapas de um Sistemas de RI</vt:lpstr>
      <vt:lpstr>Sistemas de RI:  Criação da base de índices</vt:lpstr>
      <vt:lpstr>Sistemas de RI:  Consulta à Base de índices</vt:lpstr>
      <vt:lpstr>Aula de hoje... Modelos de Recuperação de Informação </vt:lpstr>
      <vt:lpstr>Tarefas e Modelos de Recuperação de Informação</vt:lpstr>
      <vt:lpstr>Tarefa do usuário Recuperação ad-hoc</vt:lpstr>
      <vt:lpstr>Tarefa do usuário Recuperação com filtragem</vt:lpstr>
      <vt:lpstr>Representação do Documento Visão Lógica</vt:lpstr>
      <vt:lpstr>Quadro Geral</vt:lpstr>
      <vt:lpstr>Definição do Vocabulário da Base relembrando...</vt:lpstr>
      <vt:lpstr>Criação da representação dos documentos - relembrando...</vt:lpstr>
      <vt:lpstr>E as consultas?</vt:lpstr>
      <vt:lpstr>Modelos Clássicos de Recuperação de Documentos</vt:lpstr>
      <vt:lpstr>Modelo Booleano Representação do documento</vt:lpstr>
      <vt:lpstr>Modelo Booleano Representação da consulta</vt:lpstr>
      <vt:lpstr>Modelo Booleano Relevância</vt:lpstr>
      <vt:lpstr>Modelo Booleano</vt:lpstr>
      <vt:lpstr>Modelo Booleano Estendido</vt:lpstr>
      <vt:lpstr>Slide 22</vt:lpstr>
      <vt:lpstr>Slide 23</vt:lpstr>
      <vt:lpstr>Slide 24</vt:lpstr>
      <vt:lpstr>Slide 25</vt:lpstr>
      <vt:lpstr>Slide 26</vt:lpstr>
      <vt:lpstr>Slide 27</vt:lpstr>
      <vt:lpstr>Modelo Booleano Estendido  Exemplo</vt:lpstr>
      <vt:lpstr>Modelo Booleano Estendido </vt:lpstr>
      <vt:lpstr>Slide 30</vt:lpstr>
      <vt:lpstr>Modelo Booleano Estendido Conclusões</vt:lpstr>
      <vt:lpstr>Modelo Espaço Vetorial</vt:lpstr>
      <vt:lpstr>Modelo Espaço Vetorial</vt:lpstr>
      <vt:lpstr>Modelo Espaço Vetorial</vt:lpstr>
      <vt:lpstr>Modelo Espaço Vetorial  Representação do documento e da consulta</vt:lpstr>
      <vt:lpstr>Modelo Espaço Vetorial  Relevância</vt:lpstr>
      <vt:lpstr>Modelo Espaço Vetorial  Relevância</vt:lpstr>
      <vt:lpstr>Modelo Espaço Vetorial  Relevância</vt:lpstr>
      <vt:lpstr>Modelo Espaço Vetorial  Relevância</vt:lpstr>
      <vt:lpstr>Medidas de Similaridade</vt:lpstr>
      <vt:lpstr>Medidas de Similaridade</vt:lpstr>
      <vt:lpstr>Medidas de Dissimilaridade</vt:lpstr>
      <vt:lpstr>Medidas de Dissimilaridade</vt:lpstr>
      <vt:lpstr>Medidas de Dissimilaridade</vt:lpstr>
      <vt:lpstr>Modelo Espaço Vetorial  Cálculo dos Pesos</vt:lpstr>
      <vt:lpstr>Modelo Espaço Vetorial  Cálculo dos Pesos</vt:lpstr>
      <vt:lpstr>Modelo Espaço Vetorial  Cálculo dos Pesos com TF-IDF </vt:lpstr>
      <vt:lpstr>Modelo Espaço Vetorial  Cálculo dos Pesos com TF-IDF</vt:lpstr>
      <vt:lpstr>Modelo Espaço Vetorial   Cálculo dos Pesos com TF-IDF</vt:lpstr>
      <vt:lpstr>Modelo Espaço Vetorial   Cálculo dos Pesos com TF-IDF</vt:lpstr>
      <vt:lpstr>Slide 51</vt:lpstr>
      <vt:lpstr>Slide 52</vt:lpstr>
      <vt:lpstr>Slide 53</vt:lpstr>
      <vt:lpstr>Modelo Espaço Vetorial</vt:lpstr>
      <vt:lpstr>Aula 2</vt:lpstr>
      <vt:lpstr>Modelo Difuso  Motivação...</vt:lpstr>
      <vt:lpstr>Modelo Difuso</vt:lpstr>
      <vt:lpstr>Conjuntos Difusos</vt:lpstr>
      <vt:lpstr>Modelo Difuso para RI</vt:lpstr>
      <vt:lpstr>Modelo Difuso para RI</vt:lpstr>
      <vt:lpstr>Modelo Difuso para RI  Noção de Relevância</vt:lpstr>
      <vt:lpstr>Modelo Difuso de RI</vt:lpstr>
      <vt:lpstr>Modelo Difuso  Matriz de correlação termo-a-termo</vt:lpstr>
      <vt:lpstr>Modelo Difuso  Matriz de correlação termo-a-termo</vt:lpstr>
      <vt:lpstr>Modelo Difuso</vt:lpstr>
      <vt:lpstr>Slide 66</vt:lpstr>
      <vt:lpstr>Modelo Difuso</vt:lpstr>
      <vt:lpstr>Slide 68</vt:lpstr>
      <vt:lpstr>Slide 69</vt:lpstr>
      <vt:lpstr>Modelo Algébrico Semântica Latente</vt:lpstr>
      <vt:lpstr>Semântica Latente</vt:lpstr>
      <vt:lpstr>Semântica Latente</vt:lpstr>
      <vt:lpstr>Semântica Latente Representações</vt:lpstr>
      <vt:lpstr>Semântica Latente  Noção de Relevância</vt:lpstr>
      <vt:lpstr>Semântica Latente</vt:lpstr>
      <vt:lpstr>Semântica Latente</vt:lpstr>
      <vt:lpstr>Semântica Latente</vt:lpstr>
      <vt:lpstr>Semântica Latente</vt:lpstr>
      <vt:lpstr>Semântica Latente</vt:lpstr>
      <vt:lpstr>Semântica Latente</vt:lpstr>
      <vt:lpstr>Semântica Latente</vt:lpstr>
      <vt:lpstr>Slide 82</vt:lpstr>
      <vt:lpstr>Semântica Latente  Redução do espaço por decomposição </vt:lpstr>
      <vt:lpstr>Semântica Latente  Redução do espaço por decomposição</vt:lpstr>
      <vt:lpstr>Slide 85</vt:lpstr>
      <vt:lpstr>Ranking com SL</vt:lpstr>
      <vt:lpstr>Semântica Latente </vt:lpstr>
      <vt:lpstr>Modelo Probabilista</vt:lpstr>
      <vt:lpstr>Modelo Probabilista </vt:lpstr>
      <vt:lpstr>Modelo Probabilista </vt:lpstr>
      <vt:lpstr>Modelo Probabilista Representações</vt:lpstr>
      <vt:lpstr>Modelo Probabilista Noção de Relevância</vt:lpstr>
      <vt:lpstr>Modelo Probabilista Noção de Relevância</vt:lpstr>
      <vt:lpstr>Modelo Probabilista Noção de Relevância</vt:lpstr>
      <vt:lpstr>Modelo Probabilista</vt:lpstr>
      <vt:lpstr>Slide 96</vt:lpstr>
      <vt:lpstr>Slide 97</vt:lpstr>
      <vt:lpstr>Slide 98</vt:lpstr>
      <vt:lpstr>Slide 99</vt:lpstr>
      <vt:lpstr>Próxima aula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fbf2</dc:creator>
  <cp:lastModifiedBy>fab</cp:lastModifiedBy>
  <cp:revision>533</cp:revision>
  <cp:lastPrinted>2001-04-02T12:42:59Z</cp:lastPrinted>
  <dcterms:created xsi:type="dcterms:W3CDTF">2000-11-15T23:57:53Z</dcterms:created>
  <dcterms:modified xsi:type="dcterms:W3CDTF">2017-08-24T15:45:40Z</dcterms:modified>
</cp:coreProperties>
</file>