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70"/>
  </p:notesMasterIdLst>
  <p:handoutMasterIdLst>
    <p:handoutMasterId r:id="rId71"/>
  </p:handoutMasterIdLst>
  <p:sldIdLst>
    <p:sldId id="386" r:id="rId2"/>
    <p:sldId id="346" r:id="rId3"/>
    <p:sldId id="387" r:id="rId4"/>
    <p:sldId id="456" r:id="rId5"/>
    <p:sldId id="372" r:id="rId6"/>
    <p:sldId id="454" r:id="rId7"/>
    <p:sldId id="457" r:id="rId8"/>
    <p:sldId id="455" r:id="rId9"/>
    <p:sldId id="493" r:id="rId10"/>
    <p:sldId id="494" r:id="rId11"/>
    <p:sldId id="458" r:id="rId12"/>
    <p:sldId id="474" r:id="rId13"/>
    <p:sldId id="475" r:id="rId14"/>
    <p:sldId id="477" r:id="rId15"/>
    <p:sldId id="478" r:id="rId16"/>
    <p:sldId id="479" r:id="rId17"/>
    <p:sldId id="480" r:id="rId18"/>
    <p:sldId id="481" r:id="rId19"/>
    <p:sldId id="482" r:id="rId20"/>
    <p:sldId id="483" r:id="rId21"/>
    <p:sldId id="484" r:id="rId22"/>
    <p:sldId id="485" r:id="rId23"/>
    <p:sldId id="486" r:id="rId24"/>
    <p:sldId id="487" r:id="rId25"/>
    <p:sldId id="495" r:id="rId26"/>
    <p:sldId id="492" r:id="rId27"/>
    <p:sldId id="503" r:id="rId28"/>
    <p:sldId id="501" r:id="rId29"/>
    <p:sldId id="502" r:id="rId30"/>
    <p:sldId id="388" r:id="rId31"/>
    <p:sldId id="390" r:id="rId32"/>
    <p:sldId id="459" r:id="rId33"/>
    <p:sldId id="460" r:id="rId34"/>
    <p:sldId id="461" r:id="rId35"/>
    <p:sldId id="462" r:id="rId36"/>
    <p:sldId id="463" r:id="rId37"/>
    <p:sldId id="465" r:id="rId38"/>
    <p:sldId id="466" r:id="rId39"/>
    <p:sldId id="468" r:id="rId40"/>
    <p:sldId id="471" r:id="rId41"/>
    <p:sldId id="472" r:id="rId42"/>
    <p:sldId id="500" r:id="rId43"/>
    <p:sldId id="496" r:id="rId44"/>
    <p:sldId id="497" r:id="rId45"/>
    <p:sldId id="498" r:id="rId46"/>
    <p:sldId id="391" r:id="rId47"/>
    <p:sldId id="393" r:id="rId48"/>
    <p:sldId id="401" r:id="rId49"/>
    <p:sldId id="394" r:id="rId50"/>
    <p:sldId id="396" r:id="rId51"/>
    <p:sldId id="398" r:id="rId52"/>
    <p:sldId id="399" r:id="rId53"/>
    <p:sldId id="400" r:id="rId54"/>
    <p:sldId id="418" r:id="rId55"/>
    <p:sldId id="420" r:id="rId56"/>
    <p:sldId id="421" r:id="rId57"/>
    <p:sldId id="419" r:id="rId58"/>
    <p:sldId id="422" r:id="rId59"/>
    <p:sldId id="423" r:id="rId60"/>
    <p:sldId id="426" r:id="rId61"/>
    <p:sldId id="428" r:id="rId62"/>
    <p:sldId id="429" r:id="rId63"/>
    <p:sldId id="430" r:id="rId64"/>
    <p:sldId id="431" r:id="rId65"/>
    <p:sldId id="432" r:id="rId66"/>
    <p:sldId id="433" r:id="rId67"/>
    <p:sldId id="434" r:id="rId68"/>
    <p:sldId id="382" r:id="rId69"/>
  </p:sldIdLst>
  <p:sldSz cx="9144000" cy="6858000" type="screen4x3"/>
  <p:notesSz cx="6985000" cy="101219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  <a:srgbClr val="660033"/>
    <a:srgbClr val="800000"/>
    <a:srgbClr val="23238D"/>
    <a:srgbClr val="00A076"/>
    <a:srgbClr val="99FFE4"/>
    <a:srgbClr val="000000"/>
    <a:srgbClr val="DDDDD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 autoAdjust="0"/>
    <p:restoredTop sz="94660" autoAdjust="0"/>
  </p:normalViewPr>
  <p:slideViewPr>
    <p:cSldViewPr snapToObjects="1">
      <p:cViewPr>
        <p:scale>
          <a:sx n="70" d="100"/>
          <a:sy n="70" d="100"/>
        </p:scale>
        <p:origin x="-2244" y="-5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706"/>
    </p:cViewPr>
  </p:sorterViewPr>
  <p:notesViewPr>
    <p:cSldViewPr snapToObjects="1">
      <p:cViewPr varScale="1">
        <p:scale>
          <a:sx n="40" d="100"/>
          <a:sy n="40" d="100"/>
        </p:scale>
        <p:origin x="-1488" y="-96"/>
      </p:cViewPr>
      <p:guideLst>
        <p:guide orient="horz" pos="3188"/>
        <p:guide pos="220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notesMaster" Target="notesMasters/notesMaster1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04775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7749" tIns="48875" rIns="97749" bIns="48875" numCol="1" anchor="t" anchorCtr="0" compatLnSpc="1">
            <a:prstTxWarp prst="textNoShape">
              <a:avLst/>
            </a:prstTxWarp>
            <a:spAutoFit/>
          </a:bodyPr>
          <a:lstStyle>
            <a:lvl1pPr defTabSz="977900">
              <a:defRPr sz="13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949950" y="0"/>
            <a:ext cx="103505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7749" tIns="48875" rIns="97749" bIns="48875" numCol="1" anchor="t" anchorCtr="0" compatLnSpc="1">
            <a:prstTxWarp prst="textNoShape">
              <a:avLst/>
            </a:prstTxWarp>
            <a:spAutoFit/>
          </a:bodyPr>
          <a:lstStyle>
            <a:lvl1pPr algn="r" defTabSz="977900">
              <a:defRPr sz="13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198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825038"/>
            <a:ext cx="827088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7749" tIns="48875" rIns="97749" bIns="48875" numCol="1" anchor="b" anchorCtr="0" compatLnSpc="1">
            <a:prstTxWarp prst="textNoShape">
              <a:avLst/>
            </a:prstTxWarp>
            <a:spAutoFit/>
          </a:bodyPr>
          <a:lstStyle>
            <a:lvl1pPr defTabSz="977900">
              <a:defRPr sz="13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198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488113" y="9825038"/>
            <a:ext cx="496887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7749" tIns="48875" rIns="97749" bIns="48875" numCol="1" anchor="b" anchorCtr="0" compatLnSpc="1">
            <a:prstTxWarp prst="textNoShape">
              <a:avLst/>
            </a:prstTxWarp>
            <a:spAutoFit/>
          </a:bodyPr>
          <a:lstStyle>
            <a:lvl1pPr algn="r" defTabSz="977900">
              <a:defRPr sz="1300"/>
            </a:lvl1pPr>
          </a:lstStyle>
          <a:p>
            <a:pPr>
              <a:defRPr/>
            </a:pPr>
            <a:fld id="{43B2D129-367C-490A-99DB-A212D966ACE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749" tIns="48875" rIns="97749" bIns="48875" numCol="1" anchor="t" anchorCtr="0" compatLnSpc="1">
            <a:prstTxWarp prst="textNoShape">
              <a:avLst/>
            </a:prstTxWarp>
          </a:bodyPr>
          <a:lstStyle>
            <a:lvl1pPr defTabSz="97790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7638" y="0"/>
            <a:ext cx="3027362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749" tIns="48875" rIns="97749" bIns="48875" numCol="1" anchor="t" anchorCtr="0" compatLnSpc="1">
            <a:prstTxWarp prst="textNoShape">
              <a:avLst/>
            </a:prstTxWarp>
          </a:bodyPr>
          <a:lstStyle>
            <a:lvl1pPr algn="r" defTabSz="97790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3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62025" y="758825"/>
            <a:ext cx="5060950" cy="379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808538"/>
            <a:ext cx="5121275" cy="455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749" tIns="48875" rIns="97749" bIns="488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615488"/>
            <a:ext cx="3027363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749" tIns="48875" rIns="97749" bIns="48875" numCol="1" anchor="b" anchorCtr="0" compatLnSpc="1">
            <a:prstTxWarp prst="textNoShape">
              <a:avLst/>
            </a:prstTxWarp>
          </a:bodyPr>
          <a:lstStyle>
            <a:lvl1pPr defTabSz="97790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7638" y="9615488"/>
            <a:ext cx="3027362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749" tIns="48875" rIns="97749" bIns="48875" numCol="1" anchor="b" anchorCtr="0" compatLnSpc="1">
            <a:prstTxWarp prst="textNoShape">
              <a:avLst/>
            </a:prstTxWarp>
          </a:bodyPr>
          <a:lstStyle>
            <a:lvl1pPr algn="r" defTabSz="97790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3B1572-4061-49A7-9084-B349963753D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982180-251D-4680-8392-9D6EFB7BB4B2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4035" name="Rectangle 2050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2051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EA6AD9-7758-482C-8C2D-78316116F06B}" type="slidenum">
              <a:rPr lang="pt-BR" smtClean="0"/>
              <a:pPr/>
              <a:t>21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6757414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EA6AD9-7758-482C-8C2D-78316116F06B}" type="slidenum">
              <a:rPr lang="pt-BR" smtClean="0"/>
              <a:pPr/>
              <a:t>24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6757414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pPr/>
              <a:t>54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7424091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pPr/>
              <a:t>55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5735200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pPr/>
              <a:t>56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8068059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pPr/>
              <a:t>57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0738639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5" name="Rectangle 4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grpSp>
            <p:nvGrpSpPr>
              <p:cNvPr id="16" name="Group 5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8" name="Line 6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9" name="Line 7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0" name="Line 8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1" name="Line 9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2" name="Line 10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3" name="Line 11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4" name="Line 12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5" name="Line 13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6" name="Line 14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7" name="Line 15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8" name="Line 16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9" name="Line 17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0" name="Line 18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1" name="Line 19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2" name="Line 20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3" name="Line 21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4" name="Line 22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5" name="Line 23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6" name="Line 24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7" name="Line 25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8" name="Line 26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9" name="Line 27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0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1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2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3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4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5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6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7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8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9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0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1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2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3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4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5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6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7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8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9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0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1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2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3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4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5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6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7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8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</p:grpSp>
          <p:sp>
            <p:nvSpPr>
              <p:cNvPr id="17" name="Line 57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</p:grpSp>
        <p:grpSp>
          <p:nvGrpSpPr>
            <p:cNvPr id="6" name="Group 58"/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1" name="Line 59"/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2" name="Line 60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3" name="Line 61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4" name="Arc 62"/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</p:grpSp>
        <p:grpSp>
          <p:nvGrpSpPr>
            <p:cNvPr id="7" name="Group 63"/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8" name="Line 64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9" name="Line 65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0" name="Arc 66"/>
              <p:cNvSpPr>
                <a:spLocks/>
              </p:cNvSpPr>
              <p:nvPr/>
            </p:nvSpPr>
            <p:spPr bwMode="ltGray">
              <a:xfrm rot="5400000">
                <a:off x="5097" y="3347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</p:grpSp>
      </p:grpSp>
      <p:sp>
        <p:nvSpPr>
          <p:cNvPr id="110659" name="Rectangle 67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110660" name="Rectangle 6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CIn-UFPE</a:t>
            </a:r>
          </a:p>
        </p:txBody>
      </p:sp>
      <p:sp>
        <p:nvSpPr>
          <p:cNvPr id="71" name="Rectangle 7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EE3B6C-79AA-44C5-8356-D6257619D42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CIn-UFPE</a:t>
            </a:r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164093-1A17-4890-AFFA-D04D9531308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10350" y="342900"/>
            <a:ext cx="2000250" cy="528637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342900"/>
            <a:ext cx="5848350" cy="528637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CIn-UFPE</a:t>
            </a:r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35182-6820-45BE-9E3F-14D25BEF98D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CIn-UFPE</a:t>
            </a:r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77D341-5D17-4D92-BFFE-874ED14BBB8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CIn-UFPE</a:t>
            </a:r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04F548-DD7F-4C3E-BE4B-258E727D743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51447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800600" y="151447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CIn-UFPE</a:t>
            </a:r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518309-08B2-497D-8F3B-56BE419944B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CIn-UFPE</a:t>
            </a:r>
          </a:p>
        </p:txBody>
      </p:sp>
      <p:sp>
        <p:nvSpPr>
          <p:cNvPr id="8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39628B-D46C-40AC-A6CF-310C9E47C66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CIn-UFPE</a:t>
            </a:r>
          </a:p>
        </p:txBody>
      </p:sp>
      <p:sp>
        <p:nvSpPr>
          <p:cNvPr id="4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9E6F5F-4FFF-4443-8895-3CB4DD81386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CIn-UFPE</a:t>
            </a:r>
          </a:p>
        </p:txBody>
      </p:sp>
      <p:sp>
        <p:nvSpPr>
          <p:cNvPr id="3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2043D4-E3BB-4553-9400-73BB8458A70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CIn-UFPE</a:t>
            </a:r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A89260-60E1-43F2-BAAC-CFAE72FDFF1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CIn-UFPE</a:t>
            </a:r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6E4A4D-E9CE-4BAA-ACD4-C8C12E57048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1031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1038" name="Group 4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109573" name="Line 5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74" name="Line 6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75" name="Line 7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76" name="Line 8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77" name="Line 9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78" name="Line 10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79" name="Line 11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80" name="Line 12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81" name="Line 13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82" name="Line 14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83" name="Line 15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84" name="Line 16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85" name="Line 17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86" name="Line 18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87" name="Line 19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88" name="Line 20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89" name="Line 21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90" name="Line 22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91" name="Line 23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92" name="Line 24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93" name="Line 25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94" name="Line 26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</p:grpSp>
          <p:grpSp>
            <p:nvGrpSpPr>
              <p:cNvPr id="1039" name="Group 27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109596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97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98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99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00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01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02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03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04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05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06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07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08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09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10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11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12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13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14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15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16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17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18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19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20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21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22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23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24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</p:grpSp>
        </p:grpSp>
        <p:sp>
          <p:nvSpPr>
            <p:cNvPr id="109625" name="Rectangle 57" descr="60%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09626" name="Line 58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grpSp>
          <p:nvGrpSpPr>
            <p:cNvPr id="1034" name="Group 59"/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109628" name="Line 60"/>
              <p:cNvSpPr>
                <a:spLocks noChangeShapeType="1"/>
              </p:cNvSpPr>
              <p:nvPr/>
            </p:nvSpPr>
            <p:spPr bwMode="ltGray">
              <a:xfrm flipH="1">
                <a:off x="96" y="1038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09629" name="Line 61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09630" name="Arc 62"/>
              <p:cNvSpPr>
                <a:spLocks/>
              </p:cNvSpPr>
              <p:nvPr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</p:grpSp>
      </p:grpSp>
      <p:sp>
        <p:nvSpPr>
          <p:cNvPr id="1027" name="Rectangle 6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429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8" name="Rectangle 6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514475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9634" name="Rectangle 6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20000" y="62484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pt-BR"/>
              <a:t>CIn-UFPE</a:t>
            </a:r>
          </a:p>
        </p:txBody>
      </p:sp>
      <p:sp>
        <p:nvSpPr>
          <p:cNvPr id="109635" name="Rectangle 6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76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80155CB-FB78-44FC-8058-CB3BE608D1E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40000"/>
        </a:spcBef>
        <a:spcAft>
          <a:spcPct val="0"/>
        </a:spcAft>
        <a:buClr>
          <a:schemeClr val="hlink"/>
        </a:buClr>
        <a:buSzPct val="110000"/>
        <a:buFont typeface="Wingdings" pitchFamily="2" charset="2"/>
        <a:buBlip>
          <a:blip r:embed="rId13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gate.ac.uk/gate/doc/plugins.html" TargetMode="External"/><Relationship Id="rId2" Type="http://schemas.openxmlformats.org/officeDocument/2006/relationships/hyperlink" Target="https://gate.ac.uk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babelnet.org/guide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nguateca.pt/ferramentas.html" TargetMode="External"/><Relationship Id="rId2" Type="http://schemas.openxmlformats.org/officeDocument/2006/relationships/hyperlink" Target="https://sites.google.com/site/renatocorrea/temas-de-interesse/processamento-de-linguagem-natural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ilc.icmc.usp.br/nilc/projects/unitex-pb/web/dicionarios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hyperlink" Target="https://gate.ac.uk/gate/doc/plugins.html" TargetMode="Externa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http://xapian.org/" TargetMode="Externa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hyperlink" Target="http://sphinxsearch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www.wumpus-search.org/" TargetMode="Externa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ltk.org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azure.microsoft.com/pt-br/services/cognitive-services/text-analytic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9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4FFF66-6659-4D44-8754-176FBCB2D17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819150"/>
          </a:xfrm>
        </p:spPr>
        <p:txBody>
          <a:bodyPr/>
          <a:lstStyle/>
          <a:p>
            <a:pPr algn="l" eaLnBrk="1" hangingPunct="1"/>
            <a:r>
              <a:rPr lang="en-US" altLang="zh-TW" smtClean="0">
                <a:ea typeface="PMingLiU" pitchFamily="18" charset="-120"/>
              </a:rPr>
              <a:t/>
            </a:r>
            <a:br>
              <a:rPr lang="en-US" altLang="zh-TW" smtClean="0">
                <a:ea typeface="PMingLiU" pitchFamily="18" charset="-120"/>
              </a:rPr>
            </a:br>
            <a:r>
              <a:rPr lang="pt-BR" smtClean="0"/>
              <a:t>Recuperação de Informação Clássica</a:t>
            </a:r>
            <a:endParaRPr lang="en-US" altLang="zh-TW" smtClean="0">
              <a:ea typeface="PMingLiU" pitchFamily="18" charset="-120"/>
            </a:endParaRPr>
          </a:p>
        </p:txBody>
      </p:sp>
      <p:sp>
        <p:nvSpPr>
          <p:cNvPr id="3076" name="Rectangle 6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857250" y="3357563"/>
            <a:ext cx="7296150" cy="1571625"/>
          </a:xfrm>
        </p:spPr>
        <p:txBody>
          <a:bodyPr/>
          <a:lstStyle/>
          <a:p>
            <a:pPr algn="r" eaLnBrk="1" hangingPunct="1">
              <a:lnSpc>
                <a:spcPct val="90000"/>
              </a:lnSpc>
            </a:pPr>
            <a:r>
              <a:rPr lang="pt-BR" dirty="0" smtClean="0"/>
              <a:t>Preparação/pré-processamento dos documentos</a:t>
            </a:r>
          </a:p>
          <a:p>
            <a:pPr algn="r" eaLnBrk="1" hangingPunct="1">
              <a:lnSpc>
                <a:spcPct val="90000"/>
              </a:lnSpc>
            </a:pPr>
            <a:r>
              <a:rPr lang="pt-BR" dirty="0" smtClean="0">
                <a:sym typeface="Monotype Sorts"/>
              </a:rPr>
              <a:t>Ferramentas de RI</a:t>
            </a:r>
          </a:p>
        </p:txBody>
      </p:sp>
      <p:sp>
        <p:nvSpPr>
          <p:cNvPr id="3077" name="Rectangle 7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5643563"/>
            <a:ext cx="2895600" cy="1062037"/>
          </a:xfrm>
          <a:noFill/>
        </p:spPr>
        <p:txBody>
          <a:bodyPr/>
          <a:lstStyle/>
          <a:p>
            <a:r>
              <a:rPr lang="pt-BR" sz="2400" dirty="0" smtClean="0">
                <a:sym typeface="Monotype Sorts"/>
              </a:rPr>
              <a:t>Flávia </a:t>
            </a:r>
            <a:r>
              <a:rPr lang="pt-BR" sz="2400" dirty="0" smtClean="0">
                <a:sym typeface="Monotype Sorts"/>
              </a:rPr>
              <a:t>Barros e Ricardo Prudêncio</a:t>
            </a:r>
            <a:endParaRPr lang="pt-BR" sz="2400" dirty="0" smtClean="0">
              <a:sym typeface="Monotype Sort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Azure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Detecção de tópico</a:t>
            </a:r>
          </a:p>
          <a:p>
            <a:pPr lvl="1"/>
            <a:r>
              <a:rPr lang="pt-BR" dirty="0" smtClean="0"/>
              <a:t>Encontra e extrai tópicos de artigos no idioma inglês </a:t>
            </a:r>
          </a:p>
          <a:p>
            <a:pPr lvl="2"/>
            <a:r>
              <a:rPr lang="pt-BR" dirty="0" smtClean="0"/>
              <a:t>para identificar as principais questões ou sugestões que os clientes mencionam com frequência.</a:t>
            </a:r>
          </a:p>
          <a:p>
            <a:r>
              <a:rPr lang="pt-BR" dirty="0" smtClean="0"/>
              <a:t>Detecção de idioma</a:t>
            </a:r>
          </a:p>
          <a:p>
            <a:pPr lvl="1"/>
            <a:r>
              <a:rPr lang="pt-BR" dirty="0" smtClean="0"/>
              <a:t>Determina em que idioma um texto está escrito entre os 120 idiomas com suporte</a:t>
            </a:r>
          </a:p>
          <a:p>
            <a:pPr lvl="2"/>
            <a:endParaRPr lang="pt-BR" dirty="0" smtClean="0"/>
          </a:p>
          <a:p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CIn-UFPE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177D341-5D17-4D92-BFFE-874ED14BBB86}" type="slidenum">
              <a:rPr lang="pt-BR" smtClean="0"/>
              <a:pPr>
                <a:defRPr/>
              </a:pPr>
              <a:t>10</a:t>
            </a:fld>
            <a:endParaRPr lang="pt-B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GATE</a:t>
            </a:r>
            <a:br>
              <a:rPr lang="pt-BR" dirty="0" smtClean="0"/>
            </a:br>
            <a:r>
              <a:rPr lang="pt-BR" sz="2800" dirty="0" smtClean="0"/>
              <a:t>General </a:t>
            </a:r>
            <a:r>
              <a:rPr lang="pt-BR" sz="2800" dirty="0" err="1" smtClean="0"/>
              <a:t>Architecture</a:t>
            </a:r>
            <a:r>
              <a:rPr lang="pt-BR" sz="2800" dirty="0" smtClean="0"/>
              <a:t> for </a:t>
            </a:r>
            <a:r>
              <a:rPr lang="pt-BR" sz="2800" dirty="0" err="1" smtClean="0"/>
              <a:t>Text</a:t>
            </a:r>
            <a:r>
              <a:rPr lang="pt-BR" sz="2800" dirty="0" smtClean="0"/>
              <a:t> </a:t>
            </a:r>
            <a:r>
              <a:rPr lang="pt-BR" sz="2800" dirty="0" err="1" smtClean="0"/>
              <a:t>Engineering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hlinkClick r:id="rId2"/>
              </a:rPr>
              <a:t>https://gate.ac.uk/</a:t>
            </a:r>
            <a:endParaRPr lang="pt-BR" dirty="0" smtClean="0"/>
          </a:p>
          <a:p>
            <a:r>
              <a:rPr lang="pt-BR" dirty="0" smtClean="0"/>
              <a:t>Software open source</a:t>
            </a:r>
          </a:p>
          <a:p>
            <a:r>
              <a:rPr lang="pt-BR" dirty="0" smtClean="0"/>
              <a:t>Diversos componentes para tarefas simples</a:t>
            </a:r>
          </a:p>
          <a:p>
            <a:pPr lvl="1"/>
            <a:r>
              <a:rPr lang="pt-BR" dirty="0" smtClean="0"/>
              <a:t>É tanta coisa... </a:t>
            </a:r>
          </a:p>
          <a:p>
            <a:pPr lvl="1"/>
            <a:r>
              <a:rPr lang="pt-BR" dirty="0" smtClean="0">
                <a:hlinkClick r:id="rId3"/>
              </a:rPr>
              <a:t>https://gate.ac.uk/gate/doc/plugins.html</a:t>
            </a:r>
            <a:endParaRPr lang="pt-BR" dirty="0" smtClean="0"/>
          </a:p>
          <a:p>
            <a:pPr lvl="1"/>
            <a:endParaRPr lang="pt-BR" dirty="0" smtClean="0"/>
          </a:p>
          <a:p>
            <a:r>
              <a:rPr lang="pt-BR" dirty="0" smtClean="0"/>
              <a:t>Vejamos mais detalhes a seguir</a:t>
            </a:r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 smtClean="0"/>
              <a:t>CIn-UFPE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177D341-5D17-4D92-BFFE-874ED14BBB86}" type="slidenum">
              <a:rPr lang="pt-BR" smtClean="0"/>
              <a:pPr/>
              <a:t>11</a:t>
            </a:fld>
            <a:endParaRPr lang="pt-B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916832"/>
            <a:ext cx="7772400" cy="4114800"/>
          </a:xfrm>
        </p:spPr>
        <p:txBody>
          <a:bodyPr/>
          <a:lstStyle/>
          <a:p>
            <a:r>
              <a:rPr lang="pt-BR" dirty="0" smtClean="0"/>
              <a:t>Open Source</a:t>
            </a:r>
          </a:p>
          <a:p>
            <a:r>
              <a:rPr lang="pt-BR" dirty="0" smtClean="0"/>
              <a:t>Bastante robusta em atividades de processamento de textos</a:t>
            </a:r>
          </a:p>
          <a:p>
            <a:r>
              <a:rPr lang="pt-BR" dirty="0" smtClean="0"/>
              <a:t>O “</a:t>
            </a:r>
            <a:r>
              <a:rPr lang="pt-BR" dirty="0" err="1" smtClean="0"/>
              <a:t>Lucene</a:t>
            </a:r>
            <a:r>
              <a:rPr lang="pt-BR" dirty="0" smtClean="0"/>
              <a:t>” da extração de informação</a:t>
            </a:r>
          </a:p>
          <a:p>
            <a:r>
              <a:rPr lang="pt-BR" dirty="0" smtClean="0"/>
              <a:t>O “Eclipse” do processamento de linguagem natural</a:t>
            </a:r>
          </a:p>
          <a:p>
            <a:pPr lvl="1"/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</p:txBody>
      </p:sp>
      <p:pic>
        <p:nvPicPr>
          <p:cNvPr id="8194" name="Picture 2" descr="C:\Users\Tullio\Desktop\Slides\logo-gat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548680"/>
            <a:ext cx="4896544" cy="950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457050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Funcionalidades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55576" y="1690464"/>
            <a:ext cx="7772400" cy="4114800"/>
          </a:xfrm>
        </p:spPr>
        <p:txBody>
          <a:bodyPr/>
          <a:lstStyle/>
          <a:p>
            <a:r>
              <a:rPr lang="pt-BR" dirty="0" smtClean="0"/>
              <a:t>Tem um escopo muito grande</a:t>
            </a:r>
          </a:p>
          <a:p>
            <a:pPr lvl="1"/>
            <a:r>
              <a:rPr lang="pt-BR" dirty="0" smtClean="0"/>
              <a:t>Processamento de texto</a:t>
            </a:r>
          </a:p>
          <a:p>
            <a:pPr lvl="1"/>
            <a:r>
              <a:rPr lang="pt-BR" dirty="0" smtClean="0"/>
              <a:t>Análise de sentimentos</a:t>
            </a:r>
          </a:p>
          <a:p>
            <a:pPr lvl="1"/>
            <a:r>
              <a:rPr lang="pt-BR" dirty="0" smtClean="0"/>
              <a:t>Mineração da web</a:t>
            </a:r>
          </a:p>
          <a:p>
            <a:pPr lvl="1"/>
            <a:r>
              <a:rPr lang="pt-BR" dirty="0" smtClean="0"/>
              <a:t>Anotações semânticas</a:t>
            </a:r>
          </a:p>
          <a:p>
            <a:pPr lvl="1"/>
            <a:r>
              <a:rPr lang="pt-BR" dirty="0" smtClean="0"/>
              <a:t>Extração de informação</a:t>
            </a:r>
          </a:p>
          <a:p>
            <a:pPr lvl="1"/>
            <a:r>
              <a:rPr lang="pt-BR" dirty="0" smtClean="0"/>
              <a:t>Processamento de linguagem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xmlns="" val="3335283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Funcionalidades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JAPE</a:t>
            </a:r>
          </a:p>
          <a:p>
            <a:r>
              <a:rPr lang="pt-BR" dirty="0" smtClean="0"/>
              <a:t>Benchmark</a:t>
            </a:r>
          </a:p>
          <a:p>
            <a:r>
              <a:rPr lang="pt-BR" dirty="0" smtClean="0"/>
              <a:t>Extração de instâncias de treinamento de aprendizagem de máquina</a:t>
            </a:r>
          </a:p>
          <a:p>
            <a:r>
              <a:rPr lang="pt-BR" dirty="0" smtClean="0"/>
              <a:t>Integração com implementações de aprendizagem de máquina (</a:t>
            </a:r>
            <a:r>
              <a:rPr lang="pt-BR" dirty="0" err="1" smtClean="0"/>
              <a:t>Weka</a:t>
            </a:r>
            <a:r>
              <a:rPr lang="pt-BR" dirty="0" smtClean="0"/>
              <a:t>)</a:t>
            </a:r>
          </a:p>
          <a:p>
            <a:endParaRPr lang="pt-BR" dirty="0" smtClean="0"/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xmlns="" val="2666282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Módulos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GATE </a:t>
            </a:r>
            <a:r>
              <a:rPr lang="pt-BR" dirty="0" err="1" smtClean="0"/>
              <a:t>Developer</a:t>
            </a:r>
            <a:endParaRPr lang="pt-BR" dirty="0" smtClean="0"/>
          </a:p>
          <a:p>
            <a:r>
              <a:rPr lang="pt-BR" dirty="0" smtClean="0"/>
              <a:t>GATE </a:t>
            </a:r>
            <a:r>
              <a:rPr lang="pt-BR" dirty="0" err="1" smtClean="0"/>
              <a:t>Cloud</a:t>
            </a:r>
            <a:endParaRPr lang="pt-BR" dirty="0" smtClean="0"/>
          </a:p>
          <a:p>
            <a:r>
              <a:rPr lang="pt-BR" dirty="0" smtClean="0"/>
              <a:t>GATE </a:t>
            </a:r>
            <a:r>
              <a:rPr lang="pt-BR" dirty="0" err="1" smtClean="0"/>
              <a:t>Teamware</a:t>
            </a:r>
            <a:endParaRPr lang="pt-BR" dirty="0" smtClean="0"/>
          </a:p>
          <a:p>
            <a:r>
              <a:rPr lang="pt-BR" dirty="0" smtClean="0"/>
              <a:t>GATE </a:t>
            </a:r>
            <a:r>
              <a:rPr lang="pt-BR" dirty="0" err="1" smtClean="0"/>
              <a:t>Mimir</a:t>
            </a:r>
            <a:endParaRPr lang="pt-BR" dirty="0" smtClean="0"/>
          </a:p>
          <a:p>
            <a:r>
              <a:rPr lang="pt-BR" dirty="0" smtClean="0"/>
              <a:t>Módulo de análise de sentimentos</a:t>
            </a:r>
          </a:p>
          <a:p>
            <a:r>
              <a:rPr lang="pt-BR" dirty="0" smtClean="0"/>
              <a:t>GATE </a:t>
            </a:r>
            <a:r>
              <a:rPr lang="pt-BR" dirty="0" err="1" smtClean="0"/>
              <a:t>Embedded</a:t>
            </a:r>
            <a:endParaRPr lang="pt-BR" dirty="0" smtClean="0"/>
          </a:p>
          <a:p>
            <a:r>
              <a:rPr lang="pt-BR" dirty="0" smtClean="0"/>
              <a:t>ANNIE</a:t>
            </a:r>
          </a:p>
          <a:p>
            <a:r>
              <a:rPr lang="pt-BR" dirty="0" smtClean="0"/>
              <a:t>JAPE</a:t>
            </a:r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xmlns="" val="4181369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Anotações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690464"/>
            <a:ext cx="7772400" cy="4114800"/>
          </a:xfrm>
        </p:spPr>
        <p:txBody>
          <a:bodyPr/>
          <a:lstStyle/>
          <a:p>
            <a:r>
              <a:rPr lang="pt-BR" dirty="0" smtClean="0"/>
              <a:t>São comentários, explanações, informação associada a um documento ou a parte dele</a:t>
            </a:r>
          </a:p>
          <a:p>
            <a:r>
              <a:rPr lang="pt-BR" dirty="0" smtClean="0"/>
              <a:t>São considerados metadados</a:t>
            </a:r>
          </a:p>
          <a:p>
            <a:r>
              <a:rPr lang="pt-BR" dirty="0" smtClean="0"/>
              <a:t>Anotação != </a:t>
            </a:r>
            <a:r>
              <a:rPr lang="pt-BR" dirty="0" err="1" smtClean="0"/>
              <a:t>Tags</a:t>
            </a:r>
            <a:endParaRPr lang="pt-BR" dirty="0" smtClean="0"/>
          </a:p>
          <a:p>
            <a:r>
              <a:rPr lang="pt-BR" dirty="0" smtClean="0"/>
              <a:t>Melhora buscas</a:t>
            </a:r>
          </a:p>
          <a:p>
            <a:endParaRPr lang="pt-BR" dirty="0" smtClean="0"/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xmlns="" val="2118960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Developer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GUI do GATE</a:t>
            </a:r>
          </a:p>
          <a:p>
            <a:r>
              <a:rPr lang="pt-BR" dirty="0" smtClean="0"/>
              <a:t>Gerenciamento do corpo de documentos</a:t>
            </a:r>
          </a:p>
          <a:p>
            <a:r>
              <a:rPr lang="pt-BR" dirty="0" smtClean="0"/>
              <a:t>Criação manual de anotações</a:t>
            </a:r>
          </a:p>
          <a:p>
            <a:r>
              <a:rPr lang="pt-BR" dirty="0" smtClean="0"/>
              <a:t>Gerenciamento das anotações, podendo associar tipos</a:t>
            </a:r>
          </a:p>
          <a:p>
            <a:endParaRPr lang="pt-BR" dirty="0" smtClean="0"/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xmlns="" val="4156098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Developer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Criação de conjuntos formados por grupos de anotações</a:t>
            </a:r>
          </a:p>
          <a:p>
            <a:r>
              <a:rPr lang="pt-BR" dirty="0" smtClean="0"/>
              <a:t>Permite procurar e editar anotações automaticamente</a:t>
            </a:r>
          </a:p>
          <a:p>
            <a:r>
              <a:rPr lang="pt-BR" dirty="0" smtClean="0"/>
              <a:t>Permite utilização de recursos para criação e manipulação automática de anotações</a:t>
            </a:r>
          </a:p>
          <a:p>
            <a:pPr lvl="1"/>
            <a:r>
              <a:rPr lang="pt-BR" dirty="0" smtClean="0"/>
              <a:t>como os recursos do módulo de extração de informação ANNIE</a:t>
            </a:r>
          </a:p>
          <a:p>
            <a:endParaRPr lang="pt-BR" dirty="0" smtClean="0"/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xmlns="" val="4227694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Developer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mtClean="0"/>
          </a:p>
          <a:p>
            <a:endParaRPr lang="pt-BR" dirty="0" smtClean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1043608" y="1609093"/>
            <a:ext cx="6480720" cy="5101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87123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ço Reservado para Rodapé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4099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EF1F50B-BFF5-4DCC-9328-745A0FBD372B}" type="slidenum">
              <a:rPr lang="pt-BR" smtClean="0"/>
              <a:pPr/>
              <a:t>2</a:t>
            </a:fld>
            <a:endParaRPr lang="pt-BR" smtClean="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762000"/>
          </a:xfrm>
        </p:spPr>
        <p:txBody>
          <a:bodyPr/>
          <a:lstStyle/>
          <a:p>
            <a:pPr eaLnBrk="1" hangingPunct="1"/>
            <a:r>
              <a:rPr lang="pt-BR" smtClean="0"/>
              <a:t>Roteiro</a:t>
            </a:r>
          </a:p>
        </p:txBody>
      </p:sp>
      <p:sp>
        <p:nvSpPr>
          <p:cNvPr id="410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00200"/>
            <a:ext cx="7772400" cy="4114800"/>
          </a:xfrm>
        </p:spPr>
        <p:txBody>
          <a:bodyPr/>
          <a:lstStyle/>
          <a:p>
            <a:pPr eaLnBrk="1" hangingPunct="1"/>
            <a:r>
              <a:rPr lang="pt-BR" dirty="0" smtClean="0">
                <a:sym typeface="Monotype Sorts"/>
              </a:rPr>
              <a:t>Ferramentas para RI </a:t>
            </a:r>
          </a:p>
          <a:p>
            <a:pPr lvl="1" eaLnBrk="1" hangingPunct="1"/>
            <a:r>
              <a:rPr lang="pt-BR" dirty="0" smtClean="0"/>
              <a:t>Preparação (pré-processamento) dos documentos</a:t>
            </a:r>
          </a:p>
          <a:p>
            <a:pPr lvl="1" eaLnBrk="1" hangingPunct="1"/>
            <a:r>
              <a:rPr lang="pt-BR" dirty="0" smtClean="0"/>
              <a:t>Indexação e Consulta</a:t>
            </a:r>
          </a:p>
          <a:p>
            <a:pPr eaLnBrk="1" hangingPunct="1"/>
            <a:r>
              <a:rPr lang="pt-BR" dirty="0" smtClean="0"/>
              <a:t>Tarefa 1</a:t>
            </a:r>
          </a:p>
          <a:p>
            <a:pPr lvl="1" eaLnBrk="1" hangingPunct="1">
              <a:buFont typeface="Wingdings" pitchFamily="2" charset="2"/>
              <a:buNone/>
            </a:pPr>
            <a:endParaRPr lang="pt-BR" dirty="0" smtClean="0"/>
          </a:p>
          <a:p>
            <a:pPr lvl="1" eaLnBrk="1" hangingPunct="1"/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Developer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mtClean="0"/>
          </a:p>
          <a:p>
            <a:endParaRPr lang="pt-BR" dirty="0" smtClean="0"/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1763688" y="1700808"/>
            <a:ext cx="5548866" cy="4968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367627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Developer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446856" y="1763178"/>
            <a:ext cx="8229600" cy="324999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dirty="0" smtClean="0"/>
          </a:p>
          <a:p>
            <a:pPr marL="109728" indent="0">
              <a:buNone/>
            </a:pPr>
            <a:endParaRPr lang="pt-BR" dirty="0" smtClean="0"/>
          </a:p>
          <a:p>
            <a:endParaRPr lang="pt-BR" dirty="0" smtClean="0"/>
          </a:p>
        </p:txBody>
      </p:sp>
      <p:pic>
        <p:nvPicPr>
          <p:cNvPr id="2050" name="Picture 2" descr="C:\Users\tjsl\Downloads\mainWindow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12336" y="1556792"/>
            <a:ext cx="5498639" cy="5094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60286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GATE Cloud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Funciona como uma caixa preta</a:t>
            </a:r>
          </a:p>
          <a:p>
            <a:r>
              <a:rPr lang="pt-BR" dirty="0" err="1" smtClean="0"/>
              <a:t>Cloud</a:t>
            </a:r>
            <a:r>
              <a:rPr lang="pt-BR" dirty="0" smtClean="0"/>
              <a:t> computing</a:t>
            </a:r>
          </a:p>
          <a:p>
            <a:r>
              <a:rPr lang="pt-BR" dirty="0" smtClean="0"/>
              <a:t>Necessidade de alugar os servidores</a:t>
            </a:r>
          </a:p>
          <a:p>
            <a:r>
              <a:rPr lang="pt-BR" dirty="0" smtClean="0"/>
              <a:t>Funcionalidades</a:t>
            </a:r>
          </a:p>
          <a:p>
            <a:pPr lvl="1"/>
            <a:r>
              <a:rPr lang="pt-BR" dirty="0" smtClean="0"/>
              <a:t>Mineração de opinião, web e texto</a:t>
            </a:r>
          </a:p>
          <a:p>
            <a:pPr lvl="1"/>
            <a:r>
              <a:rPr lang="pt-BR" dirty="0" smtClean="0"/>
              <a:t>Indexação e buscas (booleana, estruturada ou texto completo)</a:t>
            </a:r>
          </a:p>
          <a:p>
            <a:pPr lvl="1"/>
            <a:r>
              <a:rPr lang="pt-BR" dirty="0" smtClean="0"/>
              <a:t>Extração de informação e anotação semântica</a:t>
            </a:r>
          </a:p>
          <a:p>
            <a:pPr lvl="1"/>
            <a:r>
              <a:rPr lang="pt-BR" dirty="0" smtClean="0"/>
              <a:t>Análise de sentimentos</a:t>
            </a:r>
          </a:p>
        </p:txBody>
      </p:sp>
    </p:spTree>
    <p:extLst>
      <p:ext uri="{BB962C8B-B14F-4D97-AF65-F5344CB8AC3E}">
        <p14:creationId xmlns:p14="http://schemas.microsoft.com/office/powerpoint/2010/main" xmlns="" val="2724717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GATE Cloud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mtClean="0"/>
          </a:p>
          <a:p>
            <a:endParaRPr lang="pt-BR" dirty="0" smtClean="0"/>
          </a:p>
        </p:txBody>
      </p:sp>
      <p:pic>
        <p:nvPicPr>
          <p:cNvPr id="9218" name="Picture 2" descr="C:\Users\Tullio\Desktop\Slides\gate clou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700808"/>
            <a:ext cx="5544616" cy="4814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314836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GATE Teamware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mtClean="0"/>
          </a:p>
          <a:p>
            <a:endParaRPr lang="pt-BR" dirty="0" smtClean="0"/>
          </a:p>
        </p:txBody>
      </p:sp>
      <p:pic>
        <p:nvPicPr>
          <p:cNvPr id="1026" name="Picture 2" descr="C:\Users\tjsl\Downloads\teamware-screenshot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41791" y="3717032"/>
            <a:ext cx="6039730" cy="264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446856" y="1763178"/>
            <a:ext cx="8229600" cy="252991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smtClean="0"/>
              <a:t>Plataforma WEB</a:t>
            </a:r>
          </a:p>
          <a:p>
            <a:r>
              <a:rPr lang="pt-BR" dirty="0" smtClean="0"/>
              <a:t>Gerenciamento de anotações</a:t>
            </a:r>
          </a:p>
          <a:p>
            <a:r>
              <a:rPr lang="pt-BR" dirty="0" smtClean="0"/>
              <a:t>Colaborativo</a:t>
            </a:r>
          </a:p>
          <a:p>
            <a:pPr marL="109728" indent="0">
              <a:buNone/>
            </a:pPr>
            <a:endParaRPr lang="pt-BR" dirty="0" smtClean="0"/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xmlns="" val="2613119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GATE </a:t>
            </a:r>
            <a:r>
              <a:rPr lang="pt-BR" dirty="0" err="1" smtClean="0"/>
              <a:t>Teamware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618456"/>
            <a:ext cx="7772400" cy="4114800"/>
          </a:xfrm>
        </p:spPr>
        <p:txBody>
          <a:bodyPr/>
          <a:lstStyle/>
          <a:p>
            <a:r>
              <a:rPr lang="pt-BR" dirty="0" smtClean="0"/>
              <a:t>Carregamento de corpus</a:t>
            </a:r>
          </a:p>
          <a:p>
            <a:r>
              <a:rPr lang="pt-BR" dirty="0" smtClean="0"/>
              <a:t>Criação de </a:t>
            </a:r>
            <a:r>
              <a:rPr lang="pt-BR" dirty="0" err="1" smtClean="0"/>
              <a:t>templates</a:t>
            </a:r>
            <a:endParaRPr lang="pt-BR" dirty="0" smtClean="0"/>
          </a:p>
          <a:p>
            <a:r>
              <a:rPr lang="pt-BR" dirty="0" smtClean="0"/>
              <a:t>Inicia projetos a partir de </a:t>
            </a:r>
            <a:r>
              <a:rPr lang="pt-BR" dirty="0" err="1" smtClean="0"/>
              <a:t>templates</a:t>
            </a:r>
            <a:endParaRPr lang="pt-BR" dirty="0" smtClean="0"/>
          </a:p>
          <a:p>
            <a:r>
              <a:rPr lang="pt-BR" dirty="0" smtClean="0"/>
              <a:t>Ferramentas de gerenciamento</a:t>
            </a:r>
          </a:p>
          <a:p>
            <a:r>
              <a:rPr lang="pt-BR" dirty="0" smtClean="0"/>
              <a:t>Relatórios do status do projeto, estatísticas</a:t>
            </a:r>
          </a:p>
          <a:p>
            <a:r>
              <a:rPr lang="pt-BR" dirty="0" smtClean="0"/>
              <a:t>Permite anotações automáticas</a:t>
            </a:r>
          </a:p>
          <a:p>
            <a:pPr>
              <a:buNone/>
            </a:pPr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CIn-UFPE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177D341-5D17-4D92-BFFE-874ED14BBB86}" type="slidenum">
              <a:rPr lang="pt-BR" smtClean="0"/>
              <a:pPr>
                <a:defRPr/>
              </a:pPr>
              <a:t>25</a:t>
            </a:fld>
            <a:endParaRPr lang="pt-BR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Análise de sentimentos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Usa aprendizagem supervisionado de máquina</a:t>
            </a:r>
          </a:p>
          <a:p>
            <a:r>
              <a:rPr lang="pt-BR" dirty="0" smtClean="0"/>
              <a:t>Utiliza para o treinamento documentos manualmente anotados, técnicas de estatística e mapeamento de palavras positivas e negativas</a:t>
            </a:r>
          </a:p>
          <a:p>
            <a:r>
              <a:rPr lang="pt-BR" dirty="0" smtClean="0"/>
              <a:t>Opiniões sensíveis ao usuário</a:t>
            </a:r>
          </a:p>
          <a:p>
            <a:r>
              <a:rPr lang="pt-BR" dirty="0" smtClean="0"/>
              <a:t>Elemento temporal</a:t>
            </a:r>
          </a:p>
          <a:p>
            <a:endParaRPr lang="pt-BR" dirty="0" smtClean="0"/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xmlns="" val="285708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404664"/>
            <a:ext cx="7772400" cy="952500"/>
          </a:xfrm>
        </p:spPr>
        <p:txBody>
          <a:bodyPr/>
          <a:lstStyle/>
          <a:p>
            <a:r>
              <a:rPr lang="pt-BR" dirty="0" smtClean="0"/>
              <a:t>Tesauros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55576" y="1618456"/>
            <a:ext cx="7772400" cy="4114800"/>
          </a:xfrm>
        </p:spPr>
        <p:txBody>
          <a:bodyPr/>
          <a:lstStyle/>
          <a:p>
            <a:r>
              <a:rPr lang="pt-BR" dirty="0" err="1" smtClean="0"/>
              <a:t>WordNet</a:t>
            </a:r>
            <a:endParaRPr lang="pt-BR" dirty="0" smtClean="0"/>
          </a:p>
          <a:p>
            <a:pPr lvl="1"/>
            <a:r>
              <a:rPr lang="pt-BR" dirty="0" smtClean="0"/>
              <a:t>Já vimos na aula de processamento de texto</a:t>
            </a:r>
          </a:p>
          <a:p>
            <a:pPr lvl="1"/>
            <a:r>
              <a:rPr lang="pt-BR" dirty="0" smtClean="0"/>
              <a:t>https://wordnet.princeton.edu/</a:t>
            </a:r>
          </a:p>
          <a:p>
            <a:r>
              <a:rPr lang="pt-BR" dirty="0" err="1" smtClean="0"/>
              <a:t>BabelNet</a:t>
            </a:r>
            <a:endParaRPr lang="pt-BR" dirty="0" smtClean="0"/>
          </a:p>
          <a:p>
            <a:pPr lvl="1"/>
            <a:r>
              <a:rPr lang="pt-BR" dirty="0" smtClean="0">
                <a:hlinkClick r:id="rId2"/>
              </a:rPr>
              <a:t>http://babelnet.org/guide</a:t>
            </a:r>
            <a:endParaRPr lang="pt-BR" dirty="0" smtClean="0"/>
          </a:p>
          <a:p>
            <a:pPr lvl="1"/>
            <a:r>
              <a:rPr lang="pt-BR" dirty="0" smtClean="0"/>
              <a:t>Oferece tradução automática também...</a:t>
            </a:r>
          </a:p>
          <a:p>
            <a:pPr lvl="2"/>
            <a:r>
              <a:rPr lang="pt-BR" dirty="0" smtClean="0"/>
              <a:t>http://babelnet.org/</a:t>
            </a:r>
          </a:p>
          <a:p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CIn-UFPE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177D341-5D17-4D92-BFFE-874ED14BBB86}" type="slidenum">
              <a:rPr lang="pt-BR" smtClean="0"/>
              <a:pPr>
                <a:defRPr/>
              </a:pPr>
              <a:t>27</a:t>
            </a:fld>
            <a:endParaRPr lang="pt-BR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Ferramentas para Português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55576" y="1618456"/>
            <a:ext cx="7772400" cy="4114800"/>
          </a:xfrm>
        </p:spPr>
        <p:txBody>
          <a:bodyPr/>
          <a:lstStyle/>
          <a:p>
            <a:r>
              <a:rPr lang="pt-BR" dirty="0" smtClean="0"/>
              <a:t>Ver links gerais </a:t>
            </a:r>
          </a:p>
          <a:p>
            <a:pPr lvl="1"/>
            <a:r>
              <a:rPr lang="pt-BR" sz="2400" dirty="0" smtClean="0">
                <a:hlinkClick r:id="rId2"/>
              </a:rPr>
              <a:t>https://sites.google.com/site/renatocorrea/temas-de-interesse/processamento-de-linguagem-natural</a:t>
            </a:r>
            <a:endParaRPr lang="pt-BR" sz="2400" dirty="0" smtClean="0"/>
          </a:p>
          <a:p>
            <a:pPr lvl="1"/>
            <a:r>
              <a:rPr lang="pt-BR" sz="2400" dirty="0" smtClean="0">
                <a:hlinkClick r:id="rId3"/>
              </a:rPr>
              <a:t>http://www.linguateca.pt/ferramentas.html</a:t>
            </a:r>
            <a:endParaRPr lang="pt-BR" sz="2400" dirty="0" smtClean="0"/>
          </a:p>
          <a:p>
            <a:r>
              <a:rPr lang="pt-BR" dirty="0" smtClean="0"/>
              <a:t>Para Análise de sentimento</a:t>
            </a:r>
          </a:p>
          <a:p>
            <a:pPr lvl="1"/>
            <a:r>
              <a:rPr lang="pt-BR" sz="2400" dirty="0" smtClean="0"/>
              <a:t>http://ontolp.inf.pucrs.br/Recursos/downloads-OpLexicon.</a:t>
            </a:r>
            <a:r>
              <a:rPr lang="pt-BR" sz="2400" dirty="0" err="1" smtClean="0"/>
              <a:t>php</a:t>
            </a:r>
            <a:endParaRPr lang="pt-BR" sz="2400" dirty="0" smtClean="0"/>
          </a:p>
          <a:p>
            <a:pPr lvl="1"/>
            <a:r>
              <a:rPr lang="pt-BR" sz="2400" dirty="0" err="1" smtClean="0"/>
              <a:t>SentiLex-PT</a:t>
            </a:r>
            <a:r>
              <a:rPr lang="pt-BR" sz="2400" dirty="0" smtClean="0"/>
              <a:t> 02 – Portugal</a:t>
            </a:r>
            <a:endParaRPr lang="pt-BR" dirty="0" smtClean="0"/>
          </a:p>
          <a:p>
            <a:pPr lvl="2"/>
            <a:r>
              <a:rPr lang="pt-BR" dirty="0" smtClean="0"/>
              <a:t>http://dmir.inesc-id.pt/project/SentiLex-PT_02</a:t>
            </a: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 smtClean="0"/>
              <a:t>CIn-UFPE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177D341-5D17-4D92-BFFE-874ED14BBB86}" type="slidenum">
              <a:rPr lang="pt-BR" smtClean="0"/>
              <a:pPr/>
              <a:t>28</a:t>
            </a:fld>
            <a:endParaRPr lang="pt-BR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Ferramentas para Português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55576" y="1647403"/>
            <a:ext cx="7772400" cy="4733925"/>
          </a:xfrm>
        </p:spPr>
        <p:txBody>
          <a:bodyPr/>
          <a:lstStyle/>
          <a:p>
            <a:r>
              <a:rPr lang="pt-BR" dirty="0" smtClean="0"/>
              <a:t>Ferramentas para uso na Web</a:t>
            </a:r>
          </a:p>
          <a:p>
            <a:pPr lvl="1"/>
            <a:r>
              <a:rPr lang="pt-BR" dirty="0" smtClean="0"/>
              <a:t>http://www.nilc.icmc.usp.br/nilc/projects/unitex-pb/web/webtools.html</a:t>
            </a:r>
          </a:p>
          <a:p>
            <a:r>
              <a:rPr lang="pt-BR" dirty="0" smtClean="0"/>
              <a:t>Dicionários para </a:t>
            </a:r>
            <a:r>
              <a:rPr lang="pt-BR" dirty="0" err="1" smtClean="0"/>
              <a:t>donwload</a:t>
            </a:r>
            <a:endParaRPr lang="pt-BR" dirty="0" smtClean="0"/>
          </a:p>
          <a:p>
            <a:pPr lvl="1"/>
            <a:r>
              <a:rPr lang="pt-BR" dirty="0" smtClean="0">
                <a:hlinkClick r:id="rId2"/>
              </a:rPr>
              <a:t>http://www.nilc.icmc.usp.br/nilc/projects/unitex-pb/web/dicionarios.html</a:t>
            </a:r>
            <a:endParaRPr lang="pt-BR" dirty="0" smtClean="0"/>
          </a:p>
          <a:p>
            <a:r>
              <a:rPr lang="pt-BR" dirty="0" smtClean="0"/>
              <a:t>Gramáticas para resolução de ambiguidades</a:t>
            </a:r>
          </a:p>
          <a:p>
            <a:pPr lvl="1"/>
            <a:r>
              <a:rPr lang="pt-BR" dirty="0" smtClean="0"/>
              <a:t>http://www.nilc.icmc.usp.br/nilc/projects/unitex-pb/web/gramaticas.html</a:t>
            </a:r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CIn-UFPE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177D341-5D17-4D92-BFFE-874ED14BBB86}" type="slidenum">
              <a:rPr lang="pt-BR" smtClean="0"/>
              <a:pPr>
                <a:defRPr/>
              </a:pPr>
              <a:t>29</a:t>
            </a:fld>
            <a:endParaRPr lang="pt-B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Espaço Reservado para Rodapé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5123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4C1E303-5A91-4C2D-8AAB-C11F6393FB74}" type="slidenum">
              <a:rPr lang="pt-BR" smtClean="0"/>
              <a:pPr/>
              <a:t>3</a:t>
            </a:fld>
            <a:endParaRPr lang="pt-BR" smtClean="0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85750"/>
            <a:ext cx="7772400" cy="714375"/>
          </a:xfrm>
        </p:spPr>
        <p:txBody>
          <a:bodyPr/>
          <a:lstStyle/>
          <a:p>
            <a:pPr eaLnBrk="1" hangingPunct="1"/>
            <a:r>
              <a:rPr lang="en-US" smtClean="0"/>
              <a:t>Fases e Etapas de um Sistemas de RI</a:t>
            </a:r>
          </a:p>
        </p:txBody>
      </p:sp>
      <p:sp>
        <p:nvSpPr>
          <p:cNvPr id="1946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7772400" cy="4900613"/>
          </a:xfrm>
        </p:spPr>
        <p:txBody>
          <a:bodyPr/>
          <a:lstStyle/>
          <a:p>
            <a:pPr marL="342900" lvl="1" indent="-342900" eaLnBrk="1" hangingPunct="1">
              <a:spcBef>
                <a:spcPct val="4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/>
            </a:pPr>
            <a:r>
              <a:rPr lang="pt-BR" sz="2400" dirty="0" smtClean="0"/>
              <a:t>Etapas da Fase 1 - Criação da Base de índices</a:t>
            </a:r>
          </a:p>
          <a:p>
            <a:pPr lvl="1" eaLnBrk="1" hangingPunct="1">
              <a:defRPr/>
            </a:pPr>
            <a:r>
              <a:rPr lang="pt-BR" sz="2200" dirty="0" smtClean="0"/>
              <a:t>Aquisição (seleção) dos documentos</a:t>
            </a:r>
          </a:p>
          <a:p>
            <a:pPr lvl="1" eaLnBrk="1" hangingPunct="1">
              <a:defRPr/>
            </a:pPr>
            <a:r>
              <a:rPr lang="pt-BR" sz="2200" dirty="0" smtClean="0">
                <a:solidFill>
                  <a:srgbClr val="800080"/>
                </a:solidFill>
              </a:rPr>
              <a:t>Preparação/pré-processamento dos documentos</a:t>
            </a:r>
          </a:p>
          <a:p>
            <a:pPr lvl="1" eaLnBrk="1" hangingPunct="1">
              <a:defRPr/>
            </a:pPr>
            <a:r>
              <a:rPr lang="pt-BR" sz="2200" dirty="0" smtClean="0">
                <a:solidFill>
                  <a:srgbClr val="800080"/>
                </a:solidFill>
              </a:rPr>
              <a:t>Indexação dos documentos</a:t>
            </a:r>
          </a:p>
          <a:p>
            <a:pPr lvl="2" eaLnBrk="1" hangingPunct="1">
              <a:defRPr/>
            </a:pPr>
            <a:r>
              <a:rPr lang="pt-BR" sz="2000" dirty="0" smtClean="0">
                <a:solidFill>
                  <a:srgbClr val="800080"/>
                </a:solidFill>
              </a:rPr>
              <a:t>Criação da base de índices invertidos</a:t>
            </a:r>
          </a:p>
          <a:p>
            <a:pPr eaLnBrk="1" hangingPunct="1">
              <a:defRPr/>
            </a:pPr>
            <a:r>
              <a:rPr lang="pt-BR" sz="2400" dirty="0" smtClean="0"/>
              <a:t>Etapas da Fase 2 - Consulta à Base de índices</a:t>
            </a:r>
          </a:p>
          <a:p>
            <a:pPr lvl="1" eaLnBrk="1" hangingPunct="1">
              <a:defRPr/>
            </a:pPr>
            <a:r>
              <a:rPr lang="pt-BR" sz="2200" dirty="0" smtClean="0">
                <a:solidFill>
                  <a:srgbClr val="800080"/>
                </a:solidFill>
              </a:rPr>
              <a:t>Construção da consulta (</a:t>
            </a:r>
            <a:r>
              <a:rPr lang="pt-BR" sz="2200" i="1" dirty="0" err="1" smtClean="0">
                <a:solidFill>
                  <a:srgbClr val="800080"/>
                </a:solidFill>
              </a:rPr>
              <a:t>query</a:t>
            </a:r>
            <a:r>
              <a:rPr lang="pt-BR" sz="2200" dirty="0" smtClean="0">
                <a:solidFill>
                  <a:srgbClr val="800080"/>
                </a:solidFill>
              </a:rPr>
              <a:t>)</a:t>
            </a:r>
          </a:p>
          <a:p>
            <a:pPr lvl="1" eaLnBrk="1" hangingPunct="1">
              <a:defRPr/>
            </a:pPr>
            <a:r>
              <a:rPr lang="pt-BR" sz="2200" dirty="0" smtClean="0">
                <a:solidFill>
                  <a:srgbClr val="800080"/>
                </a:solidFill>
              </a:rPr>
              <a:t>Busca (casamento com a consulta do usuário)</a:t>
            </a:r>
          </a:p>
          <a:p>
            <a:pPr lvl="1" eaLnBrk="1" hangingPunct="1">
              <a:defRPr/>
            </a:pPr>
            <a:r>
              <a:rPr lang="pt-BR" sz="2200" dirty="0" smtClean="0">
                <a:solidFill>
                  <a:srgbClr val="800080"/>
                </a:solidFill>
              </a:rPr>
              <a:t>Ordenação dos documentos recuperados</a:t>
            </a:r>
          </a:p>
          <a:p>
            <a:pPr lvl="1" eaLnBrk="1" hangingPunct="1">
              <a:defRPr/>
            </a:pPr>
            <a:r>
              <a:rPr lang="pt-BR" sz="2200" dirty="0" smtClean="0">
                <a:solidFill>
                  <a:srgbClr val="800080"/>
                </a:solidFill>
              </a:rPr>
              <a:t>Apresentação dos resultados</a:t>
            </a:r>
          </a:p>
          <a:p>
            <a:pPr lvl="1" eaLnBrk="1" hangingPunct="1">
              <a:defRPr/>
            </a:pPr>
            <a:r>
              <a:rPr lang="pt-BR" sz="2200" i="1" dirty="0" smtClean="0"/>
              <a:t>Feedback  </a:t>
            </a:r>
            <a:r>
              <a:rPr lang="pt-BR" sz="2200" dirty="0" smtClean="0"/>
              <a:t>de relevância</a:t>
            </a:r>
            <a:r>
              <a:rPr lang="pt-BR" sz="2200" i="1" dirty="0" smtClean="0"/>
              <a:t> 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Ferramentas para criação de bases de índices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90600" y="3068960"/>
            <a:ext cx="6893768" cy="252028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pt-BR" dirty="0" smtClean="0"/>
              <a:t>Slides originais compostos pelos alunos:</a:t>
            </a:r>
          </a:p>
          <a:p>
            <a:pPr>
              <a:spcBef>
                <a:spcPts val="600"/>
              </a:spcBef>
            </a:pPr>
            <a:r>
              <a:rPr lang="pt-BR" sz="2000" dirty="0" smtClean="0"/>
              <a:t>Arthur Freitas Ramos (</a:t>
            </a:r>
            <a:r>
              <a:rPr lang="pt-BR" sz="2000" dirty="0" err="1" smtClean="0"/>
              <a:t>afr</a:t>
            </a:r>
            <a:r>
              <a:rPr lang="pt-BR" sz="2000" dirty="0" smtClean="0"/>
              <a:t>)</a:t>
            </a:r>
          </a:p>
          <a:p>
            <a:pPr>
              <a:spcBef>
                <a:spcPts val="600"/>
              </a:spcBef>
            </a:pPr>
            <a:r>
              <a:rPr lang="pt-BR" sz="2000" dirty="0" smtClean="0"/>
              <a:t>Davi Duarte Pinheiro  (</a:t>
            </a:r>
            <a:r>
              <a:rPr lang="pt-BR" sz="2000" dirty="0" err="1" smtClean="0"/>
              <a:t>ddp</a:t>
            </a:r>
            <a:r>
              <a:rPr lang="pt-BR" sz="2000" dirty="0" smtClean="0"/>
              <a:t>)</a:t>
            </a:r>
          </a:p>
          <a:p>
            <a:pPr>
              <a:spcBef>
                <a:spcPts val="600"/>
              </a:spcBef>
            </a:pPr>
            <a:r>
              <a:rPr lang="pt-BR" sz="2000" dirty="0" smtClean="0"/>
              <a:t>Hugo Neiva de Melo (hnm2)</a:t>
            </a:r>
          </a:p>
          <a:p>
            <a:pPr>
              <a:spcBef>
                <a:spcPts val="600"/>
              </a:spcBef>
            </a:pPr>
            <a:r>
              <a:rPr lang="pt-BR" sz="2000" dirty="0" err="1" smtClean="0"/>
              <a:t>Tullio</a:t>
            </a:r>
            <a:r>
              <a:rPr lang="pt-BR" sz="2000" dirty="0" smtClean="0"/>
              <a:t> José de Souza Lucena (</a:t>
            </a:r>
            <a:r>
              <a:rPr lang="pt-BR" sz="2000" dirty="0" err="1" smtClean="0"/>
              <a:t>tjsl</a:t>
            </a:r>
            <a:r>
              <a:rPr lang="pt-BR" sz="2000" dirty="0" smtClean="0"/>
              <a:t>)</a:t>
            </a:r>
          </a:p>
          <a:p>
            <a:endParaRPr lang="pt-BR" sz="2400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CIn-UFPE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EE3B6C-79AA-44C5-8356-D6257619D42B}" type="slidenum">
              <a:rPr lang="pt-BR" smtClean="0"/>
              <a:pPr>
                <a:defRPr/>
              </a:pPr>
              <a:t>30</a:t>
            </a:fld>
            <a:endParaRPr lang="pt-BR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342900"/>
            <a:ext cx="7772400" cy="925860"/>
          </a:xfrm>
        </p:spPr>
        <p:txBody>
          <a:bodyPr/>
          <a:lstStyle/>
          <a:p>
            <a:r>
              <a:rPr lang="pt-BR" dirty="0" smtClean="0"/>
              <a:t>Algumas ferramentas de RI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700807"/>
            <a:ext cx="7772400" cy="3928467"/>
          </a:xfrm>
        </p:spPr>
        <p:txBody>
          <a:bodyPr/>
          <a:lstStyle/>
          <a:p>
            <a:r>
              <a:rPr lang="pt-BR" dirty="0" err="1" smtClean="0"/>
              <a:t>Lucene</a:t>
            </a:r>
            <a:endParaRPr lang="pt-BR" dirty="0" smtClean="0"/>
          </a:p>
          <a:p>
            <a:r>
              <a:rPr lang="pt-BR" dirty="0" smtClean="0"/>
              <a:t>GATE - </a:t>
            </a:r>
            <a:r>
              <a:rPr lang="pt-BR" dirty="0" err="1" smtClean="0">
                <a:solidFill>
                  <a:srgbClr val="800080"/>
                </a:solidFill>
              </a:rPr>
              <a:t>Mimir</a:t>
            </a:r>
            <a:endParaRPr lang="pt-BR" dirty="0" smtClean="0">
              <a:solidFill>
                <a:srgbClr val="800080"/>
              </a:solidFill>
            </a:endParaRPr>
          </a:p>
          <a:p>
            <a:r>
              <a:rPr lang="pt-BR" dirty="0" err="1" smtClean="0"/>
              <a:t>Xapian</a:t>
            </a:r>
            <a:endParaRPr lang="pt-BR" dirty="0" smtClean="0"/>
          </a:p>
          <a:p>
            <a:r>
              <a:rPr lang="pt-BR" dirty="0" err="1" smtClean="0"/>
              <a:t>Sphinx</a:t>
            </a:r>
            <a:r>
              <a:rPr lang="pt-BR" dirty="0" smtClean="0"/>
              <a:t> (acrescentado por Flávia)</a:t>
            </a:r>
          </a:p>
          <a:p>
            <a:r>
              <a:rPr lang="pt-BR" dirty="0" err="1" smtClean="0"/>
              <a:t>Wumpus</a:t>
            </a:r>
            <a:endParaRPr lang="pt-BR" dirty="0" smtClean="0"/>
          </a:p>
          <a:p>
            <a:r>
              <a:rPr lang="pt-BR" dirty="0" err="1" smtClean="0"/>
              <a:t>Azure</a:t>
            </a:r>
            <a:endParaRPr lang="pt-BR" dirty="0" smtClean="0"/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xmlns="" val="1091588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ullio\Desktop\Slides\logo_lucen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708920"/>
            <a:ext cx="3811588" cy="58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Tullio\Desktop\Slides\logo_apach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3632051"/>
            <a:ext cx="7237413" cy="2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505410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342900"/>
            <a:ext cx="7772400" cy="781844"/>
          </a:xfrm>
        </p:spPr>
        <p:txBody>
          <a:bodyPr/>
          <a:lstStyle/>
          <a:p>
            <a:r>
              <a:rPr lang="pt-BR" dirty="0" smtClean="0"/>
              <a:t>O que é o </a:t>
            </a:r>
            <a:r>
              <a:rPr lang="pt-BR" dirty="0" err="1" smtClean="0"/>
              <a:t>Lucene</a:t>
            </a:r>
            <a:r>
              <a:rPr lang="pt-BR" dirty="0" smtClean="0"/>
              <a:t>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“O Apache </a:t>
            </a:r>
            <a:r>
              <a:rPr lang="pt-BR" dirty="0" err="1" smtClean="0"/>
              <a:t>Lucene</a:t>
            </a:r>
            <a:r>
              <a:rPr lang="pt-BR" dirty="0" smtClean="0"/>
              <a:t> é uma tecnologia adequada para quase todas as aplicações que necessitam de buscas em textos, especialmente as multiplataformas.”</a:t>
            </a:r>
          </a:p>
          <a:p>
            <a:pPr lvl="1"/>
            <a:r>
              <a:rPr lang="pt-BR" dirty="0" smtClean="0"/>
              <a:t>http://lucene.apache.org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359569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Disponibilidade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Gratuita</a:t>
            </a:r>
          </a:p>
          <a:p>
            <a:r>
              <a:rPr lang="pt-BR" dirty="0" smtClean="0"/>
              <a:t>Open Source</a:t>
            </a:r>
          </a:p>
          <a:p>
            <a:pPr lvl="1"/>
            <a:r>
              <a:rPr lang="pt-BR" dirty="0" smtClean="0"/>
              <a:t>Apache </a:t>
            </a:r>
            <a:r>
              <a:rPr lang="pt-BR" dirty="0" err="1" smtClean="0"/>
              <a:t>License</a:t>
            </a:r>
            <a:r>
              <a:rPr lang="pt-BR" dirty="0" smtClean="0"/>
              <a:t>, versão 2.0</a:t>
            </a:r>
          </a:p>
          <a:p>
            <a:r>
              <a:rPr lang="pt-BR" dirty="0" smtClean="0"/>
              <a:t>Escrita em Java</a:t>
            </a:r>
          </a:p>
          <a:p>
            <a:r>
              <a:rPr lang="pt-BR" dirty="0" smtClean="0"/>
              <a:t>Implementações em outras linguagens </a:t>
            </a:r>
          </a:p>
          <a:p>
            <a:pPr lvl="1"/>
            <a:r>
              <a:rPr lang="pt-BR" dirty="0" smtClean="0"/>
              <a:t>C++, .Net, </a:t>
            </a:r>
            <a:r>
              <a:rPr lang="pt-BR" dirty="0" err="1" smtClean="0"/>
              <a:t>Python</a:t>
            </a:r>
            <a:r>
              <a:rPr lang="pt-BR" dirty="0" smtClean="0"/>
              <a:t>, etc.</a:t>
            </a:r>
          </a:p>
        </p:txBody>
      </p:sp>
    </p:spTree>
    <p:extLst>
      <p:ext uri="{BB962C8B-B14F-4D97-AF65-F5344CB8AC3E}">
        <p14:creationId xmlns:p14="http://schemas.microsoft.com/office/powerpoint/2010/main" xmlns="" val="2498785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Características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Rápida indexação (95 GB / h)</a:t>
            </a:r>
          </a:p>
          <a:p>
            <a:r>
              <a:rPr lang="pt-BR" dirty="0" smtClean="0"/>
              <a:t>Pouca memória RAM requerida ( 1 MB)</a:t>
            </a:r>
          </a:p>
          <a:p>
            <a:r>
              <a:rPr lang="pt-BR" dirty="0" smtClean="0"/>
              <a:t>Atualização e buscas feitas simultaneamente</a:t>
            </a:r>
          </a:p>
          <a:p>
            <a:r>
              <a:rPr lang="pt-BR" dirty="0" smtClean="0"/>
              <a:t>Fácil distribuição</a:t>
            </a:r>
          </a:p>
        </p:txBody>
      </p:sp>
    </p:spTree>
    <p:extLst>
      <p:ext uri="{BB962C8B-B14F-4D97-AF65-F5344CB8AC3E}">
        <p14:creationId xmlns:p14="http://schemas.microsoft.com/office/powerpoint/2010/main" xmlns="" val="350095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Funcionalidades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 smtClean="0"/>
              <a:t>Ranqueamento</a:t>
            </a:r>
            <a:r>
              <a:rPr lang="pt-BR" dirty="0" smtClean="0"/>
              <a:t> das buscas</a:t>
            </a:r>
          </a:p>
          <a:p>
            <a:r>
              <a:rPr lang="pt-BR" dirty="0" smtClean="0"/>
              <a:t>Buscas flexíveis</a:t>
            </a:r>
          </a:p>
          <a:p>
            <a:r>
              <a:rPr lang="pt-BR" dirty="0" smtClean="0"/>
              <a:t>Buscas por campos</a:t>
            </a:r>
          </a:p>
          <a:p>
            <a:r>
              <a:rPr lang="pt-BR" dirty="0" smtClean="0"/>
              <a:t>Ordenação</a:t>
            </a:r>
          </a:p>
        </p:txBody>
      </p:sp>
    </p:spTree>
    <p:extLst>
      <p:ext uri="{BB962C8B-B14F-4D97-AF65-F5344CB8AC3E}">
        <p14:creationId xmlns:p14="http://schemas.microsoft.com/office/powerpoint/2010/main" xmlns="" val="70349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Buscas flexíveis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514474"/>
            <a:ext cx="7772400" cy="4362797"/>
          </a:xfrm>
        </p:spPr>
        <p:txBody>
          <a:bodyPr/>
          <a:lstStyle/>
          <a:p>
            <a:r>
              <a:rPr lang="pt-BR" dirty="0" smtClean="0"/>
              <a:t>Trechos entre aspas</a:t>
            </a:r>
          </a:p>
          <a:p>
            <a:pPr lvl="1"/>
            <a:r>
              <a:rPr lang="pt-BR" dirty="0" smtClean="0"/>
              <a:t>“WEB </a:t>
            </a:r>
            <a:r>
              <a:rPr lang="pt-BR" dirty="0" err="1" smtClean="0"/>
              <a:t>Mining</a:t>
            </a:r>
            <a:r>
              <a:rPr lang="pt-BR" dirty="0" smtClean="0"/>
              <a:t>”</a:t>
            </a:r>
          </a:p>
          <a:p>
            <a:r>
              <a:rPr lang="pt-BR" dirty="0" err="1" smtClean="0"/>
              <a:t>WildCards</a:t>
            </a:r>
            <a:endParaRPr lang="pt-BR" dirty="0" smtClean="0"/>
          </a:p>
          <a:p>
            <a:pPr lvl="1"/>
            <a:r>
              <a:rPr lang="pt-BR" dirty="0" err="1" smtClean="0"/>
              <a:t>Min</a:t>
            </a:r>
            <a:r>
              <a:rPr lang="pt-BR" dirty="0" smtClean="0"/>
              <a:t>*</a:t>
            </a:r>
          </a:p>
          <a:p>
            <a:r>
              <a:rPr lang="pt-BR" dirty="0" smtClean="0"/>
              <a:t>Intervalos</a:t>
            </a:r>
          </a:p>
          <a:p>
            <a:pPr lvl="1"/>
            <a:r>
              <a:rPr lang="pt-BR" dirty="0" smtClean="0"/>
              <a:t>[2010-2012]</a:t>
            </a:r>
          </a:p>
          <a:p>
            <a:r>
              <a:rPr lang="pt-BR" dirty="0" smtClean="0"/>
              <a:t>Expressões booleanas</a:t>
            </a:r>
          </a:p>
          <a:p>
            <a:pPr lvl="1"/>
            <a:r>
              <a:rPr lang="pt-BR" dirty="0" smtClean="0"/>
              <a:t>WEB OR </a:t>
            </a:r>
            <a:r>
              <a:rPr lang="pt-BR" dirty="0" err="1" smtClean="0"/>
              <a:t>Mining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xmlns="" val="3818588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Buscas por campos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55576" y="1690464"/>
            <a:ext cx="7772400" cy="4114800"/>
          </a:xfrm>
        </p:spPr>
        <p:txBody>
          <a:bodyPr/>
          <a:lstStyle/>
          <a:p>
            <a:r>
              <a:rPr lang="pt-BR" dirty="0" smtClean="0"/>
              <a:t>Buscas feitas por campos específicos do documento</a:t>
            </a:r>
          </a:p>
          <a:p>
            <a:pPr lvl="1"/>
            <a:r>
              <a:rPr lang="pt-BR" dirty="0" smtClean="0"/>
              <a:t>Usando meta dados</a:t>
            </a:r>
          </a:p>
          <a:p>
            <a:pPr lvl="1"/>
            <a:r>
              <a:rPr lang="pt-BR" dirty="0" smtClean="0"/>
              <a:t>Exemplo</a:t>
            </a:r>
          </a:p>
          <a:p>
            <a:pPr lvl="2"/>
            <a:r>
              <a:rPr lang="pt-BR" dirty="0" err="1" smtClean="0"/>
              <a:t>Class</a:t>
            </a:r>
            <a:r>
              <a:rPr lang="pt-BR" dirty="0" smtClean="0"/>
              <a:t>: “WEB </a:t>
            </a:r>
            <a:r>
              <a:rPr lang="pt-BR" dirty="0" err="1" smtClean="0"/>
              <a:t>Mining</a:t>
            </a:r>
            <a:r>
              <a:rPr lang="pt-BR" dirty="0" smtClean="0"/>
              <a:t>”</a:t>
            </a:r>
          </a:p>
          <a:p>
            <a:pPr lvl="2"/>
            <a:r>
              <a:rPr lang="pt-BR" dirty="0" smtClean="0"/>
              <a:t>	   AND</a:t>
            </a:r>
          </a:p>
          <a:p>
            <a:pPr lvl="2"/>
            <a:r>
              <a:rPr lang="pt-BR" dirty="0" err="1" smtClean="0"/>
              <a:t>Teacher</a:t>
            </a:r>
            <a:r>
              <a:rPr lang="pt-BR" dirty="0" smtClean="0"/>
              <a:t>: “Flavia”</a:t>
            </a:r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xmlns="" val="3808837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Arquitetura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Documentos de entrada</a:t>
            </a:r>
          </a:p>
          <a:p>
            <a:pPr lvl="1"/>
            <a:r>
              <a:rPr lang="pt-BR" dirty="0" smtClean="0"/>
              <a:t>Texto livre, Word, metadados de músicas, </a:t>
            </a:r>
            <a:r>
              <a:rPr lang="pt-BR" dirty="0" err="1" smtClean="0"/>
              <a:t>Websites</a:t>
            </a:r>
            <a:r>
              <a:rPr lang="pt-BR" dirty="0" smtClean="0"/>
              <a:t>, etc.</a:t>
            </a:r>
          </a:p>
          <a:p>
            <a:pPr lvl="1"/>
            <a:r>
              <a:rPr lang="pt-BR" dirty="0" smtClean="0"/>
              <a:t>Cria uma representação em XML</a:t>
            </a:r>
          </a:p>
          <a:p>
            <a:r>
              <a:rPr lang="pt-BR" dirty="0" smtClean="0"/>
              <a:t>Índices</a:t>
            </a:r>
          </a:p>
          <a:p>
            <a:pPr lvl="1"/>
            <a:r>
              <a:rPr lang="pt-BR" dirty="0" smtClean="0"/>
              <a:t>Termos indexam os documentos </a:t>
            </a:r>
          </a:p>
          <a:p>
            <a:r>
              <a:rPr lang="pt-BR" dirty="0" smtClean="0"/>
              <a:t>Indexação</a:t>
            </a:r>
          </a:p>
          <a:p>
            <a:r>
              <a:rPr lang="pt-BR" dirty="0" smtClean="0"/>
              <a:t>Buscas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461078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lvl="1"/>
            <a:r>
              <a:rPr lang="pt-BR" dirty="0" smtClean="0"/>
              <a:t>Preparação /</a:t>
            </a:r>
            <a:br>
              <a:rPr lang="pt-BR" dirty="0" smtClean="0"/>
            </a:br>
            <a:r>
              <a:rPr lang="pt-BR" dirty="0" smtClean="0"/>
              <a:t>pré-processamento dos documentos</a:t>
            </a:r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CIn-UFPE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77D341-5D17-4D92-BFFE-874ED14BBB86}" type="slidenum">
              <a:rPr lang="pt-BR" smtClean="0"/>
              <a:pPr>
                <a:defRPr/>
              </a:pPr>
              <a:t>4</a:t>
            </a:fld>
            <a:endParaRPr lang="pt-BR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Indexação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55576" y="1658491"/>
            <a:ext cx="7772400" cy="4290789"/>
          </a:xfrm>
        </p:spPr>
        <p:txBody>
          <a:bodyPr/>
          <a:lstStyle/>
          <a:p>
            <a:r>
              <a:rPr lang="pt-BR" dirty="0" smtClean="0"/>
              <a:t>Possui um analisador robusto para textos em </a:t>
            </a:r>
            <a:r>
              <a:rPr lang="pt-BR" dirty="0" smtClean="0">
                <a:solidFill>
                  <a:srgbClr val="800080"/>
                </a:solidFill>
              </a:rPr>
              <a:t>inglês</a:t>
            </a:r>
          </a:p>
          <a:p>
            <a:pPr lvl="1"/>
            <a:r>
              <a:rPr lang="pt-BR" dirty="0" smtClean="0"/>
              <a:t>Oferece algumas implementações para </a:t>
            </a:r>
          </a:p>
          <a:p>
            <a:pPr lvl="2"/>
            <a:r>
              <a:rPr lang="pt-BR" dirty="0" smtClean="0"/>
              <a:t>Eliminação de </a:t>
            </a:r>
            <a:r>
              <a:rPr lang="pt-BR" dirty="0" err="1" smtClean="0"/>
              <a:t>stopwords</a:t>
            </a:r>
            <a:endParaRPr lang="pt-BR" dirty="0" smtClean="0"/>
          </a:p>
          <a:p>
            <a:pPr lvl="2"/>
            <a:r>
              <a:rPr lang="pt-BR" dirty="0" err="1" smtClean="0"/>
              <a:t>Stemming</a:t>
            </a:r>
            <a:endParaRPr lang="pt-BR" dirty="0" smtClean="0"/>
          </a:p>
          <a:p>
            <a:pPr marL="342900" lvl="1" indent="-342900">
              <a:spcBef>
                <a:spcPct val="40000"/>
              </a:spcBef>
              <a:buClr>
                <a:schemeClr val="hlink"/>
              </a:buClr>
              <a:buSzPct val="110000"/>
              <a:buBlip>
                <a:blip r:embed="rId2"/>
              </a:buBlip>
            </a:pPr>
            <a:r>
              <a:rPr lang="pt-BR" dirty="0" smtClean="0"/>
              <a:t>Dá suporte à criação de novos analisadores</a:t>
            </a:r>
          </a:p>
          <a:p>
            <a:pPr marL="342900" lvl="1" indent="-342900">
              <a:spcBef>
                <a:spcPct val="40000"/>
              </a:spcBef>
              <a:buClr>
                <a:schemeClr val="hlink"/>
              </a:buClr>
              <a:buSzPct val="110000"/>
              <a:buBlip>
                <a:blip r:embed="rId2"/>
              </a:buBlip>
            </a:pPr>
            <a:r>
              <a:rPr lang="pt-BR" dirty="0" smtClean="0"/>
              <a:t>Adota o modelo Espaço Vetorial</a:t>
            </a:r>
          </a:p>
          <a:p>
            <a:pPr marL="742950" lvl="2" indent="-342900">
              <a:spcBef>
                <a:spcPct val="40000"/>
              </a:spcBef>
              <a:buSzPct val="110000"/>
              <a:buBlip>
                <a:blip r:embed="rId2"/>
              </a:buBlip>
            </a:pPr>
            <a:r>
              <a:rPr lang="pt-BR" dirty="0" smtClean="0"/>
              <a:t>Usa </a:t>
            </a:r>
            <a:r>
              <a:rPr lang="pt-BR" dirty="0" smtClean="0">
                <a:solidFill>
                  <a:srgbClr val="800080"/>
                </a:solidFill>
              </a:rPr>
              <a:t>TF-IDF </a:t>
            </a:r>
            <a:r>
              <a:rPr lang="pt-BR" dirty="0" smtClean="0"/>
              <a:t>para cálculo dos pesos</a:t>
            </a:r>
          </a:p>
        </p:txBody>
      </p:sp>
    </p:spTree>
    <p:extLst>
      <p:ext uri="{BB962C8B-B14F-4D97-AF65-F5344CB8AC3E}">
        <p14:creationId xmlns:p14="http://schemas.microsoft.com/office/powerpoint/2010/main" xmlns="" val="410349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Buscas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55576" y="1762472"/>
            <a:ext cx="7772400" cy="4114800"/>
          </a:xfrm>
        </p:spPr>
        <p:txBody>
          <a:bodyPr/>
          <a:lstStyle/>
          <a:p>
            <a:r>
              <a:rPr lang="pt-BR" dirty="0" smtClean="0"/>
              <a:t>Processa a consulta do usuário</a:t>
            </a:r>
          </a:p>
          <a:p>
            <a:pPr lvl="1"/>
            <a:r>
              <a:rPr lang="pt-BR" dirty="0" smtClean="0"/>
              <a:t>Utiliza o mesmo analisador da indexação</a:t>
            </a:r>
          </a:p>
          <a:p>
            <a:r>
              <a:rPr lang="pt-BR" dirty="0" smtClean="0"/>
              <a:t>Procura os documentos com os termos</a:t>
            </a:r>
          </a:p>
          <a:p>
            <a:r>
              <a:rPr lang="pt-BR" dirty="0" smtClean="0"/>
              <a:t>Filtra os resultados por relevância</a:t>
            </a:r>
          </a:p>
          <a:p>
            <a:r>
              <a:rPr lang="pt-BR" dirty="0" smtClean="0"/>
              <a:t>Ordena os documentos</a:t>
            </a:r>
          </a:p>
          <a:p>
            <a:r>
              <a:rPr lang="pt-BR" dirty="0" smtClean="0"/>
              <a:t>Retorna a lista ao usuário</a:t>
            </a:r>
          </a:p>
        </p:txBody>
      </p:sp>
    </p:spTree>
    <p:extLst>
      <p:ext uri="{BB962C8B-B14F-4D97-AF65-F5344CB8AC3E}">
        <p14:creationId xmlns:p14="http://schemas.microsoft.com/office/powerpoint/2010/main" xmlns="" val="2928939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GATE</a:t>
            </a:r>
            <a:br>
              <a:rPr lang="pt-BR" dirty="0" smtClean="0"/>
            </a:br>
            <a:r>
              <a:rPr lang="pt-BR" sz="3200" dirty="0" smtClean="0"/>
              <a:t>General </a:t>
            </a:r>
            <a:r>
              <a:rPr lang="pt-BR" sz="3200" dirty="0" err="1" smtClean="0"/>
              <a:t>Architecture</a:t>
            </a:r>
            <a:r>
              <a:rPr lang="pt-BR" sz="3200" dirty="0" smtClean="0"/>
              <a:t> for </a:t>
            </a:r>
            <a:r>
              <a:rPr lang="pt-BR" sz="3200" dirty="0" err="1" smtClean="0"/>
              <a:t>Text</a:t>
            </a:r>
            <a:r>
              <a:rPr lang="pt-BR" sz="3200" dirty="0" smtClean="0"/>
              <a:t> </a:t>
            </a:r>
            <a:r>
              <a:rPr lang="pt-BR" sz="3200" dirty="0" err="1" smtClean="0"/>
              <a:t>Engineering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55576" y="1690464"/>
            <a:ext cx="7772400" cy="4114800"/>
          </a:xfrm>
        </p:spPr>
        <p:txBody>
          <a:bodyPr/>
          <a:lstStyle/>
          <a:p>
            <a:r>
              <a:rPr lang="pt-BR" dirty="0" smtClean="0"/>
              <a:t>Software open source</a:t>
            </a:r>
          </a:p>
          <a:p>
            <a:r>
              <a:rPr lang="pt-BR" dirty="0" smtClean="0"/>
              <a:t>Diversos componentes para tarefas simples</a:t>
            </a:r>
          </a:p>
          <a:p>
            <a:pPr lvl="1"/>
            <a:r>
              <a:rPr lang="pt-BR" dirty="0" smtClean="0">
                <a:solidFill>
                  <a:srgbClr val="800080"/>
                </a:solidFill>
                <a:hlinkClick r:id="rId2"/>
              </a:rPr>
              <a:t>https://gate.ac.uk/gate/doc/plugins.html</a:t>
            </a:r>
            <a:endParaRPr lang="pt-BR" dirty="0" smtClean="0">
              <a:solidFill>
                <a:srgbClr val="800080"/>
              </a:solidFill>
            </a:endParaRPr>
          </a:p>
          <a:p>
            <a:pPr lvl="1"/>
            <a:endParaRPr lang="pt-BR" dirty="0" smtClean="0">
              <a:solidFill>
                <a:srgbClr val="800080"/>
              </a:solidFill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CIn-UFPE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177D341-5D17-4D92-BFFE-874ED14BBB86}" type="slidenum">
              <a:rPr lang="pt-BR" smtClean="0"/>
              <a:pPr>
                <a:defRPr/>
              </a:pPr>
              <a:t>42</a:t>
            </a:fld>
            <a:endParaRPr lang="pt-BR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GATE - </a:t>
            </a:r>
            <a:r>
              <a:rPr lang="pt-BR" dirty="0" err="1" smtClean="0"/>
              <a:t>Mimir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55576" y="1618456"/>
            <a:ext cx="7772400" cy="4114800"/>
          </a:xfrm>
        </p:spPr>
        <p:txBody>
          <a:bodyPr/>
          <a:lstStyle/>
          <a:p>
            <a:r>
              <a:rPr lang="pt-BR" dirty="0" smtClean="0"/>
              <a:t>É um gerenciador de índices e repositório</a:t>
            </a:r>
          </a:p>
          <a:p>
            <a:r>
              <a:rPr lang="pt-BR" dirty="0" smtClean="0"/>
              <a:t>Indexa documentos GATE</a:t>
            </a:r>
          </a:p>
          <a:p>
            <a:r>
              <a:rPr lang="pt-BR" dirty="0" smtClean="0"/>
              <a:t>Indexa o texto de documentos e as anotações semânticas</a:t>
            </a:r>
          </a:p>
          <a:p>
            <a:r>
              <a:rPr lang="pt-BR" dirty="0" smtClean="0"/>
              <a:t>Pode salvar metadados dos documentos</a:t>
            </a:r>
          </a:p>
          <a:p>
            <a:r>
              <a:rPr lang="pt-BR" dirty="0" smtClean="0"/>
              <a:t>Permite consultas na base de índices</a:t>
            </a:r>
          </a:p>
          <a:p>
            <a:r>
              <a:rPr lang="pt-BR" dirty="0" smtClean="0"/>
              <a:t>Interface Web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xmlns="" val="538854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Mimir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514474"/>
            <a:ext cx="7772400" cy="4578821"/>
          </a:xfrm>
        </p:spPr>
        <p:txBody>
          <a:bodyPr/>
          <a:lstStyle/>
          <a:p>
            <a:r>
              <a:rPr lang="pt-BR" dirty="0" smtClean="0"/>
              <a:t>Permite consultas complexas </a:t>
            </a:r>
          </a:p>
          <a:p>
            <a:pPr lvl="1"/>
            <a:r>
              <a:rPr lang="pt-BR" dirty="0" smtClean="0"/>
              <a:t>operadores &amp;, |, In, Over, +</a:t>
            </a:r>
          </a:p>
          <a:p>
            <a:r>
              <a:rPr lang="pt-BR" dirty="0" smtClean="0"/>
              <a:t>Possui </a:t>
            </a:r>
            <a:r>
              <a:rPr lang="pt-BR" dirty="0" err="1" smtClean="0"/>
              <a:t>queries</a:t>
            </a:r>
            <a:r>
              <a:rPr lang="pt-BR" dirty="0" smtClean="0"/>
              <a:t> especiais</a:t>
            </a:r>
          </a:p>
          <a:p>
            <a:pPr lvl="1"/>
            <a:r>
              <a:rPr lang="pt-BR" dirty="0" smtClean="0"/>
              <a:t>como retornar a quantidade de documentos ou o título dos documentos (metadados)</a:t>
            </a:r>
          </a:p>
          <a:p>
            <a:r>
              <a:rPr lang="pt-BR" dirty="0" smtClean="0"/>
              <a:t>Base de conhecimento</a:t>
            </a:r>
          </a:p>
          <a:p>
            <a:r>
              <a:rPr lang="pt-BR" dirty="0" smtClean="0"/>
              <a:t>Possui diversos algoritmos já implementados para ordenar os documentos </a:t>
            </a:r>
          </a:p>
          <a:p>
            <a:pPr lvl="1"/>
            <a:r>
              <a:rPr lang="pt-BR" dirty="0" smtClean="0"/>
              <a:t>pode usar TF-IDF, etc.</a:t>
            </a:r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xmlns="" val="1518441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Mimir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mtClean="0"/>
          </a:p>
          <a:p>
            <a:endParaRPr lang="pt-BR" dirty="0" smtClean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2072324"/>
            <a:ext cx="4321953" cy="36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305661"/>
            <a:ext cx="3838575" cy="313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254264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55576" y="1618456"/>
            <a:ext cx="7772400" cy="4762872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pt-BR" dirty="0" smtClean="0">
                <a:hlinkClick r:id="rId2"/>
              </a:rPr>
              <a:t>http://xapian.org/</a:t>
            </a:r>
            <a:endParaRPr lang="pt-BR" dirty="0" smtClean="0"/>
          </a:p>
          <a:p>
            <a:pPr>
              <a:spcBef>
                <a:spcPts val="600"/>
              </a:spcBef>
            </a:pPr>
            <a:r>
              <a:rPr lang="pt-BR" dirty="0" smtClean="0"/>
              <a:t>É uma ferramenta de busca Open Source</a:t>
            </a:r>
          </a:p>
          <a:p>
            <a:pPr>
              <a:spcBef>
                <a:spcPts val="600"/>
              </a:spcBef>
            </a:pPr>
            <a:r>
              <a:rPr lang="pt-BR" dirty="0" smtClean="0"/>
              <a:t>Utiliza o Modelo probabilista</a:t>
            </a:r>
          </a:p>
          <a:p>
            <a:pPr>
              <a:spcBef>
                <a:spcPts val="600"/>
              </a:spcBef>
            </a:pPr>
            <a:r>
              <a:rPr lang="pt-BR" dirty="0" smtClean="0"/>
              <a:t>Biblioteca escrita em C++</a:t>
            </a:r>
          </a:p>
          <a:p>
            <a:pPr lvl="1">
              <a:spcBef>
                <a:spcPts val="600"/>
              </a:spcBef>
            </a:pPr>
            <a:r>
              <a:rPr lang="pt-BR" sz="2400" dirty="0" smtClean="0"/>
              <a:t>Compatível com Perl, </a:t>
            </a:r>
            <a:r>
              <a:rPr lang="pt-BR" sz="2400" dirty="0" err="1" smtClean="0"/>
              <a:t>Python</a:t>
            </a:r>
            <a:r>
              <a:rPr lang="pt-BR" sz="2400" dirty="0" smtClean="0"/>
              <a:t>, PHP, Java, C#, </a:t>
            </a:r>
            <a:r>
              <a:rPr lang="pt-BR" sz="2400" dirty="0" err="1" smtClean="0"/>
              <a:t>Ruby</a:t>
            </a:r>
            <a:r>
              <a:rPr lang="pt-BR" sz="2400" dirty="0" smtClean="0"/>
              <a:t> e Lua</a:t>
            </a:r>
          </a:p>
          <a:p>
            <a:pPr>
              <a:spcBef>
                <a:spcPts val="600"/>
              </a:spcBef>
            </a:pPr>
            <a:r>
              <a:rPr lang="pt-BR" dirty="0" smtClean="0"/>
              <a:t>Permite integrar em uma aplicação técnicas avançadas de indexação e busca</a:t>
            </a:r>
          </a:p>
          <a:p>
            <a:pPr>
              <a:spcBef>
                <a:spcPts val="600"/>
              </a:spcBef>
            </a:pPr>
            <a:r>
              <a:rPr lang="pt-BR" dirty="0" smtClean="0"/>
              <a:t>Oferece portabilidade</a:t>
            </a:r>
          </a:p>
        </p:txBody>
      </p:sp>
      <p:pic>
        <p:nvPicPr>
          <p:cNvPr id="2050" name="Picture 2" descr="C:\Users\Tullio\Desktop\Slides\xapian-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332656"/>
            <a:ext cx="3810001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705719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88640"/>
            <a:ext cx="7772400" cy="1143000"/>
          </a:xfrm>
        </p:spPr>
        <p:txBody>
          <a:bodyPr/>
          <a:lstStyle/>
          <a:p>
            <a:r>
              <a:rPr lang="pt-BR" dirty="0" smtClean="0"/>
              <a:t>Características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55576" y="1658491"/>
            <a:ext cx="7772400" cy="4938861"/>
          </a:xfrm>
        </p:spPr>
        <p:txBody>
          <a:bodyPr/>
          <a:lstStyle/>
          <a:p>
            <a:r>
              <a:rPr lang="pt-BR" dirty="0" smtClean="0"/>
              <a:t>Permite busca e atualização simultâneas</a:t>
            </a:r>
          </a:p>
          <a:p>
            <a:r>
              <a:rPr lang="pt-BR" dirty="0" smtClean="0"/>
              <a:t>Suporta documentos grandes</a:t>
            </a:r>
          </a:p>
          <a:p>
            <a:pPr lvl="1"/>
            <a:r>
              <a:rPr lang="pt-BR" dirty="0" smtClean="0"/>
              <a:t>&gt; 2 GB</a:t>
            </a:r>
          </a:p>
          <a:p>
            <a:r>
              <a:rPr lang="pt-BR" dirty="0" smtClean="0"/>
              <a:t>Indexa grande quantidade e variedade de documentos</a:t>
            </a:r>
          </a:p>
          <a:p>
            <a:pPr lvl="1"/>
            <a:r>
              <a:rPr lang="pt-BR" dirty="0" err="1" smtClean="0"/>
              <a:t>html</a:t>
            </a:r>
            <a:r>
              <a:rPr lang="pt-BR" dirty="0" smtClean="0"/>
              <a:t>, </a:t>
            </a:r>
            <a:r>
              <a:rPr lang="pt-BR" dirty="0" err="1" smtClean="0"/>
              <a:t>php</a:t>
            </a:r>
            <a:r>
              <a:rPr lang="pt-BR" dirty="0" smtClean="0"/>
              <a:t>, </a:t>
            </a:r>
            <a:r>
              <a:rPr lang="pt-BR" dirty="0" err="1" smtClean="0"/>
              <a:t>pdf</a:t>
            </a:r>
            <a:r>
              <a:rPr lang="pt-BR" dirty="0" smtClean="0"/>
              <a:t>, </a:t>
            </a:r>
            <a:r>
              <a:rPr lang="pt-BR" dirty="0" err="1" smtClean="0"/>
              <a:t>openOffice</a:t>
            </a:r>
            <a:r>
              <a:rPr lang="pt-BR" dirty="0" smtClean="0"/>
              <a:t>, Word, Excel</a:t>
            </a:r>
          </a:p>
          <a:p>
            <a:r>
              <a:rPr lang="pt-BR" dirty="0" smtClean="0"/>
              <a:t>Indexa dados de qualquer SQL</a:t>
            </a:r>
          </a:p>
          <a:p>
            <a:pPr lvl="1"/>
            <a:r>
              <a:rPr lang="pt-BR" dirty="0" smtClean="0"/>
              <a:t>Oracle, </a:t>
            </a:r>
            <a:r>
              <a:rPr lang="pt-BR" dirty="0" err="1" smtClean="0"/>
              <a:t>MySQL</a:t>
            </a:r>
            <a:r>
              <a:rPr lang="pt-BR" dirty="0" smtClean="0"/>
              <a:t>, </a:t>
            </a:r>
            <a:r>
              <a:rPr lang="pt-BR" dirty="0" err="1" smtClean="0"/>
              <a:t>SQLite</a:t>
            </a:r>
            <a:r>
              <a:rPr lang="pt-BR" dirty="0" smtClean="0"/>
              <a:t>, etc.</a:t>
            </a:r>
          </a:p>
        </p:txBody>
      </p:sp>
    </p:spTree>
    <p:extLst>
      <p:ext uri="{BB962C8B-B14F-4D97-AF65-F5344CB8AC3E}">
        <p14:creationId xmlns:p14="http://schemas.microsoft.com/office/powerpoint/2010/main" xmlns="" val="2173644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88640"/>
            <a:ext cx="7772400" cy="1143000"/>
          </a:xfrm>
        </p:spPr>
        <p:txBody>
          <a:bodyPr/>
          <a:lstStyle/>
          <a:p>
            <a:r>
              <a:rPr lang="pt-BR" dirty="0" smtClean="0"/>
              <a:t>Preparação dos textos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618456"/>
            <a:ext cx="7772400" cy="4114800"/>
          </a:xfrm>
        </p:spPr>
        <p:txBody>
          <a:bodyPr/>
          <a:lstStyle/>
          <a:p>
            <a:r>
              <a:rPr lang="pt-BR" dirty="0" err="1" smtClean="0"/>
              <a:t>Stemming</a:t>
            </a:r>
            <a:endParaRPr lang="pt-BR" dirty="0" smtClean="0"/>
          </a:p>
          <a:p>
            <a:pPr lvl="1"/>
            <a:r>
              <a:rPr lang="pt-BR" sz="2400" dirty="0" smtClean="0"/>
              <a:t>Usa o algoritmo de </a:t>
            </a:r>
            <a:r>
              <a:rPr lang="pt-BR" sz="2400" dirty="0" err="1" smtClean="0"/>
              <a:t>Stemming</a:t>
            </a:r>
            <a:r>
              <a:rPr lang="pt-BR" sz="2400" dirty="0" smtClean="0"/>
              <a:t> “</a:t>
            </a:r>
            <a:r>
              <a:rPr lang="pt-BR" sz="2400" dirty="0" err="1" smtClean="0"/>
              <a:t>Snowball</a:t>
            </a:r>
            <a:r>
              <a:rPr lang="pt-BR" sz="2400" dirty="0" smtClean="0"/>
              <a:t>”</a:t>
            </a:r>
          </a:p>
          <a:p>
            <a:r>
              <a:rPr lang="pt-BR" dirty="0" smtClean="0"/>
              <a:t>Suporte a sinônimos</a:t>
            </a:r>
          </a:p>
          <a:p>
            <a:pPr lvl="1"/>
            <a:r>
              <a:rPr lang="pt-BR" sz="2400" dirty="0" smtClean="0"/>
              <a:t>Tesauros</a:t>
            </a:r>
          </a:p>
          <a:p>
            <a:pPr lvl="1"/>
            <a:r>
              <a:rPr lang="pt-BR" sz="2400" dirty="0" smtClean="0"/>
              <a:t>Criação manual</a:t>
            </a:r>
          </a:p>
          <a:p>
            <a:pPr lvl="1"/>
            <a:r>
              <a:rPr lang="pt-BR" sz="2400" dirty="0" smtClean="0"/>
              <a:t>Não suporta dicionário de palavras compostas</a:t>
            </a:r>
          </a:p>
          <a:p>
            <a:r>
              <a:rPr lang="pt-BR" dirty="0" smtClean="0"/>
              <a:t>Oferece suporte a várias línguas</a:t>
            </a:r>
          </a:p>
          <a:p>
            <a:pPr lvl="1"/>
            <a:r>
              <a:rPr lang="pt-BR" sz="2400" dirty="0" smtClean="0"/>
              <a:t>Inglês, português, alemão, espanhol, francês</a:t>
            </a:r>
            <a:r>
              <a:rPr lang="pt-BR" dirty="0" smtClean="0"/>
              <a:t>,...</a:t>
            </a:r>
          </a:p>
          <a:p>
            <a:pPr lvl="1"/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xmlns="" val="3441663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88640"/>
            <a:ext cx="7772400" cy="1143000"/>
          </a:xfrm>
        </p:spPr>
        <p:txBody>
          <a:bodyPr/>
          <a:lstStyle/>
          <a:p>
            <a:r>
              <a:rPr lang="pt-BR" dirty="0" smtClean="0"/>
              <a:t>Modelo probabilista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700807"/>
            <a:ext cx="7772400" cy="3928467"/>
          </a:xfrm>
        </p:spPr>
        <p:txBody>
          <a:bodyPr/>
          <a:lstStyle/>
          <a:p>
            <a:r>
              <a:rPr lang="pt-BR" dirty="0" smtClean="0"/>
              <a:t>Utiliza como esquema o “Best Match (BM)” 25</a:t>
            </a:r>
          </a:p>
          <a:p>
            <a:r>
              <a:rPr lang="pt-BR" dirty="0" smtClean="0"/>
              <a:t>Constantes podem ser alteradas</a:t>
            </a:r>
          </a:p>
          <a:p>
            <a:r>
              <a:rPr lang="pt-BR" dirty="0" smtClean="0"/>
              <a:t>Possui mecanismos para impedir que arquivos muito pequenos ganhem pesos muito altos</a:t>
            </a:r>
          </a:p>
          <a:p>
            <a:r>
              <a:rPr lang="pt-BR" dirty="0" smtClean="0"/>
              <a:t>As palavras são indexadas com informação de posição</a:t>
            </a:r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xmlns="" val="3343645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Preparação/pré-processamento dos documentos</a:t>
            </a:r>
          </a:p>
        </p:txBody>
      </p:sp>
      <p:sp>
        <p:nvSpPr>
          <p:cNvPr id="1229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18456"/>
            <a:ext cx="7772400" cy="4629944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pt-BR" sz="2400" dirty="0" smtClean="0"/>
              <a:t>Análise léxica/</a:t>
            </a:r>
            <a:r>
              <a:rPr lang="pt-BR" sz="2400" dirty="0" err="1" smtClean="0"/>
              <a:t>tokenização</a:t>
            </a:r>
            <a:endParaRPr lang="pt-BR" sz="2400" dirty="0" smtClean="0"/>
          </a:p>
          <a:p>
            <a:pPr>
              <a:spcBef>
                <a:spcPts val="600"/>
              </a:spcBef>
            </a:pPr>
            <a:r>
              <a:rPr lang="pt-BR" sz="2400" dirty="0" smtClean="0"/>
              <a:t>Eliminação de </a:t>
            </a:r>
            <a:r>
              <a:rPr lang="pt-BR" sz="2400" dirty="0" err="1" smtClean="0"/>
              <a:t>stopwords</a:t>
            </a:r>
            <a:endParaRPr lang="pt-BR" sz="2400" dirty="0" smtClean="0"/>
          </a:p>
          <a:p>
            <a:pPr>
              <a:spcBef>
                <a:spcPts val="600"/>
              </a:spcBef>
            </a:pPr>
            <a:r>
              <a:rPr lang="pt-BR" sz="2400" dirty="0" smtClean="0"/>
              <a:t>Operação de </a:t>
            </a:r>
            <a:r>
              <a:rPr lang="pt-BR" sz="2400" i="1" dirty="0" err="1" smtClean="0"/>
              <a:t>stemming</a:t>
            </a:r>
            <a:r>
              <a:rPr lang="pt-BR" sz="2400" i="1" dirty="0" smtClean="0"/>
              <a:t> - </a:t>
            </a:r>
            <a:r>
              <a:rPr lang="pt-BR" sz="2400" dirty="0" smtClean="0"/>
              <a:t>lematização</a:t>
            </a:r>
          </a:p>
          <a:p>
            <a:pPr lvl="1">
              <a:spcBef>
                <a:spcPts val="600"/>
              </a:spcBef>
            </a:pPr>
            <a:r>
              <a:rPr lang="pt-BR" sz="2400" dirty="0" smtClean="0"/>
              <a:t>Redução da palavra ao seu “radical”/</a:t>
            </a:r>
            <a:r>
              <a:rPr lang="pt-BR" sz="2400" dirty="0" err="1" smtClean="0"/>
              <a:t>stem</a:t>
            </a:r>
            <a:endParaRPr lang="pt-BR" sz="2400" dirty="0" smtClean="0"/>
          </a:p>
          <a:p>
            <a:pPr>
              <a:spcBef>
                <a:spcPts val="600"/>
              </a:spcBef>
            </a:pPr>
            <a:r>
              <a:rPr lang="pt-BR" sz="2400" dirty="0" smtClean="0"/>
              <a:t>Uso de </a:t>
            </a:r>
            <a:r>
              <a:rPr lang="pt-BR" sz="2400" i="1" dirty="0" err="1" smtClean="0"/>
              <a:t>n-grams</a:t>
            </a:r>
            <a:endParaRPr lang="pt-BR" sz="2400" i="1" dirty="0" smtClean="0"/>
          </a:p>
          <a:p>
            <a:pPr>
              <a:spcBef>
                <a:spcPts val="600"/>
              </a:spcBef>
            </a:pPr>
            <a:r>
              <a:rPr lang="pt-BR" sz="2400" dirty="0" smtClean="0"/>
              <a:t>Uso de tesauros e léxicos de domínios específicos</a:t>
            </a:r>
          </a:p>
          <a:p>
            <a:pPr>
              <a:spcBef>
                <a:spcPts val="600"/>
              </a:spcBef>
            </a:pPr>
            <a:r>
              <a:rPr lang="pt-BR" sz="2400" dirty="0" smtClean="0"/>
              <a:t>Identificação de grupos nominais</a:t>
            </a:r>
          </a:p>
          <a:p>
            <a:pPr>
              <a:spcBef>
                <a:spcPts val="600"/>
              </a:spcBef>
            </a:pPr>
            <a:r>
              <a:rPr lang="pt-BR" sz="2400" dirty="0" smtClean="0"/>
              <a:t>Identificação de entidades nomeadas</a:t>
            </a:r>
          </a:p>
        </p:txBody>
      </p:sp>
      <p:sp>
        <p:nvSpPr>
          <p:cNvPr id="12290" name="Espaço Reservado para Rodapé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12291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D0FED5-01E1-4385-8375-45D035709A41}" type="slidenum">
              <a:rPr lang="pt-BR" smtClean="0"/>
              <a:pPr/>
              <a:t>5</a:t>
            </a:fld>
            <a:endParaRPr lang="pt-BR" smtClean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PostingSource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55576" y="1618456"/>
            <a:ext cx="7772400" cy="4114800"/>
          </a:xfrm>
        </p:spPr>
        <p:txBody>
          <a:bodyPr/>
          <a:lstStyle/>
          <a:p>
            <a:r>
              <a:rPr lang="pt-BR" dirty="0" smtClean="0"/>
              <a:t>Alimenta dados para o </a:t>
            </a:r>
            <a:r>
              <a:rPr lang="pt-BR" dirty="0" err="1" smtClean="0"/>
              <a:t>matcher</a:t>
            </a:r>
            <a:r>
              <a:rPr lang="pt-BR" dirty="0" smtClean="0"/>
              <a:t> do </a:t>
            </a:r>
            <a:r>
              <a:rPr lang="pt-BR" dirty="0" err="1" smtClean="0"/>
              <a:t>Xapian</a:t>
            </a:r>
            <a:endParaRPr lang="pt-BR" dirty="0" smtClean="0"/>
          </a:p>
          <a:p>
            <a:r>
              <a:rPr lang="pt-BR" dirty="0" smtClean="0"/>
              <a:t>Pode ser usado nas seguintes formas</a:t>
            </a:r>
          </a:p>
          <a:p>
            <a:pPr lvl="1"/>
            <a:r>
              <a:rPr lang="pt-BR" dirty="0" smtClean="0"/>
              <a:t>Filtro</a:t>
            </a:r>
          </a:p>
          <a:p>
            <a:pPr lvl="1"/>
            <a:r>
              <a:rPr lang="pt-BR" dirty="0" smtClean="0"/>
              <a:t>Aumento dos pesos</a:t>
            </a:r>
          </a:p>
          <a:p>
            <a:pPr lvl="1"/>
            <a:r>
              <a:rPr lang="pt-BR" dirty="0" smtClean="0"/>
              <a:t>Forma alternativa de </a:t>
            </a:r>
            <a:r>
              <a:rPr lang="pt-BR" dirty="0" err="1" smtClean="0"/>
              <a:t>ranqueamento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xmlns="" val="3965707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60648"/>
            <a:ext cx="7772400" cy="1143000"/>
          </a:xfrm>
        </p:spPr>
        <p:txBody>
          <a:bodyPr/>
          <a:lstStyle/>
          <a:p>
            <a:r>
              <a:rPr lang="pt-BR" dirty="0" smtClean="0"/>
              <a:t>Buscas com operadores booleanos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690464"/>
            <a:ext cx="7772400" cy="4114800"/>
          </a:xfrm>
        </p:spPr>
        <p:txBody>
          <a:bodyPr/>
          <a:lstStyle/>
          <a:p>
            <a:r>
              <a:rPr lang="pt-BR" dirty="0" smtClean="0"/>
              <a:t>AND, OR, NOT, XOR</a:t>
            </a:r>
          </a:p>
          <a:p>
            <a:r>
              <a:rPr lang="pt-BR" dirty="0" smtClean="0"/>
              <a:t>Expressões com parênteses</a:t>
            </a:r>
          </a:p>
          <a:p>
            <a:r>
              <a:rPr lang="pt-BR" dirty="0" smtClean="0"/>
              <a:t>‘+’ e ‘-’</a:t>
            </a:r>
          </a:p>
          <a:p>
            <a:r>
              <a:rPr lang="pt-BR" dirty="0" smtClean="0"/>
              <a:t>NEAR</a:t>
            </a:r>
          </a:p>
          <a:p>
            <a:r>
              <a:rPr lang="pt-BR" dirty="0" smtClean="0"/>
              <a:t>ADJ</a:t>
            </a:r>
          </a:p>
        </p:txBody>
      </p:sp>
    </p:spTree>
    <p:extLst>
      <p:ext uri="{BB962C8B-B14F-4D97-AF65-F5344CB8AC3E}">
        <p14:creationId xmlns:p14="http://schemas.microsoft.com/office/powerpoint/2010/main" xmlns="" val="298886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Buscas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Busca de frases</a:t>
            </a:r>
          </a:p>
          <a:p>
            <a:r>
              <a:rPr lang="pt-BR" dirty="0" smtClean="0"/>
              <a:t>Busca com campo probabilístico</a:t>
            </a:r>
          </a:p>
          <a:p>
            <a:r>
              <a:rPr lang="pt-BR" dirty="0" smtClean="0"/>
              <a:t>Nomes próprios</a:t>
            </a:r>
          </a:p>
          <a:p>
            <a:r>
              <a:rPr lang="pt-BR" dirty="0" smtClean="0"/>
              <a:t>Região de buscas</a:t>
            </a:r>
          </a:p>
          <a:p>
            <a:r>
              <a:rPr lang="pt-BR" dirty="0" smtClean="0"/>
              <a:t>Sinônimos e </a:t>
            </a:r>
            <a:r>
              <a:rPr lang="pt-BR" dirty="0" err="1" smtClean="0"/>
              <a:t>Wildcards</a:t>
            </a:r>
            <a:endParaRPr lang="pt-BR" dirty="0" smtClean="0"/>
          </a:p>
          <a:p>
            <a:r>
              <a:rPr lang="pt-BR" dirty="0" smtClean="0"/>
              <a:t>Oferece feedback de relevância</a:t>
            </a:r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xmlns="" val="1149214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Ordenação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Relevância</a:t>
            </a:r>
          </a:p>
          <a:p>
            <a:r>
              <a:rPr lang="pt-BR" dirty="0" smtClean="0"/>
              <a:t>Valor</a:t>
            </a:r>
          </a:p>
          <a:p>
            <a:r>
              <a:rPr lang="pt-BR" dirty="0" smtClean="0"/>
              <a:t>Chave gerada</a:t>
            </a:r>
          </a:p>
        </p:txBody>
      </p:sp>
    </p:spTree>
    <p:extLst>
      <p:ext uri="{BB962C8B-B14F-4D97-AF65-F5344CB8AC3E}">
        <p14:creationId xmlns:p14="http://schemas.microsoft.com/office/powerpoint/2010/main" xmlns="" val="1612039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hlinkClick r:id="rId3"/>
              </a:rPr>
              <a:t>http://sphinxsearch.com/</a:t>
            </a:r>
            <a:endParaRPr lang="pt-BR" dirty="0" smtClean="0"/>
          </a:p>
          <a:p>
            <a:r>
              <a:rPr lang="pt-BR" dirty="0" smtClean="0"/>
              <a:t>Ferramenta de busca por texto open source </a:t>
            </a:r>
          </a:p>
          <a:p>
            <a:pPr lvl="1"/>
            <a:r>
              <a:rPr lang="pt-BR" dirty="0" smtClean="0"/>
              <a:t>escrita em C++ </a:t>
            </a:r>
          </a:p>
          <a:p>
            <a:pPr lvl="1"/>
            <a:r>
              <a:rPr lang="pt-BR" dirty="0" smtClean="0"/>
              <a:t>funciona em Linux, </a:t>
            </a:r>
            <a:r>
              <a:rPr lang="en-US" dirty="0" smtClean="0"/>
              <a:t>Windows, </a:t>
            </a:r>
            <a:r>
              <a:rPr lang="en-US" dirty="0" err="1" smtClean="0"/>
              <a:t>MacOS</a:t>
            </a:r>
            <a:r>
              <a:rPr lang="en-US" dirty="0" smtClean="0"/>
              <a:t>, Solaris, FreeBSD, e </a:t>
            </a:r>
            <a:r>
              <a:rPr lang="en-US" dirty="0" err="1" smtClean="0"/>
              <a:t>alguns</a:t>
            </a:r>
            <a:r>
              <a:rPr lang="en-US" dirty="0" smtClean="0"/>
              <a:t> </a:t>
            </a:r>
            <a:r>
              <a:rPr lang="en-US" dirty="0" err="1" smtClean="0"/>
              <a:t>outros</a:t>
            </a:r>
            <a:r>
              <a:rPr lang="en-US" dirty="0" smtClean="0"/>
              <a:t> </a:t>
            </a:r>
            <a:r>
              <a:rPr lang="en-US" dirty="0" err="1" smtClean="0"/>
              <a:t>sistemas</a:t>
            </a:r>
            <a:endParaRPr lang="en-US" dirty="0" smtClean="0"/>
          </a:p>
          <a:p>
            <a:r>
              <a:rPr lang="pt-BR" dirty="0" smtClean="0"/>
              <a:t>Permite indexação e buscas de arquivos armazenados em servidores SQL e </a:t>
            </a:r>
            <a:r>
              <a:rPr lang="pt-BR" dirty="0" err="1" smtClean="0"/>
              <a:t>NoSQL</a:t>
            </a:r>
            <a:endParaRPr lang="pt-BR" dirty="0" smtClean="0"/>
          </a:p>
          <a:p>
            <a:r>
              <a:rPr lang="pt-BR" dirty="0" smtClean="0"/>
              <a:t>Permite adicionar a uma aplicação técnicas de indexação e busca</a:t>
            </a:r>
            <a:endParaRPr lang="pt-BR" dirty="0"/>
          </a:p>
        </p:txBody>
      </p:sp>
      <p:pic>
        <p:nvPicPr>
          <p:cNvPr id="2050" name="Picture 2" descr="Sphinx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1550" y="674012"/>
            <a:ext cx="1944266" cy="614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5410974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342900"/>
            <a:ext cx="7772400" cy="925860"/>
          </a:xfrm>
        </p:spPr>
        <p:txBody>
          <a:bodyPr/>
          <a:lstStyle/>
          <a:p>
            <a:r>
              <a:rPr lang="pt-BR" dirty="0" smtClean="0"/>
              <a:t>Características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55576" y="1618456"/>
            <a:ext cx="7772400" cy="4114800"/>
          </a:xfrm>
        </p:spPr>
        <p:txBody>
          <a:bodyPr/>
          <a:lstStyle/>
          <a:p>
            <a:r>
              <a:rPr lang="pt-BR" dirty="0" smtClean="0"/>
              <a:t>Preparação dos textos</a:t>
            </a:r>
          </a:p>
          <a:p>
            <a:pPr lvl="1"/>
            <a:r>
              <a:rPr lang="pt-BR" dirty="0" err="1" smtClean="0"/>
              <a:t>Stopwords</a:t>
            </a:r>
            <a:r>
              <a:rPr lang="pt-BR" dirty="0" smtClean="0"/>
              <a:t>, </a:t>
            </a:r>
            <a:r>
              <a:rPr lang="pt-BR" dirty="0" err="1" smtClean="0"/>
              <a:t>stemming</a:t>
            </a:r>
            <a:r>
              <a:rPr lang="pt-BR" dirty="0" smtClean="0"/>
              <a:t>, </a:t>
            </a:r>
            <a:r>
              <a:rPr lang="pt-BR" dirty="0" err="1" smtClean="0"/>
              <a:t>tokenizing</a:t>
            </a:r>
            <a:endParaRPr lang="pt-BR" dirty="0" smtClean="0"/>
          </a:p>
          <a:p>
            <a:r>
              <a:rPr lang="pt-BR" dirty="0" smtClean="0"/>
              <a:t>Oferece índices não textuais </a:t>
            </a:r>
          </a:p>
          <a:p>
            <a:pPr lvl="1"/>
            <a:r>
              <a:rPr lang="pt-BR" dirty="0" smtClean="0">
                <a:solidFill>
                  <a:srgbClr val="800080"/>
                </a:solidFill>
              </a:rPr>
              <a:t>números arbitrários </a:t>
            </a:r>
            <a:r>
              <a:rPr lang="pt-BR" dirty="0" smtClean="0"/>
              <a:t>armazenados no índice para facilitação de recuperação de documentos </a:t>
            </a:r>
          </a:p>
          <a:p>
            <a:pPr lvl="2"/>
            <a:r>
              <a:rPr lang="pt-BR" dirty="0" smtClean="0"/>
              <a:t>ID do produto, nome da empresa, etc.</a:t>
            </a:r>
          </a:p>
        </p:txBody>
      </p:sp>
    </p:spTree>
    <p:extLst>
      <p:ext uri="{BB962C8B-B14F-4D97-AF65-F5344CB8AC3E}">
        <p14:creationId xmlns:p14="http://schemas.microsoft.com/office/powerpoint/2010/main" xmlns="" val="25663913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342900"/>
            <a:ext cx="7772400" cy="925860"/>
          </a:xfrm>
        </p:spPr>
        <p:txBody>
          <a:bodyPr/>
          <a:lstStyle/>
          <a:p>
            <a:r>
              <a:rPr lang="pt-BR" dirty="0" smtClean="0"/>
              <a:t>Características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Suporte a busca com termos complexos </a:t>
            </a:r>
          </a:p>
          <a:p>
            <a:pPr lvl="1"/>
            <a:r>
              <a:rPr lang="pt-BR" dirty="0" smtClean="0"/>
              <a:t>operadores booleanos, frases, termos sinônimos, substrings</a:t>
            </a:r>
          </a:p>
          <a:p>
            <a:r>
              <a:rPr lang="pt-BR" dirty="0" smtClean="0"/>
              <a:t>Ranking por relevância</a:t>
            </a:r>
          </a:p>
          <a:p>
            <a:r>
              <a:rPr lang="pt-BR" dirty="0" smtClean="0"/>
              <a:t>Pode ser utilizado apenas como uma ferramenta de armazenamento</a:t>
            </a:r>
          </a:p>
          <a:p>
            <a:r>
              <a:rPr lang="pt-BR" dirty="0" smtClean="0"/>
              <a:t>Exemplos de uso: </a:t>
            </a:r>
          </a:p>
          <a:p>
            <a:pPr lvl="1"/>
            <a:r>
              <a:rPr lang="pt-BR" dirty="0" smtClean="0"/>
              <a:t>Craigslist.org , Tradebit.com , vBulletin.com</a:t>
            </a:r>
          </a:p>
        </p:txBody>
      </p:sp>
    </p:spTree>
    <p:extLst>
      <p:ext uri="{BB962C8B-B14F-4D97-AF65-F5344CB8AC3E}">
        <p14:creationId xmlns:p14="http://schemas.microsoft.com/office/powerpoint/2010/main" xmlns="" val="1083762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Performance e Escalabilidade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730499"/>
            <a:ext cx="7772400" cy="4506813"/>
          </a:xfrm>
        </p:spPr>
        <p:txBody>
          <a:bodyPr/>
          <a:lstStyle/>
          <a:p>
            <a:r>
              <a:rPr lang="pt-BR" sz="2400" dirty="0" smtClean="0"/>
              <a:t>Possui cerca de 25 bilhões de documentos indexados em seus servidores </a:t>
            </a:r>
          </a:p>
          <a:p>
            <a:pPr lvl="1"/>
            <a:r>
              <a:rPr lang="pt-BR" sz="2400" dirty="0" smtClean="0"/>
              <a:t>organiza em índices cerca de 60mb/</a:t>
            </a:r>
            <a:r>
              <a:rPr lang="pt-BR" sz="2400" dirty="0" err="1" smtClean="0"/>
              <a:t>seg</a:t>
            </a:r>
            <a:r>
              <a:rPr lang="pt-BR" sz="2400" dirty="0" smtClean="0"/>
              <a:t> de dados em cada servidor dedicado para indexação</a:t>
            </a:r>
          </a:p>
          <a:p>
            <a:r>
              <a:rPr lang="pt-BR" sz="2400" dirty="0" smtClean="0"/>
              <a:t>Realiza buscas testes através de milhões de documentos </a:t>
            </a:r>
          </a:p>
          <a:p>
            <a:pPr lvl="1"/>
            <a:r>
              <a:rPr lang="pt-BR" sz="2400" dirty="0" smtClean="0"/>
              <a:t>com cerca de 500 </a:t>
            </a:r>
            <a:r>
              <a:rPr lang="pt-BR" sz="2400" dirty="0" err="1" smtClean="0"/>
              <a:t>queries</a:t>
            </a:r>
            <a:r>
              <a:rPr lang="pt-BR" sz="2400" dirty="0" smtClean="0"/>
              <a:t>/</a:t>
            </a:r>
            <a:r>
              <a:rPr lang="pt-BR" sz="2400" dirty="0" err="1" smtClean="0"/>
              <a:t>seg</a:t>
            </a:r>
            <a:r>
              <a:rPr lang="pt-BR" sz="2400" dirty="0" smtClean="0"/>
              <a:t> para garantir velocidade de entrega de resultados</a:t>
            </a:r>
          </a:p>
          <a:p>
            <a:r>
              <a:rPr lang="pt-BR" sz="2400" dirty="0" smtClean="0"/>
              <a:t>Recebe hoje mais de 300 milhões de search </a:t>
            </a:r>
            <a:r>
              <a:rPr lang="pt-BR" sz="2400" dirty="0" err="1" smtClean="0"/>
              <a:t>queries</a:t>
            </a:r>
            <a:r>
              <a:rPr lang="pt-BR" sz="2400" dirty="0" smtClean="0"/>
              <a:t>/dia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9939304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906488"/>
            <a:ext cx="7772400" cy="4114800"/>
          </a:xfrm>
        </p:spPr>
        <p:txBody>
          <a:bodyPr/>
          <a:lstStyle/>
          <a:p>
            <a:r>
              <a:rPr lang="pt-BR" dirty="0" smtClean="0">
                <a:hlinkClick r:id="rId2"/>
              </a:rPr>
              <a:t>http://www.wumpus-search.org/</a:t>
            </a:r>
            <a:endParaRPr lang="pt-BR" dirty="0" smtClean="0"/>
          </a:p>
          <a:p>
            <a:r>
              <a:rPr lang="pt-BR" dirty="0" smtClean="0"/>
              <a:t>Engenho de busca e serviço de indexação de arquivos</a:t>
            </a:r>
          </a:p>
          <a:p>
            <a:r>
              <a:rPr lang="pt-BR" dirty="0" smtClean="0"/>
              <a:t>Open Source</a:t>
            </a:r>
          </a:p>
          <a:p>
            <a:r>
              <a:rPr lang="pt-BR" dirty="0" smtClean="0"/>
              <a:t>Implementado em C++</a:t>
            </a:r>
          </a:p>
          <a:p>
            <a:r>
              <a:rPr lang="pt-BR" dirty="0" smtClean="0"/>
              <a:t>Disponível para Linux</a:t>
            </a:r>
          </a:p>
        </p:txBody>
      </p:sp>
      <p:pic>
        <p:nvPicPr>
          <p:cNvPr id="3074" name="Picture 2" descr="C:\Users\Tullio\Desktop\Slides\wumpus log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2656"/>
            <a:ext cx="3600400" cy="1495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422052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Wumpus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 smtClean="0"/>
              <a:t>Escalável</a:t>
            </a:r>
            <a:endParaRPr lang="pt-BR" dirty="0" smtClean="0"/>
          </a:p>
          <a:p>
            <a:r>
              <a:rPr lang="pt-BR" dirty="0" smtClean="0"/>
              <a:t>Indexa centenas de GB de documentos</a:t>
            </a:r>
          </a:p>
          <a:p>
            <a:r>
              <a:rPr lang="pt-BR" dirty="0" smtClean="0"/>
              <a:t>Suporte a vários usuários</a:t>
            </a:r>
          </a:p>
          <a:p>
            <a:r>
              <a:rPr lang="pt-BR" dirty="0" smtClean="0"/>
              <a:t>Acesso local (terminal) e remoto (interface web)</a:t>
            </a:r>
          </a:p>
        </p:txBody>
      </p:sp>
    </p:spTree>
    <p:extLst>
      <p:ext uri="{BB962C8B-B14F-4D97-AF65-F5344CB8AC3E}">
        <p14:creationId xmlns:p14="http://schemas.microsoft.com/office/powerpoint/2010/main" xmlns="" val="2188710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Ferramentas para Pré-processamento e análise de texto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55576" y="1586483"/>
            <a:ext cx="7772400" cy="4506813"/>
          </a:xfrm>
        </p:spPr>
        <p:txBody>
          <a:bodyPr/>
          <a:lstStyle/>
          <a:p>
            <a:r>
              <a:rPr lang="pt-BR" dirty="0" smtClean="0"/>
              <a:t>Stanford </a:t>
            </a:r>
            <a:r>
              <a:rPr lang="pt-BR" dirty="0" err="1" smtClean="0"/>
              <a:t>CoreNLP</a:t>
            </a:r>
            <a:endParaRPr lang="pt-BR" dirty="0" smtClean="0"/>
          </a:p>
          <a:p>
            <a:r>
              <a:rPr lang="pt-BR" dirty="0" smtClean="0"/>
              <a:t>NLTK - Natural </a:t>
            </a:r>
            <a:r>
              <a:rPr lang="pt-BR" dirty="0" err="1" smtClean="0"/>
              <a:t>Language</a:t>
            </a:r>
            <a:r>
              <a:rPr lang="pt-BR" dirty="0" smtClean="0"/>
              <a:t> Toolkit</a:t>
            </a:r>
          </a:p>
          <a:p>
            <a:r>
              <a:rPr lang="pt-BR" dirty="0" err="1" smtClean="0"/>
              <a:t>Azure</a:t>
            </a:r>
            <a:endParaRPr lang="pt-BR" dirty="0" smtClean="0"/>
          </a:p>
          <a:p>
            <a:r>
              <a:rPr lang="pt-BR" dirty="0" smtClean="0"/>
              <a:t>GATE</a:t>
            </a:r>
          </a:p>
          <a:p>
            <a:r>
              <a:rPr lang="pt-BR" dirty="0" smtClean="0"/>
              <a:t>Tesauros</a:t>
            </a:r>
          </a:p>
          <a:p>
            <a:pPr lvl="1"/>
            <a:r>
              <a:rPr lang="pt-BR" sz="2400" dirty="0" err="1" smtClean="0"/>
              <a:t>WordNet</a:t>
            </a:r>
            <a:endParaRPr lang="pt-BR" sz="2400" dirty="0" smtClean="0"/>
          </a:p>
          <a:p>
            <a:pPr lvl="1"/>
            <a:r>
              <a:rPr lang="pt-BR" sz="2400" dirty="0" err="1" smtClean="0"/>
              <a:t>BabelNet</a:t>
            </a:r>
            <a:endParaRPr lang="pt-BR" sz="2400" dirty="0" smtClean="0"/>
          </a:p>
          <a:p>
            <a:r>
              <a:rPr lang="pt-BR" dirty="0" smtClean="0"/>
              <a:t>Algumas ferramentas para Português</a:t>
            </a:r>
          </a:p>
          <a:p>
            <a:pPr lvl="1"/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 smtClean="0"/>
              <a:t>CIn-UFPE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177D341-5D17-4D92-BFFE-874ED14BBB86}" type="slidenum">
              <a:rPr lang="pt-BR" smtClean="0"/>
              <a:pPr/>
              <a:t>6</a:t>
            </a:fld>
            <a:endParaRPr lang="pt-BR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Wumpus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Indexa documentos em vários formatos</a:t>
            </a:r>
          </a:p>
          <a:p>
            <a:pPr lvl="1"/>
            <a:r>
              <a:rPr lang="pt-BR" dirty="0" err="1" smtClean="0"/>
              <a:t>Txt</a:t>
            </a:r>
            <a:r>
              <a:rPr lang="pt-BR" dirty="0" smtClean="0"/>
              <a:t>, </a:t>
            </a:r>
            <a:r>
              <a:rPr lang="pt-BR" dirty="0" err="1" smtClean="0"/>
              <a:t>doc</a:t>
            </a:r>
            <a:r>
              <a:rPr lang="pt-BR" dirty="0" smtClean="0"/>
              <a:t>, </a:t>
            </a:r>
            <a:r>
              <a:rPr lang="pt-BR" dirty="0" err="1" smtClean="0"/>
              <a:t>ppt</a:t>
            </a:r>
            <a:r>
              <a:rPr lang="pt-BR" dirty="0" smtClean="0"/>
              <a:t>, </a:t>
            </a:r>
            <a:r>
              <a:rPr lang="pt-BR" dirty="0" err="1" smtClean="0"/>
              <a:t>pdf</a:t>
            </a:r>
            <a:r>
              <a:rPr lang="pt-BR" dirty="0" smtClean="0"/>
              <a:t>, </a:t>
            </a:r>
            <a:r>
              <a:rPr lang="pt-BR" dirty="0" err="1" smtClean="0"/>
              <a:t>xml</a:t>
            </a:r>
            <a:r>
              <a:rPr lang="pt-BR" dirty="0" smtClean="0"/>
              <a:t>, etc.</a:t>
            </a:r>
          </a:p>
          <a:p>
            <a:r>
              <a:rPr lang="pt-BR" dirty="0" smtClean="0"/>
              <a:t>Permite buscas com vários parâmetros de filtro</a:t>
            </a:r>
          </a:p>
          <a:p>
            <a:r>
              <a:rPr lang="pt-BR" dirty="0" smtClean="0"/>
              <a:t>Permite configurar o número de documentos retornados</a:t>
            </a:r>
          </a:p>
          <a:p>
            <a:r>
              <a:rPr lang="pt-BR" dirty="0" smtClean="0"/>
              <a:t>Permite definição de macros</a:t>
            </a:r>
          </a:p>
          <a:p>
            <a:r>
              <a:rPr lang="pt-BR" dirty="0" smtClean="0"/>
              <a:t>Suporte a TREC</a:t>
            </a:r>
          </a:p>
        </p:txBody>
      </p:sp>
    </p:spTree>
    <p:extLst>
      <p:ext uri="{BB962C8B-B14F-4D97-AF65-F5344CB8AC3E}">
        <p14:creationId xmlns:p14="http://schemas.microsoft.com/office/powerpoint/2010/main" xmlns="" val="757389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Indexação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772816"/>
            <a:ext cx="7772400" cy="4114800"/>
          </a:xfrm>
        </p:spPr>
        <p:txBody>
          <a:bodyPr/>
          <a:lstStyle/>
          <a:p>
            <a:r>
              <a:rPr lang="pt-BR" dirty="0" smtClean="0"/>
              <a:t>Base de índices invertidos</a:t>
            </a:r>
          </a:p>
          <a:p>
            <a:r>
              <a:rPr lang="pt-BR" dirty="0" smtClean="0"/>
              <a:t>Modelo probabilístico</a:t>
            </a:r>
          </a:p>
          <a:p>
            <a:r>
              <a:rPr lang="pt-BR" dirty="0" smtClean="0"/>
              <a:t>Usa o Best Match (</a:t>
            </a:r>
            <a:r>
              <a:rPr lang="pt-BR" dirty="0" err="1" smtClean="0"/>
              <a:t>Okapi</a:t>
            </a:r>
            <a:r>
              <a:rPr lang="pt-BR" dirty="0" smtClean="0"/>
              <a:t> BM) 25</a:t>
            </a:r>
          </a:p>
          <a:p>
            <a:r>
              <a:rPr lang="pt-BR" dirty="0" smtClean="0"/>
              <a:t>Permite uso do modelo espaço vetorial</a:t>
            </a:r>
          </a:p>
          <a:p>
            <a:r>
              <a:rPr lang="pt-BR" dirty="0" smtClean="0"/>
              <a:t>Permite modificação dos parâmetros de configuração e pesos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289941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Consultas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Busca por termos ou frases</a:t>
            </a:r>
          </a:p>
          <a:p>
            <a:r>
              <a:rPr lang="pt-BR" dirty="0" smtClean="0"/>
              <a:t>Busca utilizando a linguagem GCL (</a:t>
            </a:r>
            <a:r>
              <a:rPr lang="pt-BR" dirty="0" err="1" smtClean="0"/>
              <a:t>Generalized</a:t>
            </a:r>
            <a:r>
              <a:rPr lang="pt-BR" dirty="0" smtClean="0"/>
              <a:t> </a:t>
            </a:r>
            <a:r>
              <a:rPr lang="pt-BR" dirty="0" err="1" smtClean="0"/>
              <a:t>Concordance</a:t>
            </a:r>
            <a:r>
              <a:rPr lang="pt-BR" dirty="0" smtClean="0"/>
              <a:t> </a:t>
            </a:r>
            <a:r>
              <a:rPr lang="pt-BR" dirty="0" err="1" smtClean="0"/>
              <a:t>Lists</a:t>
            </a:r>
            <a:r>
              <a:rPr lang="pt-BR" dirty="0" smtClean="0"/>
              <a:t>)</a:t>
            </a:r>
          </a:p>
          <a:p>
            <a:r>
              <a:rPr lang="pt-BR" dirty="0" smtClean="0"/>
              <a:t>Suporta vários operadores</a:t>
            </a:r>
          </a:p>
          <a:p>
            <a:pPr lvl="1"/>
            <a:r>
              <a:rPr lang="pt-BR" dirty="0" smtClean="0"/>
              <a:t>AND, OR, etc.</a:t>
            </a:r>
          </a:p>
          <a:p>
            <a:r>
              <a:rPr lang="pt-BR" dirty="0" err="1" smtClean="0"/>
              <a:t>Stemming</a:t>
            </a:r>
            <a:r>
              <a:rPr lang="pt-BR" dirty="0" smtClean="0"/>
              <a:t> (Porter)</a:t>
            </a:r>
          </a:p>
        </p:txBody>
      </p:sp>
    </p:spTree>
    <p:extLst>
      <p:ext uri="{BB962C8B-B14F-4D97-AF65-F5344CB8AC3E}">
        <p14:creationId xmlns:p14="http://schemas.microsoft.com/office/powerpoint/2010/main" xmlns="" val="3634804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GCL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Linguagem principal</a:t>
            </a:r>
          </a:p>
          <a:p>
            <a:r>
              <a:rPr lang="pt-BR" dirty="0" smtClean="0"/>
              <a:t>Consultas mais complexas</a:t>
            </a:r>
          </a:p>
          <a:p>
            <a:r>
              <a:rPr lang="pt-BR" dirty="0" smtClean="0"/>
              <a:t>Pode ser usada junto com termos e frases</a:t>
            </a:r>
          </a:p>
          <a:p>
            <a:r>
              <a:rPr lang="pt-BR" dirty="0" smtClean="0"/>
              <a:t>Usada para definir os parâmetros do BM25</a:t>
            </a:r>
          </a:p>
          <a:p>
            <a:r>
              <a:rPr lang="pt-BR" dirty="0" smtClean="0"/>
              <a:t>Define outros atributos opcionais</a:t>
            </a:r>
          </a:p>
        </p:txBody>
      </p:sp>
    </p:spTree>
    <p:extLst>
      <p:ext uri="{BB962C8B-B14F-4D97-AF65-F5344CB8AC3E}">
        <p14:creationId xmlns:p14="http://schemas.microsoft.com/office/powerpoint/2010/main" xmlns="" val="1137563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Consultas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Prefixos</a:t>
            </a:r>
          </a:p>
          <a:p>
            <a:r>
              <a:rPr lang="pt-BR" dirty="0" smtClean="0"/>
              <a:t>Definição de atributos relevantes</a:t>
            </a:r>
          </a:p>
          <a:p>
            <a:r>
              <a:rPr lang="pt-BR" dirty="0" smtClean="0"/>
              <a:t>Menor substring</a:t>
            </a:r>
          </a:p>
          <a:p>
            <a:pPr lvl="1"/>
            <a:r>
              <a:rPr lang="pt-BR" dirty="0" smtClean="0"/>
              <a:t>Evita repetição de resultados</a:t>
            </a:r>
          </a:p>
          <a:p>
            <a:r>
              <a:rPr lang="pt-BR" dirty="0" err="1" smtClean="0"/>
              <a:t>Stemming</a:t>
            </a:r>
            <a:r>
              <a:rPr lang="pt-BR" dirty="0" smtClean="0"/>
              <a:t> e prefixos podem ser aplicados a termos, individualmente</a:t>
            </a:r>
          </a:p>
        </p:txBody>
      </p:sp>
    </p:spTree>
    <p:extLst>
      <p:ext uri="{BB962C8B-B14F-4D97-AF65-F5344CB8AC3E}">
        <p14:creationId xmlns:p14="http://schemas.microsoft.com/office/powerpoint/2010/main" xmlns="" val="2328877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Relevância dos documentos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Suporte a várias métricas</a:t>
            </a:r>
          </a:p>
          <a:p>
            <a:pPr lvl="1"/>
            <a:r>
              <a:rPr lang="pt-BR" dirty="0" smtClean="0"/>
              <a:t>Best Match 25, espaço vetorial, </a:t>
            </a:r>
            <a:r>
              <a:rPr lang="pt-BR" dirty="0" err="1" smtClean="0"/>
              <a:t>qap</a:t>
            </a:r>
            <a:endParaRPr lang="pt-BR" dirty="0" smtClean="0"/>
          </a:p>
          <a:p>
            <a:r>
              <a:rPr lang="pt-BR" dirty="0" smtClean="0"/>
              <a:t>Suporte a feedback de relevância</a:t>
            </a:r>
          </a:p>
          <a:p>
            <a:pPr lvl="1"/>
            <a:r>
              <a:rPr lang="pt-BR" dirty="0" err="1" smtClean="0"/>
              <a:t>Okapi</a:t>
            </a:r>
            <a:r>
              <a:rPr lang="pt-BR" dirty="0" smtClean="0"/>
              <a:t> e KLD</a:t>
            </a:r>
          </a:p>
          <a:p>
            <a:pPr lvl="1"/>
            <a:r>
              <a:rPr lang="pt-BR" dirty="0" smtClean="0"/>
              <a:t>Lento</a:t>
            </a:r>
          </a:p>
          <a:p>
            <a:endParaRPr lang="pt-BR" dirty="0" smtClean="0"/>
          </a:p>
        </p:txBody>
      </p:sp>
      <p:pic>
        <p:nvPicPr>
          <p:cNvPr id="7170" name="Picture 2" descr="C:\Users\Tullio\Desktop\Slides\wumpus feedbac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3567" y="4725144"/>
            <a:ext cx="7667625" cy="123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341180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Divergência de Kullback-Leibler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Também chamada de ganho de informação</a:t>
            </a:r>
          </a:p>
          <a:p>
            <a:r>
              <a:rPr lang="pt-BR" dirty="0" smtClean="0"/>
              <a:t>Cria um modelo de linguagem para </a:t>
            </a:r>
            <a:r>
              <a:rPr lang="pt-BR" dirty="0" err="1" smtClean="0"/>
              <a:t>query</a:t>
            </a:r>
            <a:r>
              <a:rPr lang="pt-BR" dirty="0" smtClean="0"/>
              <a:t> e documento</a:t>
            </a:r>
          </a:p>
          <a:p>
            <a:r>
              <a:rPr lang="pt-BR" dirty="0" smtClean="0"/>
              <a:t>A “distância” entre estes modelos é utilizada para ranquear os documentos</a:t>
            </a:r>
          </a:p>
        </p:txBody>
      </p:sp>
    </p:spTree>
    <p:extLst>
      <p:ext uri="{BB962C8B-B14F-4D97-AF65-F5344CB8AC3E}">
        <p14:creationId xmlns:p14="http://schemas.microsoft.com/office/powerpoint/2010/main" xmlns="" val="2152850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The Handyman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Ferramenta de suporte ao </a:t>
            </a:r>
            <a:r>
              <a:rPr lang="pt-BR" dirty="0" err="1" smtClean="0"/>
              <a:t>Wumpus</a:t>
            </a:r>
            <a:endParaRPr lang="pt-BR" dirty="0" smtClean="0"/>
          </a:p>
          <a:p>
            <a:r>
              <a:rPr lang="pt-BR" dirty="0" smtClean="0"/>
              <a:t>Permite extrair e alterar diversas informações sobre a base</a:t>
            </a:r>
          </a:p>
          <a:p>
            <a:r>
              <a:rPr lang="pt-BR" dirty="0" smtClean="0"/>
              <a:t>Evita uso do </a:t>
            </a:r>
            <a:r>
              <a:rPr lang="pt-BR" dirty="0" err="1" smtClean="0"/>
              <a:t>Wumpus</a:t>
            </a:r>
            <a:r>
              <a:rPr lang="pt-BR" dirty="0" smtClean="0"/>
              <a:t> para modificar a base</a:t>
            </a:r>
          </a:p>
          <a:p>
            <a:pPr lvl="1"/>
            <a:r>
              <a:rPr lang="pt-BR" dirty="0" smtClean="0"/>
              <a:t>Algumas funcionalidades não existem</a:t>
            </a:r>
          </a:p>
          <a:p>
            <a:r>
              <a:rPr lang="pt-BR" dirty="0" smtClean="0"/>
              <a:t>Cria um vocabulário para uma base específica</a:t>
            </a:r>
          </a:p>
        </p:txBody>
      </p:sp>
    </p:spTree>
    <p:extLst>
      <p:ext uri="{BB962C8B-B14F-4D97-AF65-F5344CB8AC3E}">
        <p14:creationId xmlns:p14="http://schemas.microsoft.com/office/powerpoint/2010/main" xmlns="" val="365085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Próxima aula</a:t>
            </a:r>
          </a:p>
        </p:txBody>
      </p:sp>
      <p:sp>
        <p:nvSpPr>
          <p:cNvPr id="4198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Tipos de Consultas &amp; Operações sobre Consultas</a:t>
            </a:r>
          </a:p>
          <a:p>
            <a:pPr lvl="1"/>
            <a:r>
              <a:rPr lang="en-US" smtClean="0"/>
              <a:t>Linguagens e Operações</a:t>
            </a:r>
          </a:p>
          <a:p>
            <a:pPr lvl="1"/>
            <a:r>
              <a:rPr lang="en-US" smtClean="0"/>
              <a:t>Caps. 4 e 5 do livro texto</a:t>
            </a:r>
            <a:br>
              <a:rPr lang="en-US" smtClean="0"/>
            </a:br>
            <a:endParaRPr lang="en-US" smtClean="0"/>
          </a:p>
        </p:txBody>
      </p:sp>
      <p:sp>
        <p:nvSpPr>
          <p:cNvPr id="41988" name="Espaço Reservado para Rodapé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41989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442C980-F859-4032-B440-D5AC58AF6319}" type="slidenum">
              <a:rPr lang="pt-BR" smtClean="0"/>
              <a:pPr/>
              <a:t>68</a:t>
            </a:fld>
            <a:endParaRPr lang="pt-BR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Stanford CoreNLP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3568" y="1618456"/>
            <a:ext cx="7772400" cy="4114800"/>
          </a:xfrm>
        </p:spPr>
        <p:txBody>
          <a:bodyPr/>
          <a:lstStyle/>
          <a:p>
            <a:r>
              <a:rPr lang="pt-BR" sz="2400" dirty="0" smtClean="0"/>
              <a:t>http://stanfordnlp.github.io/CoreNLP/</a:t>
            </a:r>
          </a:p>
          <a:p>
            <a:r>
              <a:rPr lang="pt-BR" sz="2400" dirty="0" smtClean="0"/>
              <a:t>Oferece ferramentas para Processamento de Linguagem Natural </a:t>
            </a:r>
          </a:p>
          <a:p>
            <a:pPr lvl="1"/>
            <a:r>
              <a:rPr lang="pt-BR" sz="2200" dirty="0" err="1" smtClean="0"/>
              <a:t>Tokenização</a:t>
            </a:r>
            <a:r>
              <a:rPr lang="pt-BR" sz="2200" dirty="0" smtClean="0"/>
              <a:t> (análise léxica)</a:t>
            </a:r>
          </a:p>
          <a:p>
            <a:pPr lvl="1"/>
            <a:r>
              <a:rPr lang="pt-BR" sz="2200" dirty="0" smtClean="0"/>
              <a:t>Separação de sentenças</a:t>
            </a:r>
          </a:p>
          <a:p>
            <a:pPr lvl="1"/>
            <a:r>
              <a:rPr lang="pt-BR" sz="2200" dirty="0" err="1" smtClean="0"/>
              <a:t>Stemming</a:t>
            </a:r>
            <a:r>
              <a:rPr lang="pt-BR" sz="2200" dirty="0" smtClean="0"/>
              <a:t> (lematização)</a:t>
            </a:r>
          </a:p>
          <a:p>
            <a:pPr lvl="1"/>
            <a:r>
              <a:rPr lang="pt-BR" sz="2200" dirty="0" err="1" smtClean="0"/>
              <a:t>POS-tagging</a:t>
            </a:r>
            <a:r>
              <a:rPr lang="pt-BR" sz="2200" dirty="0" smtClean="0"/>
              <a:t> (etiquetagem de classe gramatical)</a:t>
            </a:r>
          </a:p>
          <a:p>
            <a:pPr lvl="1"/>
            <a:r>
              <a:rPr lang="pt-BR" sz="2200" dirty="0" err="1" smtClean="0"/>
              <a:t>Parsing</a:t>
            </a:r>
            <a:r>
              <a:rPr lang="pt-BR" sz="2200" dirty="0" smtClean="0"/>
              <a:t> sintático (</a:t>
            </a:r>
            <a:r>
              <a:rPr lang="pt-BR" sz="2200" dirty="0" err="1" smtClean="0"/>
              <a:t>constituency</a:t>
            </a:r>
            <a:r>
              <a:rPr lang="pt-BR" sz="2200" dirty="0" smtClean="0"/>
              <a:t> </a:t>
            </a:r>
            <a:r>
              <a:rPr lang="pt-BR" sz="2200" dirty="0" err="1" smtClean="0"/>
              <a:t>parsing</a:t>
            </a:r>
            <a:r>
              <a:rPr lang="pt-BR" sz="2200" dirty="0" smtClean="0"/>
              <a:t>)</a:t>
            </a:r>
          </a:p>
          <a:p>
            <a:pPr lvl="1"/>
            <a:r>
              <a:rPr lang="pt-BR" sz="2200" dirty="0" smtClean="0"/>
              <a:t>Análise de sentimento</a:t>
            </a:r>
          </a:p>
          <a:p>
            <a:pPr lvl="1"/>
            <a:r>
              <a:rPr lang="pt-BR" sz="2200" dirty="0" smtClean="0"/>
              <a:t>Resolução de correferência (uso de pronomes)</a:t>
            </a:r>
          </a:p>
          <a:p>
            <a:pPr lvl="1"/>
            <a:r>
              <a:rPr lang="pt-BR" sz="2200" dirty="0" smtClean="0"/>
              <a:t>Extração de Informação</a:t>
            </a: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 smtClean="0"/>
              <a:t>CIn-UFPE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177D341-5D17-4D92-BFFE-874ED14BBB86}" type="slidenum">
              <a:rPr lang="pt-BR" smtClean="0"/>
              <a:pPr/>
              <a:t>7</a:t>
            </a:fld>
            <a:endParaRPr lang="pt-B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NLTK</a:t>
            </a:r>
            <a:br>
              <a:rPr lang="pt-BR" smtClean="0"/>
            </a:br>
            <a:r>
              <a:rPr lang="pt-BR" smtClean="0"/>
              <a:t>Natural Language Toolkit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55576" y="1586483"/>
            <a:ext cx="7772400" cy="4506813"/>
          </a:xfrm>
        </p:spPr>
        <p:txBody>
          <a:bodyPr/>
          <a:lstStyle/>
          <a:p>
            <a:r>
              <a:rPr lang="pt-BR" sz="2400" dirty="0" smtClean="0">
                <a:hlinkClick r:id="rId2"/>
              </a:rPr>
              <a:t>http://www.nltk.org/</a:t>
            </a:r>
            <a:endParaRPr lang="pt-BR" sz="2400" dirty="0" smtClean="0"/>
          </a:p>
          <a:p>
            <a:r>
              <a:rPr lang="pt-BR" sz="2400" dirty="0" smtClean="0"/>
              <a:t>Plataforma para construção de programas em </a:t>
            </a:r>
            <a:r>
              <a:rPr lang="pt-BR" sz="2400" dirty="0" err="1" smtClean="0"/>
              <a:t>Python</a:t>
            </a:r>
            <a:r>
              <a:rPr lang="pt-BR" sz="2400" dirty="0" smtClean="0"/>
              <a:t> para Processamento de Linguagem Natural</a:t>
            </a:r>
          </a:p>
          <a:p>
            <a:r>
              <a:rPr lang="pt-BR" sz="2400" dirty="0" smtClean="0"/>
              <a:t>Oferece bibliotecas para </a:t>
            </a:r>
          </a:p>
          <a:p>
            <a:pPr lvl="1"/>
            <a:r>
              <a:rPr lang="pt-BR" sz="2400" dirty="0" err="1" smtClean="0"/>
              <a:t>Tokenização</a:t>
            </a:r>
            <a:r>
              <a:rPr lang="pt-BR" sz="2400" dirty="0" smtClean="0"/>
              <a:t> (análise léxica)</a:t>
            </a:r>
          </a:p>
          <a:p>
            <a:pPr lvl="1"/>
            <a:r>
              <a:rPr lang="pt-BR" sz="2400" dirty="0" err="1" smtClean="0"/>
              <a:t>Stemming</a:t>
            </a:r>
            <a:r>
              <a:rPr lang="pt-BR" sz="2400" dirty="0" smtClean="0"/>
              <a:t> (lematização)</a:t>
            </a:r>
          </a:p>
          <a:p>
            <a:pPr lvl="1"/>
            <a:r>
              <a:rPr lang="pt-BR" sz="2400" dirty="0" err="1" smtClean="0"/>
              <a:t>POS-tagging</a:t>
            </a:r>
            <a:r>
              <a:rPr lang="pt-BR" sz="2400" dirty="0" smtClean="0"/>
              <a:t> (etiquetagem de classe gramatical)</a:t>
            </a:r>
          </a:p>
          <a:p>
            <a:pPr lvl="1"/>
            <a:r>
              <a:rPr lang="pt-BR" sz="2400" dirty="0" err="1" smtClean="0"/>
              <a:t>Parsing</a:t>
            </a:r>
            <a:r>
              <a:rPr lang="pt-BR" sz="2400" dirty="0" smtClean="0"/>
              <a:t> sintático</a:t>
            </a:r>
          </a:p>
          <a:p>
            <a:pPr lvl="1"/>
            <a:r>
              <a:rPr lang="pt-BR" sz="2400" dirty="0" smtClean="0"/>
              <a:t>Raciocínio semântico</a:t>
            </a:r>
          </a:p>
          <a:p>
            <a:pPr lvl="1"/>
            <a:r>
              <a:rPr lang="pt-BR" sz="2400" dirty="0" smtClean="0"/>
              <a:t>Classificação de texto</a:t>
            </a: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 smtClean="0"/>
              <a:t>CIn-UFPE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177D341-5D17-4D92-BFFE-874ED14BBB86}" type="slidenum">
              <a:rPr lang="pt-BR" smtClean="0"/>
              <a:pPr/>
              <a:t>8</a:t>
            </a:fld>
            <a:endParaRPr lang="pt-B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Azure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hlinkClick r:id="rId2"/>
              </a:rPr>
              <a:t>https://azure.microsoft.com/pt-br/services/cognitive-services/text-analytics/</a:t>
            </a:r>
            <a:endParaRPr lang="pt-BR" dirty="0" smtClean="0"/>
          </a:p>
          <a:p>
            <a:r>
              <a:rPr lang="pt-BR" dirty="0" smtClean="0"/>
              <a:t>Análise de sentimento</a:t>
            </a:r>
          </a:p>
          <a:p>
            <a:pPr lvl="1"/>
            <a:r>
              <a:rPr lang="pt-BR" dirty="0" smtClean="0"/>
              <a:t>Analisa texto no idioma inglês para classificar o sentimento geral contido nele</a:t>
            </a:r>
          </a:p>
          <a:p>
            <a:r>
              <a:rPr lang="pt-BR" dirty="0" smtClean="0"/>
              <a:t>Extração de expressão chave</a:t>
            </a:r>
          </a:p>
          <a:p>
            <a:pPr lvl="1"/>
            <a:r>
              <a:rPr lang="pt-BR" dirty="0" smtClean="0"/>
              <a:t>Extraia automaticamente expressões chave de textos no idioma inglês para identificar seus aspectos principais</a:t>
            </a:r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 smtClean="0"/>
              <a:t>CIn-UFPE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177D341-5D17-4D92-BFFE-874ED14BBB86}" type="slidenum">
              <a:rPr lang="pt-BR" smtClean="0"/>
              <a:pPr/>
              <a:t>9</a:t>
            </a:fld>
            <a:endParaRPr lang="pt-B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lano grafico">
  <a:themeElements>
    <a:clrScheme name="Plano grafico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Plano grafico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Plano grafico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Office\Templates\Estruturas de apresentação\Plano grafico.pot</Template>
  <TotalTime>3609</TotalTime>
  <Words>1862</Words>
  <Application>Microsoft Office PowerPoint</Application>
  <PresentationFormat>Apresentação na tela (4:3)</PresentationFormat>
  <Paragraphs>451</Paragraphs>
  <Slides>68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68</vt:i4>
      </vt:variant>
    </vt:vector>
  </HeadingPairs>
  <TitlesOfParts>
    <vt:vector size="69" baseType="lpstr">
      <vt:lpstr>Plano grafico</vt:lpstr>
      <vt:lpstr> Recuperação de Informação Clássica</vt:lpstr>
      <vt:lpstr>Roteiro</vt:lpstr>
      <vt:lpstr>Fases e Etapas de um Sistemas de RI</vt:lpstr>
      <vt:lpstr>Preparação / pré-processamento dos documentos</vt:lpstr>
      <vt:lpstr>Preparação/pré-processamento dos documentos</vt:lpstr>
      <vt:lpstr>Ferramentas para Pré-processamento e análise de texto</vt:lpstr>
      <vt:lpstr>Stanford CoreNLP</vt:lpstr>
      <vt:lpstr>NLTK Natural Language Toolkit</vt:lpstr>
      <vt:lpstr>Azure</vt:lpstr>
      <vt:lpstr>Azure</vt:lpstr>
      <vt:lpstr>GATE General Architecture for Text Engineering</vt:lpstr>
      <vt:lpstr>Slide 12</vt:lpstr>
      <vt:lpstr>Funcionalidades</vt:lpstr>
      <vt:lpstr>Funcionalidades</vt:lpstr>
      <vt:lpstr>Módulos</vt:lpstr>
      <vt:lpstr>Anotações</vt:lpstr>
      <vt:lpstr>Developer</vt:lpstr>
      <vt:lpstr>Developer</vt:lpstr>
      <vt:lpstr>Developer</vt:lpstr>
      <vt:lpstr>Developer</vt:lpstr>
      <vt:lpstr>Developer</vt:lpstr>
      <vt:lpstr>GATE Cloud</vt:lpstr>
      <vt:lpstr>GATE Cloud</vt:lpstr>
      <vt:lpstr>GATE Teamware</vt:lpstr>
      <vt:lpstr>GATE Teamware</vt:lpstr>
      <vt:lpstr>Análise de sentimentos</vt:lpstr>
      <vt:lpstr>Tesauros</vt:lpstr>
      <vt:lpstr>Ferramentas para Português</vt:lpstr>
      <vt:lpstr>Ferramentas para Português</vt:lpstr>
      <vt:lpstr>Ferramentas para criação de bases de índices</vt:lpstr>
      <vt:lpstr>Algumas ferramentas de RI</vt:lpstr>
      <vt:lpstr>Slide 32</vt:lpstr>
      <vt:lpstr>O que é o Lucene?</vt:lpstr>
      <vt:lpstr>Disponibilidade</vt:lpstr>
      <vt:lpstr>Características</vt:lpstr>
      <vt:lpstr>Funcionalidades</vt:lpstr>
      <vt:lpstr>Buscas flexíveis</vt:lpstr>
      <vt:lpstr>Buscas por campos</vt:lpstr>
      <vt:lpstr>Arquitetura</vt:lpstr>
      <vt:lpstr>Indexação</vt:lpstr>
      <vt:lpstr>Buscas</vt:lpstr>
      <vt:lpstr>GATE General Architecture for Text Engineering</vt:lpstr>
      <vt:lpstr>GATE - Mimir</vt:lpstr>
      <vt:lpstr>Mimir</vt:lpstr>
      <vt:lpstr>Mimir</vt:lpstr>
      <vt:lpstr>Slide 46</vt:lpstr>
      <vt:lpstr>Características</vt:lpstr>
      <vt:lpstr>Preparação dos textos</vt:lpstr>
      <vt:lpstr>Modelo probabilista</vt:lpstr>
      <vt:lpstr>PostingSource</vt:lpstr>
      <vt:lpstr>Buscas com operadores booleanos</vt:lpstr>
      <vt:lpstr>Buscas</vt:lpstr>
      <vt:lpstr>Ordenação</vt:lpstr>
      <vt:lpstr>Slide 54</vt:lpstr>
      <vt:lpstr>Características</vt:lpstr>
      <vt:lpstr>Características</vt:lpstr>
      <vt:lpstr>Performance e Escalabilidade</vt:lpstr>
      <vt:lpstr>Slide 58</vt:lpstr>
      <vt:lpstr>Wumpus</vt:lpstr>
      <vt:lpstr>Wumpus</vt:lpstr>
      <vt:lpstr>Indexação</vt:lpstr>
      <vt:lpstr>Consultas</vt:lpstr>
      <vt:lpstr>GCL</vt:lpstr>
      <vt:lpstr>Consultas</vt:lpstr>
      <vt:lpstr>Relevância dos documentos</vt:lpstr>
      <vt:lpstr>Divergência de Kullback-Leibler</vt:lpstr>
      <vt:lpstr>The Handyman</vt:lpstr>
      <vt:lpstr>Próxima aula</vt:lpstr>
    </vt:vector>
  </TitlesOfParts>
  <Company>UFPE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sem título</dc:title>
  <dc:creator>fbf2</dc:creator>
  <cp:lastModifiedBy>fab</cp:lastModifiedBy>
  <cp:revision>568</cp:revision>
  <cp:lastPrinted>2001-04-02T12:42:59Z</cp:lastPrinted>
  <dcterms:created xsi:type="dcterms:W3CDTF">2000-11-15T23:57:53Z</dcterms:created>
  <dcterms:modified xsi:type="dcterms:W3CDTF">2019-08-15T11:53:03Z</dcterms:modified>
</cp:coreProperties>
</file>