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1" r:id="rId1"/>
  </p:sldMasterIdLst>
  <p:notesMasterIdLst>
    <p:notesMasterId r:id="rId47"/>
  </p:notesMasterIdLst>
  <p:handoutMasterIdLst>
    <p:handoutMasterId r:id="rId48"/>
  </p:handoutMasterIdLst>
  <p:sldIdLst>
    <p:sldId id="386" r:id="rId2"/>
    <p:sldId id="346" r:id="rId3"/>
    <p:sldId id="387" r:id="rId4"/>
    <p:sldId id="388" r:id="rId5"/>
    <p:sldId id="405" r:id="rId6"/>
    <p:sldId id="410" r:id="rId7"/>
    <p:sldId id="395" r:id="rId8"/>
    <p:sldId id="351" r:id="rId9"/>
    <p:sldId id="371" r:id="rId10"/>
    <p:sldId id="381" r:id="rId11"/>
    <p:sldId id="372" r:id="rId12"/>
    <p:sldId id="299" r:id="rId13"/>
    <p:sldId id="367" r:id="rId14"/>
    <p:sldId id="350" r:id="rId15"/>
    <p:sldId id="352" r:id="rId16"/>
    <p:sldId id="353" r:id="rId17"/>
    <p:sldId id="355" r:id="rId18"/>
    <p:sldId id="354" r:id="rId19"/>
    <p:sldId id="356" r:id="rId20"/>
    <p:sldId id="357" r:id="rId21"/>
    <p:sldId id="300" r:id="rId22"/>
    <p:sldId id="359" r:id="rId23"/>
    <p:sldId id="358" r:id="rId24"/>
    <p:sldId id="361" r:id="rId25"/>
    <p:sldId id="378" r:id="rId26"/>
    <p:sldId id="380" r:id="rId27"/>
    <p:sldId id="385" r:id="rId28"/>
    <p:sldId id="364" r:id="rId29"/>
    <p:sldId id="406" r:id="rId30"/>
    <p:sldId id="377" r:id="rId31"/>
    <p:sldId id="407" r:id="rId32"/>
    <p:sldId id="363" r:id="rId33"/>
    <p:sldId id="374" r:id="rId34"/>
    <p:sldId id="408" r:id="rId35"/>
    <p:sldId id="401" r:id="rId36"/>
    <p:sldId id="409" r:id="rId37"/>
    <p:sldId id="402" r:id="rId38"/>
    <p:sldId id="403" r:id="rId39"/>
    <p:sldId id="404" r:id="rId40"/>
    <p:sldId id="411" r:id="rId41"/>
    <p:sldId id="412" r:id="rId42"/>
    <p:sldId id="393" r:id="rId43"/>
    <p:sldId id="383" r:id="rId44"/>
    <p:sldId id="384" r:id="rId45"/>
    <p:sldId id="382" r:id="rId46"/>
  </p:sldIdLst>
  <p:sldSz cx="9144000" cy="6858000" type="screen4x3"/>
  <p:notesSz cx="7315200" cy="96012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5C5C5C"/>
    <a:srgbClr val="660066"/>
    <a:srgbClr val="000000"/>
    <a:srgbClr val="CC99FF"/>
    <a:srgbClr val="585858"/>
    <a:srgbClr val="9D79DD"/>
    <a:srgbClr val="FF8FFF"/>
    <a:srgbClr val="FF99CC"/>
    <a:srgbClr val="FF99FF"/>
    <a:srgbClr val="9966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 autoAdjust="0"/>
    <p:restoredTop sz="94660" autoAdjust="0"/>
  </p:normalViewPr>
  <p:slideViewPr>
    <p:cSldViewPr snapToObjects="1">
      <p:cViewPr>
        <p:scale>
          <a:sx n="70" d="100"/>
          <a:sy n="70" d="100"/>
        </p:scale>
        <p:origin x="-1572" y="-56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10" d="100"/>
        <a:sy n="110" d="100"/>
      </p:scale>
      <p:origin x="0" y="12144"/>
    </p:cViewPr>
  </p:sorterViewPr>
  <p:notesViewPr>
    <p:cSldViewPr snapToObjects="1">
      <p:cViewPr varScale="1">
        <p:scale>
          <a:sx n="40" d="100"/>
          <a:sy n="40" d="100"/>
        </p:scale>
        <p:origin x="-1488" y="-96"/>
      </p:cViewPr>
      <p:guideLst>
        <p:guide orient="horz" pos="3024"/>
        <p:guide pos="2304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notesMaster" Target="notesMasters/notesMaster1.xml"/><Relationship Id="rId50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51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2" Type="http://schemas.openxmlformats.org/officeDocument/2006/relationships/slide" Target="slides/slide23.xml"/><Relationship Id="rId1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197472" cy="2987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7749" tIns="48875" rIns="97749" bIns="48875" numCol="1" anchor="t" anchorCtr="0" compatLnSpc="1">
            <a:prstTxWarp prst="textNoShape">
              <a:avLst/>
            </a:prstTxWarp>
            <a:spAutoFit/>
          </a:bodyPr>
          <a:lstStyle>
            <a:lvl1pPr defTabSz="977900">
              <a:defRPr sz="13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198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117728" y="0"/>
            <a:ext cx="197472" cy="2987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7749" tIns="48875" rIns="97749" bIns="48875" numCol="1" anchor="t" anchorCtr="0" compatLnSpc="1">
            <a:prstTxWarp prst="textNoShape">
              <a:avLst/>
            </a:prstTxWarp>
            <a:spAutoFit/>
          </a:bodyPr>
          <a:lstStyle>
            <a:lvl1pPr algn="r" defTabSz="977900">
              <a:defRPr sz="13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198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02441"/>
            <a:ext cx="197472" cy="2987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7749" tIns="48875" rIns="97749" bIns="48875" numCol="1" anchor="b" anchorCtr="0" compatLnSpc="1">
            <a:prstTxWarp prst="textNoShape">
              <a:avLst/>
            </a:prstTxWarp>
            <a:spAutoFit/>
          </a:bodyPr>
          <a:lstStyle>
            <a:lvl1pPr defTabSz="977900">
              <a:defRPr sz="13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198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6814826" y="9302441"/>
            <a:ext cx="500374" cy="2987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7749" tIns="48875" rIns="97749" bIns="48875" numCol="1" anchor="b" anchorCtr="0" compatLnSpc="1">
            <a:prstTxWarp prst="textNoShape">
              <a:avLst/>
            </a:prstTxWarp>
            <a:spAutoFit/>
          </a:bodyPr>
          <a:lstStyle>
            <a:lvl1pPr algn="r" defTabSz="977900">
              <a:defRPr sz="1300"/>
            </a:lvl1pPr>
          </a:lstStyle>
          <a:p>
            <a:pPr>
              <a:defRPr/>
            </a:pPr>
            <a:fld id="{D24A07D9-2B73-4C98-9EFA-67C10E7992E3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29973849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475" cy="48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749" tIns="48875" rIns="97749" bIns="48875" numCol="1" anchor="t" anchorCtr="0" compatLnSpc="1">
            <a:prstTxWarp prst="textNoShape">
              <a:avLst/>
            </a:prstTxWarp>
          </a:bodyPr>
          <a:lstStyle>
            <a:lvl1pPr defTabSz="977900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4726" y="0"/>
            <a:ext cx="3170474" cy="48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749" tIns="48875" rIns="97749" bIns="48875" numCol="1" anchor="t" anchorCtr="0" compatLnSpc="1">
            <a:prstTxWarp prst="textNoShape">
              <a:avLst/>
            </a:prstTxWarp>
          </a:bodyPr>
          <a:lstStyle>
            <a:lvl1pPr algn="r" defTabSz="977900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40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19138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5915" y="4561173"/>
            <a:ext cx="5363372" cy="432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749" tIns="48875" rIns="97749" bIns="4887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839"/>
            <a:ext cx="3170475" cy="4803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749" tIns="48875" rIns="97749" bIns="48875" numCol="1" anchor="b" anchorCtr="0" compatLnSpc="1">
            <a:prstTxWarp prst="textNoShape">
              <a:avLst/>
            </a:prstTxWarp>
          </a:bodyPr>
          <a:lstStyle>
            <a:lvl1pPr defTabSz="977900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4726" y="9120839"/>
            <a:ext cx="3170474" cy="4803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749" tIns="48875" rIns="97749" bIns="48875" numCol="1" anchor="b" anchorCtr="0" compatLnSpc="1">
            <a:prstTxWarp prst="textNoShape">
              <a:avLst/>
            </a:prstTxWarp>
          </a:bodyPr>
          <a:lstStyle>
            <a:lvl1pPr algn="r" defTabSz="977900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fld id="{4ACEF7B0-3ADC-4B9B-BF17-AA903889F40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357221699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09D51F4-6B5E-4888-AC51-54BF558676A6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45059" name="Rectangle 2050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2051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pt-B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0" y="0"/>
              <a:ext cx="5760" cy="4320"/>
              <a:chOff x="0" y="0"/>
              <a:chExt cx="5760" cy="4320"/>
            </a:xfrm>
          </p:grpSpPr>
          <p:sp>
            <p:nvSpPr>
              <p:cNvPr id="15" name="Rectangle 4"/>
              <p:cNvSpPr>
                <a:spLocks noChangeArrowheads="1"/>
              </p:cNvSpPr>
              <p:nvPr/>
            </p:nvSpPr>
            <p:spPr bwMode="ltGray">
              <a:xfrm>
                <a:off x="2112" y="0"/>
                <a:ext cx="3648" cy="9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/>
              </a:p>
            </p:txBody>
          </p:sp>
          <p:grpSp>
            <p:nvGrpSpPr>
              <p:cNvPr id="16" name="Group 5"/>
              <p:cNvGrpSpPr>
                <a:grpSpLocks/>
              </p:cNvGrpSpPr>
              <p:nvPr userDrawn="1"/>
            </p:nvGrpSpPr>
            <p:grpSpPr bwMode="auto">
              <a:xfrm>
                <a:off x="0" y="0"/>
                <a:ext cx="5760" cy="4320"/>
                <a:chOff x="0" y="0"/>
                <a:chExt cx="5760" cy="4320"/>
              </a:xfrm>
            </p:grpSpPr>
            <p:sp>
              <p:nvSpPr>
                <p:cNvPr id="18" name="Line 6"/>
                <p:cNvSpPr>
                  <a:spLocks noChangeShapeType="1"/>
                </p:cNvSpPr>
                <p:nvPr/>
              </p:nvSpPr>
              <p:spPr bwMode="white">
                <a:xfrm>
                  <a:off x="0" y="19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9" name="Line 7"/>
                <p:cNvSpPr>
                  <a:spLocks noChangeShapeType="1"/>
                </p:cNvSpPr>
                <p:nvPr/>
              </p:nvSpPr>
              <p:spPr bwMode="white">
                <a:xfrm>
                  <a:off x="0" y="38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20" name="Line 8"/>
                <p:cNvSpPr>
                  <a:spLocks noChangeShapeType="1"/>
                </p:cNvSpPr>
                <p:nvPr/>
              </p:nvSpPr>
              <p:spPr bwMode="white">
                <a:xfrm>
                  <a:off x="0" y="57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21" name="Line 9"/>
                <p:cNvSpPr>
                  <a:spLocks noChangeShapeType="1"/>
                </p:cNvSpPr>
                <p:nvPr/>
              </p:nvSpPr>
              <p:spPr bwMode="white">
                <a:xfrm>
                  <a:off x="0" y="76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22" name="Line 10"/>
                <p:cNvSpPr>
                  <a:spLocks noChangeShapeType="1"/>
                </p:cNvSpPr>
                <p:nvPr/>
              </p:nvSpPr>
              <p:spPr bwMode="white">
                <a:xfrm>
                  <a:off x="0" y="96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23" name="Line 11"/>
                <p:cNvSpPr>
                  <a:spLocks noChangeShapeType="1"/>
                </p:cNvSpPr>
                <p:nvPr/>
              </p:nvSpPr>
              <p:spPr bwMode="white">
                <a:xfrm>
                  <a:off x="0" y="115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24" name="Line 12"/>
                <p:cNvSpPr>
                  <a:spLocks noChangeShapeType="1"/>
                </p:cNvSpPr>
                <p:nvPr/>
              </p:nvSpPr>
              <p:spPr bwMode="white">
                <a:xfrm>
                  <a:off x="0" y="134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25" name="Line 13"/>
                <p:cNvSpPr>
                  <a:spLocks noChangeShapeType="1"/>
                </p:cNvSpPr>
                <p:nvPr/>
              </p:nvSpPr>
              <p:spPr bwMode="white">
                <a:xfrm>
                  <a:off x="0" y="153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26" name="Line 14"/>
                <p:cNvSpPr>
                  <a:spLocks noChangeShapeType="1"/>
                </p:cNvSpPr>
                <p:nvPr/>
              </p:nvSpPr>
              <p:spPr bwMode="white">
                <a:xfrm>
                  <a:off x="0" y="172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27" name="Line 15"/>
                <p:cNvSpPr>
                  <a:spLocks noChangeShapeType="1"/>
                </p:cNvSpPr>
                <p:nvPr/>
              </p:nvSpPr>
              <p:spPr bwMode="white">
                <a:xfrm>
                  <a:off x="0" y="192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28" name="Line 16"/>
                <p:cNvSpPr>
                  <a:spLocks noChangeShapeType="1"/>
                </p:cNvSpPr>
                <p:nvPr/>
              </p:nvSpPr>
              <p:spPr bwMode="white">
                <a:xfrm>
                  <a:off x="0" y="211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29" name="Line 17"/>
                <p:cNvSpPr>
                  <a:spLocks noChangeShapeType="1"/>
                </p:cNvSpPr>
                <p:nvPr/>
              </p:nvSpPr>
              <p:spPr bwMode="white">
                <a:xfrm>
                  <a:off x="0" y="230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30" name="Line 18"/>
                <p:cNvSpPr>
                  <a:spLocks noChangeShapeType="1"/>
                </p:cNvSpPr>
                <p:nvPr/>
              </p:nvSpPr>
              <p:spPr bwMode="white">
                <a:xfrm>
                  <a:off x="0" y="249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31" name="Line 19"/>
                <p:cNvSpPr>
                  <a:spLocks noChangeShapeType="1"/>
                </p:cNvSpPr>
                <p:nvPr/>
              </p:nvSpPr>
              <p:spPr bwMode="white">
                <a:xfrm>
                  <a:off x="0" y="268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32" name="Line 20"/>
                <p:cNvSpPr>
                  <a:spLocks noChangeShapeType="1"/>
                </p:cNvSpPr>
                <p:nvPr/>
              </p:nvSpPr>
              <p:spPr bwMode="white">
                <a:xfrm>
                  <a:off x="0" y="288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33" name="Line 21"/>
                <p:cNvSpPr>
                  <a:spLocks noChangeShapeType="1"/>
                </p:cNvSpPr>
                <p:nvPr/>
              </p:nvSpPr>
              <p:spPr bwMode="white">
                <a:xfrm>
                  <a:off x="0" y="307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34" name="Line 22"/>
                <p:cNvSpPr>
                  <a:spLocks noChangeShapeType="1"/>
                </p:cNvSpPr>
                <p:nvPr/>
              </p:nvSpPr>
              <p:spPr bwMode="white">
                <a:xfrm>
                  <a:off x="0" y="326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35" name="Line 23"/>
                <p:cNvSpPr>
                  <a:spLocks noChangeShapeType="1"/>
                </p:cNvSpPr>
                <p:nvPr/>
              </p:nvSpPr>
              <p:spPr bwMode="white">
                <a:xfrm>
                  <a:off x="0" y="345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36" name="Line 24"/>
                <p:cNvSpPr>
                  <a:spLocks noChangeShapeType="1"/>
                </p:cNvSpPr>
                <p:nvPr/>
              </p:nvSpPr>
              <p:spPr bwMode="white">
                <a:xfrm>
                  <a:off x="0" y="364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37" name="Line 25"/>
                <p:cNvSpPr>
                  <a:spLocks noChangeShapeType="1"/>
                </p:cNvSpPr>
                <p:nvPr/>
              </p:nvSpPr>
              <p:spPr bwMode="white">
                <a:xfrm>
                  <a:off x="0" y="384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38" name="Line 26"/>
                <p:cNvSpPr>
                  <a:spLocks noChangeShapeType="1"/>
                </p:cNvSpPr>
                <p:nvPr/>
              </p:nvSpPr>
              <p:spPr bwMode="white">
                <a:xfrm>
                  <a:off x="0" y="403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39" name="Line 27"/>
                <p:cNvSpPr>
                  <a:spLocks noChangeShapeType="1"/>
                </p:cNvSpPr>
                <p:nvPr/>
              </p:nvSpPr>
              <p:spPr bwMode="white">
                <a:xfrm>
                  <a:off x="0" y="422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40" name="Line 28"/>
                <p:cNvSpPr>
                  <a:spLocks noChangeShapeType="1"/>
                </p:cNvSpPr>
                <p:nvPr/>
              </p:nvSpPr>
              <p:spPr bwMode="white">
                <a:xfrm>
                  <a:off x="1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41" name="Line 29"/>
                <p:cNvSpPr>
                  <a:spLocks noChangeShapeType="1"/>
                </p:cNvSpPr>
                <p:nvPr/>
              </p:nvSpPr>
              <p:spPr bwMode="white">
                <a:xfrm>
                  <a:off x="3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42" name="Line 30"/>
                <p:cNvSpPr>
                  <a:spLocks noChangeShapeType="1"/>
                </p:cNvSpPr>
                <p:nvPr/>
              </p:nvSpPr>
              <p:spPr bwMode="white">
                <a:xfrm>
                  <a:off x="5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43" name="Line 31"/>
                <p:cNvSpPr>
                  <a:spLocks noChangeShapeType="1"/>
                </p:cNvSpPr>
                <p:nvPr/>
              </p:nvSpPr>
              <p:spPr bwMode="white">
                <a:xfrm>
                  <a:off x="7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44" name="Line 32"/>
                <p:cNvSpPr>
                  <a:spLocks noChangeShapeType="1"/>
                </p:cNvSpPr>
                <p:nvPr/>
              </p:nvSpPr>
              <p:spPr bwMode="white">
                <a:xfrm>
                  <a:off x="96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45" name="Line 33"/>
                <p:cNvSpPr>
                  <a:spLocks noChangeShapeType="1"/>
                </p:cNvSpPr>
                <p:nvPr/>
              </p:nvSpPr>
              <p:spPr bwMode="white">
                <a:xfrm>
                  <a:off x="115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46" name="Line 34"/>
                <p:cNvSpPr>
                  <a:spLocks noChangeShapeType="1"/>
                </p:cNvSpPr>
                <p:nvPr/>
              </p:nvSpPr>
              <p:spPr bwMode="white">
                <a:xfrm>
                  <a:off x="134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47" name="Line 35"/>
                <p:cNvSpPr>
                  <a:spLocks noChangeShapeType="1"/>
                </p:cNvSpPr>
                <p:nvPr/>
              </p:nvSpPr>
              <p:spPr bwMode="white">
                <a:xfrm>
                  <a:off x="153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48" name="Line 36"/>
                <p:cNvSpPr>
                  <a:spLocks noChangeShapeType="1"/>
                </p:cNvSpPr>
                <p:nvPr/>
              </p:nvSpPr>
              <p:spPr bwMode="white">
                <a:xfrm>
                  <a:off x="172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49" name="Line 37"/>
                <p:cNvSpPr>
                  <a:spLocks noChangeShapeType="1"/>
                </p:cNvSpPr>
                <p:nvPr/>
              </p:nvSpPr>
              <p:spPr bwMode="white">
                <a:xfrm>
                  <a:off x="192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50" name="Line 38"/>
                <p:cNvSpPr>
                  <a:spLocks noChangeShapeType="1"/>
                </p:cNvSpPr>
                <p:nvPr/>
              </p:nvSpPr>
              <p:spPr bwMode="white">
                <a:xfrm>
                  <a:off x="211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51" name="Line 39"/>
                <p:cNvSpPr>
                  <a:spLocks noChangeShapeType="1"/>
                </p:cNvSpPr>
                <p:nvPr/>
              </p:nvSpPr>
              <p:spPr bwMode="white">
                <a:xfrm>
                  <a:off x="230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52" name="Line 40"/>
                <p:cNvSpPr>
                  <a:spLocks noChangeShapeType="1"/>
                </p:cNvSpPr>
                <p:nvPr/>
              </p:nvSpPr>
              <p:spPr bwMode="white">
                <a:xfrm>
                  <a:off x="249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53" name="Line 41"/>
                <p:cNvSpPr>
                  <a:spLocks noChangeShapeType="1"/>
                </p:cNvSpPr>
                <p:nvPr/>
              </p:nvSpPr>
              <p:spPr bwMode="white">
                <a:xfrm>
                  <a:off x="268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54" name="Line 42"/>
                <p:cNvSpPr>
                  <a:spLocks noChangeShapeType="1"/>
                </p:cNvSpPr>
                <p:nvPr/>
              </p:nvSpPr>
              <p:spPr bwMode="white">
                <a:xfrm>
                  <a:off x="288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55" name="Line 43"/>
                <p:cNvSpPr>
                  <a:spLocks noChangeShapeType="1"/>
                </p:cNvSpPr>
                <p:nvPr/>
              </p:nvSpPr>
              <p:spPr bwMode="white">
                <a:xfrm>
                  <a:off x="307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56" name="Line 44"/>
                <p:cNvSpPr>
                  <a:spLocks noChangeShapeType="1"/>
                </p:cNvSpPr>
                <p:nvPr/>
              </p:nvSpPr>
              <p:spPr bwMode="white">
                <a:xfrm>
                  <a:off x="326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57" name="Line 45"/>
                <p:cNvSpPr>
                  <a:spLocks noChangeShapeType="1"/>
                </p:cNvSpPr>
                <p:nvPr/>
              </p:nvSpPr>
              <p:spPr bwMode="white">
                <a:xfrm>
                  <a:off x="345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58" name="Line 46"/>
                <p:cNvSpPr>
                  <a:spLocks noChangeShapeType="1"/>
                </p:cNvSpPr>
                <p:nvPr/>
              </p:nvSpPr>
              <p:spPr bwMode="white">
                <a:xfrm>
                  <a:off x="364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59" name="Line 47"/>
                <p:cNvSpPr>
                  <a:spLocks noChangeShapeType="1"/>
                </p:cNvSpPr>
                <p:nvPr/>
              </p:nvSpPr>
              <p:spPr bwMode="white">
                <a:xfrm>
                  <a:off x="384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60" name="Line 48"/>
                <p:cNvSpPr>
                  <a:spLocks noChangeShapeType="1"/>
                </p:cNvSpPr>
                <p:nvPr/>
              </p:nvSpPr>
              <p:spPr bwMode="white">
                <a:xfrm>
                  <a:off x="403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61" name="Line 49"/>
                <p:cNvSpPr>
                  <a:spLocks noChangeShapeType="1"/>
                </p:cNvSpPr>
                <p:nvPr/>
              </p:nvSpPr>
              <p:spPr bwMode="white">
                <a:xfrm>
                  <a:off x="422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62" name="Line 50"/>
                <p:cNvSpPr>
                  <a:spLocks noChangeShapeType="1"/>
                </p:cNvSpPr>
                <p:nvPr/>
              </p:nvSpPr>
              <p:spPr bwMode="white">
                <a:xfrm>
                  <a:off x="441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63" name="Line 51"/>
                <p:cNvSpPr>
                  <a:spLocks noChangeShapeType="1"/>
                </p:cNvSpPr>
                <p:nvPr/>
              </p:nvSpPr>
              <p:spPr bwMode="white">
                <a:xfrm>
                  <a:off x="460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64" name="Line 52"/>
                <p:cNvSpPr>
                  <a:spLocks noChangeShapeType="1"/>
                </p:cNvSpPr>
                <p:nvPr/>
              </p:nvSpPr>
              <p:spPr bwMode="white">
                <a:xfrm>
                  <a:off x="480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65" name="Line 53"/>
                <p:cNvSpPr>
                  <a:spLocks noChangeShapeType="1"/>
                </p:cNvSpPr>
                <p:nvPr/>
              </p:nvSpPr>
              <p:spPr bwMode="white">
                <a:xfrm>
                  <a:off x="49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66" name="Line 54"/>
                <p:cNvSpPr>
                  <a:spLocks noChangeShapeType="1"/>
                </p:cNvSpPr>
                <p:nvPr/>
              </p:nvSpPr>
              <p:spPr bwMode="white">
                <a:xfrm>
                  <a:off x="51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67" name="Line 55"/>
                <p:cNvSpPr>
                  <a:spLocks noChangeShapeType="1"/>
                </p:cNvSpPr>
                <p:nvPr/>
              </p:nvSpPr>
              <p:spPr bwMode="white">
                <a:xfrm>
                  <a:off x="53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68" name="Line 56"/>
                <p:cNvSpPr>
                  <a:spLocks noChangeShapeType="1"/>
                </p:cNvSpPr>
                <p:nvPr/>
              </p:nvSpPr>
              <p:spPr bwMode="white">
                <a:xfrm>
                  <a:off x="55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</p:grpSp>
          <p:sp>
            <p:nvSpPr>
              <p:cNvPr id="17" name="Line 57"/>
              <p:cNvSpPr>
                <a:spLocks noChangeShapeType="1"/>
              </p:cNvSpPr>
              <p:nvPr/>
            </p:nvSpPr>
            <p:spPr bwMode="ltGray">
              <a:xfrm>
                <a:off x="5568" y="0"/>
                <a:ext cx="0" cy="1488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/>
              </a:p>
            </p:txBody>
          </p:sp>
        </p:grpSp>
        <p:grpSp>
          <p:nvGrpSpPr>
            <p:cNvPr id="6" name="Group 58"/>
            <p:cNvGrpSpPr>
              <a:grpSpLocks/>
            </p:cNvGrpSpPr>
            <p:nvPr userDrawn="1"/>
          </p:nvGrpSpPr>
          <p:grpSpPr bwMode="auto">
            <a:xfrm>
              <a:off x="3" y="559"/>
              <a:ext cx="4192" cy="1796"/>
              <a:chOff x="3" y="559"/>
              <a:chExt cx="4192" cy="1796"/>
            </a:xfrm>
          </p:grpSpPr>
          <p:sp>
            <p:nvSpPr>
              <p:cNvPr id="11" name="Line 59"/>
              <p:cNvSpPr>
                <a:spLocks noChangeShapeType="1"/>
              </p:cNvSpPr>
              <p:nvPr/>
            </p:nvSpPr>
            <p:spPr bwMode="ltGray">
              <a:xfrm>
                <a:off x="506" y="559"/>
                <a:ext cx="0" cy="1796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/>
              </a:p>
            </p:txBody>
          </p:sp>
          <p:sp>
            <p:nvSpPr>
              <p:cNvPr id="12" name="Line 60"/>
              <p:cNvSpPr>
                <a:spLocks noChangeShapeType="1"/>
              </p:cNvSpPr>
              <p:nvPr/>
            </p:nvSpPr>
            <p:spPr bwMode="ltGray">
              <a:xfrm flipH="1" flipV="1">
                <a:off x="3" y="1924"/>
                <a:ext cx="3211" cy="1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/>
              </a:p>
            </p:txBody>
          </p:sp>
          <p:sp>
            <p:nvSpPr>
              <p:cNvPr id="13" name="Line 61"/>
              <p:cNvSpPr>
                <a:spLocks noChangeShapeType="1"/>
              </p:cNvSpPr>
              <p:nvPr/>
            </p:nvSpPr>
            <p:spPr bwMode="ltGray">
              <a:xfrm flipH="1" flipV="1">
                <a:off x="384" y="938"/>
                <a:ext cx="3811" cy="1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/>
              </a:p>
            </p:txBody>
          </p:sp>
          <p:sp>
            <p:nvSpPr>
              <p:cNvPr id="14" name="Arc 62"/>
              <p:cNvSpPr>
                <a:spLocks/>
              </p:cNvSpPr>
              <p:nvPr/>
            </p:nvSpPr>
            <p:spPr bwMode="ltGray">
              <a:xfrm rot="16200000" flipH="1">
                <a:off x="426" y="860"/>
                <a:ext cx="156" cy="157"/>
              </a:xfrm>
              <a:custGeom>
                <a:avLst/>
                <a:gdLst>
                  <a:gd name="G0" fmla="+- 21595 0 0"/>
                  <a:gd name="G1" fmla="+- 21600 0 0"/>
                  <a:gd name="G2" fmla="+- 21600 0 0"/>
                  <a:gd name="T0" fmla="*/ 21114 w 43195"/>
                  <a:gd name="T1" fmla="*/ 5 h 43200"/>
                  <a:gd name="T2" fmla="*/ 0 w 43195"/>
                  <a:gd name="T3" fmla="*/ 22056 h 43200"/>
                  <a:gd name="T4" fmla="*/ 21595 w 43195"/>
                  <a:gd name="T5" fmla="*/ 21600 h 43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195" h="43200" fill="none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</a:path>
                  <a:path w="43195" h="43200" stroke="0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  <a:lnTo>
                      <a:pt x="21595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/>
              </a:p>
            </p:txBody>
          </p:sp>
        </p:grpSp>
        <p:grpSp>
          <p:nvGrpSpPr>
            <p:cNvPr id="7" name="Group 63"/>
            <p:cNvGrpSpPr>
              <a:grpSpLocks/>
            </p:cNvGrpSpPr>
            <p:nvPr userDrawn="1"/>
          </p:nvGrpSpPr>
          <p:grpSpPr bwMode="auto">
            <a:xfrm>
              <a:off x="1480" y="1952"/>
              <a:ext cx="3808" cy="1812"/>
              <a:chOff x="1480" y="1952"/>
              <a:chExt cx="3808" cy="1812"/>
            </a:xfrm>
          </p:grpSpPr>
          <p:sp>
            <p:nvSpPr>
              <p:cNvPr id="8" name="Line 64"/>
              <p:cNvSpPr>
                <a:spLocks noChangeShapeType="1"/>
              </p:cNvSpPr>
              <p:nvPr/>
            </p:nvSpPr>
            <p:spPr bwMode="ltGray">
              <a:xfrm flipV="1">
                <a:off x="1480" y="3442"/>
                <a:ext cx="3808" cy="0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/>
              </a:p>
            </p:txBody>
          </p:sp>
          <p:sp>
            <p:nvSpPr>
              <p:cNvPr id="9" name="Line 65"/>
              <p:cNvSpPr>
                <a:spLocks noChangeShapeType="1"/>
              </p:cNvSpPr>
              <p:nvPr/>
            </p:nvSpPr>
            <p:spPr bwMode="ltGray">
              <a:xfrm flipH="1">
                <a:off x="5172" y="1952"/>
                <a:ext cx="0" cy="1812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/>
              </a:p>
            </p:txBody>
          </p:sp>
          <p:sp>
            <p:nvSpPr>
              <p:cNvPr id="10" name="Arc 66"/>
              <p:cNvSpPr>
                <a:spLocks/>
              </p:cNvSpPr>
              <p:nvPr/>
            </p:nvSpPr>
            <p:spPr bwMode="ltGray">
              <a:xfrm rot="5400000">
                <a:off x="5097" y="3347"/>
                <a:ext cx="156" cy="157"/>
              </a:xfrm>
              <a:custGeom>
                <a:avLst/>
                <a:gdLst>
                  <a:gd name="G0" fmla="+- 21595 0 0"/>
                  <a:gd name="G1" fmla="+- 21600 0 0"/>
                  <a:gd name="G2" fmla="+- 21600 0 0"/>
                  <a:gd name="T0" fmla="*/ 21114 w 43195"/>
                  <a:gd name="T1" fmla="*/ 5 h 43200"/>
                  <a:gd name="T2" fmla="*/ 0 w 43195"/>
                  <a:gd name="T3" fmla="*/ 22056 h 43200"/>
                  <a:gd name="T4" fmla="*/ 21595 w 43195"/>
                  <a:gd name="T5" fmla="*/ 21600 h 43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195" h="43200" fill="none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</a:path>
                  <a:path w="43195" h="43200" stroke="0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  <a:lnTo>
                      <a:pt x="21595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/>
              </a:p>
            </p:txBody>
          </p:sp>
        </p:grpSp>
      </p:grpSp>
      <p:sp>
        <p:nvSpPr>
          <p:cNvPr id="110659" name="Rectangle 67"/>
          <p:cNvSpPr>
            <a:spLocks noGrp="1" noChangeArrowheads="1"/>
          </p:cNvSpPr>
          <p:nvPr>
            <p:ph type="ctrTitle"/>
          </p:nvPr>
        </p:nvSpPr>
        <p:spPr>
          <a:xfrm>
            <a:off x="990600" y="17526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110660" name="Rectangle 68" descr="Rectangle: Click to edit Master text styles&#10;Second level&#10;Third level&#10;Fourth level&#10;Fifth level"/>
          <p:cNvSpPr>
            <a:spLocks noGrp="1" noChangeArrowheads="1"/>
          </p:cNvSpPr>
          <p:nvPr>
            <p:ph type="subTitle" idx="1"/>
          </p:nvPr>
        </p:nvSpPr>
        <p:spPr>
          <a:xfrm>
            <a:off x="990600" y="3309938"/>
            <a:ext cx="6400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>
                <a:solidFill>
                  <a:srgbClr val="000000"/>
                </a:solidFill>
              </a:defRPr>
            </a:lvl1pPr>
          </a:lstStyle>
          <a:p>
            <a:r>
              <a:rPr lang="pt-BR" dirty="0"/>
              <a:t>Clique para editar o estilo do subtítulo mestre</a:t>
            </a:r>
          </a:p>
        </p:txBody>
      </p:sp>
      <p:sp>
        <p:nvSpPr>
          <p:cNvPr id="69" name="Rectangle 69"/>
          <p:cNvSpPr>
            <a:spLocks noGrp="1" noChangeArrowheads="1"/>
          </p:cNvSpPr>
          <p:nvPr>
            <p:ph type="dt" sz="quarter" idx="10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1" name="Rectangle 71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8562A0-77DF-4F3A-9C63-D5ED0E79E160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6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21BB2C-E50B-4E2E-8060-AE0472530298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10350" y="342900"/>
            <a:ext cx="2000250" cy="528637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09600" y="342900"/>
            <a:ext cx="5848350" cy="528637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6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18550F-8B0F-41A7-8F63-0667D3DECC0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  <a:lvl2pPr>
              <a:defRPr>
                <a:solidFill>
                  <a:srgbClr val="000000"/>
                </a:solidFill>
              </a:defRPr>
            </a:lvl2pPr>
            <a:lvl3pPr>
              <a:defRPr>
                <a:solidFill>
                  <a:srgbClr val="000000"/>
                </a:solidFill>
              </a:defRPr>
            </a:lvl3pPr>
            <a:lvl4pPr>
              <a:defRPr>
                <a:solidFill>
                  <a:srgbClr val="000000"/>
                </a:solidFill>
              </a:defRPr>
            </a:lvl4pPr>
            <a:lvl5pPr>
              <a:defRPr>
                <a:solidFill>
                  <a:srgbClr val="000000"/>
                </a:solidFill>
              </a:defRPr>
            </a:lvl5pPr>
          </a:lstStyle>
          <a:p>
            <a:pPr lvl="0"/>
            <a:r>
              <a:rPr lang="pt-BR" dirty="0" smtClean="0"/>
              <a:t>Clique para editar os estilos do texto mestre</a:t>
            </a:r>
          </a:p>
          <a:p>
            <a:pPr lvl="1"/>
            <a:r>
              <a:rPr lang="pt-BR" dirty="0" smtClean="0"/>
              <a:t>Segundo nível</a:t>
            </a:r>
          </a:p>
          <a:p>
            <a:pPr lvl="2"/>
            <a:r>
              <a:rPr lang="pt-BR" dirty="0" smtClean="0"/>
              <a:t>Terceiro nível</a:t>
            </a:r>
          </a:p>
          <a:p>
            <a:pPr lvl="3"/>
            <a:r>
              <a:rPr lang="pt-BR" dirty="0" smtClean="0"/>
              <a:t>Quarto nível</a:t>
            </a:r>
          </a:p>
          <a:p>
            <a:pPr lvl="4"/>
            <a:r>
              <a:rPr lang="pt-BR" dirty="0" smtClean="0"/>
              <a:t>Quinto nível</a:t>
            </a:r>
            <a:endParaRPr lang="pt-BR" dirty="0"/>
          </a:p>
        </p:txBody>
      </p:sp>
      <p:sp>
        <p:nvSpPr>
          <p:cNvPr id="5" name="Rectangle 6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4AC0E2-64C2-4F68-A95E-90B4BED896B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Rectangle 6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ACF48D-1A5B-43DA-8C83-317D9E72CFD4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514475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800600" y="1514475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Rectangle 6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031A94-E2B9-4F9C-A6EA-EAC54ECB484C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8" name="Rectangle 6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28836F-9236-45FB-912B-5BA70267E49C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4" name="Rectangle 6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4E28EE-6E12-479A-884D-24490975113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6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67261F-740A-4DD3-960D-600EA83C8E9D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Rectangle 6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13A4A1-B44B-4942-9B5E-EFD97B0C24CB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 smtClean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Rectangle 6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E2E472-8B84-4B94-83F6-5D1F0E2BBFC4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 userDrawn="1"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grpSp>
          <p:nvGrpSpPr>
            <p:cNvPr id="1031" name="Group 3"/>
            <p:cNvGrpSpPr>
              <a:grpSpLocks/>
            </p:cNvGrpSpPr>
            <p:nvPr/>
          </p:nvGrpSpPr>
          <p:grpSpPr bwMode="auto">
            <a:xfrm>
              <a:off x="0" y="0"/>
              <a:ext cx="5760" cy="4320"/>
              <a:chOff x="0" y="0"/>
              <a:chExt cx="5760" cy="4320"/>
            </a:xfrm>
          </p:grpSpPr>
          <p:grpSp>
            <p:nvGrpSpPr>
              <p:cNvPr id="1038" name="Group 4"/>
              <p:cNvGrpSpPr>
                <a:grpSpLocks/>
              </p:cNvGrpSpPr>
              <p:nvPr/>
            </p:nvGrpSpPr>
            <p:grpSpPr bwMode="auto">
              <a:xfrm>
                <a:off x="0" y="192"/>
                <a:ext cx="5760" cy="4032"/>
                <a:chOff x="0" y="192"/>
                <a:chExt cx="5760" cy="4032"/>
              </a:xfrm>
            </p:grpSpPr>
            <p:sp>
              <p:nvSpPr>
                <p:cNvPr id="109573" name="Line 5"/>
                <p:cNvSpPr>
                  <a:spLocks noChangeShapeType="1"/>
                </p:cNvSpPr>
                <p:nvPr/>
              </p:nvSpPr>
              <p:spPr bwMode="white">
                <a:xfrm>
                  <a:off x="0" y="19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9574" name="Line 6"/>
                <p:cNvSpPr>
                  <a:spLocks noChangeShapeType="1"/>
                </p:cNvSpPr>
                <p:nvPr/>
              </p:nvSpPr>
              <p:spPr bwMode="white">
                <a:xfrm>
                  <a:off x="0" y="38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9575" name="Line 7"/>
                <p:cNvSpPr>
                  <a:spLocks noChangeShapeType="1"/>
                </p:cNvSpPr>
                <p:nvPr/>
              </p:nvSpPr>
              <p:spPr bwMode="white">
                <a:xfrm>
                  <a:off x="0" y="57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9576" name="Line 8"/>
                <p:cNvSpPr>
                  <a:spLocks noChangeShapeType="1"/>
                </p:cNvSpPr>
                <p:nvPr/>
              </p:nvSpPr>
              <p:spPr bwMode="white">
                <a:xfrm>
                  <a:off x="0" y="76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9577" name="Line 9"/>
                <p:cNvSpPr>
                  <a:spLocks noChangeShapeType="1"/>
                </p:cNvSpPr>
                <p:nvPr/>
              </p:nvSpPr>
              <p:spPr bwMode="white">
                <a:xfrm>
                  <a:off x="0" y="96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9578" name="Line 10"/>
                <p:cNvSpPr>
                  <a:spLocks noChangeShapeType="1"/>
                </p:cNvSpPr>
                <p:nvPr/>
              </p:nvSpPr>
              <p:spPr bwMode="white">
                <a:xfrm>
                  <a:off x="0" y="115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9579" name="Line 11"/>
                <p:cNvSpPr>
                  <a:spLocks noChangeShapeType="1"/>
                </p:cNvSpPr>
                <p:nvPr/>
              </p:nvSpPr>
              <p:spPr bwMode="white">
                <a:xfrm>
                  <a:off x="0" y="134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9580" name="Line 12"/>
                <p:cNvSpPr>
                  <a:spLocks noChangeShapeType="1"/>
                </p:cNvSpPr>
                <p:nvPr/>
              </p:nvSpPr>
              <p:spPr bwMode="white">
                <a:xfrm>
                  <a:off x="0" y="153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9581" name="Line 13"/>
                <p:cNvSpPr>
                  <a:spLocks noChangeShapeType="1"/>
                </p:cNvSpPr>
                <p:nvPr/>
              </p:nvSpPr>
              <p:spPr bwMode="white">
                <a:xfrm>
                  <a:off x="0" y="172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9582" name="Line 14"/>
                <p:cNvSpPr>
                  <a:spLocks noChangeShapeType="1"/>
                </p:cNvSpPr>
                <p:nvPr/>
              </p:nvSpPr>
              <p:spPr bwMode="white">
                <a:xfrm>
                  <a:off x="0" y="192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9583" name="Line 15"/>
                <p:cNvSpPr>
                  <a:spLocks noChangeShapeType="1"/>
                </p:cNvSpPr>
                <p:nvPr/>
              </p:nvSpPr>
              <p:spPr bwMode="white">
                <a:xfrm>
                  <a:off x="0" y="211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9584" name="Line 16"/>
                <p:cNvSpPr>
                  <a:spLocks noChangeShapeType="1"/>
                </p:cNvSpPr>
                <p:nvPr/>
              </p:nvSpPr>
              <p:spPr bwMode="white">
                <a:xfrm>
                  <a:off x="0" y="230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9585" name="Line 17"/>
                <p:cNvSpPr>
                  <a:spLocks noChangeShapeType="1"/>
                </p:cNvSpPr>
                <p:nvPr/>
              </p:nvSpPr>
              <p:spPr bwMode="white">
                <a:xfrm>
                  <a:off x="0" y="249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9586" name="Line 18"/>
                <p:cNvSpPr>
                  <a:spLocks noChangeShapeType="1"/>
                </p:cNvSpPr>
                <p:nvPr/>
              </p:nvSpPr>
              <p:spPr bwMode="white">
                <a:xfrm>
                  <a:off x="0" y="268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9587" name="Line 19"/>
                <p:cNvSpPr>
                  <a:spLocks noChangeShapeType="1"/>
                </p:cNvSpPr>
                <p:nvPr/>
              </p:nvSpPr>
              <p:spPr bwMode="white">
                <a:xfrm>
                  <a:off x="0" y="288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9588" name="Line 20"/>
                <p:cNvSpPr>
                  <a:spLocks noChangeShapeType="1"/>
                </p:cNvSpPr>
                <p:nvPr/>
              </p:nvSpPr>
              <p:spPr bwMode="white">
                <a:xfrm>
                  <a:off x="0" y="307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9589" name="Line 21"/>
                <p:cNvSpPr>
                  <a:spLocks noChangeShapeType="1"/>
                </p:cNvSpPr>
                <p:nvPr/>
              </p:nvSpPr>
              <p:spPr bwMode="white">
                <a:xfrm>
                  <a:off x="0" y="326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9590" name="Line 22"/>
                <p:cNvSpPr>
                  <a:spLocks noChangeShapeType="1"/>
                </p:cNvSpPr>
                <p:nvPr/>
              </p:nvSpPr>
              <p:spPr bwMode="white">
                <a:xfrm>
                  <a:off x="0" y="345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9591" name="Line 23"/>
                <p:cNvSpPr>
                  <a:spLocks noChangeShapeType="1"/>
                </p:cNvSpPr>
                <p:nvPr/>
              </p:nvSpPr>
              <p:spPr bwMode="white">
                <a:xfrm>
                  <a:off x="0" y="364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9592" name="Line 24"/>
                <p:cNvSpPr>
                  <a:spLocks noChangeShapeType="1"/>
                </p:cNvSpPr>
                <p:nvPr/>
              </p:nvSpPr>
              <p:spPr bwMode="white">
                <a:xfrm>
                  <a:off x="0" y="384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9593" name="Line 25"/>
                <p:cNvSpPr>
                  <a:spLocks noChangeShapeType="1"/>
                </p:cNvSpPr>
                <p:nvPr/>
              </p:nvSpPr>
              <p:spPr bwMode="white">
                <a:xfrm>
                  <a:off x="0" y="403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9594" name="Line 26"/>
                <p:cNvSpPr>
                  <a:spLocks noChangeShapeType="1"/>
                </p:cNvSpPr>
                <p:nvPr/>
              </p:nvSpPr>
              <p:spPr bwMode="white">
                <a:xfrm>
                  <a:off x="0" y="422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</p:grpSp>
          <p:grpSp>
            <p:nvGrpSpPr>
              <p:cNvPr id="1039" name="Group 27"/>
              <p:cNvGrpSpPr>
                <a:grpSpLocks/>
              </p:cNvGrpSpPr>
              <p:nvPr/>
            </p:nvGrpSpPr>
            <p:grpSpPr bwMode="auto">
              <a:xfrm>
                <a:off x="192" y="0"/>
                <a:ext cx="5376" cy="4320"/>
                <a:chOff x="192" y="0"/>
                <a:chExt cx="5376" cy="4320"/>
              </a:xfrm>
            </p:grpSpPr>
            <p:sp>
              <p:nvSpPr>
                <p:cNvPr id="109596" name="Line 28"/>
                <p:cNvSpPr>
                  <a:spLocks noChangeShapeType="1"/>
                </p:cNvSpPr>
                <p:nvPr/>
              </p:nvSpPr>
              <p:spPr bwMode="white">
                <a:xfrm>
                  <a:off x="1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9597" name="Line 29"/>
                <p:cNvSpPr>
                  <a:spLocks noChangeShapeType="1"/>
                </p:cNvSpPr>
                <p:nvPr/>
              </p:nvSpPr>
              <p:spPr bwMode="white">
                <a:xfrm>
                  <a:off x="3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9598" name="Line 30"/>
                <p:cNvSpPr>
                  <a:spLocks noChangeShapeType="1"/>
                </p:cNvSpPr>
                <p:nvPr/>
              </p:nvSpPr>
              <p:spPr bwMode="white">
                <a:xfrm>
                  <a:off x="5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9599" name="Line 31"/>
                <p:cNvSpPr>
                  <a:spLocks noChangeShapeType="1"/>
                </p:cNvSpPr>
                <p:nvPr/>
              </p:nvSpPr>
              <p:spPr bwMode="white">
                <a:xfrm>
                  <a:off x="7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9600" name="Line 32"/>
                <p:cNvSpPr>
                  <a:spLocks noChangeShapeType="1"/>
                </p:cNvSpPr>
                <p:nvPr/>
              </p:nvSpPr>
              <p:spPr bwMode="white">
                <a:xfrm>
                  <a:off x="96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9601" name="Line 33"/>
                <p:cNvSpPr>
                  <a:spLocks noChangeShapeType="1"/>
                </p:cNvSpPr>
                <p:nvPr/>
              </p:nvSpPr>
              <p:spPr bwMode="white">
                <a:xfrm>
                  <a:off x="115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9602" name="Line 34"/>
                <p:cNvSpPr>
                  <a:spLocks noChangeShapeType="1"/>
                </p:cNvSpPr>
                <p:nvPr/>
              </p:nvSpPr>
              <p:spPr bwMode="white">
                <a:xfrm>
                  <a:off x="134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9603" name="Line 35"/>
                <p:cNvSpPr>
                  <a:spLocks noChangeShapeType="1"/>
                </p:cNvSpPr>
                <p:nvPr/>
              </p:nvSpPr>
              <p:spPr bwMode="white">
                <a:xfrm>
                  <a:off x="153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9604" name="Line 36"/>
                <p:cNvSpPr>
                  <a:spLocks noChangeShapeType="1"/>
                </p:cNvSpPr>
                <p:nvPr/>
              </p:nvSpPr>
              <p:spPr bwMode="white">
                <a:xfrm>
                  <a:off x="172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9605" name="Line 37"/>
                <p:cNvSpPr>
                  <a:spLocks noChangeShapeType="1"/>
                </p:cNvSpPr>
                <p:nvPr/>
              </p:nvSpPr>
              <p:spPr bwMode="white">
                <a:xfrm>
                  <a:off x="192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9606" name="Line 38"/>
                <p:cNvSpPr>
                  <a:spLocks noChangeShapeType="1"/>
                </p:cNvSpPr>
                <p:nvPr/>
              </p:nvSpPr>
              <p:spPr bwMode="white">
                <a:xfrm>
                  <a:off x="211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9607" name="Line 39"/>
                <p:cNvSpPr>
                  <a:spLocks noChangeShapeType="1"/>
                </p:cNvSpPr>
                <p:nvPr/>
              </p:nvSpPr>
              <p:spPr bwMode="white">
                <a:xfrm>
                  <a:off x="230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9608" name="Line 40"/>
                <p:cNvSpPr>
                  <a:spLocks noChangeShapeType="1"/>
                </p:cNvSpPr>
                <p:nvPr/>
              </p:nvSpPr>
              <p:spPr bwMode="white">
                <a:xfrm>
                  <a:off x="249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9609" name="Line 41"/>
                <p:cNvSpPr>
                  <a:spLocks noChangeShapeType="1"/>
                </p:cNvSpPr>
                <p:nvPr/>
              </p:nvSpPr>
              <p:spPr bwMode="white">
                <a:xfrm>
                  <a:off x="268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9610" name="Line 42"/>
                <p:cNvSpPr>
                  <a:spLocks noChangeShapeType="1"/>
                </p:cNvSpPr>
                <p:nvPr/>
              </p:nvSpPr>
              <p:spPr bwMode="white">
                <a:xfrm>
                  <a:off x="288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9611" name="Line 43"/>
                <p:cNvSpPr>
                  <a:spLocks noChangeShapeType="1"/>
                </p:cNvSpPr>
                <p:nvPr/>
              </p:nvSpPr>
              <p:spPr bwMode="white">
                <a:xfrm>
                  <a:off x="307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9612" name="Line 44"/>
                <p:cNvSpPr>
                  <a:spLocks noChangeShapeType="1"/>
                </p:cNvSpPr>
                <p:nvPr/>
              </p:nvSpPr>
              <p:spPr bwMode="white">
                <a:xfrm>
                  <a:off x="326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9613" name="Line 45"/>
                <p:cNvSpPr>
                  <a:spLocks noChangeShapeType="1"/>
                </p:cNvSpPr>
                <p:nvPr/>
              </p:nvSpPr>
              <p:spPr bwMode="white">
                <a:xfrm>
                  <a:off x="345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9614" name="Line 46"/>
                <p:cNvSpPr>
                  <a:spLocks noChangeShapeType="1"/>
                </p:cNvSpPr>
                <p:nvPr/>
              </p:nvSpPr>
              <p:spPr bwMode="white">
                <a:xfrm>
                  <a:off x="364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9615" name="Line 47"/>
                <p:cNvSpPr>
                  <a:spLocks noChangeShapeType="1"/>
                </p:cNvSpPr>
                <p:nvPr/>
              </p:nvSpPr>
              <p:spPr bwMode="white">
                <a:xfrm>
                  <a:off x="384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9616" name="Line 48"/>
                <p:cNvSpPr>
                  <a:spLocks noChangeShapeType="1"/>
                </p:cNvSpPr>
                <p:nvPr/>
              </p:nvSpPr>
              <p:spPr bwMode="white">
                <a:xfrm>
                  <a:off x="403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9617" name="Line 49"/>
                <p:cNvSpPr>
                  <a:spLocks noChangeShapeType="1"/>
                </p:cNvSpPr>
                <p:nvPr/>
              </p:nvSpPr>
              <p:spPr bwMode="white">
                <a:xfrm>
                  <a:off x="422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9618" name="Line 50"/>
                <p:cNvSpPr>
                  <a:spLocks noChangeShapeType="1"/>
                </p:cNvSpPr>
                <p:nvPr/>
              </p:nvSpPr>
              <p:spPr bwMode="white">
                <a:xfrm>
                  <a:off x="441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9619" name="Line 51"/>
                <p:cNvSpPr>
                  <a:spLocks noChangeShapeType="1"/>
                </p:cNvSpPr>
                <p:nvPr/>
              </p:nvSpPr>
              <p:spPr bwMode="white">
                <a:xfrm>
                  <a:off x="460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9620" name="Line 52"/>
                <p:cNvSpPr>
                  <a:spLocks noChangeShapeType="1"/>
                </p:cNvSpPr>
                <p:nvPr/>
              </p:nvSpPr>
              <p:spPr bwMode="white">
                <a:xfrm>
                  <a:off x="480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9621" name="Line 53"/>
                <p:cNvSpPr>
                  <a:spLocks noChangeShapeType="1"/>
                </p:cNvSpPr>
                <p:nvPr/>
              </p:nvSpPr>
              <p:spPr bwMode="white">
                <a:xfrm>
                  <a:off x="49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9622" name="Line 54"/>
                <p:cNvSpPr>
                  <a:spLocks noChangeShapeType="1"/>
                </p:cNvSpPr>
                <p:nvPr/>
              </p:nvSpPr>
              <p:spPr bwMode="white">
                <a:xfrm>
                  <a:off x="51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9623" name="Line 55"/>
                <p:cNvSpPr>
                  <a:spLocks noChangeShapeType="1"/>
                </p:cNvSpPr>
                <p:nvPr/>
              </p:nvSpPr>
              <p:spPr bwMode="white">
                <a:xfrm>
                  <a:off x="53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9624" name="Line 56"/>
                <p:cNvSpPr>
                  <a:spLocks noChangeShapeType="1"/>
                </p:cNvSpPr>
                <p:nvPr/>
              </p:nvSpPr>
              <p:spPr bwMode="white">
                <a:xfrm>
                  <a:off x="55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</p:grpSp>
        </p:grpSp>
        <p:sp>
          <p:nvSpPr>
            <p:cNvPr id="109625" name="Rectangle 57" descr="60%"/>
            <p:cNvSpPr>
              <a:spLocks noChangeArrowheads="1"/>
            </p:cNvSpPr>
            <p:nvPr/>
          </p:nvSpPr>
          <p:spPr bwMode="ltGray">
            <a:xfrm>
              <a:off x="2112" y="0"/>
              <a:ext cx="3648" cy="96"/>
            </a:xfrm>
            <a:prstGeom prst="rect">
              <a:avLst/>
            </a:prstGeom>
            <a:pattFill prst="pct60">
              <a:fgClr>
                <a:schemeClr val="folHlink"/>
              </a:fgClr>
              <a:bgClr>
                <a:schemeClr val="bg1"/>
              </a:bgClr>
            </a:patt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t-BR"/>
            </a:p>
          </p:txBody>
        </p:sp>
        <p:sp>
          <p:nvSpPr>
            <p:cNvPr id="109626" name="Line 58"/>
            <p:cNvSpPr>
              <a:spLocks noChangeShapeType="1"/>
            </p:cNvSpPr>
            <p:nvPr/>
          </p:nvSpPr>
          <p:spPr bwMode="ltGray">
            <a:xfrm>
              <a:off x="5568" y="0"/>
              <a:ext cx="0" cy="1488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t-BR"/>
            </a:p>
          </p:txBody>
        </p:sp>
        <p:grpSp>
          <p:nvGrpSpPr>
            <p:cNvPr id="1034" name="Group 59"/>
            <p:cNvGrpSpPr>
              <a:grpSpLocks/>
            </p:cNvGrpSpPr>
            <p:nvPr/>
          </p:nvGrpSpPr>
          <p:grpSpPr bwMode="auto">
            <a:xfrm>
              <a:off x="261" y="892"/>
              <a:ext cx="1124" cy="1464"/>
              <a:chOff x="96" y="916"/>
              <a:chExt cx="2208" cy="2876"/>
            </a:xfrm>
          </p:grpSpPr>
          <p:sp>
            <p:nvSpPr>
              <p:cNvPr id="109628" name="Line 60"/>
              <p:cNvSpPr>
                <a:spLocks noChangeShapeType="1"/>
              </p:cNvSpPr>
              <p:nvPr/>
            </p:nvSpPr>
            <p:spPr bwMode="ltGray">
              <a:xfrm flipH="1">
                <a:off x="96" y="1038"/>
                <a:ext cx="2208" cy="0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/>
              </a:p>
            </p:txBody>
          </p:sp>
          <p:sp>
            <p:nvSpPr>
              <p:cNvPr id="109629" name="Line 61"/>
              <p:cNvSpPr>
                <a:spLocks noChangeShapeType="1"/>
              </p:cNvSpPr>
              <p:nvPr/>
            </p:nvSpPr>
            <p:spPr bwMode="ltGray">
              <a:xfrm>
                <a:off x="336" y="920"/>
                <a:ext cx="0" cy="2872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/>
              </a:p>
            </p:txBody>
          </p:sp>
          <p:sp>
            <p:nvSpPr>
              <p:cNvPr id="109630" name="Arc 62"/>
              <p:cNvSpPr>
                <a:spLocks/>
              </p:cNvSpPr>
              <p:nvPr/>
            </p:nvSpPr>
            <p:spPr bwMode="ltGray">
              <a:xfrm flipH="1">
                <a:off x="218" y="916"/>
                <a:ext cx="238" cy="240"/>
              </a:xfrm>
              <a:custGeom>
                <a:avLst/>
                <a:gdLst>
                  <a:gd name="G0" fmla="+- 21595 0 0"/>
                  <a:gd name="G1" fmla="+- 21600 0 0"/>
                  <a:gd name="G2" fmla="+- 21600 0 0"/>
                  <a:gd name="T0" fmla="*/ 21114 w 43195"/>
                  <a:gd name="T1" fmla="*/ 5 h 43200"/>
                  <a:gd name="T2" fmla="*/ 0 w 43195"/>
                  <a:gd name="T3" fmla="*/ 22056 h 43200"/>
                  <a:gd name="T4" fmla="*/ 21595 w 43195"/>
                  <a:gd name="T5" fmla="*/ 21600 h 43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195" h="43200" fill="none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</a:path>
                  <a:path w="43195" h="43200" stroke="0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  <a:lnTo>
                      <a:pt x="21595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/>
              </a:p>
            </p:txBody>
          </p:sp>
        </p:grpSp>
      </p:grpSp>
      <p:sp>
        <p:nvSpPr>
          <p:cNvPr id="1027" name="Rectangle 63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429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1028" name="Rectangle 64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514475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109635" name="Rectangle 6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762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6F5CBDA7-A495-4D7B-A590-23680D03046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2" r:id="rId1"/>
    <p:sldLayoutId id="2147483832" r:id="rId2"/>
    <p:sldLayoutId id="2147483833" r:id="rId3"/>
    <p:sldLayoutId id="2147483834" r:id="rId4"/>
    <p:sldLayoutId id="2147483835" r:id="rId5"/>
    <p:sldLayoutId id="2147483836" r:id="rId6"/>
    <p:sldLayoutId id="2147483837" r:id="rId7"/>
    <p:sldLayoutId id="2147483838" r:id="rId8"/>
    <p:sldLayoutId id="2147483839" r:id="rId9"/>
    <p:sldLayoutId id="2147483840" r:id="rId10"/>
    <p:sldLayoutId id="2147483841" r:id="rId1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40000"/>
        </a:spcBef>
        <a:spcAft>
          <a:spcPct val="0"/>
        </a:spcAft>
        <a:buClr>
          <a:schemeClr val="hlink"/>
        </a:buClr>
        <a:buSzPct val="110000"/>
        <a:buFont typeface="Wingdings" pitchFamily="2" charset="2"/>
        <a:buBlip>
          <a:blip r:embed="rId13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" pitchFamily="2" charset="2"/>
        <a:buChar char="n"/>
        <a:defRPr sz="26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95000"/>
        <a:buFont typeface="Wingdings" pitchFamily="2" charset="2"/>
        <a:buChar char="w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://snowball.tartarus.org/algorithms/portuguese/stemmer.html" TargetMode="External"/><Relationship Id="rId2" Type="http://schemas.openxmlformats.org/officeDocument/2006/relationships/hyperlink" Target="http://snowball.tartarus.org/" TargetMode="Externa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hyperlink" Target="http://wordnet.pt/" TargetMode="External"/><Relationship Id="rId2" Type="http://schemas.openxmlformats.org/officeDocument/2006/relationships/hyperlink" Target="http://wordnet.princeton.edu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multiwordnet.fbk.eu/english/home.php" TargetMode="Externa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5"/>
          <p:cNvSpPr>
            <a:spLocks noGrp="1" noChangeArrowheads="1"/>
          </p:cNvSpPr>
          <p:nvPr>
            <p:ph type="ctrTitle"/>
          </p:nvPr>
        </p:nvSpPr>
        <p:spPr>
          <a:xfrm>
            <a:off x="990600" y="1752600"/>
            <a:ext cx="7772400" cy="819150"/>
          </a:xfrm>
        </p:spPr>
        <p:txBody>
          <a:bodyPr/>
          <a:lstStyle/>
          <a:p>
            <a:pPr algn="l" eaLnBrk="1" hangingPunct="1"/>
            <a:r>
              <a:rPr lang="en-US" altLang="zh-TW" dirty="0" smtClean="0">
                <a:ea typeface="PMingLiU" pitchFamily="18" charset="-120"/>
              </a:rPr>
              <a:t/>
            </a:r>
            <a:br>
              <a:rPr lang="en-US" altLang="zh-TW" dirty="0" smtClean="0">
                <a:ea typeface="PMingLiU" pitchFamily="18" charset="-120"/>
              </a:rPr>
            </a:br>
            <a:r>
              <a:rPr lang="pt-BR" dirty="0" smtClean="0"/>
              <a:t>Recuperação de Informação</a:t>
            </a:r>
            <a:endParaRPr lang="en-US" altLang="zh-TW" dirty="0" smtClean="0">
              <a:ea typeface="PMingLiU" pitchFamily="18" charset="-120"/>
            </a:endParaRPr>
          </a:p>
        </p:txBody>
      </p:sp>
      <p:sp>
        <p:nvSpPr>
          <p:cNvPr id="3076" name="Rectangle 6" descr="Rectangle: Click to edit Master text styles&#10;Second level&#10;Third level&#10;Fourth level&#10;Fifth level"/>
          <p:cNvSpPr>
            <a:spLocks noGrp="1" noChangeArrowheads="1"/>
          </p:cNvSpPr>
          <p:nvPr>
            <p:ph type="subTitle" idx="1"/>
          </p:nvPr>
        </p:nvSpPr>
        <p:spPr>
          <a:xfrm>
            <a:off x="857250" y="3357563"/>
            <a:ext cx="7296150" cy="1571625"/>
          </a:xfrm>
        </p:spPr>
        <p:txBody>
          <a:bodyPr/>
          <a:lstStyle/>
          <a:p>
            <a:pPr algn="r" eaLnBrk="1" hangingPunct="1">
              <a:lnSpc>
                <a:spcPct val="90000"/>
              </a:lnSpc>
            </a:pPr>
            <a:r>
              <a:rPr lang="pt-BR" dirty="0" smtClean="0"/>
              <a:t>Preparação dos documentos</a:t>
            </a:r>
            <a:endParaRPr lang="pt-BR" dirty="0" smtClean="0">
              <a:sym typeface="Monotype Sorts"/>
            </a:endParaRPr>
          </a:p>
        </p:txBody>
      </p:sp>
      <p:sp>
        <p:nvSpPr>
          <p:cNvPr id="3077" name="Rectangle 70"/>
          <p:cNvSpPr>
            <a:spLocks noGrp="1" noChangeArrowheads="1"/>
          </p:cNvSpPr>
          <p:nvPr>
            <p:ph type="ftr" sz="quarter" idx="4294967295"/>
          </p:nvPr>
        </p:nvSpPr>
        <p:spPr>
          <a:xfrm>
            <a:off x="3124200" y="5805264"/>
            <a:ext cx="2895600" cy="557981"/>
          </a:xfrm>
          <a:prstGeom prst="rect">
            <a:avLst/>
          </a:prstGeom>
          <a:noFill/>
        </p:spPr>
        <p:txBody>
          <a:bodyPr/>
          <a:lstStyle/>
          <a:p>
            <a:r>
              <a:rPr lang="pt-BR" sz="2400" dirty="0" smtClean="0">
                <a:sym typeface="Monotype Sorts"/>
              </a:rPr>
              <a:t>Flávia </a:t>
            </a:r>
            <a:r>
              <a:rPr lang="pt-BR" sz="2400" dirty="0" smtClean="0">
                <a:sym typeface="Monotype Sorts"/>
              </a:rPr>
              <a:t>Barros e</a:t>
            </a:r>
          </a:p>
          <a:p>
            <a:r>
              <a:rPr lang="pt-BR" dirty="0" smtClean="0">
                <a:sym typeface="Monotype Sorts"/>
              </a:rPr>
              <a:t>Ricardo Prudêncio</a:t>
            </a:r>
            <a:endParaRPr lang="pt-BR" sz="2400" dirty="0" smtClean="0">
              <a:sym typeface="Monotype Sorts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Espaço Reservado para Número de Slide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6BF899A4-16C0-45AB-AC8B-E9C74B3507F0}" type="slidenum">
              <a:rPr lang="pt-BR" smtClean="0"/>
              <a:pPr/>
              <a:t>10</a:t>
            </a:fld>
            <a:endParaRPr lang="pt-BR" smtClean="0"/>
          </a:p>
        </p:txBody>
      </p:sp>
      <p:sp>
        <p:nvSpPr>
          <p:cNvPr id="11268" name="Rectangle 4"/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7772400" cy="1112168"/>
          </a:xfrm>
        </p:spPr>
        <p:txBody>
          <a:bodyPr/>
          <a:lstStyle/>
          <a:p>
            <a:pPr eaLnBrk="1" hangingPunct="1"/>
            <a:r>
              <a:rPr lang="pt-BR" sz="2800" dirty="0" smtClean="0">
                <a:solidFill>
                  <a:srgbClr val="660066"/>
                </a:solidFill>
              </a:rPr>
              <a:t>A) Criação da Visão lógica do documento </a:t>
            </a:r>
            <a:r>
              <a:rPr lang="pt-BR" dirty="0" smtClean="0">
                <a:solidFill>
                  <a:srgbClr val="660066"/>
                </a:solidFill>
              </a:rPr>
              <a:t/>
            </a:r>
            <a:br>
              <a:rPr lang="pt-BR" dirty="0" smtClean="0">
                <a:solidFill>
                  <a:srgbClr val="660066"/>
                </a:solidFill>
              </a:rPr>
            </a:br>
            <a:r>
              <a:rPr lang="pt-BR" sz="3200" dirty="0" smtClean="0">
                <a:solidFill>
                  <a:srgbClr val="660066"/>
                </a:solidFill>
              </a:rPr>
              <a:t>Seleção automática</a:t>
            </a:r>
            <a:r>
              <a:rPr lang="pt-BR" sz="3200" dirty="0">
                <a:solidFill>
                  <a:srgbClr val="660066"/>
                </a:solidFill>
              </a:rPr>
              <a:t> de termos</a:t>
            </a:r>
            <a:endParaRPr lang="pt-BR" sz="3200" dirty="0" smtClean="0">
              <a:solidFill>
                <a:srgbClr val="660066"/>
              </a:solidFill>
            </a:endParaRPr>
          </a:p>
        </p:txBody>
      </p:sp>
      <p:sp>
        <p:nvSpPr>
          <p:cNvPr id="11269" name="Rectangle 5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685800" y="1743075"/>
            <a:ext cx="7772400" cy="4350221"/>
          </a:xfrm>
        </p:spPr>
        <p:txBody>
          <a:bodyPr/>
          <a:lstStyle/>
          <a:p>
            <a:pPr eaLnBrk="1" hangingPunct="1"/>
            <a:r>
              <a:rPr lang="pt-BR" dirty="0" smtClean="0">
                <a:solidFill>
                  <a:schemeClr val="tx2"/>
                </a:solidFill>
              </a:rPr>
              <a:t> </a:t>
            </a:r>
            <a:r>
              <a:rPr lang="pt-BR" sz="2400" dirty="0" smtClean="0">
                <a:solidFill>
                  <a:schemeClr val="tx2"/>
                </a:solidFill>
              </a:rPr>
              <a:t>Conjunto reduzido de termos</a:t>
            </a:r>
            <a:endParaRPr lang="pt-BR" dirty="0" smtClean="0">
              <a:solidFill>
                <a:schemeClr val="tx2"/>
              </a:solidFill>
            </a:endParaRPr>
          </a:p>
          <a:p>
            <a:pPr lvl="1" eaLnBrk="1" hangingPunct="1"/>
            <a:r>
              <a:rPr lang="pt-BR" sz="2200" dirty="0" smtClean="0"/>
              <a:t>O objetivo é </a:t>
            </a:r>
            <a:r>
              <a:rPr lang="pt-BR" sz="2200" dirty="0" smtClean="0">
                <a:solidFill>
                  <a:schemeClr val="tx2"/>
                </a:solidFill>
              </a:rPr>
              <a:t>selecionar </a:t>
            </a:r>
            <a:r>
              <a:rPr lang="pt-BR" sz="2200" dirty="0" smtClean="0"/>
              <a:t>os termos que melhor descrevem o documento</a:t>
            </a:r>
          </a:p>
          <a:p>
            <a:pPr lvl="2" eaLnBrk="1" hangingPunct="1"/>
            <a:r>
              <a:rPr lang="pt-BR" sz="2000" dirty="0" smtClean="0"/>
              <a:t>Reduzindo assim a complexidade da representação do documento </a:t>
            </a:r>
          </a:p>
          <a:p>
            <a:pPr lvl="1" eaLnBrk="1" hangingPunct="1"/>
            <a:r>
              <a:rPr lang="pt-BR" sz="2200" dirty="0" smtClean="0"/>
              <a:t>Representação mais comum</a:t>
            </a:r>
            <a:endParaRPr lang="pt-BR" sz="2200" dirty="0" smtClean="0">
              <a:solidFill>
                <a:srgbClr val="800080"/>
              </a:solidFill>
            </a:endParaRPr>
          </a:p>
          <a:p>
            <a:pPr lvl="2" eaLnBrk="1" hangingPunct="1"/>
            <a:r>
              <a:rPr lang="pt-BR" sz="2000" dirty="0" smtClean="0"/>
              <a:t>Lista de termos com pesos associados ou não</a:t>
            </a:r>
          </a:p>
          <a:p>
            <a:pPr lvl="2" eaLnBrk="1" hangingPunct="1"/>
            <a:r>
              <a:rPr lang="pt-BR" sz="2000" dirty="0" smtClean="0"/>
              <a:t>Obtida </a:t>
            </a:r>
            <a:r>
              <a:rPr lang="pt-BR" sz="2000" dirty="0"/>
              <a:t>através de </a:t>
            </a:r>
            <a:r>
              <a:rPr lang="pt-BR" sz="2000" dirty="0">
                <a:solidFill>
                  <a:schemeClr val="tx2"/>
                </a:solidFill>
              </a:rPr>
              <a:t>Operações sobre o texto </a:t>
            </a:r>
          </a:p>
          <a:p>
            <a:pPr lvl="1" eaLnBrk="1" hangingPunct="1"/>
            <a:r>
              <a:rPr lang="pt-BR" sz="2200" dirty="0" smtClean="0"/>
              <a:t>Problema: </a:t>
            </a:r>
          </a:p>
          <a:p>
            <a:pPr lvl="2" eaLnBrk="1" hangingPunct="1"/>
            <a:r>
              <a:rPr lang="pt-BR" sz="2000" dirty="0" smtClean="0"/>
              <a:t>Dependendo da implementação, pode haver perda do “contexto” de ocorrências dos termos selecionados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Espaço Reservado para Número de Slide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654330AA-C831-454B-95BC-309E32F208AF}" type="slidenum">
              <a:rPr lang="pt-BR" smtClean="0"/>
              <a:pPr/>
              <a:t>11</a:t>
            </a:fld>
            <a:endParaRPr lang="pt-BR" smtClean="0"/>
          </a:p>
        </p:txBody>
      </p:sp>
      <p:sp>
        <p:nvSpPr>
          <p:cNvPr id="1229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54930"/>
            <a:ext cx="7772400" cy="985838"/>
          </a:xfrm>
        </p:spPr>
        <p:txBody>
          <a:bodyPr/>
          <a:lstStyle/>
          <a:p>
            <a:pPr eaLnBrk="1" hangingPunct="1"/>
            <a:r>
              <a:rPr lang="pt-BR" dirty="0" smtClean="0"/>
              <a:t>Seleção automática de </a:t>
            </a:r>
            <a:r>
              <a:rPr lang="pt-BR" dirty="0" smtClean="0"/>
              <a:t>termos</a:t>
            </a:r>
            <a:br>
              <a:rPr lang="pt-BR" dirty="0" smtClean="0"/>
            </a:br>
            <a:r>
              <a:rPr lang="pt-BR" sz="3200" dirty="0" smtClean="0"/>
              <a:t> Operações sobre o texto</a:t>
            </a:r>
            <a:endParaRPr lang="pt-BR" dirty="0" smtClean="0"/>
          </a:p>
        </p:txBody>
      </p:sp>
      <p:sp>
        <p:nvSpPr>
          <p:cNvPr id="12293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762000" y="1676400"/>
            <a:ext cx="7772400" cy="4953000"/>
          </a:xfrm>
        </p:spPr>
        <p:txBody>
          <a:bodyPr/>
          <a:lstStyle/>
          <a:p>
            <a:pPr eaLnBrk="1" hangingPunct="1"/>
            <a:r>
              <a:rPr lang="pt-BR" sz="2400" dirty="0" smtClean="0"/>
              <a:t>Operações sobre o texto =&gt; </a:t>
            </a:r>
            <a:r>
              <a:rPr lang="pt-BR" sz="2400" dirty="0" smtClean="0">
                <a:solidFill>
                  <a:schemeClr val="tx2"/>
                </a:solidFill>
              </a:rPr>
              <a:t>Fases</a:t>
            </a:r>
          </a:p>
          <a:p>
            <a:pPr lvl="1" eaLnBrk="1" hangingPunct="1"/>
            <a:r>
              <a:rPr lang="pt-BR" sz="2200" dirty="0" smtClean="0"/>
              <a:t>Análise léxica</a:t>
            </a:r>
          </a:p>
          <a:p>
            <a:pPr lvl="2" eaLnBrk="1" hangingPunct="1"/>
            <a:r>
              <a:rPr lang="pt-BR" sz="2000" dirty="0" smtClean="0"/>
              <a:t>Elimina dígitos, pontuação, </a:t>
            </a:r>
            <a:r>
              <a:rPr lang="pt-BR" sz="2000" dirty="0" err="1" smtClean="0"/>
              <a:t>etc</a:t>
            </a:r>
            <a:endParaRPr lang="pt-BR" sz="2000" dirty="0" smtClean="0"/>
          </a:p>
          <a:p>
            <a:pPr lvl="1" eaLnBrk="1" hangingPunct="1"/>
            <a:r>
              <a:rPr lang="pt-BR" sz="2200" dirty="0" smtClean="0"/>
              <a:t>Eliminação de </a:t>
            </a:r>
            <a:r>
              <a:rPr lang="pt-BR" sz="2200" i="1" dirty="0" smtClean="0"/>
              <a:t>stopwords</a:t>
            </a:r>
          </a:p>
          <a:p>
            <a:pPr lvl="2" eaLnBrk="1" hangingPunct="1"/>
            <a:r>
              <a:rPr lang="pt-BR" sz="2000" dirty="0" smtClean="0"/>
              <a:t>Artigos, pronomes, </a:t>
            </a:r>
            <a:r>
              <a:rPr lang="pt-BR" sz="2000" dirty="0" err="1" smtClean="0"/>
              <a:t>etc</a:t>
            </a:r>
            <a:endParaRPr lang="pt-BR" sz="2000" dirty="0" smtClean="0"/>
          </a:p>
          <a:p>
            <a:pPr lvl="1" eaLnBrk="1" hangingPunct="1"/>
            <a:r>
              <a:rPr lang="pt-BR" sz="2200" dirty="0" smtClean="0"/>
              <a:t>Operação de </a:t>
            </a:r>
            <a:r>
              <a:rPr lang="pt-BR" sz="2200" i="1" dirty="0" err="1" smtClean="0"/>
              <a:t>stemming</a:t>
            </a:r>
            <a:r>
              <a:rPr lang="pt-BR" sz="2200" i="1" dirty="0" smtClean="0"/>
              <a:t> - </a:t>
            </a:r>
            <a:r>
              <a:rPr lang="pt-BR" sz="2200" dirty="0" smtClean="0"/>
              <a:t>lematização</a:t>
            </a:r>
          </a:p>
          <a:p>
            <a:pPr lvl="2" eaLnBrk="1" hangingPunct="1"/>
            <a:r>
              <a:rPr lang="pt-BR" sz="2000" dirty="0" smtClean="0"/>
              <a:t>Redução da palavra ao seu radical</a:t>
            </a:r>
          </a:p>
          <a:p>
            <a:pPr lvl="1" eaLnBrk="1" hangingPunct="1"/>
            <a:r>
              <a:rPr lang="pt-BR" sz="2200" dirty="0" smtClean="0"/>
              <a:t>Uso de </a:t>
            </a:r>
            <a:r>
              <a:rPr lang="pt-BR" sz="2200" i="1" dirty="0" smtClean="0"/>
              <a:t>n-</a:t>
            </a:r>
            <a:r>
              <a:rPr lang="pt-BR" sz="2200" i="1" dirty="0" err="1" smtClean="0"/>
              <a:t>grams</a:t>
            </a:r>
            <a:endParaRPr lang="pt-BR" sz="2200" i="1" dirty="0" smtClean="0"/>
          </a:p>
          <a:p>
            <a:pPr lvl="1" eaLnBrk="1" hangingPunct="1"/>
            <a:r>
              <a:rPr lang="pt-BR" sz="2200" dirty="0" smtClean="0"/>
              <a:t>Uso de tesauros</a:t>
            </a:r>
          </a:p>
          <a:p>
            <a:pPr lvl="1" eaLnBrk="1" hangingPunct="1"/>
            <a:r>
              <a:rPr lang="pt-BR" sz="2200" dirty="0" smtClean="0"/>
              <a:t>Identificação de grupos nominais</a:t>
            </a:r>
          </a:p>
          <a:p>
            <a:pPr lvl="1" eaLnBrk="1" hangingPunct="1"/>
            <a:r>
              <a:rPr lang="pt-BR" sz="2200" dirty="0" smtClean="0"/>
              <a:t>Identificação de entidades nomeadas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Espaço Reservado para Número de Slide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8EF4E955-09AB-4F96-A38F-D840292223DD}" type="slidenum">
              <a:rPr lang="pt-BR" smtClean="0"/>
              <a:pPr/>
              <a:t>12</a:t>
            </a:fld>
            <a:endParaRPr lang="pt-BR" smtClean="0"/>
          </a:p>
        </p:txBody>
      </p:sp>
      <p:sp>
        <p:nvSpPr>
          <p:cNvPr id="1331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22784"/>
            <a:ext cx="7772400" cy="762000"/>
          </a:xfrm>
        </p:spPr>
        <p:txBody>
          <a:bodyPr/>
          <a:lstStyle/>
          <a:p>
            <a:pPr eaLnBrk="1" hangingPunct="1"/>
            <a:r>
              <a:rPr lang="pt-BR" dirty="0" smtClean="0"/>
              <a:t>Seleção automática de termos </a:t>
            </a:r>
            <a:br>
              <a:rPr lang="pt-BR" dirty="0" smtClean="0"/>
            </a:br>
            <a:r>
              <a:rPr lang="pt-BR" dirty="0" smtClean="0"/>
              <a:t> </a:t>
            </a:r>
            <a:r>
              <a:rPr lang="pt-BR" sz="3200" dirty="0" smtClean="0"/>
              <a:t>Operações sobre o texto</a:t>
            </a:r>
          </a:p>
        </p:txBody>
      </p:sp>
      <p:sp>
        <p:nvSpPr>
          <p:cNvPr id="13317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762000" y="1828800"/>
            <a:ext cx="7772400" cy="4724400"/>
          </a:xfrm>
        </p:spPr>
        <p:txBody>
          <a:bodyPr/>
          <a:lstStyle/>
          <a:p>
            <a:pPr eaLnBrk="1" hangingPunct="1"/>
            <a:r>
              <a:rPr lang="pt-BR" dirty="0" smtClean="0"/>
              <a:t> </a:t>
            </a:r>
            <a:r>
              <a:rPr lang="pt-BR" sz="2400" dirty="0" smtClean="0"/>
              <a:t>Cada fase de operação sobre o texto pode utilizar diferentes técnicas na sua implementação</a:t>
            </a:r>
            <a:endParaRPr lang="pt-BR" dirty="0" smtClean="0"/>
          </a:p>
          <a:p>
            <a:pPr eaLnBrk="1" hangingPunct="1"/>
            <a:r>
              <a:rPr lang="pt-BR" dirty="0" smtClean="0"/>
              <a:t> </a:t>
            </a:r>
            <a:r>
              <a:rPr lang="pt-BR" sz="2400" dirty="0" smtClean="0"/>
              <a:t>Cada sistema de RI implementa uma ou mais dessas fases</a:t>
            </a:r>
            <a:endParaRPr lang="pt-BR" dirty="0" smtClean="0"/>
          </a:p>
          <a:p>
            <a:pPr lvl="1" eaLnBrk="1" hangingPunct="1"/>
            <a:r>
              <a:rPr lang="pt-BR" sz="2200" dirty="0" smtClean="0"/>
              <a:t>A escolha depende do tipo de sistema desejado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04800"/>
            <a:ext cx="7772400" cy="609600"/>
          </a:xfrm>
        </p:spPr>
        <p:txBody>
          <a:bodyPr/>
          <a:lstStyle/>
          <a:p>
            <a:pPr eaLnBrk="1" hangingPunct="1"/>
            <a:r>
              <a:rPr lang="pt-BR" smtClean="0"/>
              <a:t>Operações sobre o texto</a:t>
            </a:r>
            <a:endParaRPr lang="pt-PT" smtClean="0"/>
          </a:p>
        </p:txBody>
      </p:sp>
      <p:grpSp>
        <p:nvGrpSpPr>
          <p:cNvPr id="14339" name="Group 26"/>
          <p:cNvGrpSpPr>
            <a:grpSpLocks/>
          </p:cNvGrpSpPr>
          <p:nvPr/>
        </p:nvGrpSpPr>
        <p:grpSpPr bwMode="auto">
          <a:xfrm>
            <a:off x="2660650" y="1524000"/>
            <a:ext cx="1228725" cy="423863"/>
            <a:chOff x="1906" y="1248"/>
            <a:chExt cx="774" cy="267"/>
          </a:xfrm>
        </p:grpSpPr>
        <p:sp>
          <p:nvSpPr>
            <p:cNvPr id="14379" name="AutoShape 4"/>
            <p:cNvSpPr>
              <a:spLocks noChangeArrowheads="1"/>
            </p:cNvSpPr>
            <p:nvPr/>
          </p:nvSpPr>
          <p:spPr bwMode="auto">
            <a:xfrm>
              <a:off x="1906" y="1248"/>
              <a:ext cx="774" cy="267"/>
            </a:xfrm>
            <a:prstGeom prst="roundRect">
              <a:avLst>
                <a:gd name="adj" fmla="val 16667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pt-BR"/>
            </a:p>
          </p:txBody>
        </p:sp>
        <p:sp>
          <p:nvSpPr>
            <p:cNvPr id="14380" name="Text Box 6"/>
            <p:cNvSpPr txBox="1">
              <a:spLocks noChangeArrowheads="1"/>
            </p:cNvSpPr>
            <p:nvPr/>
          </p:nvSpPr>
          <p:spPr bwMode="auto">
            <a:xfrm>
              <a:off x="1932" y="1296"/>
              <a:ext cx="68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pt-BR" sz="1400" smtClean="0"/>
                <a:t>Documento</a:t>
              </a:r>
              <a:endParaRPr lang="pt-PT" sz="1400" dirty="0"/>
            </a:p>
          </p:txBody>
        </p:sp>
      </p:grpSp>
      <p:grpSp>
        <p:nvGrpSpPr>
          <p:cNvPr id="14340" name="Group 13"/>
          <p:cNvGrpSpPr>
            <a:grpSpLocks/>
          </p:cNvGrpSpPr>
          <p:nvPr/>
        </p:nvGrpSpPr>
        <p:grpSpPr bwMode="auto">
          <a:xfrm>
            <a:off x="2700338" y="2362200"/>
            <a:ext cx="1184275" cy="558800"/>
            <a:chOff x="1558" y="1872"/>
            <a:chExt cx="746" cy="352"/>
          </a:xfrm>
        </p:grpSpPr>
        <p:sp>
          <p:nvSpPr>
            <p:cNvPr id="14377" name="AutoShape 7"/>
            <p:cNvSpPr>
              <a:spLocks noChangeArrowheads="1"/>
            </p:cNvSpPr>
            <p:nvPr/>
          </p:nvSpPr>
          <p:spPr bwMode="auto">
            <a:xfrm>
              <a:off x="1558" y="1872"/>
              <a:ext cx="708" cy="352"/>
            </a:xfrm>
            <a:prstGeom prst="roundRect">
              <a:avLst>
                <a:gd name="adj" fmla="val 16667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pt-BR"/>
            </a:p>
          </p:txBody>
        </p:sp>
        <p:sp>
          <p:nvSpPr>
            <p:cNvPr id="14378" name="Text Box 8"/>
            <p:cNvSpPr txBox="1">
              <a:spLocks noChangeArrowheads="1"/>
            </p:cNvSpPr>
            <p:nvPr/>
          </p:nvSpPr>
          <p:spPr bwMode="auto">
            <a:xfrm>
              <a:off x="1576" y="1872"/>
              <a:ext cx="728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pt-BR" sz="1400"/>
                <a:t>Análise léxica</a:t>
              </a:r>
              <a:endParaRPr lang="pt-PT" sz="1400"/>
            </a:p>
          </p:txBody>
        </p:sp>
      </p:grpSp>
      <p:sp>
        <p:nvSpPr>
          <p:cNvPr id="14341" name="Text Box 11"/>
          <p:cNvSpPr txBox="1">
            <a:spLocks noChangeArrowheads="1"/>
          </p:cNvSpPr>
          <p:nvPr/>
        </p:nvSpPr>
        <p:spPr bwMode="auto">
          <a:xfrm>
            <a:off x="2660650" y="3141663"/>
            <a:ext cx="1260475" cy="522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sz="1400"/>
              <a:t>Eliminação </a:t>
            </a:r>
            <a:r>
              <a:rPr lang="pt-BR" sz="1400" smtClean="0"/>
              <a:t>de </a:t>
            </a:r>
            <a:r>
              <a:rPr lang="pt-BR" sz="1400" i="1" smtClean="0"/>
              <a:t>stopwords</a:t>
            </a:r>
            <a:endParaRPr lang="pt-PT" sz="1400" i="1" dirty="0"/>
          </a:p>
        </p:txBody>
      </p:sp>
      <p:sp>
        <p:nvSpPr>
          <p:cNvPr id="14342" name="AutoShape 12"/>
          <p:cNvSpPr>
            <a:spLocks noChangeArrowheads="1"/>
          </p:cNvSpPr>
          <p:nvPr/>
        </p:nvSpPr>
        <p:spPr bwMode="auto">
          <a:xfrm>
            <a:off x="2701925" y="3141663"/>
            <a:ext cx="1155700" cy="509587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pt-BR"/>
          </a:p>
        </p:txBody>
      </p:sp>
      <p:grpSp>
        <p:nvGrpSpPr>
          <p:cNvPr id="14343" name="Group 14"/>
          <p:cNvGrpSpPr>
            <a:grpSpLocks/>
          </p:cNvGrpSpPr>
          <p:nvPr/>
        </p:nvGrpSpPr>
        <p:grpSpPr bwMode="auto">
          <a:xfrm>
            <a:off x="2774950" y="3886200"/>
            <a:ext cx="1082675" cy="558800"/>
            <a:chOff x="1558" y="1872"/>
            <a:chExt cx="746" cy="352"/>
          </a:xfrm>
        </p:grpSpPr>
        <p:sp>
          <p:nvSpPr>
            <p:cNvPr id="14375" name="AutoShape 15"/>
            <p:cNvSpPr>
              <a:spLocks noChangeArrowheads="1"/>
            </p:cNvSpPr>
            <p:nvPr/>
          </p:nvSpPr>
          <p:spPr bwMode="auto">
            <a:xfrm>
              <a:off x="1558" y="1872"/>
              <a:ext cx="708" cy="352"/>
            </a:xfrm>
            <a:prstGeom prst="roundRect">
              <a:avLst>
                <a:gd name="adj" fmla="val 16667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pt-BR"/>
            </a:p>
          </p:txBody>
        </p:sp>
        <p:sp>
          <p:nvSpPr>
            <p:cNvPr id="14376" name="Text Box 16"/>
            <p:cNvSpPr txBox="1">
              <a:spLocks noChangeArrowheads="1"/>
            </p:cNvSpPr>
            <p:nvPr/>
          </p:nvSpPr>
          <p:spPr bwMode="auto">
            <a:xfrm>
              <a:off x="1576" y="1872"/>
              <a:ext cx="728" cy="3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pt-BR" sz="1400"/>
                <a:t>Grupos nominais</a:t>
              </a:r>
              <a:endParaRPr lang="pt-PT" sz="1400"/>
            </a:p>
          </p:txBody>
        </p:sp>
      </p:grpSp>
      <p:sp>
        <p:nvSpPr>
          <p:cNvPr id="14344" name="Text Box 19"/>
          <p:cNvSpPr txBox="1">
            <a:spLocks noChangeArrowheads="1"/>
          </p:cNvSpPr>
          <p:nvPr/>
        </p:nvSpPr>
        <p:spPr bwMode="auto">
          <a:xfrm>
            <a:off x="2765425" y="4652963"/>
            <a:ext cx="11557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sz="1400" i="1"/>
              <a:t>Stemming</a:t>
            </a:r>
          </a:p>
          <a:p>
            <a:pPr algn="ctr"/>
            <a:r>
              <a:rPr lang="pt-BR" sz="1400" i="1"/>
              <a:t>n-grams</a:t>
            </a:r>
            <a:endParaRPr lang="pt-PT" sz="1400" i="1"/>
          </a:p>
        </p:txBody>
      </p:sp>
      <p:sp>
        <p:nvSpPr>
          <p:cNvPr id="14345" name="AutoShape 20"/>
          <p:cNvSpPr>
            <a:spLocks noChangeArrowheads="1"/>
          </p:cNvSpPr>
          <p:nvPr/>
        </p:nvSpPr>
        <p:spPr bwMode="auto">
          <a:xfrm>
            <a:off x="2701925" y="4686300"/>
            <a:ext cx="1155700" cy="511175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pt-BR"/>
          </a:p>
        </p:txBody>
      </p:sp>
      <p:grpSp>
        <p:nvGrpSpPr>
          <p:cNvPr id="14346" name="Group 25"/>
          <p:cNvGrpSpPr>
            <a:grpSpLocks/>
          </p:cNvGrpSpPr>
          <p:nvPr/>
        </p:nvGrpSpPr>
        <p:grpSpPr bwMode="auto">
          <a:xfrm>
            <a:off x="2590800" y="5410200"/>
            <a:ext cx="1387475" cy="795338"/>
            <a:chOff x="3254" y="1872"/>
            <a:chExt cx="874" cy="501"/>
          </a:xfrm>
        </p:grpSpPr>
        <p:sp>
          <p:nvSpPr>
            <p:cNvPr id="14373" name="AutoShape 22"/>
            <p:cNvSpPr>
              <a:spLocks noChangeArrowheads="1"/>
            </p:cNvSpPr>
            <p:nvPr/>
          </p:nvSpPr>
          <p:spPr bwMode="auto">
            <a:xfrm>
              <a:off x="3254" y="1872"/>
              <a:ext cx="874" cy="501"/>
            </a:xfrm>
            <a:prstGeom prst="roundRect">
              <a:avLst>
                <a:gd name="adj" fmla="val 16667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pt-BR"/>
            </a:p>
          </p:txBody>
        </p:sp>
        <p:sp>
          <p:nvSpPr>
            <p:cNvPr id="14374" name="Text Box 23"/>
            <p:cNvSpPr txBox="1">
              <a:spLocks noChangeArrowheads="1"/>
            </p:cNvSpPr>
            <p:nvPr/>
          </p:nvSpPr>
          <p:spPr bwMode="auto">
            <a:xfrm>
              <a:off x="3312" y="1872"/>
              <a:ext cx="768" cy="4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pt-BR" sz="1400" smtClean="0"/>
                <a:t>Indexação </a:t>
              </a:r>
              <a:r>
                <a:rPr lang="pt-BR" sz="1400" dirty="0"/>
                <a:t>manual ou automática</a:t>
              </a:r>
              <a:endParaRPr lang="pt-PT" sz="1400" dirty="0"/>
            </a:p>
          </p:txBody>
        </p:sp>
      </p:grpSp>
      <p:sp>
        <p:nvSpPr>
          <p:cNvPr id="14347" name="Line 27"/>
          <p:cNvSpPr>
            <a:spLocks noChangeShapeType="1"/>
          </p:cNvSpPr>
          <p:nvPr/>
        </p:nvSpPr>
        <p:spPr bwMode="auto">
          <a:xfrm>
            <a:off x="3292475" y="1947863"/>
            <a:ext cx="0" cy="4143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>
            <a:spAutoFit/>
          </a:bodyPr>
          <a:lstStyle/>
          <a:p>
            <a:endParaRPr lang="pt-BR"/>
          </a:p>
        </p:txBody>
      </p:sp>
      <p:sp>
        <p:nvSpPr>
          <p:cNvPr id="14348" name="Line 29"/>
          <p:cNvSpPr>
            <a:spLocks noChangeShapeType="1"/>
          </p:cNvSpPr>
          <p:nvPr/>
        </p:nvSpPr>
        <p:spPr bwMode="auto">
          <a:xfrm>
            <a:off x="3292475" y="2921000"/>
            <a:ext cx="0" cy="279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>
            <a:spAutoFit/>
          </a:bodyPr>
          <a:lstStyle/>
          <a:p>
            <a:endParaRPr lang="pt-BR"/>
          </a:p>
        </p:txBody>
      </p:sp>
      <p:sp>
        <p:nvSpPr>
          <p:cNvPr id="14349" name="Line 30"/>
          <p:cNvSpPr>
            <a:spLocks noChangeShapeType="1"/>
          </p:cNvSpPr>
          <p:nvPr/>
        </p:nvSpPr>
        <p:spPr bwMode="auto">
          <a:xfrm>
            <a:off x="3292475" y="3606800"/>
            <a:ext cx="0" cy="279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>
            <a:spAutoFit/>
          </a:bodyPr>
          <a:lstStyle/>
          <a:p>
            <a:endParaRPr lang="pt-BR"/>
          </a:p>
        </p:txBody>
      </p:sp>
      <p:sp>
        <p:nvSpPr>
          <p:cNvPr id="14350" name="Line 31"/>
          <p:cNvSpPr>
            <a:spLocks noChangeShapeType="1"/>
          </p:cNvSpPr>
          <p:nvPr/>
        </p:nvSpPr>
        <p:spPr bwMode="auto">
          <a:xfrm>
            <a:off x="3292475" y="4445000"/>
            <a:ext cx="0" cy="279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>
            <a:spAutoFit/>
          </a:bodyPr>
          <a:lstStyle/>
          <a:p>
            <a:endParaRPr lang="pt-BR"/>
          </a:p>
        </p:txBody>
      </p:sp>
      <p:sp>
        <p:nvSpPr>
          <p:cNvPr id="14351" name="Line 32"/>
          <p:cNvSpPr>
            <a:spLocks noChangeShapeType="1"/>
          </p:cNvSpPr>
          <p:nvPr/>
        </p:nvSpPr>
        <p:spPr bwMode="auto">
          <a:xfrm>
            <a:off x="3292475" y="5130800"/>
            <a:ext cx="0" cy="279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>
            <a:spAutoFit/>
          </a:bodyPr>
          <a:lstStyle/>
          <a:p>
            <a:endParaRPr lang="pt-BR"/>
          </a:p>
        </p:txBody>
      </p:sp>
      <p:sp>
        <p:nvSpPr>
          <p:cNvPr id="14352" name="Line 33"/>
          <p:cNvSpPr>
            <a:spLocks noChangeShapeType="1"/>
          </p:cNvSpPr>
          <p:nvPr/>
        </p:nvSpPr>
        <p:spPr bwMode="auto">
          <a:xfrm>
            <a:off x="3902075" y="3505200"/>
            <a:ext cx="381000" cy="3222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>
            <a:spAutoFit/>
          </a:bodyPr>
          <a:lstStyle/>
          <a:p>
            <a:endParaRPr lang="pt-BR"/>
          </a:p>
        </p:txBody>
      </p:sp>
      <p:sp>
        <p:nvSpPr>
          <p:cNvPr id="14353" name="Line 34"/>
          <p:cNvSpPr>
            <a:spLocks noChangeShapeType="1"/>
          </p:cNvSpPr>
          <p:nvPr/>
        </p:nvSpPr>
        <p:spPr bwMode="auto">
          <a:xfrm flipV="1">
            <a:off x="3889375" y="4724400"/>
            <a:ext cx="3937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</p:spPr>
        <p:txBody>
          <a:bodyPr wrap="none">
            <a:spAutoFit/>
          </a:bodyPr>
          <a:lstStyle/>
          <a:p>
            <a:endParaRPr lang="pt-BR"/>
          </a:p>
        </p:txBody>
      </p:sp>
      <p:sp>
        <p:nvSpPr>
          <p:cNvPr id="14354" name="Line 35"/>
          <p:cNvSpPr>
            <a:spLocks noChangeShapeType="1"/>
          </p:cNvSpPr>
          <p:nvPr/>
        </p:nvSpPr>
        <p:spPr bwMode="auto">
          <a:xfrm>
            <a:off x="4283075" y="3827463"/>
            <a:ext cx="0" cy="8969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pt-BR"/>
          </a:p>
        </p:txBody>
      </p:sp>
      <p:sp>
        <p:nvSpPr>
          <p:cNvPr id="14355" name="Line 38"/>
          <p:cNvSpPr>
            <a:spLocks noChangeShapeType="1"/>
          </p:cNvSpPr>
          <p:nvPr/>
        </p:nvSpPr>
        <p:spPr bwMode="auto">
          <a:xfrm>
            <a:off x="3921125" y="3287713"/>
            <a:ext cx="590550" cy="5222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pt-BR"/>
          </a:p>
        </p:txBody>
      </p:sp>
      <p:sp>
        <p:nvSpPr>
          <p:cNvPr id="14356" name="Line 39"/>
          <p:cNvSpPr>
            <a:spLocks noChangeShapeType="1"/>
          </p:cNvSpPr>
          <p:nvPr/>
        </p:nvSpPr>
        <p:spPr bwMode="auto">
          <a:xfrm flipV="1">
            <a:off x="3978275" y="5029200"/>
            <a:ext cx="533400" cy="4937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</p:spPr>
        <p:txBody>
          <a:bodyPr>
            <a:spAutoFit/>
          </a:bodyPr>
          <a:lstStyle/>
          <a:p>
            <a:endParaRPr lang="pt-BR"/>
          </a:p>
        </p:txBody>
      </p:sp>
      <p:sp>
        <p:nvSpPr>
          <p:cNvPr id="14357" name="Line 40"/>
          <p:cNvSpPr>
            <a:spLocks noChangeShapeType="1"/>
          </p:cNvSpPr>
          <p:nvPr/>
        </p:nvSpPr>
        <p:spPr bwMode="auto">
          <a:xfrm>
            <a:off x="4511675" y="3798888"/>
            <a:ext cx="0" cy="12715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pt-BR"/>
          </a:p>
        </p:txBody>
      </p:sp>
      <p:sp>
        <p:nvSpPr>
          <p:cNvPr id="14358" name="Line 41"/>
          <p:cNvSpPr>
            <a:spLocks noChangeShapeType="1"/>
          </p:cNvSpPr>
          <p:nvPr/>
        </p:nvSpPr>
        <p:spPr bwMode="auto">
          <a:xfrm>
            <a:off x="3902075" y="2590800"/>
            <a:ext cx="838200" cy="6969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pt-BR"/>
          </a:p>
        </p:txBody>
      </p:sp>
      <p:sp>
        <p:nvSpPr>
          <p:cNvPr id="14359" name="Line 42"/>
          <p:cNvSpPr>
            <a:spLocks noChangeShapeType="1"/>
          </p:cNvSpPr>
          <p:nvPr/>
        </p:nvSpPr>
        <p:spPr bwMode="auto">
          <a:xfrm>
            <a:off x="4740275" y="3276600"/>
            <a:ext cx="0" cy="1752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pt-BR"/>
          </a:p>
        </p:txBody>
      </p:sp>
      <p:sp>
        <p:nvSpPr>
          <p:cNvPr id="14360" name="Line 43"/>
          <p:cNvSpPr>
            <a:spLocks noChangeShapeType="1"/>
          </p:cNvSpPr>
          <p:nvPr/>
        </p:nvSpPr>
        <p:spPr bwMode="auto">
          <a:xfrm flipV="1">
            <a:off x="3978275" y="5029200"/>
            <a:ext cx="762000" cy="7731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</p:spPr>
        <p:txBody>
          <a:bodyPr>
            <a:spAutoFit/>
          </a:bodyPr>
          <a:lstStyle/>
          <a:p>
            <a:endParaRPr lang="pt-BR"/>
          </a:p>
        </p:txBody>
      </p:sp>
      <p:sp>
        <p:nvSpPr>
          <p:cNvPr id="14361" name="Line 44"/>
          <p:cNvSpPr>
            <a:spLocks noChangeShapeType="1"/>
          </p:cNvSpPr>
          <p:nvPr/>
        </p:nvSpPr>
        <p:spPr bwMode="auto">
          <a:xfrm>
            <a:off x="3902075" y="1752600"/>
            <a:ext cx="10668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pt-BR"/>
          </a:p>
        </p:txBody>
      </p:sp>
      <p:sp>
        <p:nvSpPr>
          <p:cNvPr id="14362" name="Line 45"/>
          <p:cNvSpPr>
            <a:spLocks noChangeShapeType="1"/>
          </p:cNvSpPr>
          <p:nvPr/>
        </p:nvSpPr>
        <p:spPr bwMode="auto">
          <a:xfrm>
            <a:off x="4968875" y="2667000"/>
            <a:ext cx="0" cy="24034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pt-BR"/>
          </a:p>
        </p:txBody>
      </p:sp>
      <p:sp>
        <p:nvSpPr>
          <p:cNvPr id="14363" name="Line 47"/>
          <p:cNvSpPr>
            <a:spLocks noChangeShapeType="1"/>
          </p:cNvSpPr>
          <p:nvPr/>
        </p:nvSpPr>
        <p:spPr bwMode="auto">
          <a:xfrm flipV="1">
            <a:off x="3978275" y="5070475"/>
            <a:ext cx="990600" cy="10255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</p:spPr>
        <p:txBody>
          <a:bodyPr>
            <a:spAutoFit/>
          </a:bodyPr>
          <a:lstStyle/>
          <a:p>
            <a:endParaRPr lang="pt-BR"/>
          </a:p>
        </p:txBody>
      </p:sp>
      <p:sp>
        <p:nvSpPr>
          <p:cNvPr id="14364" name="Line 48"/>
          <p:cNvSpPr>
            <a:spLocks noChangeShapeType="1"/>
          </p:cNvSpPr>
          <p:nvPr/>
        </p:nvSpPr>
        <p:spPr bwMode="auto">
          <a:xfrm flipH="1">
            <a:off x="2378075" y="4191000"/>
            <a:ext cx="396875" cy="25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>
            <a:spAutoFit/>
          </a:bodyPr>
          <a:lstStyle/>
          <a:p>
            <a:endParaRPr lang="pt-BR"/>
          </a:p>
        </p:txBody>
      </p:sp>
      <p:sp>
        <p:nvSpPr>
          <p:cNvPr id="14365" name="Line 49"/>
          <p:cNvSpPr>
            <a:spLocks noChangeShapeType="1"/>
          </p:cNvSpPr>
          <p:nvPr/>
        </p:nvSpPr>
        <p:spPr bwMode="auto">
          <a:xfrm>
            <a:off x="2378075" y="4445000"/>
            <a:ext cx="0" cy="10779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>
            <a:spAutoFit/>
          </a:bodyPr>
          <a:lstStyle/>
          <a:p>
            <a:endParaRPr lang="pt-BR"/>
          </a:p>
        </p:txBody>
      </p:sp>
      <p:sp>
        <p:nvSpPr>
          <p:cNvPr id="14366" name="Line 50"/>
          <p:cNvSpPr>
            <a:spLocks noChangeShapeType="1"/>
          </p:cNvSpPr>
          <p:nvPr/>
        </p:nvSpPr>
        <p:spPr bwMode="auto">
          <a:xfrm>
            <a:off x="2378075" y="5522913"/>
            <a:ext cx="212725" cy="279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>
            <a:spAutoFit/>
          </a:bodyPr>
          <a:lstStyle/>
          <a:p>
            <a:endParaRPr lang="pt-BR"/>
          </a:p>
        </p:txBody>
      </p:sp>
      <p:sp>
        <p:nvSpPr>
          <p:cNvPr id="14367" name="Line 51"/>
          <p:cNvSpPr>
            <a:spLocks noChangeShapeType="1"/>
          </p:cNvSpPr>
          <p:nvPr/>
        </p:nvSpPr>
        <p:spPr bwMode="auto">
          <a:xfrm flipH="1">
            <a:off x="1692275" y="2057400"/>
            <a:ext cx="16002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>
            <a:spAutoFit/>
          </a:bodyPr>
          <a:lstStyle/>
          <a:p>
            <a:endParaRPr lang="pt-BR"/>
          </a:p>
        </p:txBody>
      </p:sp>
      <p:sp>
        <p:nvSpPr>
          <p:cNvPr id="14368" name="Text Box 52"/>
          <p:cNvSpPr txBox="1">
            <a:spLocks noChangeArrowheads="1"/>
          </p:cNvSpPr>
          <p:nvPr/>
        </p:nvSpPr>
        <p:spPr bwMode="auto">
          <a:xfrm>
            <a:off x="473075" y="1752600"/>
            <a:ext cx="131127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sz="1800">
                <a:solidFill>
                  <a:schemeClr val="tx2"/>
                </a:solidFill>
              </a:rPr>
              <a:t>Texto completo</a:t>
            </a:r>
            <a:endParaRPr lang="pt-PT" sz="1800">
              <a:solidFill>
                <a:schemeClr val="tx2"/>
              </a:solidFill>
            </a:endParaRPr>
          </a:p>
        </p:txBody>
      </p:sp>
      <p:sp>
        <p:nvSpPr>
          <p:cNvPr id="14369" name="Line 53"/>
          <p:cNvSpPr>
            <a:spLocks noChangeShapeType="1"/>
          </p:cNvSpPr>
          <p:nvPr/>
        </p:nvSpPr>
        <p:spPr bwMode="auto">
          <a:xfrm flipH="1">
            <a:off x="1692275" y="6324600"/>
            <a:ext cx="16002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>
            <a:spAutoFit/>
          </a:bodyPr>
          <a:lstStyle/>
          <a:p>
            <a:endParaRPr lang="pt-BR"/>
          </a:p>
        </p:txBody>
      </p:sp>
      <p:sp>
        <p:nvSpPr>
          <p:cNvPr id="14370" name="Line 54"/>
          <p:cNvSpPr>
            <a:spLocks noChangeShapeType="1"/>
          </p:cNvSpPr>
          <p:nvPr/>
        </p:nvSpPr>
        <p:spPr bwMode="auto">
          <a:xfrm flipV="1">
            <a:off x="3292475" y="6205538"/>
            <a:ext cx="0" cy="119062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wrap="none">
            <a:spAutoFit/>
          </a:bodyPr>
          <a:lstStyle/>
          <a:p>
            <a:endParaRPr lang="pt-BR"/>
          </a:p>
        </p:txBody>
      </p:sp>
      <p:sp>
        <p:nvSpPr>
          <p:cNvPr id="14371" name="Text Box 55"/>
          <p:cNvSpPr txBox="1">
            <a:spLocks noChangeArrowheads="1"/>
          </p:cNvSpPr>
          <p:nvPr/>
        </p:nvSpPr>
        <p:spPr bwMode="auto">
          <a:xfrm>
            <a:off x="381000" y="5561013"/>
            <a:ext cx="1311275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sz="1800">
                <a:solidFill>
                  <a:schemeClr val="tx2"/>
                </a:solidFill>
              </a:rPr>
              <a:t>Lista </a:t>
            </a:r>
            <a:r>
              <a:rPr lang="pt-BR" sz="1800" smtClean="0">
                <a:solidFill>
                  <a:schemeClr val="tx2"/>
                </a:solidFill>
              </a:rPr>
              <a:t>reduzida de </a:t>
            </a:r>
            <a:r>
              <a:rPr lang="pt-BR" sz="1800" dirty="0">
                <a:solidFill>
                  <a:schemeClr val="tx2"/>
                </a:solidFill>
              </a:rPr>
              <a:t>termos</a:t>
            </a:r>
            <a:endParaRPr lang="pt-PT" sz="1800" dirty="0">
              <a:solidFill>
                <a:schemeClr val="tx2"/>
              </a:solidFill>
            </a:endParaRPr>
          </a:p>
        </p:txBody>
      </p:sp>
      <p:sp>
        <p:nvSpPr>
          <p:cNvPr id="14372" name="Text Box 56"/>
          <p:cNvSpPr txBox="1">
            <a:spLocks noChangeArrowheads="1"/>
          </p:cNvSpPr>
          <p:nvPr/>
        </p:nvSpPr>
        <p:spPr bwMode="auto">
          <a:xfrm>
            <a:off x="5334000" y="1524000"/>
            <a:ext cx="354965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Tx/>
              <a:buChar char="•"/>
            </a:pPr>
            <a:r>
              <a:rPr lang="pt-BR" dirty="0"/>
              <a:t> </a:t>
            </a:r>
            <a:r>
              <a:rPr lang="pt-BR" sz="2000" dirty="0">
                <a:solidFill>
                  <a:schemeClr val="tx2"/>
                </a:solidFill>
              </a:rPr>
              <a:t>Operações sobre o texto</a:t>
            </a:r>
            <a:r>
              <a:rPr lang="pt-BR" sz="2000" dirty="0"/>
              <a:t> </a:t>
            </a:r>
            <a:r>
              <a:rPr lang="pt-BR" sz="2000" dirty="0" smtClean="0"/>
              <a:t>reduzem </a:t>
            </a:r>
            <a:r>
              <a:rPr lang="pt-BR" sz="2000" dirty="0"/>
              <a:t>progressivamente   a visão lógica </a:t>
            </a:r>
            <a:r>
              <a:rPr lang="pt-BR" sz="2000" dirty="0" smtClean="0"/>
              <a:t>do documento</a:t>
            </a:r>
            <a:endParaRPr lang="pt-PT" sz="20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Espaço Reservado para Número de Slide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7FEBB5B9-A6CE-4210-BFD3-2E489E80EF11}" type="slidenum">
              <a:rPr lang="pt-BR" smtClean="0"/>
              <a:pPr/>
              <a:t>14</a:t>
            </a:fld>
            <a:endParaRPr lang="pt-BR" smtClean="0"/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Operações sobre o texto</a:t>
            </a:r>
            <a:br>
              <a:rPr lang="pt-BR" smtClean="0"/>
            </a:br>
            <a:r>
              <a:rPr lang="pt-BR" sz="3200" smtClean="0"/>
              <a:t>Análise léxica</a:t>
            </a:r>
            <a:endParaRPr lang="pt-BR" smtClean="0"/>
          </a:p>
        </p:txBody>
      </p:sp>
      <p:sp>
        <p:nvSpPr>
          <p:cNvPr id="15365" name="Rectangle 5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755576" y="1558627"/>
            <a:ext cx="8077200" cy="5038725"/>
          </a:xfrm>
        </p:spPr>
        <p:txBody>
          <a:bodyPr/>
          <a:lstStyle/>
          <a:p>
            <a:pPr eaLnBrk="1" hangingPunct="1"/>
            <a:r>
              <a:rPr lang="pt-BR" sz="2400" dirty="0" smtClean="0">
                <a:solidFill>
                  <a:schemeClr val="tx2"/>
                </a:solidFill>
              </a:rPr>
              <a:t>Entrada</a:t>
            </a:r>
          </a:p>
          <a:p>
            <a:pPr lvl="1" eaLnBrk="1" hangingPunct="1"/>
            <a:r>
              <a:rPr lang="pt-BR" sz="2200" dirty="0" smtClean="0"/>
              <a:t>O texto original</a:t>
            </a:r>
          </a:p>
          <a:p>
            <a:pPr lvl="2" eaLnBrk="1" hangingPunct="1">
              <a:spcBef>
                <a:spcPts val="0"/>
              </a:spcBef>
            </a:pPr>
            <a:r>
              <a:rPr lang="pt-BR" sz="2000" dirty="0" smtClean="0"/>
              <a:t>uma cadeia de caracteres</a:t>
            </a:r>
          </a:p>
          <a:p>
            <a:pPr eaLnBrk="1" hangingPunct="1"/>
            <a:r>
              <a:rPr lang="pt-BR" sz="2400" dirty="0" smtClean="0">
                <a:solidFill>
                  <a:schemeClr val="tx2"/>
                </a:solidFill>
              </a:rPr>
              <a:t>Objetivo</a:t>
            </a:r>
          </a:p>
          <a:p>
            <a:pPr lvl="1" eaLnBrk="1" hangingPunct="1"/>
            <a:r>
              <a:rPr lang="pt-BR" sz="2200" dirty="0" smtClean="0"/>
              <a:t>Converter o texto original em uma lista das palavras que ocorrem no texto</a:t>
            </a:r>
          </a:p>
          <a:p>
            <a:pPr eaLnBrk="1" hangingPunct="1"/>
            <a:r>
              <a:rPr lang="pt-BR" sz="2400" dirty="0" smtClean="0"/>
              <a:t>Procedimento padrão </a:t>
            </a:r>
          </a:p>
          <a:p>
            <a:pPr lvl="1" eaLnBrk="1" hangingPunct="1"/>
            <a:r>
              <a:rPr lang="pt-BR" sz="2200" dirty="0" smtClean="0"/>
              <a:t>Utilizar espaços como sendo separadores de palavras</a:t>
            </a:r>
          </a:p>
          <a:p>
            <a:pPr lvl="1" eaLnBrk="1" hangingPunct="1"/>
            <a:r>
              <a:rPr lang="pt-BR" sz="2200" dirty="0" smtClean="0"/>
              <a:t>Tratar pontuação, hífens, dígitos, e letras maiúsculas e minúsculas, acentos...</a:t>
            </a:r>
          </a:p>
          <a:p>
            <a:pPr lvl="2" eaLnBrk="1" hangingPunct="1">
              <a:spcBef>
                <a:spcPts val="0"/>
              </a:spcBef>
            </a:pPr>
            <a:r>
              <a:rPr lang="pt-BR" sz="2000" dirty="0" smtClean="0"/>
              <a:t>Cada caso pode requerer tratamentos diferenciados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Espaço Reservado para Número de Slide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408A8D95-8A76-49B7-B761-3FC667901219}" type="slidenum">
              <a:rPr lang="pt-BR" smtClean="0"/>
              <a:pPr/>
              <a:t>15</a:t>
            </a:fld>
            <a:endParaRPr lang="pt-BR" smtClean="0"/>
          </a:p>
        </p:txBody>
      </p:sp>
      <p:sp>
        <p:nvSpPr>
          <p:cNvPr id="1638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152400"/>
            <a:ext cx="7772400" cy="1219200"/>
          </a:xfrm>
        </p:spPr>
        <p:txBody>
          <a:bodyPr/>
          <a:lstStyle/>
          <a:p>
            <a:pPr eaLnBrk="1" hangingPunct="1"/>
            <a:r>
              <a:rPr lang="pt-BR" dirty="0" smtClean="0"/>
              <a:t>Análise léxica</a:t>
            </a:r>
            <a:br>
              <a:rPr lang="pt-BR" dirty="0" smtClean="0"/>
            </a:br>
            <a:r>
              <a:rPr lang="pt-BR" dirty="0" smtClean="0"/>
              <a:t> </a:t>
            </a:r>
            <a:r>
              <a:rPr lang="pt-BR" sz="3200" smtClean="0"/>
              <a:t>Tratamento de </a:t>
            </a:r>
            <a:r>
              <a:rPr lang="pt-BR" sz="3200" dirty="0" smtClean="0"/>
              <a:t>pontuação e hífens</a:t>
            </a:r>
          </a:p>
        </p:txBody>
      </p:sp>
      <p:sp>
        <p:nvSpPr>
          <p:cNvPr id="16389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838200" y="1716360"/>
            <a:ext cx="7772400" cy="4664968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sz="2400" dirty="0" smtClean="0"/>
              <a:t>Geralmente, todos os caracteres de pontuação são removidos</a:t>
            </a:r>
          </a:p>
          <a:p>
            <a:pPr lvl="1" eaLnBrk="1" hangingPunct="1">
              <a:lnSpc>
                <a:spcPct val="90000"/>
              </a:lnSpc>
            </a:pPr>
            <a:r>
              <a:rPr lang="pt-BR" sz="2000" dirty="0" smtClean="0"/>
              <a:t>. ,  ! ? : ; -  </a:t>
            </a:r>
          </a:p>
          <a:p>
            <a:pPr eaLnBrk="1" hangingPunct="1">
              <a:lnSpc>
                <a:spcPct val="90000"/>
              </a:lnSpc>
              <a:spcBef>
                <a:spcPts val="2400"/>
              </a:spcBef>
            </a:pPr>
            <a:r>
              <a:rPr lang="pt-BR" sz="2400" dirty="0" smtClean="0"/>
              <a:t>Porém, há casos em que eles são mantidos por serem necessários</a:t>
            </a:r>
          </a:p>
          <a:p>
            <a:pPr lvl="1" eaLnBrk="1" hangingPunct="1">
              <a:lnSpc>
                <a:spcPct val="90000"/>
              </a:lnSpc>
            </a:pPr>
            <a:r>
              <a:rPr lang="pt-BR" sz="2200" dirty="0" smtClean="0"/>
              <a:t>Código de programa dentro do texto</a:t>
            </a:r>
          </a:p>
          <a:p>
            <a:pPr lvl="2" eaLnBrk="1" hangingPunct="1">
              <a:lnSpc>
                <a:spcPct val="90000"/>
              </a:lnSpc>
            </a:pPr>
            <a:r>
              <a:rPr lang="pt-BR" sz="2000" dirty="0" smtClean="0"/>
              <a:t>Variável “x.id” </a:t>
            </a:r>
            <a:r>
              <a:rPr lang="pt-BR" sz="2000" dirty="0" smtClean="0">
                <a:sym typeface="Symbol" pitchFamily="18" charset="2"/>
              </a:rPr>
              <a:t> </a:t>
            </a:r>
            <a:r>
              <a:rPr lang="pt-BR" sz="2000" dirty="0" err="1" smtClean="0"/>
              <a:t>xid</a:t>
            </a:r>
            <a:endParaRPr lang="pt-BR" sz="2000" dirty="0" smtClean="0"/>
          </a:p>
          <a:p>
            <a:pPr lvl="1" eaLnBrk="1" hangingPunct="1">
              <a:lnSpc>
                <a:spcPct val="90000"/>
              </a:lnSpc>
            </a:pPr>
            <a:r>
              <a:rPr lang="pt-BR" sz="2200" dirty="0" err="1" smtClean="0"/>
              <a:t>URLs</a:t>
            </a:r>
            <a:r>
              <a:rPr lang="pt-BR" sz="2200" dirty="0" smtClean="0"/>
              <a:t> de Sites na Web</a:t>
            </a:r>
          </a:p>
          <a:p>
            <a:pPr eaLnBrk="1" hangingPunct="1">
              <a:lnSpc>
                <a:spcPct val="90000"/>
              </a:lnSpc>
              <a:spcBef>
                <a:spcPts val="2400"/>
              </a:spcBef>
            </a:pPr>
            <a:r>
              <a:rPr lang="pt-BR" sz="2400" dirty="0" smtClean="0"/>
              <a:t>Caso do hífen </a:t>
            </a:r>
          </a:p>
          <a:p>
            <a:pPr lvl="1" eaLnBrk="1" hangingPunct="1">
              <a:lnSpc>
                <a:spcPct val="90000"/>
              </a:lnSpc>
            </a:pPr>
            <a:r>
              <a:rPr lang="pt-BR" sz="2200" dirty="0" smtClean="0"/>
              <a:t>Palavras compostas e prefixos</a:t>
            </a:r>
          </a:p>
          <a:p>
            <a:pPr lvl="2" eaLnBrk="1" hangingPunct="1">
              <a:lnSpc>
                <a:spcPct val="90000"/>
              </a:lnSpc>
            </a:pPr>
            <a:r>
              <a:rPr lang="pt-BR" sz="2000" dirty="0" smtClean="0"/>
              <a:t>Guarda-chuva, pré-processamento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Espaço Reservado para Número de Slide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9C30FEB3-1CCF-4F90-9BD6-4C39D78BE429}" type="slidenum">
              <a:rPr lang="pt-BR" smtClean="0"/>
              <a:pPr/>
              <a:t>16</a:t>
            </a:fld>
            <a:endParaRPr lang="pt-BR" smtClean="0"/>
          </a:p>
        </p:txBody>
      </p:sp>
      <p:sp>
        <p:nvSpPr>
          <p:cNvPr id="1741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193576"/>
            <a:ext cx="7772400" cy="1219200"/>
          </a:xfrm>
        </p:spPr>
        <p:txBody>
          <a:bodyPr/>
          <a:lstStyle/>
          <a:p>
            <a:pPr eaLnBrk="1" hangingPunct="1"/>
            <a:r>
              <a:rPr lang="pt-BR" dirty="0" smtClean="0"/>
              <a:t>Análise léxica </a:t>
            </a:r>
            <a:br>
              <a:rPr lang="pt-BR" dirty="0" smtClean="0"/>
            </a:br>
            <a:r>
              <a:rPr lang="pt-BR" sz="3200" smtClean="0"/>
              <a:t>Eliminação de dígitos</a:t>
            </a:r>
            <a:r>
              <a:rPr lang="pt-BR" smtClean="0"/>
              <a:t> </a:t>
            </a:r>
            <a:endParaRPr lang="pt-BR" dirty="0" smtClean="0"/>
          </a:p>
        </p:txBody>
      </p:sp>
      <p:sp>
        <p:nvSpPr>
          <p:cNvPr id="17413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838200" y="1728936"/>
            <a:ext cx="7772400" cy="4724400"/>
          </a:xfrm>
        </p:spPr>
        <p:txBody>
          <a:bodyPr/>
          <a:lstStyle/>
          <a:p>
            <a:pPr eaLnBrk="1" hangingPunct="1"/>
            <a:r>
              <a:rPr lang="pt-BR" sz="2400" dirty="0" smtClean="0"/>
              <a:t>Geralmente, dígitos são removidos por serem vagos</a:t>
            </a:r>
          </a:p>
          <a:p>
            <a:pPr lvl="1" eaLnBrk="1" hangingPunct="1"/>
            <a:r>
              <a:rPr lang="pt-BR" sz="2200" dirty="0" smtClean="0"/>
              <a:t>Por não terem uma semântica associada quando aparecem isolados</a:t>
            </a:r>
          </a:p>
          <a:p>
            <a:pPr lvl="2" eaLnBrk="1" hangingPunct="1"/>
            <a:r>
              <a:rPr lang="pt-BR" sz="2000" dirty="0" smtClean="0"/>
              <a:t>Ex. 1910 (ano, peso, tamanho???)</a:t>
            </a:r>
          </a:p>
          <a:p>
            <a:pPr lvl="2" eaLnBrk="1" hangingPunct="1"/>
            <a:endParaRPr lang="pt-BR" sz="2000" dirty="0" smtClean="0"/>
          </a:p>
          <a:p>
            <a:pPr eaLnBrk="1" hangingPunct="1"/>
            <a:r>
              <a:rPr lang="pt-BR" sz="2400" dirty="0" smtClean="0"/>
              <a:t>Contudo, dígitos associados a termos/caracteres especiais podem ser importantes</a:t>
            </a:r>
          </a:p>
          <a:p>
            <a:pPr lvl="1" eaLnBrk="1" hangingPunct="1"/>
            <a:r>
              <a:rPr lang="pt-BR" sz="2200" dirty="0" smtClean="0"/>
              <a:t>510dC</a:t>
            </a:r>
          </a:p>
          <a:p>
            <a:pPr lvl="2" eaLnBrk="1" hangingPunct="1"/>
            <a:r>
              <a:rPr lang="pt-BR" sz="2000" dirty="0" err="1" smtClean="0"/>
              <a:t>dC</a:t>
            </a:r>
            <a:r>
              <a:rPr lang="pt-BR" sz="2000" dirty="0" smtClean="0"/>
              <a:t> não significa nada em isolamento</a:t>
            </a:r>
          </a:p>
          <a:p>
            <a:pPr lvl="1" eaLnBrk="1" hangingPunct="1"/>
            <a:r>
              <a:rPr lang="pt-BR" sz="2200" dirty="0" smtClean="0"/>
              <a:t>Windows95, X3PO,... 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Espaço Reservado para Número de Slide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160446C9-902F-4E8E-855E-F27633E4BA84}" type="slidenum">
              <a:rPr lang="pt-BR" smtClean="0"/>
              <a:pPr/>
              <a:t>17</a:t>
            </a:fld>
            <a:endParaRPr lang="pt-BR" smtClean="0"/>
          </a:p>
        </p:txBody>
      </p:sp>
      <p:sp>
        <p:nvSpPr>
          <p:cNvPr id="1843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193576"/>
            <a:ext cx="7772400" cy="1219200"/>
          </a:xfrm>
        </p:spPr>
        <p:txBody>
          <a:bodyPr/>
          <a:lstStyle/>
          <a:p>
            <a:pPr eaLnBrk="1" hangingPunct="1"/>
            <a:r>
              <a:rPr lang="pt-BR" dirty="0" smtClean="0"/>
              <a:t>Análise léxica </a:t>
            </a:r>
            <a:br>
              <a:rPr lang="pt-BR" dirty="0" smtClean="0"/>
            </a:br>
            <a:r>
              <a:rPr lang="pt-BR" sz="3200" dirty="0" smtClean="0"/>
              <a:t>Normalização das palavras</a:t>
            </a:r>
          </a:p>
        </p:txBody>
      </p:sp>
      <p:sp>
        <p:nvSpPr>
          <p:cNvPr id="18437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762000" y="1820416"/>
            <a:ext cx="7772400" cy="4128864"/>
          </a:xfrm>
        </p:spPr>
        <p:txBody>
          <a:bodyPr/>
          <a:lstStyle/>
          <a:p>
            <a:pPr eaLnBrk="1" hangingPunct="1"/>
            <a:r>
              <a:rPr lang="pt-BR" sz="2400" dirty="0" smtClean="0"/>
              <a:t>Permite desconsiderar a distinção entre letras maiúsculas e minúsculas, e acentuação</a:t>
            </a:r>
          </a:p>
          <a:p>
            <a:pPr lvl="1" eaLnBrk="1" hangingPunct="1"/>
            <a:r>
              <a:rPr lang="pt-BR" sz="2200" dirty="0" smtClean="0"/>
              <a:t>Ex.: (Mesa e mesa), (útil e </a:t>
            </a:r>
            <a:r>
              <a:rPr lang="pt-BR" sz="2200" dirty="0" err="1" smtClean="0"/>
              <a:t>util</a:t>
            </a:r>
            <a:r>
              <a:rPr lang="pt-BR" sz="2200" dirty="0" smtClean="0"/>
              <a:t>), etc...</a:t>
            </a:r>
          </a:p>
          <a:p>
            <a:pPr eaLnBrk="1" hangingPunct="1"/>
            <a:r>
              <a:rPr lang="pt-BR" sz="2400" dirty="0" smtClean="0"/>
              <a:t>Objetivo</a:t>
            </a:r>
          </a:p>
          <a:p>
            <a:pPr lvl="1" eaLnBrk="1" hangingPunct="1"/>
            <a:r>
              <a:rPr lang="pt-BR" sz="2200" dirty="0"/>
              <a:t>Auxiliar a desconsiderar </a:t>
            </a:r>
            <a:r>
              <a:rPr lang="pt-BR" sz="2200" dirty="0" smtClean="0"/>
              <a:t>erros de </a:t>
            </a:r>
            <a:r>
              <a:rPr lang="pt-BR" sz="2200" dirty="0"/>
              <a:t>digitação</a:t>
            </a:r>
          </a:p>
          <a:p>
            <a:pPr lvl="1" eaLnBrk="1" hangingPunct="1"/>
            <a:r>
              <a:rPr lang="pt-BR" sz="2200" dirty="0" smtClean="0"/>
              <a:t>Ampliar a </a:t>
            </a:r>
            <a:r>
              <a:rPr lang="pt-BR" sz="2200" dirty="0" smtClean="0">
                <a:solidFill>
                  <a:schemeClr val="tx2"/>
                </a:solidFill>
              </a:rPr>
              <a:t>cobertura</a:t>
            </a:r>
            <a:r>
              <a:rPr lang="pt-BR" sz="2200" dirty="0" smtClean="0"/>
              <a:t> na recuperação de documentos a partir de consultas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Espaço Reservado para Número de Slide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7E2431EA-4809-44DF-A38D-14B44283E7C1}" type="slidenum">
              <a:rPr lang="pt-BR" smtClean="0"/>
              <a:pPr/>
              <a:t>18</a:t>
            </a:fld>
            <a:endParaRPr lang="pt-BR" smtClean="0"/>
          </a:p>
        </p:txBody>
      </p:sp>
      <p:sp>
        <p:nvSpPr>
          <p:cNvPr id="1946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42900"/>
            <a:ext cx="7772400" cy="925860"/>
          </a:xfrm>
        </p:spPr>
        <p:txBody>
          <a:bodyPr/>
          <a:lstStyle/>
          <a:p>
            <a:pPr eaLnBrk="1" hangingPunct="1"/>
            <a:r>
              <a:rPr lang="pt-BR" dirty="0" smtClean="0"/>
              <a:t>Análise léxica</a:t>
            </a:r>
            <a:endParaRPr lang="pt-PT" dirty="0" smtClean="0"/>
          </a:p>
        </p:txBody>
      </p:sp>
      <p:sp>
        <p:nvSpPr>
          <p:cNvPr id="19461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838200" y="1988840"/>
            <a:ext cx="7772400" cy="36004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sz="2400" dirty="0" smtClean="0"/>
              <a:t>Como visto, existem diversas exceções a tratar</a:t>
            </a:r>
          </a:p>
          <a:p>
            <a:pPr lvl="1" eaLnBrk="1" hangingPunct="1">
              <a:lnSpc>
                <a:spcPct val="90000"/>
              </a:lnSpc>
            </a:pPr>
            <a:r>
              <a:rPr lang="pt-BR" sz="2200" dirty="0" smtClean="0"/>
              <a:t>Isso depende das características desejadas para o sistema sendo implementado</a:t>
            </a:r>
          </a:p>
          <a:p>
            <a:pPr eaLnBrk="1" hangingPunct="1">
              <a:lnSpc>
                <a:spcPct val="90000"/>
              </a:lnSpc>
            </a:pPr>
            <a:r>
              <a:rPr lang="pt-BR" sz="2400" dirty="0" smtClean="0"/>
              <a:t>Sugestão</a:t>
            </a:r>
          </a:p>
          <a:p>
            <a:pPr lvl="1" eaLnBrk="1" hangingPunct="1">
              <a:lnSpc>
                <a:spcPct val="90000"/>
              </a:lnSpc>
            </a:pPr>
            <a:r>
              <a:rPr lang="pt-BR" sz="2200" dirty="0" smtClean="0"/>
              <a:t>Preparar lista de exceções e tratar caso a caso</a:t>
            </a:r>
          </a:p>
          <a:p>
            <a:pPr lvl="1" eaLnBrk="1" hangingPunct="1">
              <a:lnSpc>
                <a:spcPct val="90000"/>
              </a:lnSpc>
            </a:pPr>
            <a:endParaRPr lang="pt-BR" sz="2200" dirty="0" smtClean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Espaço Reservado para Número de Slide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ACB2036D-1C16-4503-B702-285A782495A2}" type="slidenum">
              <a:rPr lang="pt-BR" smtClean="0"/>
              <a:pPr/>
              <a:t>19</a:t>
            </a:fld>
            <a:endParaRPr lang="pt-BR" smtClean="0"/>
          </a:p>
        </p:txBody>
      </p:sp>
      <p:sp>
        <p:nvSpPr>
          <p:cNvPr id="20484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60648"/>
            <a:ext cx="7772400" cy="1143000"/>
          </a:xfrm>
        </p:spPr>
        <p:txBody>
          <a:bodyPr/>
          <a:lstStyle/>
          <a:p>
            <a:pPr eaLnBrk="1" hangingPunct="1"/>
            <a:r>
              <a:rPr lang="pt-BR" dirty="0" smtClean="0"/>
              <a:t>Operações sobre o texto</a:t>
            </a:r>
            <a:br>
              <a:rPr lang="pt-BR" dirty="0" smtClean="0"/>
            </a:br>
            <a:r>
              <a:rPr lang="pt-BR" sz="3200" dirty="0" smtClean="0"/>
              <a:t>Eliminação de </a:t>
            </a:r>
            <a:r>
              <a:rPr lang="pt-BR" sz="3200" i="1" dirty="0" smtClean="0"/>
              <a:t>stopwords</a:t>
            </a:r>
            <a:endParaRPr lang="pt-PT" sz="3200" i="1" dirty="0" smtClean="0"/>
          </a:p>
        </p:txBody>
      </p:sp>
      <p:sp>
        <p:nvSpPr>
          <p:cNvPr id="20485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755576" y="1772816"/>
            <a:ext cx="8077200" cy="4176464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sz="2400" dirty="0" smtClean="0"/>
              <a:t>Alguns termos não são bons discriminadores</a:t>
            </a:r>
          </a:p>
          <a:p>
            <a:pPr lvl="1" eaLnBrk="1" hangingPunct="1">
              <a:lnSpc>
                <a:spcPct val="90000"/>
              </a:lnSpc>
            </a:pPr>
            <a:r>
              <a:rPr lang="pt-BR" sz="2200" dirty="0" smtClean="0"/>
              <a:t>i.e., não discriminam bem um documento em relação aos outros documentos da coleção considerada</a:t>
            </a:r>
          </a:p>
          <a:p>
            <a:pPr eaLnBrk="1" hangingPunct="1">
              <a:lnSpc>
                <a:spcPct val="90000"/>
              </a:lnSpc>
              <a:spcBef>
                <a:spcPts val="1800"/>
              </a:spcBef>
            </a:pPr>
            <a:r>
              <a:rPr lang="pt-BR" sz="2400" i="1" dirty="0" smtClean="0"/>
              <a:t>Stopwords</a:t>
            </a:r>
            <a:endParaRPr lang="pt-BR" sz="2400" dirty="0" smtClean="0"/>
          </a:p>
          <a:p>
            <a:pPr lvl="1" eaLnBrk="1" hangingPunct="1">
              <a:lnSpc>
                <a:spcPct val="90000"/>
              </a:lnSpc>
            </a:pPr>
            <a:r>
              <a:rPr lang="pt-BR" sz="2200" dirty="0" smtClean="0"/>
              <a:t>Palavras muito frequentes na base de documentos</a:t>
            </a:r>
          </a:p>
          <a:p>
            <a:pPr lvl="1" eaLnBrk="1" hangingPunct="1">
              <a:lnSpc>
                <a:spcPct val="90000"/>
              </a:lnSpc>
            </a:pPr>
            <a:r>
              <a:rPr lang="pt-BR" sz="2200" dirty="0" smtClean="0"/>
              <a:t>Palavras sem semântica associada</a:t>
            </a:r>
          </a:p>
          <a:p>
            <a:pPr lvl="2" eaLnBrk="1" hangingPunct="1">
              <a:lnSpc>
                <a:spcPct val="90000"/>
              </a:lnSpc>
            </a:pPr>
            <a:r>
              <a:rPr lang="pt-BR" sz="2000" dirty="0" smtClean="0"/>
              <a:t>artigos, preposições, conjunções, alguns advérbios e adjetivos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pt-PT" sz="2000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Espaço Reservado para Número de Slide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D3C233CC-EAB5-470B-B959-2AF42F7413B4}" type="slidenum">
              <a:rPr lang="pt-BR" smtClean="0"/>
              <a:pPr/>
              <a:t>2</a:t>
            </a:fld>
            <a:endParaRPr lang="pt-BR" smtClean="0"/>
          </a:p>
        </p:txBody>
      </p:sp>
      <p:sp>
        <p:nvSpPr>
          <p:cNvPr id="410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81000"/>
            <a:ext cx="7772400" cy="762000"/>
          </a:xfrm>
        </p:spPr>
        <p:txBody>
          <a:bodyPr/>
          <a:lstStyle/>
          <a:p>
            <a:pPr eaLnBrk="1" hangingPunct="1"/>
            <a:r>
              <a:rPr lang="pt-BR" smtClean="0"/>
              <a:t>Roteiro</a:t>
            </a:r>
          </a:p>
        </p:txBody>
      </p:sp>
      <p:sp>
        <p:nvSpPr>
          <p:cNvPr id="4101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838200" y="1600200"/>
            <a:ext cx="7772400" cy="4114800"/>
          </a:xfrm>
        </p:spPr>
        <p:txBody>
          <a:bodyPr/>
          <a:lstStyle/>
          <a:p>
            <a:pPr eaLnBrk="1" hangingPunct="1"/>
            <a:r>
              <a:rPr lang="pt-BR" dirty="0" smtClean="0">
                <a:sym typeface="Monotype Sorts"/>
              </a:rPr>
              <a:t> Fases e Etapas dos Sistemas de RI</a:t>
            </a:r>
          </a:p>
          <a:p>
            <a:pPr eaLnBrk="1" hangingPunct="1"/>
            <a:r>
              <a:rPr lang="pt-BR" dirty="0" smtClean="0"/>
              <a:t>Aquisição </a:t>
            </a:r>
            <a:r>
              <a:rPr lang="pt-BR" dirty="0"/>
              <a:t>(seleção) dos documentos </a:t>
            </a:r>
            <a:endParaRPr lang="pt-BR" dirty="0" smtClean="0"/>
          </a:p>
          <a:p>
            <a:pPr eaLnBrk="1" hangingPunct="1"/>
            <a:r>
              <a:rPr lang="pt-BR" dirty="0" smtClean="0"/>
              <a:t> Preparação (pré-processamento) dos documentos</a:t>
            </a:r>
          </a:p>
          <a:p>
            <a:pPr lvl="1" eaLnBrk="1" hangingPunct="1"/>
            <a:r>
              <a:rPr lang="pt-BR" sz="2400" dirty="0" smtClean="0"/>
              <a:t>Criação da Visão Lógica do documento</a:t>
            </a:r>
          </a:p>
          <a:p>
            <a:pPr lvl="1" eaLnBrk="1" hangingPunct="1"/>
            <a:r>
              <a:rPr lang="pt-BR" sz="2400" dirty="0" smtClean="0"/>
              <a:t>Definição do Vocabulário da Base de documentos</a:t>
            </a:r>
          </a:p>
          <a:p>
            <a:pPr lvl="1" eaLnBrk="1" hangingPunct="1"/>
            <a:r>
              <a:rPr lang="pt-BR" sz="2400" dirty="0" smtClean="0"/>
              <a:t>Criação da Representação dos documentos</a:t>
            </a:r>
          </a:p>
          <a:p>
            <a:pPr lvl="1" eaLnBrk="1" hangingPunct="1">
              <a:buFont typeface="Wingdings" pitchFamily="2" charset="2"/>
              <a:buNone/>
            </a:pPr>
            <a:endParaRPr lang="pt-BR" dirty="0" smtClean="0"/>
          </a:p>
          <a:p>
            <a:pPr lvl="1" eaLnBrk="1" hangingPunct="1"/>
            <a:endParaRPr lang="pt-B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Espaço Reservado para Número de Slide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D03E2EEB-80D0-420B-AB3F-2B8B5E74E3A5}" type="slidenum">
              <a:rPr lang="pt-BR" smtClean="0"/>
              <a:pPr/>
              <a:t>20</a:t>
            </a:fld>
            <a:endParaRPr lang="pt-BR" smtClean="0"/>
          </a:p>
        </p:txBody>
      </p:sp>
      <p:sp>
        <p:nvSpPr>
          <p:cNvPr id="2150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dirty="0" smtClean="0"/>
              <a:t>Operações sobre o texto</a:t>
            </a:r>
            <a:br>
              <a:rPr lang="pt-BR" dirty="0" smtClean="0"/>
            </a:br>
            <a:r>
              <a:rPr lang="pt-BR" sz="3200" smtClean="0"/>
              <a:t>Eliminação de </a:t>
            </a:r>
            <a:r>
              <a:rPr lang="pt-BR" sz="3200" i="1" smtClean="0"/>
              <a:t>stopwords</a:t>
            </a:r>
            <a:endParaRPr lang="pt-PT" sz="3200" i="1" dirty="0" smtClean="0"/>
          </a:p>
        </p:txBody>
      </p:sp>
      <p:sp>
        <p:nvSpPr>
          <p:cNvPr id="21509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838200" y="1771650"/>
            <a:ext cx="7772400" cy="4465662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sz="2400" dirty="0"/>
              <a:t>Vantagens de eliminar </a:t>
            </a:r>
            <a:r>
              <a:rPr lang="pt-BR" sz="2400" i="1" dirty="0"/>
              <a:t>stopwords</a:t>
            </a:r>
            <a:endParaRPr lang="pt-BR" sz="2400" dirty="0"/>
          </a:p>
          <a:p>
            <a:pPr lvl="1" eaLnBrk="1" hangingPunct="1">
              <a:lnSpc>
                <a:spcPct val="90000"/>
              </a:lnSpc>
            </a:pPr>
            <a:r>
              <a:rPr lang="pt-BR" sz="2200" dirty="0" smtClean="0"/>
              <a:t>Diminui </a:t>
            </a:r>
            <a:r>
              <a:rPr lang="pt-BR" sz="2200" dirty="0"/>
              <a:t>a </a:t>
            </a:r>
            <a:r>
              <a:rPr lang="pt-BR" sz="2400" dirty="0">
                <a:solidFill>
                  <a:schemeClr val="tx2"/>
                </a:solidFill>
              </a:rPr>
              <a:t>visão lógica do documento</a:t>
            </a:r>
            <a:endParaRPr lang="pt-BR" sz="2200" dirty="0">
              <a:solidFill>
                <a:schemeClr val="tx2"/>
              </a:solidFill>
            </a:endParaRPr>
          </a:p>
          <a:p>
            <a:pPr lvl="1" eaLnBrk="1" hangingPunct="1">
              <a:lnSpc>
                <a:spcPct val="90000"/>
              </a:lnSpc>
            </a:pPr>
            <a:r>
              <a:rPr lang="pt-BR" sz="2200" dirty="0" smtClean="0"/>
              <a:t>Melhora </a:t>
            </a:r>
            <a:r>
              <a:rPr lang="pt-BR" sz="2200" dirty="0"/>
              <a:t>a ordenação dos documentos na recupera</a:t>
            </a:r>
            <a:r>
              <a:rPr lang="pt-BR" sz="2400" dirty="0"/>
              <a:t>ção</a:t>
            </a:r>
          </a:p>
          <a:p>
            <a:pPr eaLnBrk="1" hangingPunct="1">
              <a:lnSpc>
                <a:spcPct val="90000"/>
              </a:lnSpc>
              <a:spcBef>
                <a:spcPts val="1800"/>
              </a:spcBef>
            </a:pPr>
            <a:r>
              <a:rPr lang="pt-BR" sz="2400" dirty="0" smtClean="0"/>
              <a:t>Desvantagens de eliminar </a:t>
            </a:r>
            <a:r>
              <a:rPr lang="pt-BR" sz="2400" i="1" dirty="0" smtClean="0"/>
              <a:t>stopwords</a:t>
            </a:r>
          </a:p>
          <a:p>
            <a:pPr lvl="1" eaLnBrk="1" hangingPunct="1">
              <a:lnSpc>
                <a:spcPct val="90000"/>
              </a:lnSpc>
            </a:pPr>
            <a:r>
              <a:rPr lang="pt-BR" sz="2200" dirty="0" smtClean="0"/>
              <a:t>Diminui a precisão na recuperação</a:t>
            </a:r>
          </a:p>
          <a:p>
            <a:pPr lvl="2" eaLnBrk="1" hangingPunct="1">
              <a:lnSpc>
                <a:spcPct val="90000"/>
              </a:lnSpc>
            </a:pPr>
            <a:r>
              <a:rPr lang="pt-BR" sz="2000" dirty="0" smtClean="0"/>
              <a:t>Redes de computadores </a:t>
            </a:r>
            <a:r>
              <a:rPr lang="pt-BR" sz="2000" dirty="0" smtClean="0">
                <a:solidFill>
                  <a:srgbClr val="800000"/>
                </a:solidFill>
              </a:rPr>
              <a:t>≠</a:t>
            </a:r>
            <a:r>
              <a:rPr lang="pt-BR" sz="2000" dirty="0" smtClean="0"/>
              <a:t> redes computadores</a:t>
            </a:r>
          </a:p>
          <a:p>
            <a:pPr eaLnBrk="1" hangingPunct="1">
              <a:lnSpc>
                <a:spcPct val="90000"/>
              </a:lnSpc>
              <a:spcBef>
                <a:spcPts val="2400"/>
              </a:spcBef>
            </a:pPr>
            <a:r>
              <a:rPr lang="pt-BR" sz="2400" dirty="0" smtClean="0"/>
              <a:t>Assim, em domínios específicos, podemos precisar manter algumas dessas palavras</a:t>
            </a:r>
          </a:p>
          <a:p>
            <a:pPr lvl="1" eaLnBrk="1" hangingPunct="1">
              <a:lnSpc>
                <a:spcPct val="90000"/>
              </a:lnSpc>
              <a:spcBef>
                <a:spcPts val="600"/>
              </a:spcBef>
            </a:pPr>
            <a:r>
              <a:rPr lang="pt-BR" sz="2200" dirty="0" smtClean="0"/>
              <a:t>Mais uma razão para os engenhos de busca utilizarem o texto completo</a:t>
            </a:r>
            <a:endParaRPr lang="pt-PT" sz="2200" dirty="0" smtClean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Espaço Reservado para Número de Slide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E412005F-442A-4C92-9D6A-B9344FFC7392}" type="slidenum">
              <a:rPr lang="pt-BR" smtClean="0"/>
              <a:pPr/>
              <a:t>21</a:t>
            </a:fld>
            <a:endParaRPr lang="pt-BR" smtClean="0"/>
          </a:p>
        </p:txBody>
      </p:sp>
      <p:sp>
        <p:nvSpPr>
          <p:cNvPr id="22532" name="Rectangle 1026"/>
          <p:cNvSpPr>
            <a:spLocks noGrp="1" noChangeArrowheads="1"/>
          </p:cNvSpPr>
          <p:nvPr>
            <p:ph type="title"/>
          </p:nvPr>
        </p:nvSpPr>
        <p:spPr>
          <a:xfrm>
            <a:off x="609600" y="152400"/>
            <a:ext cx="7772400" cy="1219200"/>
          </a:xfrm>
        </p:spPr>
        <p:txBody>
          <a:bodyPr/>
          <a:lstStyle/>
          <a:p>
            <a:pPr eaLnBrk="1" hangingPunct="1"/>
            <a:r>
              <a:rPr lang="pt-BR" dirty="0" smtClean="0"/>
              <a:t>Operações sobre o texto</a:t>
            </a:r>
            <a:br>
              <a:rPr lang="pt-BR" dirty="0" smtClean="0"/>
            </a:br>
            <a:r>
              <a:rPr lang="pt-BR" dirty="0" smtClean="0"/>
              <a:t> </a:t>
            </a:r>
            <a:r>
              <a:rPr lang="pt-BR" sz="3200" i="1" dirty="0" err="1" smtClean="0"/>
              <a:t>Stemming</a:t>
            </a:r>
            <a:endParaRPr lang="pt-BR" sz="3200" i="1" dirty="0" smtClean="0"/>
          </a:p>
        </p:txBody>
      </p:sp>
      <p:sp>
        <p:nvSpPr>
          <p:cNvPr id="22533" name="Rectangle 1027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838200" y="1581150"/>
            <a:ext cx="7772400" cy="4743450"/>
          </a:xfrm>
        </p:spPr>
        <p:txBody>
          <a:bodyPr/>
          <a:lstStyle/>
          <a:p>
            <a:pPr eaLnBrk="1" hangingPunct="1"/>
            <a:r>
              <a:rPr lang="pt-BR" sz="2400" dirty="0" smtClean="0"/>
              <a:t>Problema frequente:</a:t>
            </a:r>
          </a:p>
          <a:p>
            <a:pPr lvl="1" eaLnBrk="1" hangingPunct="1"/>
            <a:r>
              <a:rPr lang="pt-BR" sz="2200" dirty="0" smtClean="0"/>
              <a:t>O usuário especifica uma palavra na consulta, mas apenas uma variação dessa palavra aparece nos documentos disponíveis </a:t>
            </a:r>
          </a:p>
          <a:p>
            <a:pPr lvl="2" eaLnBrk="1" hangingPunct="1"/>
            <a:r>
              <a:rPr lang="pt-BR" sz="2000" dirty="0" smtClean="0"/>
              <a:t>Ex., plural, gerúndio, verbos flexionados, aumentativo... </a:t>
            </a:r>
          </a:p>
          <a:p>
            <a:pPr eaLnBrk="1" hangingPunct="1"/>
            <a:r>
              <a:rPr lang="pt-BR" sz="2400" dirty="0" smtClean="0"/>
              <a:t>Objetivo dessa operação:</a:t>
            </a:r>
          </a:p>
          <a:p>
            <a:pPr lvl="1" eaLnBrk="1" hangingPunct="1"/>
            <a:r>
              <a:rPr lang="pt-BR" sz="2200" dirty="0" smtClean="0"/>
              <a:t>Substituir a palavra por seu radical (</a:t>
            </a:r>
            <a:r>
              <a:rPr lang="pt-BR" sz="2200" i="1" dirty="0" err="1" smtClean="0"/>
              <a:t>stem</a:t>
            </a:r>
            <a:r>
              <a:rPr lang="pt-BR" sz="2200" dirty="0" smtClean="0"/>
              <a:t>)</a:t>
            </a:r>
          </a:p>
          <a:p>
            <a:pPr lvl="2" eaLnBrk="1" hangingPunct="1"/>
            <a:r>
              <a:rPr lang="pt-BR" sz="2000" dirty="0" smtClean="0"/>
              <a:t>Porção da palavra que resta após a remoção de prefixos e sufixos</a:t>
            </a:r>
          </a:p>
          <a:p>
            <a:pPr lvl="1" eaLnBrk="1" hangingPunct="1"/>
            <a:r>
              <a:rPr lang="pt-BR" sz="2200" dirty="0" smtClean="0"/>
              <a:t>Possibilitar </a:t>
            </a:r>
            <a:r>
              <a:rPr lang="pt-BR" sz="2200" dirty="0" smtClean="0">
                <a:solidFill>
                  <a:schemeClr val="tx2"/>
                </a:solidFill>
              </a:rPr>
              <a:t>casamento parcial </a:t>
            </a:r>
            <a:r>
              <a:rPr lang="pt-BR" sz="2200" dirty="0" smtClean="0"/>
              <a:t>entre variações de uma mesma palavra</a:t>
            </a:r>
          </a:p>
          <a:p>
            <a:pPr lvl="2" eaLnBrk="1" hangingPunct="1"/>
            <a:r>
              <a:rPr lang="pt-BR" sz="2000" dirty="0" smtClean="0"/>
              <a:t>Ex.: engenheiro, engenharia,...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Espaço Reservado para Número de Slide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F50B61E2-20C1-4010-A4B2-6D8A9B09283C}" type="slidenum">
              <a:rPr lang="pt-BR" smtClean="0"/>
              <a:pPr/>
              <a:t>22</a:t>
            </a:fld>
            <a:endParaRPr lang="pt-BR" smtClean="0"/>
          </a:p>
        </p:txBody>
      </p:sp>
      <p:sp>
        <p:nvSpPr>
          <p:cNvPr id="2458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152400"/>
            <a:ext cx="7772400" cy="1219200"/>
          </a:xfrm>
        </p:spPr>
        <p:txBody>
          <a:bodyPr/>
          <a:lstStyle/>
          <a:p>
            <a:pPr eaLnBrk="1" hangingPunct="1"/>
            <a:r>
              <a:rPr lang="pt-BR" dirty="0" smtClean="0"/>
              <a:t>Operações sobre o texto</a:t>
            </a:r>
            <a:br>
              <a:rPr lang="pt-BR" dirty="0" smtClean="0"/>
            </a:br>
            <a:r>
              <a:rPr lang="pt-BR" i="1" dirty="0" err="1" smtClean="0"/>
              <a:t>S</a:t>
            </a:r>
            <a:r>
              <a:rPr lang="pt-BR" sz="3200" i="1" dirty="0" err="1" smtClean="0"/>
              <a:t>temming</a:t>
            </a:r>
            <a:endParaRPr lang="pt-BR" sz="3200" i="1" dirty="0" smtClean="0"/>
          </a:p>
        </p:txBody>
      </p:sp>
      <p:sp>
        <p:nvSpPr>
          <p:cNvPr id="24581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762000" y="1657350"/>
            <a:ext cx="7772400" cy="4895850"/>
          </a:xfrm>
        </p:spPr>
        <p:txBody>
          <a:bodyPr/>
          <a:lstStyle/>
          <a:p>
            <a:pPr eaLnBrk="1" hangingPunct="1"/>
            <a:r>
              <a:rPr lang="pt-BR" sz="2400" dirty="0" smtClean="0"/>
              <a:t>Remoção de afixos (prefixos e sufixos)</a:t>
            </a:r>
          </a:p>
          <a:p>
            <a:pPr eaLnBrk="1" hangingPunct="1"/>
            <a:r>
              <a:rPr lang="pt-BR" sz="2400" dirty="0" smtClean="0"/>
              <a:t>Algoritmo de </a:t>
            </a:r>
            <a:r>
              <a:rPr lang="pt-BR" sz="2400" i="1" dirty="0" smtClean="0"/>
              <a:t>Porter</a:t>
            </a:r>
            <a:r>
              <a:rPr lang="pt-BR" sz="2400" dirty="0" smtClean="0"/>
              <a:t>: </a:t>
            </a:r>
          </a:p>
          <a:p>
            <a:pPr lvl="1" eaLnBrk="1" hangingPunct="1"/>
            <a:r>
              <a:rPr lang="pt-BR" sz="2200" dirty="0" smtClean="0"/>
              <a:t>Considera que a remoção de </a:t>
            </a:r>
            <a:r>
              <a:rPr lang="pt-BR" sz="2200" dirty="0" smtClean="0">
                <a:solidFill>
                  <a:schemeClr val="tx2"/>
                </a:solidFill>
              </a:rPr>
              <a:t>sufixos</a:t>
            </a:r>
            <a:r>
              <a:rPr lang="pt-BR" sz="2200" dirty="0" smtClean="0"/>
              <a:t> é mais importante que a de prefixos </a:t>
            </a:r>
          </a:p>
          <a:p>
            <a:pPr lvl="2" eaLnBrk="1" hangingPunct="1"/>
            <a:r>
              <a:rPr lang="pt-BR" sz="2000" dirty="0" smtClean="0"/>
              <a:t>A maioria das variações de palavras é gerada por sufixos</a:t>
            </a:r>
            <a:endParaRPr lang="pt-BR" sz="1600" dirty="0" smtClean="0"/>
          </a:p>
          <a:p>
            <a:pPr lvl="1" eaLnBrk="1" hangingPunct="1"/>
            <a:r>
              <a:rPr lang="pt-BR" sz="2200" dirty="0" smtClean="0"/>
              <a:t>Usa uma </a:t>
            </a:r>
            <a:r>
              <a:rPr lang="pt-BR" sz="2200" dirty="0" smtClean="0">
                <a:solidFill>
                  <a:schemeClr val="tx2"/>
                </a:solidFill>
              </a:rPr>
              <a:t>regra de redução</a:t>
            </a:r>
            <a:r>
              <a:rPr lang="pt-BR" sz="2200" dirty="0" smtClean="0"/>
              <a:t> para cada sufixo</a:t>
            </a:r>
          </a:p>
          <a:p>
            <a:pPr lvl="2" eaLnBrk="1" hangingPunct="1"/>
            <a:r>
              <a:rPr lang="pt-BR" sz="2000" dirty="0" smtClean="0"/>
              <a:t>O livro texto traz o algoritmo completo para a </a:t>
            </a:r>
            <a:r>
              <a:rPr lang="pt-BR" sz="2000" dirty="0" smtClean="0">
                <a:solidFill>
                  <a:schemeClr val="tx2"/>
                </a:solidFill>
              </a:rPr>
              <a:t>língua inglesa</a:t>
            </a:r>
            <a:endParaRPr lang="pt-BR" sz="2000" dirty="0" smtClean="0"/>
          </a:p>
          <a:p>
            <a:pPr lvl="1" eaLnBrk="1" hangingPunct="1"/>
            <a:r>
              <a:rPr lang="pt-BR" sz="2200" dirty="0" smtClean="0"/>
              <a:t>Procura pela maior </a:t>
            </a:r>
            <a:r>
              <a:rPr lang="pt-BR" sz="2200" dirty="0" err="1" smtClean="0"/>
              <a:t>seqüência</a:t>
            </a:r>
            <a:r>
              <a:rPr lang="pt-BR" sz="2200" dirty="0" smtClean="0"/>
              <a:t> de letras que casa com alguma regra</a:t>
            </a:r>
          </a:p>
          <a:p>
            <a:pPr lvl="2" eaLnBrk="1" hangingPunct="1"/>
            <a:r>
              <a:rPr lang="pt-BR" sz="2000" dirty="0" smtClean="0"/>
              <a:t>Plural: </a:t>
            </a:r>
            <a:r>
              <a:rPr lang="pt-BR" sz="2000" dirty="0" smtClean="0">
                <a:solidFill>
                  <a:schemeClr val="tx2"/>
                </a:solidFill>
              </a:rPr>
              <a:t>“</a:t>
            </a:r>
            <a:r>
              <a:rPr lang="pt-BR" sz="2000" dirty="0" err="1" smtClean="0">
                <a:solidFill>
                  <a:schemeClr val="tx2"/>
                </a:solidFill>
              </a:rPr>
              <a:t>sses</a:t>
            </a:r>
            <a:r>
              <a:rPr lang="pt-BR" sz="2000" dirty="0" smtClean="0">
                <a:solidFill>
                  <a:schemeClr val="tx2"/>
                </a:solidFill>
              </a:rPr>
              <a:t> </a:t>
            </a:r>
            <a:r>
              <a:rPr lang="pt-BR" sz="2000" dirty="0" smtClean="0">
                <a:solidFill>
                  <a:schemeClr val="tx2"/>
                </a:solidFill>
                <a:sym typeface="Wingdings" pitchFamily="2" charset="2"/>
              </a:rPr>
              <a:t> </a:t>
            </a:r>
            <a:r>
              <a:rPr lang="pt-BR" sz="2000" dirty="0" err="1" smtClean="0">
                <a:solidFill>
                  <a:schemeClr val="tx2"/>
                </a:solidFill>
                <a:sym typeface="Wingdings" pitchFamily="2" charset="2"/>
              </a:rPr>
              <a:t>ss</a:t>
            </a:r>
            <a:r>
              <a:rPr lang="pt-BR" sz="2000" dirty="0" smtClean="0">
                <a:solidFill>
                  <a:schemeClr val="tx2"/>
                </a:solidFill>
                <a:sym typeface="Symbol" pitchFamily="18" charset="2"/>
              </a:rPr>
              <a:t>”, </a:t>
            </a:r>
            <a:r>
              <a:rPr lang="pt-BR" sz="2000" dirty="0" smtClean="0">
                <a:solidFill>
                  <a:schemeClr val="tx2"/>
                </a:solidFill>
              </a:rPr>
              <a:t> “</a:t>
            </a:r>
            <a:r>
              <a:rPr lang="pt-BR" sz="2000" dirty="0" err="1" smtClean="0">
                <a:solidFill>
                  <a:schemeClr val="tx2"/>
                </a:solidFill>
              </a:rPr>
              <a:t>ies</a:t>
            </a:r>
            <a:r>
              <a:rPr lang="pt-BR" sz="2000" dirty="0" smtClean="0">
                <a:solidFill>
                  <a:schemeClr val="tx2"/>
                </a:solidFill>
              </a:rPr>
              <a:t> </a:t>
            </a:r>
            <a:r>
              <a:rPr lang="pt-BR" sz="2000" dirty="0" smtClean="0">
                <a:solidFill>
                  <a:schemeClr val="tx2"/>
                </a:solidFill>
                <a:sym typeface="Wingdings" pitchFamily="2" charset="2"/>
              </a:rPr>
              <a:t> i</a:t>
            </a:r>
            <a:r>
              <a:rPr lang="pt-BR" sz="2000" dirty="0" smtClean="0">
                <a:solidFill>
                  <a:schemeClr val="tx2"/>
                </a:solidFill>
                <a:sym typeface="Symbol" pitchFamily="18" charset="2"/>
              </a:rPr>
              <a:t>”</a:t>
            </a:r>
            <a:r>
              <a:rPr lang="pt-BR" sz="2000" dirty="0" smtClean="0"/>
              <a:t> ,</a:t>
            </a:r>
            <a:r>
              <a:rPr lang="pt-BR" sz="2000" dirty="0" smtClean="0">
                <a:solidFill>
                  <a:schemeClr val="tx2"/>
                </a:solidFill>
              </a:rPr>
              <a:t>  “</a:t>
            </a:r>
            <a:r>
              <a:rPr lang="pt-BR" sz="2000" dirty="0" err="1" smtClean="0">
                <a:solidFill>
                  <a:schemeClr val="tx2"/>
                </a:solidFill>
              </a:rPr>
              <a:t>ss</a:t>
            </a:r>
            <a:r>
              <a:rPr lang="pt-BR" sz="2000" dirty="0" smtClean="0">
                <a:solidFill>
                  <a:schemeClr val="tx2"/>
                </a:solidFill>
              </a:rPr>
              <a:t> </a:t>
            </a:r>
            <a:r>
              <a:rPr lang="pt-BR" sz="2000" dirty="0" smtClean="0">
                <a:solidFill>
                  <a:schemeClr val="tx2"/>
                </a:solidFill>
                <a:sym typeface="Wingdings" pitchFamily="2" charset="2"/>
              </a:rPr>
              <a:t> </a:t>
            </a:r>
            <a:r>
              <a:rPr lang="pt-BR" sz="2000" dirty="0" err="1" smtClean="0">
                <a:solidFill>
                  <a:schemeClr val="tx2"/>
                </a:solidFill>
                <a:sym typeface="Wingdings" pitchFamily="2" charset="2"/>
              </a:rPr>
              <a:t>ss</a:t>
            </a:r>
            <a:r>
              <a:rPr lang="pt-BR" sz="2000" dirty="0" smtClean="0">
                <a:solidFill>
                  <a:schemeClr val="tx2"/>
                </a:solidFill>
                <a:sym typeface="Symbol" pitchFamily="18" charset="2"/>
              </a:rPr>
              <a:t>”,</a:t>
            </a:r>
            <a:r>
              <a:rPr lang="pt-BR" sz="2000" dirty="0" smtClean="0">
                <a:solidFill>
                  <a:schemeClr val="tx2"/>
                </a:solidFill>
              </a:rPr>
              <a:t>  “s </a:t>
            </a:r>
            <a:r>
              <a:rPr lang="pt-BR" sz="2000" dirty="0" smtClean="0">
                <a:solidFill>
                  <a:schemeClr val="tx2"/>
                </a:solidFill>
                <a:sym typeface="Wingdings" pitchFamily="2" charset="2"/>
              </a:rPr>
              <a:t> </a:t>
            </a:r>
            <a:r>
              <a:rPr lang="pt-BR" sz="2000" dirty="0" smtClean="0">
                <a:solidFill>
                  <a:schemeClr val="tx2"/>
                </a:solidFill>
                <a:sym typeface="Symbol" pitchFamily="18" charset="2"/>
              </a:rPr>
              <a:t>”</a:t>
            </a:r>
            <a:endParaRPr lang="pt-BR" sz="2000" dirty="0" smtClean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Espaço Reservado para Número de Slide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D9919F13-23D8-45E9-9235-F7EE86BF9112}" type="slidenum">
              <a:rPr lang="pt-BR" smtClean="0"/>
              <a:pPr/>
              <a:t>23</a:t>
            </a:fld>
            <a:endParaRPr lang="pt-BR" smtClean="0"/>
          </a:p>
        </p:txBody>
      </p:sp>
      <p:sp>
        <p:nvSpPr>
          <p:cNvPr id="25604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7772400" cy="1219200"/>
          </a:xfrm>
        </p:spPr>
        <p:txBody>
          <a:bodyPr/>
          <a:lstStyle/>
          <a:p>
            <a:pPr eaLnBrk="1" hangingPunct="1"/>
            <a:r>
              <a:rPr lang="pt-BR" dirty="0" smtClean="0"/>
              <a:t>Operações sobre o texto</a:t>
            </a:r>
            <a:br>
              <a:rPr lang="pt-BR" dirty="0" smtClean="0"/>
            </a:br>
            <a:r>
              <a:rPr lang="pt-BR" dirty="0" smtClean="0"/>
              <a:t> </a:t>
            </a:r>
            <a:r>
              <a:rPr lang="pt-BR" sz="3200" smtClean="0"/>
              <a:t>Técnicas de </a:t>
            </a:r>
            <a:r>
              <a:rPr lang="pt-BR" sz="3200" i="1" dirty="0" err="1" smtClean="0"/>
              <a:t>stemming</a:t>
            </a:r>
            <a:endParaRPr lang="pt-BR" sz="3200" i="1" dirty="0" smtClean="0"/>
          </a:p>
        </p:txBody>
      </p:sp>
      <p:grpSp>
        <p:nvGrpSpPr>
          <p:cNvPr id="25605" name="Group 11"/>
          <p:cNvGrpSpPr>
            <a:grpSpLocks/>
          </p:cNvGrpSpPr>
          <p:nvPr/>
        </p:nvGrpSpPr>
        <p:grpSpPr bwMode="auto">
          <a:xfrm>
            <a:off x="2362200" y="4038600"/>
            <a:ext cx="4191000" cy="1566863"/>
            <a:chOff x="692" y="2814"/>
            <a:chExt cx="2640" cy="987"/>
          </a:xfrm>
        </p:grpSpPr>
        <p:sp>
          <p:nvSpPr>
            <p:cNvPr id="25607" name="Text Box 4"/>
            <p:cNvSpPr txBox="1">
              <a:spLocks noChangeArrowheads="1"/>
            </p:cNvSpPr>
            <p:nvPr/>
          </p:nvSpPr>
          <p:spPr bwMode="auto">
            <a:xfrm>
              <a:off x="2036" y="3102"/>
              <a:ext cx="1296" cy="699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pt-BR" sz="2200">
                  <a:solidFill>
                    <a:schemeClr val="tx2"/>
                  </a:solidFill>
                  <a:latin typeface="Arial" pitchFamily="34" charset="0"/>
                </a:rPr>
                <a:t>engineer engineer engineer</a:t>
              </a:r>
            </a:p>
          </p:txBody>
        </p:sp>
        <p:grpSp>
          <p:nvGrpSpPr>
            <p:cNvPr id="25608" name="Group 5"/>
            <p:cNvGrpSpPr>
              <a:grpSpLocks/>
            </p:cNvGrpSpPr>
            <p:nvPr/>
          </p:nvGrpSpPr>
          <p:grpSpPr bwMode="auto">
            <a:xfrm>
              <a:off x="692" y="2814"/>
              <a:ext cx="2640" cy="987"/>
              <a:chOff x="926" y="2544"/>
              <a:chExt cx="2640" cy="987"/>
            </a:xfrm>
          </p:grpSpPr>
          <p:sp>
            <p:nvSpPr>
              <p:cNvPr id="25609" name="Text Box 6"/>
              <p:cNvSpPr txBox="1">
                <a:spLocks noChangeArrowheads="1"/>
              </p:cNvSpPr>
              <p:nvPr/>
            </p:nvSpPr>
            <p:spPr bwMode="auto">
              <a:xfrm>
                <a:off x="926" y="2832"/>
                <a:ext cx="1344" cy="699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pt-BR" sz="2200" err="1">
                    <a:solidFill>
                      <a:schemeClr val="tx2"/>
                    </a:solidFill>
                    <a:latin typeface="Arial" pitchFamily="34" charset="0"/>
                  </a:rPr>
                  <a:t>engineering</a:t>
                </a:r>
                <a:r>
                  <a:rPr lang="pt-BR" sz="2200">
                    <a:solidFill>
                      <a:schemeClr val="tx2"/>
                    </a:solidFill>
                    <a:latin typeface="Arial" pitchFamily="34" charset="0"/>
                  </a:rPr>
                  <a:t> </a:t>
                </a:r>
                <a:r>
                  <a:rPr lang="pt-BR" sz="2200" smtClean="0">
                    <a:solidFill>
                      <a:schemeClr val="tx2"/>
                    </a:solidFill>
                    <a:latin typeface="Arial" pitchFamily="34" charset="0"/>
                  </a:rPr>
                  <a:t>engineered </a:t>
                </a:r>
                <a:r>
                  <a:rPr lang="pt-BR" sz="2200" dirty="0" err="1">
                    <a:solidFill>
                      <a:schemeClr val="tx2"/>
                    </a:solidFill>
                    <a:latin typeface="Arial" pitchFamily="34" charset="0"/>
                  </a:rPr>
                  <a:t>engineer</a:t>
                </a:r>
                <a:endParaRPr lang="pt-BR" sz="2200" dirty="0">
                  <a:solidFill>
                    <a:schemeClr val="tx2"/>
                  </a:solidFill>
                  <a:latin typeface="Arial" pitchFamily="34" charset="0"/>
                </a:endParaRPr>
              </a:p>
            </p:txBody>
          </p:sp>
          <p:sp>
            <p:nvSpPr>
              <p:cNvPr id="25610" name="Text Box 7"/>
              <p:cNvSpPr txBox="1">
                <a:spLocks noChangeArrowheads="1"/>
              </p:cNvSpPr>
              <p:nvPr/>
            </p:nvSpPr>
            <p:spPr bwMode="auto">
              <a:xfrm>
                <a:off x="926" y="2544"/>
                <a:ext cx="1344" cy="277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pt-BR" sz="2200" b="1">
                    <a:solidFill>
                      <a:schemeClr val="tx2"/>
                    </a:solidFill>
                    <a:latin typeface="Arial" pitchFamily="34" charset="0"/>
                  </a:rPr>
                  <a:t>Termo</a:t>
                </a:r>
              </a:p>
            </p:txBody>
          </p:sp>
          <p:sp>
            <p:nvSpPr>
              <p:cNvPr id="25611" name="Text Box 8"/>
              <p:cNvSpPr txBox="1">
                <a:spLocks noChangeArrowheads="1"/>
              </p:cNvSpPr>
              <p:nvPr/>
            </p:nvSpPr>
            <p:spPr bwMode="auto">
              <a:xfrm>
                <a:off x="2270" y="2544"/>
                <a:ext cx="1296" cy="277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pt-BR" sz="2200" b="1" i="1">
                    <a:solidFill>
                      <a:schemeClr val="tx2"/>
                    </a:solidFill>
                    <a:latin typeface="Arial" pitchFamily="34" charset="0"/>
                  </a:rPr>
                  <a:t>Stem</a:t>
                </a:r>
              </a:p>
            </p:txBody>
          </p:sp>
        </p:grpSp>
      </p:grpSp>
      <p:sp>
        <p:nvSpPr>
          <p:cNvPr id="25606" name="Rectangle 10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762000" y="1743075"/>
            <a:ext cx="7772400" cy="1990725"/>
          </a:xfrm>
        </p:spPr>
        <p:txBody>
          <a:bodyPr/>
          <a:lstStyle/>
          <a:p>
            <a:pPr eaLnBrk="1" hangingPunct="1"/>
            <a:r>
              <a:rPr lang="pt-BR" sz="2400" smtClean="0"/>
              <a:t>Algoritmo de </a:t>
            </a:r>
            <a:r>
              <a:rPr lang="pt-BR" sz="2400" i="1" dirty="0" smtClean="0"/>
              <a:t>Porter</a:t>
            </a:r>
            <a:r>
              <a:rPr lang="pt-BR" sz="2400" dirty="0" smtClean="0"/>
              <a:t>: </a:t>
            </a:r>
          </a:p>
          <a:p>
            <a:pPr lvl="1" eaLnBrk="1" hangingPunct="1"/>
            <a:r>
              <a:rPr lang="pt-BR" sz="2200" dirty="0" smtClean="0"/>
              <a:t>Outras </a:t>
            </a:r>
            <a:r>
              <a:rPr lang="pt-BR" sz="2200" smtClean="0"/>
              <a:t>regras de redução</a:t>
            </a:r>
            <a:endParaRPr lang="pt-BR" sz="2200" dirty="0" smtClean="0"/>
          </a:p>
          <a:p>
            <a:pPr lvl="2" eaLnBrk="1" hangingPunct="1"/>
            <a:r>
              <a:rPr lang="pt-BR" sz="2000" smtClean="0"/>
              <a:t>ed </a:t>
            </a:r>
            <a:r>
              <a:rPr lang="pt-BR" sz="2000" dirty="0" smtClean="0"/>
              <a:t>-&gt; 0</a:t>
            </a:r>
          </a:p>
          <a:p>
            <a:pPr lvl="2" eaLnBrk="1" hangingPunct="1"/>
            <a:r>
              <a:rPr lang="pt-BR" sz="2000" dirty="0" err="1" smtClean="0"/>
              <a:t>ing</a:t>
            </a:r>
            <a:r>
              <a:rPr lang="pt-BR" sz="2000" dirty="0" smtClean="0"/>
              <a:t> -&gt; 0</a:t>
            </a:r>
            <a:endParaRPr lang="pt-PT" dirty="0" smtClean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Espaço Reservado para Número de Slide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452FB691-F176-4B42-AA13-5B2BF3979271}" type="slidenum">
              <a:rPr lang="pt-BR" smtClean="0"/>
              <a:pPr/>
              <a:t>24</a:t>
            </a:fld>
            <a:endParaRPr lang="pt-BR" smtClean="0"/>
          </a:p>
        </p:txBody>
      </p:sp>
      <p:sp>
        <p:nvSpPr>
          <p:cNvPr id="2662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7772400" cy="1219200"/>
          </a:xfrm>
        </p:spPr>
        <p:txBody>
          <a:bodyPr/>
          <a:lstStyle/>
          <a:p>
            <a:pPr eaLnBrk="1" hangingPunct="1"/>
            <a:r>
              <a:rPr lang="pt-BR" dirty="0" smtClean="0"/>
              <a:t>Operações sobre o texto</a:t>
            </a:r>
            <a:br>
              <a:rPr lang="pt-BR" dirty="0" smtClean="0"/>
            </a:br>
            <a:r>
              <a:rPr lang="pt-BR" dirty="0" smtClean="0"/>
              <a:t> </a:t>
            </a:r>
            <a:r>
              <a:rPr lang="pt-BR" sz="3200" smtClean="0"/>
              <a:t>Técnicas de </a:t>
            </a:r>
            <a:r>
              <a:rPr lang="pt-BR" sz="3200" i="1" dirty="0" err="1" smtClean="0"/>
              <a:t>stemming</a:t>
            </a:r>
            <a:endParaRPr lang="pt-BR" sz="3200" i="1" dirty="0" smtClean="0"/>
          </a:p>
        </p:txBody>
      </p:sp>
      <p:sp>
        <p:nvSpPr>
          <p:cNvPr id="26629" name="Rectangle 9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762000" y="1676400"/>
            <a:ext cx="7772400" cy="4495800"/>
          </a:xfrm>
        </p:spPr>
        <p:txBody>
          <a:bodyPr/>
          <a:lstStyle/>
          <a:p>
            <a:pPr eaLnBrk="1" hangingPunct="1"/>
            <a:r>
              <a:rPr lang="pt-BR" sz="2400" dirty="0" smtClean="0"/>
              <a:t>Para o </a:t>
            </a:r>
            <a:r>
              <a:rPr lang="pt-BR" sz="2400" dirty="0" smtClean="0">
                <a:solidFill>
                  <a:schemeClr val="tx2"/>
                </a:solidFill>
              </a:rPr>
              <a:t>Português</a:t>
            </a:r>
            <a:r>
              <a:rPr lang="pt-BR" sz="2400" dirty="0" smtClean="0"/>
              <a:t>,  o problema é mais complexo</a:t>
            </a:r>
          </a:p>
          <a:p>
            <a:pPr lvl="1" eaLnBrk="1" hangingPunct="1"/>
            <a:r>
              <a:rPr lang="pt-BR" sz="2200" dirty="0" smtClean="0"/>
              <a:t>Plural</a:t>
            </a:r>
          </a:p>
          <a:p>
            <a:pPr lvl="2" eaLnBrk="1" hangingPunct="1"/>
            <a:r>
              <a:rPr lang="pt-BR" sz="2000" dirty="0" smtClean="0"/>
              <a:t>existe um número muito </a:t>
            </a:r>
            <a:r>
              <a:rPr lang="pt-BR" sz="2000" smtClean="0"/>
              <a:t>maior de formas de </a:t>
            </a:r>
            <a:r>
              <a:rPr lang="pt-BR" sz="2000" dirty="0" smtClean="0"/>
              <a:t>plural em português</a:t>
            </a:r>
          </a:p>
          <a:p>
            <a:pPr lvl="1" eaLnBrk="1" hangingPunct="1"/>
            <a:r>
              <a:rPr lang="pt-BR" sz="2200" dirty="0" smtClean="0"/>
              <a:t>Para substantivos, artigos e </a:t>
            </a:r>
            <a:r>
              <a:rPr lang="pt-BR" sz="2200" smtClean="0"/>
              <a:t>alguns adjetivos</a:t>
            </a:r>
            <a:endParaRPr lang="pt-BR" sz="2200" dirty="0" smtClean="0"/>
          </a:p>
          <a:p>
            <a:pPr lvl="2" eaLnBrk="1" hangingPunct="1"/>
            <a:r>
              <a:rPr lang="pt-BR" sz="2000" smtClean="0"/>
              <a:t>Precisamos de </a:t>
            </a:r>
            <a:r>
              <a:rPr lang="pt-BR" sz="2000" dirty="0" smtClean="0"/>
              <a:t>regras para tratar aumentativo</a:t>
            </a:r>
            <a:r>
              <a:rPr lang="pt-BR" sz="2000" smtClean="0"/>
              <a:t>, diminutivo</a:t>
            </a:r>
            <a:r>
              <a:rPr lang="pt-BR" sz="2000" dirty="0" smtClean="0"/>
              <a:t>, feminino, masculino,... </a:t>
            </a:r>
          </a:p>
          <a:p>
            <a:pPr lvl="1" eaLnBrk="1" hangingPunct="1"/>
            <a:r>
              <a:rPr lang="pt-BR" sz="2200" smtClean="0"/>
              <a:t>Número de </a:t>
            </a:r>
            <a:r>
              <a:rPr lang="pt-BR" sz="2200" dirty="0" smtClean="0"/>
              <a:t>regras para flexões verbais também </a:t>
            </a:r>
            <a:r>
              <a:rPr lang="pt-BR" sz="2200" smtClean="0"/>
              <a:t>aumenta consideravelmente</a:t>
            </a:r>
            <a:endParaRPr lang="pt-BR" sz="2200" dirty="0" smtClean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Espaço Reservado para Número de Slide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1907AF53-A529-470F-AB8D-D6C805241DE3}" type="slidenum">
              <a:rPr lang="pt-BR" smtClean="0"/>
              <a:pPr/>
              <a:t>25</a:t>
            </a:fld>
            <a:endParaRPr lang="pt-BR" smtClean="0"/>
          </a:p>
        </p:txBody>
      </p:sp>
      <p:sp>
        <p:nvSpPr>
          <p:cNvPr id="2765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Operações sobre o texto</a:t>
            </a:r>
            <a:br>
              <a:rPr lang="pt-BR" smtClean="0"/>
            </a:br>
            <a:r>
              <a:rPr lang="pt-BR" smtClean="0"/>
              <a:t> </a:t>
            </a:r>
            <a:r>
              <a:rPr lang="pt-BR" sz="3200" i="1" smtClean="0"/>
              <a:t>Stemmers</a:t>
            </a:r>
          </a:p>
        </p:txBody>
      </p:sp>
      <p:sp>
        <p:nvSpPr>
          <p:cNvPr id="27653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762000" y="1676400"/>
            <a:ext cx="7772400" cy="4572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PT" sz="2400" i="1" dirty="0" smtClean="0"/>
              <a:t>Snowball</a:t>
            </a:r>
            <a:endParaRPr lang="pt-BR" sz="2400" i="1" dirty="0" smtClean="0"/>
          </a:p>
          <a:p>
            <a:pPr lvl="1" eaLnBrk="1" hangingPunct="1">
              <a:lnSpc>
                <a:spcPct val="90000"/>
              </a:lnSpc>
            </a:pPr>
            <a:r>
              <a:rPr lang="pt-BR" sz="2000" dirty="0" smtClean="0"/>
              <a:t>Uma linguagem para </a:t>
            </a:r>
            <a:r>
              <a:rPr lang="pt-BR" sz="2000" smtClean="0"/>
              <a:t>processamento de </a:t>
            </a:r>
            <a:r>
              <a:rPr lang="pt-PT" sz="2000" i="1" dirty="0" smtClean="0"/>
              <a:t>string</a:t>
            </a:r>
            <a:r>
              <a:rPr lang="pt-BR" sz="2000" i="1" dirty="0" smtClean="0"/>
              <a:t>s</a:t>
            </a:r>
            <a:r>
              <a:rPr lang="pt-BR" sz="2000" dirty="0" smtClean="0"/>
              <a:t> específica para criar </a:t>
            </a:r>
            <a:r>
              <a:rPr lang="pt-BR" sz="2000" smtClean="0"/>
              <a:t>algoritmos de </a:t>
            </a:r>
            <a:r>
              <a:rPr lang="pt-BR" sz="2000" i="1" dirty="0" err="1" smtClean="0"/>
              <a:t>stemming</a:t>
            </a:r>
            <a:r>
              <a:rPr lang="pt-BR" sz="2000" dirty="0" smtClean="0"/>
              <a:t>   para RI</a:t>
            </a:r>
          </a:p>
          <a:p>
            <a:pPr lvl="2" eaLnBrk="1" hangingPunct="1">
              <a:lnSpc>
                <a:spcPct val="90000"/>
              </a:lnSpc>
            </a:pPr>
            <a:r>
              <a:rPr lang="pt-PT" sz="2000" dirty="0" smtClean="0">
                <a:hlinkClick r:id="rId2"/>
              </a:rPr>
              <a:t>http://snowball.tartarus.org/</a:t>
            </a:r>
            <a:endParaRPr lang="pt-BR" sz="2000" dirty="0" smtClean="0"/>
          </a:p>
          <a:p>
            <a:pPr lvl="1" eaLnBrk="1" hangingPunct="1">
              <a:lnSpc>
                <a:spcPct val="90000"/>
              </a:lnSpc>
            </a:pPr>
            <a:endParaRPr lang="pt-BR" sz="2000" dirty="0" smtClean="0"/>
          </a:p>
          <a:p>
            <a:pPr lvl="1" eaLnBrk="1" hangingPunct="1">
              <a:lnSpc>
                <a:spcPct val="90000"/>
              </a:lnSpc>
            </a:pPr>
            <a:r>
              <a:rPr lang="pt-BR" sz="2400" dirty="0" smtClean="0"/>
              <a:t>Veja </a:t>
            </a:r>
            <a:r>
              <a:rPr lang="pt-BR" sz="2400" smtClean="0"/>
              <a:t>algoritmo disponível </a:t>
            </a:r>
            <a:r>
              <a:rPr lang="pt-BR" sz="2400" dirty="0" smtClean="0"/>
              <a:t>para Português em </a:t>
            </a:r>
          </a:p>
          <a:p>
            <a:pPr lvl="2" eaLnBrk="1" hangingPunct="1">
              <a:lnSpc>
                <a:spcPct val="90000"/>
              </a:lnSpc>
            </a:pPr>
            <a:r>
              <a:rPr lang="pt-PT" sz="2000" dirty="0" smtClean="0">
                <a:hlinkClick r:id="rId3"/>
              </a:rPr>
              <a:t>http://snowball.tartarus.org/algorithms/portuguese/stemmer.html</a:t>
            </a:r>
            <a:endParaRPr lang="pt-BR" sz="2000" dirty="0" smtClean="0"/>
          </a:p>
          <a:p>
            <a:pPr lvl="2" eaLnBrk="1" hangingPunct="1">
              <a:lnSpc>
                <a:spcPct val="90000"/>
              </a:lnSpc>
            </a:pPr>
            <a:r>
              <a:rPr lang="pt-BR" sz="2000" dirty="0" smtClean="0"/>
              <a:t>O </a:t>
            </a:r>
            <a:r>
              <a:rPr lang="pt-BR" sz="2000" i="1" dirty="0" smtClean="0"/>
              <a:t>site</a:t>
            </a:r>
            <a:r>
              <a:rPr lang="pt-BR" sz="2000" dirty="0" smtClean="0"/>
              <a:t> também traz </a:t>
            </a:r>
            <a:r>
              <a:rPr lang="pt-BR" sz="2000" smtClean="0"/>
              <a:t>exemplo de </a:t>
            </a:r>
            <a:r>
              <a:rPr lang="pt-BR" sz="2000" i="1" dirty="0" err="1" smtClean="0"/>
              <a:t>stoplist</a:t>
            </a:r>
            <a:r>
              <a:rPr lang="pt-BR" sz="2000" dirty="0" smtClean="0"/>
              <a:t> para Português</a:t>
            </a:r>
            <a:endParaRPr lang="pt-PT" sz="2000" dirty="0" smtClean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Espaço Reservado para Número de Slide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E82EFE9D-9322-4E38-AE4C-774DA1A7DBD7}" type="slidenum">
              <a:rPr lang="pt-BR" smtClean="0"/>
              <a:pPr/>
              <a:t>26</a:t>
            </a:fld>
            <a:endParaRPr lang="pt-BR" smtClean="0"/>
          </a:p>
        </p:txBody>
      </p:sp>
      <p:sp>
        <p:nvSpPr>
          <p:cNvPr id="2867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i="1" dirty="0" err="1" smtClean="0"/>
              <a:t>Stemming</a:t>
            </a:r>
            <a:r>
              <a:rPr lang="pt-BR" i="1" dirty="0" smtClean="0"/>
              <a:t/>
            </a:r>
            <a:br>
              <a:rPr lang="pt-BR" i="1" dirty="0" smtClean="0"/>
            </a:br>
            <a:r>
              <a:rPr lang="pt-BR" sz="3200" smtClean="0"/>
              <a:t>Exemplo do </a:t>
            </a:r>
            <a:r>
              <a:rPr lang="pt-BR" sz="3200" i="1" dirty="0" err="1" smtClean="0"/>
              <a:t>Snowball</a:t>
            </a:r>
            <a:r>
              <a:rPr lang="pt-BR" sz="3200" dirty="0" smtClean="0"/>
              <a:t> para Português</a:t>
            </a:r>
            <a:endParaRPr lang="pt-PT" sz="3200" dirty="0" smtClean="0"/>
          </a:p>
        </p:txBody>
      </p:sp>
      <p:sp>
        <p:nvSpPr>
          <p:cNvPr id="28677" name="Rectangle 3"/>
          <p:cNvSpPr>
            <a:spLocks noChangeArrowheads="1"/>
          </p:cNvSpPr>
          <p:nvPr/>
        </p:nvSpPr>
        <p:spPr bwMode="auto">
          <a:xfrm>
            <a:off x="1295400" y="1752600"/>
            <a:ext cx="2203450" cy="868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en-US" sz="2000" b="1" smtClean="0">
                <a:latin typeface="Arial" pitchFamily="34" charset="0"/>
                <a:cs typeface="Times New Roman" pitchFamily="18" charset="0"/>
              </a:rPr>
              <a:t>word</a:t>
            </a:r>
            <a:r>
              <a:rPr lang="en-US" sz="2000" smtClean="0">
                <a:latin typeface="Arial" pitchFamily="34" charset="0"/>
                <a:cs typeface="Times New Roman" pitchFamily="18" charset="0"/>
              </a:rPr>
              <a:t> </a:t>
            </a:r>
            <a:endParaRPr lang="pt-BR" sz="2000" dirty="0">
              <a:latin typeface="Arial" pitchFamily="34" charset="0"/>
              <a:cs typeface="Times New Roman" pitchFamily="18" charset="0"/>
            </a:endParaRPr>
          </a:p>
          <a:p>
            <a:pPr eaLnBrk="0" hangingPunct="0"/>
            <a:endParaRPr lang="pt-BR" sz="2000" dirty="0">
              <a:latin typeface="Arial" pitchFamily="34" charset="0"/>
            </a:endParaRPr>
          </a:p>
        </p:txBody>
      </p:sp>
      <p:sp>
        <p:nvSpPr>
          <p:cNvPr id="28678" name="Rectangle 4"/>
          <p:cNvSpPr>
            <a:spLocks noChangeArrowheads="1"/>
          </p:cNvSpPr>
          <p:nvPr/>
        </p:nvSpPr>
        <p:spPr bwMode="auto">
          <a:xfrm>
            <a:off x="3498850" y="2014538"/>
            <a:ext cx="419100" cy="868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pt-BR" sz="2000">
                <a:latin typeface="Arial" pitchFamily="34" charset="0"/>
                <a:cs typeface="Times New Roman" pitchFamily="18" charset="0"/>
              </a:rPr>
              <a:t> </a:t>
            </a:r>
          </a:p>
          <a:p>
            <a:pPr eaLnBrk="0" hangingPunct="0"/>
            <a:endParaRPr lang="pt-BR" sz="2000">
              <a:latin typeface="Arial" pitchFamily="34" charset="0"/>
            </a:endParaRPr>
          </a:p>
        </p:txBody>
      </p:sp>
      <p:sp>
        <p:nvSpPr>
          <p:cNvPr id="28679" name="Rectangle 5"/>
          <p:cNvSpPr>
            <a:spLocks noChangeArrowheads="1"/>
          </p:cNvSpPr>
          <p:nvPr/>
        </p:nvSpPr>
        <p:spPr bwMode="auto">
          <a:xfrm>
            <a:off x="3917950" y="2014538"/>
            <a:ext cx="1009650" cy="868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pt-BR" sz="2000">
                <a:latin typeface="Arial" pitchFamily="34" charset="0"/>
                <a:cs typeface="Times New Roman" pitchFamily="18" charset="0"/>
              </a:rPr>
              <a:t> </a:t>
            </a:r>
          </a:p>
          <a:p>
            <a:pPr eaLnBrk="0" hangingPunct="0"/>
            <a:endParaRPr lang="pt-BR" sz="2000">
              <a:latin typeface="Arial" pitchFamily="34" charset="0"/>
            </a:endParaRPr>
          </a:p>
        </p:txBody>
      </p:sp>
      <p:sp>
        <p:nvSpPr>
          <p:cNvPr id="28680" name="Rectangle 6"/>
          <p:cNvSpPr>
            <a:spLocks noChangeArrowheads="1"/>
          </p:cNvSpPr>
          <p:nvPr/>
        </p:nvSpPr>
        <p:spPr bwMode="auto">
          <a:xfrm>
            <a:off x="4927600" y="2014538"/>
            <a:ext cx="419100" cy="868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pt-BR" sz="2000">
                <a:latin typeface="Arial" pitchFamily="34" charset="0"/>
                <a:cs typeface="Times New Roman" pitchFamily="18" charset="0"/>
              </a:rPr>
              <a:t> </a:t>
            </a:r>
          </a:p>
          <a:p>
            <a:pPr eaLnBrk="0" hangingPunct="0"/>
            <a:endParaRPr lang="pt-BR" sz="2000">
              <a:latin typeface="Arial" pitchFamily="34" charset="0"/>
            </a:endParaRPr>
          </a:p>
        </p:txBody>
      </p:sp>
      <p:sp>
        <p:nvSpPr>
          <p:cNvPr id="28681" name="Rectangle 7"/>
          <p:cNvSpPr>
            <a:spLocks noChangeArrowheads="1"/>
          </p:cNvSpPr>
          <p:nvPr/>
        </p:nvSpPr>
        <p:spPr bwMode="auto">
          <a:xfrm>
            <a:off x="5346700" y="1752600"/>
            <a:ext cx="1739900" cy="868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en-US" sz="2000" b="1">
                <a:latin typeface="Arial" pitchFamily="34" charset="0"/>
                <a:cs typeface="Times New Roman" pitchFamily="18" charset="0"/>
              </a:rPr>
              <a:t>stem</a:t>
            </a:r>
            <a:r>
              <a:rPr lang="en-US" sz="2000">
                <a:latin typeface="Arial" pitchFamily="34" charset="0"/>
                <a:cs typeface="Times New Roman" pitchFamily="18" charset="0"/>
              </a:rPr>
              <a:t> </a:t>
            </a:r>
            <a:endParaRPr lang="pt-BR" sz="2000">
              <a:latin typeface="Arial" pitchFamily="34" charset="0"/>
              <a:cs typeface="Times New Roman" pitchFamily="18" charset="0"/>
            </a:endParaRPr>
          </a:p>
          <a:p>
            <a:pPr eaLnBrk="0" hangingPunct="0"/>
            <a:endParaRPr lang="pt-BR" sz="2000">
              <a:latin typeface="Arial" pitchFamily="34" charset="0"/>
            </a:endParaRPr>
          </a:p>
        </p:txBody>
      </p:sp>
      <p:sp>
        <p:nvSpPr>
          <p:cNvPr id="28682" name="Rectangle 8"/>
          <p:cNvSpPr>
            <a:spLocks noChangeArrowheads="1"/>
          </p:cNvSpPr>
          <p:nvPr/>
        </p:nvSpPr>
        <p:spPr bwMode="auto">
          <a:xfrm>
            <a:off x="1295400" y="2643212"/>
            <a:ext cx="2203450" cy="35941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pt-BR" sz="2000" dirty="0">
                <a:latin typeface="Arial" pitchFamily="34" charset="0"/>
                <a:cs typeface="Times New Roman" pitchFamily="18" charset="0"/>
              </a:rPr>
              <a:t>quilo</a:t>
            </a:r>
            <a:br>
              <a:rPr lang="pt-BR" sz="2000" dirty="0">
                <a:latin typeface="Arial" pitchFamily="34" charset="0"/>
                <a:cs typeface="Times New Roman" pitchFamily="18" charset="0"/>
              </a:rPr>
            </a:br>
            <a:r>
              <a:rPr lang="pt-BR" sz="2000" dirty="0" smtClean="0">
                <a:latin typeface="Arial" pitchFamily="34" charset="0"/>
                <a:cs typeface="Times New Roman" pitchFamily="18" charset="0"/>
              </a:rPr>
              <a:t>quilométricas</a:t>
            </a:r>
            <a:r>
              <a:rPr lang="pt-BR" sz="2000" dirty="0">
                <a:latin typeface="Arial" pitchFamily="34" charset="0"/>
                <a:cs typeface="Times New Roman" pitchFamily="18" charset="0"/>
              </a:rPr>
              <a:t/>
            </a:r>
            <a:br>
              <a:rPr lang="pt-BR" sz="2000" dirty="0">
                <a:latin typeface="Arial" pitchFamily="34" charset="0"/>
                <a:cs typeface="Times New Roman" pitchFamily="18" charset="0"/>
              </a:rPr>
            </a:br>
            <a:r>
              <a:rPr lang="pt-BR" sz="2000" dirty="0">
                <a:latin typeface="Arial" pitchFamily="34" charset="0"/>
                <a:cs typeface="Times New Roman" pitchFamily="18" charset="0"/>
              </a:rPr>
              <a:t>quilométricos</a:t>
            </a:r>
            <a:br>
              <a:rPr lang="pt-BR" sz="2000" dirty="0">
                <a:latin typeface="Arial" pitchFamily="34" charset="0"/>
                <a:cs typeface="Times New Roman" pitchFamily="18" charset="0"/>
              </a:rPr>
            </a:br>
            <a:r>
              <a:rPr lang="pt-BR" sz="2000" dirty="0">
                <a:latin typeface="Arial" pitchFamily="34" charset="0"/>
                <a:cs typeface="Times New Roman" pitchFamily="18" charset="0"/>
              </a:rPr>
              <a:t>quilômetro</a:t>
            </a:r>
            <a:br>
              <a:rPr lang="pt-BR" sz="2000" dirty="0">
                <a:latin typeface="Arial" pitchFamily="34" charset="0"/>
                <a:cs typeface="Times New Roman" pitchFamily="18" charset="0"/>
              </a:rPr>
            </a:br>
            <a:r>
              <a:rPr lang="pt-BR" sz="2000" dirty="0">
                <a:latin typeface="Arial" pitchFamily="34" charset="0"/>
                <a:cs typeface="Times New Roman" pitchFamily="18" charset="0"/>
              </a:rPr>
              <a:t>quilômetros</a:t>
            </a:r>
            <a:br>
              <a:rPr lang="pt-BR" sz="2000" dirty="0">
                <a:latin typeface="Arial" pitchFamily="34" charset="0"/>
                <a:cs typeface="Times New Roman" pitchFamily="18" charset="0"/>
              </a:rPr>
            </a:br>
            <a:r>
              <a:rPr lang="pt-BR" sz="2000" dirty="0" smtClean="0">
                <a:latin typeface="Arial" pitchFamily="34" charset="0"/>
                <a:cs typeface="Times New Roman" pitchFamily="18" charset="0"/>
              </a:rPr>
              <a:t>quilos</a:t>
            </a:r>
            <a:r>
              <a:rPr lang="pt-BR" sz="2000" dirty="0">
                <a:latin typeface="Arial" pitchFamily="34" charset="0"/>
                <a:cs typeface="Times New Roman" pitchFamily="18" charset="0"/>
              </a:rPr>
              <a:t/>
            </a:r>
            <a:br>
              <a:rPr lang="pt-BR" sz="2000" dirty="0">
                <a:latin typeface="Arial" pitchFamily="34" charset="0"/>
                <a:cs typeface="Times New Roman" pitchFamily="18" charset="0"/>
              </a:rPr>
            </a:br>
            <a:r>
              <a:rPr lang="pt-BR" sz="2000" dirty="0">
                <a:latin typeface="Arial" pitchFamily="34" charset="0"/>
                <a:cs typeface="Times New Roman" pitchFamily="18" charset="0"/>
              </a:rPr>
              <a:t>química</a:t>
            </a:r>
            <a:br>
              <a:rPr lang="pt-BR" sz="2000" dirty="0">
                <a:latin typeface="Arial" pitchFamily="34" charset="0"/>
                <a:cs typeface="Times New Roman" pitchFamily="18" charset="0"/>
              </a:rPr>
            </a:br>
            <a:r>
              <a:rPr lang="pt-BR" sz="2000" dirty="0">
                <a:latin typeface="Arial" pitchFamily="34" charset="0"/>
                <a:cs typeface="Times New Roman" pitchFamily="18" charset="0"/>
              </a:rPr>
              <a:t>químicas</a:t>
            </a:r>
            <a:br>
              <a:rPr lang="pt-BR" sz="2000" dirty="0">
                <a:latin typeface="Arial" pitchFamily="34" charset="0"/>
                <a:cs typeface="Times New Roman" pitchFamily="18" charset="0"/>
              </a:rPr>
            </a:br>
            <a:r>
              <a:rPr lang="pt-BR" sz="2000" dirty="0">
                <a:latin typeface="Arial" pitchFamily="34" charset="0"/>
                <a:cs typeface="Times New Roman" pitchFamily="18" charset="0"/>
              </a:rPr>
              <a:t>químico</a:t>
            </a:r>
            <a:br>
              <a:rPr lang="pt-BR" sz="2000" dirty="0">
                <a:latin typeface="Arial" pitchFamily="34" charset="0"/>
                <a:cs typeface="Times New Roman" pitchFamily="18" charset="0"/>
              </a:rPr>
            </a:br>
            <a:r>
              <a:rPr lang="pt-BR" sz="2000" dirty="0">
                <a:latin typeface="Arial" pitchFamily="34" charset="0"/>
                <a:cs typeface="Times New Roman" pitchFamily="18" charset="0"/>
              </a:rPr>
              <a:t>químicos</a:t>
            </a:r>
            <a:br>
              <a:rPr lang="pt-BR" sz="2000" dirty="0">
                <a:latin typeface="Arial" pitchFamily="34" charset="0"/>
                <a:cs typeface="Times New Roman" pitchFamily="18" charset="0"/>
              </a:rPr>
            </a:br>
            <a:r>
              <a:rPr lang="pt-BR" sz="2000" dirty="0">
                <a:latin typeface="Arial" pitchFamily="34" charset="0"/>
                <a:cs typeface="Times New Roman" pitchFamily="18" charset="0"/>
              </a:rPr>
              <a:t>quimioterapia</a:t>
            </a:r>
            <a:br>
              <a:rPr lang="pt-BR" sz="2000" dirty="0">
                <a:latin typeface="Arial" pitchFamily="34" charset="0"/>
                <a:cs typeface="Times New Roman" pitchFamily="18" charset="0"/>
              </a:rPr>
            </a:br>
            <a:r>
              <a:rPr lang="pt-BR" sz="2000" dirty="0">
                <a:latin typeface="Arial" pitchFamily="34" charset="0"/>
                <a:cs typeface="Times New Roman" pitchFamily="18" charset="0"/>
              </a:rPr>
              <a:t>quimioterápicos</a:t>
            </a:r>
            <a:endParaRPr lang="pt-BR" sz="2000" dirty="0">
              <a:latin typeface="Arial" pitchFamily="34" charset="0"/>
            </a:endParaRPr>
          </a:p>
        </p:txBody>
      </p:sp>
      <p:sp>
        <p:nvSpPr>
          <p:cNvPr id="28683" name="Rectangle 9"/>
          <p:cNvSpPr>
            <a:spLocks noChangeArrowheads="1"/>
          </p:cNvSpPr>
          <p:nvPr/>
        </p:nvSpPr>
        <p:spPr bwMode="auto">
          <a:xfrm>
            <a:off x="3498850" y="2882900"/>
            <a:ext cx="419100" cy="3594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pt-BR" sz="2000">
                <a:latin typeface="Arial" pitchFamily="34" charset="0"/>
                <a:cs typeface="Times New Roman" pitchFamily="18" charset="0"/>
              </a:rPr>
              <a:t> </a:t>
            </a:r>
          </a:p>
          <a:p>
            <a:pPr eaLnBrk="0" hangingPunct="0"/>
            <a:endParaRPr lang="pt-BR" sz="2000">
              <a:latin typeface="Arial" pitchFamily="34" charset="0"/>
            </a:endParaRPr>
          </a:p>
        </p:txBody>
      </p:sp>
      <p:sp>
        <p:nvSpPr>
          <p:cNvPr id="28684" name="Rectangle 10"/>
          <p:cNvSpPr>
            <a:spLocks noChangeArrowheads="1"/>
          </p:cNvSpPr>
          <p:nvPr/>
        </p:nvSpPr>
        <p:spPr bwMode="auto">
          <a:xfrm>
            <a:off x="3917950" y="2882900"/>
            <a:ext cx="1009650" cy="3594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pt-BR" sz="2000">
                <a:latin typeface="Arial" pitchFamily="34" charset="0"/>
                <a:cs typeface="Times New Roman" pitchFamily="18" charset="0"/>
              </a:rPr>
              <a:t> </a:t>
            </a:r>
            <a:r>
              <a:rPr lang="pt-BR" sz="2000" b="1">
                <a:latin typeface="Arial" pitchFamily="34" charset="0"/>
                <a:ea typeface="Arial Unicode MS" pitchFamily="34" charset="-128"/>
                <a:cs typeface="Arial Unicode MS" pitchFamily="34" charset="-128"/>
              </a:rPr>
              <a:t> =&gt; </a:t>
            </a:r>
            <a:r>
              <a:rPr lang="pt-BR" sz="2000">
                <a:latin typeface="Arial" pitchFamily="34" charset="0"/>
                <a:cs typeface="Times New Roman" pitchFamily="18" charset="0"/>
              </a:rPr>
              <a:t>  </a:t>
            </a:r>
          </a:p>
          <a:p>
            <a:pPr eaLnBrk="0" hangingPunct="0"/>
            <a:endParaRPr lang="pt-BR" sz="2000">
              <a:latin typeface="Arial" pitchFamily="34" charset="0"/>
            </a:endParaRPr>
          </a:p>
        </p:txBody>
      </p:sp>
      <p:sp>
        <p:nvSpPr>
          <p:cNvPr id="28685" name="Rectangle 11"/>
          <p:cNvSpPr>
            <a:spLocks noChangeArrowheads="1"/>
          </p:cNvSpPr>
          <p:nvPr/>
        </p:nvSpPr>
        <p:spPr bwMode="auto">
          <a:xfrm>
            <a:off x="4927600" y="2882900"/>
            <a:ext cx="419100" cy="3594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pt-BR" sz="2000">
                <a:latin typeface="Arial" pitchFamily="34" charset="0"/>
                <a:cs typeface="Times New Roman" pitchFamily="18" charset="0"/>
              </a:rPr>
              <a:t> </a:t>
            </a:r>
          </a:p>
          <a:p>
            <a:pPr eaLnBrk="0" hangingPunct="0"/>
            <a:endParaRPr lang="pt-BR" sz="2000">
              <a:latin typeface="Arial" pitchFamily="34" charset="0"/>
            </a:endParaRPr>
          </a:p>
        </p:txBody>
      </p:sp>
      <p:sp>
        <p:nvSpPr>
          <p:cNvPr id="28686" name="Rectangle 12"/>
          <p:cNvSpPr>
            <a:spLocks noChangeArrowheads="1"/>
          </p:cNvSpPr>
          <p:nvPr/>
        </p:nvSpPr>
        <p:spPr bwMode="auto">
          <a:xfrm>
            <a:off x="5346700" y="2643212"/>
            <a:ext cx="1739900" cy="368977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pt-BR" sz="2000" dirty="0" err="1">
                <a:latin typeface="Arial" pitchFamily="34" charset="0"/>
                <a:cs typeface="Times New Roman" pitchFamily="18" charset="0"/>
              </a:rPr>
              <a:t>quil</a:t>
            </a:r>
            <a:r>
              <a:rPr lang="pt-BR" sz="2000" dirty="0">
                <a:latin typeface="Arial" pitchFamily="34" charset="0"/>
                <a:cs typeface="Times New Roman" pitchFamily="18" charset="0"/>
              </a:rPr>
              <a:t> </a:t>
            </a:r>
            <a:br>
              <a:rPr lang="pt-BR" sz="2000" dirty="0">
                <a:latin typeface="Arial" pitchFamily="34" charset="0"/>
                <a:cs typeface="Times New Roman" pitchFamily="18" charset="0"/>
              </a:rPr>
            </a:br>
            <a:r>
              <a:rPr lang="pt-BR" sz="2000" dirty="0" err="1">
                <a:latin typeface="Arial" pitchFamily="34" charset="0"/>
                <a:cs typeface="Times New Roman" pitchFamily="18" charset="0"/>
              </a:rPr>
              <a:t>quilométr</a:t>
            </a:r>
            <a:r>
              <a:rPr lang="pt-BR" sz="2000" dirty="0">
                <a:latin typeface="Arial" pitchFamily="34" charset="0"/>
                <a:cs typeface="Times New Roman" pitchFamily="18" charset="0"/>
              </a:rPr>
              <a:t/>
            </a:r>
            <a:br>
              <a:rPr lang="pt-BR" sz="2000" dirty="0">
                <a:latin typeface="Arial" pitchFamily="34" charset="0"/>
                <a:cs typeface="Times New Roman" pitchFamily="18" charset="0"/>
              </a:rPr>
            </a:br>
            <a:r>
              <a:rPr lang="pt-BR" sz="2000" dirty="0" err="1">
                <a:latin typeface="Arial" pitchFamily="34" charset="0"/>
                <a:cs typeface="Times New Roman" pitchFamily="18" charset="0"/>
              </a:rPr>
              <a:t>quilométr</a:t>
            </a:r>
            <a:r>
              <a:rPr lang="pt-BR" sz="2000" dirty="0">
                <a:latin typeface="Arial" pitchFamily="34" charset="0"/>
                <a:cs typeface="Times New Roman" pitchFamily="18" charset="0"/>
              </a:rPr>
              <a:t/>
            </a:r>
            <a:br>
              <a:rPr lang="pt-BR" sz="2000" dirty="0">
                <a:latin typeface="Arial" pitchFamily="34" charset="0"/>
                <a:cs typeface="Times New Roman" pitchFamily="18" charset="0"/>
              </a:rPr>
            </a:br>
            <a:r>
              <a:rPr lang="pt-BR" sz="2000" dirty="0" err="1">
                <a:latin typeface="Arial" pitchFamily="34" charset="0"/>
                <a:cs typeface="Times New Roman" pitchFamily="18" charset="0"/>
              </a:rPr>
              <a:t>quilômetr</a:t>
            </a:r>
            <a:r>
              <a:rPr lang="pt-BR" sz="2000" dirty="0">
                <a:latin typeface="Arial" pitchFamily="34" charset="0"/>
                <a:cs typeface="Times New Roman" pitchFamily="18" charset="0"/>
              </a:rPr>
              <a:t/>
            </a:r>
            <a:br>
              <a:rPr lang="pt-BR" sz="2000" dirty="0">
                <a:latin typeface="Arial" pitchFamily="34" charset="0"/>
                <a:cs typeface="Times New Roman" pitchFamily="18" charset="0"/>
              </a:rPr>
            </a:br>
            <a:r>
              <a:rPr lang="pt-BR" sz="2000" dirty="0" err="1">
                <a:latin typeface="Arial" pitchFamily="34" charset="0"/>
                <a:cs typeface="Times New Roman" pitchFamily="18" charset="0"/>
              </a:rPr>
              <a:t>quilômetr</a:t>
            </a:r>
            <a:r>
              <a:rPr lang="pt-BR" sz="2000" dirty="0">
                <a:latin typeface="Arial" pitchFamily="34" charset="0"/>
                <a:cs typeface="Times New Roman" pitchFamily="18" charset="0"/>
              </a:rPr>
              <a:t/>
            </a:r>
            <a:br>
              <a:rPr lang="pt-BR" sz="2000" dirty="0">
                <a:latin typeface="Arial" pitchFamily="34" charset="0"/>
                <a:cs typeface="Times New Roman" pitchFamily="18" charset="0"/>
              </a:rPr>
            </a:br>
            <a:r>
              <a:rPr lang="pt-BR" sz="2000" dirty="0" err="1">
                <a:latin typeface="Arial" pitchFamily="34" charset="0"/>
                <a:cs typeface="Times New Roman" pitchFamily="18" charset="0"/>
              </a:rPr>
              <a:t>quil</a:t>
            </a:r>
            <a:r>
              <a:rPr lang="pt-BR" sz="2000" dirty="0">
                <a:latin typeface="Arial" pitchFamily="34" charset="0"/>
                <a:cs typeface="Times New Roman" pitchFamily="18" charset="0"/>
              </a:rPr>
              <a:t/>
            </a:r>
            <a:br>
              <a:rPr lang="pt-BR" sz="2000" dirty="0">
                <a:latin typeface="Arial" pitchFamily="34" charset="0"/>
                <a:cs typeface="Times New Roman" pitchFamily="18" charset="0"/>
              </a:rPr>
            </a:br>
            <a:r>
              <a:rPr lang="pt-BR" sz="2000" dirty="0" err="1">
                <a:latin typeface="Arial" pitchFamily="34" charset="0"/>
                <a:cs typeface="Times New Roman" pitchFamily="18" charset="0"/>
              </a:rPr>
              <a:t>químic</a:t>
            </a:r>
            <a:r>
              <a:rPr lang="pt-BR" sz="2000" dirty="0">
                <a:latin typeface="Arial" pitchFamily="34" charset="0"/>
                <a:cs typeface="Times New Roman" pitchFamily="18" charset="0"/>
              </a:rPr>
              <a:t/>
            </a:r>
            <a:br>
              <a:rPr lang="pt-BR" sz="2000" dirty="0">
                <a:latin typeface="Arial" pitchFamily="34" charset="0"/>
                <a:cs typeface="Times New Roman" pitchFamily="18" charset="0"/>
              </a:rPr>
            </a:br>
            <a:r>
              <a:rPr lang="pt-BR" sz="2000" dirty="0" err="1">
                <a:latin typeface="Arial" pitchFamily="34" charset="0"/>
                <a:cs typeface="Times New Roman" pitchFamily="18" charset="0"/>
              </a:rPr>
              <a:t>químic</a:t>
            </a:r>
            <a:r>
              <a:rPr lang="pt-BR" sz="2000" dirty="0">
                <a:latin typeface="Arial" pitchFamily="34" charset="0"/>
                <a:cs typeface="Times New Roman" pitchFamily="18" charset="0"/>
              </a:rPr>
              <a:t/>
            </a:r>
            <a:br>
              <a:rPr lang="pt-BR" sz="2000" dirty="0">
                <a:latin typeface="Arial" pitchFamily="34" charset="0"/>
                <a:cs typeface="Times New Roman" pitchFamily="18" charset="0"/>
              </a:rPr>
            </a:br>
            <a:r>
              <a:rPr lang="pt-BR" sz="2000" dirty="0" err="1">
                <a:latin typeface="Arial" pitchFamily="34" charset="0"/>
                <a:cs typeface="Times New Roman" pitchFamily="18" charset="0"/>
              </a:rPr>
              <a:t>químic</a:t>
            </a:r>
            <a:r>
              <a:rPr lang="pt-BR" sz="2000" dirty="0">
                <a:latin typeface="Arial" pitchFamily="34" charset="0"/>
                <a:cs typeface="Times New Roman" pitchFamily="18" charset="0"/>
              </a:rPr>
              <a:t/>
            </a:r>
            <a:br>
              <a:rPr lang="pt-BR" sz="2000" dirty="0">
                <a:latin typeface="Arial" pitchFamily="34" charset="0"/>
                <a:cs typeface="Times New Roman" pitchFamily="18" charset="0"/>
              </a:rPr>
            </a:br>
            <a:r>
              <a:rPr lang="pt-BR" sz="2000" dirty="0" err="1">
                <a:latin typeface="Arial" pitchFamily="34" charset="0"/>
                <a:cs typeface="Times New Roman" pitchFamily="18" charset="0"/>
              </a:rPr>
              <a:t>químic</a:t>
            </a:r>
            <a:r>
              <a:rPr lang="pt-BR" sz="2000" dirty="0">
                <a:latin typeface="Arial" pitchFamily="34" charset="0"/>
                <a:cs typeface="Times New Roman" pitchFamily="18" charset="0"/>
              </a:rPr>
              <a:t/>
            </a:r>
            <a:br>
              <a:rPr lang="pt-BR" sz="2000" dirty="0">
                <a:latin typeface="Arial" pitchFamily="34" charset="0"/>
                <a:cs typeface="Times New Roman" pitchFamily="18" charset="0"/>
              </a:rPr>
            </a:br>
            <a:r>
              <a:rPr lang="pt-BR" sz="2000" dirty="0" err="1">
                <a:latin typeface="Arial" pitchFamily="34" charset="0"/>
                <a:cs typeface="Times New Roman" pitchFamily="18" charset="0"/>
              </a:rPr>
              <a:t>quimioterap</a:t>
            </a:r>
            <a:r>
              <a:rPr lang="pt-BR" sz="2000" dirty="0">
                <a:latin typeface="Arial" pitchFamily="34" charset="0"/>
                <a:cs typeface="Times New Roman" pitchFamily="18" charset="0"/>
              </a:rPr>
              <a:t/>
            </a:r>
            <a:br>
              <a:rPr lang="pt-BR" sz="2000" dirty="0">
                <a:latin typeface="Arial" pitchFamily="34" charset="0"/>
                <a:cs typeface="Times New Roman" pitchFamily="18" charset="0"/>
              </a:rPr>
            </a:br>
            <a:r>
              <a:rPr lang="pt-BR" sz="2000" dirty="0" err="1" smtClean="0">
                <a:latin typeface="Arial" pitchFamily="34" charset="0"/>
                <a:cs typeface="Times New Roman" pitchFamily="18" charset="0"/>
              </a:rPr>
              <a:t>quimioteráp</a:t>
            </a:r>
            <a:endParaRPr lang="pt-BR" sz="2000" dirty="0"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Operações sobre o texto</a:t>
            </a:r>
            <a:br>
              <a:rPr lang="pt-BR" smtClean="0"/>
            </a:br>
            <a:r>
              <a:rPr lang="pt-BR" sz="3200" i="1" smtClean="0"/>
              <a:t>n-grams</a:t>
            </a:r>
            <a:endParaRPr lang="pt-BR" i="1" smtClean="0"/>
          </a:p>
        </p:txBody>
      </p:sp>
      <p:sp>
        <p:nvSpPr>
          <p:cNvPr id="29699" name="Espaço Reservado para Conteúdo 5" descr="Rectangle: Click to edit Master text styles&#10;Second level&#10;Third level&#10;Fourth level&#10;Fifth level"/>
          <p:cNvSpPr>
            <a:spLocks noGrp="1"/>
          </p:cNvSpPr>
          <p:nvPr>
            <p:ph idx="1"/>
          </p:nvPr>
        </p:nvSpPr>
        <p:spPr>
          <a:xfrm>
            <a:off x="755650" y="1647825"/>
            <a:ext cx="8159750" cy="4600575"/>
          </a:xfrm>
        </p:spPr>
        <p:txBody>
          <a:bodyPr/>
          <a:lstStyle/>
          <a:p>
            <a:pPr eaLnBrk="1" hangingPunct="1"/>
            <a:r>
              <a:rPr lang="pt-BR" sz="2400" dirty="0" smtClean="0"/>
              <a:t>Uma alternativa ao uso de </a:t>
            </a:r>
            <a:r>
              <a:rPr lang="pt-BR" sz="2400" i="1" dirty="0" err="1" smtClean="0"/>
              <a:t>stemmers</a:t>
            </a:r>
            <a:r>
              <a:rPr lang="pt-BR" sz="2400" dirty="0" smtClean="0"/>
              <a:t>...</a:t>
            </a:r>
          </a:p>
          <a:p>
            <a:r>
              <a:rPr lang="en-US" sz="2400" dirty="0" smtClean="0"/>
              <a:t>Uma </a:t>
            </a:r>
            <a:r>
              <a:rPr lang="en-US" sz="2400" i="1" dirty="0" smtClean="0">
                <a:solidFill>
                  <a:schemeClr val="tx2"/>
                </a:solidFill>
              </a:rPr>
              <a:t>n-gram</a:t>
            </a:r>
            <a:r>
              <a:rPr lang="en-US" sz="2400" dirty="0" smtClean="0"/>
              <a:t> é </a:t>
            </a:r>
            <a:r>
              <a:rPr lang="en-US" sz="2400" dirty="0" err="1" smtClean="0"/>
              <a:t>uma</a:t>
            </a:r>
            <a:r>
              <a:rPr lang="en-US" sz="2400" dirty="0" smtClean="0"/>
              <a:t> </a:t>
            </a:r>
            <a:r>
              <a:rPr lang="en-US" sz="2400" dirty="0" err="1" smtClean="0"/>
              <a:t>subsequência</a:t>
            </a:r>
            <a:r>
              <a:rPr lang="en-US" sz="2400" dirty="0" smtClean="0"/>
              <a:t> de </a:t>
            </a:r>
            <a:r>
              <a:rPr lang="en-US" sz="2400" i="1" dirty="0" smtClean="0"/>
              <a:t>n</a:t>
            </a:r>
            <a:r>
              <a:rPr lang="en-US" sz="2400" dirty="0" smtClean="0"/>
              <a:t> </a:t>
            </a:r>
            <a:r>
              <a:rPr lang="en-US" sz="2400" dirty="0" err="1" smtClean="0"/>
              <a:t>itens</a:t>
            </a:r>
            <a:r>
              <a:rPr lang="en-US" sz="2400" dirty="0" smtClean="0"/>
              <a:t> de </a:t>
            </a:r>
            <a:r>
              <a:rPr lang="en-US" sz="2400" dirty="0" err="1" smtClean="0"/>
              <a:t>uma</a:t>
            </a:r>
            <a:r>
              <a:rPr lang="en-US" sz="2400" dirty="0" smtClean="0"/>
              <a:t> dada </a:t>
            </a:r>
            <a:r>
              <a:rPr lang="en-US" sz="2400" dirty="0" err="1" smtClean="0"/>
              <a:t>sequência</a:t>
            </a:r>
            <a:endParaRPr lang="en-US" sz="2400" dirty="0" smtClean="0"/>
          </a:p>
          <a:p>
            <a:pPr lvl="1"/>
            <a:r>
              <a:rPr lang="en-US" sz="2200" dirty="0" smtClean="0"/>
              <a:t>Os items </a:t>
            </a:r>
            <a:r>
              <a:rPr lang="en-US" sz="2200" dirty="0" err="1" smtClean="0"/>
              <a:t>podem</a:t>
            </a:r>
            <a:r>
              <a:rPr lang="en-US" sz="2200" dirty="0" smtClean="0"/>
              <a:t> ser </a:t>
            </a:r>
            <a:r>
              <a:rPr lang="en-US" sz="2200" dirty="0" err="1" smtClean="0"/>
              <a:t>fonemas</a:t>
            </a:r>
            <a:r>
              <a:rPr lang="en-US" sz="2200" dirty="0" smtClean="0"/>
              <a:t>, </a:t>
            </a:r>
            <a:r>
              <a:rPr lang="en-US" sz="2200" dirty="0" err="1" smtClean="0"/>
              <a:t>letras</a:t>
            </a:r>
            <a:r>
              <a:rPr lang="en-US" sz="2200" dirty="0" smtClean="0"/>
              <a:t>, </a:t>
            </a:r>
            <a:r>
              <a:rPr lang="en-US" sz="2200" dirty="0" err="1" smtClean="0"/>
              <a:t>palavras</a:t>
            </a:r>
            <a:r>
              <a:rPr lang="en-US" sz="2200" dirty="0" smtClean="0"/>
              <a:t>...</a:t>
            </a:r>
          </a:p>
          <a:p>
            <a:pPr lvl="1"/>
            <a:r>
              <a:rPr lang="en-US" sz="2200" dirty="0" err="1" smtClean="0"/>
              <a:t>Nomenclatura</a:t>
            </a:r>
            <a:r>
              <a:rPr lang="en-US" sz="2200" dirty="0" smtClean="0"/>
              <a:t>:</a:t>
            </a:r>
          </a:p>
          <a:p>
            <a:pPr lvl="2"/>
            <a:r>
              <a:rPr lang="en-US" sz="2000" i="1" dirty="0" smtClean="0"/>
              <a:t>unigram</a:t>
            </a:r>
            <a:r>
              <a:rPr lang="en-US" sz="2000" dirty="0" smtClean="0"/>
              <a:t> = </a:t>
            </a:r>
            <a:r>
              <a:rPr lang="en-US" sz="2000" i="1" dirty="0" smtClean="0"/>
              <a:t>n</a:t>
            </a:r>
            <a:r>
              <a:rPr lang="en-US" sz="2000" dirty="0" smtClean="0"/>
              <a:t>-gram de </a:t>
            </a:r>
            <a:r>
              <a:rPr lang="en-US" sz="2000" dirty="0" err="1" smtClean="0"/>
              <a:t>tamanho</a:t>
            </a:r>
            <a:r>
              <a:rPr lang="en-US" sz="2000" dirty="0" smtClean="0"/>
              <a:t> 1</a:t>
            </a:r>
          </a:p>
          <a:p>
            <a:pPr lvl="2"/>
            <a:r>
              <a:rPr lang="en-US" sz="2000" i="1" dirty="0" smtClean="0"/>
              <a:t>bigram</a:t>
            </a:r>
            <a:r>
              <a:rPr lang="en-US" sz="2000" dirty="0" smtClean="0"/>
              <a:t> = 2, </a:t>
            </a:r>
            <a:r>
              <a:rPr lang="en-US" sz="2000" i="1" dirty="0" smtClean="0"/>
              <a:t>trigram</a:t>
            </a:r>
            <a:r>
              <a:rPr lang="en-US" sz="2000" dirty="0" smtClean="0"/>
              <a:t> = 3, </a:t>
            </a:r>
            <a:r>
              <a:rPr lang="en-US" sz="2000" i="1" dirty="0" err="1" smtClean="0"/>
              <a:t>tetragram</a:t>
            </a:r>
            <a:r>
              <a:rPr lang="en-US" sz="2000" dirty="0" smtClean="0"/>
              <a:t> = 4</a:t>
            </a:r>
          </a:p>
          <a:p>
            <a:pPr lvl="2"/>
            <a:r>
              <a:rPr lang="en-US" sz="2000" i="1" dirty="0" smtClean="0"/>
              <a:t>n</a:t>
            </a:r>
            <a:r>
              <a:rPr lang="en-US" sz="2000" dirty="0" smtClean="0"/>
              <a:t>-grams de </a:t>
            </a:r>
            <a:r>
              <a:rPr lang="en-US" sz="2000" dirty="0" err="1" smtClean="0"/>
              <a:t>tamanho</a:t>
            </a:r>
            <a:r>
              <a:rPr lang="en-US" sz="2000" dirty="0" smtClean="0"/>
              <a:t> 5 </a:t>
            </a:r>
            <a:r>
              <a:rPr lang="en-US" sz="2000" dirty="0" err="1" smtClean="0"/>
              <a:t>ou</a:t>
            </a:r>
            <a:r>
              <a:rPr lang="en-US" sz="2000" dirty="0" smtClean="0"/>
              <a:t> </a:t>
            </a:r>
            <a:r>
              <a:rPr lang="en-US" sz="2000" dirty="0" err="1" smtClean="0"/>
              <a:t>mais</a:t>
            </a:r>
            <a:r>
              <a:rPr lang="en-US" sz="2000" dirty="0" smtClean="0"/>
              <a:t> </a:t>
            </a:r>
            <a:r>
              <a:rPr lang="en-US" sz="2000" dirty="0" err="1" smtClean="0"/>
              <a:t>são</a:t>
            </a:r>
            <a:r>
              <a:rPr lang="en-US" sz="2000" dirty="0" smtClean="0"/>
              <a:t> </a:t>
            </a:r>
            <a:r>
              <a:rPr lang="en-US" sz="2000" dirty="0" err="1" smtClean="0"/>
              <a:t>chamadas</a:t>
            </a:r>
            <a:r>
              <a:rPr lang="en-US" sz="2000" dirty="0" smtClean="0"/>
              <a:t> de "</a:t>
            </a:r>
            <a:r>
              <a:rPr lang="en-US" sz="2000" i="1" dirty="0" smtClean="0"/>
              <a:t>n</a:t>
            </a:r>
            <a:r>
              <a:rPr lang="en-US" sz="2000" dirty="0" smtClean="0"/>
              <a:t>-gram"</a:t>
            </a:r>
          </a:p>
          <a:p>
            <a:pPr eaLnBrk="1" hangingPunct="1"/>
            <a:r>
              <a:rPr lang="pt-BR" sz="2400" dirty="0" smtClean="0"/>
              <a:t>O objetivo é o mesmo da operação de </a:t>
            </a:r>
            <a:r>
              <a:rPr lang="pt-BR" sz="2400" i="1" dirty="0" err="1" smtClean="0"/>
              <a:t>stemming</a:t>
            </a:r>
            <a:endParaRPr lang="pt-BR" sz="2400" i="1" dirty="0" smtClean="0"/>
          </a:p>
          <a:p>
            <a:pPr lvl="1" eaLnBrk="1" hangingPunct="1"/>
            <a:r>
              <a:rPr lang="pt-BR" sz="2200" dirty="0" smtClean="0"/>
              <a:t>“Reduzir” a palavra para possibilitar casamento parcial entre variações de uma mesma palavra</a:t>
            </a:r>
            <a:endParaRPr lang="en-US" dirty="0" smtClean="0"/>
          </a:p>
          <a:p>
            <a:endParaRPr lang="pt-BR" dirty="0" smtClean="0"/>
          </a:p>
        </p:txBody>
      </p:sp>
      <p:sp>
        <p:nvSpPr>
          <p:cNvPr id="29701" name="Espaço Reservado para Número de Slide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96E5A35D-5772-4611-99D5-AEBCF1E102B8}" type="slidenum">
              <a:rPr lang="pt-BR" smtClean="0"/>
              <a:pPr/>
              <a:t>27</a:t>
            </a:fld>
            <a:endParaRPr lang="pt-BR" smtClean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3" name="Espaço Reservado para Número de Slide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8B7724DF-AABF-4723-B1A5-699FDE4F7374}" type="slidenum">
              <a:rPr lang="pt-BR" smtClean="0"/>
              <a:pPr/>
              <a:t>28</a:t>
            </a:fld>
            <a:endParaRPr lang="pt-BR" smtClean="0"/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dirty="0" smtClean="0"/>
              <a:t>Operações sobre o texto</a:t>
            </a:r>
            <a:br>
              <a:rPr lang="pt-BR" dirty="0" smtClean="0"/>
            </a:br>
            <a:r>
              <a:rPr lang="pt-BR" sz="3200" smtClean="0"/>
              <a:t>Uso de </a:t>
            </a:r>
            <a:r>
              <a:rPr lang="pt-BR" sz="3200" dirty="0" smtClean="0"/>
              <a:t>Tesauros</a:t>
            </a:r>
          </a:p>
        </p:txBody>
      </p:sp>
      <p:sp>
        <p:nvSpPr>
          <p:cNvPr id="30725" name="Rectangle 5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739080" y="1844824"/>
            <a:ext cx="8153400" cy="4392488"/>
          </a:xfrm>
        </p:spPr>
        <p:txBody>
          <a:bodyPr/>
          <a:lstStyle/>
          <a:p>
            <a:pPr eaLnBrk="1" hangingPunct="1"/>
            <a:r>
              <a:rPr lang="pt-BR" sz="2400" dirty="0" smtClean="0"/>
              <a:t>Tesauro </a:t>
            </a:r>
          </a:p>
          <a:p>
            <a:pPr lvl="1" eaLnBrk="1" hangingPunct="1"/>
            <a:r>
              <a:rPr lang="pt-BR" sz="2200" dirty="0" smtClean="0"/>
              <a:t>Dicionário de sinônimos de uma língua </a:t>
            </a:r>
          </a:p>
          <a:p>
            <a:pPr eaLnBrk="1" hangingPunct="1">
              <a:spcBef>
                <a:spcPts val="1800"/>
              </a:spcBef>
            </a:pPr>
            <a:r>
              <a:rPr lang="pt-BR" sz="2400" dirty="0" smtClean="0"/>
              <a:t>Para cada entrada, o tesauro pode trazer</a:t>
            </a:r>
          </a:p>
          <a:p>
            <a:pPr lvl="1" eaLnBrk="1" hangingPunct="1">
              <a:spcBef>
                <a:spcPts val="300"/>
              </a:spcBef>
            </a:pPr>
            <a:r>
              <a:rPr lang="pt-BR" sz="2200" dirty="0" smtClean="0"/>
              <a:t>Sinônimos, antônimos, </a:t>
            </a:r>
            <a:r>
              <a:rPr lang="pt-BR" sz="2200" i="1" dirty="0" err="1" smtClean="0"/>
              <a:t>kind-of</a:t>
            </a:r>
            <a:r>
              <a:rPr lang="pt-BR" sz="2200" i="1" dirty="0" smtClean="0"/>
              <a:t>, </a:t>
            </a:r>
            <a:r>
              <a:rPr lang="pt-BR" sz="2200" i="1" dirty="0" err="1" smtClean="0"/>
              <a:t>part-of</a:t>
            </a:r>
            <a:r>
              <a:rPr lang="pt-BR" sz="2200" dirty="0" smtClean="0"/>
              <a:t>,...</a:t>
            </a:r>
          </a:p>
          <a:p>
            <a:pPr lvl="1" eaLnBrk="1" hangingPunct="1">
              <a:spcBef>
                <a:spcPts val="300"/>
              </a:spcBef>
            </a:pPr>
            <a:r>
              <a:rPr lang="pt-BR" sz="2200" dirty="0" smtClean="0"/>
              <a:t>Classe gramatical da palavra</a:t>
            </a:r>
          </a:p>
          <a:p>
            <a:pPr lvl="1" eaLnBrk="1" hangingPunct="1">
              <a:spcBef>
                <a:spcPts val="300"/>
              </a:spcBef>
            </a:pPr>
            <a:r>
              <a:rPr lang="pt-BR" sz="2200" dirty="0" smtClean="0"/>
              <a:t>Alguns trazem a definição do termo e exemplos de uso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Espaço Reservado para Número de Slide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5C3A0E16-A795-4CBC-A9C1-2D65546ABA86}" type="slidenum">
              <a:rPr lang="pt-BR" smtClean="0"/>
              <a:pPr/>
              <a:t>29</a:t>
            </a:fld>
            <a:endParaRPr lang="pt-BR" smtClean="0"/>
          </a:p>
        </p:txBody>
      </p:sp>
      <p:sp>
        <p:nvSpPr>
          <p:cNvPr id="31748" name="Rectangle 4"/>
          <p:cNvSpPr>
            <a:spLocks noGrp="1" noChangeArrowheads="1"/>
          </p:cNvSpPr>
          <p:nvPr>
            <p:ph type="title"/>
          </p:nvPr>
        </p:nvSpPr>
        <p:spPr>
          <a:xfrm>
            <a:off x="609600" y="342900"/>
            <a:ext cx="7772400" cy="925860"/>
          </a:xfrm>
        </p:spPr>
        <p:txBody>
          <a:bodyPr/>
          <a:lstStyle/>
          <a:p>
            <a:pPr eaLnBrk="1" hangingPunct="1"/>
            <a:r>
              <a:rPr lang="pt-BR" sz="3200" dirty="0" smtClean="0"/>
              <a:t>Uso </a:t>
            </a:r>
            <a:r>
              <a:rPr lang="pt-BR" sz="3200" dirty="0" smtClean="0"/>
              <a:t>de Tesauros</a:t>
            </a:r>
          </a:p>
        </p:txBody>
      </p:sp>
      <p:sp>
        <p:nvSpPr>
          <p:cNvPr id="31749" name="Rectangle 5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666750" y="1628775"/>
            <a:ext cx="8153400" cy="4962525"/>
          </a:xfrm>
        </p:spPr>
        <p:txBody>
          <a:bodyPr/>
          <a:lstStyle/>
          <a:p>
            <a:pPr eaLnBrk="1" hangingPunct="1">
              <a:spcBef>
                <a:spcPts val="1800"/>
              </a:spcBef>
            </a:pPr>
            <a:r>
              <a:rPr lang="pt-BR" sz="2400" dirty="0"/>
              <a:t>Tesauros podem ser </a:t>
            </a:r>
            <a:r>
              <a:rPr lang="pt-BR" sz="2400" dirty="0">
                <a:solidFill>
                  <a:schemeClr val="tx2"/>
                </a:solidFill>
              </a:rPr>
              <a:t>gerais </a:t>
            </a:r>
            <a:r>
              <a:rPr lang="pt-BR" sz="2400" dirty="0"/>
              <a:t>ou de </a:t>
            </a:r>
            <a:r>
              <a:rPr lang="pt-BR" sz="2400" dirty="0">
                <a:solidFill>
                  <a:schemeClr val="tx2"/>
                </a:solidFill>
              </a:rPr>
              <a:t>domínio específico</a:t>
            </a:r>
          </a:p>
          <a:p>
            <a:pPr eaLnBrk="1" hangingPunct="1"/>
            <a:r>
              <a:rPr lang="pt-BR" sz="2400" dirty="0" smtClean="0"/>
              <a:t>Tesauros </a:t>
            </a:r>
            <a:r>
              <a:rPr lang="pt-BR" sz="2400" dirty="0"/>
              <a:t>específicos:</a:t>
            </a:r>
          </a:p>
          <a:p>
            <a:pPr lvl="1" eaLnBrk="1" hangingPunct="1"/>
            <a:r>
              <a:rPr lang="pt-BR" sz="2200" dirty="0" smtClean="0"/>
              <a:t>Auxiliam a restringir </a:t>
            </a:r>
            <a:r>
              <a:rPr lang="pt-BR" sz="2200" dirty="0"/>
              <a:t>o sistema a um </a:t>
            </a:r>
            <a:r>
              <a:rPr lang="pt-BR" sz="2200" dirty="0">
                <a:solidFill>
                  <a:schemeClr val="tx2"/>
                </a:solidFill>
              </a:rPr>
              <a:t>vocabulário </a:t>
            </a:r>
            <a:r>
              <a:rPr lang="pt-BR" sz="2200" dirty="0" smtClean="0">
                <a:solidFill>
                  <a:schemeClr val="tx2"/>
                </a:solidFill>
              </a:rPr>
              <a:t>controlado</a:t>
            </a:r>
            <a:endParaRPr lang="pt-BR" dirty="0"/>
          </a:p>
          <a:p>
            <a:pPr lvl="1" eaLnBrk="1" hangingPunct="1">
              <a:spcBef>
                <a:spcPts val="600"/>
              </a:spcBef>
            </a:pPr>
            <a:r>
              <a:rPr lang="pt-BR" sz="2200" dirty="0" smtClean="0"/>
              <a:t>Auxiliam na </a:t>
            </a:r>
            <a:r>
              <a:rPr lang="pt-BR" sz="2200" dirty="0" smtClean="0">
                <a:solidFill>
                  <a:schemeClr val="tx2"/>
                </a:solidFill>
              </a:rPr>
              <a:t>seleção de termos relevantes </a:t>
            </a:r>
            <a:r>
              <a:rPr lang="pt-BR" sz="2200" dirty="0" smtClean="0"/>
              <a:t>para indexar o documento</a:t>
            </a:r>
          </a:p>
          <a:p>
            <a:pPr lvl="2" eaLnBrk="1" hangingPunct="1"/>
            <a:r>
              <a:rPr lang="pt-BR" sz="2000" dirty="0" smtClean="0"/>
              <a:t>Podendo </a:t>
            </a:r>
            <a:r>
              <a:rPr lang="pt-BR" sz="2000" dirty="0" smtClean="0">
                <a:solidFill>
                  <a:schemeClr val="tx2"/>
                </a:solidFill>
              </a:rPr>
              <a:t>restringir </a:t>
            </a:r>
            <a:r>
              <a:rPr lang="pt-BR" sz="2000" dirty="0" smtClean="0"/>
              <a:t>ou </a:t>
            </a:r>
            <a:r>
              <a:rPr lang="pt-BR" sz="2000" dirty="0" smtClean="0">
                <a:solidFill>
                  <a:schemeClr val="tx2"/>
                </a:solidFill>
              </a:rPr>
              <a:t>expandir </a:t>
            </a:r>
            <a:r>
              <a:rPr lang="pt-BR" sz="2000" dirty="0" smtClean="0"/>
              <a:t>os termos originalmente encontrados no documento</a:t>
            </a:r>
          </a:p>
          <a:p>
            <a:pPr lvl="1" eaLnBrk="1" hangingPunct="1"/>
            <a:r>
              <a:rPr lang="pt-BR" sz="2200" dirty="0" smtClean="0"/>
              <a:t>Auxiliam no processamento da consulta</a:t>
            </a:r>
          </a:p>
          <a:p>
            <a:pPr lvl="2" eaLnBrk="1" hangingPunct="1"/>
            <a:r>
              <a:rPr lang="pt-BR" sz="2000" dirty="0" smtClean="0">
                <a:solidFill>
                  <a:schemeClr val="tx2"/>
                </a:solidFill>
              </a:rPr>
              <a:t>Restringindo </a:t>
            </a:r>
            <a:r>
              <a:rPr lang="pt-BR" sz="2000" dirty="0" smtClean="0"/>
              <a:t>ou </a:t>
            </a:r>
            <a:r>
              <a:rPr lang="pt-BR" sz="2000" dirty="0" smtClean="0">
                <a:solidFill>
                  <a:schemeClr val="tx2"/>
                </a:solidFill>
              </a:rPr>
              <a:t>expandindo </a:t>
            </a:r>
            <a:r>
              <a:rPr lang="pt-BR" sz="2000" dirty="0" smtClean="0"/>
              <a:t>os termos originais da </a:t>
            </a:r>
            <a:r>
              <a:rPr lang="pt-BR" sz="2000" i="1" dirty="0" smtClean="0"/>
              <a:t>query</a:t>
            </a:r>
            <a:r>
              <a:rPr lang="pt-BR" sz="2000" dirty="0" smtClean="0"/>
              <a:t> </a:t>
            </a:r>
          </a:p>
          <a:p>
            <a:pPr lvl="2" eaLnBrk="1" hangingPunct="1"/>
            <a:r>
              <a:rPr lang="pt-BR" sz="2000" dirty="0" smtClean="0"/>
              <a:t>Tratamento da consulta é assunto de outra aula...</a:t>
            </a:r>
            <a:endParaRPr lang="pt-BR" dirty="0" smtClean="0"/>
          </a:p>
        </p:txBody>
      </p:sp>
    </p:spTree>
    <p:extLst>
      <p:ext uri="{BB962C8B-B14F-4D97-AF65-F5344CB8AC3E}">
        <p14:creationId xmlns:p14="http://schemas.microsoft.com/office/powerpoint/2010/main" xmlns="" val="29437530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Espaço Reservado para Número de Slide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B6704D6B-0728-4BDE-B328-402A06276033}" type="slidenum">
              <a:rPr lang="pt-BR" smtClean="0"/>
              <a:pPr/>
              <a:t>3</a:t>
            </a:fld>
            <a:endParaRPr lang="pt-BR" smtClean="0"/>
          </a:p>
        </p:txBody>
      </p:sp>
      <p:sp>
        <p:nvSpPr>
          <p:cNvPr id="5124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410369"/>
            <a:ext cx="7772400" cy="714375"/>
          </a:xfrm>
        </p:spPr>
        <p:txBody>
          <a:bodyPr/>
          <a:lstStyle/>
          <a:p>
            <a:pPr eaLnBrk="1" hangingPunct="1"/>
            <a:r>
              <a:rPr lang="en-US" dirty="0" err="1" smtClean="0"/>
              <a:t>Fases</a:t>
            </a:r>
            <a:r>
              <a:rPr lang="en-US" dirty="0" smtClean="0"/>
              <a:t> e </a:t>
            </a:r>
            <a:r>
              <a:rPr lang="en-US" dirty="0" err="1" smtClean="0"/>
              <a:t>Etapas</a:t>
            </a:r>
            <a:r>
              <a:rPr lang="en-US" dirty="0" smtClean="0"/>
              <a:t> de um </a:t>
            </a:r>
            <a:r>
              <a:rPr lang="en-US" dirty="0" err="1" smtClean="0"/>
              <a:t>Sistemas</a:t>
            </a:r>
            <a:r>
              <a:rPr lang="en-US" dirty="0" smtClean="0"/>
              <a:t> de RI</a:t>
            </a:r>
          </a:p>
        </p:txBody>
      </p:sp>
      <p:sp>
        <p:nvSpPr>
          <p:cNvPr id="19461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762000" y="1600200"/>
            <a:ext cx="7772400" cy="4900613"/>
          </a:xfrm>
        </p:spPr>
        <p:txBody>
          <a:bodyPr/>
          <a:lstStyle/>
          <a:p>
            <a:pPr marL="342900" lvl="1" indent="-342900" eaLnBrk="1" hangingPunct="1">
              <a:spcBef>
                <a:spcPct val="40000"/>
              </a:spcBef>
              <a:buClr>
                <a:schemeClr val="hlink"/>
              </a:buClr>
              <a:buSzPct val="110000"/>
              <a:buFont typeface="Wingdings" pitchFamily="2" charset="2"/>
              <a:buBlip>
                <a:blip r:embed="rId2"/>
              </a:buBlip>
              <a:defRPr/>
            </a:pPr>
            <a:r>
              <a:rPr lang="pt-BR" sz="2400" dirty="0" smtClean="0"/>
              <a:t>Etapas da Fase 1 - Criação da Base de índices</a:t>
            </a:r>
          </a:p>
          <a:p>
            <a:pPr marL="457200" lvl="1" indent="0" eaLnBrk="1" hangingPunct="1">
              <a:buNone/>
              <a:defRPr/>
            </a:pPr>
            <a:r>
              <a:rPr lang="pt-BR" sz="2200" dirty="0" smtClean="0">
                <a:solidFill>
                  <a:schemeClr val="tx2"/>
                </a:solidFill>
              </a:rPr>
              <a:t>1.1) Aquisição (seleção) dos documentos</a:t>
            </a:r>
          </a:p>
          <a:p>
            <a:pPr marL="457200" lvl="1" indent="0" eaLnBrk="1" hangingPunct="1">
              <a:buNone/>
              <a:defRPr/>
            </a:pPr>
            <a:r>
              <a:rPr lang="pt-BR" sz="2200" dirty="0" smtClean="0">
                <a:solidFill>
                  <a:schemeClr val="tx2"/>
                </a:solidFill>
              </a:rPr>
              <a:t>1.2) Preparação dos documentos</a:t>
            </a:r>
          </a:p>
          <a:p>
            <a:pPr lvl="2" eaLnBrk="1" hangingPunct="1">
              <a:defRPr/>
            </a:pPr>
            <a:r>
              <a:rPr lang="pt-BR" sz="2000" dirty="0" smtClean="0">
                <a:solidFill>
                  <a:schemeClr val="tx2"/>
                </a:solidFill>
              </a:rPr>
              <a:t>Criação da representação dos documentos</a:t>
            </a:r>
          </a:p>
          <a:p>
            <a:pPr marL="457200" lvl="1" indent="0" eaLnBrk="1" hangingPunct="1">
              <a:buNone/>
              <a:defRPr/>
            </a:pPr>
            <a:r>
              <a:rPr lang="pt-BR" sz="2200" dirty="0" smtClean="0"/>
              <a:t>1.3) Indexação dos documentos</a:t>
            </a:r>
          </a:p>
          <a:p>
            <a:pPr lvl="2" eaLnBrk="1" hangingPunct="1">
              <a:defRPr/>
            </a:pPr>
            <a:r>
              <a:rPr lang="pt-BR" sz="2000" dirty="0" smtClean="0"/>
              <a:t>Criação da base de índices invertidos</a:t>
            </a:r>
          </a:p>
          <a:p>
            <a:pPr eaLnBrk="1" hangingPunct="1">
              <a:defRPr/>
            </a:pPr>
            <a:r>
              <a:rPr lang="pt-BR" sz="2400" dirty="0" smtClean="0"/>
              <a:t>Etapas da Fase 2 - Consulta à Base de índices</a:t>
            </a:r>
          </a:p>
          <a:p>
            <a:pPr marL="457200" lvl="1" indent="0" eaLnBrk="1" hangingPunct="1">
              <a:buNone/>
              <a:defRPr/>
            </a:pPr>
            <a:r>
              <a:rPr lang="pt-BR" sz="2200" dirty="0" smtClean="0"/>
              <a:t>2.1) Construção da consulta (</a:t>
            </a:r>
            <a:r>
              <a:rPr lang="pt-BR" sz="2200" i="1" dirty="0" smtClean="0"/>
              <a:t>query</a:t>
            </a:r>
            <a:r>
              <a:rPr lang="pt-BR" sz="2200" dirty="0" smtClean="0"/>
              <a:t>)</a:t>
            </a:r>
          </a:p>
          <a:p>
            <a:pPr marL="457200" lvl="1" indent="0" eaLnBrk="1" hangingPunct="1">
              <a:buNone/>
              <a:defRPr/>
            </a:pPr>
            <a:r>
              <a:rPr lang="pt-BR" sz="2200" dirty="0" smtClean="0"/>
              <a:t>2.2) </a:t>
            </a:r>
            <a:r>
              <a:rPr lang="pt-BR" sz="2200" dirty="0"/>
              <a:t>Busca </a:t>
            </a:r>
            <a:r>
              <a:rPr lang="pt-BR" sz="2200" dirty="0" smtClean="0"/>
              <a:t>(casamento com a consulta do usuário)</a:t>
            </a:r>
          </a:p>
          <a:p>
            <a:pPr marL="457200" lvl="1" indent="0" eaLnBrk="1" hangingPunct="1">
              <a:buNone/>
              <a:defRPr/>
            </a:pPr>
            <a:r>
              <a:rPr lang="pt-BR" sz="2200" dirty="0" smtClean="0"/>
              <a:t>2.3) </a:t>
            </a:r>
            <a:r>
              <a:rPr lang="pt-BR" sz="2200" dirty="0"/>
              <a:t>Ordenação </a:t>
            </a:r>
            <a:r>
              <a:rPr lang="pt-BR" sz="2200" dirty="0" smtClean="0"/>
              <a:t>dos documentos recuperados</a:t>
            </a:r>
          </a:p>
          <a:p>
            <a:pPr marL="457200" lvl="1" indent="0" eaLnBrk="1" hangingPunct="1">
              <a:buNone/>
              <a:defRPr/>
            </a:pPr>
            <a:r>
              <a:rPr lang="pt-BR" sz="2200" dirty="0" smtClean="0"/>
              <a:t>2.4) </a:t>
            </a:r>
            <a:r>
              <a:rPr lang="pt-BR" sz="2200" dirty="0"/>
              <a:t>Apresentação </a:t>
            </a:r>
            <a:r>
              <a:rPr lang="pt-BR" sz="2200" dirty="0" smtClean="0"/>
              <a:t>dos resultados</a:t>
            </a:r>
          </a:p>
          <a:p>
            <a:pPr marL="457200" lvl="1" indent="0" eaLnBrk="1" hangingPunct="1">
              <a:buNone/>
              <a:defRPr/>
            </a:pPr>
            <a:r>
              <a:rPr lang="pt-BR" sz="2200" dirty="0" smtClean="0"/>
              <a:t>2.5) </a:t>
            </a:r>
            <a:r>
              <a:rPr lang="pt-BR" sz="2200" i="1" dirty="0" smtClean="0"/>
              <a:t>Feedback  </a:t>
            </a:r>
            <a:r>
              <a:rPr lang="pt-BR" sz="2200" dirty="0" smtClean="0"/>
              <a:t>de relevância</a:t>
            </a:r>
            <a:r>
              <a:rPr lang="pt-BR" sz="2200" i="1" dirty="0" smtClean="0"/>
              <a:t>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60648"/>
            <a:ext cx="7772400" cy="936104"/>
          </a:xfrm>
        </p:spPr>
        <p:txBody>
          <a:bodyPr/>
          <a:lstStyle/>
          <a:p>
            <a:r>
              <a:rPr lang="pt-BR" sz="3200" dirty="0" smtClean="0"/>
              <a:t>Uso de Tesauros</a:t>
            </a:r>
            <a:endParaRPr lang="pt-BR" dirty="0" smtClean="0"/>
          </a:p>
        </p:txBody>
      </p:sp>
      <p:sp>
        <p:nvSpPr>
          <p:cNvPr id="32773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755576" y="1628800"/>
            <a:ext cx="7772400" cy="4824536"/>
          </a:xfrm>
        </p:spPr>
        <p:txBody>
          <a:bodyPr/>
          <a:lstStyle/>
          <a:p>
            <a:r>
              <a:rPr lang="pt-BR" sz="2400" dirty="0" smtClean="0"/>
              <a:t>Tesauros </a:t>
            </a:r>
            <a:r>
              <a:rPr lang="pt-BR" sz="2400" dirty="0" smtClean="0"/>
              <a:t>específicos</a:t>
            </a:r>
          </a:p>
          <a:p>
            <a:pPr lvl="1"/>
            <a:r>
              <a:rPr lang="pt-BR" sz="2200" dirty="0" smtClean="0"/>
              <a:t>Podem ser construídos manualmente ou automaticamente</a:t>
            </a:r>
          </a:p>
          <a:p>
            <a:pPr lvl="2"/>
            <a:r>
              <a:rPr lang="pt-BR" sz="2000" dirty="0" smtClean="0"/>
              <a:t>A partir de documentos disponíveis para a empresa ou domínio em foco</a:t>
            </a:r>
            <a:endParaRPr lang="pt-BR" sz="2000" dirty="0" smtClean="0"/>
          </a:p>
          <a:p>
            <a:r>
              <a:rPr lang="pt-BR" sz="2400" dirty="0" smtClean="0"/>
              <a:t>Exemplos </a:t>
            </a:r>
            <a:r>
              <a:rPr lang="pt-BR" sz="2400" dirty="0" smtClean="0"/>
              <a:t>de tesauros gerais na </a:t>
            </a:r>
            <a:r>
              <a:rPr lang="pt-BR" sz="2400" dirty="0" smtClean="0"/>
              <a:t>Web</a:t>
            </a:r>
            <a:endParaRPr lang="pt-BR" dirty="0" smtClean="0"/>
          </a:p>
          <a:p>
            <a:pPr lvl="1"/>
            <a:r>
              <a:rPr lang="pt-BR" sz="2200" dirty="0" smtClean="0"/>
              <a:t>WordNet  para a língua inglesa</a:t>
            </a:r>
          </a:p>
          <a:p>
            <a:pPr lvl="2">
              <a:spcBef>
                <a:spcPts val="0"/>
              </a:spcBef>
            </a:pPr>
            <a:r>
              <a:rPr lang="pt-BR" sz="2000" dirty="0">
                <a:hlinkClick r:id="rId2"/>
              </a:rPr>
              <a:t>http://wordnet.princeton.edu/</a:t>
            </a:r>
            <a:endParaRPr lang="pt-PT" sz="2000" dirty="0"/>
          </a:p>
          <a:p>
            <a:pPr lvl="1"/>
            <a:r>
              <a:rPr lang="en-US" sz="2200" dirty="0" err="1"/>
              <a:t>Wordnet</a:t>
            </a:r>
            <a:r>
              <a:rPr lang="en-US" sz="2200" dirty="0"/>
              <a:t> para o </a:t>
            </a:r>
            <a:r>
              <a:rPr lang="en-US" sz="2200" dirty="0" err="1" smtClean="0"/>
              <a:t>Português</a:t>
            </a:r>
            <a:r>
              <a:rPr lang="en-US" sz="2200" dirty="0" smtClean="0"/>
              <a:t> </a:t>
            </a:r>
          </a:p>
          <a:p>
            <a:pPr lvl="2"/>
            <a:r>
              <a:rPr lang="pt-BR" sz="2000" dirty="0">
                <a:hlinkClick r:id="rId3"/>
              </a:rPr>
              <a:t>http://wordnet.pt</a:t>
            </a:r>
            <a:r>
              <a:rPr lang="pt-BR" sz="2000" dirty="0" smtClean="0">
                <a:hlinkClick r:id="rId3"/>
              </a:rPr>
              <a:t>/</a:t>
            </a:r>
            <a:endParaRPr lang="pt-BR" sz="2000" dirty="0" smtClean="0"/>
          </a:p>
          <a:p>
            <a:pPr lvl="1"/>
            <a:r>
              <a:rPr lang="en-US" sz="2200" dirty="0" err="1" smtClean="0"/>
              <a:t>Existe</a:t>
            </a:r>
            <a:r>
              <a:rPr lang="en-US" sz="2200" dirty="0" smtClean="0"/>
              <a:t> </a:t>
            </a:r>
            <a:r>
              <a:rPr lang="en-US" sz="2200" dirty="0" err="1" smtClean="0"/>
              <a:t>também</a:t>
            </a:r>
            <a:r>
              <a:rPr lang="en-US" sz="2200" dirty="0" smtClean="0"/>
              <a:t> o </a:t>
            </a:r>
            <a:r>
              <a:rPr lang="en-US" sz="2200" i="1" dirty="0"/>
              <a:t>multi </a:t>
            </a:r>
            <a:r>
              <a:rPr lang="en-US" sz="2200" i="1" dirty="0" err="1"/>
              <a:t>Wordnet</a:t>
            </a:r>
            <a:endParaRPr lang="en-US" sz="2200" i="1" dirty="0"/>
          </a:p>
          <a:p>
            <a:pPr lvl="2"/>
            <a:r>
              <a:rPr lang="pt-BR" sz="2000" dirty="0">
                <a:hlinkClick r:id="rId4"/>
              </a:rPr>
              <a:t>http://</a:t>
            </a:r>
            <a:r>
              <a:rPr lang="pt-BR" sz="2000" dirty="0" smtClean="0">
                <a:hlinkClick r:id="rId4"/>
              </a:rPr>
              <a:t>multiwordnet.fbk.eu/english/home.php</a:t>
            </a:r>
            <a:endParaRPr lang="pt-BR" sz="2000" dirty="0"/>
          </a:p>
          <a:p>
            <a:pPr lvl="2"/>
            <a:endParaRPr lang="pt-BR" sz="2000" dirty="0" smtClean="0"/>
          </a:p>
          <a:p>
            <a:endParaRPr lang="pt-BR" sz="2200" dirty="0" smtClean="0"/>
          </a:p>
        </p:txBody>
      </p:sp>
      <p:sp>
        <p:nvSpPr>
          <p:cNvPr id="32771" name="Espaço Reservado para Número de Slid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BB9DC69-8A82-42CF-A070-4D9F72AC7C10}" type="slidenum">
              <a:rPr lang="pt-BR" smtClean="0"/>
              <a:pPr/>
              <a:t>30</a:t>
            </a:fld>
            <a:endParaRPr lang="pt-BR" smtClean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342900"/>
            <a:ext cx="1872208" cy="709836"/>
          </a:xfrm>
        </p:spPr>
        <p:txBody>
          <a:bodyPr/>
          <a:lstStyle/>
          <a:p>
            <a:r>
              <a:rPr lang="en-US" sz="3200" dirty="0" smtClean="0"/>
              <a:t>WordNet</a:t>
            </a:r>
            <a:endParaRPr lang="en-US" sz="3200" dirty="0"/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94E28EE-6E12-479A-884D-24490975113F}" type="slidenum">
              <a:rPr lang="pt-BR" smtClean="0"/>
              <a:pPr>
                <a:defRPr/>
              </a:pPr>
              <a:t>31</a:t>
            </a:fld>
            <a:endParaRPr lang="pt-BR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-121" t="11194" r="50079" b="10560"/>
          <a:stretch/>
        </p:blipFill>
        <p:spPr bwMode="auto">
          <a:xfrm>
            <a:off x="2339752" y="818866"/>
            <a:ext cx="6511158" cy="57238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13626266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3" name="Espaço Reservado para Número de Slide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CC9FA785-D897-43DD-9876-BB1ECF84F899}" type="slidenum">
              <a:rPr lang="pt-BR" smtClean="0"/>
              <a:pPr/>
              <a:t>32</a:t>
            </a:fld>
            <a:endParaRPr lang="pt-BR" smtClean="0"/>
          </a:p>
        </p:txBody>
      </p:sp>
      <p:sp>
        <p:nvSpPr>
          <p:cNvPr id="35844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7772400" cy="1219200"/>
          </a:xfrm>
        </p:spPr>
        <p:txBody>
          <a:bodyPr/>
          <a:lstStyle/>
          <a:p>
            <a:pPr eaLnBrk="1" hangingPunct="1"/>
            <a:r>
              <a:rPr lang="pt-BR" dirty="0" smtClean="0"/>
              <a:t>Operações sobre o texto</a:t>
            </a:r>
            <a:br>
              <a:rPr lang="pt-BR" dirty="0" smtClean="0"/>
            </a:br>
            <a:r>
              <a:rPr lang="pt-BR" smtClean="0"/>
              <a:t> </a:t>
            </a:r>
            <a:r>
              <a:rPr lang="pt-BR" sz="3200" smtClean="0"/>
              <a:t>Identificação de </a:t>
            </a:r>
            <a:r>
              <a:rPr lang="pt-BR" sz="3200" dirty="0" smtClean="0"/>
              <a:t>Grupos Nominais</a:t>
            </a:r>
          </a:p>
        </p:txBody>
      </p:sp>
      <p:sp>
        <p:nvSpPr>
          <p:cNvPr id="35845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762000" y="1752600"/>
            <a:ext cx="8001000" cy="4876800"/>
          </a:xfrm>
        </p:spPr>
        <p:txBody>
          <a:bodyPr/>
          <a:lstStyle/>
          <a:p>
            <a:pPr eaLnBrk="1" hangingPunct="1"/>
            <a:r>
              <a:rPr lang="pt-BR" sz="2600" dirty="0" smtClean="0"/>
              <a:t>Objetivo: </a:t>
            </a:r>
          </a:p>
          <a:p>
            <a:pPr lvl="1" eaLnBrk="1" hangingPunct="1"/>
            <a:r>
              <a:rPr lang="pt-BR" sz="2400" smtClean="0"/>
              <a:t>indexar documentos usando </a:t>
            </a:r>
            <a:r>
              <a:rPr lang="pt-BR" sz="2400" dirty="0" smtClean="0">
                <a:solidFill>
                  <a:srgbClr val="800080"/>
                </a:solidFill>
              </a:rPr>
              <a:t>grupos nominais </a:t>
            </a:r>
            <a:r>
              <a:rPr lang="pt-BR" sz="2400" dirty="0" smtClean="0"/>
              <a:t>(termos compostos)</a:t>
            </a:r>
          </a:p>
          <a:p>
            <a:pPr lvl="1" eaLnBrk="1" hangingPunct="1"/>
            <a:r>
              <a:rPr lang="pt-BR" sz="2200" dirty="0" err="1" smtClean="0"/>
              <a:t>E.g.</a:t>
            </a:r>
            <a:r>
              <a:rPr lang="pt-BR" sz="2200" dirty="0" smtClean="0"/>
              <a:t>, </a:t>
            </a:r>
            <a:r>
              <a:rPr lang="pt-BR" sz="2200" smtClean="0"/>
              <a:t>Recuperação de </a:t>
            </a:r>
            <a:r>
              <a:rPr lang="pt-BR" sz="2200" dirty="0" smtClean="0"/>
              <a:t>Informação, Inteligência Artificial</a:t>
            </a:r>
          </a:p>
          <a:p>
            <a:pPr lvl="1" eaLnBrk="1" hangingPunct="1"/>
            <a:endParaRPr lang="pt-BR" sz="2200" dirty="0" smtClean="0"/>
          </a:p>
          <a:p>
            <a:pPr eaLnBrk="1" hangingPunct="1"/>
            <a:r>
              <a:rPr lang="pt-BR" sz="2600" dirty="0" smtClean="0"/>
              <a:t>Grupos nominais são compostos por substantivos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188913"/>
            <a:ext cx="7772400" cy="1143000"/>
          </a:xfrm>
        </p:spPr>
        <p:txBody>
          <a:bodyPr/>
          <a:lstStyle/>
          <a:p>
            <a:r>
              <a:rPr lang="pt-BR" dirty="0" smtClean="0"/>
              <a:t>Operações sobre o texto</a:t>
            </a:r>
            <a:br>
              <a:rPr lang="pt-BR" dirty="0" smtClean="0"/>
            </a:br>
            <a:r>
              <a:rPr lang="pt-BR" dirty="0" smtClean="0"/>
              <a:t> </a:t>
            </a:r>
            <a:r>
              <a:rPr lang="pt-BR" sz="3200" dirty="0" smtClean="0"/>
              <a:t>Identificação de Grupos Nominais</a:t>
            </a:r>
            <a:endParaRPr lang="pt-BR" dirty="0" smtClean="0"/>
          </a:p>
        </p:txBody>
      </p:sp>
      <p:sp>
        <p:nvSpPr>
          <p:cNvPr id="36867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684213" y="1690688"/>
            <a:ext cx="7772400" cy="4330700"/>
          </a:xfrm>
        </p:spPr>
        <p:txBody>
          <a:bodyPr/>
          <a:lstStyle/>
          <a:p>
            <a:r>
              <a:rPr lang="pt-BR" sz="2400" dirty="0" smtClean="0"/>
              <a:t>Podemos considerar os substantivos adjacentes ou próximos no texto</a:t>
            </a:r>
          </a:p>
          <a:p>
            <a:pPr lvl="2"/>
            <a:r>
              <a:rPr lang="pt-BR" sz="2000" dirty="0" err="1" smtClean="0"/>
              <a:t>E.g.</a:t>
            </a:r>
            <a:r>
              <a:rPr lang="pt-BR" sz="2000" dirty="0" smtClean="0"/>
              <a:t>, “Inteligência Artificial”, “Redes </a:t>
            </a:r>
            <a:r>
              <a:rPr lang="pt-BR" sz="2000" dirty="0" smtClean="0">
                <a:solidFill>
                  <a:srgbClr val="800080"/>
                </a:solidFill>
              </a:rPr>
              <a:t>de</a:t>
            </a:r>
            <a:r>
              <a:rPr lang="pt-BR" sz="2000" dirty="0" smtClean="0"/>
              <a:t> computadores”</a:t>
            </a:r>
          </a:p>
          <a:p>
            <a:pPr lvl="1"/>
            <a:r>
              <a:rPr lang="pt-BR" sz="2200" dirty="0" smtClean="0"/>
              <a:t>identificados com o auxílio de um etiquetador automático de classes gramaticais</a:t>
            </a:r>
          </a:p>
          <a:p>
            <a:pPr lvl="2"/>
            <a:r>
              <a:rPr lang="pt-BR" sz="2000" i="1" dirty="0" err="1" smtClean="0"/>
              <a:t>POS-tagger</a:t>
            </a:r>
            <a:r>
              <a:rPr lang="pt-BR" sz="2000" i="1" dirty="0" smtClean="0"/>
              <a:t> = </a:t>
            </a:r>
            <a:r>
              <a:rPr lang="pt-BR" sz="2000" i="1" dirty="0" err="1" smtClean="0"/>
              <a:t>Parts-of-speech</a:t>
            </a:r>
            <a:r>
              <a:rPr lang="pt-BR" sz="2000" i="1" dirty="0" smtClean="0"/>
              <a:t> </a:t>
            </a:r>
            <a:r>
              <a:rPr lang="pt-BR" sz="2000" i="1" dirty="0" err="1" smtClean="0"/>
              <a:t>tagger</a:t>
            </a:r>
            <a:endParaRPr lang="pt-BR" sz="2000" i="1" dirty="0" smtClean="0"/>
          </a:p>
          <a:p>
            <a:pPr lvl="2"/>
            <a:endParaRPr lang="pt-BR" sz="2000" i="1" dirty="0" smtClean="0"/>
          </a:p>
          <a:p>
            <a:r>
              <a:rPr lang="pt-BR" sz="2400" dirty="0" smtClean="0"/>
              <a:t>Podemos extrair esses termos de um dicionário do domínio</a:t>
            </a:r>
          </a:p>
          <a:p>
            <a:pPr lvl="1"/>
            <a:r>
              <a:rPr lang="pt-BR" sz="2200" dirty="0" smtClean="0"/>
              <a:t>Contém um vocabulário controlado de termos, em vez de palavras isoladas</a:t>
            </a:r>
            <a:endParaRPr lang="pt-PT" sz="2200" dirty="0" smtClean="0"/>
          </a:p>
        </p:txBody>
      </p:sp>
      <p:sp>
        <p:nvSpPr>
          <p:cNvPr id="36869" name="Espaço Reservado para Número de Slide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331F3CD8-D5F0-413F-B6F6-8CCE7C2EC38F}" type="slidenum">
              <a:rPr lang="pt-BR" smtClean="0"/>
              <a:pPr/>
              <a:t>33</a:t>
            </a:fld>
            <a:endParaRPr lang="pt-BR" smtClean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>
                <a:solidFill>
                  <a:srgbClr val="660066"/>
                </a:solidFill>
              </a:rPr>
              <a:t>Operações sobre o texto</a:t>
            </a:r>
            <a:br>
              <a:rPr lang="pt-BR" dirty="0">
                <a:solidFill>
                  <a:srgbClr val="660066"/>
                </a:solidFill>
              </a:rPr>
            </a:br>
            <a:r>
              <a:rPr lang="pt-BR" sz="3200" i="1" dirty="0" smtClean="0">
                <a:solidFill>
                  <a:srgbClr val="660066"/>
                </a:solidFill>
              </a:rPr>
              <a:t>POS-</a:t>
            </a:r>
            <a:r>
              <a:rPr lang="pt-BR" sz="3200" i="1" dirty="0" err="1" smtClean="0">
                <a:solidFill>
                  <a:srgbClr val="660066"/>
                </a:solidFill>
              </a:rPr>
              <a:t>tagging</a:t>
            </a:r>
            <a:endParaRPr lang="en-US" sz="3200" i="1" dirty="0">
              <a:solidFill>
                <a:srgbClr val="660066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755576" y="1690464"/>
            <a:ext cx="7772400" cy="4114800"/>
          </a:xfrm>
        </p:spPr>
        <p:txBody>
          <a:bodyPr/>
          <a:lstStyle/>
          <a:p>
            <a:r>
              <a:rPr lang="pt-BR" sz="2600" i="1" dirty="0" err="1" smtClean="0"/>
              <a:t>Parts</a:t>
            </a:r>
            <a:r>
              <a:rPr lang="pt-BR" sz="2600" i="1" dirty="0" smtClean="0"/>
              <a:t>-</a:t>
            </a:r>
            <a:r>
              <a:rPr lang="pt-BR" sz="2600" i="1" dirty="0" err="1" smtClean="0"/>
              <a:t>of</a:t>
            </a:r>
            <a:r>
              <a:rPr lang="pt-BR" sz="2600" i="1" dirty="0" smtClean="0"/>
              <a:t>-speech</a:t>
            </a:r>
          </a:p>
          <a:p>
            <a:pPr lvl="1"/>
            <a:r>
              <a:rPr lang="pt-BR" sz="2400" dirty="0" smtClean="0"/>
              <a:t>Classe gramatical da palavra</a:t>
            </a:r>
          </a:p>
          <a:p>
            <a:pPr lvl="1"/>
            <a:r>
              <a:rPr lang="pt-BR" sz="2400" dirty="0" smtClean="0"/>
              <a:t>Artigo, substantivo, adjetivo, verbo, ...</a:t>
            </a:r>
          </a:p>
          <a:p>
            <a:r>
              <a:rPr lang="pt-BR" sz="2600" i="1" dirty="0" err="1"/>
              <a:t>Parts</a:t>
            </a:r>
            <a:r>
              <a:rPr lang="pt-BR" sz="2600" i="1" dirty="0"/>
              <a:t>-</a:t>
            </a:r>
            <a:r>
              <a:rPr lang="pt-BR" sz="2600" i="1" dirty="0" err="1"/>
              <a:t>of</a:t>
            </a:r>
            <a:r>
              <a:rPr lang="pt-BR" sz="2600" i="1" dirty="0"/>
              <a:t>-speech </a:t>
            </a:r>
            <a:r>
              <a:rPr lang="pt-BR" sz="2600" i="1" dirty="0" err="1" smtClean="0"/>
              <a:t>tagger</a:t>
            </a:r>
            <a:endParaRPr lang="pt-BR" sz="2600" i="1" dirty="0" smtClean="0"/>
          </a:p>
          <a:p>
            <a:pPr lvl="1"/>
            <a:r>
              <a:rPr lang="pt-BR" sz="2400" dirty="0" smtClean="0"/>
              <a:t>Etiquetador automático de classes gramaticais</a:t>
            </a:r>
          </a:p>
          <a:p>
            <a:pPr lvl="1"/>
            <a:r>
              <a:rPr lang="pt-BR" sz="2400" dirty="0" smtClean="0"/>
              <a:t>Muito útil para diversas tarefas de RI e de Processamento de Linguagem Natural</a:t>
            </a:r>
          </a:p>
          <a:p>
            <a:pPr lvl="1"/>
            <a:r>
              <a:rPr lang="pt-BR" sz="2400" dirty="0" smtClean="0"/>
              <a:t>Veremos mais sobre isso em outras aulas</a:t>
            </a:r>
            <a:endParaRPr lang="pt-BR" sz="2400" dirty="0"/>
          </a:p>
          <a:p>
            <a:pPr lvl="1"/>
            <a:endParaRPr lang="en-US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04AC0E2-64C2-4F68-A95E-90B4BED896BF}" type="slidenum">
              <a:rPr lang="pt-BR" smtClean="0"/>
              <a:pPr>
                <a:defRPr/>
              </a:pPr>
              <a:t>34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236480546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Operações sobre o texto</a:t>
            </a:r>
            <a:br>
              <a:rPr lang="pt-BR" dirty="0" smtClean="0"/>
            </a:br>
            <a:r>
              <a:rPr lang="pt-BR" sz="3200" smtClean="0"/>
              <a:t> Identificação de Entidades Nomeadas</a:t>
            </a:r>
            <a:endParaRPr lang="pt-BR" dirty="0" smtClean="0"/>
          </a:p>
        </p:txBody>
      </p:sp>
      <p:sp>
        <p:nvSpPr>
          <p:cNvPr id="37891" name="Espaço Reservado para Conteúdo 2" descr="Rectangle: Click to edit Master text styles&#10;Second level&#10;Third level&#10;Fourth level&#10;Fifth level"/>
          <p:cNvSpPr>
            <a:spLocks noGrp="1"/>
          </p:cNvSpPr>
          <p:nvPr>
            <p:ph idx="1"/>
          </p:nvPr>
        </p:nvSpPr>
        <p:spPr>
          <a:xfrm>
            <a:off x="838200" y="1647403"/>
            <a:ext cx="7772400" cy="4733925"/>
          </a:xfrm>
        </p:spPr>
        <p:txBody>
          <a:bodyPr/>
          <a:lstStyle/>
          <a:p>
            <a:r>
              <a:rPr lang="pt-BR" sz="2600" dirty="0" smtClean="0"/>
              <a:t>Entidades nomeadas</a:t>
            </a:r>
          </a:p>
          <a:p>
            <a:pPr lvl="1"/>
            <a:r>
              <a:rPr lang="pt-BR" sz="2400" dirty="0" smtClean="0"/>
              <a:t>Pessoas, instituições, locais (países, cidades...), expressões de tempo, valores monetários, etc.</a:t>
            </a:r>
          </a:p>
          <a:p>
            <a:pPr lvl="2"/>
            <a:r>
              <a:rPr lang="pt-BR" sz="2000" dirty="0" smtClean="0"/>
              <a:t>https://en.wikipedia.org/wiki/Named-entity_recognition</a:t>
            </a:r>
          </a:p>
          <a:p>
            <a:pPr>
              <a:spcBef>
                <a:spcPts val="2400"/>
              </a:spcBef>
            </a:pPr>
            <a:r>
              <a:rPr lang="pt-BR" sz="2600" dirty="0" smtClean="0"/>
              <a:t>Objetivo dessa tarefa:</a:t>
            </a:r>
          </a:p>
          <a:p>
            <a:pPr lvl="1"/>
            <a:r>
              <a:rPr lang="pt-BR" sz="2400" dirty="0" smtClean="0"/>
              <a:t>Localizar entidades nomeadas no texto para</a:t>
            </a:r>
          </a:p>
          <a:p>
            <a:pPr lvl="2"/>
            <a:r>
              <a:rPr lang="pt-BR" sz="2200" dirty="0" smtClean="0"/>
              <a:t>Indexação de documentos</a:t>
            </a:r>
          </a:p>
          <a:p>
            <a:pPr lvl="3"/>
            <a:r>
              <a:rPr lang="pt-BR" dirty="0" smtClean="0"/>
              <a:t>Uso menos comum</a:t>
            </a:r>
          </a:p>
          <a:p>
            <a:pPr lvl="2"/>
            <a:r>
              <a:rPr lang="pt-BR" sz="2200" dirty="0" smtClean="0"/>
              <a:t>Tarefas de Extração de Informação</a:t>
            </a:r>
          </a:p>
          <a:p>
            <a:pPr lvl="3"/>
            <a:r>
              <a:rPr lang="pt-BR" dirty="0" smtClean="0"/>
              <a:t>Próximas aulas...</a:t>
            </a:r>
          </a:p>
        </p:txBody>
      </p:sp>
      <p:sp>
        <p:nvSpPr>
          <p:cNvPr id="37893" name="Espaço Reservado para Número de Slide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089FC233-0069-4383-847B-032A88E85256}" type="slidenum">
              <a:rPr lang="pt-BR" smtClean="0"/>
              <a:pPr/>
              <a:t>35</a:t>
            </a:fld>
            <a:endParaRPr lang="pt-B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1026"/>
          <p:cNvSpPr>
            <a:spLocks noGrp="1" noChangeArrowheads="1"/>
          </p:cNvSpPr>
          <p:nvPr>
            <p:ph type="title"/>
          </p:nvPr>
        </p:nvSpPr>
        <p:spPr>
          <a:xfrm>
            <a:off x="609600" y="414238"/>
            <a:ext cx="7772400" cy="998538"/>
          </a:xfrm>
        </p:spPr>
        <p:txBody>
          <a:bodyPr/>
          <a:lstStyle/>
          <a:p>
            <a:r>
              <a:rPr lang="pt-BR" dirty="0" smtClean="0"/>
              <a:t>1.2 Preparação dos </a:t>
            </a:r>
            <a:r>
              <a:rPr lang="pt-BR" dirty="0"/>
              <a:t>documentos</a:t>
            </a:r>
            <a:br>
              <a:rPr lang="pt-BR" dirty="0"/>
            </a:br>
            <a:r>
              <a:rPr lang="pt-BR" sz="3200" dirty="0"/>
              <a:t>relembrando...  </a:t>
            </a:r>
            <a:endParaRPr lang="pt-BR" sz="3200" dirty="0" smtClean="0"/>
          </a:p>
        </p:txBody>
      </p:sp>
      <p:sp>
        <p:nvSpPr>
          <p:cNvPr id="197635" name="Rectangle 1027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687388" y="1646238"/>
            <a:ext cx="7772400" cy="4446587"/>
          </a:xfrm>
        </p:spPr>
        <p:txBody>
          <a:bodyPr/>
          <a:lstStyle/>
          <a:p>
            <a:pPr>
              <a:spcBef>
                <a:spcPts val="1800"/>
              </a:spcBef>
              <a:buFont typeface="Wingdings" pitchFamily="2" charset="2"/>
              <a:buNone/>
            </a:pPr>
            <a:r>
              <a:rPr lang="pt-BR" sz="2400" dirty="0" smtClean="0">
                <a:solidFill>
                  <a:srgbClr val="5C5C5C"/>
                </a:solidFill>
              </a:rPr>
              <a:t>A) Criação da Visão Lógica do </a:t>
            </a:r>
            <a:r>
              <a:rPr lang="pt-BR" sz="2400" dirty="0" smtClean="0">
                <a:solidFill>
                  <a:srgbClr val="5C5C5C"/>
                </a:solidFill>
              </a:rPr>
              <a:t>documento </a:t>
            </a:r>
            <a:r>
              <a:rPr lang="pt-BR" sz="2400" dirty="0" smtClean="0">
                <a:solidFill>
                  <a:srgbClr val="660066"/>
                </a:solidFill>
              </a:rPr>
              <a:t>(OK!)</a:t>
            </a:r>
            <a:endParaRPr lang="pt-BR" sz="2400" dirty="0" smtClean="0">
              <a:solidFill>
                <a:srgbClr val="660066"/>
              </a:solidFill>
            </a:endParaRPr>
          </a:p>
          <a:p>
            <a:pPr lvl="1"/>
            <a:r>
              <a:rPr lang="pt-BR" sz="2200" dirty="0" smtClean="0">
                <a:solidFill>
                  <a:srgbClr val="5C5C5C"/>
                </a:solidFill>
              </a:rPr>
              <a:t>Lista de termos representativos do documento</a:t>
            </a:r>
          </a:p>
          <a:p>
            <a:pPr>
              <a:spcBef>
                <a:spcPts val="2400"/>
              </a:spcBef>
              <a:buFont typeface="Wingdings" pitchFamily="2" charset="2"/>
              <a:buNone/>
            </a:pPr>
            <a:r>
              <a:rPr lang="pt-BR" sz="2400" dirty="0" smtClean="0"/>
              <a:t>B) Definição do </a:t>
            </a:r>
            <a:r>
              <a:rPr lang="pt-BR" sz="2400" dirty="0" smtClean="0">
                <a:solidFill>
                  <a:schemeClr val="tx2"/>
                </a:solidFill>
              </a:rPr>
              <a:t>Vocabulário da Base</a:t>
            </a:r>
          </a:p>
          <a:p>
            <a:pPr lvl="1"/>
            <a:r>
              <a:rPr lang="pt-BR" sz="2200" dirty="0"/>
              <a:t>Lista de termos representativos da Base </a:t>
            </a:r>
            <a:r>
              <a:rPr lang="pt-BR" sz="2200" dirty="0" smtClean="0"/>
              <a:t>de documentos</a:t>
            </a:r>
          </a:p>
          <a:p>
            <a:pPr lvl="1"/>
            <a:r>
              <a:rPr lang="pt-BR" sz="2200" dirty="0" smtClean="0"/>
              <a:t>Obtido </a:t>
            </a:r>
            <a:r>
              <a:rPr lang="pt-BR" sz="2200" dirty="0"/>
              <a:t>pela união das visões lógicas dos documentos</a:t>
            </a:r>
          </a:p>
          <a:p>
            <a:pPr>
              <a:spcBef>
                <a:spcPts val="1800"/>
              </a:spcBef>
              <a:buFont typeface="Wingdings" pitchFamily="2" charset="2"/>
              <a:buNone/>
            </a:pPr>
            <a:r>
              <a:rPr lang="pt-BR" sz="2400" dirty="0" smtClean="0"/>
              <a:t>C) Criação da </a:t>
            </a:r>
            <a:r>
              <a:rPr lang="pt-BR" sz="2400" dirty="0" smtClean="0">
                <a:solidFill>
                  <a:schemeClr val="tx2"/>
                </a:solidFill>
              </a:rPr>
              <a:t>Representação do documento</a:t>
            </a:r>
          </a:p>
          <a:p>
            <a:pPr lvl="1"/>
            <a:r>
              <a:rPr lang="pt-BR" sz="2200" dirty="0" smtClean="0"/>
              <a:t>Vetor de pesos</a:t>
            </a:r>
          </a:p>
          <a:p>
            <a:pPr lvl="1"/>
            <a:r>
              <a:rPr lang="pt-BR" sz="2200" dirty="0" smtClean="0"/>
              <a:t>De acordo com o Modelo de RI escolhido</a:t>
            </a:r>
          </a:p>
        </p:txBody>
      </p:sp>
      <p:sp>
        <p:nvSpPr>
          <p:cNvPr id="7173" name="Espaço Reservado para Número de Slide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F0E6069E-C043-4CB2-8F6E-5504F0D437E7}" type="slidenum">
              <a:rPr lang="pt-BR" smtClean="0"/>
              <a:pPr/>
              <a:t>36</a:t>
            </a:fld>
            <a:endParaRPr lang="pt-BR" smtClean="0"/>
          </a:p>
        </p:txBody>
      </p:sp>
    </p:spTree>
    <p:extLst>
      <p:ext uri="{BB962C8B-B14F-4D97-AF65-F5344CB8AC3E}">
        <p14:creationId xmlns:p14="http://schemas.microsoft.com/office/powerpoint/2010/main" xmlns="" val="38486622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76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76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76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76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76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76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76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76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7635" grpId="0" build="p" autoUpdateAnimBg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600" y="260648"/>
            <a:ext cx="7772400" cy="925860"/>
          </a:xfrm>
        </p:spPr>
        <p:txBody>
          <a:bodyPr/>
          <a:lstStyle/>
          <a:p>
            <a:r>
              <a:rPr lang="pt-BR" sz="3200" dirty="0" smtClean="0"/>
              <a:t>B) Definição do Vocabulário da Base</a:t>
            </a:r>
            <a:endParaRPr lang="pt-BR" sz="3200" dirty="0">
              <a:solidFill>
                <a:srgbClr val="80008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83568" y="1690464"/>
            <a:ext cx="8077200" cy="4618856"/>
          </a:xfrm>
        </p:spPr>
        <p:txBody>
          <a:bodyPr/>
          <a:lstStyle/>
          <a:p>
            <a:pPr eaLnBrk="1" hangingPunct="1"/>
            <a:r>
              <a:rPr lang="pt-BR" sz="2400" dirty="0" smtClean="0"/>
              <a:t>Considere </a:t>
            </a:r>
            <a:r>
              <a:rPr lang="pt-BR" sz="2400" i="1" dirty="0" smtClean="0"/>
              <a:t>D</a:t>
            </a:r>
            <a:r>
              <a:rPr lang="pt-BR" sz="2400" dirty="0" smtClean="0"/>
              <a:t> uma base qualquer de documentos</a:t>
            </a:r>
          </a:p>
          <a:p>
            <a:pPr eaLnBrk="1" hangingPunct="1">
              <a:spcBef>
                <a:spcPts val="2400"/>
              </a:spcBef>
            </a:pPr>
            <a:r>
              <a:rPr lang="pt-BR" sz="2400" dirty="0" smtClean="0"/>
              <a:t>Chamamos de </a:t>
            </a:r>
            <a:r>
              <a:rPr lang="pt-BR" sz="2400" u="sng" dirty="0" smtClean="0"/>
              <a:t>Vocabulário da Base </a:t>
            </a:r>
            <a:r>
              <a:rPr lang="pt-BR" sz="2400" dirty="0" smtClean="0"/>
              <a:t>o conjunto </a:t>
            </a:r>
            <a:r>
              <a:rPr lang="pt-BR" sz="2400" i="1" dirty="0" smtClean="0"/>
              <a:t>K</a:t>
            </a:r>
            <a:r>
              <a:rPr lang="pt-BR" sz="2400" dirty="0" smtClean="0"/>
              <a:t> de termos representativos da base em questão</a:t>
            </a:r>
            <a:endParaRPr lang="pt-BR" sz="2400" dirty="0" smtClean="0">
              <a:solidFill>
                <a:srgbClr val="800080"/>
              </a:solidFill>
            </a:endParaRPr>
          </a:p>
          <a:p>
            <a:pPr lvl="1" eaLnBrk="1" hangingPunct="1"/>
            <a:r>
              <a:rPr lang="pt-BR" sz="2200" i="1" dirty="0" smtClean="0"/>
              <a:t>K </a:t>
            </a:r>
            <a:r>
              <a:rPr lang="pt-BR" sz="2200" dirty="0" smtClean="0"/>
              <a:t>= {k</a:t>
            </a:r>
            <a:r>
              <a:rPr lang="pt-BR" sz="2200" baseline="-25000" dirty="0" smtClean="0"/>
              <a:t>1</a:t>
            </a:r>
            <a:r>
              <a:rPr lang="pt-BR" sz="2200" dirty="0" smtClean="0"/>
              <a:t>, k</a:t>
            </a:r>
            <a:r>
              <a:rPr lang="pt-BR" sz="2200" baseline="-25000" dirty="0" smtClean="0"/>
              <a:t>2</a:t>
            </a:r>
            <a:r>
              <a:rPr lang="pt-BR" sz="2200" dirty="0" smtClean="0"/>
              <a:t>,...,</a:t>
            </a:r>
            <a:r>
              <a:rPr lang="pt-BR" sz="2200" dirty="0" err="1" smtClean="0"/>
              <a:t>k</a:t>
            </a:r>
            <a:r>
              <a:rPr lang="pt-BR" sz="2200" baseline="-25000" dirty="0" err="1" smtClean="0"/>
              <a:t>n</a:t>
            </a:r>
            <a:r>
              <a:rPr lang="pt-BR" sz="2200" dirty="0" smtClean="0"/>
              <a:t>}</a:t>
            </a:r>
            <a:r>
              <a:rPr lang="pt-BR" sz="2000" dirty="0" smtClean="0"/>
              <a:t> </a:t>
            </a:r>
          </a:p>
          <a:p>
            <a:pPr eaLnBrk="1" hangingPunct="1">
              <a:spcBef>
                <a:spcPts val="2400"/>
              </a:spcBef>
            </a:pPr>
            <a:r>
              <a:rPr lang="pt-BR" sz="2400" dirty="0" smtClean="0"/>
              <a:t>Esses termos são escolhidos a partir da visão lógica de todos os documentos da base</a:t>
            </a:r>
          </a:p>
          <a:p>
            <a:pPr lvl="1" eaLnBrk="1" hangingPunct="1"/>
            <a:r>
              <a:rPr lang="pt-BR" sz="2200" dirty="0" smtClean="0"/>
              <a:t>Fazendo-se </a:t>
            </a:r>
            <a:r>
              <a:rPr lang="pt-BR" sz="2200" dirty="0"/>
              <a:t>a união das visões lógicas dos </a:t>
            </a:r>
            <a:r>
              <a:rPr lang="pt-BR" sz="2200" dirty="0" smtClean="0"/>
              <a:t>documentos</a:t>
            </a:r>
          </a:p>
          <a:p>
            <a:pPr lvl="1" eaLnBrk="1" hangingPunct="1"/>
            <a:r>
              <a:rPr lang="pt-BR" sz="2200" dirty="0" smtClean="0"/>
              <a:t>Assim, o vocabulário deve conter todos os termos que serão usados para representar algum documento da base </a:t>
            </a:r>
          </a:p>
          <a:p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04AC0E2-64C2-4F68-A95E-90B4BED896BF}" type="slidenum">
              <a:rPr lang="pt-BR" smtClean="0"/>
              <a:pPr>
                <a:defRPr/>
              </a:pPr>
              <a:t>37</a:t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8496944" cy="1080120"/>
          </a:xfrm>
        </p:spPr>
        <p:txBody>
          <a:bodyPr/>
          <a:lstStyle/>
          <a:p>
            <a:r>
              <a:rPr lang="pt-BR" sz="3200" dirty="0" smtClean="0"/>
              <a:t>C) Criação da Representação dos documentos</a:t>
            </a:r>
            <a:endParaRPr lang="pt-BR" sz="32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755576" y="1772816"/>
            <a:ext cx="7772400" cy="4608512"/>
          </a:xfrm>
        </p:spPr>
        <p:txBody>
          <a:bodyPr/>
          <a:lstStyle/>
          <a:p>
            <a:pPr eaLnBrk="1" hangingPunct="1"/>
            <a:r>
              <a:rPr lang="pt-BR" sz="2400" dirty="0" smtClean="0"/>
              <a:t>Cada documento </a:t>
            </a:r>
            <a:r>
              <a:rPr lang="pt-BR" sz="2400" i="1" dirty="0" err="1" smtClean="0"/>
              <a:t>d</a:t>
            </a:r>
            <a:r>
              <a:rPr lang="pt-BR" sz="2400" i="1" baseline="-25000" dirty="0" err="1" smtClean="0"/>
              <a:t>j</a:t>
            </a:r>
            <a:r>
              <a:rPr lang="pt-BR" sz="2400" dirty="0" smtClean="0"/>
              <a:t> em </a:t>
            </a:r>
            <a:r>
              <a:rPr lang="pt-BR" sz="2400" i="1" dirty="0" smtClean="0"/>
              <a:t>D</a:t>
            </a:r>
            <a:r>
              <a:rPr lang="pt-BR" sz="2400" dirty="0" smtClean="0"/>
              <a:t> será representado por um vetor com </a:t>
            </a:r>
            <a:r>
              <a:rPr lang="pt-BR" sz="2400" i="1" dirty="0" smtClean="0"/>
              <a:t>n</a:t>
            </a:r>
            <a:r>
              <a:rPr lang="pt-BR" sz="2400" dirty="0" smtClean="0"/>
              <a:t> elementos</a:t>
            </a:r>
          </a:p>
          <a:p>
            <a:pPr lvl="1" eaLnBrk="1" hangingPunct="1">
              <a:spcBef>
                <a:spcPts val="600"/>
              </a:spcBef>
            </a:pPr>
            <a:r>
              <a:rPr lang="pt-BR" sz="2200" dirty="0" err="1"/>
              <a:t>d</a:t>
            </a:r>
            <a:r>
              <a:rPr lang="pt-BR" sz="2200" baseline="-25000" dirty="0" err="1"/>
              <a:t>j</a:t>
            </a:r>
            <a:r>
              <a:rPr lang="pt-BR" sz="2200" dirty="0"/>
              <a:t> = [k1 (w1), k2 (w2),..., </a:t>
            </a:r>
            <a:r>
              <a:rPr lang="pt-BR" sz="2200" dirty="0" err="1"/>
              <a:t>kn</a:t>
            </a:r>
            <a:r>
              <a:rPr lang="pt-BR" sz="2200" dirty="0"/>
              <a:t> (</a:t>
            </a:r>
            <a:r>
              <a:rPr lang="pt-BR" sz="2200" dirty="0" err="1"/>
              <a:t>wn</a:t>
            </a:r>
            <a:r>
              <a:rPr lang="pt-BR" sz="2200" dirty="0"/>
              <a:t>)] </a:t>
            </a:r>
          </a:p>
          <a:p>
            <a:pPr lvl="1" eaLnBrk="1" hangingPunct="1">
              <a:spcBef>
                <a:spcPts val="600"/>
              </a:spcBef>
            </a:pPr>
            <a:r>
              <a:rPr lang="pt-BR" sz="2200" dirty="0" smtClean="0"/>
              <a:t>Onde </a:t>
            </a:r>
            <a:r>
              <a:rPr lang="pt-BR" sz="2200" i="1" dirty="0" smtClean="0"/>
              <a:t>n</a:t>
            </a:r>
            <a:r>
              <a:rPr lang="pt-BR" sz="2200" dirty="0" smtClean="0"/>
              <a:t> é o tamanho do vocabulário da base</a:t>
            </a:r>
          </a:p>
          <a:p>
            <a:pPr eaLnBrk="1" hangingPunct="1">
              <a:spcBef>
                <a:spcPts val="2400"/>
              </a:spcBef>
            </a:pPr>
            <a:r>
              <a:rPr lang="pt-BR" sz="2400" dirty="0" smtClean="0"/>
              <a:t>Cada elemento do vetor representa um termo k</a:t>
            </a:r>
            <a:r>
              <a:rPr lang="pt-BR" sz="2400" baseline="-25000" dirty="0" smtClean="0"/>
              <a:t>i</a:t>
            </a:r>
            <a:r>
              <a:rPr lang="pt-BR" sz="2400" dirty="0" smtClean="0"/>
              <a:t> do vocabulário associado a um peso </a:t>
            </a:r>
          </a:p>
          <a:p>
            <a:pPr lvl="1" eaLnBrk="1" hangingPunct="1">
              <a:spcBef>
                <a:spcPts val="600"/>
              </a:spcBef>
            </a:pPr>
            <a:r>
              <a:rPr lang="pt-BR" sz="2200" dirty="0" smtClean="0"/>
              <a:t>O </a:t>
            </a:r>
            <a:r>
              <a:rPr lang="pt-BR" sz="2200" dirty="0"/>
              <a:t>peso indica a importância do termo para descrever o </a:t>
            </a:r>
            <a:r>
              <a:rPr lang="pt-BR" sz="2200" dirty="0" smtClean="0"/>
              <a:t>documento</a:t>
            </a:r>
            <a:endParaRPr lang="pt-BR" sz="2200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04AC0E2-64C2-4F68-A95E-90B4BED896BF}" type="slidenum">
              <a:rPr lang="pt-BR" smtClean="0"/>
              <a:pPr>
                <a:defRPr/>
              </a:pPr>
              <a:t>38</a:t>
            </a:fld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447856" cy="798240"/>
          </a:xfrm>
        </p:spPr>
        <p:txBody>
          <a:bodyPr/>
          <a:lstStyle/>
          <a:p>
            <a:r>
              <a:rPr lang="pt-BR" sz="3200" dirty="0"/>
              <a:t>C) Criação da Representação dos </a:t>
            </a:r>
            <a:r>
              <a:rPr lang="pt-BR" sz="3200" dirty="0" smtClean="0"/>
              <a:t>documentos</a:t>
            </a:r>
            <a:endParaRPr lang="pt-BR" sz="3200" u="sng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1628800"/>
            <a:ext cx="7772400" cy="1368152"/>
          </a:xfrm>
        </p:spPr>
        <p:txBody>
          <a:bodyPr/>
          <a:lstStyle/>
          <a:p>
            <a:r>
              <a:rPr lang="pt-BR" sz="2400" dirty="0"/>
              <a:t>Matriz </a:t>
            </a:r>
            <a:r>
              <a:rPr lang="pt-BR" sz="2400" u="sng" dirty="0"/>
              <a:t>Termos </a:t>
            </a:r>
            <a:r>
              <a:rPr lang="pt-BR" sz="2400" i="1" u="sng" dirty="0"/>
              <a:t>x</a:t>
            </a:r>
            <a:r>
              <a:rPr lang="pt-BR" sz="2400" u="sng" dirty="0"/>
              <a:t> </a:t>
            </a:r>
            <a:r>
              <a:rPr lang="pt-BR" sz="2400" u="sng" dirty="0" smtClean="0"/>
              <a:t>Documentos</a:t>
            </a:r>
          </a:p>
          <a:p>
            <a:pPr lvl="1"/>
            <a:r>
              <a:rPr lang="pt-BR" sz="2200" dirty="0" smtClean="0"/>
              <a:t>Criada a partir do vocabulário da base e das visões lógicas dos documentos </a:t>
            </a:r>
            <a:endParaRPr lang="pt-BR" sz="2200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04AC0E2-64C2-4F68-A95E-90B4BED896BF}" type="slidenum">
              <a:rPr lang="pt-BR" smtClean="0"/>
              <a:pPr>
                <a:defRPr/>
              </a:pPr>
              <a:t>39</a:t>
            </a:fld>
            <a:endParaRPr lang="pt-BR"/>
          </a:p>
        </p:txBody>
      </p:sp>
      <p:graphicFrame>
        <p:nvGraphicFramePr>
          <p:cNvPr id="6" name="Group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974851885"/>
              </p:ext>
            </p:extLst>
          </p:nvPr>
        </p:nvGraphicFramePr>
        <p:xfrm>
          <a:off x="1390476" y="3292433"/>
          <a:ext cx="6229525" cy="2728855"/>
        </p:xfrm>
        <a:graphic>
          <a:graphicData uri="http://schemas.openxmlformats.org/drawingml/2006/table">
            <a:tbl>
              <a:tblPr/>
              <a:tblGrid>
                <a:gridCol w="1244557"/>
                <a:gridCol w="1245905"/>
                <a:gridCol w="1245905"/>
                <a:gridCol w="1247253"/>
                <a:gridCol w="1245905"/>
              </a:tblGrid>
              <a:tr h="73032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itchFamily="18" charset="0"/>
                          <a:cs typeface="Arial" charset="0"/>
                        </a:rPr>
                        <a:t>      K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itchFamily="18" charset="0"/>
                          <a:cs typeface="Arial" charset="0"/>
                        </a:rPr>
                        <a:t>D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itchFamily="18" charset="0"/>
                          <a:cs typeface="Arial" charset="0"/>
                        </a:rPr>
                        <a:t>k1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itchFamily="18" charset="0"/>
                          <a:cs typeface="Arial" charset="0"/>
                        </a:rPr>
                        <a:t>k2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itchFamily="18" charset="0"/>
                          <a:cs typeface="Arial" charset="0"/>
                        </a:rPr>
                        <a:t>k3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itchFamily="18" charset="0"/>
                          <a:cs typeface="Arial" charset="0"/>
                        </a:rPr>
                        <a:t>k4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405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itchFamily="18" charset="0"/>
                          <a:cs typeface="Arial" charset="0"/>
                        </a:rPr>
                        <a:t>d1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sym typeface="Symbol" pitchFamily="18" charset="2"/>
                        </a:rPr>
                        <a:t>W</a:t>
                      </a:r>
                      <a:r>
                        <a:rPr kumimoji="0" lang="pt-B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itchFamily="18" charset="0"/>
                          <a:cs typeface="Arial" charset="0"/>
                        </a:rPr>
                        <a:t>11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sym typeface="Symbol" pitchFamily="18" charset="2"/>
                        </a:rPr>
                        <a:t>W21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sym typeface="Symbol" pitchFamily="18" charset="2"/>
                        </a:rPr>
                        <a:t>W31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sym typeface="Symbol" pitchFamily="18" charset="2"/>
                        </a:rPr>
                        <a:t>W41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204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itchFamily="18" charset="0"/>
                          <a:cs typeface="Arial" charset="0"/>
                        </a:rPr>
                        <a:t>d2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sym typeface="Symbol" pitchFamily="18" charset="2"/>
                        </a:rPr>
                        <a:t>W</a:t>
                      </a:r>
                      <a:r>
                        <a:rPr kumimoji="0" lang="pt-B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itchFamily="18" charset="0"/>
                          <a:cs typeface="Arial" charset="0"/>
                        </a:rPr>
                        <a:t>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sym typeface="Symbol" pitchFamily="18" charset="2"/>
                        </a:rPr>
                        <a:t>W</a:t>
                      </a:r>
                      <a:r>
                        <a:rPr kumimoji="0" lang="pt-B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itchFamily="18" charset="0"/>
                          <a:cs typeface="Arial" charset="0"/>
                        </a:rPr>
                        <a:t>22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sym typeface="Symbol" pitchFamily="18" charset="2"/>
                        </a:rPr>
                        <a:t>W32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sym typeface="Symbol" pitchFamily="18" charset="2"/>
                        </a:rPr>
                        <a:t>W42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405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itchFamily="18" charset="0"/>
                          <a:cs typeface="Arial" charset="0"/>
                        </a:rPr>
                        <a:t>d3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sym typeface="Symbol" pitchFamily="18" charset="2"/>
                        </a:rPr>
                        <a:t>W</a:t>
                      </a:r>
                      <a:r>
                        <a:rPr kumimoji="0" lang="pt-B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itchFamily="18" charset="0"/>
                          <a:cs typeface="Arial" charset="0"/>
                        </a:rPr>
                        <a:t>13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sym typeface="Symbol" pitchFamily="18" charset="2"/>
                        </a:rPr>
                        <a:t>W</a:t>
                      </a:r>
                      <a:r>
                        <a:rPr kumimoji="0" lang="pt-B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itchFamily="18" charset="0"/>
                          <a:cs typeface="Arial" charset="0"/>
                        </a:rPr>
                        <a:t>23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sym typeface="Symbol" pitchFamily="18" charset="2"/>
                        </a:rPr>
                        <a:t>W</a:t>
                      </a:r>
                      <a:r>
                        <a:rPr kumimoji="0" lang="pt-B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itchFamily="18" charset="0"/>
                          <a:cs typeface="Arial" charset="0"/>
                        </a:rPr>
                        <a:t>33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sym typeface="Symbol" pitchFamily="18" charset="2"/>
                        </a:rPr>
                        <a:t>W43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837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itchFamily="18" charset="0"/>
                          <a:cs typeface="Arial" charset="0"/>
                        </a:rPr>
                        <a:t>d4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sym typeface="Symbol" pitchFamily="18" charset="2"/>
                        </a:rPr>
                        <a:t>W</a:t>
                      </a:r>
                      <a:r>
                        <a:rPr kumimoji="0" lang="pt-B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itchFamily="18" charset="0"/>
                          <a:cs typeface="Arial" charset="0"/>
                        </a:rPr>
                        <a:t>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sym typeface="Symbol" pitchFamily="18" charset="2"/>
                        </a:rPr>
                        <a:t>W</a:t>
                      </a:r>
                      <a:r>
                        <a:rPr kumimoji="0" lang="pt-B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itchFamily="18" charset="0"/>
                          <a:cs typeface="Arial" charset="0"/>
                        </a:rPr>
                        <a:t>24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sym typeface="Symbol" pitchFamily="18" charset="2"/>
                        </a:rPr>
                        <a:t>W</a:t>
                      </a:r>
                      <a:r>
                        <a:rPr kumimoji="0" lang="pt-B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itchFamily="18" charset="0"/>
                          <a:cs typeface="Arial" charset="0"/>
                        </a:rPr>
                        <a:t>34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sym typeface="Symbol" pitchFamily="18" charset="2"/>
                        </a:rPr>
                        <a:t>W</a:t>
                      </a:r>
                      <a:r>
                        <a:rPr kumimoji="0" lang="pt-B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itchFamily="18" charset="0"/>
                          <a:cs typeface="Arial" charset="0"/>
                        </a:rPr>
                        <a:t>44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cxnSp>
        <p:nvCxnSpPr>
          <p:cNvPr id="8" name="Conector de seta reta 7"/>
          <p:cNvCxnSpPr/>
          <p:nvPr/>
        </p:nvCxnSpPr>
        <p:spPr bwMode="auto">
          <a:xfrm>
            <a:off x="1835696" y="3629744"/>
            <a:ext cx="0" cy="303312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2" name="Conector de seta reta 11"/>
          <p:cNvCxnSpPr/>
          <p:nvPr/>
        </p:nvCxnSpPr>
        <p:spPr bwMode="auto">
          <a:xfrm>
            <a:off x="2195736" y="3501008"/>
            <a:ext cx="288032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Espaço Reservado para Número de Slide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EEB7A7CF-679D-43EE-9791-59F837085BD2}" type="slidenum">
              <a:rPr lang="pt-BR" smtClean="0"/>
              <a:pPr/>
              <a:t>4</a:t>
            </a:fld>
            <a:endParaRPr lang="pt-BR" smtClean="0"/>
          </a:p>
        </p:txBody>
      </p:sp>
      <p:sp>
        <p:nvSpPr>
          <p:cNvPr id="614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32656"/>
            <a:ext cx="7772400" cy="953219"/>
          </a:xfrm>
        </p:spPr>
        <p:txBody>
          <a:bodyPr/>
          <a:lstStyle/>
          <a:p>
            <a:pPr eaLnBrk="1" hangingPunct="1"/>
            <a:r>
              <a:rPr lang="pt-BR" sz="3200" dirty="0" smtClean="0"/>
              <a:t>1.1 Aquisição/seleção de Documentos</a:t>
            </a:r>
          </a:p>
        </p:txBody>
      </p:sp>
      <p:sp>
        <p:nvSpPr>
          <p:cNvPr id="6149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838200" y="1666875"/>
            <a:ext cx="7772400" cy="46577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sz="2400" dirty="0" smtClean="0"/>
              <a:t>Etapa responsável pela obtenção dos documentos que serão indexados</a:t>
            </a:r>
          </a:p>
          <a:p>
            <a:pPr lvl="1" eaLnBrk="1" hangingPunct="1">
              <a:lnSpc>
                <a:spcPct val="90000"/>
              </a:lnSpc>
            </a:pPr>
            <a:r>
              <a:rPr lang="pt-BR" sz="2200" dirty="0"/>
              <a:t>Estamos interessados em </a:t>
            </a:r>
            <a:r>
              <a:rPr lang="pt-BR" sz="2200" dirty="0">
                <a:solidFill>
                  <a:schemeClr val="tx2"/>
                </a:solidFill>
              </a:rPr>
              <a:t>arquivos em formato digital</a:t>
            </a:r>
          </a:p>
          <a:p>
            <a:pPr lvl="2" eaLnBrk="1" hangingPunct="1">
              <a:lnSpc>
                <a:spcPct val="90000"/>
              </a:lnSpc>
            </a:pPr>
            <a:r>
              <a:rPr lang="pt-BR" sz="2200" dirty="0"/>
              <a:t>Que são passíveis de indexação </a:t>
            </a:r>
            <a:r>
              <a:rPr lang="pt-BR" sz="2200" dirty="0" smtClean="0"/>
              <a:t>automática</a:t>
            </a:r>
            <a:endParaRPr lang="pt-BR" sz="2400" dirty="0" smtClean="0"/>
          </a:p>
          <a:p>
            <a:pPr eaLnBrk="1" hangingPunct="1">
              <a:lnSpc>
                <a:spcPct val="90000"/>
              </a:lnSpc>
            </a:pPr>
            <a:r>
              <a:rPr lang="pt-BR" sz="2400" dirty="0" smtClean="0"/>
              <a:t>A aquisição pode se manual, semiautomática ou automática</a:t>
            </a:r>
          </a:p>
          <a:p>
            <a:pPr eaLnBrk="1" hangingPunct="1">
              <a:lnSpc>
                <a:spcPct val="90000"/>
              </a:lnSpc>
            </a:pPr>
            <a:r>
              <a:rPr lang="pt-BR" sz="2400" dirty="0" smtClean="0">
                <a:solidFill>
                  <a:schemeClr val="tx2"/>
                </a:solidFill>
              </a:rPr>
              <a:t>Manual</a:t>
            </a:r>
            <a:endParaRPr lang="pt-BR" sz="2200" dirty="0" smtClean="0">
              <a:solidFill>
                <a:schemeClr val="tx2"/>
              </a:solidFill>
            </a:endParaRPr>
          </a:p>
          <a:p>
            <a:pPr lvl="1" eaLnBrk="1" hangingPunct="1">
              <a:lnSpc>
                <a:spcPct val="90000"/>
              </a:lnSpc>
            </a:pPr>
            <a:r>
              <a:rPr lang="pt-BR" sz="2200" dirty="0" smtClean="0"/>
              <a:t>Os </a:t>
            </a:r>
            <a:r>
              <a:rPr lang="pt-BR" sz="2200" dirty="0"/>
              <a:t>documentos </a:t>
            </a:r>
            <a:r>
              <a:rPr lang="pt-BR" sz="2200" dirty="0" smtClean="0"/>
              <a:t>(</a:t>
            </a:r>
            <a:r>
              <a:rPr lang="pt-BR" sz="2200" dirty="0" err="1" smtClean="0"/>
              <a:t>doc</a:t>
            </a:r>
            <a:r>
              <a:rPr lang="pt-BR" sz="2200" dirty="0" smtClean="0"/>
              <a:t>, </a:t>
            </a:r>
            <a:r>
              <a:rPr lang="pt-BR" sz="2200" dirty="0" err="1" smtClean="0"/>
              <a:t>pdf</a:t>
            </a:r>
            <a:r>
              <a:rPr lang="pt-BR" sz="2200" dirty="0" smtClean="0"/>
              <a:t>,...) são manualmente selecionados pelo profissional responsável por manter o sistema </a:t>
            </a:r>
          </a:p>
          <a:p>
            <a:pPr lvl="1" eaLnBrk="1" hangingPunct="1">
              <a:lnSpc>
                <a:spcPct val="90000"/>
              </a:lnSpc>
            </a:pPr>
            <a:r>
              <a:rPr lang="pt-BR" sz="2200" dirty="0" smtClean="0"/>
              <a:t>Ex.: Biblioteca de teses e dissertações da UFPE</a:t>
            </a:r>
          </a:p>
          <a:p>
            <a:pPr lvl="1" eaLnBrk="1" hangingPunct="1">
              <a:lnSpc>
                <a:spcPct val="90000"/>
              </a:lnSpc>
            </a:pPr>
            <a:endParaRPr lang="pt-BR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447856" cy="1080120"/>
          </a:xfrm>
        </p:spPr>
        <p:txBody>
          <a:bodyPr/>
          <a:lstStyle/>
          <a:p>
            <a:r>
              <a:rPr lang="pt-BR" sz="3200" dirty="0" smtClean="0"/>
              <a:t>C) Criação da Representação dos documentos</a:t>
            </a:r>
            <a:endParaRPr lang="pt-BR" sz="32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755576" y="1628800"/>
            <a:ext cx="7772400" cy="4619600"/>
          </a:xfrm>
        </p:spPr>
        <p:txBody>
          <a:bodyPr/>
          <a:lstStyle/>
          <a:p>
            <a:pPr marL="342900" lvl="1" indent="-342900" eaLnBrk="1" hangingPunct="1">
              <a:spcBef>
                <a:spcPct val="40000"/>
              </a:spcBef>
              <a:buClr>
                <a:schemeClr val="hlink"/>
              </a:buClr>
              <a:buSzPct val="110000"/>
              <a:buBlip>
                <a:blip r:embed="rId2"/>
              </a:buBlip>
            </a:pPr>
            <a:r>
              <a:rPr lang="pt-BR" sz="2400" dirty="0" smtClean="0"/>
              <a:t>O peso indica a importância do termo para descrever o documento</a:t>
            </a:r>
          </a:p>
          <a:p>
            <a:pPr lvl="1" eaLnBrk="1" hangingPunct="1">
              <a:spcBef>
                <a:spcPts val="0"/>
              </a:spcBef>
            </a:pPr>
            <a:r>
              <a:rPr lang="pt-BR" sz="2400" dirty="0" err="1" smtClean="0"/>
              <a:t>d</a:t>
            </a:r>
            <a:r>
              <a:rPr lang="pt-BR" sz="2400" baseline="-25000" dirty="0" err="1" smtClean="0"/>
              <a:t>j</a:t>
            </a:r>
            <a:r>
              <a:rPr lang="pt-BR" sz="2400" dirty="0" smtClean="0"/>
              <a:t> = [k</a:t>
            </a:r>
            <a:r>
              <a:rPr lang="pt-BR" sz="1800" dirty="0" smtClean="0"/>
              <a:t>1</a:t>
            </a:r>
            <a:r>
              <a:rPr lang="pt-BR" sz="2400" dirty="0" smtClean="0"/>
              <a:t> (w</a:t>
            </a:r>
            <a:r>
              <a:rPr lang="pt-BR" sz="1800" dirty="0" smtClean="0"/>
              <a:t>1</a:t>
            </a:r>
            <a:r>
              <a:rPr lang="pt-BR" sz="2400" dirty="0" smtClean="0"/>
              <a:t>), k</a:t>
            </a:r>
            <a:r>
              <a:rPr lang="pt-BR" sz="1800" dirty="0" smtClean="0"/>
              <a:t>2</a:t>
            </a:r>
            <a:r>
              <a:rPr lang="pt-BR" sz="2400" dirty="0" smtClean="0"/>
              <a:t> (w</a:t>
            </a:r>
            <a:r>
              <a:rPr lang="pt-BR" sz="1800" dirty="0" smtClean="0"/>
              <a:t>2</a:t>
            </a:r>
            <a:r>
              <a:rPr lang="pt-BR" sz="2400" dirty="0" smtClean="0"/>
              <a:t>),..., </a:t>
            </a:r>
            <a:r>
              <a:rPr lang="pt-BR" sz="2400" dirty="0" err="1" smtClean="0"/>
              <a:t>k</a:t>
            </a:r>
            <a:r>
              <a:rPr lang="pt-BR" sz="1800" dirty="0" err="1" smtClean="0"/>
              <a:t>n</a:t>
            </a:r>
            <a:r>
              <a:rPr lang="pt-BR" sz="1800" dirty="0" smtClean="0"/>
              <a:t> </a:t>
            </a:r>
            <a:r>
              <a:rPr lang="pt-BR" sz="2000" dirty="0" smtClean="0"/>
              <a:t>(</a:t>
            </a:r>
            <a:r>
              <a:rPr lang="pt-BR" sz="2400" dirty="0" err="1" smtClean="0"/>
              <a:t>w</a:t>
            </a:r>
            <a:r>
              <a:rPr lang="pt-BR" sz="1800" dirty="0" err="1" smtClean="0"/>
              <a:t>n</a:t>
            </a:r>
            <a:r>
              <a:rPr lang="pt-BR" sz="2000" dirty="0" smtClean="0"/>
              <a:t>)]</a:t>
            </a:r>
            <a:r>
              <a:rPr lang="pt-BR" sz="2400" dirty="0" smtClean="0"/>
              <a:t> </a:t>
            </a:r>
          </a:p>
          <a:p>
            <a:pPr lvl="1" eaLnBrk="1" hangingPunct="1">
              <a:spcBef>
                <a:spcPts val="0"/>
              </a:spcBef>
            </a:pPr>
            <a:r>
              <a:rPr lang="pt-BR" sz="2200" dirty="0" smtClean="0"/>
              <a:t>Se </a:t>
            </a:r>
            <a:r>
              <a:rPr lang="pt-BR" sz="2200" dirty="0"/>
              <a:t>o termo não aparece no documento, o peso é zero na maioria dos modelos de RI</a:t>
            </a:r>
          </a:p>
          <a:p>
            <a:pPr eaLnBrk="1" hangingPunct="1">
              <a:spcBef>
                <a:spcPts val="1200"/>
              </a:spcBef>
            </a:pPr>
            <a:r>
              <a:rPr lang="pt-BR" sz="2400" dirty="0" smtClean="0"/>
              <a:t>Cada modelo de RI define pesos de uma maneira diferente</a:t>
            </a:r>
          </a:p>
          <a:p>
            <a:pPr lvl="1" eaLnBrk="1" hangingPunct="1"/>
            <a:r>
              <a:rPr lang="pt-BR" sz="2200" dirty="0" smtClean="0"/>
              <a:t>Modelo booleano tem pesos binários</a:t>
            </a:r>
          </a:p>
          <a:p>
            <a:pPr lvl="1" eaLnBrk="1" hangingPunct="1"/>
            <a:r>
              <a:rPr lang="pt-BR" sz="2200" dirty="0" smtClean="0"/>
              <a:t>Modelo Espaço Vetorial tem pesos entre {0..1}</a:t>
            </a:r>
          </a:p>
          <a:p>
            <a:pPr lvl="2" eaLnBrk="1" hangingPunct="1">
              <a:spcBef>
                <a:spcPts val="600"/>
              </a:spcBef>
            </a:pPr>
            <a:r>
              <a:rPr lang="pt-BR" sz="2000" dirty="0"/>
              <a:t>O peso do termo é diretamente proporcional à sua frequência no documento</a:t>
            </a:r>
          </a:p>
          <a:p>
            <a:pPr lvl="1" eaLnBrk="1" hangingPunct="1"/>
            <a:r>
              <a:rPr lang="pt-BR" sz="2200" dirty="0" smtClean="0"/>
              <a:t>Próxima aula</a:t>
            </a:r>
          </a:p>
          <a:p>
            <a:pPr lvl="1" eaLnBrk="1" hangingPunct="1"/>
            <a:endParaRPr lang="pt-BR" sz="1800" dirty="0" smtClean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04AC0E2-64C2-4F68-A95E-90B4BED896BF}" type="slidenum">
              <a:rPr lang="pt-BR" smtClean="0"/>
              <a:pPr>
                <a:defRPr/>
              </a:pPr>
              <a:t>40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1451432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Espaço Reservado para Número de Slide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B6704D6B-0728-4BDE-B328-402A06276033}" type="slidenum">
              <a:rPr lang="pt-BR" smtClean="0"/>
              <a:pPr/>
              <a:t>41</a:t>
            </a:fld>
            <a:endParaRPr lang="pt-BR" smtClean="0"/>
          </a:p>
        </p:txBody>
      </p:sp>
      <p:sp>
        <p:nvSpPr>
          <p:cNvPr id="5124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32657"/>
            <a:ext cx="7772400" cy="936104"/>
          </a:xfrm>
        </p:spPr>
        <p:txBody>
          <a:bodyPr/>
          <a:lstStyle/>
          <a:p>
            <a:pPr eaLnBrk="1" hangingPunct="1"/>
            <a:r>
              <a:rPr lang="en-US" sz="3200" dirty="0" err="1" smtClean="0"/>
              <a:t>Fases</a:t>
            </a:r>
            <a:r>
              <a:rPr lang="en-US" sz="3200" dirty="0" smtClean="0"/>
              <a:t> e </a:t>
            </a:r>
            <a:r>
              <a:rPr lang="en-US" sz="3200" dirty="0" err="1" smtClean="0"/>
              <a:t>Etapas</a:t>
            </a:r>
            <a:r>
              <a:rPr lang="en-US" sz="3200" dirty="0" smtClean="0"/>
              <a:t> de um </a:t>
            </a:r>
            <a:r>
              <a:rPr lang="en-US" sz="3200" dirty="0" err="1" smtClean="0"/>
              <a:t>Sistemas</a:t>
            </a:r>
            <a:r>
              <a:rPr lang="en-US" sz="3200" dirty="0" smtClean="0"/>
              <a:t> de </a:t>
            </a:r>
            <a:r>
              <a:rPr lang="en-US" sz="3200" dirty="0" smtClean="0"/>
              <a:t>RI</a:t>
            </a:r>
            <a:br>
              <a:rPr lang="en-US" sz="3200" dirty="0" smtClean="0"/>
            </a:br>
            <a:r>
              <a:rPr lang="en-US" sz="2800" dirty="0" err="1" smtClean="0"/>
              <a:t>R</a:t>
            </a:r>
            <a:r>
              <a:rPr lang="en-US" sz="2800" dirty="0" err="1" smtClean="0"/>
              <a:t>elembrando</a:t>
            </a:r>
            <a:r>
              <a:rPr lang="en-US" sz="2800" dirty="0" smtClean="0"/>
              <a:t>…</a:t>
            </a:r>
            <a:endParaRPr lang="en-US" sz="3200" dirty="0" smtClean="0"/>
          </a:p>
        </p:txBody>
      </p:sp>
      <p:sp>
        <p:nvSpPr>
          <p:cNvPr id="19461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762000" y="1600200"/>
            <a:ext cx="7772400" cy="4900613"/>
          </a:xfrm>
        </p:spPr>
        <p:txBody>
          <a:bodyPr/>
          <a:lstStyle/>
          <a:p>
            <a:pPr marL="342900" lvl="1" indent="-342900" eaLnBrk="1" hangingPunct="1">
              <a:spcBef>
                <a:spcPct val="40000"/>
              </a:spcBef>
              <a:buClr>
                <a:schemeClr val="hlink"/>
              </a:buClr>
              <a:buSzPct val="110000"/>
              <a:buFont typeface="Wingdings" pitchFamily="2" charset="2"/>
              <a:buBlip>
                <a:blip r:embed="rId2"/>
              </a:buBlip>
              <a:defRPr/>
            </a:pPr>
            <a:r>
              <a:rPr lang="pt-BR" sz="2400" dirty="0" smtClean="0"/>
              <a:t>Etapas da Fase 1 - Criação da Base de índices</a:t>
            </a:r>
          </a:p>
          <a:p>
            <a:pPr marL="457200" lvl="1" indent="0" eaLnBrk="1" hangingPunct="1">
              <a:buNone/>
              <a:defRPr/>
            </a:pPr>
            <a:r>
              <a:rPr lang="pt-BR" sz="2200" dirty="0" smtClean="0">
                <a:solidFill>
                  <a:srgbClr val="5C5C5C"/>
                </a:solidFill>
              </a:rPr>
              <a:t>1.1) Aquisição (seleção) dos documentos</a:t>
            </a:r>
          </a:p>
          <a:p>
            <a:pPr marL="457200" lvl="1" indent="0" eaLnBrk="1" hangingPunct="1">
              <a:buNone/>
              <a:defRPr/>
            </a:pPr>
            <a:r>
              <a:rPr lang="pt-BR" sz="2200" dirty="0" smtClean="0">
                <a:solidFill>
                  <a:srgbClr val="5C5C5C"/>
                </a:solidFill>
              </a:rPr>
              <a:t>1.2) Preparação dos documentos</a:t>
            </a:r>
          </a:p>
          <a:p>
            <a:pPr lvl="2" eaLnBrk="1" hangingPunct="1">
              <a:defRPr/>
            </a:pPr>
            <a:r>
              <a:rPr lang="pt-BR" sz="2000" dirty="0" smtClean="0">
                <a:solidFill>
                  <a:srgbClr val="5C5C5C"/>
                </a:solidFill>
              </a:rPr>
              <a:t>Criação da representação dos documentos</a:t>
            </a:r>
          </a:p>
          <a:p>
            <a:pPr marL="457200" lvl="1" indent="0" eaLnBrk="1" hangingPunct="1">
              <a:buNone/>
              <a:defRPr/>
            </a:pPr>
            <a:r>
              <a:rPr lang="pt-BR" sz="2200" dirty="0" smtClean="0"/>
              <a:t>1.3) Indexação dos documentos</a:t>
            </a:r>
          </a:p>
          <a:p>
            <a:pPr lvl="2" eaLnBrk="1" hangingPunct="1">
              <a:defRPr/>
            </a:pPr>
            <a:r>
              <a:rPr lang="pt-BR" sz="2000" dirty="0" smtClean="0"/>
              <a:t>Criação da base de índices invertidos</a:t>
            </a:r>
          </a:p>
          <a:p>
            <a:pPr eaLnBrk="1" hangingPunct="1">
              <a:defRPr/>
            </a:pPr>
            <a:r>
              <a:rPr lang="pt-BR" sz="2400" dirty="0" smtClean="0"/>
              <a:t>Etapas da Fase 2 - Consulta à Base de índices</a:t>
            </a:r>
          </a:p>
          <a:p>
            <a:pPr marL="457200" lvl="1" indent="0" eaLnBrk="1" hangingPunct="1">
              <a:buNone/>
              <a:defRPr/>
            </a:pPr>
            <a:r>
              <a:rPr lang="pt-BR" sz="2200" dirty="0" smtClean="0"/>
              <a:t>2.1) Construção da consulta (</a:t>
            </a:r>
            <a:r>
              <a:rPr lang="pt-BR" sz="2200" i="1" dirty="0" smtClean="0"/>
              <a:t>query</a:t>
            </a:r>
            <a:r>
              <a:rPr lang="pt-BR" sz="2200" dirty="0" smtClean="0"/>
              <a:t>)</a:t>
            </a:r>
          </a:p>
          <a:p>
            <a:pPr marL="457200" lvl="1" indent="0" eaLnBrk="1" hangingPunct="1">
              <a:buNone/>
              <a:defRPr/>
            </a:pPr>
            <a:r>
              <a:rPr lang="pt-BR" sz="2200" dirty="0" smtClean="0"/>
              <a:t>2.2) </a:t>
            </a:r>
            <a:r>
              <a:rPr lang="pt-BR" sz="2200" dirty="0"/>
              <a:t>Busca </a:t>
            </a:r>
            <a:r>
              <a:rPr lang="pt-BR" sz="2200" dirty="0" smtClean="0"/>
              <a:t>(casamento com a consulta do usuário)</a:t>
            </a:r>
          </a:p>
          <a:p>
            <a:pPr marL="457200" lvl="1" indent="0" eaLnBrk="1" hangingPunct="1">
              <a:buNone/>
              <a:defRPr/>
            </a:pPr>
            <a:r>
              <a:rPr lang="pt-BR" sz="2200" dirty="0" smtClean="0"/>
              <a:t>2.3) </a:t>
            </a:r>
            <a:r>
              <a:rPr lang="pt-BR" sz="2200" dirty="0"/>
              <a:t>Ordenação </a:t>
            </a:r>
            <a:r>
              <a:rPr lang="pt-BR" sz="2200" dirty="0" smtClean="0"/>
              <a:t>dos documentos recuperados</a:t>
            </a:r>
          </a:p>
          <a:p>
            <a:pPr marL="457200" lvl="1" indent="0" eaLnBrk="1" hangingPunct="1">
              <a:buNone/>
              <a:defRPr/>
            </a:pPr>
            <a:r>
              <a:rPr lang="pt-BR" sz="2200" dirty="0" smtClean="0"/>
              <a:t>2.4) </a:t>
            </a:r>
            <a:r>
              <a:rPr lang="pt-BR" sz="2200" dirty="0"/>
              <a:t>Apresentação </a:t>
            </a:r>
            <a:r>
              <a:rPr lang="pt-BR" sz="2200" dirty="0" smtClean="0"/>
              <a:t>dos resultados</a:t>
            </a:r>
          </a:p>
          <a:p>
            <a:pPr marL="457200" lvl="1" indent="0" eaLnBrk="1" hangingPunct="1">
              <a:buNone/>
              <a:defRPr/>
            </a:pPr>
            <a:r>
              <a:rPr lang="pt-BR" sz="2200" dirty="0" smtClean="0"/>
              <a:t>2.5) </a:t>
            </a:r>
            <a:r>
              <a:rPr lang="pt-BR" sz="2200" i="1" dirty="0" smtClean="0"/>
              <a:t>Feedback  </a:t>
            </a:r>
            <a:r>
              <a:rPr lang="pt-BR" sz="2200" dirty="0" smtClean="0"/>
              <a:t>de relevância</a:t>
            </a:r>
            <a:r>
              <a:rPr lang="pt-BR" sz="2200" i="1" dirty="0" smtClean="0"/>
              <a:t>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ítulo 1"/>
          <p:cNvSpPr>
            <a:spLocks noGrp="1"/>
          </p:cNvSpPr>
          <p:nvPr>
            <p:ph type="title"/>
          </p:nvPr>
        </p:nvSpPr>
        <p:spPr>
          <a:xfrm>
            <a:off x="609600" y="342900"/>
            <a:ext cx="7772400" cy="853852"/>
          </a:xfrm>
        </p:spPr>
        <p:txBody>
          <a:bodyPr/>
          <a:lstStyle/>
          <a:p>
            <a:r>
              <a:rPr lang="pt-BR" dirty="0" smtClean="0"/>
              <a:t>1.3 Indexação dos documentos</a:t>
            </a:r>
          </a:p>
        </p:txBody>
      </p:sp>
      <p:sp>
        <p:nvSpPr>
          <p:cNvPr id="39939" name="Espaço Reservado para Conteúdo 2" descr="Rectangle: Click to edit Master text styles&#10;Second level&#10;Third level&#10;Fourth level&#10;Fifth level"/>
          <p:cNvSpPr>
            <a:spLocks noGrp="1"/>
          </p:cNvSpPr>
          <p:nvPr>
            <p:ph idx="1"/>
          </p:nvPr>
        </p:nvSpPr>
        <p:spPr>
          <a:xfrm>
            <a:off x="755576" y="1484784"/>
            <a:ext cx="7772400" cy="5040560"/>
          </a:xfrm>
        </p:spPr>
        <p:txBody>
          <a:bodyPr/>
          <a:lstStyle/>
          <a:p>
            <a:r>
              <a:rPr lang="pt-BR" dirty="0" smtClean="0"/>
              <a:t>Input</a:t>
            </a:r>
            <a:endParaRPr lang="pt-BR" dirty="0" smtClean="0"/>
          </a:p>
          <a:p>
            <a:pPr lvl="1"/>
            <a:r>
              <a:rPr lang="pt-BR" sz="2400" dirty="0" smtClean="0"/>
              <a:t>Matriz termos x documentos</a:t>
            </a:r>
          </a:p>
          <a:p>
            <a:pPr lvl="2"/>
            <a:r>
              <a:rPr lang="pt-BR" sz="2200" dirty="0" smtClean="0"/>
              <a:t>Vocabulário da Base</a:t>
            </a:r>
          </a:p>
          <a:p>
            <a:pPr lvl="2"/>
            <a:r>
              <a:rPr lang="pt-BR" sz="2200" dirty="0" smtClean="0"/>
              <a:t>Vetores de pesos que representam os documentos</a:t>
            </a:r>
          </a:p>
          <a:p>
            <a:r>
              <a:rPr lang="pt-BR" dirty="0" smtClean="0"/>
              <a:t>Output</a:t>
            </a:r>
            <a:endParaRPr lang="pt-BR" dirty="0" smtClean="0"/>
          </a:p>
          <a:p>
            <a:pPr lvl="1"/>
            <a:r>
              <a:rPr lang="pt-BR" sz="2400" dirty="0" smtClean="0"/>
              <a:t>Base de Índices Invertidos</a:t>
            </a:r>
          </a:p>
          <a:p>
            <a:pPr lvl="2"/>
            <a:r>
              <a:rPr lang="pt-BR" sz="2200" dirty="0" smtClean="0"/>
              <a:t>Aulas </a:t>
            </a:r>
            <a:r>
              <a:rPr lang="pt-BR" sz="2200" dirty="0" smtClean="0"/>
              <a:t>futuras</a:t>
            </a:r>
          </a:p>
          <a:p>
            <a:r>
              <a:rPr lang="pt-BR" dirty="0" smtClean="0">
                <a:solidFill>
                  <a:srgbClr val="660066"/>
                </a:solidFill>
              </a:rPr>
              <a:t>Observação:</a:t>
            </a:r>
          </a:p>
          <a:p>
            <a:pPr lvl="1"/>
            <a:r>
              <a:rPr lang="pt-BR" sz="2400" dirty="0" smtClean="0"/>
              <a:t>Antes de construir o sistema, é preciso escolher o </a:t>
            </a:r>
            <a:r>
              <a:rPr lang="pt-BR" sz="2400" dirty="0" smtClean="0">
                <a:solidFill>
                  <a:srgbClr val="660066"/>
                </a:solidFill>
              </a:rPr>
              <a:t>Modelo de Recuperação de Informação </a:t>
            </a:r>
            <a:r>
              <a:rPr lang="pt-BR" sz="2400" dirty="0" smtClean="0"/>
              <a:t>que será usado como base na sua implementação</a:t>
            </a:r>
            <a:endParaRPr lang="pt-BR" sz="2400" dirty="0" smtClean="0"/>
          </a:p>
          <a:p>
            <a:endParaRPr lang="pt-BR" dirty="0" smtClean="0"/>
          </a:p>
        </p:txBody>
      </p:sp>
      <p:sp>
        <p:nvSpPr>
          <p:cNvPr id="39941" name="Espaço Reservado para Número de Slid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6EE0D63-F186-4190-8FA5-2CFB31B854A1}" type="slidenum">
              <a:rPr lang="pt-BR" smtClean="0"/>
              <a:pPr/>
              <a:t>42</a:t>
            </a:fld>
            <a:endParaRPr lang="pt-B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3" name="Espaço Reservado para Número de Slide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11036A59-1875-4236-9BBD-1A59859CEFDE}" type="slidenum">
              <a:rPr lang="pt-BR" smtClean="0"/>
              <a:pPr/>
              <a:t>43</a:t>
            </a:fld>
            <a:endParaRPr lang="pt-BR" smtClean="0"/>
          </a:p>
        </p:txBody>
      </p:sp>
      <p:sp>
        <p:nvSpPr>
          <p:cNvPr id="40964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69875"/>
            <a:ext cx="7772400" cy="1143000"/>
          </a:xfrm>
        </p:spPr>
        <p:txBody>
          <a:bodyPr/>
          <a:lstStyle/>
          <a:p>
            <a:pPr eaLnBrk="1" hangingPunct="1"/>
            <a:r>
              <a:rPr lang="pt-BR" dirty="0" smtClean="0"/>
              <a:t>E as Consultas? </a:t>
            </a:r>
            <a:br>
              <a:rPr lang="pt-BR" dirty="0" smtClean="0"/>
            </a:br>
            <a:r>
              <a:rPr lang="pt-BR" sz="3200" dirty="0" smtClean="0"/>
              <a:t> Criação da Visão Lógica da Consulta</a:t>
            </a:r>
            <a:endParaRPr lang="pt-BR" dirty="0" smtClean="0"/>
          </a:p>
        </p:txBody>
      </p:sp>
      <p:sp>
        <p:nvSpPr>
          <p:cNvPr id="40965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838200" y="1835150"/>
            <a:ext cx="7772400" cy="4186238"/>
          </a:xfrm>
        </p:spPr>
        <p:txBody>
          <a:bodyPr/>
          <a:lstStyle/>
          <a:p>
            <a:pPr eaLnBrk="1" hangingPunct="1"/>
            <a:r>
              <a:rPr lang="pt-BR" sz="2600" dirty="0" smtClean="0"/>
              <a:t>Em geral...</a:t>
            </a:r>
          </a:p>
          <a:p>
            <a:pPr lvl="1" eaLnBrk="1" hangingPunct="1"/>
            <a:r>
              <a:rPr lang="pt-BR" sz="2400" dirty="0" smtClean="0"/>
              <a:t>Quando possível, devem ser usadas as mesmas operações utilizadas para criar a visão lógica do documento</a:t>
            </a:r>
          </a:p>
          <a:p>
            <a:pPr lvl="2" eaLnBrk="1" hangingPunct="1"/>
            <a:r>
              <a:rPr lang="pt-BR" sz="2200" dirty="0" smtClean="0"/>
              <a:t>e.g., limpeza das </a:t>
            </a:r>
            <a:r>
              <a:rPr lang="pt-BR" sz="2200" i="1" dirty="0" smtClean="0"/>
              <a:t>stopwords,</a:t>
            </a:r>
            <a:r>
              <a:rPr lang="pt-BR" sz="2200" dirty="0" smtClean="0"/>
              <a:t> uso de </a:t>
            </a:r>
            <a:r>
              <a:rPr lang="pt-BR" sz="2200" i="1" dirty="0" err="1" smtClean="0"/>
              <a:t>stemming</a:t>
            </a:r>
            <a:r>
              <a:rPr lang="pt-BR" sz="2200" i="1" dirty="0" smtClean="0"/>
              <a:t>, </a:t>
            </a:r>
            <a:r>
              <a:rPr lang="pt-BR" sz="2200" dirty="0" smtClean="0"/>
              <a:t>tesauro.</a:t>
            </a:r>
            <a:r>
              <a:rPr lang="pt-BR" sz="2000" dirty="0" smtClean="0"/>
              <a:t>..</a:t>
            </a:r>
          </a:p>
          <a:p>
            <a:pPr eaLnBrk="1" hangingPunct="1"/>
            <a:r>
              <a:rPr lang="pt-BR" sz="2600" dirty="0" smtClean="0"/>
              <a:t>Porém, existem mais operações a serem realizadas na consulta</a:t>
            </a:r>
          </a:p>
          <a:p>
            <a:pPr lvl="1"/>
            <a:r>
              <a:rPr lang="pt-BR" sz="2400" dirty="0" smtClean="0"/>
              <a:t>Aulas futuras...</a:t>
            </a:r>
          </a:p>
        </p:txBody>
      </p:sp>
    </p:spTree>
  </p:cSld>
  <p:clrMapOvr>
    <a:masterClrMapping/>
  </p:clrMapOvr>
  <p:transition/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7" name="Espaço Reservado para Número de Slide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CD6EB11E-D8E7-4227-A655-02CBBF2F5A64}" type="slidenum">
              <a:rPr lang="pt-BR" smtClean="0"/>
              <a:pPr/>
              <a:t>44</a:t>
            </a:fld>
            <a:endParaRPr lang="pt-BR" smtClean="0"/>
          </a:p>
        </p:txBody>
      </p:sp>
      <p:sp>
        <p:nvSpPr>
          <p:cNvPr id="4198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60350"/>
            <a:ext cx="7772400" cy="1152525"/>
          </a:xfrm>
        </p:spPr>
        <p:txBody>
          <a:bodyPr/>
          <a:lstStyle/>
          <a:p>
            <a:pPr eaLnBrk="1" hangingPunct="1"/>
            <a:r>
              <a:rPr lang="pt-BR" dirty="0" smtClean="0"/>
              <a:t>E as Consultas? </a:t>
            </a:r>
            <a:br>
              <a:rPr lang="pt-BR" dirty="0" smtClean="0"/>
            </a:br>
            <a:r>
              <a:rPr lang="pt-BR" sz="3200" dirty="0" smtClean="0"/>
              <a:t>Criação da Representação da Consulta</a:t>
            </a:r>
            <a:endParaRPr lang="pt-BR" dirty="0" smtClean="0"/>
          </a:p>
        </p:txBody>
      </p:sp>
      <p:sp>
        <p:nvSpPr>
          <p:cNvPr id="41989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838200" y="1762125"/>
            <a:ext cx="7772400" cy="4762500"/>
          </a:xfrm>
        </p:spPr>
        <p:txBody>
          <a:bodyPr/>
          <a:lstStyle/>
          <a:p>
            <a:pPr eaLnBrk="1" hangingPunct="1"/>
            <a:r>
              <a:rPr lang="pt-BR" sz="2600" dirty="0" smtClean="0"/>
              <a:t>Entrada</a:t>
            </a:r>
          </a:p>
          <a:p>
            <a:pPr lvl="1" eaLnBrk="1" hangingPunct="1"/>
            <a:r>
              <a:rPr lang="pt-BR" sz="2400" dirty="0" smtClean="0"/>
              <a:t>Visão lógica da consulta</a:t>
            </a:r>
          </a:p>
          <a:p>
            <a:pPr eaLnBrk="1" hangingPunct="1"/>
            <a:r>
              <a:rPr lang="pt-BR" sz="2600" dirty="0" smtClean="0"/>
              <a:t>Saída</a:t>
            </a:r>
          </a:p>
          <a:p>
            <a:pPr lvl="1" eaLnBrk="1" hangingPunct="1"/>
            <a:r>
              <a:rPr lang="pt-BR" sz="2400" dirty="0" smtClean="0"/>
              <a:t>Representação final da consulta </a:t>
            </a:r>
          </a:p>
          <a:p>
            <a:pPr lvl="2" eaLnBrk="1" hangingPunct="1"/>
            <a:r>
              <a:rPr lang="pt-BR" dirty="0" smtClean="0"/>
              <a:t>Dependente do modelo de RI escolhido</a:t>
            </a:r>
          </a:p>
          <a:p>
            <a:pPr lvl="3" eaLnBrk="1" hangingPunct="1"/>
            <a:r>
              <a:rPr lang="pt-BR" dirty="0" smtClean="0"/>
              <a:t>Booleano, espaço vetorial, probabilista</a:t>
            </a:r>
            <a:r>
              <a:rPr lang="pt-BR" sz="1800" dirty="0" smtClean="0"/>
              <a:t>...</a:t>
            </a:r>
          </a:p>
        </p:txBody>
      </p:sp>
    </p:spTree>
  </p:cSld>
  <p:clrMapOvr>
    <a:masterClrMapping/>
  </p:clrMapOvr>
  <p:transition/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42900"/>
            <a:ext cx="7772400" cy="854075"/>
          </a:xfrm>
        </p:spPr>
        <p:txBody>
          <a:bodyPr/>
          <a:lstStyle/>
          <a:p>
            <a:r>
              <a:rPr lang="pt-BR" smtClean="0"/>
              <a:t>Próxima aula</a:t>
            </a:r>
          </a:p>
        </p:txBody>
      </p:sp>
      <p:sp>
        <p:nvSpPr>
          <p:cNvPr id="43011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755650" y="1690688"/>
            <a:ext cx="7772400" cy="4114800"/>
          </a:xfrm>
        </p:spPr>
        <p:txBody>
          <a:bodyPr/>
          <a:lstStyle/>
          <a:p>
            <a:r>
              <a:rPr lang="pt-BR" dirty="0" smtClean="0">
                <a:sym typeface="Monotype Sorts"/>
              </a:rPr>
              <a:t>Modelos de Recuperação de Informação</a:t>
            </a:r>
          </a:p>
          <a:p>
            <a:pPr eaLnBrk="1" hangingPunct="1"/>
            <a:r>
              <a:rPr lang="pt-BR" altLang="pt-BR" dirty="0"/>
              <a:t>Cap. 2 do Livro texto</a:t>
            </a:r>
          </a:p>
          <a:p>
            <a:pPr lvl="1" eaLnBrk="1" hangingPunct="1"/>
            <a:r>
              <a:rPr lang="pt-BR" altLang="pt-BR" sz="2400" dirty="0" err="1"/>
              <a:t>Modern</a:t>
            </a:r>
            <a:r>
              <a:rPr lang="pt-BR" altLang="pt-BR" sz="2400" dirty="0"/>
              <a:t> </a:t>
            </a:r>
            <a:r>
              <a:rPr lang="pt-BR" altLang="pt-BR" sz="2400" dirty="0" err="1"/>
              <a:t>Information</a:t>
            </a:r>
            <a:r>
              <a:rPr lang="pt-BR" altLang="pt-BR" sz="2400" dirty="0"/>
              <a:t> </a:t>
            </a:r>
            <a:r>
              <a:rPr lang="pt-BR" altLang="pt-BR" sz="2400" dirty="0" err="1"/>
              <a:t>Retrieval</a:t>
            </a:r>
            <a:r>
              <a:rPr lang="pt-BR" altLang="pt-BR" sz="2400" dirty="0"/>
              <a:t>. </a:t>
            </a:r>
            <a:r>
              <a:rPr lang="pt-BR" altLang="pt-BR" sz="2400" dirty="0" err="1"/>
              <a:t>Baeza-Yates</a:t>
            </a:r>
            <a:r>
              <a:rPr lang="pt-BR" altLang="pt-BR" sz="2400" dirty="0"/>
              <a:t> &amp; Ribeiro-Neto. </a:t>
            </a:r>
            <a:r>
              <a:rPr lang="pt-BR" altLang="pt-BR" sz="2400" dirty="0" err="1"/>
              <a:t>Addison</a:t>
            </a:r>
            <a:r>
              <a:rPr lang="pt-BR" altLang="pt-BR" sz="2400" dirty="0"/>
              <a:t>-Wesley, 1999</a:t>
            </a:r>
          </a:p>
          <a:p>
            <a:pPr>
              <a:buNone/>
            </a:pP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</p:txBody>
      </p:sp>
      <p:sp>
        <p:nvSpPr>
          <p:cNvPr id="43013" name="Espaço Reservado para Número de Slide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B77DC3CC-6B5C-4828-A5EF-A5D38CA49886}" type="slidenum">
              <a:rPr lang="pt-BR" smtClean="0"/>
              <a:pPr/>
              <a:t>45</a:t>
            </a:fld>
            <a:endParaRPr lang="pt-BR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Espaço Reservado para Número de Slide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EEB7A7CF-679D-43EE-9791-59F837085BD2}" type="slidenum">
              <a:rPr lang="pt-BR" smtClean="0"/>
              <a:pPr/>
              <a:t>5</a:t>
            </a:fld>
            <a:endParaRPr lang="pt-BR" smtClean="0"/>
          </a:p>
        </p:txBody>
      </p:sp>
      <p:sp>
        <p:nvSpPr>
          <p:cNvPr id="614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96416"/>
            <a:ext cx="7772400" cy="972344"/>
          </a:xfrm>
        </p:spPr>
        <p:txBody>
          <a:bodyPr/>
          <a:lstStyle/>
          <a:p>
            <a:pPr eaLnBrk="1" hangingPunct="1"/>
            <a:r>
              <a:rPr lang="pt-BR" sz="3200" dirty="0"/>
              <a:t>1.1 Aquisição/seleção </a:t>
            </a:r>
            <a:r>
              <a:rPr lang="pt-BR" sz="3200" dirty="0" smtClean="0"/>
              <a:t>de Documentos</a:t>
            </a:r>
          </a:p>
        </p:txBody>
      </p:sp>
      <p:sp>
        <p:nvSpPr>
          <p:cNvPr id="6149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838200" y="1738883"/>
            <a:ext cx="8077200" cy="4498429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sz="2400" dirty="0" smtClean="0">
                <a:solidFill>
                  <a:schemeClr val="tx2"/>
                </a:solidFill>
              </a:rPr>
              <a:t>Semiautomática</a:t>
            </a:r>
            <a:endParaRPr lang="pt-BR" sz="2200" dirty="0">
              <a:solidFill>
                <a:schemeClr val="tx2"/>
              </a:solidFill>
            </a:endParaRPr>
          </a:p>
          <a:p>
            <a:pPr lvl="1" eaLnBrk="1" hangingPunct="1">
              <a:lnSpc>
                <a:spcPct val="90000"/>
              </a:lnSpc>
            </a:pPr>
            <a:r>
              <a:rPr lang="pt-BR" sz="2200" dirty="0"/>
              <a:t>Os documentos </a:t>
            </a:r>
            <a:r>
              <a:rPr lang="pt-BR" sz="2200" dirty="0" smtClean="0"/>
              <a:t>são obtidos através de consultas a bases de dados particulares/privados</a:t>
            </a:r>
          </a:p>
          <a:p>
            <a:pPr lvl="2" eaLnBrk="1" hangingPunct="1">
              <a:lnSpc>
                <a:spcPct val="90000"/>
              </a:lnSpc>
            </a:pPr>
            <a:r>
              <a:rPr lang="pt-BR" sz="2000" dirty="0" smtClean="0"/>
              <a:t>Ex</a:t>
            </a:r>
            <a:r>
              <a:rPr lang="pt-BR" sz="2000" dirty="0" smtClean="0"/>
              <a:t>., </a:t>
            </a:r>
            <a:r>
              <a:rPr lang="pt-BR" sz="2000" dirty="0" smtClean="0"/>
              <a:t>documentos de uma empresa </a:t>
            </a:r>
            <a:r>
              <a:rPr lang="pt-BR" sz="2000" dirty="0" smtClean="0"/>
              <a:t>em formato digital</a:t>
            </a:r>
            <a:endParaRPr lang="pt-BR" sz="2000" dirty="0" smtClean="0"/>
          </a:p>
          <a:p>
            <a:pPr eaLnBrk="1" hangingPunct="1">
              <a:lnSpc>
                <a:spcPct val="90000"/>
              </a:lnSpc>
              <a:spcBef>
                <a:spcPts val="2400"/>
              </a:spcBef>
            </a:pPr>
            <a:r>
              <a:rPr lang="pt-BR" sz="2400" dirty="0" smtClean="0">
                <a:solidFill>
                  <a:schemeClr val="tx2"/>
                </a:solidFill>
              </a:rPr>
              <a:t>Automática </a:t>
            </a:r>
            <a:r>
              <a:rPr lang="pt-BR" sz="2400" dirty="0" smtClean="0"/>
              <a:t>para engenhos de busca na Web</a:t>
            </a:r>
          </a:p>
          <a:p>
            <a:pPr lvl="1" eaLnBrk="1" hangingPunct="1">
              <a:lnSpc>
                <a:spcPct val="90000"/>
              </a:lnSpc>
            </a:pPr>
            <a:r>
              <a:rPr lang="pt-BR" sz="2200" dirty="0" smtClean="0"/>
              <a:t>Uso de </a:t>
            </a:r>
            <a:r>
              <a:rPr lang="pt-BR" sz="2200" i="1" dirty="0" err="1" smtClean="0"/>
              <a:t>crawlers</a:t>
            </a:r>
            <a:r>
              <a:rPr lang="pt-BR" sz="2200" i="1" dirty="0" smtClean="0"/>
              <a:t> </a:t>
            </a:r>
            <a:r>
              <a:rPr lang="pt-BR" sz="2200" dirty="0" smtClean="0"/>
              <a:t>(</a:t>
            </a:r>
            <a:r>
              <a:rPr lang="pt-BR" sz="2200" i="1" dirty="0" err="1" smtClean="0"/>
              <a:t>spiders</a:t>
            </a:r>
            <a:r>
              <a:rPr lang="pt-BR" sz="2200" dirty="0" smtClean="0"/>
              <a:t>)</a:t>
            </a:r>
          </a:p>
          <a:p>
            <a:pPr lvl="2" eaLnBrk="1" hangingPunct="1">
              <a:lnSpc>
                <a:spcPct val="90000"/>
              </a:lnSpc>
            </a:pPr>
            <a:r>
              <a:rPr lang="pt-BR" sz="2000" dirty="0" smtClean="0"/>
              <a:t>Programas que navegam pela Web e fazem download das páginas para um servidor</a:t>
            </a:r>
          </a:p>
          <a:p>
            <a:pPr lvl="2" eaLnBrk="1" hangingPunct="1">
              <a:lnSpc>
                <a:spcPct val="90000"/>
              </a:lnSpc>
            </a:pPr>
            <a:r>
              <a:rPr lang="pt-BR" sz="2000" dirty="0" smtClean="0"/>
              <a:t>Partem de um conjunto inicial de links</a:t>
            </a:r>
          </a:p>
          <a:p>
            <a:pPr lvl="2" eaLnBrk="1" hangingPunct="1">
              <a:lnSpc>
                <a:spcPct val="90000"/>
              </a:lnSpc>
            </a:pPr>
            <a:r>
              <a:rPr lang="pt-BR" sz="2000" dirty="0" smtClean="0"/>
              <a:t>Executam busca em largura ou em profundidade</a:t>
            </a:r>
          </a:p>
        </p:txBody>
      </p:sp>
    </p:spTree>
    <p:extLst>
      <p:ext uri="{BB962C8B-B14F-4D97-AF65-F5344CB8AC3E}">
        <p14:creationId xmlns:p14="http://schemas.microsoft.com/office/powerpoint/2010/main" xmlns="" val="3424337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1026"/>
          <p:cNvSpPr>
            <a:spLocks noGrp="1" noChangeArrowheads="1"/>
          </p:cNvSpPr>
          <p:nvPr>
            <p:ph type="title"/>
          </p:nvPr>
        </p:nvSpPr>
        <p:spPr>
          <a:xfrm>
            <a:off x="609600" y="414238"/>
            <a:ext cx="7772400" cy="854522"/>
          </a:xfrm>
        </p:spPr>
        <p:txBody>
          <a:bodyPr/>
          <a:lstStyle/>
          <a:p>
            <a:r>
              <a:rPr lang="pt-BR" dirty="0" smtClean="0"/>
              <a:t>1.2 Preparação dos documentos</a:t>
            </a:r>
            <a:endParaRPr lang="pt-BR" sz="3200" dirty="0" smtClean="0"/>
          </a:p>
        </p:txBody>
      </p:sp>
      <p:sp>
        <p:nvSpPr>
          <p:cNvPr id="197635" name="Rectangle 1027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687388" y="1646238"/>
            <a:ext cx="7772400" cy="4446587"/>
          </a:xfrm>
        </p:spPr>
        <p:txBody>
          <a:bodyPr/>
          <a:lstStyle/>
          <a:p>
            <a:pPr>
              <a:spcBef>
                <a:spcPts val="1800"/>
              </a:spcBef>
              <a:buFont typeface="Wingdings" pitchFamily="2" charset="2"/>
              <a:buNone/>
            </a:pPr>
            <a:r>
              <a:rPr lang="pt-BR" sz="2400" dirty="0" smtClean="0"/>
              <a:t>A) Criação da </a:t>
            </a:r>
            <a:r>
              <a:rPr lang="pt-BR" sz="2400" dirty="0" smtClean="0">
                <a:solidFill>
                  <a:schemeClr val="tx2"/>
                </a:solidFill>
              </a:rPr>
              <a:t>Visão Lógica </a:t>
            </a:r>
            <a:r>
              <a:rPr lang="pt-BR" sz="2400" dirty="0" smtClean="0"/>
              <a:t>do documento</a:t>
            </a:r>
          </a:p>
          <a:p>
            <a:pPr lvl="1"/>
            <a:r>
              <a:rPr lang="pt-BR" sz="2200" dirty="0" smtClean="0"/>
              <a:t>Lista de termos representativos do documento</a:t>
            </a:r>
          </a:p>
          <a:p>
            <a:pPr>
              <a:spcBef>
                <a:spcPts val="2400"/>
              </a:spcBef>
              <a:buFont typeface="Wingdings" pitchFamily="2" charset="2"/>
              <a:buNone/>
            </a:pPr>
            <a:r>
              <a:rPr lang="pt-BR" sz="2400" dirty="0" smtClean="0"/>
              <a:t>B) Definição do </a:t>
            </a:r>
            <a:r>
              <a:rPr lang="pt-BR" sz="2400" dirty="0" smtClean="0">
                <a:solidFill>
                  <a:schemeClr val="tx2"/>
                </a:solidFill>
              </a:rPr>
              <a:t>Vocabulário da Base</a:t>
            </a:r>
          </a:p>
          <a:p>
            <a:pPr lvl="1"/>
            <a:r>
              <a:rPr lang="pt-BR" sz="2200" dirty="0"/>
              <a:t>Lista de termos representativos da Base </a:t>
            </a:r>
            <a:r>
              <a:rPr lang="pt-BR" sz="2200" dirty="0" smtClean="0"/>
              <a:t>de documentos</a:t>
            </a:r>
          </a:p>
          <a:p>
            <a:pPr lvl="1"/>
            <a:r>
              <a:rPr lang="pt-BR" sz="2200" dirty="0" smtClean="0"/>
              <a:t>Obtido </a:t>
            </a:r>
            <a:r>
              <a:rPr lang="pt-BR" sz="2200" dirty="0"/>
              <a:t>pela união das visões lógicas dos documentos</a:t>
            </a:r>
          </a:p>
          <a:p>
            <a:pPr>
              <a:spcBef>
                <a:spcPts val="1800"/>
              </a:spcBef>
              <a:buFont typeface="Wingdings" pitchFamily="2" charset="2"/>
              <a:buNone/>
            </a:pPr>
            <a:r>
              <a:rPr lang="pt-BR" sz="2400" dirty="0" smtClean="0"/>
              <a:t>C) Criação da </a:t>
            </a:r>
            <a:r>
              <a:rPr lang="pt-BR" sz="2400" dirty="0" smtClean="0">
                <a:solidFill>
                  <a:schemeClr val="tx2"/>
                </a:solidFill>
              </a:rPr>
              <a:t>Representação final do documento</a:t>
            </a:r>
          </a:p>
          <a:p>
            <a:pPr lvl="1"/>
            <a:r>
              <a:rPr lang="pt-BR" sz="2200" dirty="0" smtClean="0"/>
              <a:t>Vetor de pesos</a:t>
            </a:r>
          </a:p>
          <a:p>
            <a:pPr lvl="1"/>
            <a:r>
              <a:rPr lang="pt-BR" sz="2200" dirty="0" smtClean="0"/>
              <a:t>De acordo com o Modelo de RI escolhido</a:t>
            </a:r>
          </a:p>
        </p:txBody>
      </p:sp>
      <p:sp>
        <p:nvSpPr>
          <p:cNvPr id="7173" name="Espaço Reservado para Número de Slide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F0E6069E-C043-4CB2-8F6E-5504F0D437E7}" type="slidenum">
              <a:rPr lang="pt-BR" smtClean="0"/>
              <a:pPr/>
              <a:t>6</a:t>
            </a:fld>
            <a:endParaRPr lang="pt-BR" smtClean="0"/>
          </a:p>
        </p:txBody>
      </p:sp>
    </p:spTree>
    <p:extLst>
      <p:ext uri="{BB962C8B-B14F-4D97-AF65-F5344CB8AC3E}">
        <p14:creationId xmlns:p14="http://schemas.microsoft.com/office/powerpoint/2010/main" xmlns="" val="33553249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76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76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76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76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76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76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76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76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7635" grpId="0" build="p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026"/>
          <p:cNvSpPr>
            <a:spLocks noGrp="1" noChangeArrowheads="1"/>
          </p:cNvSpPr>
          <p:nvPr>
            <p:ph type="title"/>
          </p:nvPr>
        </p:nvSpPr>
        <p:spPr>
          <a:xfrm>
            <a:off x="609600" y="260648"/>
            <a:ext cx="7772400" cy="936104"/>
          </a:xfrm>
        </p:spPr>
        <p:txBody>
          <a:bodyPr/>
          <a:lstStyle/>
          <a:p>
            <a:pPr algn="l">
              <a:spcBef>
                <a:spcPts val="0"/>
              </a:spcBef>
            </a:pPr>
            <a:r>
              <a:rPr lang="pt-BR" sz="3200" dirty="0" smtClean="0"/>
              <a:t>A</a:t>
            </a:r>
            <a:r>
              <a:rPr lang="pt-BR" sz="3200" dirty="0" smtClean="0"/>
              <a:t>) Criação da Visão Lógica do documento</a:t>
            </a:r>
            <a:endParaRPr lang="pt-BR" sz="4000" dirty="0" smtClean="0"/>
          </a:p>
        </p:txBody>
      </p:sp>
      <p:sp>
        <p:nvSpPr>
          <p:cNvPr id="197635" name="Rectangle 1027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760413" y="1700213"/>
            <a:ext cx="7772400" cy="1657350"/>
          </a:xfrm>
        </p:spPr>
        <p:txBody>
          <a:bodyPr/>
          <a:lstStyle/>
          <a:p>
            <a:pPr eaLnBrk="1" hangingPunct="1"/>
            <a:r>
              <a:rPr lang="pt-BR" sz="2400" dirty="0" smtClean="0"/>
              <a:t>Visão Lógica</a:t>
            </a:r>
          </a:p>
          <a:p>
            <a:pPr lvl="1" eaLnBrk="1" hangingPunct="1"/>
            <a:r>
              <a:rPr lang="pt-BR" sz="2200" dirty="0" smtClean="0"/>
              <a:t>Conjunto de termos usados para representar (indexar) o documento </a:t>
            </a:r>
          </a:p>
          <a:p>
            <a:pPr lvl="1" eaLnBrk="1" hangingPunct="1"/>
            <a:r>
              <a:rPr lang="pt-BR" sz="2200" dirty="0" smtClean="0"/>
              <a:t>Vamos tratar aqui apenas </a:t>
            </a:r>
            <a:r>
              <a:rPr lang="pt-BR" sz="2200" dirty="0" smtClean="0">
                <a:solidFill>
                  <a:schemeClr val="tx2"/>
                </a:solidFill>
              </a:rPr>
              <a:t>documentos textuais </a:t>
            </a:r>
          </a:p>
        </p:txBody>
      </p:sp>
      <p:sp>
        <p:nvSpPr>
          <p:cNvPr id="8197" name="Espaço Reservado para Número de Slide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30539D6C-F900-4C91-9E4B-B5DD0EB86D9E}" type="slidenum">
              <a:rPr lang="pt-BR" smtClean="0"/>
              <a:pPr/>
              <a:t>7</a:t>
            </a:fld>
            <a:endParaRPr lang="pt-BR" smtClean="0"/>
          </a:p>
        </p:txBody>
      </p:sp>
      <p:sp>
        <p:nvSpPr>
          <p:cNvPr id="8199" name="Line 1029"/>
          <p:cNvSpPr>
            <a:spLocks noChangeShapeType="1"/>
          </p:cNvSpPr>
          <p:nvPr/>
        </p:nvSpPr>
        <p:spPr bwMode="auto">
          <a:xfrm>
            <a:off x="2895600" y="4995866"/>
            <a:ext cx="381000" cy="0"/>
          </a:xfrm>
          <a:prstGeom prst="line">
            <a:avLst/>
          </a:prstGeom>
          <a:noFill/>
          <a:ln w="38100">
            <a:solidFill>
              <a:srgbClr val="000099"/>
            </a:solidFill>
            <a:round/>
            <a:headEnd/>
            <a:tailEnd type="arrow" w="med" len="med"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8200" name="Rectangle 1030"/>
          <p:cNvSpPr>
            <a:spLocks noChangeArrowheads="1"/>
          </p:cNvSpPr>
          <p:nvPr/>
        </p:nvSpPr>
        <p:spPr bwMode="auto">
          <a:xfrm>
            <a:off x="876300" y="4492628"/>
            <a:ext cx="2019300" cy="1138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pt-BR"/>
          </a:p>
        </p:txBody>
      </p:sp>
      <p:sp>
        <p:nvSpPr>
          <p:cNvPr id="8201" name="Text Box 1031"/>
          <p:cNvSpPr txBox="1">
            <a:spLocks noChangeArrowheads="1"/>
          </p:cNvSpPr>
          <p:nvPr/>
        </p:nvSpPr>
        <p:spPr bwMode="auto">
          <a:xfrm>
            <a:off x="838200" y="4629153"/>
            <a:ext cx="2133600" cy="1001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lnSpc>
                <a:spcPts val="1300"/>
              </a:lnSpc>
              <a:spcBef>
                <a:spcPts val="500"/>
              </a:spcBef>
              <a:spcAft>
                <a:spcPts val="500"/>
              </a:spcAft>
            </a:pPr>
            <a:r>
              <a:rPr lang="pt-BR" sz="1400" dirty="0">
                <a:solidFill>
                  <a:schemeClr val="tx2"/>
                </a:solidFill>
                <a:latin typeface="Times New Roman" pitchFamily="18" charset="0"/>
              </a:rPr>
              <a:t>“Se o </a:t>
            </a:r>
            <a:r>
              <a:rPr lang="pt-BR" sz="1400" dirty="0" smtClean="0">
                <a:solidFill>
                  <a:schemeClr val="tx2"/>
                </a:solidFill>
                <a:latin typeface="Times New Roman" pitchFamily="18" charset="0"/>
              </a:rPr>
              <a:t>desonesto </a:t>
            </a:r>
            <a:r>
              <a:rPr lang="pt-BR" sz="1400" dirty="0">
                <a:solidFill>
                  <a:schemeClr val="tx2"/>
                </a:solidFill>
                <a:latin typeface="Times New Roman" pitchFamily="18" charset="0"/>
              </a:rPr>
              <a:t>soubesse a vantagem </a:t>
            </a:r>
            <a:r>
              <a:rPr lang="pt-BR" sz="1400" dirty="0" smtClean="0">
                <a:solidFill>
                  <a:schemeClr val="tx2"/>
                </a:solidFill>
                <a:latin typeface="Times New Roman" pitchFamily="18" charset="0"/>
              </a:rPr>
              <a:t>de </a:t>
            </a:r>
            <a:r>
              <a:rPr lang="pt-BR" sz="1400" dirty="0">
                <a:solidFill>
                  <a:schemeClr val="tx2"/>
                </a:solidFill>
                <a:latin typeface="Times New Roman" pitchFamily="18" charset="0"/>
              </a:rPr>
              <a:t>ser honesto, ele seria honesto ao menos por </a:t>
            </a:r>
            <a:r>
              <a:rPr lang="pt-BR" sz="1400" dirty="0" smtClean="0">
                <a:solidFill>
                  <a:schemeClr val="tx2"/>
                </a:solidFill>
                <a:latin typeface="Times New Roman" pitchFamily="18" charset="0"/>
              </a:rPr>
              <a:t>desonestidade</a:t>
            </a:r>
            <a:r>
              <a:rPr lang="pt-BR" sz="1400" dirty="0">
                <a:solidFill>
                  <a:schemeClr val="tx2"/>
                </a:solidFill>
                <a:latin typeface="Times New Roman" pitchFamily="18" charset="0"/>
              </a:rPr>
              <a:t>.”</a:t>
            </a:r>
          </a:p>
          <a:p>
            <a:pPr eaLnBrk="0" hangingPunct="0">
              <a:lnSpc>
                <a:spcPct val="50000"/>
              </a:lnSpc>
              <a:spcBef>
                <a:spcPts val="500"/>
              </a:spcBef>
              <a:spcAft>
                <a:spcPts val="500"/>
              </a:spcAft>
            </a:pPr>
            <a:r>
              <a:rPr lang="pt-BR" sz="1600" b="1" i="1" dirty="0">
                <a:solidFill>
                  <a:schemeClr val="tx2"/>
                </a:solidFill>
                <a:latin typeface="Times New Roman" pitchFamily="18" charset="0"/>
              </a:rPr>
              <a:t>Sócrates</a:t>
            </a:r>
            <a:endParaRPr lang="pt-BR" sz="1800" b="1" i="1" dirty="0">
              <a:solidFill>
                <a:schemeClr val="tx2"/>
              </a:solidFill>
              <a:latin typeface="Times New Roman" pitchFamily="18" charset="0"/>
            </a:endParaRPr>
          </a:p>
        </p:txBody>
      </p:sp>
      <p:sp>
        <p:nvSpPr>
          <p:cNvPr id="8202" name="Text Box 1032"/>
          <p:cNvSpPr txBox="1">
            <a:spLocks noChangeArrowheads="1"/>
          </p:cNvSpPr>
          <p:nvPr/>
        </p:nvSpPr>
        <p:spPr bwMode="auto">
          <a:xfrm>
            <a:off x="954088" y="3878265"/>
            <a:ext cx="125571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pt-BR" sz="1400" b="1" dirty="0" err="1" smtClean="0">
                <a:solidFill>
                  <a:schemeClr val="tx2"/>
                </a:solidFill>
              </a:rPr>
              <a:t>Doc</a:t>
            </a:r>
            <a:r>
              <a:rPr lang="pt-BR" sz="1400" b="1" dirty="0" smtClean="0">
                <a:solidFill>
                  <a:schemeClr val="tx2"/>
                </a:solidFill>
              </a:rPr>
              <a:t> </a:t>
            </a:r>
            <a:r>
              <a:rPr lang="pt-BR" sz="1400" b="1" dirty="0">
                <a:solidFill>
                  <a:schemeClr val="tx2"/>
                </a:solidFill>
              </a:rPr>
              <a:t>original</a:t>
            </a:r>
            <a:endParaRPr lang="pt-BR" dirty="0">
              <a:solidFill>
                <a:schemeClr val="tx2"/>
              </a:solidFill>
            </a:endParaRPr>
          </a:p>
        </p:txBody>
      </p:sp>
      <p:sp>
        <p:nvSpPr>
          <p:cNvPr id="8203" name="Line 1033"/>
          <p:cNvSpPr>
            <a:spLocks noChangeShapeType="1"/>
          </p:cNvSpPr>
          <p:nvPr/>
        </p:nvSpPr>
        <p:spPr bwMode="auto">
          <a:xfrm>
            <a:off x="5248275" y="5041903"/>
            <a:ext cx="652463" cy="0"/>
          </a:xfrm>
          <a:prstGeom prst="line">
            <a:avLst/>
          </a:prstGeom>
          <a:noFill/>
          <a:ln w="38100">
            <a:solidFill>
              <a:srgbClr val="000099"/>
            </a:solidFill>
            <a:round/>
            <a:headEnd/>
            <a:tailEnd type="arrow" w="med" len="med"/>
          </a:ln>
        </p:spPr>
        <p:txBody>
          <a:bodyPr wrap="none" anchor="ctr"/>
          <a:lstStyle/>
          <a:p>
            <a:endParaRPr lang="pt-BR"/>
          </a:p>
        </p:txBody>
      </p:sp>
      <p:grpSp>
        <p:nvGrpSpPr>
          <p:cNvPr id="8204" name="Group 1034"/>
          <p:cNvGrpSpPr>
            <a:grpSpLocks/>
          </p:cNvGrpSpPr>
          <p:nvPr/>
        </p:nvGrpSpPr>
        <p:grpSpPr bwMode="auto">
          <a:xfrm>
            <a:off x="3343275" y="4521203"/>
            <a:ext cx="1905000" cy="1138238"/>
            <a:chOff x="2002" y="3173"/>
            <a:chExt cx="1200" cy="717"/>
          </a:xfrm>
        </p:grpSpPr>
        <p:sp>
          <p:nvSpPr>
            <p:cNvPr id="8213" name="Rectangle 1035"/>
            <p:cNvSpPr>
              <a:spLocks noChangeArrowheads="1"/>
            </p:cNvSpPr>
            <p:nvPr/>
          </p:nvSpPr>
          <p:spPr bwMode="auto">
            <a:xfrm>
              <a:off x="2002" y="3173"/>
              <a:ext cx="1200" cy="71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pt-BR"/>
            </a:p>
          </p:txBody>
        </p:sp>
        <p:sp>
          <p:nvSpPr>
            <p:cNvPr id="8214" name="Text Box 1036"/>
            <p:cNvSpPr txBox="1">
              <a:spLocks noChangeArrowheads="1"/>
            </p:cNvSpPr>
            <p:nvPr/>
          </p:nvSpPr>
          <p:spPr bwMode="auto">
            <a:xfrm>
              <a:off x="2016" y="3245"/>
              <a:ext cx="1186" cy="6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rIns="0">
              <a:spAutoFit/>
            </a:bodyPr>
            <a:lstStyle/>
            <a:p>
              <a:pPr eaLnBrk="0" hangingPunct="0">
                <a:lnSpc>
                  <a:spcPct val="50000"/>
                </a:lnSpc>
                <a:spcBef>
                  <a:spcPts val="300"/>
                </a:spcBef>
                <a:spcAft>
                  <a:spcPts val="200"/>
                </a:spcAft>
              </a:pPr>
              <a:r>
                <a:rPr lang="pt-BR" sz="1600" dirty="0" smtClean="0">
                  <a:solidFill>
                    <a:schemeClr val="tx2"/>
                  </a:solidFill>
                  <a:latin typeface="Times New Roman" pitchFamily="18" charset="0"/>
                </a:rPr>
                <a:t>desonesto </a:t>
              </a:r>
              <a:r>
                <a:rPr lang="pt-BR" sz="1600" dirty="0">
                  <a:solidFill>
                    <a:schemeClr val="tx2"/>
                  </a:solidFill>
                  <a:latin typeface="Times New Roman" pitchFamily="18" charset="0"/>
                </a:rPr>
                <a:t>/ soubesse /</a:t>
              </a:r>
            </a:p>
            <a:p>
              <a:pPr eaLnBrk="0" hangingPunct="0">
                <a:lnSpc>
                  <a:spcPct val="50000"/>
                </a:lnSpc>
                <a:spcBef>
                  <a:spcPts val="300"/>
                </a:spcBef>
                <a:spcAft>
                  <a:spcPts val="200"/>
                </a:spcAft>
              </a:pPr>
              <a:r>
                <a:rPr lang="pt-BR" sz="1600" dirty="0">
                  <a:solidFill>
                    <a:schemeClr val="tx2"/>
                  </a:solidFill>
                  <a:latin typeface="Times New Roman" pitchFamily="18" charset="0"/>
                </a:rPr>
                <a:t>vantagem / honesto /</a:t>
              </a:r>
            </a:p>
            <a:p>
              <a:pPr eaLnBrk="0" hangingPunct="0">
                <a:lnSpc>
                  <a:spcPct val="50000"/>
                </a:lnSpc>
                <a:spcBef>
                  <a:spcPts val="300"/>
                </a:spcBef>
                <a:spcAft>
                  <a:spcPts val="200"/>
                </a:spcAft>
              </a:pPr>
              <a:r>
                <a:rPr lang="pt-BR" sz="1600" dirty="0">
                  <a:solidFill>
                    <a:schemeClr val="tx2"/>
                  </a:solidFill>
                  <a:latin typeface="Times New Roman" pitchFamily="18" charset="0"/>
                </a:rPr>
                <a:t>seria / honesto /</a:t>
              </a:r>
            </a:p>
            <a:p>
              <a:pPr eaLnBrk="0" hangingPunct="0">
                <a:lnSpc>
                  <a:spcPct val="50000"/>
                </a:lnSpc>
                <a:spcBef>
                  <a:spcPts val="300"/>
                </a:spcBef>
                <a:spcAft>
                  <a:spcPts val="200"/>
                </a:spcAft>
              </a:pPr>
              <a:r>
                <a:rPr lang="pt-BR" sz="1600" dirty="0" smtClean="0">
                  <a:solidFill>
                    <a:schemeClr val="tx2"/>
                  </a:solidFill>
                  <a:latin typeface="Times New Roman" pitchFamily="18" charset="0"/>
                </a:rPr>
                <a:t>menos/desonestidade</a:t>
              </a:r>
              <a:r>
                <a:rPr lang="pt-BR" sz="1600" dirty="0">
                  <a:solidFill>
                    <a:schemeClr val="tx2"/>
                  </a:solidFill>
                  <a:latin typeface="Times New Roman" pitchFamily="18" charset="0"/>
                </a:rPr>
                <a:t>/</a:t>
              </a:r>
            </a:p>
            <a:p>
              <a:pPr eaLnBrk="0" hangingPunct="0">
                <a:lnSpc>
                  <a:spcPct val="50000"/>
                </a:lnSpc>
                <a:spcBef>
                  <a:spcPts val="300"/>
                </a:spcBef>
                <a:spcAft>
                  <a:spcPts val="200"/>
                </a:spcAft>
              </a:pPr>
              <a:r>
                <a:rPr lang="pt-BR" sz="1600" dirty="0" err="1">
                  <a:solidFill>
                    <a:schemeClr val="tx2"/>
                  </a:solidFill>
                  <a:latin typeface="Times New Roman" pitchFamily="18" charset="0"/>
                </a:rPr>
                <a:t>socrates</a:t>
              </a:r>
              <a:endParaRPr lang="pt-BR" sz="1800" i="1" dirty="0">
                <a:solidFill>
                  <a:schemeClr val="tx2"/>
                </a:solidFill>
                <a:latin typeface="Times New Roman" pitchFamily="18" charset="0"/>
              </a:endParaRPr>
            </a:p>
          </p:txBody>
        </p:sp>
      </p:grpSp>
      <p:sp>
        <p:nvSpPr>
          <p:cNvPr id="8205" name="Text Box 1037"/>
          <p:cNvSpPr txBox="1">
            <a:spLocks noChangeArrowheads="1"/>
          </p:cNvSpPr>
          <p:nvPr/>
        </p:nvSpPr>
        <p:spPr bwMode="auto">
          <a:xfrm>
            <a:off x="5900738" y="4360865"/>
            <a:ext cx="2124075" cy="1422401"/>
          </a:xfrm>
          <a:prstGeom prst="rect">
            <a:avLst/>
          </a:prstGeom>
          <a:solidFill>
            <a:srgbClr val="E6E6E6"/>
          </a:solidFill>
          <a:ln w="9525" cap="rnd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lnSpc>
                <a:spcPts val="1300"/>
              </a:lnSpc>
            </a:pPr>
            <a:r>
              <a:rPr lang="pt-BR" sz="1600" dirty="0">
                <a:solidFill>
                  <a:schemeClr val="tx2"/>
                </a:solidFill>
                <a:latin typeface="Times New Roman" pitchFamily="18" charset="0"/>
              </a:rPr>
              <a:t>honesto 		2</a:t>
            </a:r>
          </a:p>
          <a:p>
            <a:pPr eaLnBrk="0" hangingPunct="0">
              <a:lnSpc>
                <a:spcPts val="1300"/>
              </a:lnSpc>
            </a:pPr>
            <a:r>
              <a:rPr lang="pt-BR" sz="1600" dirty="0" smtClean="0">
                <a:solidFill>
                  <a:schemeClr val="tx2"/>
                </a:solidFill>
                <a:latin typeface="Times New Roman" pitchFamily="18" charset="0"/>
              </a:rPr>
              <a:t>desonesto </a:t>
            </a:r>
            <a:r>
              <a:rPr lang="pt-BR" sz="1600" dirty="0">
                <a:solidFill>
                  <a:schemeClr val="tx2"/>
                </a:solidFill>
                <a:latin typeface="Times New Roman" pitchFamily="18" charset="0"/>
              </a:rPr>
              <a:t>		1</a:t>
            </a:r>
          </a:p>
          <a:p>
            <a:pPr eaLnBrk="0" hangingPunct="0">
              <a:lnSpc>
                <a:spcPts val="1300"/>
              </a:lnSpc>
            </a:pPr>
            <a:r>
              <a:rPr lang="pt-BR" sz="1600" dirty="0">
                <a:solidFill>
                  <a:schemeClr val="tx2"/>
                </a:solidFill>
                <a:latin typeface="Times New Roman" pitchFamily="18" charset="0"/>
              </a:rPr>
              <a:t>soubesse 		1</a:t>
            </a:r>
          </a:p>
          <a:p>
            <a:pPr eaLnBrk="0" hangingPunct="0">
              <a:lnSpc>
                <a:spcPts val="1300"/>
              </a:lnSpc>
            </a:pPr>
            <a:r>
              <a:rPr lang="pt-BR" sz="1600" dirty="0">
                <a:solidFill>
                  <a:schemeClr val="tx2"/>
                </a:solidFill>
                <a:latin typeface="Times New Roman" pitchFamily="18" charset="0"/>
              </a:rPr>
              <a:t>vantagem		1</a:t>
            </a:r>
          </a:p>
          <a:p>
            <a:pPr eaLnBrk="0" hangingPunct="0">
              <a:lnSpc>
                <a:spcPts val="1300"/>
              </a:lnSpc>
            </a:pPr>
            <a:r>
              <a:rPr lang="pt-BR" sz="1600" dirty="0">
                <a:solidFill>
                  <a:schemeClr val="tx2"/>
                </a:solidFill>
                <a:latin typeface="Times New Roman" pitchFamily="18" charset="0"/>
              </a:rPr>
              <a:t>seria 		1</a:t>
            </a:r>
          </a:p>
          <a:p>
            <a:pPr eaLnBrk="0" hangingPunct="0">
              <a:lnSpc>
                <a:spcPts val="1300"/>
              </a:lnSpc>
            </a:pPr>
            <a:r>
              <a:rPr lang="pt-BR" sz="1600" dirty="0">
                <a:solidFill>
                  <a:schemeClr val="tx2"/>
                </a:solidFill>
                <a:latin typeface="Times New Roman" pitchFamily="18" charset="0"/>
              </a:rPr>
              <a:t>menos 		1</a:t>
            </a:r>
          </a:p>
          <a:p>
            <a:pPr eaLnBrk="0" hangingPunct="0">
              <a:lnSpc>
                <a:spcPts val="1300"/>
              </a:lnSpc>
            </a:pPr>
            <a:r>
              <a:rPr lang="pt-BR" sz="1600" dirty="0" smtClean="0">
                <a:solidFill>
                  <a:schemeClr val="tx2"/>
                </a:solidFill>
                <a:latin typeface="Times New Roman" pitchFamily="18" charset="0"/>
              </a:rPr>
              <a:t>desonestidade</a:t>
            </a:r>
            <a:r>
              <a:rPr lang="pt-BR" sz="1600" dirty="0">
                <a:solidFill>
                  <a:schemeClr val="tx2"/>
                </a:solidFill>
                <a:latin typeface="Times New Roman" pitchFamily="18" charset="0"/>
              </a:rPr>
              <a:t>	1</a:t>
            </a:r>
          </a:p>
          <a:p>
            <a:pPr eaLnBrk="0" hangingPunct="0">
              <a:lnSpc>
                <a:spcPts val="1300"/>
              </a:lnSpc>
            </a:pPr>
            <a:r>
              <a:rPr lang="pt-BR" sz="1600" dirty="0" err="1">
                <a:solidFill>
                  <a:schemeClr val="tx2"/>
                </a:solidFill>
                <a:latin typeface="Times New Roman" pitchFamily="18" charset="0"/>
              </a:rPr>
              <a:t>socrates</a:t>
            </a:r>
            <a:r>
              <a:rPr lang="pt-BR" sz="1600" dirty="0">
                <a:solidFill>
                  <a:schemeClr val="tx2"/>
                </a:solidFill>
                <a:latin typeface="Times New Roman" pitchFamily="18" charset="0"/>
              </a:rPr>
              <a:t> 		1</a:t>
            </a:r>
          </a:p>
        </p:txBody>
      </p:sp>
      <p:sp>
        <p:nvSpPr>
          <p:cNvPr id="8206" name="Text Box 1038"/>
          <p:cNvSpPr txBox="1">
            <a:spLocks noChangeArrowheads="1"/>
          </p:cNvSpPr>
          <p:nvPr/>
        </p:nvSpPr>
        <p:spPr bwMode="auto">
          <a:xfrm>
            <a:off x="3365500" y="3903665"/>
            <a:ext cx="1295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pt-BR" sz="1400" b="1" dirty="0">
                <a:solidFill>
                  <a:schemeClr val="tx2"/>
                </a:solidFill>
              </a:rPr>
              <a:t>Visão Lógica</a:t>
            </a:r>
            <a:endParaRPr lang="pt-BR" dirty="0">
              <a:solidFill>
                <a:schemeClr val="tx2"/>
              </a:solidFill>
            </a:endParaRPr>
          </a:p>
        </p:txBody>
      </p:sp>
      <p:sp>
        <p:nvSpPr>
          <p:cNvPr id="8207" name="Text Box 1039"/>
          <p:cNvSpPr txBox="1">
            <a:spLocks noChangeArrowheads="1"/>
          </p:cNvSpPr>
          <p:nvPr/>
        </p:nvSpPr>
        <p:spPr bwMode="auto">
          <a:xfrm>
            <a:off x="6311900" y="3789365"/>
            <a:ext cx="15176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pt-BR" sz="1400" b="1" dirty="0">
                <a:solidFill>
                  <a:schemeClr val="tx2"/>
                </a:solidFill>
              </a:rPr>
              <a:t>Representação</a:t>
            </a:r>
            <a:endParaRPr lang="pt-BR" dirty="0">
              <a:solidFill>
                <a:schemeClr val="tx2"/>
              </a:solidFill>
            </a:endParaRPr>
          </a:p>
        </p:txBody>
      </p:sp>
      <p:grpSp>
        <p:nvGrpSpPr>
          <p:cNvPr id="8208" name="Group 1040"/>
          <p:cNvGrpSpPr>
            <a:grpSpLocks/>
          </p:cNvGrpSpPr>
          <p:nvPr/>
        </p:nvGrpSpPr>
        <p:grpSpPr bwMode="auto">
          <a:xfrm>
            <a:off x="876300" y="4221165"/>
            <a:ext cx="2220913" cy="266700"/>
            <a:chOff x="448" y="2888"/>
            <a:chExt cx="1399" cy="168"/>
          </a:xfrm>
        </p:grpSpPr>
        <p:sp>
          <p:nvSpPr>
            <p:cNvPr id="8211" name="Rectangle 1041"/>
            <p:cNvSpPr>
              <a:spLocks noChangeArrowheads="1"/>
            </p:cNvSpPr>
            <p:nvPr/>
          </p:nvSpPr>
          <p:spPr bwMode="auto">
            <a:xfrm>
              <a:off x="448" y="2888"/>
              <a:ext cx="1344" cy="16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pt-BR"/>
            </a:p>
          </p:txBody>
        </p:sp>
        <p:sp>
          <p:nvSpPr>
            <p:cNvPr id="8212" name="Text Box 1042"/>
            <p:cNvSpPr txBox="1">
              <a:spLocks noChangeArrowheads="1"/>
            </p:cNvSpPr>
            <p:nvPr/>
          </p:nvSpPr>
          <p:spPr bwMode="auto">
            <a:xfrm>
              <a:off x="472" y="2955"/>
              <a:ext cx="1375" cy="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eaLnBrk="0" hangingPunct="0">
                <a:lnSpc>
                  <a:spcPct val="50000"/>
                </a:lnSpc>
                <a:spcBef>
                  <a:spcPts val="500"/>
                </a:spcBef>
                <a:spcAft>
                  <a:spcPts val="500"/>
                </a:spcAft>
              </a:pPr>
              <a:r>
                <a:rPr lang="pt-BR" sz="1600" dirty="0" err="1" smtClean="0">
                  <a:solidFill>
                    <a:schemeClr val="tx2"/>
                  </a:solidFill>
                  <a:latin typeface="Times New Roman" pitchFamily="18" charset="0"/>
                </a:rPr>
                <a:t>Doc</a:t>
              </a:r>
              <a:r>
                <a:rPr lang="pt-BR" sz="1600" dirty="0" smtClean="0">
                  <a:solidFill>
                    <a:schemeClr val="tx2"/>
                  </a:solidFill>
                  <a:latin typeface="Times New Roman" pitchFamily="18" charset="0"/>
                </a:rPr>
                <a:t> </a:t>
              </a:r>
              <a:r>
                <a:rPr lang="pt-BR" sz="1600" dirty="0">
                  <a:solidFill>
                    <a:schemeClr val="tx2"/>
                  </a:solidFill>
                  <a:latin typeface="Times New Roman" pitchFamily="18" charset="0"/>
                </a:rPr>
                <a:t>: www.filosofia.com</a:t>
              </a:r>
              <a:endParaRPr lang="pt-BR" sz="1800" b="1" i="1" dirty="0">
                <a:solidFill>
                  <a:schemeClr val="tx2"/>
                </a:solidFill>
                <a:latin typeface="Times New Roman" pitchFamily="18" charset="0"/>
              </a:endParaRPr>
            </a:p>
          </p:txBody>
        </p:sp>
      </p:grpSp>
      <p:sp>
        <p:nvSpPr>
          <p:cNvPr id="8209" name="Rectangle 1044"/>
          <p:cNvSpPr>
            <a:spLocks noChangeArrowheads="1"/>
          </p:cNvSpPr>
          <p:nvPr/>
        </p:nvSpPr>
        <p:spPr bwMode="auto">
          <a:xfrm>
            <a:off x="3343275" y="4254503"/>
            <a:ext cx="2133600" cy="2667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pt-BR"/>
          </a:p>
        </p:txBody>
      </p:sp>
      <p:sp>
        <p:nvSpPr>
          <p:cNvPr id="8210" name="Rectangle 1047"/>
          <p:cNvSpPr>
            <a:spLocks noChangeArrowheads="1"/>
          </p:cNvSpPr>
          <p:nvPr/>
        </p:nvSpPr>
        <p:spPr bwMode="auto">
          <a:xfrm>
            <a:off x="5900738" y="4094165"/>
            <a:ext cx="2133600" cy="2667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76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76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76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7635" grpId="0" build="p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Espaço Reservado para Número de Slide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7834546C-2F99-4FC7-949C-1EE0536BA9A1}" type="slidenum">
              <a:rPr lang="pt-BR" smtClean="0"/>
              <a:pPr/>
              <a:t>8</a:t>
            </a:fld>
            <a:endParaRPr lang="pt-BR" smtClean="0"/>
          </a:p>
        </p:txBody>
      </p:sp>
      <p:sp>
        <p:nvSpPr>
          <p:cNvPr id="9220" name="Rectangle 29"/>
          <p:cNvSpPr>
            <a:spLocks noGrp="1" noChangeArrowheads="1"/>
          </p:cNvSpPr>
          <p:nvPr>
            <p:ph type="title"/>
          </p:nvPr>
        </p:nvSpPr>
        <p:spPr>
          <a:xfrm>
            <a:off x="609600" y="344488"/>
            <a:ext cx="7772400" cy="852487"/>
          </a:xfrm>
        </p:spPr>
        <p:txBody>
          <a:bodyPr/>
          <a:lstStyle/>
          <a:p>
            <a:pPr eaLnBrk="1" hangingPunct="1"/>
            <a:r>
              <a:rPr lang="pt-BR" sz="3200" dirty="0"/>
              <a:t>A) </a:t>
            </a:r>
            <a:r>
              <a:rPr lang="pt-BR" sz="3200" dirty="0" smtClean="0"/>
              <a:t>Criação da Visão </a:t>
            </a:r>
            <a:r>
              <a:rPr lang="pt-BR" sz="3200" dirty="0" smtClean="0"/>
              <a:t>lógica do documento</a:t>
            </a:r>
            <a:endParaRPr lang="pt-BR" dirty="0" smtClean="0"/>
          </a:p>
        </p:txBody>
      </p:sp>
      <p:sp>
        <p:nvSpPr>
          <p:cNvPr id="185374" name="Rectangle 30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674688" y="1628800"/>
            <a:ext cx="8001000" cy="4608512"/>
          </a:xfrm>
        </p:spPr>
        <p:txBody>
          <a:bodyPr/>
          <a:lstStyle/>
          <a:p>
            <a:pPr eaLnBrk="1" hangingPunct="1"/>
            <a:r>
              <a:rPr lang="pt-BR" sz="2400" dirty="0" smtClean="0"/>
              <a:t>A </a:t>
            </a:r>
            <a:r>
              <a:rPr lang="pt-BR" sz="2400" dirty="0" smtClean="0">
                <a:solidFill>
                  <a:schemeClr val="tx2"/>
                </a:solidFill>
              </a:rPr>
              <a:t>seleção</a:t>
            </a:r>
            <a:r>
              <a:rPr lang="pt-BR" sz="2400" dirty="0" smtClean="0"/>
              <a:t> dos termos usados na indexação pode ser manual ou automática</a:t>
            </a:r>
          </a:p>
          <a:p>
            <a:pPr eaLnBrk="1" hangingPunct="1"/>
            <a:r>
              <a:rPr lang="pt-BR" sz="2400" dirty="0" smtClean="0">
                <a:solidFill>
                  <a:schemeClr val="tx2"/>
                </a:solidFill>
              </a:rPr>
              <a:t>Manual</a:t>
            </a:r>
          </a:p>
          <a:p>
            <a:pPr lvl="1" eaLnBrk="1" hangingPunct="1"/>
            <a:r>
              <a:rPr lang="pt-BR" sz="2200" dirty="0" smtClean="0"/>
              <a:t>Realizada por um especialista</a:t>
            </a:r>
          </a:p>
          <a:p>
            <a:pPr lvl="2" eaLnBrk="1" hangingPunct="1">
              <a:spcBef>
                <a:spcPts val="0"/>
              </a:spcBef>
            </a:pPr>
            <a:r>
              <a:rPr lang="pt-BR" sz="2000" dirty="0" smtClean="0"/>
              <a:t>Ex.: </a:t>
            </a:r>
            <a:r>
              <a:rPr lang="pt-BR" sz="2000" dirty="0"/>
              <a:t>no sistema da </a:t>
            </a:r>
            <a:r>
              <a:rPr lang="pt-BR" sz="2000" dirty="0" smtClean="0"/>
              <a:t>UFPE, um bibliotecário escolhe os termos usados para indexar os documentos</a:t>
            </a:r>
          </a:p>
          <a:p>
            <a:pPr eaLnBrk="1" hangingPunct="1">
              <a:spcBef>
                <a:spcPts val="600"/>
              </a:spcBef>
            </a:pPr>
            <a:r>
              <a:rPr lang="pt-BR" sz="2400" dirty="0" smtClean="0">
                <a:solidFill>
                  <a:schemeClr val="tx2"/>
                </a:solidFill>
              </a:rPr>
              <a:t>Automática </a:t>
            </a:r>
          </a:p>
          <a:p>
            <a:pPr lvl="1" eaLnBrk="1" hangingPunct="1"/>
            <a:r>
              <a:rPr lang="pt-BR" sz="2200" dirty="0" smtClean="0"/>
              <a:t>Termos são automaticamente extraídos do documento</a:t>
            </a:r>
          </a:p>
          <a:p>
            <a:pPr lvl="2" eaLnBrk="1" hangingPunct="1">
              <a:spcBef>
                <a:spcPts val="0"/>
              </a:spcBef>
            </a:pPr>
            <a:r>
              <a:rPr lang="pt-BR" sz="2000" dirty="0" smtClean="0"/>
              <a:t>Ocorre nos sistemas automáticos de RI</a:t>
            </a:r>
          </a:p>
          <a:p>
            <a:pPr lvl="1"/>
            <a:r>
              <a:rPr lang="pt-BR" sz="2200" dirty="0"/>
              <a:t>Duas opções:</a:t>
            </a:r>
          </a:p>
          <a:p>
            <a:pPr lvl="2">
              <a:spcBef>
                <a:spcPts val="0"/>
              </a:spcBef>
            </a:pPr>
            <a:r>
              <a:rPr lang="pt-BR" sz="2000" dirty="0"/>
              <a:t>Usar o </a:t>
            </a:r>
            <a:r>
              <a:rPr lang="pt-BR" sz="2000" dirty="0">
                <a:solidFill>
                  <a:schemeClr val="tx2"/>
                </a:solidFill>
              </a:rPr>
              <a:t>texto completo </a:t>
            </a:r>
            <a:r>
              <a:rPr lang="pt-BR" sz="2000" dirty="0"/>
              <a:t>ou selecionar os </a:t>
            </a:r>
            <a:r>
              <a:rPr lang="pt-BR" sz="2000" dirty="0">
                <a:solidFill>
                  <a:schemeClr val="tx2"/>
                </a:solidFill>
              </a:rPr>
              <a:t>termos mais representativos</a:t>
            </a:r>
          </a:p>
          <a:p>
            <a:pPr lvl="2" eaLnBrk="1" hangingPunct="1"/>
            <a:endParaRPr lang="pt-BR" sz="2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53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53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53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53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537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537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537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537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537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5374" grpId="0" build="p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4"/>
          <p:cNvSpPr>
            <a:spLocks noGrp="1" noChangeArrowheads="1"/>
          </p:cNvSpPr>
          <p:nvPr>
            <p:ph type="title"/>
          </p:nvPr>
        </p:nvSpPr>
        <p:spPr>
          <a:xfrm>
            <a:off x="609600" y="332656"/>
            <a:ext cx="7772400" cy="1008112"/>
          </a:xfrm>
        </p:spPr>
        <p:txBody>
          <a:bodyPr/>
          <a:lstStyle/>
          <a:p>
            <a:r>
              <a:rPr lang="pt-BR" sz="2800" dirty="0">
                <a:solidFill>
                  <a:srgbClr val="660066"/>
                </a:solidFill>
              </a:rPr>
              <a:t>A) </a:t>
            </a:r>
            <a:r>
              <a:rPr lang="pt-BR" sz="2800" dirty="0" smtClean="0">
                <a:solidFill>
                  <a:srgbClr val="660066"/>
                </a:solidFill>
              </a:rPr>
              <a:t>Criação da Visão </a:t>
            </a:r>
            <a:r>
              <a:rPr lang="pt-BR" sz="2800" dirty="0">
                <a:solidFill>
                  <a:srgbClr val="660066"/>
                </a:solidFill>
              </a:rPr>
              <a:t>lógica do </a:t>
            </a:r>
            <a:r>
              <a:rPr lang="pt-BR" sz="2800" dirty="0" smtClean="0">
                <a:solidFill>
                  <a:srgbClr val="660066"/>
                </a:solidFill>
              </a:rPr>
              <a:t>documento</a:t>
            </a:r>
            <a:r>
              <a:rPr lang="pt-BR" dirty="0" smtClean="0">
                <a:solidFill>
                  <a:srgbClr val="660066"/>
                </a:solidFill>
              </a:rPr>
              <a:t/>
            </a:r>
            <a:br>
              <a:rPr lang="pt-BR" dirty="0" smtClean="0">
                <a:solidFill>
                  <a:srgbClr val="660066"/>
                </a:solidFill>
              </a:rPr>
            </a:br>
            <a:r>
              <a:rPr lang="pt-BR" sz="3200" dirty="0">
                <a:solidFill>
                  <a:srgbClr val="660066"/>
                </a:solidFill>
              </a:rPr>
              <a:t>S</a:t>
            </a:r>
            <a:r>
              <a:rPr lang="pt-BR" sz="3200" dirty="0" smtClean="0">
                <a:solidFill>
                  <a:srgbClr val="660066"/>
                </a:solidFill>
              </a:rPr>
              <a:t>eleção automática de termos</a:t>
            </a:r>
            <a:endParaRPr lang="pt-BR" dirty="0" smtClean="0">
              <a:solidFill>
                <a:srgbClr val="660066"/>
              </a:solidFill>
            </a:endParaRPr>
          </a:p>
        </p:txBody>
      </p:sp>
      <p:sp>
        <p:nvSpPr>
          <p:cNvPr id="10243" name="Rectangle 5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684212" y="1628800"/>
            <a:ext cx="7992243" cy="4834656"/>
          </a:xfrm>
        </p:spPr>
        <p:txBody>
          <a:bodyPr/>
          <a:lstStyle/>
          <a:p>
            <a:r>
              <a:rPr lang="pt-BR" sz="2400" dirty="0" smtClean="0">
                <a:solidFill>
                  <a:schemeClr val="tx2"/>
                </a:solidFill>
              </a:rPr>
              <a:t>Texto completo</a:t>
            </a:r>
          </a:p>
          <a:p>
            <a:pPr lvl="1"/>
            <a:r>
              <a:rPr lang="pt-BR" sz="2200" dirty="0" smtClean="0"/>
              <a:t>Visão lógica mais completa do documento</a:t>
            </a:r>
          </a:p>
          <a:p>
            <a:pPr lvl="2"/>
            <a:r>
              <a:rPr lang="pt-BR" sz="2000" dirty="0" smtClean="0"/>
              <a:t>i.e., o documento é indexado por todas as palavras que ocorrem nele</a:t>
            </a:r>
          </a:p>
          <a:p>
            <a:pPr lvl="1"/>
            <a:r>
              <a:rPr lang="pt-BR" sz="2200" dirty="0" smtClean="0"/>
              <a:t>Adotada por sistemas com bases de documentos pequenas e por engenhos de busca na Web</a:t>
            </a:r>
          </a:p>
          <a:p>
            <a:pPr lvl="1"/>
            <a:r>
              <a:rPr lang="pt-BR" sz="2200" dirty="0" smtClean="0"/>
              <a:t>Problemas</a:t>
            </a:r>
            <a:r>
              <a:rPr lang="pt-BR" sz="2200" dirty="0"/>
              <a:t>: </a:t>
            </a:r>
            <a:endParaRPr lang="pt-BR" sz="2200" dirty="0" smtClean="0"/>
          </a:p>
          <a:p>
            <a:pPr lvl="2"/>
            <a:r>
              <a:rPr lang="pt-BR" sz="2000" dirty="0" smtClean="0"/>
              <a:t>Alto </a:t>
            </a:r>
            <a:r>
              <a:rPr lang="pt-BR" sz="2000" dirty="0"/>
              <a:t>custo </a:t>
            </a:r>
            <a:r>
              <a:rPr lang="pt-BR" sz="2000" dirty="0" smtClean="0"/>
              <a:t>computacional</a:t>
            </a:r>
          </a:p>
          <a:p>
            <a:pPr lvl="2"/>
            <a:r>
              <a:rPr lang="pt-BR" sz="2000" dirty="0" smtClean="0"/>
              <a:t>Nem sempre o sistema retorna documentos relevantes para consultas com palavras sem semântica (</a:t>
            </a:r>
            <a:r>
              <a:rPr lang="pt-BR" sz="2000" i="1" dirty="0" smtClean="0"/>
              <a:t>stopwords</a:t>
            </a:r>
            <a:r>
              <a:rPr lang="pt-BR" sz="2000" dirty="0" smtClean="0"/>
              <a:t>)</a:t>
            </a:r>
          </a:p>
          <a:p>
            <a:pPr lvl="3"/>
            <a:r>
              <a:rPr lang="pt-BR" dirty="0" smtClean="0"/>
              <a:t>Ex.: ‘de’, ‘por’, etc...</a:t>
            </a:r>
          </a:p>
        </p:txBody>
      </p:sp>
      <p:sp>
        <p:nvSpPr>
          <p:cNvPr id="10245" name="Espaço Reservado para Número de Slide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4A0AFC34-E05F-4D6F-AA00-AA2E6133E88C}" type="slidenum">
              <a:rPr lang="pt-BR" smtClean="0"/>
              <a:pPr/>
              <a:t>9</a:t>
            </a:fld>
            <a:endParaRPr lang="pt-B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lano grafico">
  <a:themeElements>
    <a:clrScheme name="Plano grafico 2">
      <a:dk1>
        <a:srgbClr val="40458C"/>
      </a:dk1>
      <a:lt1>
        <a:srgbClr val="FFFFFF"/>
      </a:lt1>
      <a:dk2>
        <a:srgbClr val="660066"/>
      </a:dk2>
      <a:lt2>
        <a:srgbClr val="B7C1EB"/>
      </a:lt2>
      <a:accent1>
        <a:srgbClr val="ECD882"/>
      </a:accent1>
      <a:accent2>
        <a:srgbClr val="B2B2B2"/>
      </a:accent2>
      <a:accent3>
        <a:srgbClr val="FFFFFF"/>
      </a:accent3>
      <a:accent4>
        <a:srgbClr val="353A77"/>
      </a:accent4>
      <a:accent5>
        <a:srgbClr val="F4E9C1"/>
      </a:accent5>
      <a:accent6>
        <a:srgbClr val="A1A1A1"/>
      </a:accent6>
      <a:hlink>
        <a:srgbClr val="6F89F7"/>
      </a:hlink>
      <a:folHlink>
        <a:srgbClr val="CFDBFD"/>
      </a:folHlink>
    </a:clrScheme>
    <a:fontScheme name="Plano grafico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Plano grafico 1">
        <a:dk1>
          <a:srgbClr val="000000"/>
        </a:dk1>
        <a:lt1>
          <a:srgbClr val="FFFFFF"/>
        </a:lt1>
        <a:dk2>
          <a:srgbClr val="40458C"/>
        </a:dk2>
        <a:lt2>
          <a:srgbClr val="FFFFCC"/>
        </a:lt2>
        <a:accent1>
          <a:srgbClr val="8D8DB3"/>
        </a:accent1>
        <a:accent2>
          <a:srgbClr val="B2B2B2"/>
        </a:accent2>
        <a:accent3>
          <a:srgbClr val="AFB0C5"/>
        </a:accent3>
        <a:accent4>
          <a:srgbClr val="DADADA"/>
        </a:accent4>
        <a:accent5>
          <a:srgbClr val="C5C5D6"/>
        </a:accent5>
        <a:accent6>
          <a:srgbClr val="A1A1A1"/>
        </a:accent6>
        <a:hlink>
          <a:srgbClr val="6F89F7"/>
        </a:hlink>
        <a:folHlink>
          <a:srgbClr val="4F56A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lano grafico 2">
        <a:dk1>
          <a:srgbClr val="40458C"/>
        </a:dk1>
        <a:lt1>
          <a:srgbClr val="FFFFFF"/>
        </a:lt1>
        <a:dk2>
          <a:srgbClr val="660066"/>
        </a:dk2>
        <a:lt2>
          <a:srgbClr val="B7C1EB"/>
        </a:lt2>
        <a:accent1>
          <a:srgbClr val="ECD882"/>
        </a:accent1>
        <a:accent2>
          <a:srgbClr val="B2B2B2"/>
        </a:accent2>
        <a:accent3>
          <a:srgbClr val="FFFFFF"/>
        </a:accent3>
        <a:accent4>
          <a:srgbClr val="353A77"/>
        </a:accent4>
        <a:accent5>
          <a:srgbClr val="F4E9C1"/>
        </a:accent5>
        <a:accent6>
          <a:srgbClr val="A1A1A1"/>
        </a:accent6>
        <a:hlink>
          <a:srgbClr val="6F89F7"/>
        </a:hlink>
        <a:folHlink>
          <a:srgbClr val="CFDBF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lano grafico 3">
        <a:dk1>
          <a:srgbClr val="000000"/>
        </a:dk1>
        <a:lt1>
          <a:srgbClr val="FFFFFF"/>
        </a:lt1>
        <a:dk2>
          <a:srgbClr val="4D4D4D"/>
        </a:dk2>
        <a:lt2>
          <a:srgbClr val="B2B2B2"/>
        </a:lt2>
        <a:accent1>
          <a:srgbClr val="969696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C9C9C9"/>
        </a:accent5>
        <a:accent6>
          <a:srgbClr val="D4D4D4"/>
        </a:accent6>
        <a:hlink>
          <a:srgbClr val="777777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lano grafico 4">
        <a:dk1>
          <a:srgbClr val="333300"/>
        </a:dk1>
        <a:lt1>
          <a:srgbClr val="FFFFFF"/>
        </a:lt1>
        <a:dk2>
          <a:srgbClr val="663300"/>
        </a:dk2>
        <a:lt2>
          <a:srgbClr val="B2B2B2"/>
        </a:lt2>
        <a:accent1>
          <a:srgbClr val="DDC6A7"/>
        </a:accent1>
        <a:accent2>
          <a:srgbClr val="D9C167"/>
        </a:accent2>
        <a:accent3>
          <a:srgbClr val="FFFFFF"/>
        </a:accent3>
        <a:accent4>
          <a:srgbClr val="2A2A00"/>
        </a:accent4>
        <a:accent5>
          <a:srgbClr val="EBDFD0"/>
        </a:accent5>
        <a:accent6>
          <a:srgbClr val="C4AF5D"/>
        </a:accent6>
        <a:hlink>
          <a:srgbClr val="8A7A66"/>
        </a:hlink>
        <a:folHlink>
          <a:srgbClr val="C0AE9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lano grafico 5">
        <a:dk1>
          <a:srgbClr val="000000"/>
        </a:dk1>
        <a:lt1>
          <a:srgbClr val="FFFFFF"/>
        </a:lt1>
        <a:dk2>
          <a:srgbClr val="003366"/>
        </a:dk2>
        <a:lt2>
          <a:srgbClr val="CCFFCC"/>
        </a:lt2>
        <a:accent1>
          <a:srgbClr val="006699"/>
        </a:accent1>
        <a:accent2>
          <a:srgbClr val="009999"/>
        </a:accent2>
        <a:accent3>
          <a:srgbClr val="AAADB8"/>
        </a:accent3>
        <a:accent4>
          <a:srgbClr val="DADADA"/>
        </a:accent4>
        <a:accent5>
          <a:srgbClr val="AAB8CA"/>
        </a:accent5>
        <a:accent6>
          <a:srgbClr val="008A8A"/>
        </a:accent6>
        <a:hlink>
          <a:srgbClr val="0099CC"/>
        </a:hlink>
        <a:folHlink>
          <a:srgbClr val="0045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lano grafico 6">
        <a:dk1>
          <a:srgbClr val="000000"/>
        </a:dk1>
        <a:lt1>
          <a:srgbClr val="FFFFFF"/>
        </a:lt1>
        <a:dk2>
          <a:srgbClr val="004A48"/>
        </a:dk2>
        <a:lt2>
          <a:srgbClr val="33CCCC"/>
        </a:lt2>
        <a:accent1>
          <a:srgbClr val="006699"/>
        </a:accent1>
        <a:accent2>
          <a:srgbClr val="009999"/>
        </a:accent2>
        <a:accent3>
          <a:srgbClr val="AAB1B1"/>
        </a:accent3>
        <a:accent4>
          <a:srgbClr val="DADADA"/>
        </a:accent4>
        <a:accent5>
          <a:srgbClr val="AAB8CA"/>
        </a:accent5>
        <a:accent6>
          <a:srgbClr val="008A8A"/>
        </a:accent6>
        <a:hlink>
          <a:srgbClr val="00CC99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lano grafico 7">
        <a:dk1>
          <a:srgbClr val="000000"/>
        </a:dk1>
        <a:lt1>
          <a:srgbClr val="FFFFFF"/>
        </a:lt1>
        <a:dk2>
          <a:srgbClr val="333300"/>
        </a:dk2>
        <a:lt2>
          <a:srgbClr val="FFFFCC"/>
        </a:lt2>
        <a:accent1>
          <a:srgbClr val="CC9900"/>
        </a:accent1>
        <a:accent2>
          <a:srgbClr val="CC6600"/>
        </a:accent2>
        <a:accent3>
          <a:srgbClr val="ADAD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808000"/>
        </a:hlink>
        <a:folHlink>
          <a:srgbClr val="525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lano grafico 8">
        <a:dk1>
          <a:srgbClr val="003D62"/>
        </a:dk1>
        <a:lt1>
          <a:srgbClr val="FFFFFF"/>
        </a:lt1>
        <a:dk2>
          <a:srgbClr val="006699"/>
        </a:dk2>
        <a:lt2>
          <a:srgbClr val="C8D1DA"/>
        </a:lt2>
        <a:accent1>
          <a:srgbClr val="9AC0EA"/>
        </a:accent1>
        <a:accent2>
          <a:srgbClr val="80C3C8"/>
        </a:accent2>
        <a:accent3>
          <a:srgbClr val="FFFFFF"/>
        </a:accent3>
        <a:accent4>
          <a:srgbClr val="003353"/>
        </a:accent4>
        <a:accent5>
          <a:srgbClr val="CADCF3"/>
        </a:accent5>
        <a:accent6>
          <a:srgbClr val="73B0B5"/>
        </a:accent6>
        <a:hlink>
          <a:srgbClr val="81ABCB"/>
        </a:hlink>
        <a:folHlink>
          <a:srgbClr val="B6CBD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Office\Templates\Estruturas de apresentação\Plano grafico.pot</Template>
  <TotalTime>3862</TotalTime>
  <Words>2450</Words>
  <Application>Microsoft Office PowerPoint</Application>
  <PresentationFormat>Apresentação na tela (4:3)</PresentationFormat>
  <Paragraphs>452</Paragraphs>
  <Slides>45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45</vt:i4>
      </vt:variant>
    </vt:vector>
  </HeadingPairs>
  <TitlesOfParts>
    <vt:vector size="46" baseType="lpstr">
      <vt:lpstr>Plano grafico</vt:lpstr>
      <vt:lpstr> Recuperação de Informação</vt:lpstr>
      <vt:lpstr>Roteiro</vt:lpstr>
      <vt:lpstr>Fases e Etapas de um Sistemas de RI</vt:lpstr>
      <vt:lpstr>1.1 Aquisição/seleção de Documentos</vt:lpstr>
      <vt:lpstr>1.1 Aquisição/seleção de Documentos</vt:lpstr>
      <vt:lpstr>1.2 Preparação dos documentos</vt:lpstr>
      <vt:lpstr>A) Criação da Visão Lógica do documento</vt:lpstr>
      <vt:lpstr>A) Criação da Visão lógica do documento</vt:lpstr>
      <vt:lpstr>A) Criação da Visão lógica do documento Seleção automática de termos</vt:lpstr>
      <vt:lpstr>A) Criação da Visão lógica do documento  Seleção automática de termos</vt:lpstr>
      <vt:lpstr>Seleção automática de termos  Operações sobre o texto</vt:lpstr>
      <vt:lpstr>Seleção automática de termos   Operações sobre o texto</vt:lpstr>
      <vt:lpstr>Operações sobre o texto</vt:lpstr>
      <vt:lpstr>Operações sobre o texto Análise léxica</vt:lpstr>
      <vt:lpstr>Análise léxica  Tratamento de pontuação e hífens</vt:lpstr>
      <vt:lpstr>Análise léxica  Eliminação de dígitos </vt:lpstr>
      <vt:lpstr>Análise léxica  Normalização das palavras</vt:lpstr>
      <vt:lpstr>Análise léxica</vt:lpstr>
      <vt:lpstr>Operações sobre o texto Eliminação de stopwords</vt:lpstr>
      <vt:lpstr>Operações sobre o texto Eliminação de stopwords</vt:lpstr>
      <vt:lpstr>Operações sobre o texto  Stemming</vt:lpstr>
      <vt:lpstr>Operações sobre o texto Stemming</vt:lpstr>
      <vt:lpstr>Operações sobre o texto  Técnicas de stemming</vt:lpstr>
      <vt:lpstr>Operações sobre o texto  Técnicas de stemming</vt:lpstr>
      <vt:lpstr>Operações sobre o texto  Stemmers</vt:lpstr>
      <vt:lpstr>Stemming Exemplo do Snowball para Português</vt:lpstr>
      <vt:lpstr>Operações sobre o texto n-grams</vt:lpstr>
      <vt:lpstr>Operações sobre o texto Uso de Tesauros</vt:lpstr>
      <vt:lpstr>Uso de Tesauros</vt:lpstr>
      <vt:lpstr>Uso de Tesauros</vt:lpstr>
      <vt:lpstr>WordNet</vt:lpstr>
      <vt:lpstr>Operações sobre o texto  Identificação de Grupos Nominais</vt:lpstr>
      <vt:lpstr>Operações sobre o texto  Identificação de Grupos Nominais</vt:lpstr>
      <vt:lpstr>Operações sobre o texto POS-tagging</vt:lpstr>
      <vt:lpstr>Operações sobre o texto  Identificação de Entidades Nomeadas</vt:lpstr>
      <vt:lpstr>1.2 Preparação dos documentos relembrando...  </vt:lpstr>
      <vt:lpstr>B) Definição do Vocabulário da Base</vt:lpstr>
      <vt:lpstr>C) Criação da Representação dos documentos</vt:lpstr>
      <vt:lpstr>C) Criação da Representação dos documentos</vt:lpstr>
      <vt:lpstr>C) Criação da Representação dos documentos</vt:lpstr>
      <vt:lpstr>Fases e Etapas de um Sistemas de RI Relembrando…</vt:lpstr>
      <vt:lpstr>1.3 Indexação dos documentos</vt:lpstr>
      <vt:lpstr>E as Consultas?   Criação da Visão Lógica da Consulta</vt:lpstr>
      <vt:lpstr>E as Consultas?  Criação da Representação da Consulta</vt:lpstr>
      <vt:lpstr>Próxima aula</vt:lpstr>
    </vt:vector>
  </TitlesOfParts>
  <Company>UFPE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sem título</dc:title>
  <dc:creator>fbf2</dc:creator>
  <cp:lastModifiedBy>fab</cp:lastModifiedBy>
  <cp:revision>607</cp:revision>
  <cp:lastPrinted>2001-04-02T12:42:59Z</cp:lastPrinted>
  <dcterms:created xsi:type="dcterms:W3CDTF">2000-11-15T23:57:53Z</dcterms:created>
  <dcterms:modified xsi:type="dcterms:W3CDTF">2019-08-15T17:45:49Z</dcterms:modified>
</cp:coreProperties>
</file>