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1" r:id="rId1"/>
  </p:sldMasterIdLst>
  <p:notesMasterIdLst>
    <p:notesMasterId r:id="rId56"/>
  </p:notesMasterIdLst>
  <p:handoutMasterIdLst>
    <p:handoutMasterId r:id="rId57"/>
  </p:handoutMasterIdLst>
  <p:sldIdLst>
    <p:sldId id="386" r:id="rId2"/>
    <p:sldId id="507" r:id="rId3"/>
    <p:sldId id="509" r:id="rId4"/>
    <p:sldId id="510" r:id="rId5"/>
    <p:sldId id="580" r:id="rId6"/>
    <p:sldId id="572" r:id="rId7"/>
    <p:sldId id="573" r:id="rId8"/>
    <p:sldId id="570" r:id="rId9"/>
    <p:sldId id="512" r:id="rId10"/>
    <p:sldId id="575" r:id="rId11"/>
    <p:sldId id="513" r:id="rId12"/>
    <p:sldId id="577" r:id="rId13"/>
    <p:sldId id="514" r:id="rId14"/>
    <p:sldId id="517" r:id="rId15"/>
    <p:sldId id="518" r:id="rId16"/>
    <p:sldId id="574" r:id="rId17"/>
    <p:sldId id="520" r:id="rId18"/>
    <p:sldId id="581" r:id="rId19"/>
    <p:sldId id="521" r:id="rId20"/>
    <p:sldId id="522" r:id="rId21"/>
    <p:sldId id="524" r:id="rId22"/>
    <p:sldId id="525" r:id="rId23"/>
    <p:sldId id="527" r:id="rId24"/>
    <p:sldId id="529" r:id="rId25"/>
    <p:sldId id="530" r:id="rId26"/>
    <p:sldId id="531" r:id="rId27"/>
    <p:sldId id="532" r:id="rId28"/>
    <p:sldId id="533" r:id="rId29"/>
    <p:sldId id="582" r:id="rId30"/>
    <p:sldId id="578" r:id="rId31"/>
    <p:sldId id="584" r:id="rId32"/>
    <p:sldId id="535" r:id="rId33"/>
    <p:sldId id="579" r:id="rId34"/>
    <p:sldId id="538" r:id="rId35"/>
    <p:sldId id="588" r:id="rId36"/>
    <p:sldId id="539" r:id="rId37"/>
    <p:sldId id="540" r:id="rId38"/>
    <p:sldId id="541" r:id="rId39"/>
    <p:sldId id="589" r:id="rId40"/>
    <p:sldId id="542" r:id="rId41"/>
    <p:sldId id="543" r:id="rId42"/>
    <p:sldId id="544" r:id="rId43"/>
    <p:sldId id="556" r:id="rId44"/>
    <p:sldId id="590" r:id="rId45"/>
    <p:sldId id="557" r:id="rId46"/>
    <p:sldId id="591" r:id="rId47"/>
    <p:sldId id="595" r:id="rId48"/>
    <p:sldId id="597" r:id="rId49"/>
    <p:sldId id="598" r:id="rId50"/>
    <p:sldId id="599" r:id="rId51"/>
    <p:sldId id="600" r:id="rId52"/>
    <p:sldId id="567" r:id="rId53"/>
    <p:sldId id="568" r:id="rId54"/>
    <p:sldId id="506" r:id="rId55"/>
  </p:sldIdLst>
  <p:sldSz cx="9144000" cy="6858000" type="screen4x3"/>
  <p:notesSz cx="6985000" cy="101219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33"/>
    <a:srgbClr val="000000"/>
    <a:srgbClr val="800000"/>
    <a:srgbClr val="800080"/>
    <a:srgbClr val="23238D"/>
    <a:srgbClr val="00A076"/>
    <a:srgbClr val="99FFE4"/>
    <a:srgbClr val="DDDDD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7971" autoAdjust="0"/>
  </p:normalViewPr>
  <p:slideViewPr>
    <p:cSldViewPr snapToObjects="1">
      <p:cViewPr>
        <p:scale>
          <a:sx n="60" d="100"/>
          <a:sy n="60" d="100"/>
        </p:scale>
        <p:origin x="-1830" y="-7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0" d="100"/>
          <a:sy n="40" d="100"/>
        </p:scale>
        <p:origin x="-1488" y="-96"/>
      </p:cViewPr>
      <p:guideLst>
        <p:guide orient="horz" pos="3188"/>
        <p:guide pos="220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10477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949950" y="0"/>
            <a:ext cx="1035050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t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825038"/>
            <a:ext cx="827088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defTabSz="977900">
              <a:defRPr sz="13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488113" y="9825038"/>
            <a:ext cx="496887" cy="296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7749" tIns="48875" rIns="97749" bIns="48875" numCol="1" anchor="b" anchorCtr="0" compatLnSpc="1">
            <a:prstTxWarp prst="textNoShape">
              <a:avLst/>
            </a:prstTxWarp>
            <a:spAutoFit/>
          </a:bodyPr>
          <a:lstStyle>
            <a:lvl1pPr algn="r" defTabSz="977900">
              <a:defRPr sz="1300"/>
            </a:lvl1pPr>
          </a:lstStyle>
          <a:p>
            <a:pPr>
              <a:defRPr/>
            </a:pPr>
            <a:fld id="{43B2D129-367C-490A-99DB-A212D966AC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82245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50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3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62025" y="758825"/>
            <a:ext cx="5060950" cy="3795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808538"/>
            <a:ext cx="5121275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615488"/>
            <a:ext cx="3027363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9615488"/>
            <a:ext cx="3027362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749" tIns="48875" rIns="97749" bIns="48875" numCol="1" anchor="b" anchorCtr="0" compatLnSpc="1">
            <a:prstTxWarp prst="textNoShape">
              <a:avLst/>
            </a:prstTxWarp>
          </a:bodyPr>
          <a:lstStyle>
            <a:lvl1pPr algn="r" defTabSz="977900" eaLnBrk="0" hangingPunct="0">
              <a:defRPr sz="1300">
                <a:latin typeface="Times New Roman" pitchFamily="18" charset="0"/>
              </a:defRPr>
            </a:lvl1pPr>
          </a:lstStyle>
          <a:p>
            <a:pPr>
              <a:defRPr/>
            </a:pPr>
            <a:fld id="{823B1572-4061-49A7-9084-B349963753D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469575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4982180-251D-4680-8392-9D6EFB7BB4B2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4035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2051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B397CA-C4F0-4EA6-B2CE-DDD00AE33004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5884307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3A5EE-43A0-4BD6-A183-A20FD901B39E}" type="slidenum">
              <a:rPr lang="pt-BR" smtClean="0"/>
              <a:pPr/>
              <a:t>43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46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47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48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49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50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90EBE1-8301-449D-87F4-76EB1467638A}" type="slidenum">
              <a:rPr lang="pt-BR" smtClean="0"/>
              <a:pPr/>
              <a:t>51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15" name="Rectangle 4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grpSp>
            <p:nvGrpSpPr>
              <p:cNvPr id="16" name="Group 5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18" name="Line 6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9" name="Line 7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0" name="Line 8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1" name="Line 9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2" name="Line 10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3" name="Line 11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4" name="Line 12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5" name="Line 13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6" name="Line 14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7" name="Line 15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8" name="Line 16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29" name="Line 17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0" name="Line 18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1" name="Line 19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2" name="Line 20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3" name="Line 21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4" name="Line 22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5" name="Line 23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6" name="Line 24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7" name="Line 25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8" name="Line 26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39" name="Line 27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0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1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2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3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4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5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6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7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8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49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0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1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2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3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4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5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6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7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8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59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0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1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2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3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4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5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6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7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68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sp>
            <p:nvSpPr>
              <p:cNvPr id="17" name="Line 57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6" name="Group 58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11" name="Line 59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2" name="Line 60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3" name="Line 61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4" name="Arc 62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  <p:grpSp>
          <p:nvGrpSpPr>
            <p:cNvPr id="7" name="Group 63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8" name="Line 64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9" name="Line 65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" name="Arc 66"/>
              <p:cNvSpPr>
                <a:spLocks/>
              </p:cNvSpPr>
              <p:nvPr/>
            </p:nvSpPr>
            <p:spPr bwMode="ltGray">
              <a:xfrm rot="5400000">
                <a:off x="5097" y="3347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10659" name="Rectangle 6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110660" name="Rectangle 6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pt-BR" dirty="0"/>
              <a:t>Clique para editar o estilo do subtítulo mestre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EE3B6C-79AA-44C5-8356-D6257619D42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64093-1A17-4890-AFFA-D04D9531308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10350" y="342900"/>
            <a:ext cx="2000250" cy="528637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342900"/>
            <a:ext cx="5848350" cy="528637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435182-6820-45BE-9E3F-14D25BEF98D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997868"/>
          </a:xfrm>
        </p:spPr>
        <p:txBody>
          <a:bodyPr/>
          <a:lstStyle/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114800"/>
          </a:xfrm>
        </p:spPr>
        <p:txBody>
          <a:bodyPr/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77D341-5D17-4D92-BFFE-874ED14BBB8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4F548-DD7F-4C3E-BE4B-258E727D7432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800600" y="1514475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8309-08B2-497D-8F3B-56BE419944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8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39628B-D46C-40AC-A6CF-310C9E47C663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9E6F5F-4FFF-4443-8895-3CB4DD8138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2043D4-E3BB-4553-9400-73BB8458A70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A89260-60E1-43F2-BAAC-CFAE72FDFF1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6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6" name="Rectangle 6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E4A4D-E9CE-4BAA-ACD4-C8C12E570480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31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3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9573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4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5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6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7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8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79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0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1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2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3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4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5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6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7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8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89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0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1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2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3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4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  <p:grpSp>
            <p:nvGrpSpPr>
              <p:cNvPr id="1039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9596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7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8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599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0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1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2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3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4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5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6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7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8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09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0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1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2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3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4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5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6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7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8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19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0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1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2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3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  <p:sp>
              <p:nvSpPr>
                <p:cNvPr id="109624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pt-BR"/>
                </a:p>
              </p:txBody>
            </p:sp>
          </p:grpSp>
        </p:grpSp>
        <p:sp>
          <p:nvSpPr>
            <p:cNvPr id="109625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sp>
          <p:nvSpPr>
            <p:cNvPr id="109626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  <p:grpSp>
          <p:nvGrpSpPr>
            <p:cNvPr id="1034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9628" name="Line 60"/>
              <p:cNvSpPr>
                <a:spLocks noChangeShapeType="1"/>
              </p:cNvSpPr>
              <p:nvPr/>
            </p:nvSpPr>
            <p:spPr bwMode="ltGray">
              <a:xfrm flipH="1">
                <a:off x="96" y="1038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29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  <p:sp>
            <p:nvSpPr>
              <p:cNvPr id="109630" name="Arc 62"/>
              <p:cNvSpPr>
                <a:spLocks/>
              </p:cNvSpPr>
              <p:nvPr/>
            </p:nvSpPr>
            <p:spPr bwMode="ltGray">
              <a:xfrm flipH="1">
                <a:off x="218" y="916"/>
                <a:ext cx="238" cy="240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pt-BR"/>
              </a:p>
            </p:txBody>
          </p:sp>
        </p:grpSp>
      </p:grpSp>
      <p:sp>
        <p:nvSpPr>
          <p:cNvPr id="102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42900"/>
            <a:ext cx="777240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755576" y="1618456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os estilos do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</a:p>
        </p:txBody>
      </p:sp>
      <p:sp>
        <p:nvSpPr>
          <p:cNvPr id="109634" name="Rectangle 6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0" y="6248400"/>
            <a:ext cx="1447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pt-BR"/>
              <a:t>CIn-UFPE</a:t>
            </a:r>
          </a:p>
        </p:txBody>
      </p:sp>
      <p:sp>
        <p:nvSpPr>
          <p:cNvPr id="109635" name="Rectangle 6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76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80155CB-FB78-44FC-8058-CB3BE608D1E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3"/>
        </a:buBlip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400">
          <a:solidFill>
            <a:srgbClr val="000000"/>
          </a:solidFill>
          <a:latin typeface="+mn-lt"/>
        </a:defRPr>
      </a:lvl2pPr>
      <a:lvl3pPr marL="1008000" indent="-228600" algn="l" rtl="0" eaLnBrk="0" fontAlgn="base" hangingPunct="0">
        <a:spcBef>
          <a:spcPts val="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2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5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smtClean="0"/>
              <a:t/>
            </a:r>
            <a:br>
              <a:rPr lang="en-US" altLang="zh-TW" smtClean="0"/>
            </a:br>
            <a:r>
              <a:rPr lang="pt-BR" smtClean="0"/>
              <a:t>Recuperação de Informação</a:t>
            </a:r>
            <a:endParaRPr lang="en-US" altLang="zh-TW" dirty="0" smtClean="0"/>
          </a:p>
        </p:txBody>
      </p:sp>
      <p:sp>
        <p:nvSpPr>
          <p:cNvPr id="3076" name="Rectangle 6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1699592" y="3717032"/>
            <a:ext cx="6400800" cy="1345506"/>
          </a:xfrm>
        </p:spPr>
        <p:txBody>
          <a:bodyPr/>
          <a:lstStyle/>
          <a:p>
            <a:pPr algn="r"/>
            <a:r>
              <a:rPr lang="pt-BR" dirty="0" smtClean="0"/>
              <a:t>Sistemas de Recomendação</a:t>
            </a:r>
          </a:p>
          <a:p>
            <a:r>
              <a:rPr lang="pt-BR" dirty="0" smtClean="0"/>
              <a:t> </a:t>
            </a:r>
          </a:p>
        </p:txBody>
      </p:sp>
      <p:sp>
        <p:nvSpPr>
          <p:cNvPr id="3074" name="Rectangle 109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fld id="{E84FFF66-6659-4D44-8754-176FBCB2D17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6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492080"/>
            <a:ext cx="2895600" cy="889248"/>
          </a:xfrm>
        </p:spPr>
        <p:txBody>
          <a:bodyPr/>
          <a:lstStyle/>
          <a:p>
            <a:r>
              <a:rPr lang="pt-BR" sz="2000" dirty="0" smtClean="0">
                <a:sym typeface="Monotype Sorts"/>
              </a:rPr>
              <a:t>Flávia Barros e </a:t>
            </a:r>
          </a:p>
          <a:p>
            <a:r>
              <a:rPr lang="pt-BR" sz="2000" dirty="0" smtClean="0">
                <a:sym typeface="Monotype Sorts"/>
              </a:rPr>
              <a:t>Ricardo Prudêncio</a:t>
            </a:r>
          </a:p>
          <a:p>
            <a:endParaRPr lang="pt-BR" dirty="0" smtClean="0">
              <a:sym typeface="Monotype Sort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Coleta de Dados/Informação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 de Dados/Informação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762472"/>
            <a:ext cx="7772400" cy="4618856"/>
          </a:xfrm>
        </p:spPr>
        <p:txBody>
          <a:bodyPr/>
          <a:lstStyle/>
          <a:p>
            <a:r>
              <a:rPr lang="pt-BR" dirty="0" smtClean="0"/>
              <a:t>Objetivo</a:t>
            </a:r>
          </a:p>
          <a:p>
            <a:pPr lvl="1"/>
            <a:r>
              <a:rPr lang="pt-BR" dirty="0" smtClean="0"/>
              <a:t>Identificar melhor as necessidades e preferências do usuário</a:t>
            </a:r>
          </a:p>
          <a:p>
            <a:pPr lvl="2"/>
            <a:r>
              <a:rPr lang="pt-BR" dirty="0" smtClean="0"/>
              <a:t>Dados pessoais, dados comportamentais...</a:t>
            </a:r>
          </a:p>
          <a:p>
            <a:pPr lvl="1"/>
            <a:r>
              <a:rPr lang="pt-BR" dirty="0" smtClean="0"/>
              <a:t>A fim de criar e manter seu </a:t>
            </a:r>
            <a:r>
              <a:rPr lang="pt-BR" dirty="0" smtClean="0">
                <a:solidFill>
                  <a:srgbClr val="660033"/>
                </a:solidFill>
              </a:rPr>
              <a:t>perfil </a:t>
            </a:r>
            <a:r>
              <a:rPr lang="pt-BR" dirty="0" smtClean="0"/>
              <a:t>dentro do sistema</a:t>
            </a:r>
          </a:p>
          <a:p>
            <a:r>
              <a:rPr lang="pt-BR" dirty="0" smtClean="0"/>
              <a:t>Esse perfil é usado para filtrar os itens que serão recomendados ao usuário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 de Dados/Informação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90464"/>
            <a:ext cx="7772400" cy="4618856"/>
          </a:xfrm>
        </p:spPr>
        <p:txBody>
          <a:bodyPr/>
          <a:lstStyle/>
          <a:p>
            <a:r>
              <a:rPr lang="pt-BR" dirty="0" smtClean="0"/>
              <a:t>É necessário identificar o usuário quando ele acessa o sistema</a:t>
            </a:r>
          </a:p>
          <a:p>
            <a:r>
              <a:rPr lang="pt-BR" dirty="0" smtClean="0"/>
              <a:t>Duas opções</a:t>
            </a:r>
          </a:p>
          <a:p>
            <a:pPr lvl="1">
              <a:spcBef>
                <a:spcPts val="600"/>
              </a:spcBef>
            </a:pPr>
            <a:r>
              <a:rPr lang="pt-BR" dirty="0" smtClean="0">
                <a:solidFill>
                  <a:srgbClr val="660033"/>
                </a:solidFill>
              </a:rPr>
              <a:t>Identificação no servidor</a:t>
            </a:r>
          </a:p>
          <a:p>
            <a:pPr lvl="2">
              <a:spcBef>
                <a:spcPts val="600"/>
              </a:spcBef>
            </a:pPr>
            <a:r>
              <a:rPr lang="pt-BR" sz="2200" dirty="0" smtClean="0"/>
              <a:t>É necessário fazer um cadastro</a:t>
            </a:r>
          </a:p>
          <a:p>
            <a:pPr lvl="2">
              <a:spcBef>
                <a:spcPts val="600"/>
              </a:spcBef>
            </a:pPr>
            <a:r>
              <a:rPr lang="pt-BR" sz="2200" dirty="0" smtClean="0"/>
              <a:t>Oferece maior precisão</a:t>
            </a:r>
          </a:p>
          <a:p>
            <a:pPr lvl="1">
              <a:spcBef>
                <a:spcPts val="600"/>
              </a:spcBef>
            </a:pPr>
            <a:r>
              <a:rPr lang="pt-BR" dirty="0" smtClean="0">
                <a:solidFill>
                  <a:srgbClr val="660033"/>
                </a:solidFill>
              </a:rPr>
              <a:t>Identificação no cliente </a:t>
            </a:r>
          </a:p>
          <a:p>
            <a:pPr lvl="2">
              <a:spcBef>
                <a:spcPts val="600"/>
              </a:spcBef>
            </a:pPr>
            <a:r>
              <a:rPr lang="pt-BR" sz="2200" dirty="0" smtClean="0"/>
              <a:t>Utiliza </a:t>
            </a:r>
            <a:r>
              <a:rPr lang="pt-BR" sz="2200" dirty="0" err="1" smtClean="0"/>
              <a:t>cookies</a:t>
            </a:r>
            <a:r>
              <a:rPr lang="pt-BR" sz="2200" dirty="0" smtClean="0"/>
              <a:t> para identificar a máquina</a:t>
            </a:r>
          </a:p>
          <a:p>
            <a:pPr lvl="2">
              <a:spcBef>
                <a:spcPts val="600"/>
              </a:spcBef>
            </a:pPr>
            <a:r>
              <a:rPr lang="pt-BR" sz="2200" dirty="0" smtClean="0"/>
              <a:t>Menos confiável</a:t>
            </a:r>
          </a:p>
          <a:p>
            <a:pPr lvl="3">
              <a:spcBef>
                <a:spcPts val="600"/>
              </a:spcBef>
            </a:pPr>
            <a:r>
              <a:rPr lang="pt-BR" sz="2000" dirty="0" smtClean="0"/>
              <a:t>Um computador pode ser usado por várias pessoas de uma mesma família...</a:t>
            </a:r>
          </a:p>
        </p:txBody>
      </p:sp>
    </p:spTree>
    <p:extLst>
      <p:ext uri="{BB962C8B-B14F-4D97-AF65-F5344CB8AC3E}">
        <p14:creationId xmlns:p14="http://schemas.microsoft.com/office/powerpoint/2010/main" xmlns="" val="214837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Coleta de Dados/Informação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834880"/>
          </a:xfrm>
        </p:spPr>
        <p:txBody>
          <a:bodyPr/>
          <a:lstStyle/>
          <a:p>
            <a:r>
              <a:rPr lang="pt-BR" dirty="0" smtClean="0"/>
              <a:t>Após identificar o usuário, é possível coletar dados sobre ele</a:t>
            </a:r>
          </a:p>
          <a:p>
            <a:pPr lvl="1"/>
            <a:r>
              <a:rPr lang="pt-BR" dirty="0" smtClean="0"/>
              <a:t>Para criar/</a:t>
            </a:r>
            <a:r>
              <a:rPr lang="pt-BR" dirty="0" err="1" smtClean="0"/>
              <a:t>mater</a:t>
            </a:r>
            <a:r>
              <a:rPr lang="pt-BR" dirty="0" smtClean="0"/>
              <a:t> seu perfil</a:t>
            </a:r>
          </a:p>
          <a:p>
            <a:r>
              <a:rPr lang="pt-BR" dirty="0" smtClean="0"/>
              <a:t>A coleta pode ser</a:t>
            </a:r>
          </a:p>
          <a:p>
            <a:pPr lvl="1"/>
            <a:r>
              <a:rPr lang="pt-BR" dirty="0" smtClean="0">
                <a:solidFill>
                  <a:srgbClr val="660033"/>
                </a:solidFill>
              </a:rPr>
              <a:t>Explícita</a:t>
            </a:r>
            <a:r>
              <a:rPr lang="pt-BR" dirty="0" smtClean="0"/>
              <a:t> </a:t>
            </a:r>
          </a:p>
          <a:p>
            <a:pPr marL="936000" lvl="2"/>
            <a:r>
              <a:rPr lang="pt-BR" dirty="0" smtClean="0"/>
              <a:t>U</a:t>
            </a:r>
            <a:r>
              <a:rPr lang="pt-BR" sz="2200" dirty="0" smtClean="0"/>
              <a:t>suário informa suas necessidades e preferências</a:t>
            </a:r>
          </a:p>
          <a:p>
            <a:pPr lvl="1"/>
            <a:r>
              <a:rPr lang="pt-BR" dirty="0" smtClean="0">
                <a:solidFill>
                  <a:srgbClr val="660033"/>
                </a:solidFill>
              </a:rPr>
              <a:t>Implícita</a:t>
            </a:r>
          </a:p>
          <a:p>
            <a:pPr lvl="2"/>
            <a:r>
              <a:rPr lang="pt-BR" sz="2200" dirty="0" smtClean="0"/>
              <a:t>Necessidades </a:t>
            </a:r>
            <a:r>
              <a:rPr lang="pt-BR" dirty="0" smtClean="0"/>
              <a:t>e preferências do usuário são deduzidas a partir </a:t>
            </a:r>
            <a:r>
              <a:rPr lang="pt-BR" sz="2200" dirty="0" smtClean="0"/>
              <a:t>de ações (dados de navegação)</a:t>
            </a:r>
          </a:p>
          <a:p>
            <a:pPr lvl="3"/>
            <a:r>
              <a:rPr lang="pt-BR" dirty="0" smtClean="0"/>
              <a:t>páginas consultadas, produtos visualizados, tempo de permanência, ...</a:t>
            </a:r>
          </a:p>
          <a:p>
            <a:pPr lvl="4"/>
            <a:endParaRPr lang="pt-BR" dirty="0" smtClean="0"/>
          </a:p>
          <a:p>
            <a:pPr lvl="2"/>
            <a:endParaRPr lang="pt-BR" dirty="0" smtClean="0"/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Privacidade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A fim de manter o perfil atualizado, é necessário coletar dados constantemente</a:t>
            </a:r>
          </a:p>
          <a:p>
            <a:pPr lvl="1"/>
            <a:r>
              <a:rPr lang="pt-BR" dirty="0" smtClean="0"/>
              <a:t>muitas vezes de forma implícita, sem que o usuário perceba</a:t>
            </a:r>
          </a:p>
          <a:p>
            <a:r>
              <a:rPr lang="pt-BR" dirty="0" smtClean="0"/>
              <a:t>Isso levanta questões sobre privacidade</a:t>
            </a:r>
          </a:p>
          <a:p>
            <a:pPr lvl="1"/>
            <a:r>
              <a:rPr lang="pt-BR" dirty="0" smtClean="0"/>
              <a:t>Preocupações dos usuários</a:t>
            </a:r>
          </a:p>
          <a:p>
            <a:pPr lvl="2"/>
            <a:r>
              <a:rPr lang="pt-BR" dirty="0" smtClean="0"/>
              <a:t>Divulgação de dados fornecidos às empresas</a:t>
            </a:r>
          </a:p>
          <a:p>
            <a:pPr lvl="2"/>
            <a:r>
              <a:rPr lang="pt-BR" dirty="0" smtClean="0"/>
              <a:t>Spam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Políticas de Privacidade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É uma exigência legal que as políticas de privacidade dos sites sejam disponibilizadas.</a:t>
            </a:r>
          </a:p>
          <a:p>
            <a:pPr lvl="1"/>
            <a:r>
              <a:rPr lang="pt-BR" dirty="0" smtClean="0"/>
              <a:t>Aumenta a proteção do usuário.</a:t>
            </a:r>
          </a:p>
          <a:p>
            <a:r>
              <a:rPr lang="pt-BR" dirty="0" smtClean="0"/>
              <a:t>Algumas organizações propõem selos que regulam a política de privacidade de um </a:t>
            </a:r>
            <a:r>
              <a:rPr lang="pt-BR" dirty="0" err="1" smtClean="0"/>
              <a:t>Website</a:t>
            </a:r>
            <a:r>
              <a:rPr lang="pt-BR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Processo de Recomendação </a:t>
            </a: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EE3B6C-79AA-44C5-8356-D6257619D42B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Estratégias de Recomendação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Diferentes estratégias podem ser usadas para </a:t>
            </a:r>
            <a:r>
              <a:rPr lang="pt-BR" dirty="0" smtClean="0">
                <a:solidFill>
                  <a:srgbClr val="660033"/>
                </a:solidFill>
              </a:rPr>
              <a:t>personalizar</a:t>
            </a:r>
            <a:r>
              <a:rPr lang="pt-BR" dirty="0" smtClean="0"/>
              <a:t> recomendações para um usuário</a:t>
            </a:r>
          </a:p>
          <a:p>
            <a:pPr lvl="1"/>
            <a:r>
              <a:rPr lang="pt-BR" dirty="0" smtClean="0"/>
              <a:t>Listas de recomendação</a:t>
            </a:r>
          </a:p>
          <a:p>
            <a:pPr lvl="1"/>
            <a:r>
              <a:rPr lang="pt-BR" dirty="0" smtClean="0"/>
              <a:t>Avaliações de usuários (reputação dos produtos)</a:t>
            </a:r>
          </a:p>
          <a:p>
            <a:pPr lvl="1"/>
            <a:r>
              <a:rPr lang="pt-BR" dirty="0" smtClean="0"/>
              <a:t>Recomendações personalizadas</a:t>
            </a:r>
          </a:p>
          <a:p>
            <a:pPr lvl="1"/>
            <a:r>
              <a:rPr lang="pt-BR" dirty="0" smtClean="0"/>
              <a:t>"Usuários que se interessaram por X também se interessaram por Y" </a:t>
            </a:r>
          </a:p>
          <a:p>
            <a:pPr lvl="1"/>
            <a:r>
              <a:rPr lang="pt-BR" dirty="0" smtClean="0"/>
              <a:t>Associação por conteúdo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Estratégias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557936"/>
          </a:xfrm>
        </p:spPr>
        <p:txBody>
          <a:bodyPr/>
          <a:lstStyle/>
          <a:p>
            <a:r>
              <a:rPr lang="pt-BR" dirty="0" smtClean="0"/>
              <a:t>Quanto ao </a:t>
            </a:r>
            <a:r>
              <a:rPr lang="pt-BR" dirty="0" smtClean="0">
                <a:solidFill>
                  <a:srgbClr val="660033"/>
                </a:solidFill>
              </a:rPr>
              <a:t>grau de personalização</a:t>
            </a:r>
            <a:endParaRPr lang="pt-BR" dirty="0" smtClean="0"/>
          </a:p>
          <a:p>
            <a:pPr lvl="1"/>
            <a:r>
              <a:rPr lang="pt-BR" dirty="0" smtClean="0"/>
              <a:t>Não personalizada</a:t>
            </a:r>
          </a:p>
          <a:p>
            <a:pPr lvl="2"/>
            <a:r>
              <a:rPr lang="pt-BR" dirty="0" smtClean="0"/>
              <a:t>Oferece a mesma recomendação para todos os usuários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Efêmera</a:t>
            </a:r>
          </a:p>
          <a:p>
            <a:pPr lvl="2"/>
            <a:r>
              <a:rPr lang="pt-BR" dirty="0" smtClean="0"/>
              <a:t>Utiliza informações correntes sobre o usuário</a:t>
            </a:r>
          </a:p>
          <a:p>
            <a:pPr lvl="3"/>
            <a:r>
              <a:rPr lang="pt-BR" dirty="0" smtClean="0"/>
              <a:t>itens vistos, produtos no carrinho de compras, </a:t>
            </a:r>
            <a:r>
              <a:rPr lang="pt-BR" dirty="0" err="1" smtClean="0"/>
              <a:t>etc</a:t>
            </a:r>
            <a:r>
              <a:rPr lang="pt-BR" dirty="0" smtClean="0"/>
              <a:t> </a:t>
            </a:r>
          </a:p>
          <a:p>
            <a:pPr lvl="1">
              <a:spcBef>
                <a:spcPts val="1200"/>
              </a:spcBef>
            </a:pPr>
            <a:r>
              <a:rPr lang="pt-BR" dirty="0" smtClean="0"/>
              <a:t>Persistente</a:t>
            </a:r>
          </a:p>
          <a:p>
            <a:pPr lvl="2"/>
            <a:r>
              <a:rPr lang="pt-BR" dirty="0" smtClean="0"/>
              <a:t>Utiliza informações armazenadas sobre as preferências dos usuários </a:t>
            </a:r>
          </a:p>
          <a:p>
            <a:pPr lvl="2"/>
            <a:r>
              <a:rPr lang="pt-BR" dirty="0" smtClean="0">
                <a:solidFill>
                  <a:srgbClr val="660033"/>
                </a:solidFill>
              </a:rPr>
              <a:t>seu perfil</a:t>
            </a:r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79912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Listas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Estratégia não personalizada</a:t>
            </a:r>
          </a:p>
          <a:p>
            <a:r>
              <a:rPr lang="pt-BR" dirty="0" smtClean="0"/>
              <a:t>Consiste em manter uma lista de itens organizados por alguma característica</a:t>
            </a:r>
          </a:p>
          <a:p>
            <a:pPr lvl="1"/>
            <a:r>
              <a:rPr lang="pt-BR" dirty="0" smtClean="0"/>
              <a:t>Itens mais vendidos, sugestões para presentes</a:t>
            </a:r>
          </a:p>
          <a:p>
            <a:pPr lvl="1"/>
            <a:r>
              <a:rPr lang="pt-BR" dirty="0" smtClean="0"/>
              <a:t>Não necessita de uma análise profunda dos dados para montar as listas</a:t>
            </a:r>
          </a:p>
          <a:p>
            <a:r>
              <a:rPr lang="pt-BR" dirty="0" smtClean="0"/>
              <a:t>Vantagens e desvantagens</a:t>
            </a:r>
          </a:p>
          <a:p>
            <a:pPr lvl="1"/>
            <a:r>
              <a:rPr lang="pt-BR" dirty="0" smtClean="0"/>
              <a:t>Fácil implementação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Recomendação não personalizada</a:t>
            </a:r>
          </a:p>
          <a:p>
            <a:pPr lvl="2"/>
            <a:r>
              <a:rPr lang="pt-BR" dirty="0" smtClean="0"/>
              <a:t>Oferece as mesmas recomendações para todos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Roteiro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Introdução</a:t>
            </a:r>
          </a:p>
          <a:p>
            <a:r>
              <a:rPr lang="pt-BR" dirty="0" smtClean="0"/>
              <a:t>Coleta de Informações </a:t>
            </a:r>
          </a:p>
          <a:p>
            <a:r>
              <a:rPr lang="pt-BR" dirty="0" smtClean="0"/>
              <a:t>Estratégias de Recomendação </a:t>
            </a:r>
          </a:p>
          <a:p>
            <a:r>
              <a:rPr lang="pt-BR" dirty="0"/>
              <a:t>Técnicas de Recomendação </a:t>
            </a:r>
            <a:endParaRPr lang="pt-BR" dirty="0" smtClean="0"/>
          </a:p>
          <a:p>
            <a:r>
              <a:rPr lang="pt-BR" dirty="0" smtClean="0"/>
              <a:t> Sistemas de Recomendação</a:t>
            </a:r>
          </a:p>
          <a:p>
            <a:pPr lvl="1"/>
            <a:r>
              <a:rPr lang="pt-BR" dirty="0" smtClean="0"/>
              <a:t>Exemplos de aplicações</a:t>
            </a:r>
          </a:p>
          <a:p>
            <a:r>
              <a:rPr lang="pt-BR" dirty="0" smtClean="0"/>
              <a:t>Conclusão</a:t>
            </a:r>
            <a:endParaRPr lang="pt-BR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16DA236-827A-4CC7-9A31-04FE901016C7}" type="slidenum">
              <a:rPr lang="pt-BR" smtClean="0"/>
              <a:pPr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204172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Listas de Recomendação</a:t>
            </a:r>
            <a:endParaRPr lang="pt-BR" dirty="0"/>
          </a:p>
        </p:txBody>
      </p:sp>
      <p:grpSp>
        <p:nvGrpSpPr>
          <p:cNvPr id="3" name="Grupo 2"/>
          <p:cNvGrpSpPr/>
          <p:nvPr/>
        </p:nvGrpSpPr>
        <p:grpSpPr>
          <a:xfrm>
            <a:off x="0" y="1412776"/>
            <a:ext cx="9144000" cy="5445224"/>
            <a:chOff x="0" y="1412776"/>
            <a:chExt cx="9144000" cy="5445224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 l="21303" t="20297" r="20033" b="14735"/>
            <a:stretch>
              <a:fillRect/>
            </a:stretch>
          </p:blipFill>
          <p:spPr bwMode="auto">
            <a:xfrm>
              <a:off x="0" y="1412776"/>
              <a:ext cx="9144000" cy="54452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Elipse 5"/>
            <p:cNvSpPr/>
            <p:nvPr/>
          </p:nvSpPr>
          <p:spPr>
            <a:xfrm>
              <a:off x="609600" y="2420888"/>
              <a:ext cx="1802160" cy="576064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32656"/>
            <a:ext cx="7772400" cy="997868"/>
          </a:xfrm>
        </p:spPr>
        <p:txBody>
          <a:bodyPr/>
          <a:lstStyle/>
          <a:p>
            <a:r>
              <a:rPr lang="pt-BR" dirty="0" smtClean="0"/>
              <a:t>Avaliações de Usuários –</a:t>
            </a:r>
            <a:br>
              <a:rPr lang="pt-BR" dirty="0" smtClean="0"/>
            </a:br>
            <a:r>
              <a:rPr lang="pt-BR" dirty="0" smtClean="0"/>
              <a:t>Reputação dos produtos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28800"/>
            <a:ext cx="7772400" cy="4680520"/>
          </a:xfrm>
        </p:spPr>
        <p:txBody>
          <a:bodyPr/>
          <a:lstStyle/>
          <a:p>
            <a:r>
              <a:rPr lang="pt-BR" dirty="0" smtClean="0"/>
              <a:t>Estratégia não personalizada</a:t>
            </a:r>
          </a:p>
          <a:p>
            <a:r>
              <a:rPr lang="pt-BR" dirty="0" smtClean="0"/>
              <a:t>Utiliza o feedback dos usuários sobre produtos/serviços adquiridos</a:t>
            </a:r>
            <a:endParaRPr lang="pt-BR" dirty="0" smtClean="0">
              <a:solidFill>
                <a:srgbClr val="660033"/>
              </a:solidFill>
            </a:endParaRPr>
          </a:p>
          <a:p>
            <a:pPr lvl="1"/>
            <a:r>
              <a:rPr lang="pt-BR" dirty="0" smtClean="0"/>
              <a:t>O sistema usa essas avaliações para estabelecer a </a:t>
            </a:r>
            <a:r>
              <a:rPr lang="pt-BR" dirty="0" smtClean="0">
                <a:solidFill>
                  <a:srgbClr val="660033"/>
                </a:solidFill>
              </a:rPr>
              <a:t>reputação do produto</a:t>
            </a:r>
          </a:p>
          <a:p>
            <a:r>
              <a:rPr lang="pt-BR" dirty="0" smtClean="0"/>
              <a:t>Vantagem/desvantagens</a:t>
            </a:r>
          </a:p>
          <a:p>
            <a:pPr lvl="1"/>
            <a:r>
              <a:rPr lang="pt-BR" dirty="0" smtClean="0"/>
              <a:t>Fácil implementação; avaliação de outros clientes pode auxiliar novos consumidores</a:t>
            </a:r>
          </a:p>
          <a:p>
            <a:pPr lvl="1"/>
            <a:r>
              <a:rPr lang="pt-BR" dirty="0" smtClean="0"/>
              <a:t>Depende do usuário fornecer sua opinião e da “veracidade” das opiniões fornecidas.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Avaliações dos Usuários</a:t>
            </a:r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1303" t="34078" r="12285" b="34422"/>
          <a:stretch>
            <a:fillRect/>
          </a:stretch>
        </p:blipFill>
        <p:spPr bwMode="auto">
          <a:xfrm>
            <a:off x="0" y="1412776"/>
            <a:ext cx="9144000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 l="24542" t="34250" r="14861" b="24407"/>
          <a:stretch>
            <a:fillRect/>
          </a:stretch>
        </p:blipFill>
        <p:spPr bwMode="auto">
          <a:xfrm>
            <a:off x="0" y="3833664"/>
            <a:ext cx="914400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ipse 5"/>
          <p:cNvSpPr/>
          <p:nvPr/>
        </p:nvSpPr>
        <p:spPr>
          <a:xfrm>
            <a:off x="5076056" y="1844824"/>
            <a:ext cx="1368152" cy="576064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Elipse 6"/>
          <p:cNvSpPr/>
          <p:nvPr/>
        </p:nvSpPr>
        <p:spPr>
          <a:xfrm>
            <a:off x="5796136" y="6021288"/>
            <a:ext cx="3347864" cy="648072"/>
          </a:xfrm>
          <a:prstGeom prst="ellipse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Recomendações personalizadas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Baseia-se nas sugestões feitas especificamente para um determinado usuário</a:t>
            </a:r>
          </a:p>
          <a:p>
            <a:r>
              <a:rPr lang="pt-BR" dirty="0" smtClean="0"/>
              <a:t>Dois tipos de recomendação:</a:t>
            </a:r>
          </a:p>
          <a:p>
            <a:pPr lvl="1"/>
            <a:r>
              <a:rPr lang="pt-BR" dirty="0" smtClean="0"/>
              <a:t>Baseada em </a:t>
            </a:r>
            <a:r>
              <a:rPr lang="pt-BR" dirty="0" smtClean="0">
                <a:solidFill>
                  <a:srgbClr val="660033"/>
                </a:solidFill>
              </a:rPr>
              <a:t>preferências implícitas</a:t>
            </a:r>
            <a:endParaRPr lang="pt-BR" dirty="0" smtClean="0"/>
          </a:p>
          <a:p>
            <a:pPr lvl="1"/>
            <a:r>
              <a:rPr lang="pt-BR" dirty="0" smtClean="0"/>
              <a:t>Baseada </a:t>
            </a:r>
            <a:r>
              <a:rPr lang="pt-BR" dirty="0"/>
              <a:t>em </a:t>
            </a:r>
            <a:r>
              <a:rPr lang="pt-BR" dirty="0" smtClean="0">
                <a:solidFill>
                  <a:srgbClr val="660033"/>
                </a:solidFill>
              </a:rPr>
              <a:t>preferências explícitas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Recomendação por Associação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90464"/>
            <a:ext cx="7772400" cy="4546848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pt-BR" dirty="0" smtClean="0"/>
              <a:t>Baseada em técnicas que criam </a:t>
            </a:r>
            <a:r>
              <a:rPr lang="pt-BR" dirty="0">
                <a:solidFill>
                  <a:srgbClr val="660033"/>
                </a:solidFill>
              </a:rPr>
              <a:t>associações entre itens </a:t>
            </a:r>
            <a:r>
              <a:rPr lang="pt-BR" dirty="0"/>
              <a:t>adquiridos pelos usuários </a:t>
            </a:r>
            <a:endParaRPr lang="pt-BR" dirty="0" smtClean="0"/>
          </a:p>
          <a:p>
            <a:pPr lvl="1"/>
            <a:r>
              <a:rPr lang="pt-BR" dirty="0">
                <a:solidFill>
                  <a:schemeClr val="tx2"/>
                </a:solidFill>
              </a:rPr>
              <a:t>“Usuários que se interessaram por X também se interessaram por Y</a:t>
            </a:r>
            <a:r>
              <a:rPr lang="pt-BR" dirty="0" smtClean="0">
                <a:solidFill>
                  <a:schemeClr val="tx2"/>
                </a:solidFill>
              </a:rPr>
              <a:t>”</a:t>
            </a:r>
          </a:p>
          <a:p>
            <a:pPr lvl="1"/>
            <a:r>
              <a:rPr lang="pt-BR" dirty="0"/>
              <a:t>Como um cluster</a:t>
            </a:r>
            <a:r>
              <a:rPr lang="pt-BR" dirty="0" smtClean="0"/>
              <a:t>...</a:t>
            </a:r>
            <a:endParaRPr lang="pt-BR" dirty="0">
              <a:solidFill>
                <a:srgbClr val="660033"/>
              </a:solidFill>
            </a:endParaRPr>
          </a:p>
          <a:p>
            <a:r>
              <a:rPr lang="pt-BR" dirty="0" smtClean="0"/>
              <a:t>Quando o usuário compra ou visualiza um determinado item...</a:t>
            </a:r>
          </a:p>
          <a:p>
            <a:pPr lvl="1"/>
            <a:r>
              <a:rPr lang="pt-BR" dirty="0" smtClean="0"/>
              <a:t>O sistema indica itens “associados” a esse item</a:t>
            </a:r>
          </a:p>
          <a:p>
            <a:pPr lvl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Recomendação por Associação</a:t>
            </a:r>
            <a:endParaRPr lang="pt-BR" dirty="0"/>
          </a:p>
        </p:txBody>
      </p:sp>
      <p:grpSp>
        <p:nvGrpSpPr>
          <p:cNvPr id="5" name="Grupo 4"/>
          <p:cNvGrpSpPr/>
          <p:nvPr/>
        </p:nvGrpSpPr>
        <p:grpSpPr>
          <a:xfrm>
            <a:off x="0" y="1556792"/>
            <a:ext cx="8028383" cy="5115986"/>
            <a:chOff x="0" y="1556792"/>
            <a:chExt cx="8028383" cy="5115986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0" y="4293096"/>
              <a:ext cx="3923928" cy="360040"/>
            </a:xfrm>
            <a:prstGeom prst="round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b="13226"/>
            <a:stretch/>
          </p:blipFill>
          <p:spPr bwMode="auto">
            <a:xfrm>
              <a:off x="932068" y="1556792"/>
              <a:ext cx="7096315" cy="5115986"/>
            </a:xfrm>
            <a:prstGeom prst="rect">
              <a:avLst/>
            </a:prstGeom>
            <a:noFill/>
            <a:ln w="9525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Elipse 2"/>
            <p:cNvSpPr/>
            <p:nvPr/>
          </p:nvSpPr>
          <p:spPr bwMode="auto">
            <a:xfrm>
              <a:off x="755576" y="4509120"/>
              <a:ext cx="5152100" cy="504056"/>
            </a:xfrm>
            <a:prstGeom prst="ellipse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Associação por Conteúdo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Estratégia baseada no conteúdo do item</a:t>
            </a:r>
          </a:p>
          <a:p>
            <a:pPr lvl="1"/>
            <a:r>
              <a:rPr lang="pt-BR" dirty="0" smtClean="0"/>
              <a:t>Exemplo de livro:</a:t>
            </a:r>
          </a:p>
          <a:p>
            <a:pPr lvl="2"/>
            <a:r>
              <a:rPr lang="pt-BR" dirty="0" smtClean="0"/>
              <a:t>Autor</a:t>
            </a:r>
          </a:p>
          <a:p>
            <a:pPr lvl="2"/>
            <a:r>
              <a:rPr lang="pt-BR" dirty="0" smtClean="0"/>
              <a:t>Editora</a:t>
            </a:r>
          </a:p>
          <a:p>
            <a:pPr lvl="2"/>
            <a:r>
              <a:rPr lang="pt-BR" dirty="0" smtClean="0"/>
              <a:t>Tema</a:t>
            </a:r>
          </a:p>
          <a:p>
            <a:pPr lvl="2"/>
            <a:r>
              <a:rPr lang="pt-BR" dirty="0" smtClean="0"/>
              <a:t>Data de publicação...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Associação por Conteúdo </a:t>
            </a:r>
            <a:endParaRPr lang="pt-B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9643" t="28172" r="17819" b="17688"/>
          <a:stretch>
            <a:fillRect/>
          </a:stretch>
        </p:blipFill>
        <p:spPr bwMode="auto">
          <a:xfrm>
            <a:off x="978024" y="1700808"/>
            <a:ext cx="7626424" cy="4481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ipse 2"/>
          <p:cNvSpPr/>
          <p:nvPr/>
        </p:nvSpPr>
        <p:spPr bwMode="auto">
          <a:xfrm>
            <a:off x="3275856" y="4725144"/>
            <a:ext cx="2088232" cy="504056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Técnicas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762872"/>
          </a:xfrm>
        </p:spPr>
        <p:txBody>
          <a:bodyPr/>
          <a:lstStyle/>
          <a:p>
            <a:r>
              <a:rPr lang="pt-BR" dirty="0" smtClean="0"/>
              <a:t>Sistemas de recomendação realizam </a:t>
            </a:r>
            <a:r>
              <a:rPr lang="pt-BR" dirty="0" smtClean="0">
                <a:solidFill>
                  <a:srgbClr val="660033"/>
                </a:solidFill>
              </a:rPr>
              <a:t>filtragem da informação</a:t>
            </a:r>
            <a:r>
              <a:rPr lang="pt-BR" dirty="0" smtClean="0">
                <a:solidFill>
                  <a:schemeClr val="tx2"/>
                </a:solidFill>
              </a:rPr>
              <a:t> </a:t>
            </a:r>
            <a:r>
              <a:rPr lang="pt-BR" dirty="0" smtClean="0"/>
              <a:t>para recomendar itens potencialmente interessantes para o usuário </a:t>
            </a:r>
          </a:p>
          <a:p>
            <a:pPr lvl="1"/>
            <a:r>
              <a:rPr lang="pt-BR" dirty="0" smtClean="0"/>
              <a:t>Relembrando...</a:t>
            </a:r>
          </a:p>
          <a:p>
            <a:r>
              <a:rPr lang="pt-BR" dirty="0" smtClean="0">
                <a:solidFill>
                  <a:srgbClr val="660033"/>
                </a:solidFill>
              </a:rPr>
              <a:t>Filtragem de Informação</a:t>
            </a:r>
          </a:p>
          <a:p>
            <a:pPr lvl="1"/>
            <a:r>
              <a:rPr lang="pt-BR" dirty="0" smtClean="0"/>
              <a:t>É o nome utilizado para descrever uma variedade de processos que envolvem a entrega de informação para as pessoas que realmente necessitam delas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de Informação x Recuperação de Informação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RI</a:t>
            </a:r>
          </a:p>
          <a:p>
            <a:pPr lvl="1"/>
            <a:r>
              <a:rPr lang="pt-BR" dirty="0" smtClean="0"/>
              <a:t>O sistema “casa” as palavras da consulta com documentos armazenados </a:t>
            </a:r>
          </a:p>
          <a:p>
            <a:pPr lvl="1"/>
            <a:r>
              <a:rPr lang="pt-BR" dirty="0" smtClean="0"/>
              <a:t>Baseia-se na necessidade de informação do usuário naquele momento</a:t>
            </a:r>
          </a:p>
          <a:p>
            <a:r>
              <a:rPr lang="pt-BR" dirty="0" smtClean="0"/>
              <a:t>Filtragem </a:t>
            </a:r>
          </a:p>
          <a:p>
            <a:pPr lvl="1"/>
            <a:r>
              <a:rPr lang="pt-BR" dirty="0" smtClean="0"/>
              <a:t>Baseia-se no perfil do usuário </a:t>
            </a:r>
          </a:p>
          <a:p>
            <a:pPr lvl="2"/>
            <a:r>
              <a:rPr lang="pt-BR" dirty="0" smtClean="0"/>
              <a:t>Suas preferências ... </a:t>
            </a:r>
          </a:p>
          <a:p>
            <a:pPr lvl="1"/>
            <a:r>
              <a:rPr lang="pt-BR" dirty="0"/>
              <a:t>Mais estável</a:t>
            </a:r>
          </a:p>
          <a:p>
            <a:pPr marL="457200" lvl="1" indent="0">
              <a:buNone/>
            </a:pPr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9255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Cenário atual</a:t>
            </a:r>
          </a:p>
          <a:p>
            <a:pPr lvl="1"/>
            <a:r>
              <a:rPr lang="pt-BR" dirty="0" smtClean="0"/>
              <a:t>Grande variedade de opções </a:t>
            </a:r>
          </a:p>
          <a:p>
            <a:pPr lvl="1"/>
            <a:r>
              <a:rPr lang="pt-BR" dirty="0" smtClean="0"/>
              <a:t>Dificuldade em identificar o que é mais adequado para sua necessidade ou suas preferências</a:t>
            </a:r>
          </a:p>
          <a:p>
            <a:r>
              <a:rPr lang="pt-BR" dirty="0" smtClean="0"/>
              <a:t>Confiamos em sugestões ao realizar escolhas </a:t>
            </a:r>
          </a:p>
          <a:p>
            <a:pPr lvl="1"/>
            <a:r>
              <a:rPr lang="pt-BR" dirty="0" smtClean="0"/>
              <a:t>Fontes de recomendação:</a:t>
            </a:r>
          </a:p>
          <a:p>
            <a:pPr lvl="2"/>
            <a:r>
              <a:rPr lang="pt-BR" dirty="0" smtClean="0"/>
              <a:t>amigos, familiares, profissionais especializados, pessoas experientes, críticas em sites…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Técnicas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 forma geral...</a:t>
            </a:r>
          </a:p>
          <a:p>
            <a:pPr lvl="1"/>
            <a:r>
              <a:rPr lang="pt-BR" dirty="0" smtClean="0"/>
              <a:t>consiste em </a:t>
            </a:r>
            <a:r>
              <a:rPr lang="pt-BR" dirty="0" smtClean="0">
                <a:solidFill>
                  <a:srgbClr val="660033"/>
                </a:solidFill>
              </a:rPr>
              <a:t>estimar notas (pesos) </a:t>
            </a:r>
            <a:r>
              <a:rPr lang="pt-BR" dirty="0" smtClean="0"/>
              <a:t>para itens ainda não adquiridos pelo usuário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e recomendar itens com as maiores notas </a:t>
            </a:r>
          </a:p>
          <a:p>
            <a:r>
              <a:rPr lang="pt-BR" dirty="0" smtClean="0"/>
              <a:t>Os sistemas de recomendação diferem entre si na forma de “estimar” essas notas</a:t>
            </a:r>
          </a:p>
          <a:p>
            <a:pPr lvl="1"/>
            <a:r>
              <a:rPr lang="pt-BR" dirty="0" smtClean="0"/>
              <a:t>Filtragem baseada em conteúdo</a:t>
            </a:r>
          </a:p>
          <a:p>
            <a:pPr lvl="1"/>
            <a:r>
              <a:rPr lang="pt-BR" dirty="0" smtClean="0"/>
              <a:t>Filtragem colaborativa</a:t>
            </a:r>
          </a:p>
          <a:p>
            <a:pPr lvl="1"/>
            <a:r>
              <a:rPr lang="pt-BR" dirty="0" smtClean="0"/>
              <a:t>Filtragem híbrida</a:t>
            </a:r>
          </a:p>
          <a:p>
            <a:pPr lvl="1"/>
            <a:r>
              <a:rPr lang="pt-BR" dirty="0" smtClean="0"/>
              <a:t>Filtragem baseada em outros contextos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387232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5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baseada em Conteúdo</a:t>
            </a:r>
            <a:endParaRPr lang="pt-BR" altLang="pt-BR" dirty="0" smtClean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618856"/>
          </a:xfrm>
        </p:spPr>
        <p:txBody>
          <a:bodyPr/>
          <a:lstStyle/>
          <a:p>
            <a:r>
              <a:rPr lang="pt-BR" dirty="0" smtClean="0"/>
              <a:t>É a técnica mais simples de filtragem </a:t>
            </a:r>
          </a:p>
          <a:p>
            <a:r>
              <a:rPr lang="pt-BR" dirty="0" smtClean="0"/>
              <a:t>Compara a </a:t>
            </a:r>
            <a:r>
              <a:rPr lang="pt-BR" dirty="0" smtClean="0">
                <a:solidFill>
                  <a:srgbClr val="660033"/>
                </a:solidFill>
              </a:rPr>
              <a:t>descrição</a:t>
            </a:r>
            <a:r>
              <a:rPr lang="pt-BR" dirty="0" smtClean="0"/>
              <a:t> do conteúdo dos itens com os interesses do usuário (seu </a:t>
            </a:r>
            <a:r>
              <a:rPr lang="pt-BR" dirty="0" smtClean="0">
                <a:solidFill>
                  <a:srgbClr val="660033"/>
                </a:solidFill>
              </a:rPr>
              <a:t>perfil</a:t>
            </a:r>
            <a:r>
              <a:rPr lang="pt-BR" dirty="0" smtClean="0"/>
              <a:t>) </a:t>
            </a:r>
          </a:p>
          <a:p>
            <a:r>
              <a:rPr lang="pt-BR" dirty="0" smtClean="0"/>
              <a:t>Representação de </a:t>
            </a:r>
            <a:r>
              <a:rPr lang="pt-BR" dirty="0" smtClean="0">
                <a:solidFill>
                  <a:srgbClr val="660033"/>
                </a:solidFill>
              </a:rPr>
              <a:t>itens</a:t>
            </a:r>
            <a:r>
              <a:rPr lang="pt-BR" dirty="0" smtClean="0"/>
              <a:t> e </a:t>
            </a:r>
            <a:r>
              <a:rPr lang="pt-BR" dirty="0" smtClean="0">
                <a:solidFill>
                  <a:srgbClr val="660033"/>
                </a:solidFill>
              </a:rPr>
              <a:t>perfil</a:t>
            </a:r>
            <a:endParaRPr lang="pt-BR" dirty="0">
              <a:solidFill>
                <a:srgbClr val="660033"/>
              </a:solidFill>
            </a:endParaRPr>
          </a:p>
          <a:p>
            <a:pPr lvl="1">
              <a:spcBef>
                <a:spcPts val="0"/>
              </a:spcBef>
            </a:pPr>
            <a:r>
              <a:rPr lang="pt-BR" dirty="0" smtClean="0"/>
              <a:t>Podem ser descritos </a:t>
            </a:r>
            <a:r>
              <a:rPr lang="pt-BR" dirty="0"/>
              <a:t>através </a:t>
            </a:r>
            <a:r>
              <a:rPr lang="pt-BR" dirty="0" smtClean="0"/>
              <a:t>de metadados e </a:t>
            </a:r>
            <a:r>
              <a:rPr lang="pt-BR" dirty="0"/>
              <a:t>palavras-chave </a:t>
            </a:r>
          </a:p>
          <a:p>
            <a:pPr lvl="1"/>
            <a:r>
              <a:rPr lang="pt-BR" dirty="0"/>
              <a:t>Exemplo de </a:t>
            </a:r>
            <a:r>
              <a:rPr lang="pt-BR" dirty="0" smtClean="0"/>
              <a:t>livro</a:t>
            </a:r>
            <a:endParaRPr lang="pt-BR" dirty="0"/>
          </a:p>
          <a:p>
            <a:pPr lvl="2"/>
            <a:r>
              <a:rPr lang="pt-BR" dirty="0" smtClean="0"/>
              <a:t>Autor, Editora, Estilo (romance, aventura...), Faixa etária...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xmlns="" val="63931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baseada em Conteúdo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O perfil do usuário e os itens na base podem ser representados como vetores de termos com pesos associados</a:t>
            </a:r>
          </a:p>
          <a:p>
            <a:r>
              <a:rPr lang="pt-BR" dirty="0" smtClean="0"/>
              <a:t>Resultado da filtragem</a:t>
            </a:r>
          </a:p>
          <a:p>
            <a:pPr lvl="1"/>
            <a:r>
              <a:rPr lang="pt-BR" dirty="0" smtClean="0"/>
              <a:t>Avaliação </a:t>
            </a:r>
            <a:r>
              <a:rPr lang="pt-BR" dirty="0"/>
              <a:t>de relevância </a:t>
            </a:r>
            <a:r>
              <a:rPr lang="pt-BR" dirty="0" smtClean="0"/>
              <a:t>segundo alguma métrica </a:t>
            </a:r>
            <a:r>
              <a:rPr lang="pt-BR" dirty="0"/>
              <a:t>de similaridade </a:t>
            </a:r>
            <a:endParaRPr lang="pt-BR" dirty="0" smtClean="0"/>
          </a:p>
          <a:p>
            <a:pPr lvl="1"/>
            <a:r>
              <a:rPr lang="pt-BR" dirty="0" smtClean="0"/>
              <a:t>Como nos sistemas de RI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Filtragem baseada em Conteúdo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690864"/>
          </a:xfrm>
        </p:spPr>
        <p:txBody>
          <a:bodyPr/>
          <a:lstStyle/>
          <a:p>
            <a:r>
              <a:rPr lang="pt-BR" dirty="0" smtClean="0"/>
              <a:t>Dificuldades/limitações:</a:t>
            </a:r>
          </a:p>
          <a:p>
            <a:pPr lvl="1"/>
            <a:r>
              <a:rPr lang="pt-BR" dirty="0" smtClean="0"/>
              <a:t>Cálculo da similaridade</a:t>
            </a:r>
          </a:p>
          <a:p>
            <a:pPr lvl="1"/>
            <a:r>
              <a:rPr lang="pt-BR" dirty="0"/>
              <a:t>Conteúdo desestruturado dificulta o “casamento” entre perfil do usuário e do item</a:t>
            </a:r>
          </a:p>
          <a:p>
            <a:pPr lvl="1"/>
            <a:r>
              <a:rPr lang="pt-BR" dirty="0" smtClean="0"/>
              <a:t>Análise dos dados restrita ao perfil atual do usuário</a:t>
            </a:r>
          </a:p>
          <a:p>
            <a:pPr lvl="1"/>
            <a:r>
              <a:rPr lang="pt-BR" dirty="0" smtClean="0">
                <a:solidFill>
                  <a:srgbClr val="660033"/>
                </a:solidFill>
              </a:rPr>
              <a:t>Superespecialização</a:t>
            </a:r>
            <a:r>
              <a:rPr lang="pt-BR" dirty="0" smtClean="0"/>
              <a:t> - Efeito Portfólio</a:t>
            </a:r>
          </a:p>
          <a:p>
            <a:pPr lvl="2"/>
            <a:r>
              <a:rPr lang="pt-BR" dirty="0" smtClean="0"/>
              <a:t>Assume que </a:t>
            </a:r>
            <a:r>
              <a:rPr lang="pt-BR" dirty="0"/>
              <a:t>os usuários tendem a se interessar por itens similares aos de interesse no passado </a:t>
            </a:r>
            <a:endParaRPr lang="pt-BR" dirty="0" smtClean="0"/>
          </a:p>
          <a:p>
            <a:pPr lvl="2">
              <a:spcBef>
                <a:spcPts val="300"/>
              </a:spcBef>
            </a:pPr>
            <a:r>
              <a:rPr lang="pt-BR" dirty="0" smtClean="0"/>
              <a:t>Assim, a recomendação </a:t>
            </a:r>
            <a:r>
              <a:rPr lang="pt-BR" dirty="0" smtClean="0">
                <a:solidFill>
                  <a:srgbClr val="660033"/>
                </a:solidFill>
              </a:rPr>
              <a:t>não traz “novidades”</a:t>
            </a:r>
            <a:endParaRPr lang="pt-BR" dirty="0">
              <a:solidFill>
                <a:srgbClr val="660033"/>
              </a:solidFill>
            </a:endParaRPr>
          </a:p>
          <a:p>
            <a:pPr lvl="1"/>
            <a:endParaRPr lang="pt-BR" dirty="0" smtClean="0"/>
          </a:p>
          <a:p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pt-BR" smtClean="0"/>
              <a:t>CIn-UFPE</a:t>
            </a: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22999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Não considera o conteúdo dos itens, e sim </a:t>
            </a:r>
            <a:r>
              <a:rPr lang="pt-BR" dirty="0">
                <a:solidFill>
                  <a:srgbClr val="660033"/>
                </a:solidFill>
              </a:rPr>
              <a:t>as notas dadas pelos usuários</a:t>
            </a:r>
          </a:p>
          <a:p>
            <a:r>
              <a:rPr lang="pt-BR" dirty="0" smtClean="0"/>
              <a:t>Baseado na troca de experiências entre usuários que possuem interesses comuns</a:t>
            </a:r>
          </a:p>
          <a:p>
            <a:pPr lvl="1"/>
            <a:r>
              <a:rPr lang="pt-BR" dirty="0" smtClean="0"/>
              <a:t>Usuários semelhantes tendem a gostar das mesmas coisas! </a:t>
            </a:r>
          </a:p>
          <a:p>
            <a:r>
              <a:rPr lang="pt-BR" dirty="0" smtClean="0"/>
              <a:t>Relevância da recomendação é obtida pelo grau de “confiança” em outro usuário</a:t>
            </a:r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Filtragem </a:t>
            </a:r>
            <a:r>
              <a:rPr lang="pt-BR" dirty="0" smtClean="0"/>
              <a:t>Colaborativa</a:t>
            </a:r>
            <a:br>
              <a:rPr lang="pt-BR" dirty="0" smtClean="0"/>
            </a:br>
            <a:r>
              <a:rPr lang="pt-BR" sz="3200" dirty="0"/>
              <a:t>Funcionamento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556792"/>
            <a:ext cx="7772400" cy="4691608"/>
          </a:xfrm>
        </p:spPr>
        <p:txBody>
          <a:bodyPr/>
          <a:lstStyle/>
          <a:p>
            <a:r>
              <a:rPr lang="pt-BR" sz="2400" dirty="0" smtClean="0"/>
              <a:t>O usuário avalia itens já consumidos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A partir daí, o sistema identifica os interesses do usuário = seu perfil</a:t>
            </a:r>
          </a:p>
          <a:p>
            <a:r>
              <a:rPr lang="pt-BR" sz="2400" dirty="0" smtClean="0"/>
              <a:t>O sistema identifica outros usuários com padrões similares de comportamento a partir das avaliações realizadas por eles</a:t>
            </a:r>
          </a:p>
          <a:p>
            <a:pPr lvl="1">
              <a:spcBef>
                <a:spcPts val="0"/>
              </a:spcBef>
            </a:pPr>
            <a:r>
              <a:rPr lang="pt-BR" sz="2200" dirty="0" smtClean="0"/>
              <a:t>Cálculo de similaridade – cria clusters de usuários</a:t>
            </a:r>
          </a:p>
          <a:p>
            <a:r>
              <a:rPr lang="pt-BR" sz="2400" dirty="0" smtClean="0"/>
              <a:t>O sistema estima a pontuação dos itens ainda não avaliados pelo usuário atual a partir das avaliações de usuários no seu cluster</a:t>
            </a:r>
          </a:p>
          <a:p>
            <a:r>
              <a:rPr lang="pt-BR" sz="2400" dirty="0" smtClean="0"/>
              <a:t> O sistema recomenda os itens com maior pontuação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35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9459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Filtragem Colaborativa</a:t>
            </a:r>
            <a:br>
              <a:rPr lang="pt-BR" dirty="0" smtClean="0"/>
            </a:br>
            <a:r>
              <a:rPr lang="pt-BR" sz="3200" dirty="0" smtClean="0"/>
              <a:t>Exemplo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772400" cy="2157390"/>
          </a:xfrm>
        </p:spPr>
        <p:txBody>
          <a:bodyPr/>
          <a:lstStyle/>
          <a:p>
            <a:pPr marL="0" indent="0">
              <a:buNone/>
            </a:pPr>
            <a:r>
              <a:rPr lang="pt-BR" sz="2400" dirty="0" smtClean="0"/>
              <a:t>1- calcula similaridade entre usuários</a:t>
            </a:r>
          </a:p>
          <a:p>
            <a:pPr marL="0" indent="0">
              <a:buNone/>
            </a:pPr>
            <a:r>
              <a:rPr lang="pt-BR" sz="2400" dirty="0" smtClean="0"/>
              <a:t>2- seleciona usuários similares para predição</a:t>
            </a:r>
          </a:p>
          <a:p>
            <a:pPr marL="0" indent="0">
              <a:buNone/>
            </a:pPr>
            <a:r>
              <a:rPr lang="pt-BR" sz="2400" dirty="0" smtClean="0"/>
              <a:t>3- normaliza as avaliações e predizer de acordo com pesos dos vizinhos</a:t>
            </a:r>
          </a:p>
          <a:p>
            <a:endParaRPr lang="pt-BR" dirty="0"/>
          </a:p>
        </p:txBody>
      </p:sp>
      <p:pic>
        <p:nvPicPr>
          <p:cNvPr id="4" name="Imagem 3" descr="exemplo colaborativ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3786190"/>
            <a:ext cx="7578098" cy="29289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Colaborativa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834880"/>
          </a:xfrm>
        </p:spPr>
        <p:txBody>
          <a:bodyPr/>
          <a:lstStyle/>
          <a:p>
            <a:r>
              <a:rPr lang="pt-BR" dirty="0" smtClean="0"/>
              <a:t>Vantagens</a:t>
            </a:r>
          </a:p>
          <a:p>
            <a:pPr lvl="1"/>
            <a:r>
              <a:rPr lang="pt-BR" dirty="0" smtClean="0"/>
              <a:t>Cria comunidades de usuários</a:t>
            </a:r>
          </a:p>
          <a:p>
            <a:pPr lvl="1"/>
            <a:r>
              <a:rPr lang="pt-BR" dirty="0" smtClean="0"/>
              <a:t>É capaz de oferecer novidades aos usuários</a:t>
            </a:r>
          </a:p>
          <a:p>
            <a:r>
              <a:rPr lang="pt-BR" dirty="0" smtClean="0"/>
              <a:t>Limitações</a:t>
            </a:r>
          </a:p>
          <a:p>
            <a:pPr lvl="1"/>
            <a:r>
              <a:rPr lang="pt-BR" dirty="0" smtClean="0"/>
              <a:t>Problemas com </a:t>
            </a:r>
            <a:r>
              <a:rPr lang="pt-BR" dirty="0" smtClean="0">
                <a:solidFill>
                  <a:srgbClr val="660033"/>
                </a:solidFill>
              </a:rPr>
              <a:t>partida fria</a:t>
            </a:r>
          </a:p>
          <a:p>
            <a:pPr lvl="2"/>
            <a:r>
              <a:rPr lang="pt-BR" dirty="0" smtClean="0"/>
              <a:t>Um novo item nunca é recomendado até que um usuário o avalie</a:t>
            </a:r>
          </a:p>
          <a:p>
            <a:pPr lvl="1"/>
            <a:r>
              <a:rPr lang="pt-BR" dirty="0" smtClean="0"/>
              <a:t>Número de usuários pequeno em relação ao número de itens resulta em pontuações esparsas</a:t>
            </a:r>
          </a:p>
          <a:p>
            <a:pPr lvl="1"/>
            <a:r>
              <a:rPr lang="pt-BR" dirty="0" smtClean="0"/>
              <a:t>Usuário “exótico” (</a:t>
            </a:r>
            <a:r>
              <a:rPr lang="pt-BR" dirty="0" err="1" smtClean="0"/>
              <a:t>outlier</a:t>
            </a:r>
            <a:r>
              <a:rPr lang="pt-BR" dirty="0" smtClean="0"/>
              <a:t>) terá dificuldades para encontrar outros usuários com gostos similares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Filtragem Híbrida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Combina as duas técnicas anteriores para obter um sistema com melhor desempenho</a:t>
            </a:r>
          </a:p>
          <a:p>
            <a:pPr lvl="1"/>
            <a:r>
              <a:rPr lang="pt-BR" dirty="0" smtClean="0"/>
              <a:t>Descoberta de novos relacionamentos entre usuários</a:t>
            </a:r>
          </a:p>
          <a:p>
            <a:pPr lvl="1"/>
            <a:r>
              <a:rPr lang="pt-BR" dirty="0" smtClean="0"/>
              <a:t>Recomendação de itens diretamente relacionados ao perfil</a:t>
            </a:r>
          </a:p>
          <a:p>
            <a:pPr lvl="1"/>
            <a:r>
              <a:rPr lang="pt-BR" dirty="0" smtClean="0"/>
              <a:t>Bons resultados para usuários </a:t>
            </a:r>
            <a:r>
              <a:rPr lang="pt-BR" dirty="0" err="1" smtClean="0"/>
              <a:t>outliers</a:t>
            </a:r>
            <a:endParaRPr lang="pt-BR" dirty="0" smtClean="0"/>
          </a:p>
          <a:p>
            <a:pPr lvl="1"/>
            <a:r>
              <a:rPr lang="pt-BR" dirty="0" smtClean="0"/>
              <a:t>Precisão independente do número de usuários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Quadro comparativo</a:t>
            </a:r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39</a:t>
            </a:fld>
            <a:endParaRPr lang="pt-BR"/>
          </a:p>
        </p:txBody>
      </p:sp>
      <p:graphicFrame>
        <p:nvGraphicFramePr>
          <p:cNvPr id="7" name="Espaço Reservado para Conteúd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802444551"/>
              </p:ext>
            </p:extLst>
          </p:nvPr>
        </p:nvGraphicFramePr>
        <p:xfrm>
          <a:off x="1393674" y="1484784"/>
          <a:ext cx="6274670" cy="512064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3331096"/>
                <a:gridCol w="927350"/>
                <a:gridCol w="936104"/>
                <a:gridCol w="1080120"/>
              </a:tblGrid>
              <a:tr h="370840">
                <a:tc>
                  <a:txBody>
                    <a:bodyPr/>
                    <a:lstStyle/>
                    <a:p>
                      <a:endParaRPr lang="pt-BR" sz="20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FBC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FC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dirty="0" smtClean="0">
                          <a:solidFill>
                            <a:schemeClr val="bg1"/>
                          </a:solidFill>
                          <a:latin typeface="Calibri" pitchFamily="34" charset="0"/>
                          <a:cs typeface="Calibri" pitchFamily="34" charset="0"/>
                        </a:rPr>
                        <a:t>FH</a:t>
                      </a:r>
                      <a:endParaRPr lang="pt-BR" sz="2400" dirty="0">
                        <a:solidFill>
                          <a:schemeClr val="bg1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Partida fria (Item)</a:t>
                      </a:r>
                      <a:endParaRPr lang="pt-B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Partida fria (Usuário)</a:t>
                      </a:r>
                      <a:endParaRPr lang="pt-B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Similaridade</a:t>
                      </a:r>
                      <a:endParaRPr lang="pt-B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Dados restritos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Especialização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Efeito Portfólio</a:t>
                      </a:r>
                      <a:endParaRPr lang="pt-BR" sz="24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Vasta base de dados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Popularidade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Ovelha negra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  <a:endParaRPr lang="pt-BR" sz="2800" dirty="0">
                        <a:solidFill>
                          <a:srgbClr val="000000"/>
                        </a:solidFill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800" dirty="0" smtClean="0">
                          <a:solidFill>
                            <a:srgbClr val="000000"/>
                          </a:solidFill>
                          <a:latin typeface="Calibri" pitchFamily="34" charset="0"/>
                          <a:cs typeface="Calibri" pitchFamily="34" charset="0"/>
                        </a:rPr>
                        <a:t>+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7026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Sistemas de recomendação realizam filtragem da informação para recomendar itens potencialmente interessantes para o usuário. </a:t>
            </a:r>
          </a:p>
          <a:p>
            <a:pPr marL="742950" lvl="2" indent="-342900">
              <a:spcBef>
                <a:spcPct val="40000"/>
              </a:spcBef>
              <a:buSzPct val="110000"/>
              <a:buBlip>
                <a:blip r:embed="rId2"/>
              </a:buBlip>
            </a:pPr>
            <a:r>
              <a:rPr lang="pt-BR" dirty="0" err="1" smtClean="0"/>
              <a:t>E.g.</a:t>
            </a:r>
            <a:r>
              <a:rPr lang="pt-BR" dirty="0" smtClean="0"/>
              <a:t>, produtos, serviços, pessoas, informações, etc...</a:t>
            </a:r>
          </a:p>
          <a:p>
            <a:pPr>
              <a:spcBef>
                <a:spcPts val="2400"/>
              </a:spcBef>
            </a:pPr>
            <a:r>
              <a:rPr lang="pt-BR" dirty="0" smtClean="0"/>
              <a:t>“Muitas vezes, as pessoas só sabem o que querem depois que você mostra os itens disponíveis a elas.”</a:t>
            </a:r>
          </a:p>
          <a:p>
            <a:pPr lvl="1"/>
            <a:r>
              <a:rPr lang="pt-BR" dirty="0" smtClean="0"/>
              <a:t>Steve Jobs – </a:t>
            </a:r>
            <a:r>
              <a:rPr lang="pt-BR" dirty="0" smtClean="0">
                <a:solidFill>
                  <a:srgbClr val="660033"/>
                </a:solidFill>
              </a:rPr>
              <a:t>tradução livre </a:t>
            </a:r>
            <a:r>
              <a:rPr lang="pt-BR" dirty="0" smtClean="0">
                <a:solidFill>
                  <a:srgbClr val="660033"/>
                </a:solidFill>
                <a:sym typeface="Wingdings" pitchFamily="2" charset="2"/>
              </a:rPr>
              <a:t></a:t>
            </a:r>
            <a:endParaRPr lang="pt-BR" dirty="0" smtClean="0">
              <a:solidFill>
                <a:srgbClr val="660033"/>
              </a:solidFill>
            </a:endParaRP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8138864" cy="997868"/>
          </a:xfrm>
        </p:spPr>
        <p:txBody>
          <a:bodyPr/>
          <a:lstStyle/>
          <a:p>
            <a:r>
              <a:rPr lang="pt-BR" dirty="0" smtClean="0"/>
              <a:t>Filtragem baseada em outros contextos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Descoberta e utilização de novas características do usuário proporciona maior acerto nas recomendações</a:t>
            </a:r>
          </a:p>
          <a:p>
            <a:r>
              <a:rPr lang="pt-BR" dirty="0" smtClean="0"/>
              <a:t>Características</a:t>
            </a:r>
          </a:p>
          <a:p>
            <a:pPr lvl="1"/>
            <a:r>
              <a:rPr lang="pt-BR" dirty="0" smtClean="0"/>
              <a:t>Preferências</a:t>
            </a:r>
          </a:p>
          <a:p>
            <a:pPr lvl="1"/>
            <a:r>
              <a:rPr lang="pt-BR" dirty="0" smtClean="0"/>
              <a:t>Competências</a:t>
            </a:r>
          </a:p>
          <a:p>
            <a:pPr lvl="1"/>
            <a:r>
              <a:rPr lang="pt-BR" dirty="0" smtClean="0"/>
              <a:t>Informações demográficas</a:t>
            </a:r>
          </a:p>
          <a:p>
            <a:pPr lvl="1"/>
            <a:r>
              <a:rPr lang="pt-BR" dirty="0" smtClean="0"/>
              <a:t>Traços de Personalidade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 </a:t>
            </a:r>
            <a:r>
              <a:rPr lang="pt-BR" sz="3200" dirty="0" smtClean="0"/>
              <a:t>Descoberta de Conhecimento em Base de Dados (DCBD)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DCBD </a:t>
            </a:r>
          </a:p>
          <a:p>
            <a:pPr lvl="1"/>
            <a:r>
              <a:rPr lang="pt-BR" dirty="0"/>
              <a:t>P</a:t>
            </a:r>
            <a:r>
              <a:rPr lang="pt-BR" dirty="0" smtClean="0"/>
              <a:t>rocesso de extração não trivial de informações potencialmente úteis, </a:t>
            </a:r>
          </a:p>
          <a:p>
            <a:pPr lvl="1"/>
            <a:r>
              <a:rPr lang="pt-BR" dirty="0" smtClean="0"/>
              <a:t>que não são previamente conhecidas e </a:t>
            </a:r>
          </a:p>
          <a:p>
            <a:pPr lvl="1"/>
            <a:r>
              <a:rPr lang="pt-BR" dirty="0" smtClean="0"/>
              <a:t>encontram-se implícitas em grandes coleções de dados</a:t>
            </a:r>
          </a:p>
          <a:p>
            <a:r>
              <a:rPr lang="pt-BR" dirty="0" smtClean="0"/>
              <a:t>Utiliza técnicas e ferramentas de mineração de dados</a:t>
            </a:r>
          </a:p>
          <a:p>
            <a:pPr lvl="1"/>
            <a:r>
              <a:rPr lang="pt-BR" dirty="0" smtClean="0"/>
              <a:t>Regra </a:t>
            </a:r>
            <a:r>
              <a:rPr lang="pt-BR" dirty="0"/>
              <a:t>de </a:t>
            </a:r>
            <a:r>
              <a:rPr lang="pt-BR" dirty="0" smtClean="0"/>
              <a:t>Associação, Classificação, Agrupamento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3200" dirty="0" smtClean="0"/>
              <a:t> Descoberta de Conhecimento em Base de Dados (DCBD) 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pt-BR" dirty="0" smtClean="0"/>
              <a:t>Exemplo clássico </a:t>
            </a:r>
            <a:r>
              <a:rPr lang="pt-BR" dirty="0" smtClean="0">
                <a:sym typeface="Wingdings" panose="05000000000000000000" pitchFamily="2" charset="2"/>
              </a:rPr>
              <a:t></a:t>
            </a:r>
          </a:p>
          <a:p>
            <a:pPr lvl="1">
              <a:spcBef>
                <a:spcPts val="600"/>
              </a:spcBef>
            </a:pPr>
            <a:r>
              <a:rPr lang="pt-BR" dirty="0" smtClean="0"/>
              <a:t>Em uma pesquisa realizada em uma grande loja de departamento nos EUA, alguns fatos foram observados: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20% dos consumidores que compram fraldas também compram cerveja</a:t>
            </a:r>
          </a:p>
          <a:p>
            <a:pPr lvl="2">
              <a:spcBef>
                <a:spcPts val="600"/>
              </a:spcBef>
            </a:pPr>
            <a:r>
              <a:rPr lang="pt-BR" dirty="0" smtClean="0"/>
              <a:t>80% dos consumidores que compram fraldas e cerveja em uma compra, voltam para comprar carne e carvão na sexta-feira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Avaliação de SR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pt-BR" dirty="0" smtClean="0"/>
              <a:t>Necessário verificar se as predições são aceitáveis para o usuário</a:t>
            </a:r>
          </a:p>
          <a:p>
            <a:r>
              <a:rPr lang="pt-BR" dirty="0" smtClean="0"/>
              <a:t>Principais métricas que podem ser adotadas na avaliação</a:t>
            </a:r>
          </a:p>
          <a:p>
            <a:pPr lvl="1"/>
            <a:r>
              <a:rPr lang="pt-BR" dirty="0" smtClean="0"/>
              <a:t>Precisão</a:t>
            </a:r>
          </a:p>
          <a:p>
            <a:pPr lvl="1"/>
            <a:r>
              <a:rPr lang="pt-BR" dirty="0" smtClean="0"/>
              <a:t>Cobertura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Aplicações </a:t>
            </a:r>
            <a:endParaRPr lang="pt-BR" dirty="0"/>
          </a:p>
        </p:txBody>
      </p:sp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177D341-5D17-4D92-BFFE-874ED14BBB86}" type="slidenum">
              <a:rPr lang="pt-BR" smtClean="0"/>
              <a:pPr>
                <a:defRPr/>
              </a:pPr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7179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E-Commerce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90464"/>
            <a:ext cx="7772400" cy="4474840"/>
          </a:xfrm>
        </p:spPr>
        <p:txBody>
          <a:bodyPr/>
          <a:lstStyle/>
          <a:p>
            <a:r>
              <a:rPr lang="pt-BR" dirty="0" smtClean="0"/>
              <a:t>SR aumentam as vendas</a:t>
            </a:r>
          </a:p>
          <a:p>
            <a:pPr lvl="1"/>
            <a:r>
              <a:rPr lang="pt-BR" dirty="0" smtClean="0"/>
              <a:t>Auxiliam clientes na busca por produtos que ele desejariam comprar</a:t>
            </a:r>
          </a:p>
          <a:p>
            <a:pPr lvl="1"/>
            <a:r>
              <a:rPr lang="pt-BR" dirty="0" smtClean="0"/>
              <a:t>Melhoram a venda cruzada de produtos </a:t>
            </a:r>
          </a:p>
          <a:p>
            <a:pPr lvl="2"/>
            <a:r>
              <a:rPr lang="pt-BR" dirty="0" smtClean="0"/>
              <a:t>compras adicionais</a:t>
            </a:r>
          </a:p>
          <a:p>
            <a:pPr lvl="1"/>
            <a:r>
              <a:rPr lang="pt-BR" dirty="0" smtClean="0"/>
              <a:t>Estabelecem relações de lealdade entre empresa e cliente (CRM)</a:t>
            </a:r>
          </a:p>
          <a:p>
            <a:pPr lvl="1"/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611560" y="1556792"/>
            <a:ext cx="7772400" cy="4536504"/>
          </a:xfrm>
        </p:spPr>
        <p:txBody>
          <a:bodyPr/>
          <a:lstStyle/>
          <a:p>
            <a:r>
              <a:rPr lang="pt-BR" dirty="0" err="1" smtClean="0"/>
              <a:t>YouTube</a:t>
            </a:r>
            <a:endParaRPr lang="pt-BR" dirty="0" smtClean="0"/>
          </a:p>
          <a:p>
            <a:pPr lvl="1"/>
            <a:r>
              <a:rPr lang="pt-BR" dirty="0" smtClean="0"/>
              <a:t>Sugestão de vídeos; Lista de recomendação; Associação de conteúdo</a:t>
            </a:r>
          </a:p>
          <a:p>
            <a:r>
              <a:rPr lang="pt-BR" dirty="0" err="1" smtClean="0"/>
              <a:t>Facebook</a:t>
            </a:r>
            <a:endParaRPr lang="pt-BR" dirty="0" smtClean="0"/>
          </a:p>
          <a:p>
            <a:pPr lvl="1"/>
            <a:r>
              <a:rPr lang="pt-BR" dirty="0" smtClean="0"/>
              <a:t>Sugestão de pessoas que o usuário possa conhecer; Usuários que se interessam por “X” também se interessam por “Y”.</a:t>
            </a:r>
          </a:p>
          <a:p>
            <a:r>
              <a:rPr lang="pt-BR" dirty="0" smtClean="0"/>
              <a:t>Match.com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Comunidade mundial de “solteiros” em busca de um parceiro; Lançado em 1995, foi pioneiro em sites de relacionamentos</a:t>
            </a:r>
          </a:p>
          <a:p>
            <a:pPr lvl="1"/>
            <a:endParaRPr lang="pt-BR" dirty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06805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Amazon</a:t>
            </a:r>
            <a:endParaRPr lang="pt-BR" dirty="0" smtClean="0"/>
          </a:p>
          <a:p>
            <a:pPr lvl="1"/>
            <a:r>
              <a:rPr lang="pt-BR" dirty="0" smtClean="0"/>
              <a:t>Inicialmente, era uma livraria online </a:t>
            </a:r>
          </a:p>
          <a:p>
            <a:pPr lvl="1"/>
            <a:r>
              <a:rPr lang="pt-BR" dirty="0" smtClean="0"/>
              <a:t>Atualmente, é a maior empresa de comércio eletrônico dos EUA</a:t>
            </a:r>
          </a:p>
          <a:p>
            <a:pPr lvl="1"/>
            <a:r>
              <a:rPr lang="pt-BR" dirty="0" smtClean="0"/>
              <a:t>Realiza grandes investimentos em recomendação, possuindo todas as estratégias</a:t>
            </a:r>
          </a:p>
          <a:p>
            <a:pPr lvl="1"/>
            <a:r>
              <a:rPr lang="pt-BR" dirty="0" smtClean="0"/>
              <a:t>Cerca de 38% de suas vendas provêm de suas sugestões</a:t>
            </a:r>
          </a:p>
          <a:p>
            <a:pPr lvl="1"/>
            <a:endParaRPr lang="pt-BR" dirty="0" smtClean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50715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Amazon</a:t>
            </a:r>
            <a:endParaRPr lang="pt-BR" dirty="0" smtClean="0"/>
          </a:p>
          <a:p>
            <a:pPr lvl="1"/>
            <a:r>
              <a:rPr lang="pt-BR" dirty="0" smtClean="0"/>
              <a:t>Avaliação de Usuários</a:t>
            </a:r>
          </a:p>
          <a:p>
            <a:pPr lvl="1"/>
            <a:endParaRPr lang="pt-BR" dirty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051" name="Imagem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9206" y="2826618"/>
            <a:ext cx="7805589" cy="2906638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037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Amazon</a:t>
            </a:r>
            <a:endParaRPr lang="pt-BR" dirty="0" smtClean="0"/>
          </a:p>
          <a:p>
            <a:pPr lvl="1"/>
            <a:r>
              <a:rPr lang="pt-BR" dirty="0" smtClean="0"/>
              <a:t>Suas Recomendações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3074" name="Imagem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780928"/>
            <a:ext cx="6840760" cy="3972896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253803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4908"/>
            <a:ext cx="7772400" cy="997868"/>
          </a:xfrm>
        </p:spPr>
        <p:txBody>
          <a:bodyPr/>
          <a:lstStyle/>
          <a:p>
            <a:r>
              <a:rPr lang="pt-BR" dirty="0" smtClean="0"/>
              <a:t>Sistemas de Recomendação</a:t>
            </a:r>
            <a:br>
              <a:rPr lang="pt-BR" dirty="0" smtClean="0"/>
            </a:br>
            <a:r>
              <a:rPr lang="pt-BR" sz="3200" dirty="0" smtClean="0"/>
              <a:t>Objetivos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28800"/>
            <a:ext cx="7992888" cy="4680520"/>
          </a:xfrm>
        </p:spPr>
        <p:txBody>
          <a:bodyPr/>
          <a:lstStyle/>
          <a:p>
            <a:r>
              <a:rPr lang="pt-BR" dirty="0" smtClean="0"/>
              <a:t>Aumentar o número de itens vendidos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Ao invés de comprar somente A, o usuário compra A, B e C </a:t>
            </a:r>
          </a:p>
          <a:p>
            <a:r>
              <a:rPr lang="pt-BR" dirty="0" smtClean="0"/>
              <a:t>Aumentar a diversidade de itens vendidos </a:t>
            </a:r>
          </a:p>
          <a:p>
            <a:pPr lvl="1">
              <a:spcBef>
                <a:spcPts val="0"/>
              </a:spcBef>
            </a:pPr>
            <a:r>
              <a:rPr lang="pt-BR" dirty="0" smtClean="0"/>
              <a:t>Identificar itens pouco populares </a:t>
            </a:r>
          </a:p>
          <a:p>
            <a:r>
              <a:rPr lang="pt-BR" dirty="0" smtClean="0"/>
              <a:t>Aumentar a satisfação e a fidelidade do usuário</a:t>
            </a:r>
          </a:p>
          <a:p>
            <a:pPr lvl="1"/>
            <a:r>
              <a:rPr lang="pt-BR" dirty="0" smtClean="0"/>
              <a:t> Entendendo melhor as preferências do usuário</a:t>
            </a:r>
          </a:p>
          <a:p>
            <a:pPr lvl="2"/>
            <a:r>
              <a:rPr lang="pt-BR" dirty="0" smtClean="0"/>
              <a:t>Recomendações podem ser refinadas com o uso do sistema </a:t>
            </a:r>
          </a:p>
          <a:p>
            <a:pPr lvl="2"/>
            <a:r>
              <a:rPr lang="pt-BR" dirty="0" smtClean="0"/>
              <a:t>As preferências do usuário também podem ser utilizadas para melhorar o gerenciamento de estoque</a:t>
            </a:r>
          </a:p>
          <a:p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69679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Amazon</a:t>
            </a:r>
            <a:endParaRPr lang="pt-BR" dirty="0" smtClean="0"/>
          </a:p>
          <a:p>
            <a:pPr lvl="1"/>
            <a:r>
              <a:rPr lang="pt-BR" dirty="0" smtClean="0"/>
              <a:t>Usuários que se interessam por “X” também se interessam por “Y.”</a:t>
            </a:r>
          </a:p>
          <a:p>
            <a:pPr lvl="1"/>
            <a:endParaRPr lang="pt-BR" dirty="0" smtClean="0"/>
          </a:p>
          <a:p>
            <a:pPr lvl="1"/>
            <a:endParaRPr lang="pt-BR" dirty="0" smtClean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27" name="Imagem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359" y="2956172"/>
            <a:ext cx="8187282" cy="324036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08088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Aplicações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Amazon</a:t>
            </a:r>
            <a:endParaRPr lang="pt-BR" dirty="0" smtClean="0"/>
          </a:p>
          <a:p>
            <a:pPr lvl="1"/>
            <a:r>
              <a:rPr lang="pt-BR" dirty="0" smtClean="0"/>
              <a:t>Associação por conteúdo</a:t>
            </a:r>
          </a:p>
          <a:p>
            <a:pPr lvl="1"/>
            <a:endParaRPr lang="pt-BR" dirty="0" smtClean="0"/>
          </a:p>
          <a:p>
            <a:pPr lvl="1"/>
            <a:endParaRPr lang="pt-BR" dirty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2975944"/>
            <a:ext cx="6518099" cy="311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14566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>
          <a:xfrm>
            <a:off x="755576" y="1690464"/>
            <a:ext cx="7772400" cy="4690864"/>
          </a:xfrm>
        </p:spPr>
        <p:txBody>
          <a:bodyPr/>
          <a:lstStyle/>
          <a:p>
            <a:r>
              <a:rPr lang="pt-BR" dirty="0" smtClean="0"/>
              <a:t>A tendência é que todos os sistemas Web utilizem recomendação</a:t>
            </a:r>
          </a:p>
          <a:p>
            <a:r>
              <a:rPr lang="pt-BR" dirty="0" smtClean="0"/>
              <a:t>Desafios </a:t>
            </a:r>
          </a:p>
          <a:p>
            <a:pPr lvl="1"/>
            <a:r>
              <a:rPr lang="pt-BR" dirty="0" smtClean="0"/>
              <a:t>Melhorar os algoritmos de recomendação:</a:t>
            </a:r>
          </a:p>
          <a:p>
            <a:pPr lvl="2"/>
            <a:r>
              <a:rPr lang="pt-BR" dirty="0" smtClean="0"/>
              <a:t>Eficiência </a:t>
            </a:r>
          </a:p>
          <a:p>
            <a:pPr lvl="2"/>
            <a:r>
              <a:rPr lang="pt-BR" dirty="0" smtClean="0"/>
              <a:t>Qualidade do resultado.</a:t>
            </a:r>
          </a:p>
          <a:p>
            <a:pPr lvl="1"/>
            <a:r>
              <a:rPr lang="pt-BR" dirty="0" smtClean="0"/>
              <a:t>Personalização de Ambientes Virtuais</a:t>
            </a:r>
          </a:p>
          <a:p>
            <a:pPr lvl="1"/>
            <a:r>
              <a:rPr lang="pt-BR" dirty="0" smtClean="0"/>
              <a:t>Web Semântica</a:t>
            </a:r>
          </a:p>
          <a:p>
            <a:pPr lvl="1"/>
            <a:r>
              <a:rPr lang="pt-BR" dirty="0" smtClean="0"/>
              <a:t>Intensificar o uso de características comportamentais em sistemas de recomendação</a:t>
            </a:r>
          </a:p>
          <a:p>
            <a:pPr lvl="1"/>
            <a:r>
              <a:rPr lang="pt-BR" dirty="0" smtClean="0"/>
              <a:t>......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Algumas Referências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000" dirty="0" smtClean="0"/>
              <a:t>Berry, M. J. A.; </a:t>
            </a:r>
            <a:r>
              <a:rPr lang="en-US" sz="2000" dirty="0" err="1" smtClean="0"/>
              <a:t>Linoff</a:t>
            </a:r>
            <a:r>
              <a:rPr lang="en-US" sz="2000" dirty="0" smtClean="0"/>
              <a:t>, G. Data Mining Techniques for Marketing, Sales and Customer  Support. Wiley Computer Publishing, 1997.</a:t>
            </a:r>
          </a:p>
          <a:p>
            <a:r>
              <a:rPr lang="pt-BR" sz="2000" dirty="0" err="1" smtClean="0"/>
              <a:t>Herlocker</a:t>
            </a:r>
            <a:r>
              <a:rPr lang="pt-BR" sz="2000" dirty="0" smtClean="0"/>
              <a:t>, J. </a:t>
            </a:r>
            <a:r>
              <a:rPr lang="en-US" sz="2000" dirty="0" smtClean="0"/>
              <a:t>Evaluating Collaborative Filtering Recommender Systems</a:t>
            </a:r>
            <a:r>
              <a:rPr lang="pt-BR" sz="2000" dirty="0" smtClean="0"/>
              <a:t>. </a:t>
            </a:r>
            <a:r>
              <a:rPr lang="pt-BR" sz="2000" dirty="0" err="1" smtClean="0"/>
              <a:t>International</a:t>
            </a:r>
            <a:r>
              <a:rPr lang="pt-BR" sz="2000" dirty="0" smtClean="0"/>
              <a:t> </a:t>
            </a:r>
            <a:r>
              <a:rPr lang="pt-BR" sz="2000" dirty="0" err="1" smtClean="0"/>
              <a:t>Conference</a:t>
            </a:r>
            <a:r>
              <a:rPr lang="pt-BR" sz="2000" dirty="0" smtClean="0"/>
              <a:t> </a:t>
            </a:r>
            <a:r>
              <a:rPr lang="pt-BR" sz="2000" dirty="0" err="1" smtClean="0"/>
              <a:t>on</a:t>
            </a:r>
            <a:r>
              <a:rPr lang="pt-BR" sz="2000" dirty="0" smtClean="0"/>
              <a:t> </a:t>
            </a:r>
            <a:r>
              <a:rPr lang="pt-BR" sz="2000" dirty="0" err="1" smtClean="0"/>
              <a:t>Recommender</a:t>
            </a:r>
            <a:r>
              <a:rPr lang="pt-BR" sz="2000" dirty="0" smtClean="0"/>
              <a:t> Systems. 2004</a:t>
            </a:r>
          </a:p>
          <a:p>
            <a:r>
              <a:rPr lang="pt-BR" sz="2000" dirty="0" err="1" smtClean="0"/>
              <a:t>Reategui</a:t>
            </a:r>
            <a:r>
              <a:rPr lang="pt-BR" sz="2000" dirty="0" smtClean="0"/>
              <a:t>, </a:t>
            </a:r>
            <a:r>
              <a:rPr lang="pt-BR" sz="2000" dirty="0" err="1" smtClean="0"/>
              <a:t>Eliseo</a:t>
            </a:r>
            <a:r>
              <a:rPr lang="pt-BR" sz="2000" dirty="0" smtClean="0"/>
              <a:t> B.; </a:t>
            </a:r>
            <a:r>
              <a:rPr lang="pt-BR" sz="2000" dirty="0" err="1" smtClean="0"/>
              <a:t>Cazella</a:t>
            </a:r>
            <a:r>
              <a:rPr lang="pt-BR" sz="2000" dirty="0" smtClean="0"/>
              <a:t>, Sílvio C. S. Sistemas de Recomendação. XXV Congresso da Sociedade Brasileira de Computação. São Leopoldo/RS. 2009.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Próxima aula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Aula de atendimento sobre a tarefa 2</a:t>
            </a:r>
            <a:endParaRPr lang="pt-BR" dirty="0" smtClean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77D341-5D17-4D92-BFFE-874ED14BBB86}" type="slidenum">
              <a:rPr lang="pt-BR" smtClean="0"/>
              <a:pPr/>
              <a:t>54</a:t>
            </a:fld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Empresas que investem em </a:t>
            </a:r>
            <a:br>
              <a:rPr lang="pt-BR" dirty="0" smtClean="0"/>
            </a:br>
            <a:r>
              <a:rPr lang="pt-BR" dirty="0" smtClean="0"/>
              <a:t>Sistemas </a:t>
            </a:r>
            <a:r>
              <a:rPr lang="pt-BR" dirty="0"/>
              <a:t>de </a:t>
            </a:r>
            <a:r>
              <a:rPr lang="pt-BR" dirty="0" smtClean="0"/>
              <a:t>Recomendação</a:t>
            </a:r>
            <a:endParaRPr lang="pt-BR" dirty="0"/>
          </a:p>
        </p:txBody>
      </p:sp>
      <p:pic>
        <p:nvPicPr>
          <p:cNvPr id="7170" name="Picture 2" descr="http://www.thebuzzmedia.com/wp-content/uploads/2009/03/netflix-white-logo-499x231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73149"/>
            <a:ext cx="2520280" cy="1166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4.bp.blogspot.com/_ws4r2t5l0ts/S-MAAL5a8LI/AAAAAAAAAPQ/n2LQdRRg8rs/s1600/google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4" t="27863" r="-444" b="36068"/>
          <a:stretch/>
        </p:blipFill>
        <p:spPr bwMode="auto">
          <a:xfrm>
            <a:off x="5780281" y="3572949"/>
            <a:ext cx="3410705" cy="1118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rbio4.org.br/images/stories/food/faceboo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88247" y="5212500"/>
            <a:ext cx="2732832" cy="1024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ttp://euteajudo.net/wp-content/uploads/2011/01/amazon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6968" b="30194"/>
          <a:stretch/>
        </p:blipFill>
        <p:spPr bwMode="auto">
          <a:xfrm>
            <a:off x="6142462" y="1488890"/>
            <a:ext cx="2857500" cy="1224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407664"/>
            <a:ext cx="2909408" cy="605512"/>
          </a:xfrm>
          <a:prstGeom prst="rect">
            <a:avLst/>
          </a:prstGeom>
        </p:spPr>
      </p:pic>
      <p:pic>
        <p:nvPicPr>
          <p:cNvPr id="7182" name="Picture 14" descr="http://t3.gstatic.com/images?q=tbn:ANd9GcSV0f-IB2Rw8bU47GnzimVnw9zp15AQ85d9XkMk_YUVYiHBA7NY&amp;t=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1406" y="1326573"/>
            <a:ext cx="2109410" cy="1573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4" name="Picture 16" descr="http://www.blogdacomunicacao.com.br/wp-content/uploads/2010/01/twitter_logo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88" t="9284" b="12315"/>
          <a:stretch/>
        </p:blipFill>
        <p:spPr bwMode="auto">
          <a:xfrm>
            <a:off x="737419" y="2989012"/>
            <a:ext cx="2952839" cy="890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ttp://www.movielens.org/html/tour/images/movielens-helping.gi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43989" y="2815868"/>
            <a:ext cx="2739368" cy="536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3.bp.blogspot.com/_CTMCxU-jS2c/S7W9ixjsGgI/AAAAAAAADnE/sW4edR5DcQ0/s1600/youtube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753" t="22749" r="5203" b="31798"/>
          <a:stretch/>
        </p:blipFill>
        <p:spPr bwMode="auto">
          <a:xfrm>
            <a:off x="3491768" y="3073466"/>
            <a:ext cx="2315182" cy="88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86" name="Picture 18" descr="http://catfishsmooth.net/images/lastfm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505" y="5244129"/>
            <a:ext cx="2464376" cy="94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agem 15" descr="Recorte de Tela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6478"/>
          <a:stretch/>
        </p:blipFill>
        <p:spPr>
          <a:xfrm>
            <a:off x="189181" y="4038837"/>
            <a:ext cx="3077005" cy="747919"/>
          </a:xfrm>
          <a:prstGeom prst="rect">
            <a:avLst/>
          </a:prstGeom>
        </p:spPr>
      </p:pic>
      <p:pic>
        <p:nvPicPr>
          <p:cNvPr id="1028" name="Picture 4" descr="http://3.bp.blogspot.com/_iJYWJebiocs/SxK2rxajcYI/AAAAAAAAB_k/NshEMbhqrz4/s400/submarino_logo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0747" y="5212500"/>
            <a:ext cx="23241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4008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Desafio Netflix</a:t>
            </a:r>
            <a:endParaRPr lang="pt-BR" dirty="0"/>
          </a:p>
        </p:txBody>
      </p:sp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err="1" smtClean="0"/>
              <a:t>Netflix</a:t>
            </a:r>
            <a:r>
              <a:rPr lang="pt-BR" dirty="0" smtClean="0"/>
              <a:t> - Locadora de filmes online</a:t>
            </a:r>
          </a:p>
          <a:p>
            <a:pPr lvl="1"/>
            <a:r>
              <a:rPr lang="pt-BR" dirty="0" smtClean="0"/>
              <a:t>Recomenda filmes  de acordo com locações prévias dos clientes</a:t>
            </a:r>
          </a:p>
          <a:p>
            <a:pPr lvl="1"/>
            <a:r>
              <a:rPr lang="pt-BR" dirty="0" smtClean="0"/>
              <a:t>Dos filmes vistos, 60% vêm de recomendações </a:t>
            </a:r>
          </a:p>
          <a:p>
            <a:pPr lvl="1"/>
            <a:r>
              <a:rPr lang="pt-BR" dirty="0" smtClean="0"/>
              <a:t>Em 2006, a empresa ofereceu prêmio de 1 milhão para a primeira pessoa que melhorasse a precisão do seu sistema de recomendação em 10%.</a:t>
            </a:r>
          </a:p>
          <a:p>
            <a:pPr lvl="1"/>
            <a:endParaRPr lang="pt-BR" dirty="0"/>
          </a:p>
        </p:txBody>
      </p:sp>
      <p:sp>
        <p:nvSpPr>
          <p:cNvPr id="4" name="AutoShape 4" descr="http://www.my-collective.com/images/portal-smal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33481201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Sistemas de Recomendação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55576" y="1690464"/>
            <a:ext cx="7772400" cy="4618856"/>
          </a:xfrm>
        </p:spPr>
        <p:txBody>
          <a:bodyPr/>
          <a:lstStyle/>
          <a:p>
            <a:pPr>
              <a:spcBef>
                <a:spcPts val="1800"/>
              </a:spcBef>
            </a:pPr>
            <a:r>
              <a:rPr lang="pt-BR" dirty="0" smtClean="0">
                <a:solidFill>
                  <a:srgbClr val="660033"/>
                </a:solidFill>
              </a:rPr>
              <a:t>Processos principais:</a:t>
            </a:r>
          </a:p>
          <a:p>
            <a:pPr lvl="1"/>
            <a:r>
              <a:rPr lang="pt-BR" dirty="0" smtClean="0"/>
              <a:t>Coleta de dados/informação</a:t>
            </a:r>
          </a:p>
          <a:p>
            <a:pPr lvl="1"/>
            <a:r>
              <a:rPr lang="pt-BR" dirty="0" smtClean="0"/>
              <a:t>Recomendação de itens</a:t>
            </a:r>
          </a:p>
          <a:p>
            <a:pPr lvl="1"/>
            <a:r>
              <a:rPr lang="pt-BR" dirty="0" smtClean="0"/>
              <a:t>Visualização da recomendação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42900"/>
            <a:ext cx="7772400" cy="781844"/>
          </a:xfrm>
        </p:spPr>
        <p:txBody>
          <a:bodyPr/>
          <a:lstStyle/>
          <a:p>
            <a:r>
              <a:rPr lang="pt-BR" dirty="0" smtClean="0"/>
              <a:t>Arquitetura Padrão</a:t>
            </a:r>
            <a:endParaRPr lang="pt-BR" dirty="0"/>
          </a:p>
        </p:txBody>
      </p:sp>
      <p:pic>
        <p:nvPicPr>
          <p:cNvPr id="4" name="Espaço Reservado para Conteúdo 3" descr="estrutura de sistemas de recomendação.jpg"/>
          <p:cNvPicPr>
            <a:picLocks noGrp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340768"/>
            <a:ext cx="6264696" cy="5040560"/>
          </a:xfrm>
          <a:ln>
            <a:solidFill>
              <a:schemeClr val="tx1">
                <a:lumMod val="60000"/>
                <a:lumOff val="4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o grafico">
  <a:themeElements>
    <a:clrScheme name="Plano grafico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Plano grafi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Plano grafico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o grafico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o grafico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Office\Templates\Estruturas de apresentação\Plano grafico.pot</Template>
  <TotalTime>4927</TotalTime>
  <Words>1837</Words>
  <Application>Microsoft Office PowerPoint</Application>
  <PresentationFormat>Apresentação na tela (4:3)</PresentationFormat>
  <Paragraphs>354</Paragraphs>
  <Slides>54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54</vt:i4>
      </vt:variant>
    </vt:vector>
  </HeadingPairs>
  <TitlesOfParts>
    <vt:vector size="55" baseType="lpstr">
      <vt:lpstr>Plano grafico</vt:lpstr>
      <vt:lpstr> Recuperação de Informação</vt:lpstr>
      <vt:lpstr>Roteiro</vt:lpstr>
      <vt:lpstr>Recomendação</vt:lpstr>
      <vt:lpstr>Sistemas de Recomendação</vt:lpstr>
      <vt:lpstr>Sistemas de Recomendação Objetivos</vt:lpstr>
      <vt:lpstr>Empresas que investem em  Sistemas de Recomendação</vt:lpstr>
      <vt:lpstr>Desafio Netflix</vt:lpstr>
      <vt:lpstr>Sistemas de Recomendação</vt:lpstr>
      <vt:lpstr>Arquitetura Padrão</vt:lpstr>
      <vt:lpstr>Coleta de Dados/Informação</vt:lpstr>
      <vt:lpstr>Coleta de Dados/Informação</vt:lpstr>
      <vt:lpstr>Coleta de Dados/Informação</vt:lpstr>
      <vt:lpstr>Coleta de Dados/Informação</vt:lpstr>
      <vt:lpstr>Privacidade</vt:lpstr>
      <vt:lpstr>Políticas de Privacidade</vt:lpstr>
      <vt:lpstr>Processo de Recomendação </vt:lpstr>
      <vt:lpstr>Estratégias de Recomendação</vt:lpstr>
      <vt:lpstr>Estratégias de Recomendação</vt:lpstr>
      <vt:lpstr>Listas de Recomendação</vt:lpstr>
      <vt:lpstr>Listas de Recomendação</vt:lpstr>
      <vt:lpstr>Avaliações de Usuários – Reputação dos produtos</vt:lpstr>
      <vt:lpstr>Avaliações dos Usuários</vt:lpstr>
      <vt:lpstr>Recomendações personalizadas</vt:lpstr>
      <vt:lpstr>Recomendação por Associação</vt:lpstr>
      <vt:lpstr>Recomendação por Associação</vt:lpstr>
      <vt:lpstr>Associação por Conteúdo </vt:lpstr>
      <vt:lpstr>Associação por Conteúdo </vt:lpstr>
      <vt:lpstr>Técnicas de Recomendação</vt:lpstr>
      <vt:lpstr>Filtragem de Informação x Recuperação de Informação </vt:lpstr>
      <vt:lpstr>Técnicas de Recomendação</vt:lpstr>
      <vt:lpstr>Filtragem baseada em Conteúdo</vt:lpstr>
      <vt:lpstr>Filtragem baseada em Conteúdo</vt:lpstr>
      <vt:lpstr>Filtragem baseada em Conteúdo</vt:lpstr>
      <vt:lpstr>Filtragem Colaborativa</vt:lpstr>
      <vt:lpstr>Filtragem Colaborativa Funcionamento</vt:lpstr>
      <vt:lpstr>Filtragem Colaborativa Exemplo</vt:lpstr>
      <vt:lpstr>Filtragem Colaborativa</vt:lpstr>
      <vt:lpstr>Filtragem Híbrida</vt:lpstr>
      <vt:lpstr>Quadro comparativo</vt:lpstr>
      <vt:lpstr>Filtragem baseada em outros contextos</vt:lpstr>
      <vt:lpstr> Descoberta de Conhecimento em Base de Dados (DCBD) </vt:lpstr>
      <vt:lpstr> Descoberta de Conhecimento em Base de Dados (DCBD) </vt:lpstr>
      <vt:lpstr>Avaliação de SR</vt:lpstr>
      <vt:lpstr>Aplicações </vt:lpstr>
      <vt:lpstr>E-Commerce</vt:lpstr>
      <vt:lpstr>Aplicações</vt:lpstr>
      <vt:lpstr>Aplicações</vt:lpstr>
      <vt:lpstr>Aplicações</vt:lpstr>
      <vt:lpstr>Aplicações</vt:lpstr>
      <vt:lpstr>Aplicações</vt:lpstr>
      <vt:lpstr>Aplicações</vt:lpstr>
      <vt:lpstr>Sistemas de Recomendação</vt:lpstr>
      <vt:lpstr>Algumas Referências</vt:lpstr>
      <vt:lpstr>Próxima aula</vt:lpstr>
    </vt:vector>
  </TitlesOfParts>
  <Company>UFPE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sem título</dc:title>
  <dc:creator>fbf2</dc:creator>
  <cp:lastModifiedBy>fab</cp:lastModifiedBy>
  <cp:revision>819</cp:revision>
  <cp:lastPrinted>2001-04-02T12:42:59Z</cp:lastPrinted>
  <dcterms:created xsi:type="dcterms:W3CDTF">2000-11-15T23:57:53Z</dcterms:created>
  <dcterms:modified xsi:type="dcterms:W3CDTF">2019-10-08T13:45:29Z</dcterms:modified>
</cp:coreProperties>
</file>