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59"/>
  </p:notesMasterIdLst>
  <p:handoutMasterIdLst>
    <p:handoutMasterId r:id="rId60"/>
  </p:handoutMasterIdLst>
  <p:sldIdLst>
    <p:sldId id="386" r:id="rId2"/>
    <p:sldId id="346" r:id="rId3"/>
    <p:sldId id="507" r:id="rId4"/>
    <p:sldId id="508" r:id="rId5"/>
    <p:sldId id="511" r:id="rId6"/>
    <p:sldId id="509" r:id="rId7"/>
    <p:sldId id="513" r:id="rId8"/>
    <p:sldId id="514" r:id="rId9"/>
    <p:sldId id="515" r:id="rId10"/>
    <p:sldId id="516" r:id="rId11"/>
    <p:sldId id="517" r:id="rId12"/>
    <p:sldId id="518" r:id="rId13"/>
    <p:sldId id="519" r:id="rId14"/>
    <p:sldId id="510" r:id="rId15"/>
    <p:sldId id="521" r:id="rId16"/>
    <p:sldId id="522" r:id="rId17"/>
    <p:sldId id="523" r:id="rId18"/>
    <p:sldId id="524" r:id="rId19"/>
    <p:sldId id="525" r:id="rId20"/>
    <p:sldId id="526" r:id="rId21"/>
    <p:sldId id="527" r:id="rId22"/>
    <p:sldId id="528" r:id="rId23"/>
    <p:sldId id="529" r:id="rId24"/>
    <p:sldId id="574" r:id="rId25"/>
    <p:sldId id="530" r:id="rId26"/>
    <p:sldId id="531" r:id="rId27"/>
    <p:sldId id="532" r:id="rId28"/>
    <p:sldId id="576" r:id="rId29"/>
    <p:sldId id="533" r:id="rId30"/>
    <p:sldId id="534" r:id="rId31"/>
    <p:sldId id="535" r:id="rId32"/>
    <p:sldId id="536" r:id="rId33"/>
    <p:sldId id="537" r:id="rId34"/>
    <p:sldId id="538" r:id="rId35"/>
    <p:sldId id="539" r:id="rId36"/>
    <p:sldId id="540" r:id="rId37"/>
    <p:sldId id="541" r:id="rId38"/>
    <p:sldId id="542" r:id="rId39"/>
    <p:sldId id="543" r:id="rId40"/>
    <p:sldId id="544" r:id="rId41"/>
    <p:sldId id="545" r:id="rId42"/>
    <p:sldId id="546" r:id="rId43"/>
    <p:sldId id="547" r:id="rId44"/>
    <p:sldId id="548" r:id="rId45"/>
    <p:sldId id="549" r:id="rId46"/>
    <p:sldId id="550" r:id="rId47"/>
    <p:sldId id="551" r:id="rId48"/>
    <p:sldId id="552" r:id="rId49"/>
    <p:sldId id="557" r:id="rId50"/>
    <p:sldId id="558" r:id="rId51"/>
    <p:sldId id="559" r:id="rId52"/>
    <p:sldId id="560" r:id="rId53"/>
    <p:sldId id="561" r:id="rId54"/>
    <p:sldId id="562" r:id="rId55"/>
    <p:sldId id="564" r:id="rId56"/>
    <p:sldId id="575" r:id="rId57"/>
    <p:sldId id="506" r:id="rId58"/>
  </p:sldIdLst>
  <p:sldSz cx="9144000" cy="6858000" type="screen4x3"/>
  <p:notesSz cx="6985000" cy="101219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800000"/>
    <a:srgbClr val="660033"/>
    <a:srgbClr val="000000"/>
    <a:srgbClr val="800080"/>
    <a:srgbClr val="23238D"/>
    <a:srgbClr val="00A076"/>
    <a:srgbClr val="99FFE4"/>
    <a:srgbClr val="DDDDD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 snapToObjects="1">
      <p:cViewPr>
        <p:scale>
          <a:sx n="60" d="100"/>
          <a:sy n="60" d="100"/>
        </p:scale>
        <p:origin x="-1830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4284"/>
    </p:cViewPr>
  </p:sorterViewPr>
  <p:notesViewPr>
    <p:cSldViewPr snapToObjects="1">
      <p:cViewPr varScale="1">
        <p:scale>
          <a:sx n="40" d="100"/>
          <a:sy n="40" d="100"/>
        </p:scale>
        <p:origin x="-1488" y="-96"/>
      </p:cViewPr>
      <p:guideLst>
        <p:guide orient="horz" pos="3188"/>
        <p:guide pos="22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104775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7749" tIns="48875" rIns="97749" bIns="48875" numCol="1" anchor="t" anchorCtr="0" compatLnSpc="1">
            <a:prstTxWarp prst="textNoShape">
              <a:avLst/>
            </a:prstTxWarp>
            <a:spAutoFit/>
          </a:bodyPr>
          <a:lstStyle>
            <a:lvl1pPr defTabSz="97790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949950" y="0"/>
            <a:ext cx="1035050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7749" tIns="48875" rIns="97749" bIns="48875" numCol="1" anchor="t" anchorCtr="0" compatLnSpc="1">
            <a:prstTxWarp prst="textNoShape">
              <a:avLst/>
            </a:prstTxWarp>
            <a:spAutoFit/>
          </a:bodyPr>
          <a:lstStyle>
            <a:lvl1pPr algn="r" defTabSz="97790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825038"/>
            <a:ext cx="827088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7749" tIns="48875" rIns="97749" bIns="48875" numCol="1" anchor="b" anchorCtr="0" compatLnSpc="1">
            <a:prstTxWarp prst="textNoShape">
              <a:avLst/>
            </a:prstTxWarp>
            <a:spAutoFit/>
          </a:bodyPr>
          <a:lstStyle>
            <a:lvl1pPr defTabSz="977900">
              <a:defRPr sz="1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6488113" y="9825038"/>
            <a:ext cx="496887" cy="296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7749" tIns="48875" rIns="97749" bIns="48875" numCol="1" anchor="b" anchorCtr="0" compatLnSpc="1">
            <a:prstTxWarp prst="textNoShape">
              <a:avLst/>
            </a:prstTxWarp>
            <a:spAutoFit/>
          </a:bodyPr>
          <a:lstStyle>
            <a:lvl1pPr algn="r" defTabSz="977900">
              <a:defRPr sz="1300"/>
            </a:lvl1pPr>
          </a:lstStyle>
          <a:p>
            <a:pPr>
              <a:defRPr/>
            </a:pPr>
            <a:fld id="{43B2D129-367C-490A-99DB-A212D966AC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418224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736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49" tIns="48875" rIns="97749" bIns="48875" numCol="1" anchor="t" anchorCtr="0" compatLnSpc="1">
            <a:prstTxWarp prst="textNoShape">
              <a:avLst/>
            </a:prstTxWarp>
          </a:bodyPr>
          <a:lstStyle>
            <a:lvl1pPr defTabSz="97790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7638" y="0"/>
            <a:ext cx="3027362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49" tIns="48875" rIns="97749" bIns="48875" numCol="1" anchor="t" anchorCtr="0" compatLnSpc="1">
            <a:prstTxWarp prst="textNoShape">
              <a:avLst/>
            </a:prstTxWarp>
          </a:bodyPr>
          <a:lstStyle>
            <a:lvl1pPr algn="r" defTabSz="97790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30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62025" y="758825"/>
            <a:ext cx="5060950" cy="379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808538"/>
            <a:ext cx="5121275" cy="455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49" tIns="48875" rIns="97749" bIns="488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15488"/>
            <a:ext cx="3027363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49" tIns="48875" rIns="97749" bIns="48875" numCol="1" anchor="b" anchorCtr="0" compatLnSpc="1">
            <a:prstTxWarp prst="textNoShape">
              <a:avLst/>
            </a:prstTxWarp>
          </a:bodyPr>
          <a:lstStyle>
            <a:lvl1pPr defTabSz="97790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7638" y="9615488"/>
            <a:ext cx="3027362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749" tIns="48875" rIns="97749" bIns="48875" numCol="1" anchor="b" anchorCtr="0" compatLnSpc="1">
            <a:prstTxWarp prst="textNoShape">
              <a:avLst/>
            </a:prstTxWarp>
          </a:bodyPr>
          <a:lstStyle>
            <a:lvl1pPr algn="r" defTabSz="977900" eaLnBrk="0" hangingPunct="0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823B1572-4061-49A7-9084-B349963753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34695757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982180-251D-4680-8392-9D6EFB7BB4B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44035" name="Rectangle 2050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2051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65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273E73DA-9ED9-4C93-8DDF-0978828ACB03}" type="slidenum">
              <a:rPr lang="zh-CN" altLang="en-US" smtClean="0">
                <a:latin typeface="Calibri" pitchFamily="34" charset="0"/>
              </a:rPr>
              <a:pPr eaLnBrk="1" hangingPunct="1"/>
              <a:t>55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56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656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273E73DA-9ED9-4C93-8DDF-0978828ACB03}" type="slidenum">
              <a:rPr lang="zh-CN" altLang="en-US" smtClean="0">
                <a:latin typeface="Calibri" pitchFamily="34" charset="0"/>
              </a:rPr>
              <a:pPr eaLnBrk="1" hangingPunct="1"/>
              <a:t>56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24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38BE040A-79FD-494F-96C3-11636B887F18}" type="slidenum">
              <a:rPr lang="zh-CN" altLang="en-US" smtClean="0">
                <a:latin typeface="Calibri" pitchFamily="34" charset="0"/>
              </a:rPr>
              <a:pPr eaLnBrk="1" hangingPunct="1"/>
              <a:t>27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24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38BE040A-79FD-494F-96C3-11636B887F18}" type="slidenum">
              <a:rPr lang="zh-CN" altLang="en-US" smtClean="0">
                <a:latin typeface="Calibri" pitchFamily="34" charset="0"/>
              </a:rPr>
              <a:pPr eaLnBrk="1" hangingPunct="1"/>
              <a:t>28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24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38BE040A-79FD-494F-96C3-11636B887F18}" type="slidenum">
              <a:rPr lang="zh-CN" altLang="en-US" smtClean="0">
                <a:latin typeface="Calibri" pitchFamily="34" charset="0"/>
              </a:rPr>
              <a:pPr eaLnBrk="1" hangingPunct="1"/>
              <a:t>29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24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38BE040A-79FD-494F-96C3-11636B887F18}" type="slidenum">
              <a:rPr lang="zh-CN" altLang="en-US" smtClean="0">
                <a:latin typeface="Calibri" pitchFamily="34" charset="0"/>
              </a:rPr>
              <a:pPr eaLnBrk="1" hangingPunct="1"/>
              <a:t>32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246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6246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1pPr>
            <a:lvl2pPr marL="794214" indent="-305467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2pPr>
            <a:lvl3pPr marL="1221867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3pPr>
            <a:lvl4pPr marL="1710614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4pPr>
            <a:lvl5pPr marL="2199361" indent="-244373" eaLnBrk="0" hangingPunct="0"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5pPr>
            <a:lvl6pPr marL="2688107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6pPr>
            <a:lvl7pPr marL="3176854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7pPr>
            <a:lvl8pPr marL="3665601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8pPr>
            <a:lvl9pPr marL="4154348" indent="-24437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SimSun" pitchFamily="2" charset="-122"/>
              </a:defRPr>
            </a:lvl9pPr>
          </a:lstStyle>
          <a:p>
            <a:pPr eaLnBrk="1" hangingPunct="1"/>
            <a:fld id="{38BE040A-79FD-494F-96C3-11636B887F18}" type="slidenum">
              <a:rPr lang="zh-CN" altLang="en-US" smtClean="0">
                <a:latin typeface="Calibri" pitchFamily="34" charset="0"/>
              </a:rPr>
              <a:pPr eaLnBrk="1" hangingPunct="1"/>
              <a:t>37</a:t>
            </a:fld>
            <a:endParaRPr lang="zh-CN" altLang="en-US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6C01B-2FEF-44D8-A00F-8979383BB8C8}" type="slidenum">
              <a:rPr lang="zh-CN" altLang="en-US" smtClean="0"/>
              <a:pPr>
                <a:defRPr/>
              </a:pPr>
              <a:t>45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6C01B-2FEF-44D8-A00F-8979383BB8C8}" type="slidenum">
              <a:rPr lang="zh-CN" altLang="en-US" smtClean="0"/>
              <a:pPr>
                <a:defRPr/>
              </a:pPr>
              <a:t>48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1724633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sz="1300" dirty="0">
              <a:latin typeface="+mn-lt"/>
              <a:ea typeface="SimSun" pitchFamily="2" charset="-122"/>
            </a:endParaRPr>
          </a:p>
          <a:p>
            <a:r>
              <a:rPr lang="pt-BR" sz="1300" b="1" dirty="0">
                <a:latin typeface="+mn-lt"/>
                <a:ea typeface="SimSun" pitchFamily="2" charset="-122"/>
              </a:rPr>
              <a:t>Análise de Empresas na Bolsa de Valores: </a:t>
            </a:r>
            <a:r>
              <a:rPr lang="pt-BR" sz="1300" dirty="0">
                <a:latin typeface="+mn-lt"/>
                <a:ea typeface="SimSun" pitchFamily="2" charset="-122"/>
              </a:rPr>
              <a:t>A </a:t>
            </a:r>
            <a:r>
              <a:rPr lang="pt-BR" sz="1300" dirty="0" err="1">
                <a:latin typeface="+mn-lt"/>
                <a:ea typeface="SimSun" pitchFamily="2" charset="-122"/>
              </a:rPr>
              <a:t>Vetta</a:t>
            </a:r>
            <a:r>
              <a:rPr lang="pt-BR" sz="1300" dirty="0">
                <a:latin typeface="+mn-lt"/>
                <a:ea typeface="SimSun" pitchFamily="2" charset="-122"/>
              </a:rPr>
              <a:t> </a:t>
            </a:r>
            <a:r>
              <a:rPr lang="pt-BR" sz="1300" dirty="0" err="1">
                <a:latin typeface="+mn-lt"/>
                <a:ea typeface="SimSun" pitchFamily="2" charset="-122"/>
              </a:rPr>
              <a:t>Labs</a:t>
            </a:r>
            <a:r>
              <a:rPr lang="pt-BR" sz="1300" dirty="0">
                <a:latin typeface="+mn-lt"/>
                <a:ea typeface="SimSun" pitchFamily="2" charset="-122"/>
              </a:rPr>
              <a:t> lançou na </a:t>
            </a:r>
            <a:r>
              <a:rPr lang="pt-BR" sz="1300" dirty="0" err="1">
                <a:latin typeface="+mn-lt"/>
                <a:ea typeface="SimSun" pitchFamily="2" charset="-122"/>
              </a:rPr>
              <a:t>TechCrunch</a:t>
            </a:r>
            <a:r>
              <a:rPr lang="pt-BR" sz="1300" dirty="0">
                <a:latin typeface="+mn-lt"/>
                <a:ea typeface="SimSun" pitchFamily="2" charset="-122"/>
              </a:rPr>
              <a:t> 50 em 2008 a O StockMood.com, uma ferramenta para auxiliar pequenos investidores na bolsa dos EUA. Ela identifica o humor do mercado em relação às empresas negociadas na bolsa de valores baseado nas opiniões dos analistas, com o objetivo de identificar a tendência dos preços da Bolsa de Valores. </a:t>
            </a:r>
          </a:p>
          <a:p>
            <a:endParaRPr lang="pt-BR" sz="1300" dirty="0">
              <a:latin typeface="+mn-lt"/>
              <a:ea typeface="SimSun" pitchFamily="2" charset="-122"/>
            </a:endParaRPr>
          </a:p>
          <a:p>
            <a:r>
              <a:rPr lang="pt-BR" sz="1300" dirty="0">
                <a:latin typeface="+mn-lt"/>
                <a:ea typeface="SimSun" pitchFamily="2" charset="-122"/>
              </a:rPr>
              <a:t> </a:t>
            </a:r>
            <a:r>
              <a:rPr lang="pt-BR" sz="1300" b="1" dirty="0">
                <a:latin typeface="+mn-lt"/>
                <a:ea typeface="SimSun" pitchFamily="2" charset="-122"/>
              </a:rPr>
              <a:t>Análise de Um Produto: </a:t>
            </a:r>
            <a:r>
              <a:rPr lang="pt-BR" sz="1300" dirty="0">
                <a:latin typeface="+mn-lt"/>
                <a:ea typeface="SimSun" pitchFamily="2" charset="-122"/>
              </a:rPr>
              <a:t>Essa é um das </a:t>
            </a:r>
            <a:r>
              <a:rPr lang="pt-BR" sz="1300" dirty="0" err="1">
                <a:latin typeface="+mn-lt"/>
                <a:ea typeface="SimSun" pitchFamily="2" charset="-122"/>
              </a:rPr>
              <a:t>apliações</a:t>
            </a:r>
            <a:r>
              <a:rPr lang="pt-BR" sz="1300" dirty="0">
                <a:latin typeface="+mn-lt"/>
                <a:ea typeface="SimSun" pitchFamily="2" charset="-122"/>
              </a:rPr>
              <a:t> mais comuns para AS. Opinião dos usuários torna-se um fator de decisão na hora da compra de um produto, ou até mesmo para melhoras nos produtos das empresas. Um exemplo de aplicação com esse intuito é </a:t>
            </a:r>
            <a:r>
              <a:rPr lang="pt-BR" sz="1300" i="1" dirty="0" err="1">
                <a:latin typeface="+mn-lt"/>
                <a:ea typeface="SimSun" pitchFamily="2" charset="-122"/>
              </a:rPr>
              <a:t>Sentweet</a:t>
            </a:r>
            <a:r>
              <a:rPr lang="pt-BR" sz="1300" i="1" dirty="0">
                <a:latin typeface="+mn-lt"/>
                <a:ea typeface="SimSun" pitchFamily="2" charset="-122"/>
              </a:rPr>
              <a:t> </a:t>
            </a:r>
            <a:r>
              <a:rPr lang="pt-BR" sz="1300" dirty="0">
                <a:latin typeface="+mn-lt"/>
                <a:ea typeface="SimSun" pitchFamily="2" charset="-122"/>
              </a:rPr>
              <a:t>da empresa </a:t>
            </a:r>
            <a:r>
              <a:rPr lang="pt-BR" sz="1300" dirty="0" err="1">
                <a:latin typeface="+mn-lt"/>
                <a:ea typeface="SimSun" pitchFamily="2" charset="-122"/>
              </a:rPr>
              <a:t>Vetta</a:t>
            </a:r>
            <a:r>
              <a:rPr lang="pt-BR" sz="1300" dirty="0">
                <a:latin typeface="+mn-lt"/>
                <a:ea typeface="SimSun" pitchFamily="2" charset="-122"/>
              </a:rPr>
              <a:t> </a:t>
            </a:r>
            <a:r>
              <a:rPr lang="pt-BR" sz="1300" dirty="0" err="1">
                <a:latin typeface="+mn-lt"/>
                <a:ea typeface="SimSun" pitchFamily="2" charset="-122"/>
              </a:rPr>
              <a:t>Labs</a:t>
            </a:r>
            <a:r>
              <a:rPr lang="pt-BR" sz="1300" dirty="0">
                <a:latin typeface="+mn-lt"/>
                <a:ea typeface="SimSun" pitchFamily="2" charset="-122"/>
              </a:rPr>
              <a:t> e o Twittersentiment1 usados para </a:t>
            </a:r>
            <a:r>
              <a:rPr lang="pt-BR" sz="1300" dirty="0" err="1">
                <a:latin typeface="+mn-lt"/>
                <a:ea typeface="SimSun" pitchFamily="2" charset="-122"/>
              </a:rPr>
              <a:t>classficar</a:t>
            </a:r>
            <a:r>
              <a:rPr lang="pt-BR" sz="1300" dirty="0">
                <a:latin typeface="+mn-lt"/>
                <a:ea typeface="SimSun" pitchFamily="2" charset="-122"/>
              </a:rPr>
              <a:t> as opiniões postadas no </a:t>
            </a:r>
            <a:r>
              <a:rPr lang="pt-BR" sz="1300" dirty="0" err="1">
                <a:latin typeface="+mn-lt"/>
                <a:ea typeface="SimSun" pitchFamily="2" charset="-122"/>
              </a:rPr>
              <a:t>microblog</a:t>
            </a:r>
            <a:r>
              <a:rPr lang="pt-BR" sz="1300" dirty="0">
                <a:latin typeface="+mn-lt"/>
                <a:ea typeface="SimSun" pitchFamily="2" charset="-122"/>
              </a:rPr>
              <a:t> </a:t>
            </a:r>
            <a:r>
              <a:rPr lang="pt-BR" sz="1300" dirty="0" err="1">
                <a:latin typeface="+mn-lt"/>
                <a:ea typeface="SimSun" pitchFamily="2" charset="-122"/>
              </a:rPr>
              <a:t>Twitter</a:t>
            </a:r>
            <a:r>
              <a:rPr lang="pt-BR" sz="1300" dirty="0">
                <a:latin typeface="+mn-lt"/>
                <a:ea typeface="SimSun" pitchFamily="2" charset="-122"/>
              </a:rPr>
              <a:t>. </a:t>
            </a:r>
          </a:p>
          <a:p>
            <a:endParaRPr lang="pt-BR" sz="1300" dirty="0">
              <a:latin typeface="+mn-lt"/>
              <a:ea typeface="SimSun" pitchFamily="2" charset="-122"/>
            </a:endParaRPr>
          </a:p>
          <a:p>
            <a:r>
              <a:rPr lang="pt-BR" sz="1300" dirty="0">
                <a:latin typeface="+mn-lt"/>
                <a:ea typeface="SimSun" pitchFamily="2" charset="-122"/>
              </a:rPr>
              <a:t> </a:t>
            </a:r>
            <a:r>
              <a:rPr lang="pt-BR" sz="1300" b="1" dirty="0">
                <a:latin typeface="+mn-lt"/>
                <a:ea typeface="SimSun" pitchFamily="2" charset="-122"/>
              </a:rPr>
              <a:t>Análise de Políticos: </a:t>
            </a:r>
            <a:r>
              <a:rPr lang="pt-BR" sz="1300" dirty="0">
                <a:latin typeface="+mn-lt"/>
                <a:ea typeface="SimSun" pitchFamily="2" charset="-122"/>
              </a:rPr>
              <a:t>Eleitorando2 é um software com o objetivo de </a:t>
            </a:r>
            <a:r>
              <a:rPr lang="pt-BR" sz="1300" dirty="0" err="1">
                <a:latin typeface="+mn-lt"/>
                <a:ea typeface="SimSun" pitchFamily="2" charset="-122"/>
              </a:rPr>
              <a:t>indentificar</a:t>
            </a:r>
            <a:r>
              <a:rPr lang="pt-BR" sz="1300" dirty="0">
                <a:latin typeface="+mn-lt"/>
                <a:ea typeface="SimSun" pitchFamily="2" charset="-122"/>
              </a:rPr>
              <a:t> as opiniões dos usuários do </a:t>
            </a:r>
            <a:r>
              <a:rPr lang="pt-BR" sz="1300" dirty="0" err="1">
                <a:latin typeface="+mn-lt"/>
                <a:ea typeface="SimSun" pitchFamily="2" charset="-122"/>
              </a:rPr>
              <a:t>Twitter</a:t>
            </a:r>
            <a:r>
              <a:rPr lang="pt-BR" sz="1300" dirty="0">
                <a:latin typeface="+mn-lt"/>
                <a:ea typeface="SimSun" pitchFamily="2" charset="-122"/>
              </a:rPr>
              <a:t> e do </a:t>
            </a:r>
            <a:r>
              <a:rPr lang="pt-BR" sz="1300" dirty="0" err="1">
                <a:latin typeface="+mn-lt"/>
                <a:ea typeface="SimSun" pitchFamily="2" charset="-122"/>
              </a:rPr>
              <a:t>Youtube</a:t>
            </a:r>
            <a:r>
              <a:rPr lang="pt-BR" sz="1300" dirty="0">
                <a:latin typeface="+mn-lt"/>
                <a:ea typeface="SimSun" pitchFamily="2" charset="-122"/>
              </a:rPr>
              <a:t> em torno dos </a:t>
            </a:r>
            <a:r>
              <a:rPr lang="pt-BR" sz="1300" dirty="0" err="1">
                <a:latin typeface="+mn-lt"/>
                <a:ea typeface="SimSun" pitchFamily="2" charset="-122"/>
              </a:rPr>
              <a:t>polícos</a:t>
            </a:r>
            <a:r>
              <a:rPr lang="pt-BR" sz="1300" dirty="0">
                <a:latin typeface="+mn-lt"/>
                <a:ea typeface="SimSun" pitchFamily="2" charset="-122"/>
              </a:rPr>
              <a:t>. O software analisa as opiniões dos usuários </a:t>
            </a:r>
            <a:r>
              <a:rPr lang="pt-BR" sz="1300" dirty="0" err="1">
                <a:latin typeface="+mn-lt"/>
                <a:ea typeface="SimSun" pitchFamily="2" charset="-122"/>
              </a:rPr>
              <a:t>disponibilisa</a:t>
            </a:r>
            <a:r>
              <a:rPr lang="pt-BR" sz="1300" dirty="0">
                <a:latin typeface="+mn-lt"/>
                <a:ea typeface="SimSun" pitchFamily="2" charset="-122"/>
              </a:rPr>
              <a:t> as informações através de gráficos para o cliente. </a:t>
            </a:r>
          </a:p>
          <a:p>
            <a:endParaRPr lang="pt-BR" sz="1300" dirty="0">
              <a:latin typeface="+mn-lt"/>
              <a:ea typeface="SimSun" pitchFamily="2" charset="-122"/>
            </a:endParaRPr>
          </a:p>
          <a:p>
            <a:r>
              <a:rPr lang="pt-BR" sz="1300" dirty="0">
                <a:latin typeface="+mn-lt"/>
                <a:ea typeface="SimSun" pitchFamily="2" charset="-122"/>
              </a:rPr>
              <a:t> </a:t>
            </a:r>
            <a:r>
              <a:rPr lang="pt-BR" sz="1300" b="1" dirty="0">
                <a:latin typeface="+mn-lt"/>
                <a:ea typeface="SimSun" pitchFamily="2" charset="-122"/>
              </a:rPr>
              <a:t>Outras Aplicações: </a:t>
            </a:r>
            <a:r>
              <a:rPr lang="pt-BR" sz="1300" dirty="0">
                <a:latin typeface="+mn-lt"/>
                <a:ea typeface="SimSun" pitchFamily="2" charset="-122"/>
              </a:rPr>
              <a:t>opSys3 é um sistema de Mineração de Opinião para conteúdo Online, que indica a orientação semântica dos artigos filtrados, traçando um panorama de quanto as entidades pesquisadas estão sendo citadas positivamente ou negativamente. 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6C6C01B-2FEF-44D8-A00F-8979383BB8C8}" type="slidenum">
              <a:rPr lang="zh-CN" altLang="en-US" smtClean="0"/>
              <a:pPr>
                <a:defRPr/>
              </a:pPr>
              <a:t>49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</p:grpSp>
      </p:grpSp>
      <p:sp>
        <p:nvSpPr>
          <p:cNvPr id="110659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110660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solidFill>
                  <a:srgbClr val="000000"/>
                </a:solidFill>
              </a:defRPr>
            </a:lvl1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E3B6C-79AA-44C5-8356-D6257619D42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164093-1A17-4890-AFFA-D04D9531308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10350" y="342900"/>
            <a:ext cx="2000250" cy="528637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09600" y="342900"/>
            <a:ext cx="5848350" cy="528637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35182-6820-45BE-9E3F-14D25BEF98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14908"/>
            <a:ext cx="7772400" cy="853852"/>
          </a:xfrm>
        </p:spPr>
        <p:txBody>
          <a:bodyPr/>
          <a:lstStyle/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1148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7D341-5D17-4D92-BFFE-874ED14BBB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4F548-DD7F-4C3E-BE4B-258E727D743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5144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00600" y="1514475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518309-08B2-497D-8F3B-56BE419944B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8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9628B-D46C-40AC-A6CF-310C9E47C6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4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9E6F5F-4FFF-4443-8895-3CB4DD81386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3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043D4-E3BB-4553-9400-73BB8458A70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89260-60E1-43F2-BAAC-CFAE72FDFF1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66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6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E4A4D-E9CE-4BAA-ACD4-C8C12E5704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1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8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9573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4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5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6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7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8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79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0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1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2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3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4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5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6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7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8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89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0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1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2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3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4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</p:grpSp>
          <p:grpSp>
            <p:nvGrpSpPr>
              <p:cNvPr id="1039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9596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7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8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599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0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1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2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3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4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5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6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7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8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09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0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1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2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3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4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5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6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7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8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19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20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21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22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23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  <p:sp>
              <p:nvSpPr>
                <p:cNvPr id="109624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/>
                </a:p>
              </p:txBody>
            </p:sp>
          </p:grpSp>
        </p:grpSp>
        <p:sp>
          <p:nvSpPr>
            <p:cNvPr id="109625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sp>
          <p:nvSpPr>
            <p:cNvPr id="109626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t-BR"/>
            </a:p>
          </p:txBody>
        </p:sp>
        <p:grpSp>
          <p:nvGrpSpPr>
            <p:cNvPr id="1034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9628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09629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  <p:sp>
            <p:nvSpPr>
              <p:cNvPr id="109630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t-BR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8864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690464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</a:p>
        </p:txBody>
      </p:sp>
      <p:sp>
        <p:nvSpPr>
          <p:cNvPr id="109634" name="Rectangle 6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620000" y="6248400"/>
            <a:ext cx="1447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pt-BR"/>
              <a:t>CIn-UFPE</a:t>
            </a:r>
          </a:p>
        </p:txBody>
      </p:sp>
      <p:sp>
        <p:nvSpPr>
          <p:cNvPr id="109635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762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80155CB-FB78-44FC-8058-CB3BE608D1E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buClr>
          <a:schemeClr val="hlink"/>
        </a:buClr>
        <a:buSzPct val="110000"/>
        <a:buFont typeface="Wingdings" pitchFamily="2" charset="2"/>
        <a:buBlip>
          <a:blip r:embed="rId13"/>
        </a:buBlip>
        <a:defRPr sz="2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2" charset="2"/>
        <a:buChar char="n"/>
        <a:defRPr sz="24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spcBef>
          <a:spcPts val="0"/>
        </a:spcBef>
        <a:spcAft>
          <a:spcPct val="0"/>
        </a:spcAft>
        <a:buClr>
          <a:schemeClr val="hlink"/>
        </a:buClr>
        <a:buSzPct val="95000"/>
        <a:buFont typeface="Wingdings" pitchFamily="2" charset="2"/>
        <a:buChar char="w"/>
        <a:defRPr sz="22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sentiment140.com/" TargetMode="Externa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://www.epinions.com/" TargetMode="Externa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hyperlink" Target="http://stanfordnlp.github.io/CoreNLP/" TargetMode="External"/><Relationship Id="rId2" Type="http://schemas.openxmlformats.org/officeDocument/2006/relationships/hyperlink" Target="https://cloud.google.com/natural-language/" TargetMode="Externa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990600" y="1628800"/>
            <a:ext cx="7772400" cy="1143000"/>
          </a:xfrm>
        </p:spPr>
        <p:txBody>
          <a:bodyPr/>
          <a:lstStyle/>
          <a:p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pt-BR" dirty="0" smtClean="0"/>
              <a:t>Recuperação de Informação</a:t>
            </a:r>
            <a:endParaRPr lang="en-US" altLang="zh-TW" dirty="0" smtClean="0"/>
          </a:p>
        </p:txBody>
      </p:sp>
      <p:sp>
        <p:nvSpPr>
          <p:cNvPr id="307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573016"/>
            <a:ext cx="6400800" cy="1489522"/>
          </a:xfrm>
        </p:spPr>
        <p:txBody>
          <a:bodyPr/>
          <a:lstStyle/>
          <a:p>
            <a:pPr algn="r"/>
            <a:r>
              <a:rPr lang="pt-BR" dirty="0" smtClean="0"/>
              <a:t>Mineração de Opinião</a:t>
            </a:r>
          </a:p>
          <a:p>
            <a:pPr algn="r"/>
            <a:r>
              <a:rPr lang="pt-BR" dirty="0" smtClean="0"/>
              <a:t>Análise de Sentimento</a:t>
            </a:r>
          </a:p>
        </p:txBody>
      </p:sp>
      <p:sp>
        <p:nvSpPr>
          <p:cNvPr id="3077" name="Rectangle 70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5733256"/>
            <a:ext cx="2895600" cy="972344"/>
          </a:xfrm>
        </p:spPr>
        <p:txBody>
          <a:bodyPr/>
          <a:lstStyle/>
          <a:p>
            <a:r>
              <a:rPr lang="pt-BR" sz="2000" dirty="0" smtClean="0">
                <a:sym typeface="Monotype Sorts"/>
              </a:rPr>
              <a:t>Flávia Barros &amp; </a:t>
            </a:r>
          </a:p>
          <a:p>
            <a:r>
              <a:rPr lang="pt-BR" sz="2000" dirty="0" smtClean="0">
                <a:sym typeface="Monotype Sorts"/>
              </a:rPr>
              <a:t>Ricardo Prudêncio</a:t>
            </a:r>
          </a:p>
          <a:p>
            <a:endParaRPr lang="pt-BR" dirty="0" smtClean="0">
              <a:sym typeface="Monotype Sorts"/>
            </a:endParaRPr>
          </a:p>
        </p:txBody>
      </p:sp>
      <p:sp>
        <p:nvSpPr>
          <p:cNvPr id="3074" name="Rectangle 109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E84FFF66-6659-4D44-8754-176FBCB2D173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Objeto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Um objeto é uma </a:t>
            </a:r>
            <a:r>
              <a:rPr lang="pt-BR" dirty="0" smtClean="0">
                <a:solidFill>
                  <a:srgbClr val="C00000"/>
                </a:solidFill>
              </a:rPr>
              <a:t>entidade </a:t>
            </a:r>
          </a:p>
          <a:p>
            <a:pPr lvl="1"/>
            <a:r>
              <a:rPr lang="pt-BR" dirty="0" smtClean="0"/>
              <a:t>pode ser um produto, pessoa, evento, organização ou tópico</a:t>
            </a:r>
          </a:p>
          <a:p>
            <a:pPr lvl="1"/>
            <a:r>
              <a:rPr lang="pt-BR" dirty="0" smtClean="0"/>
              <a:t>Ex., Moto G6, Obama, Olimpíadas, Santander,...</a:t>
            </a:r>
          </a:p>
          <a:p>
            <a:r>
              <a:rPr lang="pt-BR" dirty="0" smtClean="0"/>
              <a:t>Objetos podem ter aspectos</a:t>
            </a:r>
          </a:p>
          <a:p>
            <a:pPr lvl="1">
              <a:buNone/>
            </a:pPr>
            <a:r>
              <a:rPr lang="pt-BR" dirty="0" smtClean="0">
                <a:solidFill>
                  <a:srgbClr val="C00000"/>
                </a:solidFill>
              </a:rPr>
              <a:t>=&gt; atributos e componentes</a:t>
            </a:r>
          </a:p>
          <a:p>
            <a:pPr lvl="1"/>
            <a:r>
              <a:rPr lang="pt-BR" dirty="0" smtClean="0"/>
              <a:t>iPhone6 tem um conjunto de componentes </a:t>
            </a:r>
          </a:p>
          <a:p>
            <a:pPr lvl="2"/>
            <a:r>
              <a:rPr lang="pt-BR" dirty="0" smtClean="0"/>
              <a:t>ex: bateria, tela</a:t>
            </a:r>
          </a:p>
          <a:p>
            <a:pPr lvl="1"/>
            <a:r>
              <a:rPr lang="pt-BR" dirty="0" smtClean="0"/>
              <a:t>e ainda um conjunto de atributos </a:t>
            </a:r>
          </a:p>
          <a:p>
            <a:pPr lvl="2"/>
            <a:r>
              <a:rPr lang="pt-BR" dirty="0" smtClean="0"/>
              <a:t>ex: qualidade de voz, tamanho, peso 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78696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Objeto – definição simplificada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8"/>
            <a:ext cx="7772400" cy="4464496"/>
          </a:xfrm>
        </p:spPr>
        <p:txBody>
          <a:bodyPr/>
          <a:lstStyle/>
          <a:p>
            <a:r>
              <a:rPr lang="pt-BR" dirty="0" smtClean="0"/>
              <a:t>Um objeto pode ser definido como um </a:t>
            </a:r>
            <a:r>
              <a:rPr lang="pt-BR" dirty="0" smtClean="0">
                <a:solidFill>
                  <a:srgbClr val="C00000"/>
                </a:solidFill>
              </a:rPr>
              <a:t>conjunto de aspectos</a:t>
            </a:r>
          </a:p>
          <a:p>
            <a:pPr lvl="1"/>
            <a:r>
              <a:rPr lang="pt-BR" dirty="0" smtClean="0"/>
              <a:t>Componentes, características ou atributos</a:t>
            </a:r>
          </a:p>
          <a:p>
            <a:r>
              <a:rPr lang="pt-BR" dirty="0" smtClean="0"/>
              <a:t>Surgem então outras classificações das opiniões</a:t>
            </a:r>
          </a:p>
          <a:p>
            <a:pPr lvl="1"/>
            <a:r>
              <a:rPr lang="pt-BR" dirty="0" smtClean="0"/>
              <a:t>Além da direta x comparativa</a:t>
            </a:r>
          </a:p>
          <a:p>
            <a:pPr lvl="1"/>
            <a:r>
              <a:rPr lang="pt-BR" dirty="0" smtClean="0">
                <a:solidFill>
                  <a:srgbClr val="C00000"/>
                </a:solidFill>
              </a:rPr>
              <a:t>Opinião Geral</a:t>
            </a:r>
          </a:p>
          <a:p>
            <a:pPr lvl="2"/>
            <a:r>
              <a:rPr lang="pt-BR" dirty="0" smtClean="0"/>
              <a:t>A respeito do objeto/entidade </a:t>
            </a:r>
          </a:p>
          <a:p>
            <a:pPr lvl="1"/>
            <a:r>
              <a:rPr lang="pt-BR" dirty="0" smtClean="0">
                <a:solidFill>
                  <a:srgbClr val="C00000"/>
                </a:solidFill>
              </a:rPr>
              <a:t>Opinião Específica</a:t>
            </a:r>
          </a:p>
          <a:p>
            <a:pPr lvl="2"/>
            <a:r>
              <a:rPr lang="pt-BR" dirty="0" smtClean="0"/>
              <a:t>A respeito de seus aspectos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33306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Aspectos Explícitos </a:t>
            </a:r>
            <a:r>
              <a:rPr lang="pt-BR" i="1" dirty="0" smtClean="0"/>
              <a:t>x</a:t>
            </a:r>
            <a:r>
              <a:rPr lang="pt-BR" dirty="0" smtClean="0"/>
              <a:t> Implícitos no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>
                <a:solidFill>
                  <a:srgbClr val="C00000"/>
                </a:solidFill>
              </a:rPr>
              <a:t>Aspecto explícito</a:t>
            </a:r>
          </a:p>
          <a:p>
            <a:pPr lvl="1"/>
            <a:r>
              <a:rPr lang="pt-BR" dirty="0" smtClean="0"/>
              <a:t>Quando seu nome ou algum de seus sinônimos aparece  citado diretamente no texto</a:t>
            </a:r>
          </a:p>
          <a:p>
            <a:pPr lvl="2"/>
            <a:r>
              <a:rPr lang="pt-BR" dirty="0" smtClean="0"/>
              <a:t>Ex: A </a:t>
            </a:r>
            <a:r>
              <a:rPr lang="pt-BR" dirty="0" smtClean="0">
                <a:solidFill>
                  <a:srgbClr val="C00000"/>
                </a:solidFill>
              </a:rPr>
              <a:t>duração </a:t>
            </a:r>
            <a:r>
              <a:rPr lang="pt-BR" dirty="0" smtClean="0"/>
              <a:t>da bateria desse telefone é muito curta.</a:t>
            </a:r>
          </a:p>
          <a:p>
            <a:r>
              <a:rPr lang="pt-BR" dirty="0" smtClean="0">
                <a:solidFill>
                  <a:srgbClr val="C00000"/>
                </a:solidFill>
              </a:rPr>
              <a:t>Aspecto implícito</a:t>
            </a:r>
          </a:p>
          <a:p>
            <a:pPr lvl="1"/>
            <a:r>
              <a:rPr lang="pt-BR" dirty="0" smtClean="0"/>
              <a:t>Quando o atributo não diretamente citado no texto, porém pode ser de “deduzido” de alguma maneira</a:t>
            </a:r>
          </a:p>
          <a:p>
            <a:pPr lvl="2"/>
            <a:r>
              <a:rPr lang="pt-BR" dirty="0" smtClean="0"/>
              <a:t>Ex: Esse telefone é muito </a:t>
            </a:r>
            <a:r>
              <a:rPr lang="pt-BR" dirty="0" smtClean="0">
                <a:solidFill>
                  <a:srgbClr val="C00000"/>
                </a:solidFill>
              </a:rPr>
              <a:t>grande</a:t>
            </a:r>
          </a:p>
          <a:p>
            <a:pPr lvl="2"/>
            <a:r>
              <a:rPr lang="pt-BR" dirty="0" smtClean="0"/>
              <a:t>Atributo implícito = </a:t>
            </a:r>
            <a:r>
              <a:rPr lang="pt-BR" dirty="0" smtClean="0">
                <a:solidFill>
                  <a:srgbClr val="C00000"/>
                </a:solidFill>
              </a:rPr>
              <a:t>tamanho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401900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Mais definições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dirty="0" smtClean="0"/>
              <a:t>Detentor/titular da opinião (</a:t>
            </a:r>
            <a:r>
              <a:rPr lang="pt-BR" i="1" dirty="0" err="1" smtClean="0"/>
              <a:t>opinion</a:t>
            </a:r>
            <a:r>
              <a:rPr lang="pt-BR" i="1" dirty="0" smtClean="0"/>
              <a:t> </a:t>
            </a:r>
            <a:r>
              <a:rPr lang="pt-BR" i="1" dirty="0" err="1" smtClean="0"/>
              <a:t>holder</a:t>
            </a:r>
            <a:r>
              <a:rPr lang="pt-BR" dirty="0" smtClean="0"/>
              <a:t>)</a:t>
            </a:r>
          </a:p>
          <a:p>
            <a:pPr lvl="1"/>
            <a:r>
              <a:rPr lang="pt-BR" dirty="0" smtClean="0"/>
              <a:t>Pessoa ou organização que expressa a opinião </a:t>
            </a:r>
          </a:p>
          <a:p>
            <a:r>
              <a:rPr lang="pt-BR" dirty="0" smtClean="0"/>
              <a:t>Opinião</a:t>
            </a:r>
          </a:p>
          <a:p>
            <a:pPr lvl="1"/>
            <a:r>
              <a:rPr lang="pt-BR" dirty="0" smtClean="0"/>
              <a:t>Apresenta uma visão, sentimento, atitude ou avaliação de um </a:t>
            </a:r>
            <a:r>
              <a:rPr lang="pt-BR" i="1" dirty="0" err="1" smtClean="0"/>
              <a:t>Holder</a:t>
            </a:r>
            <a:r>
              <a:rPr lang="pt-BR" dirty="0" smtClean="0"/>
              <a:t> sobre um objeto ou sobre seus aspectos </a:t>
            </a:r>
          </a:p>
          <a:p>
            <a:r>
              <a:rPr lang="pt-BR" dirty="0" smtClean="0"/>
              <a:t>Orientação da Opinião: </a:t>
            </a:r>
          </a:p>
          <a:p>
            <a:pPr lvl="1"/>
            <a:r>
              <a:rPr lang="pt-BR" dirty="0" smtClean="0"/>
              <a:t>Toda opinião tem uma </a:t>
            </a:r>
            <a:r>
              <a:rPr lang="pt-BR" dirty="0" smtClean="0">
                <a:solidFill>
                  <a:srgbClr val="C00000"/>
                </a:solidFill>
              </a:rPr>
              <a:t>orientação   </a:t>
            </a:r>
          </a:p>
          <a:p>
            <a:pPr lvl="2"/>
            <a:r>
              <a:rPr lang="pt-BR" dirty="0" smtClean="0"/>
              <a:t>Positiva ou negativa </a:t>
            </a:r>
          </a:p>
          <a:p>
            <a:pPr lvl="1"/>
            <a:r>
              <a:rPr lang="pt-BR" dirty="0" smtClean="0"/>
              <a:t>Pode ser chamada de </a:t>
            </a:r>
            <a:r>
              <a:rPr lang="pt-BR" dirty="0" smtClean="0">
                <a:solidFill>
                  <a:srgbClr val="C00000"/>
                </a:solidFill>
              </a:rPr>
              <a:t>orientação do sentimento, orientação semântica ou polaridade da opinião. </a:t>
            </a:r>
          </a:p>
        </p:txBody>
      </p:sp>
    </p:spTree>
    <p:extLst>
      <p:ext uri="{BB962C8B-B14F-4D97-AF65-F5344CB8AC3E}">
        <p14:creationId xmlns="" xmlns:p14="http://schemas.microsoft.com/office/powerpoint/2010/main" val="4188029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Tipos de Opinião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Opiniões Diretas </a:t>
            </a:r>
          </a:p>
          <a:p>
            <a:pPr lvl="1"/>
            <a:r>
              <a:rPr lang="pt-BR" dirty="0" smtClean="0"/>
              <a:t>A câmera do G6 6 é ótima</a:t>
            </a:r>
          </a:p>
          <a:p>
            <a:r>
              <a:rPr lang="pt-BR" dirty="0" smtClean="0"/>
              <a:t>Opiniões Comparativas</a:t>
            </a:r>
          </a:p>
          <a:p>
            <a:pPr lvl="1"/>
            <a:r>
              <a:rPr lang="pt-BR" dirty="0" smtClean="0"/>
              <a:t>A câmera do Moto G6 é melhor do que a câmera do Samsung.</a:t>
            </a:r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2736406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Opiniões Comparativas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" dirty="0"/>
              <a:t>Tipos de frases </a:t>
            </a:r>
            <a:r>
              <a:rPr lang="en" dirty="0" smtClean="0"/>
              <a:t>comparativas</a:t>
            </a:r>
            <a:endParaRPr lang="en" dirty="0"/>
          </a:p>
          <a:p>
            <a:pPr lvl="1"/>
            <a:r>
              <a:rPr lang="en" dirty="0"/>
              <a:t>Comparativas não iguais</a:t>
            </a:r>
          </a:p>
          <a:p>
            <a:pPr lvl="1"/>
            <a:r>
              <a:rPr lang="en" dirty="0"/>
              <a:t>Comparativas iguais</a:t>
            </a:r>
          </a:p>
          <a:p>
            <a:pPr lvl="1"/>
            <a:r>
              <a:rPr lang="en" dirty="0"/>
              <a:t>Superlativas</a:t>
            </a:r>
          </a:p>
          <a:p>
            <a:pPr lvl="1"/>
            <a:r>
              <a:rPr lang="en" dirty="0"/>
              <a:t>Comparativas não-classificáveis</a:t>
            </a:r>
          </a:p>
          <a:p>
            <a:pPr lvl="0"/>
            <a:r>
              <a:rPr lang="pt-BR" dirty="0" smtClean="0"/>
              <a:t>Observação </a:t>
            </a:r>
            <a:endParaRPr lang="en" dirty="0" smtClean="0"/>
          </a:p>
          <a:p>
            <a:pPr lvl="1"/>
            <a:r>
              <a:rPr lang="en" dirty="0" smtClean="0">
                <a:solidFill>
                  <a:srgbClr val="C00000"/>
                </a:solidFill>
              </a:rPr>
              <a:t>Comparativo</a:t>
            </a:r>
            <a:r>
              <a:rPr lang="en" dirty="0"/>
              <a:t>: indicar que um objeto possui uma característica melhor que outro.</a:t>
            </a:r>
          </a:p>
          <a:p>
            <a:pPr lvl="1"/>
            <a:r>
              <a:rPr lang="en" dirty="0">
                <a:solidFill>
                  <a:srgbClr val="C00000"/>
                </a:solidFill>
              </a:rPr>
              <a:t>Superlativo</a:t>
            </a:r>
            <a:r>
              <a:rPr lang="en" dirty="0"/>
              <a:t>: indicar que um objeto possui uma característica melhor que todos os outros de um </a:t>
            </a:r>
            <a:r>
              <a:rPr lang="en" dirty="0" smtClean="0"/>
              <a:t>grupo</a:t>
            </a:r>
            <a:endParaRPr lang="en" dirty="0"/>
          </a:p>
        </p:txBody>
      </p:sp>
    </p:spTree>
    <p:extLst>
      <p:ext uri="{BB962C8B-B14F-4D97-AF65-F5344CB8AC3E}">
        <p14:creationId xmlns="" xmlns:p14="http://schemas.microsoft.com/office/powerpoint/2010/main" val="3478084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Comparativas não iguais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772816"/>
            <a:ext cx="7772400" cy="4392488"/>
          </a:xfrm>
        </p:spPr>
        <p:txBody>
          <a:bodyPr>
            <a:normAutofit/>
          </a:bodyPr>
          <a:lstStyle/>
          <a:p>
            <a:pPr lvl="0"/>
            <a:r>
              <a:rPr lang="en" dirty="0" smtClean="0"/>
              <a:t>Relações do tipo “</a:t>
            </a:r>
            <a:r>
              <a:rPr lang="en" dirty="0" smtClean="0">
                <a:solidFill>
                  <a:srgbClr val="C00000"/>
                </a:solidFill>
              </a:rPr>
              <a:t>melhor que</a:t>
            </a:r>
            <a:r>
              <a:rPr lang="en" dirty="0" smtClean="0"/>
              <a:t>” ou “</a:t>
            </a:r>
            <a:r>
              <a:rPr lang="en" dirty="0" smtClean="0">
                <a:solidFill>
                  <a:srgbClr val="C00000"/>
                </a:solidFill>
              </a:rPr>
              <a:t>pior que</a:t>
            </a:r>
            <a:r>
              <a:rPr lang="en" dirty="0" smtClean="0"/>
              <a:t>”</a:t>
            </a:r>
          </a:p>
          <a:p>
            <a:r>
              <a:rPr lang="en" dirty="0" smtClean="0"/>
              <a:t>Expressam </a:t>
            </a:r>
            <a:r>
              <a:rPr lang="en" dirty="0"/>
              <a:t>ordem de objetos de acordo com seus </a:t>
            </a:r>
            <a:r>
              <a:rPr lang="en" dirty="0" smtClean="0"/>
              <a:t>aspectos</a:t>
            </a:r>
          </a:p>
          <a:p>
            <a:pPr lvl="1"/>
            <a:r>
              <a:rPr lang="en" dirty="0"/>
              <a:t>Ex.: “O chip da Intel é mais rápido que aquele da AMD</a:t>
            </a:r>
            <a:r>
              <a:rPr lang="en" dirty="0" smtClean="0"/>
              <a:t>”</a:t>
            </a:r>
          </a:p>
          <a:p>
            <a:r>
              <a:rPr lang="en" dirty="0" smtClean="0"/>
              <a:t>Inclui  preferência do usuário</a:t>
            </a:r>
          </a:p>
          <a:p>
            <a:pPr lvl="1"/>
            <a:r>
              <a:rPr lang="en" dirty="0" smtClean="0"/>
              <a:t>Ex.: </a:t>
            </a:r>
            <a:r>
              <a:rPr lang="en" dirty="0"/>
              <a:t>“Eu prefiro a Intel à AMD</a:t>
            </a:r>
            <a:r>
              <a:rPr lang="en" dirty="0" smtClean="0"/>
              <a:t>”</a:t>
            </a:r>
            <a:endParaRPr lang="en" dirty="0"/>
          </a:p>
        </p:txBody>
      </p:sp>
    </p:spTree>
    <p:extLst>
      <p:ext uri="{BB962C8B-B14F-4D97-AF65-F5344CB8AC3E}">
        <p14:creationId xmlns="" xmlns:p14="http://schemas.microsoft.com/office/powerpoint/2010/main" val="371142719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Comparativas iguais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" dirty="0" smtClean="0"/>
              <a:t>Relações do tipo “</a:t>
            </a:r>
            <a:r>
              <a:rPr lang="en" dirty="0" smtClean="0">
                <a:solidFill>
                  <a:srgbClr val="C00000"/>
                </a:solidFill>
              </a:rPr>
              <a:t>igual a</a:t>
            </a:r>
            <a:r>
              <a:rPr lang="en" dirty="0" smtClean="0"/>
              <a:t>” ou “tão quanto”</a:t>
            </a:r>
          </a:p>
          <a:p>
            <a:pPr lvl="0"/>
            <a:r>
              <a:rPr lang="en" dirty="0" smtClean="0"/>
              <a:t>Estabelece </a:t>
            </a:r>
            <a:r>
              <a:rPr lang="en" dirty="0"/>
              <a:t>que objetos são iguais de acordo com seus aspectos</a:t>
            </a:r>
          </a:p>
          <a:p>
            <a:pPr lvl="1"/>
            <a:r>
              <a:rPr lang="en" dirty="0" smtClean="0"/>
              <a:t>Ex</a:t>
            </a:r>
            <a:r>
              <a:rPr lang="en" dirty="0"/>
              <a:t>.: </a:t>
            </a:r>
            <a:r>
              <a:rPr lang="en" dirty="0" smtClean="0"/>
              <a:t>“</a:t>
            </a:r>
            <a:r>
              <a:rPr lang="en" dirty="0"/>
              <a:t>A qualidade da imagem dessa câmera é tão boa quanto à </a:t>
            </a:r>
            <a:r>
              <a:rPr lang="en" dirty="0" smtClean="0"/>
              <a:t>daquela outra”</a:t>
            </a:r>
            <a:endParaRPr lang="en" dirty="0"/>
          </a:p>
          <a:p>
            <a:pPr lvl="1"/>
            <a:endParaRPr lang="en" dirty="0" smtClean="0"/>
          </a:p>
        </p:txBody>
      </p:sp>
    </p:spTree>
    <p:extLst>
      <p:ext uri="{BB962C8B-B14F-4D97-AF65-F5344CB8AC3E}">
        <p14:creationId xmlns="" xmlns:p14="http://schemas.microsoft.com/office/powerpoint/2010/main" val="111943419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Superlativas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" dirty="0" smtClean="0"/>
              <a:t>Relações do tipo “</a:t>
            </a:r>
            <a:r>
              <a:rPr lang="en" dirty="0" smtClean="0">
                <a:solidFill>
                  <a:srgbClr val="C00000"/>
                </a:solidFill>
              </a:rPr>
              <a:t>melhor que todos os outros</a:t>
            </a:r>
            <a:r>
              <a:rPr lang="en" dirty="0" smtClean="0"/>
              <a:t>” ou “pior que todos os outros”</a:t>
            </a:r>
          </a:p>
          <a:p>
            <a:r>
              <a:rPr lang="en" dirty="0"/>
              <a:t>Ranqueia um objeto em relação aos </a:t>
            </a:r>
            <a:r>
              <a:rPr lang="en" dirty="0" smtClean="0"/>
              <a:t>demais</a:t>
            </a:r>
            <a:endParaRPr lang="en" dirty="0"/>
          </a:p>
          <a:p>
            <a:r>
              <a:rPr lang="en" dirty="0" smtClean="0"/>
              <a:t>Ex.: “Este chip da Intel é o mais rápido”</a:t>
            </a:r>
            <a:endParaRPr lang="en" dirty="0"/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92896304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Comparativas não-classificáveis</a:t>
            </a: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" dirty="0" smtClean="0"/>
              <a:t>Relações que comparam aspectos de dois ou mais objetos, mas não classificam eles</a:t>
            </a:r>
          </a:p>
          <a:p>
            <a:r>
              <a:rPr lang="en" dirty="0" smtClean="0"/>
              <a:t>Três sub-tipos</a:t>
            </a:r>
          </a:p>
          <a:p>
            <a:pPr lvl="1"/>
            <a:r>
              <a:rPr lang="en" dirty="0"/>
              <a:t>O objeto A é similar ou diferente do objeto B de acordo com alguns </a:t>
            </a:r>
            <a:r>
              <a:rPr lang="en" dirty="0" smtClean="0"/>
              <a:t>aspectos</a:t>
            </a:r>
          </a:p>
          <a:p>
            <a:pPr lvl="1"/>
            <a:r>
              <a:rPr lang="en" dirty="0"/>
              <a:t>O objeto A tem um aspecto a1 e o objeto B tem um aspecto a2 e a1 pode ser substituido por a2</a:t>
            </a:r>
          </a:p>
          <a:p>
            <a:pPr lvl="1"/>
            <a:r>
              <a:rPr lang="en" dirty="0"/>
              <a:t>O objeto A tem um aspecto a1 e o objeto B não tem este aspecto</a:t>
            </a:r>
          </a:p>
          <a:p>
            <a:pPr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7310771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Roteiro</a:t>
            </a:r>
          </a:p>
        </p:txBody>
      </p:sp>
      <p:sp>
        <p:nvSpPr>
          <p:cNvPr id="410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38200" y="1762472"/>
            <a:ext cx="7772400" cy="4114800"/>
          </a:xfrm>
        </p:spPr>
        <p:txBody>
          <a:bodyPr/>
          <a:lstStyle/>
          <a:p>
            <a:r>
              <a:rPr lang="pt-BR" sz="2800" dirty="0"/>
              <a:t>Introdução</a:t>
            </a:r>
          </a:p>
          <a:p>
            <a:r>
              <a:rPr lang="pt-BR" sz="2800" dirty="0" smtClean="0"/>
              <a:t>Classificação </a:t>
            </a:r>
            <a:r>
              <a:rPr lang="pt-BR" sz="2800" dirty="0"/>
              <a:t>de Sentimento e Subjetividade</a:t>
            </a:r>
          </a:p>
          <a:p>
            <a:r>
              <a:rPr lang="pt-BR" sz="2800" dirty="0"/>
              <a:t>Etapas da AS</a:t>
            </a:r>
          </a:p>
          <a:p>
            <a:r>
              <a:rPr lang="pt-BR" sz="2800" dirty="0"/>
              <a:t>Opiniões Comparativas</a:t>
            </a:r>
          </a:p>
          <a:p>
            <a:r>
              <a:rPr lang="en-US" sz="2800" dirty="0" err="1">
                <a:ea typeface="ＭＳ Ｐゴシック" pitchFamily="34" charset="-128"/>
              </a:rPr>
              <a:t>Aplicações</a:t>
            </a:r>
            <a:r>
              <a:rPr lang="en-US" sz="2800" dirty="0">
                <a:ea typeface="ＭＳ Ｐゴシック" pitchFamily="34" charset="-128"/>
              </a:rPr>
              <a:t> / </a:t>
            </a:r>
            <a:r>
              <a:rPr lang="en-US" sz="2800" dirty="0" err="1">
                <a:ea typeface="ＭＳ Ｐゴシック" pitchFamily="34" charset="-128"/>
              </a:rPr>
              <a:t>Ferramentas</a:t>
            </a:r>
            <a:endParaRPr lang="en-US" sz="2800" dirty="0">
              <a:ea typeface="ＭＳ Ｐゴシック" pitchFamily="34" charset="-128"/>
            </a:endParaRPr>
          </a:p>
          <a:p>
            <a:r>
              <a:rPr lang="pt-BR" sz="2800" dirty="0" smtClean="0"/>
              <a:t>Conclusões</a:t>
            </a:r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 smtClean="0"/>
          </a:p>
        </p:txBody>
      </p:sp>
      <p:sp>
        <p:nvSpPr>
          <p:cNvPr id="4099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F1F50B-BFF5-4DCC-9328-745A0FBD372B}" type="slidenum">
              <a:rPr lang="pt-BR" smtClean="0"/>
              <a:pPr/>
              <a:t>2</a:t>
            </a:fld>
            <a:endParaRPr lang="pt-BR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Identificando </a:t>
            </a:r>
            <a:r>
              <a:rPr lang="pt-BR" dirty="0"/>
              <a:t>Frases Comparativas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" dirty="0" smtClean="0"/>
              <a:t>A </a:t>
            </a:r>
            <a:r>
              <a:rPr lang="en" dirty="0"/>
              <a:t>maioria da </a:t>
            </a:r>
            <a:r>
              <a:rPr lang="en" dirty="0" smtClean="0"/>
              <a:t>frases comparativas </a:t>
            </a:r>
            <a:r>
              <a:rPr lang="en" dirty="0"/>
              <a:t>contêm </a:t>
            </a:r>
            <a:r>
              <a:rPr lang="en" dirty="0">
                <a:solidFill>
                  <a:srgbClr val="C00000"/>
                </a:solidFill>
              </a:rPr>
              <a:t>advérbios </a:t>
            </a:r>
            <a:r>
              <a:rPr lang="en" dirty="0"/>
              <a:t>e </a:t>
            </a:r>
            <a:r>
              <a:rPr lang="en" dirty="0" smtClean="0">
                <a:solidFill>
                  <a:srgbClr val="C00000"/>
                </a:solidFill>
              </a:rPr>
              <a:t>adjetivos</a:t>
            </a:r>
          </a:p>
          <a:p>
            <a:r>
              <a:rPr lang="en" dirty="0" smtClean="0"/>
              <a:t>Porém, muitas </a:t>
            </a:r>
            <a:r>
              <a:rPr lang="en" dirty="0"/>
              <a:t>frases que não contêm advérbios e adjetivos são </a:t>
            </a:r>
            <a:r>
              <a:rPr lang="en" dirty="0" smtClean="0"/>
              <a:t>comparativas</a:t>
            </a:r>
          </a:p>
          <a:p>
            <a:pPr lvl="1"/>
            <a:r>
              <a:rPr lang="en" dirty="0"/>
              <a:t>Ex.:”Este telefone tem bluetooth, mas aquele não tem</a:t>
            </a:r>
            <a:r>
              <a:rPr lang="en" dirty="0" smtClean="0"/>
              <a:t>”</a:t>
            </a:r>
          </a:p>
          <a:p>
            <a:r>
              <a:rPr lang="pt-BR" dirty="0" smtClean="0"/>
              <a:t>Na p</a:t>
            </a:r>
            <a:r>
              <a:rPr lang="en" dirty="0" smtClean="0"/>
              <a:t>rática</a:t>
            </a:r>
          </a:p>
          <a:p>
            <a:pPr lvl="1"/>
            <a:r>
              <a:rPr lang="pt-BR" dirty="0" smtClean="0"/>
              <a:t>P</a:t>
            </a:r>
            <a:r>
              <a:rPr lang="en" dirty="0" smtClean="0"/>
              <a:t>odemos utilizar </a:t>
            </a:r>
            <a:r>
              <a:rPr lang="en" dirty="0"/>
              <a:t>um filtro com palavras pré-definidas para que as sentenças não-comparativas sejam </a:t>
            </a:r>
            <a:r>
              <a:rPr lang="en" dirty="0" smtClean="0"/>
              <a:t>descartadas</a:t>
            </a:r>
            <a:endParaRPr lang="en" dirty="0"/>
          </a:p>
        </p:txBody>
      </p:sp>
    </p:spTree>
    <p:extLst>
      <p:ext uri="{BB962C8B-B14F-4D97-AF65-F5344CB8AC3E}">
        <p14:creationId xmlns="" xmlns:p14="http://schemas.microsoft.com/office/powerpoint/2010/main" val="300636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Análise de Sentimento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995159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Análise de Sentimento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8"/>
            <a:ext cx="7772400" cy="4464496"/>
          </a:xfrm>
        </p:spPr>
        <p:txBody>
          <a:bodyPr>
            <a:normAutofit/>
          </a:bodyPr>
          <a:lstStyle/>
          <a:p>
            <a:r>
              <a:rPr lang="pt-BR" dirty="0" smtClean="0"/>
              <a:t>Níveis </a:t>
            </a:r>
            <a:r>
              <a:rPr lang="pt-BR" dirty="0"/>
              <a:t>de classificação</a:t>
            </a:r>
          </a:p>
          <a:p>
            <a:pPr lvl="1"/>
            <a:r>
              <a:rPr lang="pt-BR" dirty="0"/>
              <a:t>No nível de documento</a:t>
            </a:r>
          </a:p>
          <a:p>
            <a:pPr lvl="1"/>
            <a:r>
              <a:rPr lang="pt-BR" dirty="0"/>
              <a:t>No nível de frase</a:t>
            </a:r>
          </a:p>
          <a:p>
            <a:pPr lvl="1"/>
            <a:r>
              <a:rPr lang="pt-BR" dirty="0"/>
              <a:t>No nível do </a:t>
            </a:r>
            <a:r>
              <a:rPr lang="pt-BR" dirty="0" smtClean="0"/>
              <a:t>aspecto/característica</a:t>
            </a:r>
            <a:endParaRPr lang="pt-BR" dirty="0"/>
          </a:p>
          <a:p>
            <a:pPr lvl="2"/>
            <a:r>
              <a:rPr lang="pt-BR" dirty="0"/>
              <a:t>Classificação mais </a:t>
            </a:r>
            <a:r>
              <a:rPr lang="pt-BR" dirty="0" smtClean="0"/>
              <a:t>refinada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00224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Exemplo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“(1) I </a:t>
            </a:r>
            <a:r>
              <a:rPr lang="pt-BR" sz="2400" dirty="0" err="1" smtClean="0"/>
              <a:t>bought</a:t>
            </a:r>
            <a:r>
              <a:rPr lang="pt-BR" sz="2400" dirty="0" smtClean="0"/>
              <a:t> </a:t>
            </a:r>
            <a:r>
              <a:rPr lang="pt-BR" sz="2400" dirty="0" err="1" smtClean="0"/>
              <a:t>an</a:t>
            </a:r>
            <a:r>
              <a:rPr lang="pt-BR" sz="2400" dirty="0" smtClean="0"/>
              <a:t> </a:t>
            </a:r>
            <a:r>
              <a:rPr lang="pt-BR" sz="2400" dirty="0" err="1" smtClean="0"/>
              <a:t>Iphone</a:t>
            </a:r>
            <a:r>
              <a:rPr lang="pt-BR" sz="2400" dirty="0" smtClean="0"/>
              <a:t> a </a:t>
            </a:r>
            <a:r>
              <a:rPr lang="pt-BR" sz="2400" dirty="0" err="1" smtClean="0"/>
              <a:t>few</a:t>
            </a:r>
            <a:r>
              <a:rPr lang="pt-BR" sz="2400" dirty="0" smtClean="0"/>
              <a:t> </a:t>
            </a:r>
            <a:r>
              <a:rPr lang="pt-BR" sz="2400" dirty="0" err="1" smtClean="0"/>
              <a:t>days</a:t>
            </a:r>
            <a:r>
              <a:rPr lang="pt-BR" sz="2400" dirty="0" smtClean="0"/>
              <a:t> ago. (2) It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such</a:t>
            </a:r>
            <a:r>
              <a:rPr lang="pt-BR" sz="2400" dirty="0" smtClean="0"/>
              <a:t> a </a:t>
            </a:r>
            <a:r>
              <a:rPr lang="pt-BR" sz="2400" dirty="0" err="1" smtClean="0"/>
              <a:t>nice</a:t>
            </a:r>
            <a:r>
              <a:rPr lang="pt-BR" sz="2400" dirty="0" smtClean="0"/>
              <a:t> </a:t>
            </a:r>
            <a:r>
              <a:rPr lang="pt-BR" sz="2400" dirty="0" err="1" smtClean="0"/>
              <a:t>phone</a:t>
            </a:r>
            <a:r>
              <a:rPr lang="pt-BR" sz="2400" dirty="0" smtClean="0"/>
              <a:t>. (3) The </a:t>
            </a:r>
            <a:r>
              <a:rPr lang="pt-BR" sz="2400" dirty="0" err="1" smtClean="0"/>
              <a:t>touch</a:t>
            </a:r>
            <a:r>
              <a:rPr lang="pt-BR" sz="2400" dirty="0" smtClean="0"/>
              <a:t> </a:t>
            </a:r>
            <a:r>
              <a:rPr lang="pt-BR" sz="2400" dirty="0" err="1" smtClean="0"/>
              <a:t>screen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really</a:t>
            </a:r>
            <a:r>
              <a:rPr lang="pt-BR" sz="2400" dirty="0" smtClean="0"/>
              <a:t> cool. (4) The </a:t>
            </a:r>
            <a:r>
              <a:rPr lang="pt-BR" sz="2400" dirty="0" err="1" smtClean="0"/>
              <a:t>voice</a:t>
            </a:r>
            <a:r>
              <a:rPr lang="pt-BR" sz="2400" dirty="0" smtClean="0"/>
              <a:t> </a:t>
            </a:r>
            <a:r>
              <a:rPr lang="pt-BR" sz="2400" dirty="0" err="1" smtClean="0"/>
              <a:t>quality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clear</a:t>
            </a:r>
            <a:r>
              <a:rPr lang="pt-BR" sz="2400" dirty="0" smtClean="0"/>
              <a:t> too. (5) </a:t>
            </a:r>
            <a:r>
              <a:rPr lang="pt-BR" sz="2400" dirty="0" err="1" smtClean="0"/>
              <a:t>Although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battery</a:t>
            </a:r>
            <a:r>
              <a:rPr lang="pt-BR" sz="2400" dirty="0" smtClean="0"/>
              <a:t> </a:t>
            </a:r>
            <a:r>
              <a:rPr lang="pt-BR" sz="2400" dirty="0" err="1" smtClean="0"/>
              <a:t>life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not</a:t>
            </a:r>
            <a:r>
              <a:rPr lang="pt-BR" sz="2400" dirty="0" smtClean="0"/>
              <a:t> </a:t>
            </a:r>
            <a:r>
              <a:rPr lang="pt-BR" sz="2400" dirty="0" err="1" smtClean="0"/>
              <a:t>long</a:t>
            </a:r>
            <a:r>
              <a:rPr lang="pt-BR" sz="2400" dirty="0" smtClean="0"/>
              <a:t>, </a:t>
            </a:r>
            <a:r>
              <a:rPr lang="pt-BR" sz="2400" dirty="0" err="1" smtClean="0"/>
              <a:t>that</a:t>
            </a:r>
            <a:r>
              <a:rPr lang="pt-BR" sz="2400" dirty="0" smtClean="0"/>
              <a:t> </a:t>
            </a:r>
            <a:r>
              <a:rPr lang="pt-BR" sz="2400" dirty="0" err="1" smtClean="0"/>
              <a:t>is</a:t>
            </a:r>
            <a:r>
              <a:rPr lang="pt-BR" sz="2400" dirty="0" smtClean="0"/>
              <a:t> ok for me. (6) </a:t>
            </a:r>
            <a:r>
              <a:rPr lang="pt-BR" sz="2400" dirty="0" err="1" smtClean="0"/>
              <a:t>However</a:t>
            </a:r>
            <a:r>
              <a:rPr lang="pt-BR" sz="2400" dirty="0" smtClean="0"/>
              <a:t>, </a:t>
            </a:r>
            <a:r>
              <a:rPr lang="pt-BR" sz="2400" dirty="0" err="1" smtClean="0"/>
              <a:t>my</a:t>
            </a:r>
            <a:r>
              <a:rPr lang="pt-BR" sz="2400" dirty="0" smtClean="0"/>
              <a:t> </a:t>
            </a:r>
            <a:r>
              <a:rPr lang="pt-BR" sz="2400" dirty="0" err="1" smtClean="0"/>
              <a:t>mother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</a:t>
            </a:r>
            <a:r>
              <a:rPr lang="pt-BR" sz="2400" dirty="0" err="1" smtClean="0"/>
              <a:t>mad</a:t>
            </a:r>
            <a:r>
              <a:rPr lang="pt-BR" sz="2400" dirty="0" smtClean="0"/>
              <a:t> </a:t>
            </a:r>
            <a:r>
              <a:rPr lang="pt-BR" sz="2400" dirty="0" err="1" smtClean="0"/>
              <a:t>with</a:t>
            </a:r>
            <a:r>
              <a:rPr lang="pt-BR" sz="2400" dirty="0" smtClean="0"/>
              <a:t> me as I </a:t>
            </a:r>
            <a:r>
              <a:rPr lang="pt-BR" sz="2400" dirty="0" err="1" smtClean="0"/>
              <a:t>did</a:t>
            </a:r>
            <a:r>
              <a:rPr lang="pt-BR" sz="2400" dirty="0" smtClean="0"/>
              <a:t> </a:t>
            </a:r>
            <a:r>
              <a:rPr lang="pt-BR" sz="2400" dirty="0" err="1" smtClean="0"/>
              <a:t>not</a:t>
            </a:r>
            <a:r>
              <a:rPr lang="pt-BR" sz="2400" dirty="0" smtClean="0"/>
              <a:t> </a:t>
            </a:r>
            <a:r>
              <a:rPr lang="pt-BR" sz="2400" dirty="0" err="1" smtClean="0"/>
              <a:t>tell</a:t>
            </a:r>
            <a:r>
              <a:rPr lang="pt-BR" sz="2400" dirty="0" smtClean="0"/>
              <a:t> </a:t>
            </a:r>
            <a:r>
              <a:rPr lang="pt-BR" sz="2400" dirty="0" err="1" smtClean="0"/>
              <a:t>her</a:t>
            </a:r>
            <a:r>
              <a:rPr lang="pt-BR" sz="2400" dirty="0" smtClean="0"/>
              <a:t> </a:t>
            </a:r>
            <a:r>
              <a:rPr lang="pt-BR" sz="2400" dirty="0" err="1" smtClean="0"/>
              <a:t>before</a:t>
            </a:r>
            <a:r>
              <a:rPr lang="pt-BR" sz="2400" dirty="0" smtClean="0"/>
              <a:t> I </a:t>
            </a:r>
            <a:r>
              <a:rPr lang="pt-BR" sz="2400" dirty="0" err="1" smtClean="0"/>
              <a:t>bought</a:t>
            </a:r>
            <a:r>
              <a:rPr lang="pt-BR" sz="2400" dirty="0" smtClean="0"/>
              <a:t> it.  (7) </a:t>
            </a:r>
            <a:r>
              <a:rPr lang="pt-BR" sz="2400" dirty="0" err="1" smtClean="0"/>
              <a:t>She</a:t>
            </a:r>
            <a:r>
              <a:rPr lang="pt-BR" sz="2400" dirty="0" smtClean="0"/>
              <a:t> </a:t>
            </a:r>
            <a:r>
              <a:rPr lang="pt-BR" sz="2400" dirty="0" err="1" smtClean="0"/>
              <a:t>also</a:t>
            </a:r>
            <a:r>
              <a:rPr lang="pt-BR" sz="2400" dirty="0" smtClean="0"/>
              <a:t> </a:t>
            </a:r>
            <a:r>
              <a:rPr lang="pt-BR" sz="2400" dirty="0" err="1" smtClean="0"/>
              <a:t>thought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</a:t>
            </a:r>
            <a:r>
              <a:rPr lang="pt-BR" sz="2400" dirty="0" err="1" smtClean="0"/>
              <a:t>phone</a:t>
            </a:r>
            <a:r>
              <a:rPr lang="pt-BR" sz="2400" dirty="0" smtClean="0"/>
              <a:t> </a:t>
            </a:r>
            <a:r>
              <a:rPr lang="pt-BR" sz="2400" dirty="0" err="1" smtClean="0"/>
              <a:t>was</a:t>
            </a:r>
            <a:r>
              <a:rPr lang="pt-BR" sz="2400" dirty="0" smtClean="0"/>
              <a:t> too </a:t>
            </a:r>
            <a:r>
              <a:rPr lang="pt-BR" sz="2400" dirty="0" err="1" smtClean="0"/>
              <a:t>expensive</a:t>
            </a:r>
            <a:r>
              <a:rPr lang="pt-BR" sz="2400" dirty="0" smtClean="0"/>
              <a:t>, </a:t>
            </a:r>
            <a:r>
              <a:rPr lang="pt-BR" sz="2400" dirty="0" err="1" smtClean="0"/>
              <a:t>and</a:t>
            </a:r>
            <a:r>
              <a:rPr lang="pt-BR" sz="2400" dirty="0" smtClean="0"/>
              <a:t> </a:t>
            </a:r>
            <a:r>
              <a:rPr lang="pt-BR" sz="2400" dirty="0" err="1" smtClean="0"/>
              <a:t>wanted</a:t>
            </a:r>
            <a:r>
              <a:rPr lang="pt-BR" sz="2400" dirty="0" smtClean="0"/>
              <a:t> me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return</a:t>
            </a:r>
            <a:r>
              <a:rPr lang="pt-BR" sz="2400" dirty="0" smtClean="0"/>
              <a:t> it </a:t>
            </a:r>
            <a:r>
              <a:rPr lang="pt-BR" sz="2400" dirty="0" err="1" smtClean="0"/>
              <a:t>to</a:t>
            </a:r>
            <a:r>
              <a:rPr lang="pt-BR" sz="2400" dirty="0" smtClean="0"/>
              <a:t> </a:t>
            </a:r>
            <a:r>
              <a:rPr lang="pt-BR" sz="2400" dirty="0" err="1" smtClean="0"/>
              <a:t>the</a:t>
            </a:r>
            <a:r>
              <a:rPr lang="pt-BR" sz="2400" dirty="0" smtClean="0"/>
              <a:t> shop. ...”</a:t>
            </a:r>
          </a:p>
        </p:txBody>
      </p:sp>
    </p:spTree>
    <p:extLst>
      <p:ext uri="{BB962C8B-B14F-4D97-AF65-F5344CB8AC3E}">
        <p14:creationId xmlns="" xmlns:p14="http://schemas.microsoft.com/office/powerpoint/2010/main" val="420404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Exemplo 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 que extrair desse exemplo?</a:t>
            </a:r>
          </a:p>
          <a:p>
            <a:pPr lvl="1"/>
            <a:r>
              <a:rPr lang="pt-BR" dirty="0" smtClean="0"/>
              <a:t>Sentimento do documento completo – neutro</a:t>
            </a:r>
          </a:p>
          <a:p>
            <a:pPr lvl="1"/>
            <a:r>
              <a:rPr lang="pt-BR" dirty="0" smtClean="0"/>
              <a:t>Frases (2),(3),(4) – Positivas</a:t>
            </a:r>
          </a:p>
          <a:p>
            <a:pPr lvl="1"/>
            <a:r>
              <a:rPr lang="pt-BR" dirty="0" smtClean="0"/>
              <a:t>Frases (5),(6),(7) – Negativas</a:t>
            </a:r>
          </a:p>
          <a:p>
            <a:pPr lvl="1"/>
            <a:r>
              <a:rPr lang="pt-BR" dirty="0" smtClean="0"/>
              <a:t>Aspectos</a:t>
            </a:r>
          </a:p>
          <a:p>
            <a:pPr lvl="2"/>
            <a:r>
              <a:rPr lang="pt-BR" dirty="0" smtClean="0"/>
              <a:t>iPhone – Positiva</a:t>
            </a:r>
          </a:p>
          <a:p>
            <a:pPr lvl="2"/>
            <a:r>
              <a:rPr lang="pt-BR" dirty="0" err="1" smtClean="0"/>
              <a:t>Etc</a:t>
            </a:r>
            <a:r>
              <a:rPr lang="pt-BR" dirty="0" smtClean="0"/>
              <a:t> ............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137513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Análise de Sentimento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00808"/>
            <a:ext cx="7772400" cy="4464496"/>
          </a:xfrm>
        </p:spPr>
        <p:txBody>
          <a:bodyPr/>
          <a:lstStyle/>
          <a:p>
            <a:r>
              <a:rPr lang="pt-BR" dirty="0" smtClean="0"/>
              <a:t>A AS trabalha com duas classes principais</a:t>
            </a:r>
          </a:p>
          <a:p>
            <a:pPr lvl="1"/>
            <a:r>
              <a:rPr lang="pt-BR" dirty="0" smtClean="0"/>
              <a:t>Positiva e negativa</a:t>
            </a:r>
          </a:p>
          <a:p>
            <a:r>
              <a:rPr lang="pt-BR" dirty="0" smtClean="0"/>
              <a:t>A </a:t>
            </a:r>
            <a:r>
              <a:rPr lang="pt-BR" dirty="0"/>
              <a:t>classe neutra é opcional</a:t>
            </a:r>
          </a:p>
          <a:p>
            <a:pPr lvl="1"/>
            <a:r>
              <a:rPr lang="pt-BR" dirty="0"/>
              <a:t>Em geral, só aparece na AS no nível de documento ou de frase</a:t>
            </a:r>
          </a:p>
          <a:p>
            <a:pPr lvl="2"/>
            <a:r>
              <a:rPr lang="pt-BR" dirty="0"/>
              <a:t>Quando somamos os pontos positivos com os negativos.</a:t>
            </a:r>
          </a:p>
          <a:p>
            <a:pPr lvl="1"/>
            <a:r>
              <a:rPr lang="pt-BR" dirty="0"/>
              <a:t>Isto é, não temos classe neutra na AS em nível de aspecto.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2100696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Análise de Sentimento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Abordagens</a:t>
            </a:r>
          </a:p>
          <a:p>
            <a:pPr lvl="1"/>
            <a:r>
              <a:rPr lang="pt-BR" dirty="0" smtClean="0"/>
              <a:t>Aprendizagem de Máquina</a:t>
            </a:r>
          </a:p>
          <a:p>
            <a:pPr lvl="1"/>
            <a:r>
              <a:rPr lang="pt-BR" dirty="0" smtClean="0"/>
              <a:t>Sistemas baseados Orientação Semântica</a:t>
            </a:r>
          </a:p>
        </p:txBody>
      </p:sp>
    </p:spTree>
    <p:extLst>
      <p:ext uri="{BB962C8B-B14F-4D97-AF65-F5344CB8AC3E}">
        <p14:creationId xmlns="" xmlns:p14="http://schemas.microsoft.com/office/powerpoint/2010/main" val="2571250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AS baseada em Orientação Semântica</a:t>
            </a:r>
            <a:endParaRPr lang="pt-BR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Abordagem baseada em corpus (</a:t>
            </a:r>
            <a:r>
              <a:rPr lang="pt-BR" i="1" dirty="0" smtClean="0"/>
              <a:t>Corpus-</a:t>
            </a:r>
            <a:r>
              <a:rPr lang="pt-BR" i="1" dirty="0" err="1" smtClean="0"/>
              <a:t>based</a:t>
            </a:r>
            <a:r>
              <a:rPr lang="pt-BR" i="1" dirty="0" smtClean="0"/>
              <a:t>)</a:t>
            </a:r>
          </a:p>
          <a:p>
            <a:pPr lvl="1"/>
            <a:r>
              <a:rPr lang="pt-BR" dirty="0" smtClean="0"/>
              <a:t>Abordagem estatística</a:t>
            </a:r>
          </a:p>
          <a:p>
            <a:pPr lvl="1"/>
            <a:r>
              <a:rPr lang="pt-BR" dirty="0" smtClean="0"/>
              <a:t>Determina a polaridade das palavras através  de padrões de coocorrência em corpora manualmente etiquetados</a:t>
            </a:r>
          </a:p>
          <a:p>
            <a:pPr lvl="1"/>
            <a:r>
              <a:rPr lang="pt-BR" dirty="0" smtClean="0"/>
              <a:t>Ex.: “</a:t>
            </a:r>
            <a:r>
              <a:rPr lang="pt-BR" dirty="0" smtClean="0">
                <a:solidFill>
                  <a:srgbClr val="C00000"/>
                </a:solidFill>
              </a:rPr>
              <a:t>Cerveja quente</a:t>
            </a:r>
            <a:r>
              <a:rPr lang="pt-BR" dirty="0" smtClean="0"/>
              <a:t>” aparece junto com “</a:t>
            </a:r>
            <a:r>
              <a:rPr lang="pt-BR" dirty="0" smtClean="0">
                <a:solidFill>
                  <a:srgbClr val="C00000"/>
                </a:solidFill>
              </a:rPr>
              <a:t>ruim</a:t>
            </a:r>
            <a:r>
              <a:rPr lang="pt-BR" dirty="0" smtClean="0"/>
              <a:t>” com alta frequência</a:t>
            </a:r>
          </a:p>
          <a:p>
            <a:pPr lvl="1"/>
            <a:r>
              <a:rPr lang="pt-BR" dirty="0" smtClean="0"/>
              <a:t>Então pode-se associar uma polaridade negativa ao </a:t>
            </a:r>
            <a:r>
              <a:rPr lang="pt-BR" dirty="0"/>
              <a:t>termo “</a:t>
            </a:r>
            <a:r>
              <a:rPr lang="pt-BR" dirty="0">
                <a:solidFill>
                  <a:srgbClr val="C00000"/>
                </a:solidFill>
              </a:rPr>
              <a:t>Cerveja quente</a:t>
            </a:r>
            <a:r>
              <a:rPr lang="pt-BR" dirty="0" smtClean="0"/>
              <a:t>”, apesar de não haver adjetivo nesse termo.</a:t>
            </a:r>
          </a:p>
        </p:txBody>
      </p:sp>
    </p:spTree>
    <p:extLst>
      <p:ext uri="{BB962C8B-B14F-4D97-AF65-F5344CB8AC3E}">
        <p14:creationId xmlns="" xmlns:p14="http://schemas.microsoft.com/office/powerpoint/2010/main" val="14644099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/>
              <a:t>AS baseada em Orientação Semântica</a:t>
            </a:r>
            <a:endParaRPr lang="pt-BR" sz="3200" dirty="0"/>
          </a:p>
        </p:txBody>
      </p:sp>
      <p:sp>
        <p:nvSpPr>
          <p:cNvPr id="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Abordagem baseada em conhecimento explícito</a:t>
            </a:r>
          </a:p>
          <a:p>
            <a:pPr lvl="1"/>
            <a:r>
              <a:rPr lang="pt-BR" dirty="0" smtClean="0"/>
              <a:t>Usa dicionários polarizados</a:t>
            </a:r>
          </a:p>
          <a:p>
            <a:pPr lvl="2">
              <a:spcBef>
                <a:spcPts val="300"/>
              </a:spcBef>
            </a:pPr>
            <a:r>
              <a:rPr lang="pt-BR" dirty="0" smtClean="0"/>
              <a:t>Termos com informação de sentimento (polaridade)</a:t>
            </a:r>
          </a:p>
          <a:p>
            <a:pPr lvl="2">
              <a:spcBef>
                <a:spcPts val="300"/>
              </a:spcBef>
            </a:pPr>
            <a:r>
              <a:rPr lang="pt-BR" dirty="0" smtClean="0"/>
              <a:t>Ex., </a:t>
            </a:r>
            <a:r>
              <a:rPr lang="pt-BR" dirty="0" err="1" smtClean="0"/>
              <a:t>SentiWordNet</a:t>
            </a:r>
            <a:endParaRPr lang="pt-BR" dirty="0" smtClean="0"/>
          </a:p>
          <a:p>
            <a:pPr lvl="2">
              <a:spcBef>
                <a:spcPts val="300"/>
              </a:spcBef>
            </a:pPr>
            <a:r>
              <a:rPr lang="en-US" dirty="0" err="1" smtClean="0"/>
              <a:t>Baseado</a:t>
            </a:r>
            <a:r>
              <a:rPr lang="en-US" dirty="0" smtClean="0"/>
              <a:t> no WordNet</a:t>
            </a:r>
          </a:p>
          <a:p>
            <a:pPr lvl="2">
              <a:spcBef>
                <a:spcPts val="300"/>
              </a:spcBef>
            </a:pPr>
            <a:r>
              <a:rPr lang="en-US" dirty="0" smtClean="0"/>
              <a:t>http://sentiwordnet.isti.cnr.it/</a:t>
            </a:r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Mas existem outros dicionários desse tipo.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5059749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558924"/>
            <a:ext cx="7772400" cy="853852"/>
          </a:xfrm>
        </p:spPr>
        <p:txBody>
          <a:bodyPr/>
          <a:lstStyle/>
          <a:p>
            <a:r>
              <a:rPr lang="pt-BR" dirty="0" smtClean="0"/>
              <a:t>Dicionários Polarizados</a:t>
            </a:r>
            <a:br>
              <a:rPr lang="pt-BR" dirty="0" smtClean="0"/>
            </a:br>
            <a:r>
              <a:rPr lang="pt-BR" dirty="0" err="1" smtClean="0"/>
              <a:t>SentiWordNet</a:t>
            </a:r>
            <a:endParaRPr lang="pt-BR" dirty="0"/>
          </a:p>
        </p:txBody>
      </p:sp>
      <p:pic>
        <p:nvPicPr>
          <p:cNvPr id="2088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348880"/>
            <a:ext cx="8280920" cy="4090776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9160492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/>
              <a:t>Roteiro</a:t>
            </a:r>
            <a:endParaRPr lang="pt-BR" sz="4000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400" dirty="0" smtClean="0"/>
              <a:t>Introdução</a:t>
            </a:r>
          </a:p>
          <a:p>
            <a:r>
              <a:rPr lang="pt-BR" sz="2400" dirty="0" smtClean="0"/>
              <a:t>Conceitos Básicos</a:t>
            </a:r>
          </a:p>
          <a:p>
            <a:r>
              <a:rPr lang="pt-BR" sz="2400" dirty="0" smtClean="0"/>
              <a:t>Classificação de </a:t>
            </a:r>
            <a:r>
              <a:rPr lang="pt-BR" sz="2400" dirty="0"/>
              <a:t>S</a:t>
            </a:r>
            <a:r>
              <a:rPr lang="pt-BR" sz="2400" dirty="0" smtClean="0"/>
              <a:t>entimento e Subjetividade</a:t>
            </a:r>
          </a:p>
          <a:p>
            <a:r>
              <a:rPr lang="pt-BR" sz="2400" dirty="0" smtClean="0"/>
              <a:t>Etapas da AS</a:t>
            </a:r>
          </a:p>
          <a:p>
            <a:r>
              <a:rPr lang="pt-BR" sz="2400" dirty="0" smtClean="0"/>
              <a:t>Opiniões Comparativas</a:t>
            </a:r>
          </a:p>
          <a:p>
            <a:r>
              <a:rPr lang="en-US" sz="2400" dirty="0" err="1" smtClean="0">
                <a:ea typeface="ＭＳ Ｐゴシック" pitchFamily="34" charset="-128"/>
              </a:rPr>
              <a:t>Aplicações</a:t>
            </a:r>
            <a:r>
              <a:rPr lang="en-US" sz="2400" dirty="0" smtClean="0">
                <a:ea typeface="ＭＳ Ｐゴシック" pitchFamily="34" charset="-128"/>
              </a:rPr>
              <a:t> / </a:t>
            </a:r>
            <a:r>
              <a:rPr lang="en-US" sz="2400" dirty="0" err="1" smtClean="0">
                <a:ea typeface="ＭＳ Ｐゴシック" pitchFamily="34" charset="-128"/>
              </a:rPr>
              <a:t>Ferramentas</a:t>
            </a:r>
            <a:endParaRPr lang="en-US" sz="2400" dirty="0" smtClean="0">
              <a:ea typeface="ＭＳ Ｐゴシック" pitchFamily="34" charset="-128"/>
            </a:endParaRPr>
          </a:p>
          <a:p>
            <a:r>
              <a:rPr lang="pt-BR" sz="2400" dirty="0" smtClean="0"/>
              <a:t>Desafios e Limitações</a:t>
            </a:r>
          </a:p>
          <a:p>
            <a:r>
              <a:rPr lang="pt-BR" sz="2400" dirty="0" smtClean="0"/>
              <a:t>Conclusão</a:t>
            </a:r>
            <a:endParaRPr lang="pt-BR" sz="2400" dirty="0"/>
          </a:p>
        </p:txBody>
      </p:sp>
    </p:spTree>
    <p:extLst>
      <p:ext uri="{BB962C8B-B14F-4D97-AF65-F5344CB8AC3E}">
        <p14:creationId xmlns="" xmlns:p14="http://schemas.microsoft.com/office/powerpoint/2010/main" val="412839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197768"/>
            <a:ext cx="7772400" cy="1215008"/>
          </a:xfrm>
        </p:spPr>
        <p:txBody>
          <a:bodyPr>
            <a:normAutofit/>
          </a:bodyPr>
          <a:lstStyle/>
          <a:p>
            <a:r>
              <a:rPr lang="pt-BR" dirty="0" smtClean="0"/>
              <a:t>Etapas da AS baseada em</a:t>
            </a:r>
            <a:br>
              <a:rPr lang="pt-BR" dirty="0" smtClean="0"/>
            </a:br>
            <a:r>
              <a:rPr lang="pt-BR" dirty="0" smtClean="0"/>
              <a:t>Orientação Semântica</a:t>
            </a:r>
            <a:endParaRPr lang="pt-BR" dirty="0">
              <a:solidFill>
                <a:srgbClr val="FF0000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809328"/>
            <a:ext cx="7772400" cy="4572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Identificação</a:t>
            </a:r>
            <a:r>
              <a:rPr lang="en-US" dirty="0" smtClean="0"/>
              <a:t>/</a:t>
            </a:r>
            <a:r>
              <a:rPr lang="en-US" dirty="0" err="1" smtClean="0"/>
              <a:t>classificação</a:t>
            </a:r>
            <a:r>
              <a:rPr lang="en-US" dirty="0" smtClean="0"/>
              <a:t> dos </a:t>
            </a:r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opinativos</a:t>
            </a:r>
            <a:endParaRPr lang="en-US" dirty="0" smtClean="0"/>
          </a:p>
          <a:p>
            <a:r>
              <a:rPr lang="pt-BR" dirty="0" smtClean="0"/>
              <a:t>Extração das entidades sendo analisadas</a:t>
            </a:r>
          </a:p>
          <a:p>
            <a:pPr lvl="1">
              <a:spcBef>
                <a:spcPts val="0"/>
              </a:spcBef>
            </a:pPr>
            <a:r>
              <a:rPr lang="pt-BR" dirty="0" smtClean="0"/>
              <a:t>E de seus aspectos </a:t>
            </a:r>
          </a:p>
          <a:p>
            <a:pPr lvl="2">
              <a:spcBef>
                <a:spcPts val="0"/>
              </a:spcBef>
            </a:pPr>
            <a:r>
              <a:rPr lang="pt-BR" dirty="0" smtClean="0"/>
              <a:t>atributos/componentes/características</a:t>
            </a:r>
          </a:p>
          <a:p>
            <a:r>
              <a:rPr lang="pt-BR" dirty="0" smtClean="0"/>
              <a:t>Classificação das opiniões</a:t>
            </a:r>
          </a:p>
          <a:p>
            <a:pPr lvl="1">
              <a:spcBef>
                <a:spcPts val="0"/>
              </a:spcBef>
            </a:pPr>
            <a:r>
              <a:rPr lang="en-US" dirty="0" err="1" smtClean="0"/>
              <a:t>Positiva</a:t>
            </a:r>
            <a:r>
              <a:rPr lang="en-US" dirty="0" smtClean="0"/>
              <a:t>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negativa</a:t>
            </a:r>
            <a:endParaRPr lang="pt-BR" dirty="0" smtClean="0"/>
          </a:p>
          <a:p>
            <a:r>
              <a:rPr lang="pt-BR" dirty="0" smtClean="0"/>
              <a:t>Apresentação dos resultados</a:t>
            </a:r>
          </a:p>
          <a:p>
            <a:pPr lvl="1">
              <a:spcBef>
                <a:spcPts val="0"/>
              </a:spcBef>
            </a:pPr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sumário</a:t>
            </a:r>
            <a:r>
              <a:rPr lang="en-US" dirty="0" smtClean="0"/>
              <a:t> textual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gráfico</a:t>
            </a:r>
            <a:endParaRPr lang="en-US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3131149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Etapas da AS baseada </a:t>
            </a:r>
            <a:r>
              <a:rPr lang="pt-BR" dirty="0" smtClean="0"/>
              <a:t>OS</a:t>
            </a:r>
            <a:br>
              <a:rPr lang="pt-BR" dirty="0" smtClean="0"/>
            </a:br>
            <a:r>
              <a:rPr lang="en-US" sz="3200" dirty="0" err="1" smtClean="0"/>
              <a:t>Identificação</a:t>
            </a:r>
            <a:r>
              <a:rPr lang="en-US" sz="3200" dirty="0" smtClean="0"/>
              <a:t> de </a:t>
            </a:r>
            <a:r>
              <a:rPr lang="en-US" sz="3200" dirty="0" err="1" smtClean="0"/>
              <a:t>textos</a:t>
            </a:r>
            <a:r>
              <a:rPr lang="en-US" sz="3200" dirty="0" smtClean="0"/>
              <a:t> </a:t>
            </a:r>
            <a:r>
              <a:rPr lang="en-US" sz="3200" dirty="0" err="1" smtClean="0"/>
              <a:t>opinativos</a:t>
            </a:r>
            <a:endParaRPr lang="en-US" sz="3200" dirty="0" smtClean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474840"/>
          </a:xfrm>
        </p:spPr>
        <p:txBody>
          <a:bodyPr>
            <a:normAutofit/>
          </a:bodyPr>
          <a:lstStyle/>
          <a:p>
            <a:r>
              <a:rPr lang="pt-BR" dirty="0" smtClean="0"/>
              <a:t>Texto Informativo/objetivo x Texto Opinativo</a:t>
            </a:r>
          </a:p>
          <a:p>
            <a:r>
              <a:rPr lang="pt-BR" dirty="0" smtClean="0"/>
              <a:t>Frases Objetivas x Frases Subjetivas </a:t>
            </a:r>
          </a:p>
          <a:p>
            <a:r>
              <a:rPr lang="pt-BR" dirty="0" smtClean="0"/>
              <a:t>Classificação de Subjetividade </a:t>
            </a:r>
          </a:p>
          <a:p>
            <a:pPr lvl="1"/>
            <a:r>
              <a:rPr lang="pt-BR" dirty="0" smtClean="0"/>
              <a:t>Determina se  uma frase é opinativa ou não</a:t>
            </a:r>
          </a:p>
          <a:p>
            <a:pPr lvl="2"/>
            <a:r>
              <a:rPr lang="pt-BR" dirty="0" smtClean="0"/>
              <a:t>i.e., se é subjetiva ou objetiva</a:t>
            </a:r>
          </a:p>
          <a:p>
            <a:r>
              <a:rPr lang="pt-BR" dirty="0" smtClean="0"/>
              <a:t>Essa etapa pode ser realizada de forma manual ou automática</a:t>
            </a:r>
          </a:p>
          <a:p>
            <a:pPr lvl="1"/>
            <a:r>
              <a:rPr lang="pt-BR" dirty="0" smtClean="0"/>
              <a:t>Abordagens automáticas</a:t>
            </a:r>
          </a:p>
          <a:p>
            <a:pPr lvl="2"/>
            <a:r>
              <a:rPr lang="pt-BR" dirty="0" smtClean="0"/>
              <a:t>Aprendizagem de máquina </a:t>
            </a:r>
          </a:p>
          <a:p>
            <a:pPr lvl="2"/>
            <a:r>
              <a:rPr lang="pt-BR" dirty="0" smtClean="0"/>
              <a:t>Sistemas baseados em conhecimento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836198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Etapas da </a:t>
            </a:r>
            <a:r>
              <a:rPr lang="pt-BR" dirty="0" smtClean="0"/>
              <a:t>AS </a:t>
            </a:r>
            <a:r>
              <a:rPr lang="pt-BR" dirty="0"/>
              <a:t>baseada OS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en-US" sz="3200" dirty="0" err="1" smtClean="0"/>
              <a:t>Identificação</a:t>
            </a:r>
            <a:r>
              <a:rPr lang="en-US" sz="3200" dirty="0" smtClean="0"/>
              <a:t> de </a:t>
            </a:r>
            <a:r>
              <a:rPr lang="en-US" sz="3200" dirty="0" err="1" smtClean="0"/>
              <a:t>textos</a:t>
            </a:r>
            <a:r>
              <a:rPr lang="en-US" sz="3200" dirty="0" smtClean="0"/>
              <a:t> </a:t>
            </a:r>
            <a:r>
              <a:rPr lang="en-US" sz="3200" dirty="0" err="1" smtClean="0"/>
              <a:t>opinativos</a:t>
            </a:r>
            <a:endParaRPr lang="pt-BR" dirty="0"/>
          </a:p>
        </p:txBody>
      </p:sp>
      <p:sp>
        <p:nvSpPr>
          <p:cNvPr id="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Exemplo:</a:t>
            </a:r>
          </a:p>
          <a:p>
            <a:pPr lvl="1"/>
            <a:r>
              <a:rPr lang="pt-BR" dirty="0" smtClean="0"/>
              <a:t>(1) Ontem comemoramos o aniversário do meu primo no </a:t>
            </a:r>
            <a:r>
              <a:rPr lang="pt-BR" dirty="0" err="1" smtClean="0"/>
              <a:t>Spettus</a:t>
            </a:r>
            <a:r>
              <a:rPr lang="pt-BR" dirty="0" smtClean="0"/>
              <a:t>. Comemos muita carne e sushi.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(2) </a:t>
            </a:r>
            <a:r>
              <a:rPr lang="pt-BR" dirty="0" smtClean="0"/>
              <a:t>A comida do </a:t>
            </a:r>
            <a:r>
              <a:rPr lang="pt-BR" dirty="0" err="1" smtClean="0"/>
              <a:t>Spettus</a:t>
            </a:r>
            <a:r>
              <a:rPr lang="pt-BR" dirty="0" smtClean="0"/>
              <a:t> é </a:t>
            </a:r>
            <a:r>
              <a:rPr lang="pt-BR" dirty="0" smtClean="0">
                <a:solidFill>
                  <a:srgbClr val="FF0000"/>
                </a:solidFill>
              </a:rPr>
              <a:t>maravilhosa</a:t>
            </a:r>
            <a:r>
              <a:rPr lang="pt-BR" dirty="0" smtClean="0"/>
              <a:t>, e lá não é </a:t>
            </a:r>
            <a:r>
              <a:rPr lang="pt-BR" dirty="0" smtClean="0">
                <a:solidFill>
                  <a:srgbClr val="FF0000"/>
                </a:solidFill>
              </a:rPr>
              <a:t>caro</a:t>
            </a:r>
            <a:r>
              <a:rPr lang="pt-BR" dirty="0" smtClean="0"/>
              <a:t>. 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(3) </a:t>
            </a:r>
            <a:r>
              <a:rPr lang="pt-BR" dirty="0" smtClean="0"/>
              <a:t>A carne do </a:t>
            </a:r>
            <a:r>
              <a:rPr lang="pt-BR" dirty="0" err="1" smtClean="0"/>
              <a:t>Spettus</a:t>
            </a:r>
            <a:r>
              <a:rPr lang="pt-BR" dirty="0" smtClean="0"/>
              <a:t> é </a:t>
            </a:r>
            <a:r>
              <a:rPr lang="pt-BR" dirty="0" smtClean="0">
                <a:solidFill>
                  <a:srgbClr val="FF0000"/>
                </a:solidFill>
              </a:rPr>
              <a:t>muito boa</a:t>
            </a:r>
            <a:r>
              <a:rPr lang="pt-BR" dirty="0" smtClean="0"/>
              <a:t>, mas o sushi não é um dos </a:t>
            </a:r>
            <a:r>
              <a:rPr lang="pt-BR" dirty="0" smtClean="0">
                <a:solidFill>
                  <a:srgbClr val="FF0000"/>
                </a:solidFill>
              </a:rPr>
              <a:t>melhores</a:t>
            </a:r>
            <a:r>
              <a:rPr lang="pt-BR" dirty="0" smtClean="0"/>
              <a:t>.</a:t>
            </a:r>
          </a:p>
          <a:p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5850756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14908"/>
            <a:ext cx="7772400" cy="997868"/>
          </a:xfrm>
        </p:spPr>
        <p:txBody>
          <a:bodyPr>
            <a:normAutofit fontScale="90000"/>
          </a:bodyPr>
          <a:lstStyle/>
          <a:p>
            <a:r>
              <a:rPr lang="pt-BR" sz="4000" dirty="0"/>
              <a:t>Etapas da AS baseada OS</a:t>
            </a:r>
            <a:r>
              <a:rPr lang="pt-BR" dirty="0" smtClean="0"/>
              <a:t/>
            </a:r>
            <a:br>
              <a:rPr lang="pt-BR" dirty="0" smtClean="0"/>
            </a:br>
            <a:r>
              <a:rPr lang="pt-BR" dirty="0" smtClean="0"/>
              <a:t>Extração de entidades e aspectos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618856"/>
          </a:xfrm>
        </p:spPr>
        <p:txBody>
          <a:bodyPr>
            <a:normAutofit/>
          </a:bodyPr>
          <a:lstStyle/>
          <a:p>
            <a:r>
              <a:rPr lang="pt-BR" dirty="0" smtClean="0"/>
              <a:t>Objetivo:</a:t>
            </a:r>
          </a:p>
          <a:p>
            <a:pPr lvl="1"/>
            <a:r>
              <a:rPr lang="pt-BR" dirty="0" smtClean="0"/>
              <a:t>Identificar  a entidade que é foco da opinião</a:t>
            </a:r>
          </a:p>
          <a:p>
            <a:pPr lvl="1"/>
            <a:r>
              <a:rPr lang="pt-BR" dirty="0" smtClean="0"/>
              <a:t>Bem como seus aspectos</a:t>
            </a:r>
          </a:p>
          <a:p>
            <a:r>
              <a:rPr lang="pt-BR" dirty="0" smtClean="0"/>
              <a:t>Só é indispensável quando realizamos AS no nível do aspecto</a:t>
            </a:r>
          </a:p>
          <a:p>
            <a:pPr lvl="1"/>
            <a:r>
              <a:rPr lang="pt-BR" dirty="0" smtClean="0"/>
              <a:t>Mais refinada...</a:t>
            </a:r>
          </a:p>
          <a:p>
            <a:r>
              <a:rPr lang="pt-BR" dirty="0" smtClean="0"/>
              <a:t>A extração de aspectos é uma das tarefas mais difíceis de ser realizada automaticamente</a:t>
            </a:r>
          </a:p>
          <a:p>
            <a:pPr lvl="1"/>
            <a:r>
              <a:rPr lang="pt-BR" dirty="0" smtClean="0"/>
              <a:t>É uma tarefa de Extração de Informação a partir de texto livre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78081339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4000" dirty="0"/>
              <a:t>Etapas da </a:t>
            </a:r>
            <a:r>
              <a:rPr lang="pt-BR" sz="4000" dirty="0" smtClean="0"/>
              <a:t>AS</a:t>
            </a:r>
            <a:r>
              <a:rPr lang="pt-BR" sz="4000" dirty="0"/>
              <a:t> baseada OS</a:t>
            </a:r>
            <a:r>
              <a:rPr lang="pt-BR" sz="4000" dirty="0" smtClean="0"/>
              <a:t> </a:t>
            </a:r>
            <a:r>
              <a:rPr lang="pt-BR" dirty="0"/>
              <a:t/>
            </a:r>
            <a:br>
              <a:rPr lang="pt-BR" dirty="0"/>
            </a:br>
            <a:r>
              <a:rPr lang="pt-BR" dirty="0"/>
              <a:t>Extração de entidades e aspectos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A </a:t>
            </a:r>
            <a:r>
              <a:rPr lang="pt-BR" dirty="0" smtClean="0">
                <a:solidFill>
                  <a:srgbClr val="7030A0"/>
                </a:solidFill>
              </a:rPr>
              <a:t>comida</a:t>
            </a:r>
            <a:r>
              <a:rPr lang="pt-BR" dirty="0" smtClean="0"/>
              <a:t> do </a:t>
            </a:r>
            <a:r>
              <a:rPr lang="pt-BR" dirty="0" smtClean="0">
                <a:solidFill>
                  <a:srgbClr val="FF0000"/>
                </a:solidFill>
              </a:rPr>
              <a:t>Boi Preto </a:t>
            </a:r>
            <a:r>
              <a:rPr lang="pt-BR" dirty="0" smtClean="0"/>
              <a:t>é </a:t>
            </a:r>
            <a:r>
              <a:rPr lang="pt-BR" dirty="0" smtClean="0">
                <a:solidFill>
                  <a:srgbClr val="800000"/>
                </a:solidFill>
              </a:rPr>
              <a:t>maravilhosa</a:t>
            </a:r>
            <a:r>
              <a:rPr lang="pt-BR" dirty="0" smtClean="0"/>
              <a:t>, e a </a:t>
            </a:r>
            <a:r>
              <a:rPr lang="pt-BR" dirty="0" smtClean="0">
                <a:solidFill>
                  <a:srgbClr val="7030A0"/>
                </a:solidFill>
              </a:rPr>
              <a:t>sobremesa</a:t>
            </a:r>
            <a:r>
              <a:rPr lang="pt-BR" dirty="0" smtClean="0"/>
              <a:t> servida no </a:t>
            </a:r>
            <a:r>
              <a:rPr lang="pt-BR" dirty="0" smtClean="0">
                <a:solidFill>
                  <a:srgbClr val="FF0000"/>
                </a:solidFill>
              </a:rPr>
              <a:t>Boi Preto </a:t>
            </a:r>
            <a:r>
              <a:rPr lang="pt-BR" dirty="0" smtClean="0"/>
              <a:t>não é </a:t>
            </a:r>
            <a:r>
              <a:rPr lang="pt-BR" dirty="0" smtClean="0">
                <a:solidFill>
                  <a:srgbClr val="800000"/>
                </a:solidFill>
              </a:rPr>
              <a:t>cara</a:t>
            </a:r>
            <a:r>
              <a:rPr lang="pt-BR" dirty="0" smtClean="0"/>
              <a:t>. </a:t>
            </a:r>
          </a:p>
          <a:p>
            <a:r>
              <a:rPr lang="pt-BR" dirty="0" smtClean="0"/>
              <a:t>Entidades e aspectos:</a:t>
            </a:r>
          </a:p>
          <a:p>
            <a:pPr lvl="1"/>
            <a:r>
              <a:rPr lang="pt-BR" dirty="0" smtClean="0">
                <a:solidFill>
                  <a:srgbClr val="FF0000"/>
                </a:solidFill>
              </a:rPr>
              <a:t>Boi Preto</a:t>
            </a:r>
          </a:p>
          <a:p>
            <a:pPr lvl="2"/>
            <a:r>
              <a:rPr lang="pt-BR" dirty="0" smtClean="0"/>
              <a:t>Entidade</a:t>
            </a:r>
          </a:p>
          <a:p>
            <a:pPr lvl="1"/>
            <a:r>
              <a:rPr lang="pt-BR" dirty="0" smtClean="0">
                <a:solidFill>
                  <a:srgbClr val="7030A0"/>
                </a:solidFill>
              </a:rPr>
              <a:t>Comida</a:t>
            </a:r>
            <a:r>
              <a:rPr lang="pt-BR" dirty="0" smtClean="0"/>
              <a:t> e </a:t>
            </a:r>
            <a:r>
              <a:rPr lang="pt-BR" dirty="0" smtClean="0">
                <a:solidFill>
                  <a:srgbClr val="7030A0"/>
                </a:solidFill>
              </a:rPr>
              <a:t>sobremesa</a:t>
            </a:r>
          </a:p>
          <a:p>
            <a:pPr lvl="2"/>
            <a:r>
              <a:rPr lang="pt-BR" dirty="0" smtClean="0"/>
              <a:t>Aspectos</a:t>
            </a:r>
          </a:p>
          <a:p>
            <a:pPr marL="548640" lvl="2" indent="-274320">
              <a:spcBef>
                <a:spcPts val="1200"/>
              </a:spcBef>
              <a:buClr>
                <a:schemeClr val="accent1"/>
              </a:buClr>
            </a:pPr>
            <a:r>
              <a:rPr lang="pt-BR" sz="2600" dirty="0" smtClean="0">
                <a:solidFill>
                  <a:srgbClr val="800000"/>
                </a:solidFill>
              </a:rPr>
              <a:t>Maravilhosa </a:t>
            </a:r>
            <a:r>
              <a:rPr lang="pt-BR" sz="2600" dirty="0" smtClean="0"/>
              <a:t>e </a:t>
            </a:r>
            <a:r>
              <a:rPr lang="pt-BR" sz="2600" dirty="0" smtClean="0">
                <a:solidFill>
                  <a:srgbClr val="800000"/>
                </a:solidFill>
              </a:rPr>
              <a:t>cara</a:t>
            </a:r>
          </a:p>
          <a:p>
            <a:pPr lvl="2"/>
            <a:r>
              <a:rPr lang="pt-BR" dirty="0" smtClean="0"/>
              <a:t>Palavras opinativas = que expressam opinião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20419310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486916"/>
            <a:ext cx="7772400" cy="853852"/>
          </a:xfrm>
        </p:spPr>
        <p:txBody>
          <a:bodyPr/>
          <a:lstStyle/>
          <a:p>
            <a:r>
              <a:rPr lang="pt-BR" dirty="0" smtClean="0"/>
              <a:t>Etapas da AS </a:t>
            </a:r>
            <a:r>
              <a:rPr lang="pt-BR" dirty="0"/>
              <a:t>baseada OS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sz="3200" dirty="0" smtClean="0"/>
              <a:t>Extração de entidades e aspectos</a:t>
            </a:r>
            <a:endParaRPr lang="pt-BR" sz="32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Abordagem Proposta por [Siqueira, 2010]:</a:t>
            </a:r>
          </a:p>
          <a:p>
            <a:pPr lvl="1"/>
            <a:r>
              <a:rPr lang="pt-BR" smtClean="0"/>
              <a:t>Pré-processamento:</a:t>
            </a:r>
          </a:p>
          <a:p>
            <a:pPr lvl="1"/>
            <a:r>
              <a:rPr lang="pt-BR" smtClean="0"/>
              <a:t>Identificação dos substantivos mais frequentes</a:t>
            </a:r>
          </a:p>
          <a:p>
            <a:pPr lvl="2"/>
            <a:r>
              <a:rPr lang="pt-BR" smtClean="0"/>
              <a:t>3% dos substantivos com a maior frequência </a:t>
            </a:r>
          </a:p>
          <a:p>
            <a:pPr lvl="1"/>
            <a:r>
              <a:rPr lang="pt-BR" smtClean="0"/>
              <a:t>Identificação dos substantivos relevantes</a:t>
            </a:r>
          </a:p>
          <a:p>
            <a:pPr lvl="2"/>
            <a:r>
              <a:rPr lang="pt-BR" smtClean="0"/>
              <a:t>resolução de correferências</a:t>
            </a:r>
          </a:p>
          <a:p>
            <a:pPr lvl="1"/>
            <a:r>
              <a:rPr lang="pt-BR" smtClean="0"/>
              <a:t>Mapeamento de Indicadores</a:t>
            </a:r>
          </a:p>
          <a:p>
            <a:pPr lvl="2"/>
            <a:r>
              <a:rPr lang="pt-BR" smtClean="0"/>
              <a:t>Mapa construído manualmente uma lista de indicadores e as características a que eles se referem</a:t>
            </a:r>
          </a:p>
          <a:p>
            <a:pPr lvl="1"/>
            <a:r>
              <a:rPr lang="pt-BR" smtClean="0"/>
              <a:t>Remoção de Substantivos Não Relacionados</a:t>
            </a:r>
          </a:p>
          <a:p>
            <a:pPr lvl="2"/>
            <a:r>
              <a:rPr lang="pt-BR" smtClean="0"/>
              <a:t>Usando o PMI-IR no Google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62242633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Etapas da </a:t>
            </a:r>
            <a:r>
              <a:rPr lang="pt-BR" dirty="0" smtClean="0"/>
              <a:t>AS</a:t>
            </a:r>
            <a:r>
              <a:rPr lang="pt-BR" dirty="0"/>
              <a:t> baseada OS</a:t>
            </a:r>
            <a:r>
              <a:rPr lang="pt-BR" dirty="0" smtClean="0"/>
              <a:t> </a:t>
            </a:r>
            <a:r>
              <a:rPr lang="pt-BR" dirty="0"/>
              <a:t/>
            </a:r>
            <a:br>
              <a:rPr lang="pt-BR" dirty="0"/>
            </a:br>
            <a:r>
              <a:rPr lang="pt-BR" sz="3200" dirty="0" smtClean="0"/>
              <a:t>Classificação de Sentimento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É uma das principais tarefas da AS</a:t>
            </a:r>
          </a:p>
          <a:p>
            <a:pPr lvl="1"/>
            <a:r>
              <a:rPr lang="pt-BR" dirty="0" smtClean="0"/>
              <a:t>é nessa etapa que ocorre a identificação da polaridade do texto, que é o principal objetivo da AS. </a:t>
            </a:r>
          </a:p>
          <a:p>
            <a:pPr lvl="5"/>
            <a:endParaRPr lang="pt-BR" dirty="0" smtClean="0">
              <a:solidFill>
                <a:schemeClr val="accent2"/>
              </a:solidFill>
            </a:endParaRPr>
          </a:p>
          <a:p>
            <a:r>
              <a:rPr lang="pt-BR" dirty="0" smtClean="0"/>
              <a:t>Relembrando... níveis de classificação</a:t>
            </a:r>
          </a:p>
          <a:p>
            <a:pPr lvl="1"/>
            <a:r>
              <a:rPr lang="pt-BR" dirty="0" smtClean="0"/>
              <a:t>No nível de documento</a:t>
            </a:r>
          </a:p>
          <a:p>
            <a:pPr lvl="1"/>
            <a:r>
              <a:rPr lang="pt-BR" dirty="0" smtClean="0"/>
              <a:t>No nível de frase</a:t>
            </a:r>
          </a:p>
          <a:p>
            <a:pPr lvl="1"/>
            <a:r>
              <a:rPr lang="pt-BR" dirty="0" smtClean="0"/>
              <a:t>No nível do aspecto</a:t>
            </a:r>
          </a:p>
          <a:p>
            <a:pPr lvl="2"/>
            <a:r>
              <a:rPr lang="pt-BR" dirty="0" smtClean="0"/>
              <a:t>Classificação mais refinada</a:t>
            </a:r>
          </a:p>
          <a:p>
            <a:pPr lvl="1"/>
            <a:endParaRPr lang="pt-BR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="" xmlns:p14="http://schemas.microsoft.com/office/powerpoint/2010/main" val="11380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95536" y="197768"/>
            <a:ext cx="8568952" cy="1143000"/>
          </a:xfrm>
        </p:spPr>
        <p:txBody>
          <a:bodyPr>
            <a:normAutofit/>
          </a:bodyPr>
          <a:lstStyle/>
          <a:p>
            <a:r>
              <a:rPr lang="pt-BR" sz="3200" dirty="0" smtClean="0"/>
              <a:t>Relembrando...</a:t>
            </a:r>
            <a:br>
              <a:rPr lang="pt-BR" sz="3200" dirty="0" smtClean="0"/>
            </a:br>
            <a:r>
              <a:rPr lang="pt-BR" sz="3200" dirty="0" smtClean="0"/>
              <a:t>Dicionários Polarizados</a:t>
            </a:r>
            <a:endParaRPr lang="pt-BR" sz="3200" dirty="0"/>
          </a:p>
        </p:txBody>
      </p:sp>
      <p:pic>
        <p:nvPicPr>
          <p:cNvPr id="2088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73422"/>
            <a:ext cx="8172400" cy="3827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96488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34178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Classificação de Sentimento</a:t>
            </a:r>
            <a:br>
              <a:rPr lang="pt-BR" dirty="0" smtClean="0"/>
            </a:br>
            <a:r>
              <a:rPr lang="pt-BR" dirty="0" smtClean="0"/>
              <a:t>Etapas gerais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72816"/>
            <a:ext cx="7772400" cy="4680520"/>
          </a:xfrm>
        </p:spPr>
        <p:txBody>
          <a:bodyPr>
            <a:normAutofit/>
          </a:bodyPr>
          <a:lstStyle/>
          <a:p>
            <a:r>
              <a:rPr lang="pt-BR" dirty="0" smtClean="0"/>
              <a:t>Classificar as palavras opinativas</a:t>
            </a:r>
          </a:p>
          <a:p>
            <a:r>
              <a:rPr lang="pt-BR" dirty="0" smtClean="0"/>
              <a:t>Tratar Cláusulas negativas</a:t>
            </a:r>
          </a:p>
          <a:p>
            <a:pPr lvl="1"/>
            <a:r>
              <a:rPr lang="pt-BR" dirty="0" smtClean="0"/>
              <a:t>‘A comida </a:t>
            </a:r>
            <a:r>
              <a:rPr lang="pt-BR" dirty="0" smtClean="0">
                <a:solidFill>
                  <a:srgbClr val="FF0000"/>
                </a:solidFill>
              </a:rPr>
              <a:t>não </a:t>
            </a:r>
            <a:r>
              <a:rPr lang="pt-BR" dirty="0" smtClean="0"/>
              <a:t>é cara’ </a:t>
            </a:r>
          </a:p>
          <a:p>
            <a:r>
              <a:rPr lang="pt-BR" dirty="0" smtClean="0"/>
              <a:t>Tratar Cláusulas adversativas</a:t>
            </a:r>
          </a:p>
          <a:p>
            <a:pPr lvl="1"/>
            <a:r>
              <a:rPr lang="pt-BR" dirty="0" smtClean="0"/>
              <a:t>‘A comida é boa, </a:t>
            </a:r>
            <a:r>
              <a:rPr lang="pt-BR" dirty="0" smtClean="0">
                <a:solidFill>
                  <a:srgbClr val="FF0000"/>
                </a:solidFill>
              </a:rPr>
              <a:t>mas </a:t>
            </a:r>
            <a:r>
              <a:rPr lang="pt-BR" dirty="0" smtClean="0"/>
              <a:t>o atendimento é péssimo’</a:t>
            </a:r>
          </a:p>
          <a:p>
            <a:r>
              <a:rPr lang="pt-BR" dirty="0" smtClean="0"/>
              <a:t>Tratar Sentenças condicionais</a:t>
            </a:r>
          </a:p>
          <a:p>
            <a:pPr lvl="1"/>
            <a:r>
              <a:rPr lang="pt-BR" dirty="0" smtClean="0"/>
              <a:t>‘</a:t>
            </a:r>
            <a:r>
              <a:rPr lang="pt-BR" dirty="0" smtClean="0">
                <a:solidFill>
                  <a:srgbClr val="FF0000"/>
                </a:solidFill>
              </a:rPr>
              <a:t>Se </a:t>
            </a:r>
            <a:r>
              <a:rPr lang="pt-BR" dirty="0" smtClean="0"/>
              <a:t>a comida fosse boa, eu não me incomodaria com o péssimo atendimento’ </a:t>
            </a:r>
          </a:p>
          <a:p>
            <a:r>
              <a:rPr lang="pt-BR" dirty="0" smtClean="0"/>
              <a:t>Detectar </a:t>
            </a:r>
            <a:r>
              <a:rPr lang="pt-BR" dirty="0"/>
              <a:t>Ironias </a:t>
            </a:r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13381329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341784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Classificação de </a:t>
            </a:r>
            <a:r>
              <a:rPr lang="pt-BR" dirty="0"/>
              <a:t>Sentimento baseada OS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844824"/>
            <a:ext cx="7772400" cy="4464496"/>
          </a:xfrm>
        </p:spPr>
        <p:txBody>
          <a:bodyPr>
            <a:normAutofit/>
          </a:bodyPr>
          <a:lstStyle/>
          <a:p>
            <a:pPr marL="514350" indent="-514350">
              <a:buFontTx/>
              <a:buAutoNum type="arabicPeriod"/>
            </a:pPr>
            <a:r>
              <a:rPr lang="pt-BR" dirty="0" smtClean="0">
                <a:ea typeface="ＭＳ Ｐゴシック" pitchFamily="34" charset="-128"/>
              </a:rPr>
              <a:t>Classificar as palavras opinativas</a:t>
            </a:r>
          </a:p>
          <a:p>
            <a:pPr marL="800100" lvl="1" indent="-342900"/>
            <a:r>
              <a:rPr lang="pt-BR" dirty="0" smtClean="0">
                <a:ea typeface="ＭＳ Ｐゴシック" pitchFamily="34" charset="-128"/>
              </a:rPr>
              <a:t>A comida do Boi Preto é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maravilhosa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pt-BR" b="1" dirty="0" smtClean="0">
                <a:solidFill>
                  <a:srgbClr val="FF0000"/>
                </a:solidFill>
                <a:ea typeface="ＭＳ Ｐゴシック" pitchFamily="34" charset="-128"/>
              </a:rPr>
              <a:t>[+]</a:t>
            </a:r>
          </a:p>
          <a:p>
            <a:pPr marL="514350" indent="-514350">
              <a:buFontTx/>
              <a:buAutoNum type="arabicPeriod"/>
            </a:pPr>
            <a:r>
              <a:rPr lang="pt-BR" dirty="0" smtClean="0">
                <a:ea typeface="ＭＳ Ｐゴシック" pitchFamily="34" charset="-128"/>
              </a:rPr>
              <a:t>Tratar cláusulas negativas</a:t>
            </a:r>
          </a:p>
          <a:p>
            <a:pPr marL="800100" lvl="1" indent="-342900"/>
            <a:r>
              <a:rPr lang="pt-BR" dirty="0" smtClean="0">
                <a:ea typeface="ＭＳ Ｐゴシック" pitchFamily="34" charset="-128"/>
              </a:rPr>
              <a:t>A comida do Boi Preto é maravilhosa, e a sobremesa servida </a:t>
            </a:r>
            <a:r>
              <a:rPr lang="pt-BR" u="sng" dirty="0" smtClean="0">
                <a:solidFill>
                  <a:srgbClr val="0070C0"/>
                </a:solidFill>
                <a:ea typeface="ＭＳ Ｐゴシック" pitchFamily="34" charset="-128"/>
              </a:rPr>
              <a:t>não</a:t>
            </a:r>
            <a:r>
              <a:rPr lang="pt-BR" dirty="0" smtClean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pt-BR" b="1" dirty="0" smtClean="0">
                <a:solidFill>
                  <a:srgbClr val="0070C0"/>
                </a:solidFill>
                <a:ea typeface="ＭＳ Ｐゴシック" pitchFamily="34" charset="-128"/>
              </a:rPr>
              <a:t>[-]</a:t>
            </a:r>
            <a:r>
              <a:rPr lang="pt-BR" dirty="0" smtClean="0">
                <a:solidFill>
                  <a:srgbClr val="0070C0"/>
                </a:solidFill>
                <a:ea typeface="ＭＳ Ｐゴシック" pitchFamily="34" charset="-128"/>
              </a:rPr>
              <a:t> </a:t>
            </a:r>
            <a:r>
              <a:rPr lang="pt-BR" dirty="0" smtClean="0">
                <a:ea typeface="ＭＳ Ｐゴシック" pitchFamily="34" charset="-128"/>
              </a:rPr>
              <a:t>é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cara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pt-BR" b="1" dirty="0" smtClean="0">
                <a:solidFill>
                  <a:srgbClr val="FF0000"/>
                </a:solidFill>
                <a:ea typeface="ＭＳ Ｐゴシック" pitchFamily="34" charset="-128"/>
              </a:rPr>
              <a:t>[-]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. </a:t>
            </a:r>
          </a:p>
          <a:p>
            <a:pPr marL="800100" lvl="1" indent="-342900"/>
            <a:r>
              <a:rPr lang="pt-BR" dirty="0" smtClean="0">
                <a:ea typeface="ＭＳ Ｐゴシック" pitchFamily="34" charset="-128"/>
              </a:rPr>
              <a:t>A comida do Boi Preto é maravilhosa, </a:t>
            </a:r>
            <a:r>
              <a:rPr lang="pt-BR" u="sng" dirty="0" smtClean="0">
                <a:ea typeface="ＭＳ Ｐゴシック" pitchFamily="34" charset="-128"/>
              </a:rPr>
              <a:t>e a sobremesa servida </a:t>
            </a:r>
            <a:r>
              <a:rPr lang="pt-BR" u="sng" dirty="0" smtClean="0">
                <a:solidFill>
                  <a:srgbClr val="0070C0"/>
                </a:solidFill>
                <a:ea typeface="ＭＳ Ｐゴシック" pitchFamily="34" charset="-128"/>
              </a:rPr>
              <a:t>não</a:t>
            </a:r>
            <a:r>
              <a:rPr lang="pt-BR" u="sng" dirty="0" smtClean="0">
                <a:ea typeface="ＭＳ Ｐゴシック" pitchFamily="34" charset="-128"/>
              </a:rPr>
              <a:t> é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cara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pt-BR" b="1" dirty="0" smtClean="0">
                <a:solidFill>
                  <a:srgbClr val="FF0000"/>
                </a:solidFill>
                <a:ea typeface="ＭＳ Ｐゴシック" pitchFamily="34" charset="-128"/>
              </a:rPr>
              <a:t>[+]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.</a:t>
            </a:r>
            <a:r>
              <a:rPr lang="pt-BR" dirty="0" smtClean="0">
                <a:ea typeface="ＭＳ Ｐゴシック" pitchFamily="34" charset="-128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36598966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Fatos </a:t>
            </a:r>
            <a:r>
              <a:rPr lang="pt-BR" i="1" dirty="0" smtClean="0"/>
              <a:t>x</a:t>
            </a:r>
            <a:r>
              <a:rPr lang="pt-BR" dirty="0" smtClean="0"/>
              <a:t> Opiniões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83568" y="1556792"/>
            <a:ext cx="7772400" cy="5040560"/>
          </a:xfrm>
        </p:spPr>
        <p:txBody>
          <a:bodyPr/>
          <a:lstStyle/>
          <a:p>
            <a:r>
              <a:rPr lang="pt-BR" dirty="0" smtClean="0"/>
              <a:t>Informação textual pode ser classificada em dois tipos principais:</a:t>
            </a:r>
          </a:p>
          <a:p>
            <a:pPr lvl="1">
              <a:spcBef>
                <a:spcPts val="1200"/>
              </a:spcBef>
            </a:pPr>
            <a:r>
              <a:rPr lang="pt-BR" dirty="0" smtClean="0">
                <a:solidFill>
                  <a:srgbClr val="C00000"/>
                </a:solidFill>
              </a:rPr>
              <a:t>Fatos </a:t>
            </a:r>
            <a:r>
              <a:rPr lang="pt-BR" dirty="0" smtClean="0"/>
              <a:t> </a:t>
            </a:r>
          </a:p>
          <a:p>
            <a:pPr lvl="2">
              <a:spcBef>
                <a:spcPts val="600"/>
              </a:spcBef>
            </a:pPr>
            <a:r>
              <a:rPr lang="pt-BR" dirty="0" smtClean="0"/>
              <a:t>Expressões objetivas sobre entidades, eventos ou suas propriedades</a:t>
            </a:r>
          </a:p>
          <a:p>
            <a:pPr lvl="2">
              <a:spcBef>
                <a:spcPts val="600"/>
              </a:spcBef>
            </a:pPr>
            <a:r>
              <a:rPr lang="pt-BR" dirty="0" smtClean="0"/>
              <a:t>Ex: “Eu comprei um Moto G6”</a:t>
            </a:r>
          </a:p>
          <a:p>
            <a:pPr lvl="1">
              <a:spcBef>
                <a:spcPts val="1200"/>
              </a:spcBef>
            </a:pPr>
            <a:r>
              <a:rPr lang="pt-BR" dirty="0" smtClean="0">
                <a:solidFill>
                  <a:srgbClr val="C00000"/>
                </a:solidFill>
              </a:rPr>
              <a:t>Opiniões </a:t>
            </a:r>
          </a:p>
          <a:p>
            <a:pPr lvl="2">
              <a:spcBef>
                <a:spcPts val="600"/>
              </a:spcBef>
            </a:pPr>
            <a:r>
              <a:rPr lang="pt-BR" dirty="0" smtClean="0"/>
              <a:t>Expressões </a:t>
            </a:r>
            <a:r>
              <a:rPr lang="pt-BR" dirty="0" smtClean="0">
                <a:solidFill>
                  <a:srgbClr val="C00000"/>
                </a:solidFill>
              </a:rPr>
              <a:t>subjetivas </a:t>
            </a:r>
          </a:p>
          <a:p>
            <a:pPr lvl="2">
              <a:spcBef>
                <a:spcPts val="600"/>
              </a:spcBef>
            </a:pPr>
            <a:r>
              <a:rPr lang="pt-BR" dirty="0" smtClean="0"/>
              <a:t>que descrevem os </a:t>
            </a:r>
            <a:r>
              <a:rPr lang="pt-BR" dirty="0" smtClean="0">
                <a:solidFill>
                  <a:srgbClr val="C00000"/>
                </a:solidFill>
              </a:rPr>
              <a:t>sentimentos, avaliações </a:t>
            </a:r>
            <a:r>
              <a:rPr lang="pt-BR" dirty="0" smtClean="0"/>
              <a:t>ou </a:t>
            </a:r>
            <a:r>
              <a:rPr lang="pt-BR" dirty="0" smtClean="0">
                <a:solidFill>
                  <a:srgbClr val="C00000"/>
                </a:solidFill>
              </a:rPr>
              <a:t>emoções </a:t>
            </a:r>
            <a:r>
              <a:rPr lang="pt-BR" dirty="0" smtClean="0"/>
              <a:t>das pessoas sobre entidades, eventos ou suas propriedades</a:t>
            </a:r>
          </a:p>
          <a:p>
            <a:pPr lvl="2">
              <a:spcBef>
                <a:spcPts val="600"/>
              </a:spcBef>
            </a:pPr>
            <a:r>
              <a:rPr lang="pt-BR" dirty="0" smtClean="0"/>
              <a:t>Ex: “A câmera do meu Moto G6 é boa”</a:t>
            </a:r>
          </a:p>
        </p:txBody>
      </p:sp>
    </p:spTree>
    <p:extLst>
      <p:ext uri="{BB962C8B-B14F-4D97-AF65-F5344CB8AC3E}">
        <p14:creationId xmlns="" xmlns:p14="http://schemas.microsoft.com/office/powerpoint/2010/main" val="284236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Classificação de Sentimento</a:t>
            </a:r>
            <a:br>
              <a:rPr lang="pt-BR" dirty="0"/>
            </a:br>
            <a:r>
              <a:rPr lang="pt-BR" dirty="0"/>
              <a:t>Etapas </a:t>
            </a:r>
            <a:r>
              <a:rPr lang="pt-BR" dirty="0" smtClean="0"/>
              <a:t>específicas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690864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lnSpc>
                <a:spcPct val="120000"/>
              </a:lnSpc>
              <a:buFontTx/>
              <a:buAutoNum type="arabicPeriod" startAt="3"/>
            </a:pPr>
            <a:r>
              <a:rPr lang="pt-BR" dirty="0" smtClean="0">
                <a:ea typeface="ＭＳ Ｐゴシック" pitchFamily="34" charset="-128"/>
              </a:rPr>
              <a:t>Tratar cláusulas adversativas</a:t>
            </a:r>
          </a:p>
          <a:p>
            <a:pPr lvl="1">
              <a:lnSpc>
                <a:spcPct val="120000"/>
              </a:lnSpc>
            </a:pPr>
            <a:r>
              <a:rPr lang="pt-BR" dirty="0" smtClean="0">
                <a:ea typeface="ＭＳ Ｐゴシック" pitchFamily="34" charset="-128"/>
              </a:rPr>
              <a:t>A carne do </a:t>
            </a:r>
            <a:r>
              <a:rPr lang="pt-BR" dirty="0" err="1" smtClean="0">
                <a:ea typeface="ＭＳ Ｐゴシック" pitchFamily="34" charset="-128"/>
              </a:rPr>
              <a:t>Spettus</a:t>
            </a:r>
            <a:r>
              <a:rPr lang="pt-BR" dirty="0" smtClean="0">
                <a:ea typeface="ＭＳ Ｐゴシック" pitchFamily="34" charset="-128"/>
              </a:rPr>
              <a:t> é muito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boa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[+], </a:t>
            </a:r>
            <a:r>
              <a:rPr lang="pt-BR" dirty="0" smtClean="0">
                <a:ea typeface="ＭＳ Ｐゴシック" pitchFamily="34" charset="-128"/>
              </a:rPr>
              <a:t>mas o sushi </a:t>
            </a:r>
            <a:r>
              <a:rPr lang="pt-BR" dirty="0" smtClean="0">
                <a:solidFill>
                  <a:srgbClr val="0070C0"/>
                </a:solidFill>
                <a:ea typeface="ＭＳ Ｐゴシック" pitchFamily="34" charset="-128"/>
              </a:rPr>
              <a:t>não [-]   </a:t>
            </a:r>
            <a:r>
              <a:rPr lang="pt-BR" dirty="0" smtClean="0">
                <a:ea typeface="ＭＳ Ｐゴシック" pitchFamily="34" charset="-128"/>
              </a:rPr>
              <a:t>é um dos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melhores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[+].</a:t>
            </a:r>
          </a:p>
          <a:p>
            <a:pPr lvl="1">
              <a:lnSpc>
                <a:spcPct val="120000"/>
              </a:lnSpc>
            </a:pPr>
            <a:r>
              <a:rPr lang="pt-BR" dirty="0" smtClean="0">
                <a:ea typeface="ＭＳ Ｐゴシック" pitchFamily="34" charset="-128"/>
              </a:rPr>
              <a:t>A carne do </a:t>
            </a:r>
            <a:r>
              <a:rPr lang="pt-BR" dirty="0" err="1" smtClean="0">
                <a:ea typeface="ＭＳ Ｐゴシック" pitchFamily="34" charset="-128"/>
              </a:rPr>
              <a:t>Spettus</a:t>
            </a:r>
            <a:r>
              <a:rPr lang="pt-BR" dirty="0" smtClean="0">
                <a:ea typeface="ＭＳ Ｐゴシック" pitchFamily="34" charset="-128"/>
              </a:rPr>
              <a:t> é muito </a:t>
            </a: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boa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[+], </a:t>
            </a:r>
            <a:r>
              <a:rPr lang="pt-BR" u="sng" dirty="0" smtClean="0">
                <a:solidFill>
                  <a:srgbClr val="0070C0"/>
                </a:solidFill>
                <a:ea typeface="ＭＳ Ｐゴシック" pitchFamily="34" charset="-128"/>
              </a:rPr>
              <a:t>mas o sushi não é um dos melhores</a:t>
            </a:r>
            <a:r>
              <a:rPr lang="pt-BR" dirty="0" smtClean="0">
                <a:solidFill>
                  <a:srgbClr val="0070C0"/>
                </a:solidFill>
                <a:ea typeface="ＭＳ Ｐゴシック" pitchFamily="34" charset="-128"/>
              </a:rPr>
              <a:t> [-].</a:t>
            </a:r>
          </a:p>
          <a:p>
            <a:pPr marL="514350" indent="-514350">
              <a:lnSpc>
                <a:spcPct val="120000"/>
              </a:lnSpc>
              <a:buFontTx/>
              <a:buAutoNum type="arabicPeriod" startAt="3"/>
            </a:pPr>
            <a:r>
              <a:rPr lang="pt-BR" dirty="0" smtClean="0">
                <a:ea typeface="ＭＳ Ｐゴシック" pitchFamily="34" charset="-128"/>
              </a:rPr>
              <a:t>Tratar sentenças condicionais</a:t>
            </a:r>
          </a:p>
          <a:p>
            <a:pPr lvl="1">
              <a:lnSpc>
                <a:spcPct val="120000"/>
              </a:lnSpc>
            </a:pPr>
            <a:r>
              <a:rPr lang="pt-BR" u="sng" dirty="0" smtClean="0">
                <a:solidFill>
                  <a:srgbClr val="FF0000"/>
                </a:solidFill>
                <a:ea typeface="ＭＳ Ｐゴシック" pitchFamily="34" charset="-128"/>
              </a:rPr>
              <a:t>Se</a:t>
            </a:r>
            <a:r>
              <a:rPr lang="pt-BR" dirty="0" smtClean="0">
                <a:solidFill>
                  <a:srgbClr val="FF0000"/>
                </a:solidFill>
                <a:ea typeface="ＭＳ Ｐゴシック" pitchFamily="34" charset="-128"/>
              </a:rPr>
              <a:t> </a:t>
            </a:r>
            <a:r>
              <a:rPr lang="pt-BR" dirty="0" smtClean="0">
                <a:ea typeface="ＭＳ Ｐゴシック" pitchFamily="34" charset="-128"/>
              </a:rPr>
              <a:t>você estiver procurando um celular com boa qualidade de voz, </a:t>
            </a:r>
            <a:r>
              <a:rPr lang="pt-BR" u="sng" dirty="0" smtClean="0">
                <a:solidFill>
                  <a:srgbClr val="0070C0"/>
                </a:solidFill>
                <a:ea typeface="ＭＳ Ｐゴシック" pitchFamily="34" charset="-128"/>
              </a:rPr>
              <a:t>não compre este Nokia</a:t>
            </a:r>
            <a:r>
              <a:rPr lang="pt-BR" dirty="0" smtClean="0">
                <a:ea typeface="ＭＳ Ｐゴシック" pitchFamily="34" charset="-128"/>
              </a:rPr>
              <a:t>.</a:t>
            </a:r>
          </a:p>
          <a:p>
            <a:pPr marL="514350" indent="-514350">
              <a:lnSpc>
                <a:spcPct val="120000"/>
              </a:lnSpc>
              <a:buFontTx/>
              <a:buAutoNum type="arabicPeriod" startAt="3"/>
            </a:pPr>
            <a:r>
              <a:rPr lang="pt-BR" dirty="0">
                <a:ea typeface="ＭＳ Ｐゴシック" pitchFamily="34" charset="-128"/>
              </a:rPr>
              <a:t>Detectar ironias</a:t>
            </a:r>
          </a:p>
          <a:p>
            <a:pPr lvl="1">
              <a:lnSpc>
                <a:spcPct val="120000"/>
              </a:lnSpc>
            </a:pPr>
            <a:r>
              <a:rPr lang="pt-BR" dirty="0">
                <a:solidFill>
                  <a:srgbClr val="FF0000"/>
                </a:solidFill>
                <a:ea typeface="ＭＳ Ｐゴシック" pitchFamily="34" charset="-128"/>
              </a:rPr>
              <a:t>Tão fantástico e moderno quanto um aparelho de fax.</a:t>
            </a:r>
          </a:p>
          <a:p>
            <a:pPr lvl="1">
              <a:lnSpc>
                <a:spcPct val="120000"/>
              </a:lnSpc>
            </a:pPr>
            <a:r>
              <a:rPr lang="pt-BR" dirty="0">
                <a:ea typeface="ＭＳ Ｐゴシック" pitchFamily="34" charset="-128"/>
              </a:rPr>
              <a:t>Muito difícil</a:t>
            </a:r>
            <a:r>
              <a:rPr lang="pt-BR" dirty="0" smtClean="0">
                <a:ea typeface="ＭＳ Ｐゴシック" pitchFamily="34" charset="-128"/>
              </a:rPr>
              <a:t>...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67533505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Apresentação dos Resultados</a:t>
            </a:r>
            <a:br>
              <a:rPr lang="pt-BR" dirty="0" smtClean="0"/>
            </a:br>
            <a:r>
              <a:rPr lang="pt-BR" dirty="0" smtClean="0"/>
              <a:t>Sumarização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 com Sumário de opinião estruturada:</a:t>
            </a: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780928"/>
            <a:ext cx="5976664" cy="324265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97285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Apresentação dos Resultados Sumarização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Exemplos de gráficos:</a:t>
            </a:r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4425583"/>
            <a:ext cx="5264923" cy="224482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3" y="2295772"/>
            <a:ext cx="5264923" cy="19198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03560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Etapas da AS baseada em Aprendizagem de Máquina (AM)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690864"/>
          </a:xfrm>
        </p:spPr>
        <p:txBody>
          <a:bodyPr/>
          <a:lstStyle/>
          <a:p>
            <a:r>
              <a:rPr lang="en-US" dirty="0" err="1" smtClean="0"/>
              <a:t>Identificação</a:t>
            </a:r>
            <a:r>
              <a:rPr lang="en-US" dirty="0" smtClean="0"/>
              <a:t> dos </a:t>
            </a:r>
            <a:r>
              <a:rPr lang="en-US" dirty="0" err="1" smtClean="0"/>
              <a:t>textos</a:t>
            </a:r>
            <a:r>
              <a:rPr lang="en-US" dirty="0" smtClean="0"/>
              <a:t> </a:t>
            </a:r>
            <a:r>
              <a:rPr lang="en-US" dirty="0" err="1" smtClean="0"/>
              <a:t>opinativos</a:t>
            </a:r>
            <a:endParaRPr lang="en-US" dirty="0" smtClean="0"/>
          </a:p>
          <a:p>
            <a:pPr lvl="1"/>
            <a:r>
              <a:rPr lang="en-US" dirty="0" err="1" smtClean="0"/>
              <a:t>Opcional</a:t>
            </a:r>
            <a:endParaRPr lang="en-US" dirty="0" smtClean="0"/>
          </a:p>
          <a:p>
            <a:r>
              <a:rPr lang="pt-BR" dirty="0" smtClean="0"/>
              <a:t>Extração das entidades sendo analisadas</a:t>
            </a:r>
          </a:p>
          <a:p>
            <a:pPr lvl="1"/>
            <a:r>
              <a:rPr lang="pt-BR" dirty="0" smtClean="0"/>
              <a:t>Não é realizada</a:t>
            </a:r>
          </a:p>
          <a:p>
            <a:r>
              <a:rPr lang="pt-BR" dirty="0" smtClean="0"/>
              <a:t>Classificação das opiniões</a:t>
            </a:r>
          </a:p>
          <a:p>
            <a:pPr lvl="1"/>
            <a:r>
              <a:rPr lang="pt-BR" dirty="0" smtClean="0"/>
              <a:t>Baseada em AM</a:t>
            </a:r>
          </a:p>
          <a:p>
            <a:r>
              <a:rPr lang="pt-BR" dirty="0" smtClean="0"/>
              <a:t>Apresentação dos resultados</a:t>
            </a:r>
          </a:p>
          <a:p>
            <a:pPr lvl="1"/>
            <a:r>
              <a:rPr lang="pt-BR" dirty="0" smtClean="0"/>
              <a:t>Igual ao caso anterior</a:t>
            </a:r>
          </a:p>
          <a:p>
            <a:pPr lvl="1"/>
            <a:r>
              <a:rPr lang="en-US" dirty="0" err="1" smtClean="0"/>
              <a:t>Através</a:t>
            </a:r>
            <a:r>
              <a:rPr lang="en-US" dirty="0" smtClean="0"/>
              <a:t> de </a:t>
            </a:r>
            <a:r>
              <a:rPr lang="en-US" dirty="0" err="1" smtClean="0"/>
              <a:t>sumário</a:t>
            </a:r>
            <a:r>
              <a:rPr lang="en-US" dirty="0" smtClean="0"/>
              <a:t> textual </a:t>
            </a:r>
            <a:r>
              <a:rPr lang="en-US" dirty="0" err="1" smtClean="0"/>
              <a:t>ou</a:t>
            </a:r>
            <a:r>
              <a:rPr lang="en-US" dirty="0" smtClean="0"/>
              <a:t> </a:t>
            </a:r>
            <a:r>
              <a:rPr lang="en-US" dirty="0" err="1" smtClean="0"/>
              <a:t>gráfico</a:t>
            </a:r>
            <a:endParaRPr lang="en-US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87393085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Etapas da AS baseada em AM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400" y="1772816"/>
            <a:ext cx="7772400" cy="4392488"/>
          </a:xfrm>
        </p:spPr>
        <p:txBody>
          <a:bodyPr/>
          <a:lstStyle/>
          <a:p>
            <a:r>
              <a:rPr lang="pt-BR" dirty="0" smtClean="0"/>
              <a:t>É necessário montar um corpus de treinamento com exemplos das classes positiva e negativa</a:t>
            </a:r>
          </a:p>
          <a:p>
            <a:r>
              <a:rPr lang="pt-BR" dirty="0" smtClean="0"/>
              <a:t>O bom desempenho do classificador induzido vai depender</a:t>
            </a:r>
          </a:p>
          <a:p>
            <a:pPr lvl="1"/>
            <a:r>
              <a:rPr lang="pt-BR" dirty="0" smtClean="0"/>
              <a:t>Da qualidade do corpus de exemplos</a:t>
            </a:r>
          </a:p>
          <a:p>
            <a:pPr lvl="1"/>
            <a:r>
              <a:rPr lang="pt-BR" dirty="0" smtClean="0"/>
              <a:t>Do pré-processamento dos textos</a:t>
            </a:r>
          </a:p>
          <a:p>
            <a:r>
              <a:rPr lang="pt-BR" dirty="0" smtClean="0"/>
              <a:t>Assunto do próximo curso, com Ricardo...</a:t>
            </a:r>
          </a:p>
        </p:txBody>
      </p:sp>
    </p:spTree>
    <p:extLst>
      <p:ext uri="{BB962C8B-B14F-4D97-AF65-F5344CB8AC3E}">
        <p14:creationId xmlns="" xmlns:p14="http://schemas.microsoft.com/office/powerpoint/2010/main" val="75355640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AS Baseada em Aprendizagem de Máquina Etapas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dirty="0" smtClean="0"/>
              <a:t>Pré-processamento de dados</a:t>
            </a:r>
          </a:p>
          <a:p>
            <a:r>
              <a:rPr lang="pt-BR" sz="2400" dirty="0" smtClean="0"/>
              <a:t>Extração de Características</a:t>
            </a:r>
          </a:p>
          <a:p>
            <a:pPr lvl="1"/>
            <a:r>
              <a:rPr lang="pt-BR" sz="2000" dirty="0" smtClean="0"/>
              <a:t>Sintáticas (N-</a:t>
            </a:r>
            <a:r>
              <a:rPr lang="pt-BR" sz="2000" dirty="0" err="1" smtClean="0"/>
              <a:t>Grams</a:t>
            </a:r>
            <a:r>
              <a:rPr lang="pt-BR" sz="2000" dirty="0" smtClean="0"/>
              <a:t>, POS N-</a:t>
            </a:r>
            <a:r>
              <a:rPr lang="pt-BR" sz="2000" dirty="0" err="1" smtClean="0"/>
              <a:t>Grams</a:t>
            </a:r>
            <a:r>
              <a:rPr lang="pt-BR" sz="2000" dirty="0" smtClean="0"/>
              <a:t>)</a:t>
            </a:r>
          </a:p>
          <a:p>
            <a:pPr lvl="1"/>
            <a:r>
              <a:rPr lang="pt-BR" sz="2000" dirty="0" smtClean="0"/>
              <a:t>Grande  quantidade de características (&gt;100.000)</a:t>
            </a:r>
          </a:p>
          <a:p>
            <a:pPr lvl="2"/>
            <a:r>
              <a:rPr lang="pt-BR" sz="2000" dirty="0" smtClean="0"/>
              <a:t>Difícil interpretação dos dados</a:t>
            </a:r>
          </a:p>
          <a:p>
            <a:r>
              <a:rPr lang="pt-BR" sz="2400" dirty="0" smtClean="0"/>
              <a:t>Seleção de Características (Seleção de atributos)</a:t>
            </a:r>
          </a:p>
          <a:p>
            <a:pPr lvl="1"/>
            <a:r>
              <a:rPr lang="pt-BR" sz="2000" dirty="0" smtClean="0"/>
              <a:t>Melhor compreensão dos dados</a:t>
            </a:r>
          </a:p>
          <a:p>
            <a:pPr lvl="1"/>
            <a:r>
              <a:rPr lang="pt-BR" sz="2000" dirty="0" smtClean="0"/>
              <a:t>Menor tempo de treino e classificação</a:t>
            </a:r>
          </a:p>
          <a:p>
            <a:r>
              <a:rPr lang="pt-BR" sz="2400" dirty="0" smtClean="0"/>
              <a:t>Classificação</a:t>
            </a:r>
          </a:p>
          <a:p>
            <a:pPr lvl="1"/>
            <a:r>
              <a:rPr lang="pt-BR" sz="2000" dirty="0" smtClean="0"/>
              <a:t>SVM, Classificador Bayesiano</a:t>
            </a:r>
          </a:p>
          <a:p>
            <a:pPr lvl="1"/>
            <a:r>
              <a:rPr lang="pt-BR" sz="2000" dirty="0" smtClean="0"/>
              <a:t>Combinações...</a:t>
            </a:r>
            <a:endParaRPr lang="pt-BR" sz="2400" dirty="0" smtClean="0"/>
          </a:p>
          <a:p>
            <a:endParaRPr lang="pt-BR" dirty="0" smtClean="0"/>
          </a:p>
          <a:p>
            <a:endParaRPr lang="pt-BR" dirty="0" smtClean="0"/>
          </a:p>
          <a:p>
            <a:pPr lvl="1"/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31612839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Orientação Semântica </a:t>
            </a:r>
            <a:r>
              <a:rPr lang="pt-BR" i="1" dirty="0" smtClean="0"/>
              <a:t>x</a:t>
            </a:r>
            <a:r>
              <a:rPr lang="pt-BR" dirty="0" smtClean="0"/>
              <a:t> </a:t>
            </a:r>
            <a:br>
              <a:rPr lang="pt-BR" dirty="0" smtClean="0"/>
            </a:br>
            <a:r>
              <a:rPr lang="pt-BR" dirty="0" smtClean="0"/>
              <a:t>Aprendizagem de Máquina</a:t>
            </a:r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2933575"/>
              </p:ext>
            </p:extLst>
          </p:nvPr>
        </p:nvGraphicFramePr>
        <p:xfrm>
          <a:off x="428596" y="1643054"/>
          <a:ext cx="8501122" cy="47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489860"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Orientação Semântica</a:t>
                      </a:r>
                      <a:endParaRPr lang="pt-BR" sz="24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240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Aprendizagem</a:t>
                      </a:r>
                      <a:r>
                        <a:rPr lang="pt-BR" sz="24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</a:rPr>
                        <a:t> de Máquina</a:t>
                      </a:r>
                      <a:endParaRPr lang="pt-BR" sz="2400" dirty="0">
                        <a:solidFill>
                          <a:srgbClr val="FF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489860"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Não há necessidade de dados etiquetados para o treinamento.</a:t>
                      </a:r>
                      <a:endParaRPr lang="pt-BR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Necessidade de uma grande quantidade de dados etiquetados</a:t>
                      </a:r>
                      <a:r>
                        <a:rPr lang="pt-BR" baseline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para treinamentos.</a:t>
                      </a:r>
                      <a:endParaRPr lang="pt-BR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489860"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Não requer treinamento</a:t>
                      </a:r>
                      <a:endParaRPr lang="pt-BR" b="0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b="0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Etapa de treinamento lenta.</a:t>
                      </a:r>
                      <a:endParaRPr lang="pt-BR" b="0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489860">
                <a:tc>
                  <a:txBody>
                    <a:bodyPr/>
                    <a:lstStyle/>
                    <a:p>
                      <a:r>
                        <a:rPr lang="pt-BR" dirty="0" err="1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Multidomínio</a:t>
                      </a:r>
                      <a:r>
                        <a:rPr lang="pt-BR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 e multi-idioma (se tiver dicionários para cada idioma).</a:t>
                      </a:r>
                      <a:endParaRPr lang="pt-BR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>
                          <a:solidFill>
                            <a:srgbClr val="000000"/>
                          </a:solidFill>
                          <a:latin typeface="Calibri" pitchFamily="34" charset="0"/>
                        </a:rPr>
                        <a:t>Necessidade de corpus de dados diferentes para cada domínio e idioma.</a:t>
                      </a:r>
                      <a:endParaRPr lang="pt-BR" dirty="0">
                        <a:solidFill>
                          <a:srgbClr val="000000"/>
                        </a:solidFill>
                        <a:latin typeface="Calibri" pitchFamily="34" charset="0"/>
                      </a:endParaRPr>
                    </a:p>
                  </a:txBody>
                  <a:tcPr/>
                </a:tc>
              </a:tr>
              <a:tr h="4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Capacidade de identificação dos aspectos do produto (análise mais refinada)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Realiza AS no nível do documento (ou da frase, se cada frase for informada como sendo um documento).</a:t>
                      </a:r>
                    </a:p>
                  </a:txBody>
                  <a:tcPr horzOverflow="overflow"/>
                </a:tc>
              </a:tr>
              <a:tr h="4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Possível identificação do motivo da polaridade do texto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Difícil identificação do motivo da polaridade do texto devido à grande quantidade de características</a:t>
                      </a:r>
                    </a:p>
                  </a:txBody>
                  <a:tcPr horzOverflow="overflow"/>
                </a:tc>
              </a:tr>
              <a:tr h="4898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Menor precisão de classificação da polaridade em relação a AM.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ea typeface="SimSun" pitchFamily="2" charset="-122"/>
                        </a:rPr>
                        <a:t>Maior precisão de classificação da polaridade em comparação a OS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1677644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Aplicações e ferramentas</a:t>
            </a:r>
            <a:endParaRPr lang="pt-BR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Tem muita coisa interessante para fazer...</a:t>
            </a:r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26824679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9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Monitorar </a:t>
            </a:r>
            <a:r>
              <a:rPr lang="pt-BR" dirty="0" smtClean="0"/>
              <a:t>marcas/pessoas</a:t>
            </a:r>
          </a:p>
          <a:p>
            <a:r>
              <a:rPr lang="pt-BR" dirty="0" smtClean="0"/>
              <a:t>Por que monitorar?</a:t>
            </a:r>
          </a:p>
          <a:p>
            <a:pPr lvl="1"/>
            <a:r>
              <a:rPr lang="pt-BR" dirty="0" smtClean="0"/>
              <a:t>Obter o feedback dos clientes sobre a marca</a:t>
            </a:r>
          </a:p>
          <a:p>
            <a:pPr lvl="1"/>
            <a:r>
              <a:rPr lang="pt-BR" dirty="0" smtClean="0"/>
              <a:t>Poder pensar em novas estratégias</a:t>
            </a:r>
          </a:p>
          <a:p>
            <a:pPr lvl="1"/>
            <a:r>
              <a:rPr lang="pt-BR" dirty="0" smtClean="0"/>
              <a:t>Reverter uma opinião negativa sobre a empresa</a:t>
            </a:r>
          </a:p>
          <a:p>
            <a:pPr lvl="1"/>
            <a:r>
              <a:rPr lang="pt-BR" dirty="0" smtClean="0"/>
              <a:t>Conhecer seu público-alvo</a:t>
            </a:r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485737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smtClean="0"/>
              <a:t>StockMood.com</a:t>
            </a:r>
          </a:p>
          <a:p>
            <a:pPr lvl="1"/>
            <a:r>
              <a:rPr lang="pt-BR" smtClean="0"/>
              <a:t>Análise de Empresas na Bolsa de Valores </a:t>
            </a:r>
          </a:p>
          <a:p>
            <a:pPr lvl="1"/>
            <a:r>
              <a:rPr lang="pt-BR" smtClean="0"/>
              <a:t>Vetta Labs </a:t>
            </a:r>
          </a:p>
          <a:p>
            <a:r>
              <a:rPr lang="pt-BR" smtClean="0"/>
              <a:t>Sentweet </a:t>
            </a:r>
          </a:p>
          <a:p>
            <a:pPr lvl="1"/>
            <a:r>
              <a:rPr lang="pt-BR" smtClean="0"/>
              <a:t>Análise de Um Produto</a:t>
            </a:r>
          </a:p>
          <a:p>
            <a:pPr lvl="1"/>
            <a:r>
              <a:rPr lang="pt-BR" smtClean="0"/>
              <a:t>Vetta Labs </a:t>
            </a:r>
          </a:p>
          <a:p>
            <a:r>
              <a:rPr lang="pt-BR" smtClean="0"/>
              <a:t>Eleitorando </a:t>
            </a:r>
          </a:p>
          <a:p>
            <a:pPr lvl="1"/>
            <a:r>
              <a:rPr lang="pt-BR" smtClean="0"/>
              <a:t>Análise de Políticos </a:t>
            </a:r>
          </a:p>
          <a:p>
            <a:r>
              <a:rPr lang="pt-BR" smtClean="0"/>
              <a:t>opSys </a:t>
            </a:r>
          </a:p>
          <a:p>
            <a:pPr lvl="1"/>
            <a:r>
              <a:rPr lang="pt-BR" smtClean="0"/>
              <a:t>indica a orientação semântica dos artigos filtrados</a:t>
            </a:r>
          </a:p>
          <a:p>
            <a:r>
              <a:rPr lang="pt-BR" smtClean="0"/>
              <a:t>SocialQualis</a:t>
            </a:r>
          </a:p>
          <a:p>
            <a:pPr lvl="1"/>
            <a:r>
              <a:rPr lang="pt-BR" smtClean="0"/>
              <a:t>Monitoramento em Blogs, Sites de notícias e Redes </a:t>
            </a:r>
          </a:p>
          <a:p>
            <a:pPr lvl="1"/>
            <a:endParaRPr lang="pt-BR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659907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Mineração de </a:t>
            </a:r>
            <a:r>
              <a:rPr lang="pt-BR" dirty="0" smtClean="0"/>
              <a:t>Opinião</a:t>
            </a:r>
            <a:br>
              <a:rPr lang="pt-BR" dirty="0" smtClean="0"/>
            </a:br>
            <a:r>
              <a:rPr lang="pt-BR" dirty="0" smtClean="0"/>
              <a:t>Análise de Sentimento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pt-BR" sz="2600" dirty="0" smtClean="0"/>
              <a:t>“Análise de Sentimentos, ou mineração de opinião, é uma área recente da Computação que estuda opiniões, sentimentos, avaliações e emoções que possam ser expressas em forma de texto”.</a:t>
            </a:r>
          </a:p>
          <a:p>
            <a:pPr lvl="1"/>
            <a:r>
              <a:rPr lang="pt-BR" sz="2000" dirty="0" smtClean="0"/>
              <a:t>[LIU 2010.A]		</a:t>
            </a:r>
          </a:p>
          <a:p>
            <a:pPr lvl="1"/>
            <a:endParaRPr lang="pt-BR" sz="2000" dirty="0" smtClean="0"/>
          </a:p>
          <a:p>
            <a:r>
              <a:rPr lang="pt-BR" sz="2600" dirty="0" smtClean="0"/>
              <a:t>“Análise de Sentimentos ou mineração de opinião é o estudo computacional das opiniões, avaliações e emoções sobre entidades, eventos e seus atributos”. </a:t>
            </a:r>
          </a:p>
          <a:p>
            <a:pPr lvl="1"/>
            <a:r>
              <a:rPr lang="pt-BR" sz="2000" dirty="0" smtClean="0"/>
              <a:t>[LIU 2010.B]</a:t>
            </a:r>
            <a:endParaRPr lang="pt-BR" sz="2000" dirty="0"/>
          </a:p>
        </p:txBody>
      </p:sp>
    </p:spTree>
    <p:extLst>
      <p:ext uri="{BB962C8B-B14F-4D97-AF65-F5344CB8AC3E}">
        <p14:creationId xmlns="" xmlns:p14="http://schemas.microsoft.com/office/powerpoint/2010/main" val="2374346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Sentiment 140 (</a:t>
            </a:r>
            <a:r>
              <a:rPr lang="pt-BR" dirty="0" smtClean="0">
                <a:hlinkClick r:id="rId2"/>
              </a:rPr>
              <a:t>www.sentiment140.com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636913"/>
            <a:ext cx="7927776" cy="323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020597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Exemplos de 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Epinions (</a:t>
            </a:r>
            <a:r>
              <a:rPr lang="pt-BR" dirty="0" smtClean="0">
                <a:hlinkClick r:id="rId2"/>
              </a:rPr>
              <a:t>www.epinions.com</a:t>
            </a:r>
            <a:r>
              <a:rPr lang="pt-BR" dirty="0" smtClean="0"/>
              <a:t>)</a:t>
            </a:r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2420888"/>
            <a:ext cx="7884243" cy="32365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3299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Aplicações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The </a:t>
            </a:r>
            <a:r>
              <a:rPr lang="pt-BR" dirty="0"/>
              <a:t>Stock Sonar (http://www.thestocksonar.com</a:t>
            </a:r>
            <a:r>
              <a:rPr lang="pt-BR" dirty="0" smtClean="0"/>
              <a:t>/)</a:t>
            </a:r>
          </a:p>
          <a:p>
            <a:endParaRPr lang="pt-B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708921"/>
            <a:ext cx="7488832" cy="38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08629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Exemplos de Aplicações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The Stock Sonar</a:t>
            </a:r>
            <a:endParaRPr lang="pt-B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348880"/>
            <a:ext cx="7454416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5924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Exemplos de ferramentas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755576" y="1556792"/>
            <a:ext cx="7772400" cy="4546848"/>
          </a:xfrm>
        </p:spPr>
        <p:txBody>
          <a:bodyPr/>
          <a:lstStyle/>
          <a:p>
            <a:r>
              <a:rPr lang="pt-BR" dirty="0" smtClean="0"/>
              <a:t>https://www.iprospect.com/en/ca/blog/10-sentiment-analysis-tools-track-social-marketing-success/ </a:t>
            </a:r>
          </a:p>
          <a:p>
            <a:r>
              <a:rPr lang="pt-BR" dirty="0" smtClean="0"/>
              <a:t>GATE</a:t>
            </a:r>
          </a:p>
          <a:p>
            <a:pPr lvl="1"/>
            <a:r>
              <a:rPr lang="pt-BR" dirty="0" smtClean="0"/>
              <a:t>https://gate.ac.uk/</a:t>
            </a:r>
          </a:p>
          <a:p>
            <a:r>
              <a:rPr lang="pt-BR" dirty="0" smtClean="0"/>
              <a:t>Google Natural </a:t>
            </a:r>
            <a:r>
              <a:rPr lang="pt-BR" dirty="0" err="1" smtClean="0"/>
              <a:t>Language</a:t>
            </a:r>
            <a:endParaRPr lang="pt-BR" dirty="0" smtClean="0"/>
          </a:p>
          <a:p>
            <a:pPr lvl="1"/>
            <a:r>
              <a:rPr lang="pt-BR" dirty="0">
                <a:hlinkClick r:id="rId2"/>
              </a:rPr>
              <a:t>https://cloud.google.com/natural-language</a:t>
            </a:r>
            <a:r>
              <a:rPr lang="pt-BR" dirty="0" smtClean="0">
                <a:hlinkClick r:id="rId2"/>
              </a:rPr>
              <a:t>/</a:t>
            </a:r>
            <a:endParaRPr lang="pt-BR" dirty="0" smtClean="0"/>
          </a:p>
          <a:p>
            <a:r>
              <a:rPr lang="pt-BR" dirty="0" err="1" smtClean="0"/>
              <a:t>CoreNLP</a:t>
            </a:r>
            <a:endParaRPr lang="pt-BR" dirty="0" smtClean="0"/>
          </a:p>
          <a:p>
            <a:pPr lvl="1"/>
            <a:r>
              <a:rPr lang="pt-BR" dirty="0">
                <a:hlinkClick r:id="rId3"/>
              </a:rPr>
              <a:t>http://stanfordnlp.github.io/CoreNLP</a:t>
            </a:r>
            <a:r>
              <a:rPr lang="pt-BR" dirty="0" smtClean="0">
                <a:hlinkClick r:id="rId3"/>
              </a:rPr>
              <a:t>/</a:t>
            </a:r>
            <a:endParaRPr lang="pt-BR" dirty="0" smtClean="0"/>
          </a:p>
          <a:p>
            <a:r>
              <a:rPr lang="pt-BR" dirty="0" smtClean="0"/>
              <a:t>E muitas mais...</a:t>
            </a:r>
            <a:endParaRPr lang="pt-BR" dirty="0"/>
          </a:p>
          <a:p>
            <a:pPr lvl="2"/>
            <a:endParaRPr lang="pt-BR" dirty="0" smtClean="0"/>
          </a:p>
        </p:txBody>
      </p:sp>
    </p:spTree>
    <p:extLst>
      <p:ext uri="{BB962C8B-B14F-4D97-AF65-F5344CB8AC3E}">
        <p14:creationId xmlns="" xmlns:p14="http://schemas.microsoft.com/office/powerpoint/2010/main" val="76459298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AS é uma tarefa difícil...</a:t>
            </a:r>
          </a:p>
          <a:p>
            <a:pPr lvl="1"/>
            <a:r>
              <a:rPr lang="pt-BR" dirty="0" smtClean="0"/>
              <a:t>Difícil </a:t>
            </a:r>
            <a:r>
              <a:rPr lang="pt-BR" dirty="0"/>
              <a:t>extrair opiniões de um texto</a:t>
            </a:r>
          </a:p>
          <a:p>
            <a:pPr lvl="1"/>
            <a:r>
              <a:rPr lang="pt-BR" dirty="0"/>
              <a:t>Difícil computar todas as nuances de uma língua e o sentimento do escritor </a:t>
            </a:r>
          </a:p>
          <a:p>
            <a:pPr lvl="2"/>
            <a:r>
              <a:rPr lang="pt-BR" dirty="0"/>
              <a:t>ironia, sarcasmo etc.</a:t>
            </a:r>
          </a:p>
          <a:p>
            <a:pPr lvl="1"/>
            <a:r>
              <a:rPr lang="pt-BR" dirty="0"/>
              <a:t>Difícil tratar ambiguidade</a:t>
            </a:r>
          </a:p>
          <a:p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105814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474840"/>
          </a:xfrm>
        </p:spPr>
        <p:txBody>
          <a:bodyPr/>
          <a:lstStyle/>
          <a:p>
            <a:r>
              <a:rPr lang="pt-BR" dirty="0" smtClean="0"/>
              <a:t>Porém, de grande interesse</a:t>
            </a:r>
          </a:p>
          <a:p>
            <a:pPr lvl="1"/>
            <a:r>
              <a:rPr lang="pt-BR" dirty="0" smtClean="0"/>
              <a:t>Empresas têm usado AS para melhorar sua imagem frente a seus clientes</a:t>
            </a:r>
          </a:p>
          <a:p>
            <a:pPr lvl="1"/>
            <a:r>
              <a:rPr lang="pt-BR" dirty="0" smtClean="0"/>
              <a:t>Usuários podem ser beneficiados pelo uso da AS em sistemas de e-commerce.</a:t>
            </a:r>
          </a:p>
          <a:p>
            <a:pPr lvl="1"/>
            <a:r>
              <a:rPr lang="pt-BR" dirty="0" smtClean="0"/>
              <a:t>Chefes do governo podem usar AS para ter feedback mais rápido da população </a:t>
            </a:r>
          </a:p>
          <a:p>
            <a:pPr lvl="1"/>
            <a:endParaRPr lang="pt-BR" dirty="0"/>
          </a:p>
          <a:p>
            <a:r>
              <a:rPr lang="pt-BR" dirty="0" smtClean="0"/>
              <a:t>Quem quiser referências bibliográficas, pode me pedir.</a:t>
            </a:r>
          </a:p>
          <a:p>
            <a:endParaRPr lang="pt-BR" dirty="0" smtClean="0"/>
          </a:p>
          <a:p>
            <a:pPr lvl="1"/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223522671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Próxima aula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Extração de Informação</a:t>
            </a: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77D341-5D17-4D92-BFFE-874ED14BBB86}" type="slidenum">
              <a:rPr lang="pt-BR" smtClean="0"/>
              <a:pPr/>
              <a:t>57</a:t>
            </a:fld>
            <a:endParaRPr lang="pt-B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Mineração de Opinião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Opiniões são encontradas em diversos sites na Web:</a:t>
            </a:r>
          </a:p>
          <a:p>
            <a:pPr lvl="1"/>
            <a:r>
              <a:rPr lang="pt-BR" dirty="0" smtClean="0"/>
              <a:t>Sites de Comércio Eletrônico </a:t>
            </a:r>
          </a:p>
          <a:p>
            <a:pPr lvl="2"/>
            <a:r>
              <a:rPr lang="pt-BR" dirty="0" err="1" smtClean="0"/>
              <a:t>Amazon</a:t>
            </a:r>
            <a:r>
              <a:rPr lang="pt-BR" dirty="0" smtClean="0"/>
              <a:t>, Americanas, Submarino...</a:t>
            </a:r>
          </a:p>
          <a:p>
            <a:pPr lvl="1"/>
            <a:r>
              <a:rPr lang="pt-BR" dirty="0" smtClean="0"/>
              <a:t>Fóruns, Grupos de Discussão, TWITTER</a:t>
            </a:r>
          </a:p>
          <a:p>
            <a:pPr lvl="1"/>
            <a:endParaRPr lang="pt-BR" dirty="0" smtClean="0"/>
          </a:p>
          <a:p>
            <a:r>
              <a:rPr lang="pt-BR" dirty="0" smtClean="0"/>
              <a:t>Informação Valiosa!!</a:t>
            </a:r>
          </a:p>
          <a:p>
            <a:pPr lvl="1"/>
            <a:r>
              <a:rPr lang="pt-BR" dirty="0" smtClean="0"/>
              <a:t>Em escala global</a:t>
            </a:r>
          </a:p>
          <a:p>
            <a:endParaRPr lang="pt-BR" dirty="0" smtClean="0"/>
          </a:p>
          <a:p>
            <a:pPr lvl="1"/>
            <a:endParaRPr lang="pt-BR" dirty="0" smtClean="0"/>
          </a:p>
          <a:p>
            <a:pPr lvl="1"/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3527842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Algumas Aplicações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690464"/>
            <a:ext cx="7772400" cy="4546848"/>
          </a:xfrm>
        </p:spPr>
        <p:txBody>
          <a:bodyPr/>
          <a:lstStyle/>
          <a:p>
            <a:r>
              <a:rPr lang="en-US" sz="2400" dirty="0" smtClean="0"/>
              <a:t>Reviews de </a:t>
            </a:r>
            <a:r>
              <a:rPr lang="en-US" sz="2400" dirty="0" err="1" smtClean="0"/>
              <a:t>produtos</a:t>
            </a:r>
            <a:r>
              <a:rPr lang="en-US" sz="2400" dirty="0" smtClean="0"/>
              <a:t>, </a:t>
            </a:r>
            <a:r>
              <a:rPr lang="en-US" sz="2400" dirty="0"/>
              <a:t>Mercado </a:t>
            </a:r>
            <a:r>
              <a:rPr lang="en-US" sz="2400" dirty="0" err="1"/>
              <a:t>Financeiro</a:t>
            </a:r>
            <a:r>
              <a:rPr lang="en-US" sz="2400" dirty="0"/>
              <a:t>, Debates </a:t>
            </a:r>
            <a:r>
              <a:rPr lang="en-US" sz="2400" dirty="0" err="1"/>
              <a:t>Políticos</a:t>
            </a:r>
            <a:r>
              <a:rPr lang="en-US" sz="2400" dirty="0"/>
              <a:t> </a:t>
            </a:r>
            <a:r>
              <a:rPr lang="en-US" sz="2400" dirty="0" err="1"/>
              <a:t>ou</a:t>
            </a:r>
            <a:r>
              <a:rPr lang="en-US" sz="2400" dirty="0"/>
              <a:t> </a:t>
            </a:r>
            <a:r>
              <a:rPr lang="en-US" sz="2400" dirty="0" err="1" smtClean="0"/>
              <a:t>Ideológicos</a:t>
            </a:r>
            <a:r>
              <a:rPr lang="en-US" sz="2400" dirty="0" smtClean="0"/>
              <a:t>, …</a:t>
            </a:r>
          </a:p>
          <a:p>
            <a:r>
              <a:rPr lang="en-US" sz="2400" dirty="0" smtClean="0"/>
              <a:t>A </a:t>
            </a:r>
            <a:r>
              <a:rPr lang="en-US" sz="2400" dirty="0" err="1" smtClean="0"/>
              <a:t>quem</a:t>
            </a:r>
            <a:r>
              <a:rPr lang="en-US" sz="2400" dirty="0" smtClean="0"/>
              <a:t> </a:t>
            </a:r>
            <a:r>
              <a:rPr lang="en-US" sz="2400" dirty="0" err="1" smtClean="0"/>
              <a:t>interessa</a:t>
            </a:r>
            <a:r>
              <a:rPr lang="en-US" sz="2400" dirty="0" smtClean="0"/>
              <a:t>?</a:t>
            </a:r>
            <a:endParaRPr lang="en-US" sz="2400" dirty="0"/>
          </a:p>
          <a:p>
            <a:pPr lvl="1"/>
            <a:r>
              <a:rPr lang="pt-BR" sz="2200" dirty="0" smtClean="0"/>
              <a:t>Negócios e Organizações </a:t>
            </a:r>
          </a:p>
          <a:p>
            <a:pPr lvl="2"/>
            <a:r>
              <a:rPr lang="pt-BR" sz="2000" dirty="0" smtClean="0"/>
              <a:t>O que o consumidor pensa sobre meus produtos/serviços?</a:t>
            </a:r>
          </a:p>
          <a:p>
            <a:pPr lvl="1"/>
            <a:r>
              <a:rPr lang="pt-BR" sz="2200" dirty="0" smtClean="0"/>
              <a:t>Indivíduos </a:t>
            </a:r>
          </a:p>
          <a:p>
            <a:pPr lvl="2"/>
            <a:r>
              <a:rPr lang="pt-BR" sz="2000" dirty="0" smtClean="0"/>
              <a:t>Qual produto comprar?</a:t>
            </a:r>
            <a:endParaRPr lang="pt-BR" sz="1800" dirty="0" smtClean="0"/>
          </a:p>
          <a:p>
            <a:pPr lvl="2"/>
            <a:r>
              <a:rPr lang="pt-BR" sz="1800" dirty="0" smtClean="0"/>
              <a:t>Busca por opiniões em temas políticos</a:t>
            </a:r>
          </a:p>
          <a:p>
            <a:pPr lvl="1"/>
            <a:r>
              <a:rPr lang="pt-BR" sz="2200" dirty="0" smtClean="0"/>
              <a:t>Marketing </a:t>
            </a:r>
          </a:p>
          <a:p>
            <a:pPr lvl="2"/>
            <a:r>
              <a:rPr lang="pt-BR" sz="2000" dirty="0" smtClean="0"/>
              <a:t>Como está a imagem de determinada pessoa ou empresa?</a:t>
            </a:r>
          </a:p>
        </p:txBody>
      </p:sp>
    </p:spTree>
    <p:extLst>
      <p:ext uri="{BB962C8B-B14F-4D97-AF65-F5344CB8AC3E}">
        <p14:creationId xmlns="" xmlns:p14="http://schemas.microsoft.com/office/powerpoint/2010/main" val="344479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Algumas definições </a:t>
            </a:r>
            <a:endParaRPr lang="pt-BR" dirty="0"/>
          </a:p>
        </p:txBody>
      </p:sp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="" xmlns:p14="http://schemas.microsoft.com/office/powerpoint/2010/main" val="18279192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Relembrando...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Opiniões </a:t>
            </a:r>
          </a:p>
          <a:p>
            <a:pPr lvl="1">
              <a:spcBef>
                <a:spcPts val="1200"/>
              </a:spcBef>
            </a:pPr>
            <a:r>
              <a:rPr lang="pt-BR" dirty="0" smtClean="0"/>
              <a:t>Expressões subjetivas </a:t>
            </a:r>
          </a:p>
          <a:p>
            <a:pPr lvl="1">
              <a:spcBef>
                <a:spcPts val="1200"/>
              </a:spcBef>
            </a:pPr>
            <a:r>
              <a:rPr lang="pt-BR" dirty="0" smtClean="0"/>
              <a:t>que descrevem os sentimentos, avaliações ou emoções das pessoas </a:t>
            </a:r>
          </a:p>
          <a:p>
            <a:pPr lvl="1">
              <a:spcBef>
                <a:spcPts val="1200"/>
              </a:spcBef>
            </a:pPr>
            <a:r>
              <a:rPr lang="pt-BR" dirty="0" smtClean="0"/>
              <a:t>A respeito de entidades ou objetos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="" xmlns:p14="http://schemas.microsoft.com/office/powerpoint/2010/main" val="1338544035"/>
      </p:ext>
    </p:extLst>
  </p:cSld>
  <p:clrMapOvr>
    <a:masterClrMapping/>
  </p:clrMapOvr>
</p:sld>
</file>

<file path=ppt/theme/theme1.xml><?xml version="1.0" encoding="utf-8"?>
<a:theme xmlns:a="http://schemas.openxmlformats.org/drawingml/2006/main" name="Plano grafico">
  <a:themeElements>
    <a:clrScheme name="Plano grafico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Plano grafic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Plano grafico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grafico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grafico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4301</TotalTime>
  <Words>2478</Words>
  <Application>Microsoft Office PowerPoint</Application>
  <PresentationFormat>Apresentação na tela (4:3)</PresentationFormat>
  <Paragraphs>394</Paragraphs>
  <Slides>57</Slides>
  <Notes>11</Notes>
  <HiddenSlides>4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57</vt:i4>
      </vt:variant>
    </vt:vector>
  </HeadingPairs>
  <TitlesOfParts>
    <vt:vector size="58" baseType="lpstr">
      <vt:lpstr>Plano grafico</vt:lpstr>
      <vt:lpstr> Recuperação de Informação</vt:lpstr>
      <vt:lpstr>Roteiro</vt:lpstr>
      <vt:lpstr>Roteiro</vt:lpstr>
      <vt:lpstr>Fatos x Opiniões</vt:lpstr>
      <vt:lpstr>Mineração de Opinião Análise de Sentimento</vt:lpstr>
      <vt:lpstr>Mineração de Opinião</vt:lpstr>
      <vt:lpstr>Algumas Aplicações</vt:lpstr>
      <vt:lpstr>Algumas definições </vt:lpstr>
      <vt:lpstr>Relembrando...</vt:lpstr>
      <vt:lpstr>Objeto</vt:lpstr>
      <vt:lpstr>Objeto – definição simplificada</vt:lpstr>
      <vt:lpstr>Aspectos Explícitos x Implícitos no texto</vt:lpstr>
      <vt:lpstr>Mais definições </vt:lpstr>
      <vt:lpstr>Tipos de Opinião</vt:lpstr>
      <vt:lpstr>Opiniões Comparativas</vt:lpstr>
      <vt:lpstr>Comparativas não iguais</vt:lpstr>
      <vt:lpstr>Comparativas iguais</vt:lpstr>
      <vt:lpstr>Superlativas</vt:lpstr>
      <vt:lpstr>Comparativas não-classificáveis</vt:lpstr>
      <vt:lpstr>Identificando Frases Comparativas</vt:lpstr>
      <vt:lpstr>Análise de Sentimento</vt:lpstr>
      <vt:lpstr>Análise de Sentimento</vt:lpstr>
      <vt:lpstr>Exemplo </vt:lpstr>
      <vt:lpstr>Exemplo </vt:lpstr>
      <vt:lpstr>Análise de Sentimento</vt:lpstr>
      <vt:lpstr>Análise de Sentimento</vt:lpstr>
      <vt:lpstr>AS baseada em Orientação Semântica</vt:lpstr>
      <vt:lpstr>AS baseada em Orientação Semântica</vt:lpstr>
      <vt:lpstr>Dicionários Polarizados SentiWordNet</vt:lpstr>
      <vt:lpstr>Etapas da AS baseada em Orientação Semântica</vt:lpstr>
      <vt:lpstr>Etapas da AS baseada OS Identificação de textos opinativos</vt:lpstr>
      <vt:lpstr>Etapas da AS baseada OS  Identificação de textos opinativos</vt:lpstr>
      <vt:lpstr>Etapas da AS baseada OS Extração de entidades e aspectos</vt:lpstr>
      <vt:lpstr>Etapas da AS baseada OS  Extração de entidades e aspectos</vt:lpstr>
      <vt:lpstr>Etapas da AS baseada OS  Extração de entidades e aspectos</vt:lpstr>
      <vt:lpstr>Etapas da AS baseada OS  Classificação de Sentimento</vt:lpstr>
      <vt:lpstr>Relembrando... Dicionários Polarizados</vt:lpstr>
      <vt:lpstr>Classificação de Sentimento Etapas gerais</vt:lpstr>
      <vt:lpstr>Classificação de Sentimento baseada OS</vt:lpstr>
      <vt:lpstr>Classificação de Sentimento Etapas específicas</vt:lpstr>
      <vt:lpstr>Apresentação dos Resultados Sumarização</vt:lpstr>
      <vt:lpstr>Apresentação dos Resultados Sumarização</vt:lpstr>
      <vt:lpstr>Etapas da AS baseada em Aprendizagem de Máquina (AM)</vt:lpstr>
      <vt:lpstr>Etapas da AS baseada em AM</vt:lpstr>
      <vt:lpstr>AS Baseada em Aprendizagem de Máquina Etapas</vt:lpstr>
      <vt:lpstr>Orientação Semântica x  Aprendizagem de Máquina</vt:lpstr>
      <vt:lpstr>Aplicações e ferramentas</vt:lpstr>
      <vt:lpstr>Aplicações</vt:lpstr>
      <vt:lpstr>Aplicações</vt:lpstr>
      <vt:lpstr>Exemplos de Aplicações</vt:lpstr>
      <vt:lpstr>Exemplos de Aplicações</vt:lpstr>
      <vt:lpstr>Exemplos de Aplicações</vt:lpstr>
      <vt:lpstr>Exemplos de Aplicações</vt:lpstr>
      <vt:lpstr>Exemplos de ferramentas</vt:lpstr>
      <vt:lpstr>Conclusão</vt:lpstr>
      <vt:lpstr>Conclusão</vt:lpstr>
      <vt:lpstr>Próxima aula</vt:lpstr>
    </vt:vector>
  </TitlesOfParts>
  <Company>UFPE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fbf2</dc:creator>
  <cp:lastModifiedBy>fab</cp:lastModifiedBy>
  <cp:revision>728</cp:revision>
  <cp:lastPrinted>2001-04-02T12:42:59Z</cp:lastPrinted>
  <dcterms:created xsi:type="dcterms:W3CDTF">2000-11-15T23:57:53Z</dcterms:created>
  <dcterms:modified xsi:type="dcterms:W3CDTF">2019-10-08T13:47:13Z</dcterms:modified>
</cp:coreProperties>
</file>