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52"/>
  </p:notesMasterIdLst>
  <p:handoutMasterIdLst>
    <p:handoutMasterId r:id="rId53"/>
  </p:handoutMasterIdLst>
  <p:sldIdLst>
    <p:sldId id="386" r:id="rId2"/>
    <p:sldId id="507" r:id="rId3"/>
    <p:sldId id="508" r:id="rId4"/>
    <p:sldId id="509" r:id="rId5"/>
    <p:sldId id="510" r:id="rId6"/>
    <p:sldId id="511" r:id="rId7"/>
    <p:sldId id="512" r:id="rId8"/>
    <p:sldId id="513" r:id="rId9"/>
    <p:sldId id="514" r:id="rId10"/>
    <p:sldId id="515" r:id="rId11"/>
    <p:sldId id="516" r:id="rId12"/>
    <p:sldId id="520" r:id="rId13"/>
    <p:sldId id="521" r:id="rId14"/>
    <p:sldId id="522" r:id="rId15"/>
    <p:sldId id="523" r:id="rId16"/>
    <p:sldId id="524" r:id="rId17"/>
    <p:sldId id="596" r:id="rId18"/>
    <p:sldId id="525" r:id="rId19"/>
    <p:sldId id="527" r:id="rId20"/>
    <p:sldId id="526" r:id="rId21"/>
    <p:sldId id="528" r:id="rId22"/>
    <p:sldId id="529" r:id="rId23"/>
    <p:sldId id="530" r:id="rId24"/>
    <p:sldId id="531" r:id="rId25"/>
    <p:sldId id="532" r:id="rId26"/>
    <p:sldId id="536" r:id="rId27"/>
    <p:sldId id="537" r:id="rId28"/>
    <p:sldId id="541" r:id="rId29"/>
    <p:sldId id="543" r:id="rId30"/>
    <p:sldId id="544" r:id="rId31"/>
    <p:sldId id="602" r:id="rId32"/>
    <p:sldId id="546" r:id="rId33"/>
    <p:sldId id="550" r:id="rId34"/>
    <p:sldId id="551" r:id="rId35"/>
    <p:sldId id="554" r:id="rId36"/>
    <p:sldId id="559" r:id="rId37"/>
    <p:sldId id="560" r:id="rId38"/>
    <p:sldId id="562" r:id="rId39"/>
    <p:sldId id="599" r:id="rId40"/>
    <p:sldId id="564" r:id="rId41"/>
    <p:sldId id="565" r:id="rId42"/>
    <p:sldId id="566" r:id="rId43"/>
    <p:sldId id="567" r:id="rId44"/>
    <p:sldId id="568" r:id="rId45"/>
    <p:sldId id="600" r:id="rId46"/>
    <p:sldId id="570" r:id="rId47"/>
    <p:sldId id="603" r:id="rId48"/>
    <p:sldId id="598" r:id="rId49"/>
    <p:sldId id="604" r:id="rId50"/>
    <p:sldId id="506" r:id="rId51"/>
  </p:sldIdLst>
  <p:sldSz cx="9144000" cy="6858000" type="screen4x3"/>
  <p:notesSz cx="6985000" cy="10121900"/>
  <p:defaultTextStyle>
    <a:defPPr>
      <a:defRPr lang="pt-BR"/>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800080"/>
    <a:srgbClr val="800000"/>
    <a:srgbClr val="660033"/>
    <a:srgbClr val="23238D"/>
    <a:srgbClr val="00A076"/>
    <a:srgbClr val="99FFE4"/>
    <a:srgbClr val="DDDD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snapToObjects="1">
      <p:cViewPr>
        <p:scale>
          <a:sx n="70" d="100"/>
          <a:sy n="70" d="100"/>
        </p:scale>
        <p:origin x="-1560" y="-45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80" d="100"/>
        <a:sy n="80" d="100"/>
      </p:scale>
      <p:origin x="0" y="8628"/>
    </p:cViewPr>
  </p:sorterViewPr>
  <p:notesViewPr>
    <p:cSldViewPr snapToObjects="1">
      <p:cViewPr varScale="1">
        <p:scale>
          <a:sx n="40" d="100"/>
          <a:sy n="40" d="100"/>
        </p:scale>
        <p:origin x="-1488" y="-96"/>
      </p:cViewPr>
      <p:guideLst>
        <p:guide orient="horz" pos="3188"/>
        <p:guide pos="220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1047750" cy="296863"/>
          </a:xfrm>
          <a:prstGeom prst="rect">
            <a:avLst/>
          </a:prstGeom>
          <a:noFill/>
          <a:ln w="9525">
            <a:noFill/>
            <a:miter lim="800000"/>
            <a:headEnd/>
            <a:tailEnd/>
          </a:ln>
          <a:effectLst/>
        </p:spPr>
        <p:txBody>
          <a:bodyPr vert="horz" wrap="none" lIns="97749" tIns="48875" rIns="97749" bIns="48875" numCol="1" anchor="t" anchorCtr="0" compatLnSpc="1">
            <a:prstTxWarp prst="textNoShape">
              <a:avLst/>
            </a:prstTxWarp>
            <a:spAutoFit/>
          </a:bodyPr>
          <a:lstStyle>
            <a:lvl1pPr defTabSz="977900">
              <a:defRPr sz="1300"/>
            </a:lvl1pPr>
          </a:lstStyle>
          <a:p>
            <a:pPr>
              <a:defRPr/>
            </a:pPr>
            <a:endParaRPr lang="pt-BR"/>
          </a:p>
        </p:txBody>
      </p:sp>
      <p:sp>
        <p:nvSpPr>
          <p:cNvPr id="119811" name="Rectangle 3"/>
          <p:cNvSpPr>
            <a:spLocks noGrp="1" noChangeArrowheads="1"/>
          </p:cNvSpPr>
          <p:nvPr>
            <p:ph type="dt" sz="quarter" idx="1"/>
          </p:nvPr>
        </p:nvSpPr>
        <p:spPr bwMode="auto">
          <a:xfrm>
            <a:off x="5949950" y="0"/>
            <a:ext cx="1035050" cy="296863"/>
          </a:xfrm>
          <a:prstGeom prst="rect">
            <a:avLst/>
          </a:prstGeom>
          <a:noFill/>
          <a:ln w="9525">
            <a:noFill/>
            <a:miter lim="800000"/>
            <a:headEnd/>
            <a:tailEnd/>
          </a:ln>
          <a:effectLst/>
        </p:spPr>
        <p:txBody>
          <a:bodyPr vert="horz" wrap="none" lIns="97749" tIns="48875" rIns="97749" bIns="48875" numCol="1" anchor="t" anchorCtr="0" compatLnSpc="1">
            <a:prstTxWarp prst="textNoShape">
              <a:avLst/>
            </a:prstTxWarp>
            <a:spAutoFit/>
          </a:bodyPr>
          <a:lstStyle>
            <a:lvl1pPr algn="r" defTabSz="977900">
              <a:defRPr sz="1300"/>
            </a:lvl1pPr>
          </a:lstStyle>
          <a:p>
            <a:pPr>
              <a:defRPr/>
            </a:pPr>
            <a:endParaRPr lang="pt-BR"/>
          </a:p>
        </p:txBody>
      </p:sp>
      <p:sp>
        <p:nvSpPr>
          <p:cNvPr id="119812" name="Rectangle 4"/>
          <p:cNvSpPr>
            <a:spLocks noGrp="1" noChangeArrowheads="1"/>
          </p:cNvSpPr>
          <p:nvPr>
            <p:ph type="ftr" sz="quarter" idx="2"/>
          </p:nvPr>
        </p:nvSpPr>
        <p:spPr bwMode="auto">
          <a:xfrm>
            <a:off x="0" y="9825038"/>
            <a:ext cx="827088" cy="296862"/>
          </a:xfrm>
          <a:prstGeom prst="rect">
            <a:avLst/>
          </a:prstGeom>
          <a:noFill/>
          <a:ln w="9525">
            <a:noFill/>
            <a:miter lim="800000"/>
            <a:headEnd/>
            <a:tailEnd/>
          </a:ln>
          <a:effectLst/>
        </p:spPr>
        <p:txBody>
          <a:bodyPr vert="horz" wrap="none" lIns="97749" tIns="48875" rIns="97749" bIns="48875" numCol="1" anchor="b" anchorCtr="0" compatLnSpc="1">
            <a:prstTxWarp prst="textNoShape">
              <a:avLst/>
            </a:prstTxWarp>
            <a:spAutoFit/>
          </a:bodyPr>
          <a:lstStyle>
            <a:lvl1pPr defTabSz="977900">
              <a:defRPr sz="1300"/>
            </a:lvl1pPr>
          </a:lstStyle>
          <a:p>
            <a:pPr>
              <a:defRPr/>
            </a:pPr>
            <a:endParaRPr lang="pt-BR"/>
          </a:p>
        </p:txBody>
      </p:sp>
      <p:sp>
        <p:nvSpPr>
          <p:cNvPr id="119813" name="Rectangle 5"/>
          <p:cNvSpPr>
            <a:spLocks noGrp="1" noChangeArrowheads="1"/>
          </p:cNvSpPr>
          <p:nvPr>
            <p:ph type="sldNum" sz="quarter" idx="3"/>
          </p:nvPr>
        </p:nvSpPr>
        <p:spPr bwMode="auto">
          <a:xfrm>
            <a:off x="6488113" y="9825038"/>
            <a:ext cx="496887" cy="296862"/>
          </a:xfrm>
          <a:prstGeom prst="rect">
            <a:avLst/>
          </a:prstGeom>
          <a:noFill/>
          <a:ln w="9525">
            <a:noFill/>
            <a:miter lim="800000"/>
            <a:headEnd/>
            <a:tailEnd/>
          </a:ln>
          <a:effectLst/>
        </p:spPr>
        <p:txBody>
          <a:bodyPr vert="horz" wrap="none" lIns="97749" tIns="48875" rIns="97749" bIns="48875" numCol="1" anchor="b" anchorCtr="0" compatLnSpc="1">
            <a:prstTxWarp prst="textNoShape">
              <a:avLst/>
            </a:prstTxWarp>
            <a:spAutoFit/>
          </a:bodyPr>
          <a:lstStyle>
            <a:lvl1pPr algn="r" defTabSz="977900">
              <a:defRPr sz="1300"/>
            </a:lvl1pPr>
          </a:lstStyle>
          <a:p>
            <a:pPr>
              <a:defRPr/>
            </a:pPr>
            <a:fld id="{43B2D129-367C-490A-99DB-A212D966ACEB}" type="slidenum">
              <a:rPr lang="pt-BR"/>
              <a:pPr>
                <a:defRPr/>
              </a:pPr>
              <a:t>‹nº›</a:t>
            </a:fld>
            <a:endParaRPr lang="pt-BR"/>
          </a:p>
        </p:txBody>
      </p:sp>
    </p:spTree>
    <p:extLst>
      <p:ext uri="{BB962C8B-B14F-4D97-AF65-F5344CB8AC3E}">
        <p14:creationId xmlns:p14="http://schemas.microsoft.com/office/powerpoint/2010/main" xmlns="" val="418224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27363" cy="506413"/>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lvl1pPr defTabSz="977900" eaLnBrk="0" hangingPunct="0">
              <a:defRPr sz="1300">
                <a:latin typeface="Times New Roman" pitchFamily="18" charset="0"/>
              </a:defRPr>
            </a:lvl1pPr>
          </a:lstStyle>
          <a:p>
            <a:pPr>
              <a:defRPr/>
            </a:pPr>
            <a:endParaRPr lang="pt-BR"/>
          </a:p>
        </p:txBody>
      </p:sp>
      <p:sp>
        <p:nvSpPr>
          <p:cNvPr id="3075" name="Rectangle 3"/>
          <p:cNvSpPr>
            <a:spLocks noGrp="1" noChangeArrowheads="1"/>
          </p:cNvSpPr>
          <p:nvPr>
            <p:ph type="dt" idx="1"/>
          </p:nvPr>
        </p:nvSpPr>
        <p:spPr bwMode="auto">
          <a:xfrm>
            <a:off x="3957638" y="0"/>
            <a:ext cx="3027362" cy="506413"/>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lvl1pPr algn="r" defTabSz="977900" eaLnBrk="0" hangingPunct="0">
              <a:defRPr sz="1300">
                <a:latin typeface="Times New Roman" pitchFamily="18" charset="0"/>
              </a:defRPr>
            </a:lvl1pPr>
          </a:lstStyle>
          <a:p>
            <a:pPr>
              <a:defRPr/>
            </a:pPr>
            <a:endParaRPr lang="pt-BR"/>
          </a:p>
        </p:txBody>
      </p:sp>
      <p:sp>
        <p:nvSpPr>
          <p:cNvPr id="43012" name="Rectangle 4"/>
          <p:cNvSpPr>
            <a:spLocks noGrp="1" noRot="1" noChangeAspect="1" noChangeArrowheads="1" noTextEdit="1"/>
          </p:cNvSpPr>
          <p:nvPr>
            <p:ph type="sldImg" idx="2"/>
          </p:nvPr>
        </p:nvSpPr>
        <p:spPr bwMode="auto">
          <a:xfrm>
            <a:off x="962025" y="758825"/>
            <a:ext cx="5060950" cy="379571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1863" y="4808538"/>
            <a:ext cx="5121275" cy="4554537"/>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3078" name="Rectangle 6"/>
          <p:cNvSpPr>
            <a:spLocks noGrp="1" noChangeArrowheads="1"/>
          </p:cNvSpPr>
          <p:nvPr>
            <p:ph type="ftr" sz="quarter" idx="4"/>
          </p:nvPr>
        </p:nvSpPr>
        <p:spPr bwMode="auto">
          <a:xfrm>
            <a:off x="0" y="9615488"/>
            <a:ext cx="3027363" cy="506412"/>
          </a:xfrm>
          <a:prstGeom prst="rect">
            <a:avLst/>
          </a:prstGeom>
          <a:noFill/>
          <a:ln w="9525">
            <a:noFill/>
            <a:miter lim="800000"/>
            <a:headEnd/>
            <a:tailEnd/>
          </a:ln>
          <a:effectLst/>
        </p:spPr>
        <p:txBody>
          <a:bodyPr vert="horz" wrap="square" lIns="97749" tIns="48875" rIns="97749" bIns="48875" numCol="1" anchor="b" anchorCtr="0" compatLnSpc="1">
            <a:prstTxWarp prst="textNoShape">
              <a:avLst/>
            </a:prstTxWarp>
          </a:bodyPr>
          <a:lstStyle>
            <a:lvl1pPr defTabSz="977900" eaLnBrk="0" hangingPunct="0">
              <a:defRPr sz="1300">
                <a:latin typeface="Times New Roman" pitchFamily="18" charset="0"/>
              </a:defRPr>
            </a:lvl1pPr>
          </a:lstStyle>
          <a:p>
            <a:pPr>
              <a:defRPr/>
            </a:pPr>
            <a:endParaRPr lang="pt-BR"/>
          </a:p>
        </p:txBody>
      </p:sp>
      <p:sp>
        <p:nvSpPr>
          <p:cNvPr id="3079" name="Rectangle 7"/>
          <p:cNvSpPr>
            <a:spLocks noGrp="1" noChangeArrowheads="1"/>
          </p:cNvSpPr>
          <p:nvPr>
            <p:ph type="sldNum" sz="quarter" idx="5"/>
          </p:nvPr>
        </p:nvSpPr>
        <p:spPr bwMode="auto">
          <a:xfrm>
            <a:off x="3957638" y="9615488"/>
            <a:ext cx="3027362" cy="506412"/>
          </a:xfrm>
          <a:prstGeom prst="rect">
            <a:avLst/>
          </a:prstGeom>
          <a:noFill/>
          <a:ln w="9525">
            <a:noFill/>
            <a:miter lim="800000"/>
            <a:headEnd/>
            <a:tailEnd/>
          </a:ln>
          <a:effectLst/>
        </p:spPr>
        <p:txBody>
          <a:bodyPr vert="horz" wrap="square" lIns="97749" tIns="48875" rIns="97749" bIns="48875" numCol="1" anchor="b" anchorCtr="0" compatLnSpc="1">
            <a:prstTxWarp prst="textNoShape">
              <a:avLst/>
            </a:prstTxWarp>
          </a:bodyPr>
          <a:lstStyle>
            <a:lvl1pPr algn="r" defTabSz="977900" eaLnBrk="0" hangingPunct="0">
              <a:defRPr sz="1300">
                <a:latin typeface="Times New Roman" pitchFamily="18" charset="0"/>
              </a:defRPr>
            </a:lvl1pPr>
          </a:lstStyle>
          <a:p>
            <a:pPr>
              <a:defRPr/>
            </a:pPr>
            <a:fld id="{823B1572-4061-49A7-9084-B349963753DC}" type="slidenum">
              <a:rPr lang="pt-BR"/>
              <a:pPr>
                <a:defRPr/>
              </a:pPr>
              <a:t>‹nº›</a:t>
            </a:fld>
            <a:endParaRPr lang="pt-BR"/>
          </a:p>
        </p:txBody>
      </p:sp>
    </p:spTree>
    <p:extLst>
      <p:ext uri="{BB962C8B-B14F-4D97-AF65-F5344CB8AC3E}">
        <p14:creationId xmlns:p14="http://schemas.microsoft.com/office/powerpoint/2010/main" xmlns="" val="3469575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4982180-251D-4680-8392-9D6EFB7BB4B2}" type="slidenum">
              <a:rPr lang="en-US" smtClean="0"/>
              <a:pPr/>
              <a:t>1</a:t>
            </a:fld>
            <a:endParaRPr lang="en-US" smtClean="0"/>
          </a:p>
        </p:txBody>
      </p:sp>
      <p:sp>
        <p:nvSpPr>
          <p:cNvPr id="44035" name="Rectangle 2050"/>
          <p:cNvSpPr>
            <a:spLocks noGrp="1" noRot="1" noChangeAspect="1" noChangeArrowheads="1" noTextEdit="1"/>
          </p:cNvSpPr>
          <p:nvPr>
            <p:ph type="sldImg"/>
          </p:nvPr>
        </p:nvSpPr>
        <p:spPr>
          <a:ln/>
        </p:spPr>
      </p:sp>
      <p:sp>
        <p:nvSpPr>
          <p:cNvPr id="44036" name="Rectangle 2051"/>
          <p:cNvSpPr>
            <a:spLocks noGrp="1" noChangeArrowheads="1"/>
          </p:cNvSpPr>
          <p:nvPr>
            <p:ph type="body" idx="1"/>
          </p:nvPr>
        </p:nvSpPr>
        <p:spPr>
          <a:noFill/>
          <a:ln/>
        </p:spPr>
        <p:txBody>
          <a:bodyPr/>
          <a:lstStyle/>
          <a:p>
            <a:endParaRPr lang="pt-B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t-BR" dirty="0" smtClean="0"/>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C28267-30E9-4980-A016-3224593FD960}" type="slidenum">
              <a:rPr lang="pt-BR" smtClean="0"/>
              <a:pPr/>
              <a:t>35</a:t>
            </a:fld>
            <a:endParaRPr lang="pt-B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03DAB7-290B-493A-B90E-1F04379A9F04}" type="slidenum">
              <a:rPr lang="pt-BR" smtClean="0"/>
              <a:pPr/>
              <a:t>39</a:t>
            </a:fld>
            <a:endParaRPr lang="pt-B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54EAF2C7-FD19-415D-BBD0-19500A3CE3A2}" type="datetime1">
              <a:rPr lang="en-US" smtClean="0"/>
              <a:pPr/>
              <a:t>10/3/2019</a:t>
            </a:fld>
            <a:endParaRPr lang="en-US" smtClean="0"/>
          </a:p>
        </p:txBody>
      </p:sp>
      <p:sp>
        <p:nvSpPr>
          <p:cNvPr id="10649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331FAE8-1E0F-4A7E-B83D-37554B485832}" type="slidenum">
              <a:rPr lang="en-US" smtClean="0"/>
              <a:pPr/>
              <a:t>40</a:t>
            </a:fld>
            <a:endParaRPr lang="en-US" smtClean="0"/>
          </a:p>
        </p:txBody>
      </p:sp>
      <p:sp>
        <p:nvSpPr>
          <p:cNvPr id="106500"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106501"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a:defRPr/>
            </a:pPr>
            <a:endParaRPr lang="pt-BR" dirty="0"/>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0F6B93-816A-4CCB-AF2C-C9665D7CDC6C}" type="slidenum">
              <a:rPr lang="pt-BR" smtClean="0"/>
              <a:pPr/>
              <a:t>3</a:t>
            </a:fld>
            <a:endParaRPr lang="pt-B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pt-BR" smtClean="0"/>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F21D0-D391-4A1E-954D-A1D20661B0A4}" type="slidenum">
              <a:rPr lang="pt-BR" smtClean="0"/>
              <a:pPr/>
              <a:t>4</a:t>
            </a:fld>
            <a:endParaRPr lang="pt-B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pPr>
              <a:defRPr/>
            </a:pPr>
            <a:endParaRPr lang="pt-BR" dirty="0"/>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A274D5-1652-4975-A2E6-7ADA51A43EC6}" type="slidenum">
              <a:rPr lang="pt-BR" smtClean="0"/>
              <a:pPr/>
              <a:t>7</a:t>
            </a:fld>
            <a:endParaRPr lang="pt-B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4A0FF5-C958-40E9-8559-EBC8D901BD50}" type="slidenum">
              <a:rPr lang="pt-BR" smtClean="0"/>
              <a:pPr/>
              <a:t>9</a:t>
            </a:fld>
            <a:endParaRPr lang="pt-B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BA8679D2-2C39-43F9-B263-E79730B77347}" type="datetime1">
              <a:rPr lang="en-US" smtClean="0"/>
              <a:pPr/>
              <a:t>10/3/2019</a:t>
            </a:fld>
            <a:endParaRPr lang="en-US" smtClean="0"/>
          </a:p>
        </p:txBody>
      </p:sp>
      <p:sp>
        <p:nvSpPr>
          <p:cNvPr id="10854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8C33465-0EAE-403D-8676-BE67663F77CB}" type="slidenum">
              <a:rPr lang="en-US" smtClean="0"/>
              <a:pPr/>
              <a:t>16</a:t>
            </a:fld>
            <a:endParaRPr lang="en-US" smtClean="0"/>
          </a:p>
        </p:txBody>
      </p:sp>
      <p:sp>
        <p:nvSpPr>
          <p:cNvPr id="10854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BA8679D2-2C39-43F9-B263-E79730B77347}" type="datetime1">
              <a:rPr lang="en-US" smtClean="0"/>
              <a:pPr/>
              <a:t>10/3/2019</a:t>
            </a:fld>
            <a:endParaRPr lang="en-US" smtClean="0"/>
          </a:p>
        </p:txBody>
      </p:sp>
      <p:sp>
        <p:nvSpPr>
          <p:cNvPr id="10854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8C33465-0EAE-403D-8676-BE67663F77CB}" type="slidenum">
              <a:rPr lang="en-US" smtClean="0"/>
              <a:pPr/>
              <a:t>17</a:t>
            </a:fld>
            <a:endParaRPr lang="en-US" smtClean="0"/>
          </a:p>
        </p:txBody>
      </p:sp>
      <p:sp>
        <p:nvSpPr>
          <p:cNvPr id="10854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BA8679D2-2C39-43F9-B263-E79730B77347}" type="datetime1">
              <a:rPr lang="en-US" smtClean="0"/>
              <a:pPr/>
              <a:t>10/3/2019</a:t>
            </a:fld>
            <a:endParaRPr lang="en-US" smtClean="0"/>
          </a:p>
        </p:txBody>
      </p:sp>
      <p:sp>
        <p:nvSpPr>
          <p:cNvPr id="10854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8C33465-0EAE-403D-8676-BE67663F77CB}" type="slidenum">
              <a:rPr lang="en-US" smtClean="0"/>
              <a:pPr/>
              <a:t>18</a:t>
            </a:fld>
            <a:endParaRPr lang="en-US" smtClean="0"/>
          </a:p>
        </p:txBody>
      </p:sp>
      <p:sp>
        <p:nvSpPr>
          <p:cNvPr id="10854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895AE178-F828-4BC3-B6C6-0C78AC4F33D6}" type="datetime1">
              <a:rPr lang="en-US" smtClean="0"/>
              <a:pPr/>
              <a:t>10/3/2019</a:t>
            </a:fld>
            <a:endParaRPr lang="en-US" smtClean="0"/>
          </a:p>
        </p:txBody>
      </p:sp>
      <p:sp>
        <p:nvSpPr>
          <p:cNvPr id="11059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AC1D25C-594A-4AE0-B8A3-E634206C4722}" type="slidenum">
              <a:rPr lang="en-US" smtClean="0"/>
              <a:pPr/>
              <a:t>19</a:t>
            </a:fld>
            <a:endParaRPr lang="en-US" smtClean="0"/>
          </a:p>
        </p:txBody>
      </p:sp>
      <p:sp>
        <p:nvSpPr>
          <p:cNvPr id="110596"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110597"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defRPr/>
                </a:pPr>
                <a:endParaRPr lang="pt-BR"/>
              </a:p>
            </p:txBody>
          </p:sp>
          <p:grpSp>
            <p:nvGrpSpPr>
              <p:cNvPr id="16" name="Group 5"/>
              <p:cNvGrpSpPr>
                <a:grpSpLocks/>
              </p:cNvGrpSpPr>
              <p:nvPr userDrawn="1"/>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pt-BR"/>
              </a:p>
            </p:txBody>
          </p:sp>
        </p:grpSp>
        <p:grpSp>
          <p:nvGrpSpPr>
            <p:cNvPr id="6" name="Group 58"/>
            <p:cNvGrpSpPr>
              <a:grpSpLocks/>
            </p:cNvGrpSpPr>
            <p:nvPr userDrawn="1"/>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defRPr/>
                </a:pPr>
                <a:endParaRPr lang="pt-BR"/>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defRPr/>
                </a:pPr>
                <a:endParaRPr lang="pt-BR"/>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defRPr/>
                </a:pPr>
                <a:endParaRPr lang="pt-BR"/>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pt-BR"/>
              </a:p>
            </p:txBody>
          </p:sp>
        </p:grpSp>
        <p:grpSp>
          <p:nvGrpSpPr>
            <p:cNvPr id="7" name="Group 63"/>
            <p:cNvGrpSpPr>
              <a:grpSpLocks/>
            </p:cNvGrpSpPr>
            <p:nvPr userDrawn="1"/>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defRPr/>
                </a:pPr>
                <a:endParaRPr lang="pt-BR"/>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defRPr/>
                </a:pPr>
                <a:endParaRPr lang="pt-BR"/>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pt-BR"/>
              </a:p>
            </p:txBody>
          </p:sp>
        </p:grpSp>
      </p:grpSp>
      <p:sp>
        <p:nvSpPr>
          <p:cNvPr id="110659" name="Rectangle 67"/>
          <p:cNvSpPr>
            <a:spLocks noGrp="1" noChangeArrowheads="1"/>
          </p:cNvSpPr>
          <p:nvPr>
            <p:ph type="ctrTitle"/>
          </p:nvPr>
        </p:nvSpPr>
        <p:spPr>
          <a:xfrm>
            <a:off x="990600" y="1752600"/>
            <a:ext cx="7772400" cy="1143000"/>
          </a:xfrm>
        </p:spPr>
        <p:txBody>
          <a:bodyPr/>
          <a:lstStyle>
            <a:lvl1pPr>
              <a:defRPr/>
            </a:lvl1pPr>
          </a:lstStyle>
          <a:p>
            <a:r>
              <a:rPr lang="pt-BR"/>
              <a:t>Clique para editar o estilo do título mestre</a:t>
            </a:r>
          </a:p>
        </p:txBody>
      </p:sp>
      <p:sp>
        <p:nvSpPr>
          <p:cNvPr id="11066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solidFill>
                  <a:srgbClr val="000000"/>
                </a:solidFill>
              </a:defRPr>
            </a:lvl1pPr>
          </a:lstStyle>
          <a:p>
            <a:r>
              <a:rPr lang="pt-BR" dirty="0"/>
              <a:t>Clique para editar o estilo do subtítulo mestre</a:t>
            </a:r>
          </a:p>
        </p:txBody>
      </p:sp>
      <p:sp>
        <p:nvSpPr>
          <p:cNvPr id="69" name="Rectangle 69"/>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400"/>
            </a:lvl1pPr>
          </a:lstStyle>
          <a:p>
            <a:pPr>
              <a:defRPr/>
            </a:pPr>
            <a:endParaRPr lang="pt-BR"/>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r>
              <a:rPr lang="pt-BR"/>
              <a:t>CIn-UFPE</a:t>
            </a:r>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pPr>
              <a:defRPr/>
            </a:pPr>
            <a:fld id="{FDEE3B6C-79AA-44C5-8356-D6257619D42B}"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5" name="Rectangle 67"/>
          <p:cNvSpPr>
            <a:spLocks noGrp="1" noChangeArrowheads="1"/>
          </p:cNvSpPr>
          <p:nvPr>
            <p:ph type="sldNum" sz="quarter" idx="11"/>
          </p:nvPr>
        </p:nvSpPr>
        <p:spPr>
          <a:ln/>
        </p:spPr>
        <p:txBody>
          <a:bodyPr/>
          <a:lstStyle>
            <a:lvl1pPr>
              <a:defRPr/>
            </a:lvl1pPr>
          </a:lstStyle>
          <a:p>
            <a:pPr>
              <a:defRPr/>
            </a:pPr>
            <a:fld id="{4C164093-1A17-4890-AFFA-D04D95313088}"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10350" y="342900"/>
            <a:ext cx="2000250" cy="52863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09600" y="342900"/>
            <a:ext cx="5848350" cy="52863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5" name="Rectangle 67"/>
          <p:cNvSpPr>
            <a:spLocks noGrp="1" noChangeArrowheads="1"/>
          </p:cNvSpPr>
          <p:nvPr>
            <p:ph type="sldNum" sz="quarter" idx="11"/>
          </p:nvPr>
        </p:nvSpPr>
        <p:spPr>
          <a:ln/>
        </p:spPr>
        <p:txBody>
          <a:bodyPr/>
          <a:lstStyle>
            <a:lvl1pPr>
              <a:defRPr/>
            </a:lvl1pPr>
          </a:lstStyle>
          <a:p>
            <a:pPr>
              <a:defRPr/>
            </a:pPr>
            <a:fld id="{92435182-6820-45BE-9E3F-14D25BEF98D8}"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12954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457200" y="1719263"/>
            <a:ext cx="4038600" cy="441166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719263"/>
            <a:ext cx="4038600" cy="441166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248400"/>
            <a:ext cx="2133600" cy="457200"/>
          </a:xfrm>
          <a:prstGeom prst="rect">
            <a:avLst/>
          </a:prstGeom>
        </p:spPr>
        <p:txBody>
          <a:bodyPr/>
          <a:lstStyle>
            <a:lvl1pPr>
              <a:defRPr/>
            </a:lvl1pPr>
          </a:lstStyle>
          <a:p>
            <a:fld id="{B7D8B5F2-CDE9-4D45-8BCA-DD4FBE535311}" type="datetimeFigureOut">
              <a:rPr lang="en-US"/>
              <a:pPr/>
              <a:t>10/3/2019</a:t>
            </a:fld>
            <a:endParaRPr lang="en-US" altLang="en-US"/>
          </a:p>
        </p:txBody>
      </p:sp>
      <p:sp>
        <p:nvSpPr>
          <p:cNvPr id="6" name="Espaço Reservado para Rodapé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Espaço Reservado para Número de Slide 6"/>
          <p:cNvSpPr>
            <a:spLocks noGrp="1"/>
          </p:cNvSpPr>
          <p:nvPr>
            <p:ph type="sldNum" sz="quarter" idx="12"/>
          </p:nvPr>
        </p:nvSpPr>
        <p:spPr>
          <a:xfrm>
            <a:off x="6553200" y="6248400"/>
            <a:ext cx="2133600" cy="457200"/>
          </a:xfrm>
          <a:prstGeom prst="rect">
            <a:avLst/>
          </a:prstGeom>
        </p:spPr>
        <p:txBody>
          <a:bodyPr/>
          <a:lstStyle>
            <a:lvl1pPr>
              <a:defRPr/>
            </a:lvl1pPr>
          </a:lstStyle>
          <a:p>
            <a:fld id="{3A7F59ED-0340-4BAD-A594-3F97D2F2379F}" type="slidenum">
              <a:rPr lang="en-US" altLang="en-US"/>
              <a:pPr/>
              <a:t>‹nº›</a:t>
            </a:fld>
            <a:endParaRPr lang="en-US" altLang="en-US"/>
          </a:p>
        </p:txBody>
      </p:sp>
    </p:spTree>
    <p:extLst>
      <p:ext uri="{BB962C8B-B14F-4D97-AF65-F5344CB8AC3E}">
        <p14:creationId xmlns:p14="http://schemas.microsoft.com/office/powerpoint/2010/main" xmlns="" val="2240044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ítulo e text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54032"/>
          </a:xfrm>
        </p:spPr>
        <p:txBody>
          <a:bodyPr/>
          <a:lstStyle/>
          <a:p>
            <a:r>
              <a:rPr lang="pt-BR" dirty="0" smtClean="0"/>
              <a:t>Clique para editar o estilo do título mestre</a:t>
            </a:r>
            <a:endParaRPr lang="pt-BR" dirty="0"/>
          </a:p>
        </p:txBody>
      </p:sp>
      <p:sp>
        <p:nvSpPr>
          <p:cNvPr id="3" name="Espaço Reservado para Texto 2"/>
          <p:cNvSpPr>
            <a:spLocks noGrp="1"/>
          </p:cNvSpPr>
          <p:nvPr>
            <p:ph type="body" sz="half" idx="1"/>
          </p:nvPr>
        </p:nvSpPr>
        <p:spPr>
          <a:xfrm>
            <a:off x="457200" y="1071546"/>
            <a:ext cx="4038600" cy="5054617"/>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quarter" idx="2"/>
          </p:nvPr>
        </p:nvSpPr>
        <p:spPr>
          <a:xfrm>
            <a:off x="4648200" y="1071546"/>
            <a:ext cx="4038600" cy="271464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5" name="Espaço Reservado para Conteúdo 4"/>
          <p:cNvSpPr>
            <a:spLocks noGrp="1"/>
          </p:cNvSpPr>
          <p:nvPr>
            <p:ph sz="quarter" idx="3"/>
          </p:nvPr>
        </p:nvSpPr>
        <p:spPr>
          <a:xfrm>
            <a:off x="4648200" y="3938588"/>
            <a:ext cx="4038600" cy="21875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pt-BR"/>
          </a:p>
        </p:txBody>
      </p:sp>
      <p:sp>
        <p:nvSpPr>
          <p:cNvPr id="7"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pt-BR"/>
          </a:p>
        </p:txBody>
      </p:sp>
      <p:sp>
        <p:nvSpPr>
          <p:cNvPr id="8" name="Rectangle 6"/>
          <p:cNvSpPr>
            <a:spLocks noGrp="1" noChangeArrowheads="1"/>
          </p:cNvSpPr>
          <p:nvPr>
            <p:ph type="sldNum" sz="quarter" idx="12"/>
          </p:nvPr>
        </p:nvSpPr>
        <p:spPr>
          <a:xfrm>
            <a:off x="7010400" y="6524625"/>
            <a:ext cx="2133600" cy="476250"/>
          </a:xfrm>
          <a:prstGeom prst="rect">
            <a:avLst/>
          </a:prstGeom>
          <a:ln/>
        </p:spPr>
        <p:txBody>
          <a:bodyPr/>
          <a:lstStyle>
            <a:lvl1pPr>
              <a:defRPr/>
            </a:lvl1pPr>
          </a:lstStyle>
          <a:p>
            <a:pPr>
              <a:defRPr/>
            </a:pPr>
            <a:fld id="{B526DA8D-64DA-4B08-924E-DB5C1D76E592}" type="slidenum">
              <a:rPr lang="pt-BR"/>
              <a:pPr>
                <a:defRPr/>
              </a:pPr>
              <a:t>‹nº›</a:t>
            </a:fld>
            <a:endParaRPr lang="pt-BR"/>
          </a:p>
        </p:txBody>
      </p:sp>
    </p:spTree>
    <p:extLst>
      <p:ext uri="{BB962C8B-B14F-4D97-AF65-F5344CB8AC3E}">
        <p14:creationId xmlns:p14="http://schemas.microsoft.com/office/powerpoint/2010/main" xmlns="" val="45188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09600" y="414908"/>
            <a:ext cx="7772400" cy="853852"/>
          </a:xfr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838200" y="1690464"/>
            <a:ext cx="7772400" cy="4114800"/>
          </a:xfrm>
        </p:spPr>
        <p:txBody>
          <a:bodyPr/>
          <a:lstStyle>
            <a:lvl1pPr>
              <a:defRPr sz="2600"/>
            </a:lvl1pPr>
            <a:lvl2pPr>
              <a:defRPr sz="2400"/>
            </a:lvl2pPr>
            <a:lvl3pPr>
              <a:defRPr sz="2200"/>
            </a:lvl3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5" name="Rectangle 67"/>
          <p:cNvSpPr>
            <a:spLocks noGrp="1" noChangeArrowheads="1"/>
          </p:cNvSpPr>
          <p:nvPr>
            <p:ph type="sldNum" sz="quarter" idx="11"/>
          </p:nvPr>
        </p:nvSpPr>
        <p:spPr>
          <a:ln/>
        </p:spPr>
        <p:txBody>
          <a:bodyPr/>
          <a:lstStyle>
            <a:lvl1pPr>
              <a:defRPr/>
            </a:lvl1pPr>
          </a:lstStyle>
          <a:p>
            <a:pPr>
              <a:defRPr/>
            </a:pPr>
            <a:fld id="{6177D341-5D17-4D92-BFFE-874ED14BBB86}"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5" name="Rectangle 67"/>
          <p:cNvSpPr>
            <a:spLocks noGrp="1" noChangeArrowheads="1"/>
          </p:cNvSpPr>
          <p:nvPr>
            <p:ph type="sldNum" sz="quarter" idx="11"/>
          </p:nvPr>
        </p:nvSpPr>
        <p:spPr>
          <a:ln/>
        </p:spPr>
        <p:txBody>
          <a:bodyPr/>
          <a:lstStyle>
            <a:lvl1pPr>
              <a:defRPr/>
            </a:lvl1pPr>
          </a:lstStyle>
          <a:p>
            <a:pPr>
              <a:defRPr/>
            </a:pPr>
            <a:fld id="{EA04F548-DD7F-4C3E-BE4B-258E727D7432}"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838200" y="15144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800600" y="15144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6" name="Rectangle 67"/>
          <p:cNvSpPr>
            <a:spLocks noGrp="1" noChangeArrowheads="1"/>
          </p:cNvSpPr>
          <p:nvPr>
            <p:ph type="sldNum" sz="quarter" idx="11"/>
          </p:nvPr>
        </p:nvSpPr>
        <p:spPr>
          <a:ln/>
        </p:spPr>
        <p:txBody>
          <a:bodyPr/>
          <a:lstStyle>
            <a:lvl1pPr>
              <a:defRPr/>
            </a:lvl1pPr>
          </a:lstStyle>
          <a:p>
            <a:pPr>
              <a:defRPr/>
            </a:pPr>
            <a:fld id="{C1518309-08B2-497D-8F3B-56BE419944BD}"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8" name="Rectangle 67"/>
          <p:cNvSpPr>
            <a:spLocks noGrp="1" noChangeArrowheads="1"/>
          </p:cNvSpPr>
          <p:nvPr>
            <p:ph type="sldNum" sz="quarter" idx="11"/>
          </p:nvPr>
        </p:nvSpPr>
        <p:spPr>
          <a:ln/>
        </p:spPr>
        <p:txBody>
          <a:bodyPr/>
          <a:lstStyle>
            <a:lvl1pPr>
              <a:defRPr/>
            </a:lvl1pPr>
          </a:lstStyle>
          <a:p>
            <a:pPr>
              <a:defRPr/>
            </a:pPr>
            <a:fld id="{4D39628B-D46C-40AC-A6CF-310C9E47C663}"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4" name="Rectangle 67"/>
          <p:cNvSpPr>
            <a:spLocks noGrp="1" noChangeArrowheads="1"/>
          </p:cNvSpPr>
          <p:nvPr>
            <p:ph type="sldNum" sz="quarter" idx="11"/>
          </p:nvPr>
        </p:nvSpPr>
        <p:spPr>
          <a:ln/>
        </p:spPr>
        <p:txBody>
          <a:bodyPr/>
          <a:lstStyle>
            <a:lvl1pPr>
              <a:defRPr/>
            </a:lvl1pPr>
          </a:lstStyle>
          <a:p>
            <a:pPr>
              <a:defRPr/>
            </a:pPr>
            <a:fld id="{D69E6F5F-4FFF-4443-8895-3CB4DD813866}"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3" name="Rectangle 67"/>
          <p:cNvSpPr>
            <a:spLocks noGrp="1" noChangeArrowheads="1"/>
          </p:cNvSpPr>
          <p:nvPr>
            <p:ph type="sldNum" sz="quarter" idx="11"/>
          </p:nvPr>
        </p:nvSpPr>
        <p:spPr>
          <a:ln/>
        </p:spPr>
        <p:txBody>
          <a:bodyPr/>
          <a:lstStyle>
            <a:lvl1pPr>
              <a:defRPr/>
            </a:lvl1pPr>
          </a:lstStyle>
          <a:p>
            <a:pPr>
              <a:defRPr/>
            </a:pPr>
            <a:fld id="{FC2043D4-E3BB-4553-9400-73BB8458A70D}"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6" name="Rectangle 67"/>
          <p:cNvSpPr>
            <a:spLocks noGrp="1" noChangeArrowheads="1"/>
          </p:cNvSpPr>
          <p:nvPr>
            <p:ph type="sldNum" sz="quarter" idx="11"/>
          </p:nvPr>
        </p:nvSpPr>
        <p:spPr>
          <a:ln/>
        </p:spPr>
        <p:txBody>
          <a:bodyPr/>
          <a:lstStyle>
            <a:lvl1pPr>
              <a:defRPr/>
            </a:lvl1pPr>
          </a:lstStyle>
          <a:p>
            <a:pPr>
              <a:defRPr/>
            </a:pPr>
            <a:fld id="{94A89260-60E1-43F2-BAAC-CFAE72FDFF1C}"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66"/>
          <p:cNvSpPr>
            <a:spLocks noGrp="1" noChangeArrowheads="1"/>
          </p:cNvSpPr>
          <p:nvPr>
            <p:ph type="ftr" sz="quarter" idx="10"/>
          </p:nvPr>
        </p:nvSpPr>
        <p:spPr>
          <a:ln/>
        </p:spPr>
        <p:txBody>
          <a:bodyPr/>
          <a:lstStyle>
            <a:lvl1pPr>
              <a:defRPr/>
            </a:lvl1pPr>
          </a:lstStyle>
          <a:p>
            <a:pPr>
              <a:defRPr/>
            </a:pPr>
            <a:r>
              <a:rPr lang="pt-BR"/>
              <a:t>CIn-UFPE</a:t>
            </a:r>
          </a:p>
        </p:txBody>
      </p:sp>
      <p:sp>
        <p:nvSpPr>
          <p:cNvPr id="6" name="Rectangle 67"/>
          <p:cNvSpPr>
            <a:spLocks noGrp="1" noChangeArrowheads="1"/>
          </p:cNvSpPr>
          <p:nvPr>
            <p:ph type="sldNum" sz="quarter" idx="11"/>
          </p:nvPr>
        </p:nvSpPr>
        <p:spPr>
          <a:ln/>
        </p:spPr>
        <p:txBody>
          <a:bodyPr/>
          <a:lstStyle>
            <a:lvl1pPr>
              <a:defRPr/>
            </a:lvl1pPr>
          </a:lstStyle>
          <a:p>
            <a:pPr>
              <a:defRPr/>
            </a:pPr>
            <a:fld id="{D76E4A4D-E9CE-4BAA-ACD4-C8C12E570480}"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1" name="Group 3"/>
            <p:cNvGrpSpPr>
              <a:grpSpLocks/>
            </p:cNvGrpSpPr>
            <p:nvPr/>
          </p:nvGrpSpPr>
          <p:grpSpPr bwMode="auto">
            <a:xfrm>
              <a:off x="0" y="0"/>
              <a:ext cx="5760" cy="4320"/>
              <a:chOff x="0" y="0"/>
              <a:chExt cx="5760" cy="4320"/>
            </a:xfrm>
          </p:grpSpPr>
          <p:grpSp>
            <p:nvGrpSpPr>
              <p:cNvPr id="1038" name="Group 4"/>
              <p:cNvGrpSpPr>
                <a:grpSpLocks/>
              </p:cNvGrpSpPr>
              <p:nvPr/>
            </p:nvGrpSpPr>
            <p:grpSpPr bwMode="auto">
              <a:xfrm>
                <a:off x="0" y="192"/>
                <a:ext cx="5760" cy="4032"/>
                <a:chOff x="0" y="192"/>
                <a:chExt cx="5760" cy="4032"/>
              </a:xfrm>
            </p:grpSpPr>
            <p:sp>
              <p:nvSpPr>
                <p:cNvPr id="10957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7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7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7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7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7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7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8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grpSp>
          <p:grpSp>
            <p:nvGrpSpPr>
              <p:cNvPr id="1039" name="Group 27"/>
              <p:cNvGrpSpPr>
                <a:grpSpLocks/>
              </p:cNvGrpSpPr>
              <p:nvPr/>
            </p:nvGrpSpPr>
            <p:grpSpPr bwMode="auto">
              <a:xfrm>
                <a:off x="192" y="0"/>
                <a:ext cx="5376" cy="4320"/>
                <a:chOff x="192" y="0"/>
                <a:chExt cx="5376" cy="4320"/>
              </a:xfrm>
            </p:grpSpPr>
            <p:sp>
              <p:nvSpPr>
                <p:cNvPr id="10959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59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0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1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2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2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2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2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sp>
              <p:nvSpPr>
                <p:cNvPr id="10962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pt-BR"/>
                </a:p>
              </p:txBody>
            </p:sp>
          </p:grpSp>
        </p:grpSp>
        <p:sp>
          <p:nvSpPr>
            <p:cNvPr id="10962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defRPr/>
              </a:pPr>
              <a:endParaRPr lang="pt-BR"/>
            </a:p>
          </p:txBody>
        </p:sp>
        <p:sp>
          <p:nvSpPr>
            <p:cNvPr id="10962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pt-BR"/>
            </a:p>
          </p:txBody>
        </p:sp>
        <p:grpSp>
          <p:nvGrpSpPr>
            <p:cNvPr id="1034" name="Group 59"/>
            <p:cNvGrpSpPr>
              <a:grpSpLocks/>
            </p:cNvGrpSpPr>
            <p:nvPr/>
          </p:nvGrpSpPr>
          <p:grpSpPr bwMode="auto">
            <a:xfrm>
              <a:off x="261" y="892"/>
              <a:ext cx="1124" cy="1464"/>
              <a:chOff x="96" y="916"/>
              <a:chExt cx="2208" cy="2876"/>
            </a:xfrm>
          </p:grpSpPr>
          <p:sp>
            <p:nvSpPr>
              <p:cNvPr id="10962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defRPr/>
                </a:pPr>
                <a:endParaRPr lang="pt-BR"/>
              </a:p>
            </p:txBody>
          </p:sp>
          <p:sp>
            <p:nvSpPr>
              <p:cNvPr id="10962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defRPr/>
                </a:pPr>
                <a:endParaRPr lang="pt-BR"/>
              </a:p>
            </p:txBody>
          </p:sp>
          <p:sp>
            <p:nvSpPr>
              <p:cNvPr id="10963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pt-BR"/>
              </a:p>
            </p:txBody>
          </p:sp>
        </p:grpSp>
      </p:grpSp>
      <p:sp>
        <p:nvSpPr>
          <p:cNvPr id="1027" name="Rectangle 63"/>
          <p:cNvSpPr>
            <a:spLocks noGrp="1" noChangeArrowheads="1"/>
          </p:cNvSpPr>
          <p:nvPr>
            <p:ph type="title"/>
          </p:nvPr>
        </p:nvSpPr>
        <p:spPr bwMode="auto">
          <a:xfrm>
            <a:off x="609600" y="18864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BR" dirty="0" smtClean="0"/>
              <a:t>Clique para editar o estilo do título mestre</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690464"/>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p>
        </p:txBody>
      </p:sp>
      <p:sp>
        <p:nvSpPr>
          <p:cNvPr id="109634" name="Rectangle 66"/>
          <p:cNvSpPr>
            <a:spLocks noGrp="1" noChangeArrowheads="1"/>
          </p:cNvSpPr>
          <p:nvPr>
            <p:ph type="ftr" sz="quarter" idx="3"/>
          </p:nvPr>
        </p:nvSpPr>
        <p:spPr bwMode="auto">
          <a:xfrm>
            <a:off x="7620000" y="6248400"/>
            <a:ext cx="1447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pt-BR"/>
              <a:t>CIn-UFPE</a:t>
            </a:r>
          </a:p>
        </p:txBody>
      </p:sp>
      <p:sp>
        <p:nvSpPr>
          <p:cNvPr id="109635" name="Rectangle 67"/>
          <p:cNvSpPr>
            <a:spLocks noGrp="1" noChangeArrowheads="1"/>
          </p:cNvSpPr>
          <p:nvPr>
            <p:ph type="sldNum" sz="quarter" idx="4"/>
          </p:nvPr>
        </p:nvSpPr>
        <p:spPr bwMode="auto">
          <a:xfrm>
            <a:off x="7010400" y="762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280155CB-FB78-44FC-8058-CB3BE608D1EB}"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806"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7" r:id="rId12"/>
    <p:sldLayoutId id="2147483808" r:id="rId13"/>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ahoma" pitchFamily="34" charset="0"/>
        </a:defRPr>
      </a:lvl2pPr>
      <a:lvl3pPr algn="ctr" rtl="0" eaLnBrk="0" fontAlgn="base" hangingPunct="0">
        <a:spcBef>
          <a:spcPct val="0"/>
        </a:spcBef>
        <a:spcAft>
          <a:spcPct val="0"/>
        </a:spcAft>
        <a:defRPr sz="3600">
          <a:solidFill>
            <a:schemeClr val="tx2"/>
          </a:solidFill>
          <a:latin typeface="Tahoma" pitchFamily="34" charset="0"/>
        </a:defRPr>
      </a:lvl3pPr>
      <a:lvl4pPr algn="ctr" rtl="0" eaLnBrk="0" fontAlgn="base" hangingPunct="0">
        <a:spcBef>
          <a:spcPct val="0"/>
        </a:spcBef>
        <a:spcAft>
          <a:spcPct val="0"/>
        </a:spcAft>
        <a:defRPr sz="3600">
          <a:solidFill>
            <a:schemeClr val="tx2"/>
          </a:solidFill>
          <a:latin typeface="Tahoma" pitchFamily="34" charset="0"/>
        </a:defRPr>
      </a:lvl4pPr>
      <a:lvl5pPr algn="ctr" rtl="0" eaLnBrk="0" fontAlgn="base" hangingPunct="0">
        <a:spcBef>
          <a:spcPct val="0"/>
        </a:spcBef>
        <a:spcAft>
          <a:spcPct val="0"/>
        </a:spcAft>
        <a:defRPr sz="3600">
          <a:solidFill>
            <a:schemeClr val="tx2"/>
          </a:solidFill>
          <a:latin typeface="Tahoma" pitchFamily="34" charset="0"/>
        </a:defRPr>
      </a:lvl5pPr>
      <a:lvl6pPr marL="457200" algn="ctr" rtl="0" fontAlgn="base">
        <a:spcBef>
          <a:spcPct val="0"/>
        </a:spcBef>
        <a:spcAft>
          <a:spcPct val="0"/>
        </a:spcAft>
        <a:defRPr sz="3600">
          <a:solidFill>
            <a:schemeClr val="tx2"/>
          </a:solidFill>
          <a:latin typeface="Tahoma" pitchFamily="34" charset="0"/>
        </a:defRPr>
      </a:lvl6pPr>
      <a:lvl7pPr marL="914400" algn="ctr" rtl="0" fontAlgn="base">
        <a:spcBef>
          <a:spcPct val="0"/>
        </a:spcBef>
        <a:spcAft>
          <a:spcPct val="0"/>
        </a:spcAft>
        <a:defRPr sz="3600">
          <a:solidFill>
            <a:schemeClr val="tx2"/>
          </a:solidFill>
          <a:latin typeface="Tahoma" pitchFamily="34" charset="0"/>
        </a:defRPr>
      </a:lvl7pPr>
      <a:lvl8pPr marL="1371600" algn="ctr" rtl="0" fontAlgn="base">
        <a:spcBef>
          <a:spcPct val="0"/>
        </a:spcBef>
        <a:spcAft>
          <a:spcPct val="0"/>
        </a:spcAft>
        <a:defRPr sz="3600">
          <a:solidFill>
            <a:schemeClr val="tx2"/>
          </a:solidFill>
          <a:latin typeface="Tahoma" pitchFamily="34" charset="0"/>
        </a:defRPr>
      </a:lvl8pPr>
      <a:lvl9pPr marL="1828800" algn="ctr" rtl="0" fontAlgn="base">
        <a:spcBef>
          <a:spcPct val="0"/>
        </a:spcBef>
        <a:spcAft>
          <a:spcPct val="0"/>
        </a:spcAft>
        <a:defRPr sz="3600">
          <a:solidFill>
            <a:schemeClr val="tx2"/>
          </a:solidFill>
          <a:latin typeface="Tahoma" pitchFamily="34" charset="0"/>
        </a:defRPr>
      </a:lvl9pPr>
    </p:titleStyle>
    <p:bodyStyle>
      <a:lvl1pPr marL="342900" indent="-342900" algn="l" rtl="0" eaLnBrk="0" fontAlgn="base" hangingPunct="0">
        <a:spcBef>
          <a:spcPct val="40000"/>
        </a:spcBef>
        <a:spcAft>
          <a:spcPct val="0"/>
        </a:spcAft>
        <a:buClr>
          <a:schemeClr val="hlink"/>
        </a:buClr>
        <a:buSzPct val="110000"/>
        <a:buFont typeface="Wingdings" pitchFamily="2" charset="2"/>
        <a:buBlip>
          <a:blip r:embed="rId15"/>
        </a:buBlip>
        <a:defRPr sz="2600">
          <a:solidFill>
            <a:srgbClr val="000000"/>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400">
          <a:solidFill>
            <a:srgbClr val="000000"/>
          </a:solidFill>
          <a:latin typeface="+mn-lt"/>
        </a:defRPr>
      </a:lvl2pPr>
      <a:lvl3pPr marL="1143000" indent="-228600" algn="l" rtl="0" eaLnBrk="0" fontAlgn="base" hangingPunct="0">
        <a:spcBef>
          <a:spcPts val="0"/>
        </a:spcBef>
        <a:spcAft>
          <a:spcPct val="0"/>
        </a:spcAft>
        <a:buClr>
          <a:schemeClr val="hlink"/>
        </a:buClr>
        <a:buSzPct val="95000"/>
        <a:buFont typeface="Wingdings" pitchFamily="2" charset="2"/>
        <a:buChar char="w"/>
        <a:defRPr sz="2200">
          <a:solidFill>
            <a:srgbClr val="000000"/>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rgbClr val="000000"/>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rgbClr val="000000"/>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javatpoint.com/java-rege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stanfordnlp.github.io/CoreNLP/" TargetMode="External"/><Relationship Id="rId2" Type="http://schemas.openxmlformats.org/officeDocument/2006/relationships/hyperlink" Target="https://gate.ac.uk/" TargetMode="External"/><Relationship Id="rId1" Type="http://schemas.openxmlformats.org/officeDocument/2006/relationships/slideLayout" Target="../slideLayouts/slideLayout2.xml"/><Relationship Id="rId5" Type="http://schemas.openxmlformats.org/officeDocument/2006/relationships/hyperlink" Target="http://www.nltk.org/" TargetMode="External"/><Relationship Id="rId4" Type="http://schemas.openxmlformats.org/officeDocument/2006/relationships/hyperlink" Target="https://nlp.stanford.edu/software/openie.html"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https://github.com/knowitall/openie"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ctrTitle"/>
          </p:nvPr>
        </p:nvSpPr>
        <p:spPr>
          <a:xfrm>
            <a:off x="990600" y="1628800"/>
            <a:ext cx="7772400" cy="1143000"/>
          </a:xfrm>
        </p:spPr>
        <p:txBody>
          <a:bodyPr/>
          <a:lstStyle/>
          <a:p>
            <a:r>
              <a:rPr lang="en-US" altLang="zh-TW" dirty="0" smtClean="0"/>
              <a:t/>
            </a:r>
            <a:br>
              <a:rPr lang="en-US" altLang="zh-TW" dirty="0" smtClean="0"/>
            </a:br>
            <a:r>
              <a:rPr lang="pt-BR" dirty="0" smtClean="0"/>
              <a:t>Recuperação de Informação</a:t>
            </a:r>
            <a:endParaRPr lang="en-US" altLang="zh-TW" dirty="0" smtClean="0"/>
          </a:p>
        </p:txBody>
      </p:sp>
      <p:sp>
        <p:nvSpPr>
          <p:cNvPr id="3076" name="Rectangle 6" descr="Rectangle: Click to edit Master text styles&#10;Second level&#10;Third level&#10;Fourth level&#10;Fifth level"/>
          <p:cNvSpPr>
            <a:spLocks noGrp="1" noChangeArrowheads="1"/>
          </p:cNvSpPr>
          <p:nvPr>
            <p:ph type="subTitle" idx="1"/>
          </p:nvPr>
        </p:nvSpPr>
        <p:spPr>
          <a:xfrm>
            <a:off x="990600" y="3573016"/>
            <a:ext cx="6400800" cy="1489522"/>
          </a:xfrm>
        </p:spPr>
        <p:txBody>
          <a:bodyPr/>
          <a:lstStyle/>
          <a:p>
            <a:pPr algn="r"/>
            <a:r>
              <a:rPr lang="pt-BR" dirty="0" smtClean="0"/>
              <a:t>Extração de Informação</a:t>
            </a:r>
          </a:p>
        </p:txBody>
      </p:sp>
      <p:sp>
        <p:nvSpPr>
          <p:cNvPr id="3077" name="Rectangle 70"/>
          <p:cNvSpPr>
            <a:spLocks noGrp="1" noChangeArrowheads="1"/>
          </p:cNvSpPr>
          <p:nvPr>
            <p:ph type="ftr" sz="quarter" idx="11"/>
          </p:nvPr>
        </p:nvSpPr>
        <p:spPr>
          <a:xfrm>
            <a:off x="3124200" y="5492080"/>
            <a:ext cx="2895600" cy="889248"/>
          </a:xfrm>
        </p:spPr>
        <p:txBody>
          <a:bodyPr/>
          <a:lstStyle/>
          <a:p>
            <a:r>
              <a:rPr lang="pt-BR" sz="2000" dirty="0" smtClean="0">
                <a:sym typeface="Monotype Sorts"/>
              </a:rPr>
              <a:t>Flávia </a:t>
            </a:r>
            <a:r>
              <a:rPr lang="pt-BR" sz="2000" dirty="0" smtClean="0">
                <a:sym typeface="Monotype Sorts"/>
              </a:rPr>
              <a:t>Barros e </a:t>
            </a:r>
          </a:p>
          <a:p>
            <a:r>
              <a:rPr lang="pt-BR" sz="2000" dirty="0" smtClean="0">
                <a:sym typeface="Monotype Sorts"/>
              </a:rPr>
              <a:t>Ricardo Prudêncio</a:t>
            </a:r>
            <a:endParaRPr lang="pt-BR" sz="2000" dirty="0" smtClean="0">
              <a:sym typeface="Monotype Sorts"/>
            </a:endParaRPr>
          </a:p>
          <a:p>
            <a:endParaRPr lang="pt-BR" dirty="0" smtClean="0">
              <a:sym typeface="Monotype Sorts"/>
            </a:endParaRPr>
          </a:p>
        </p:txBody>
      </p:sp>
      <p:sp>
        <p:nvSpPr>
          <p:cNvPr id="3074" name="Rectangle 1095"/>
          <p:cNvSpPr>
            <a:spLocks noGrp="1" noChangeArrowheads="1"/>
          </p:cNvSpPr>
          <p:nvPr>
            <p:ph type="sldNum" sz="quarter" idx="12"/>
          </p:nvPr>
        </p:nvSpPr>
        <p:spPr/>
        <p:txBody>
          <a:bodyPr/>
          <a:lstStyle/>
          <a:p>
            <a:fld id="{E84FFF66-6659-4D44-8754-176FBCB2D173}"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chor="ctr"/>
          <a:lstStyle/>
          <a:p>
            <a:r>
              <a:rPr lang="pt-BR" dirty="0"/>
              <a:t>Por que EI é difícil</a:t>
            </a:r>
            <a:r>
              <a:rPr lang="en-US" dirty="0"/>
              <a:t>?</a:t>
            </a:r>
            <a:endParaRPr lang="pt-BR" dirty="0"/>
          </a:p>
        </p:txBody>
      </p:sp>
      <p:sp>
        <p:nvSpPr>
          <p:cNvPr id="20483" name="Content Placeholder 2"/>
          <p:cNvSpPr>
            <a:spLocks noGrp="1"/>
          </p:cNvSpPr>
          <p:nvPr>
            <p:ph idx="1"/>
          </p:nvPr>
        </p:nvSpPr>
        <p:spPr>
          <a:xfrm>
            <a:off x="838200" y="1690464"/>
            <a:ext cx="7772400" cy="4546848"/>
          </a:xfrm>
        </p:spPr>
        <p:txBody>
          <a:bodyPr/>
          <a:lstStyle/>
          <a:p>
            <a:pPr>
              <a:lnSpc>
                <a:spcPct val="90000"/>
              </a:lnSpc>
            </a:pPr>
            <a:r>
              <a:rPr lang="pt-BR" dirty="0" smtClean="0">
                <a:solidFill>
                  <a:srgbClr val="660033"/>
                </a:solidFill>
              </a:rPr>
              <a:t>Linguagem Natural </a:t>
            </a:r>
            <a:r>
              <a:rPr lang="pt-BR" dirty="0" smtClean="0"/>
              <a:t>é difícil de interpretar automaticamente</a:t>
            </a:r>
          </a:p>
          <a:p>
            <a:pPr>
              <a:lnSpc>
                <a:spcPct val="90000"/>
              </a:lnSpc>
            </a:pPr>
            <a:r>
              <a:rPr lang="pt-BR" dirty="0" smtClean="0"/>
              <a:t>É muito flexível </a:t>
            </a:r>
          </a:p>
          <a:p>
            <a:pPr lvl="1">
              <a:lnSpc>
                <a:spcPct val="90000"/>
              </a:lnSpc>
            </a:pPr>
            <a:r>
              <a:rPr lang="pt-BR" dirty="0" smtClean="0"/>
              <a:t>várias formas de expressar uma única informação</a:t>
            </a:r>
          </a:p>
          <a:p>
            <a:pPr lvl="1">
              <a:lnSpc>
                <a:spcPct val="90000"/>
              </a:lnSpc>
            </a:pPr>
            <a:r>
              <a:rPr lang="pt-BR" dirty="0" smtClean="0"/>
              <a:t>Paráfrase...</a:t>
            </a:r>
          </a:p>
          <a:p>
            <a:pPr lvl="2">
              <a:spcBef>
                <a:spcPts val="600"/>
              </a:spcBef>
            </a:pPr>
            <a:r>
              <a:rPr lang="en-US" dirty="0" smtClean="0">
                <a:solidFill>
                  <a:srgbClr val="800080"/>
                </a:solidFill>
              </a:rPr>
              <a:t>Frodo </a:t>
            </a:r>
            <a:r>
              <a:rPr lang="en-US" dirty="0">
                <a:solidFill>
                  <a:srgbClr val="800080"/>
                </a:solidFill>
              </a:rPr>
              <a:t>Baggins succeeds Bilbo Baggins as chairperson of Bank of America.</a:t>
            </a:r>
          </a:p>
          <a:p>
            <a:pPr lvl="2"/>
            <a:r>
              <a:rPr lang="en-US" dirty="0">
                <a:solidFill>
                  <a:srgbClr val="800080"/>
                </a:solidFill>
              </a:rPr>
              <a:t>Bank of America named Frodo Baggins as its new chair-person after Bilbo Baggins.</a:t>
            </a:r>
          </a:p>
          <a:p>
            <a:pPr lvl="2"/>
            <a:r>
              <a:rPr lang="en-US" dirty="0">
                <a:solidFill>
                  <a:srgbClr val="800080"/>
                </a:solidFill>
              </a:rPr>
              <a:t>Bilbo Baggins was succeeded by Frodo Baggins as chair-person of Bank of America.</a:t>
            </a:r>
          </a:p>
          <a:p>
            <a:endParaRPr lang="pt-BR" dirty="0"/>
          </a:p>
        </p:txBody>
      </p:sp>
    </p:spTree>
    <p:extLst>
      <p:ext uri="{BB962C8B-B14F-4D97-AF65-F5344CB8AC3E}">
        <p14:creationId xmlns:p14="http://schemas.microsoft.com/office/powerpoint/2010/main" xmlns="" val="1245555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chor="ctr"/>
          <a:lstStyle/>
          <a:p>
            <a:r>
              <a:rPr lang="pt-BR"/>
              <a:t>Por que EI é difícil</a:t>
            </a:r>
            <a:r>
              <a:rPr lang="en-US"/>
              <a:t>?</a:t>
            </a:r>
            <a:endParaRPr lang="pt-BR"/>
          </a:p>
        </p:txBody>
      </p:sp>
      <p:sp>
        <p:nvSpPr>
          <p:cNvPr id="21507" name="Content Placeholder 2"/>
          <p:cNvSpPr>
            <a:spLocks noGrp="1"/>
          </p:cNvSpPr>
          <p:nvPr>
            <p:ph idx="1"/>
          </p:nvPr>
        </p:nvSpPr>
        <p:spPr>
          <a:xfrm>
            <a:off x="838200" y="1690464"/>
            <a:ext cx="7772400" cy="4402832"/>
          </a:xfrm>
        </p:spPr>
        <p:txBody>
          <a:bodyPr/>
          <a:lstStyle/>
          <a:p>
            <a:r>
              <a:rPr lang="pt-BR" dirty="0" smtClean="0"/>
              <a:t>É ambígua </a:t>
            </a:r>
          </a:p>
          <a:p>
            <a:r>
              <a:rPr lang="pt-BR" dirty="0" smtClean="0"/>
              <a:t>É dinâmica</a:t>
            </a:r>
          </a:p>
          <a:p>
            <a:pPr lvl="1"/>
            <a:r>
              <a:rPr lang="pt-BR" dirty="0" smtClean="0"/>
              <a:t>Novas palavras são constantemente introduzidas na língua</a:t>
            </a:r>
          </a:p>
          <a:p>
            <a:pPr lvl="2"/>
            <a:r>
              <a:rPr lang="pt-BR" dirty="0" smtClean="0"/>
              <a:t>“ecoturismo”</a:t>
            </a:r>
          </a:p>
          <a:p>
            <a:pPr lvl="1"/>
            <a:r>
              <a:rPr lang="pt-BR" dirty="0" smtClean="0"/>
              <a:t>Palavras já existentes podem ganhar novo significado</a:t>
            </a:r>
          </a:p>
          <a:p>
            <a:pPr lvl="2"/>
            <a:r>
              <a:rPr lang="pt-BR" dirty="0" smtClean="0"/>
              <a:t>Gírias</a:t>
            </a:r>
          </a:p>
          <a:p>
            <a:pPr lvl="3"/>
            <a:r>
              <a:rPr lang="pt-BR" dirty="0" smtClean="0"/>
              <a:t>“massa”</a:t>
            </a:r>
          </a:p>
        </p:txBody>
      </p:sp>
    </p:spTree>
    <p:extLst>
      <p:ext uri="{BB962C8B-B14F-4D97-AF65-F5344CB8AC3E}">
        <p14:creationId xmlns:p14="http://schemas.microsoft.com/office/powerpoint/2010/main" xmlns="" val="4018762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sz="4400" dirty="0" smtClean="0"/>
              <a:t>Sistemas de EI</a:t>
            </a:r>
            <a:endParaRPr lang="pt-BR" sz="4400" dirty="0"/>
          </a:p>
        </p:txBody>
      </p:sp>
    </p:spTree>
    <p:extLst>
      <p:ext uri="{BB962C8B-B14F-4D97-AF65-F5344CB8AC3E}">
        <p14:creationId xmlns:p14="http://schemas.microsoft.com/office/powerpoint/2010/main" xmlns="" val="3300631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chor="ctr"/>
          <a:lstStyle/>
          <a:p>
            <a:r>
              <a:rPr lang="en-US" dirty="0" err="1" smtClean="0"/>
              <a:t>Brevíssima</a:t>
            </a:r>
            <a:r>
              <a:rPr lang="en-US" dirty="0" smtClean="0"/>
              <a:t> </a:t>
            </a:r>
            <a:r>
              <a:rPr lang="en-US" dirty="0" err="1" smtClean="0"/>
              <a:t>História</a:t>
            </a:r>
            <a:endParaRPr lang="pt-BR" dirty="0"/>
          </a:p>
        </p:txBody>
      </p:sp>
      <p:sp>
        <p:nvSpPr>
          <p:cNvPr id="9219" name="Rectangle 3"/>
          <p:cNvSpPr>
            <a:spLocks noGrp="1" noChangeArrowheads="1"/>
          </p:cNvSpPr>
          <p:nvPr>
            <p:ph idx="1"/>
          </p:nvPr>
        </p:nvSpPr>
        <p:spPr>
          <a:xfrm>
            <a:off x="838200" y="1690464"/>
            <a:ext cx="7772400" cy="4618856"/>
          </a:xfrm>
        </p:spPr>
        <p:txBody>
          <a:bodyPr/>
          <a:lstStyle/>
          <a:p>
            <a:r>
              <a:rPr lang="pt-BR" dirty="0" smtClean="0"/>
              <a:t>Início - final da década de 1980</a:t>
            </a:r>
          </a:p>
          <a:p>
            <a:pPr lvl="1"/>
            <a:r>
              <a:rPr lang="pt-BR" dirty="0" smtClean="0"/>
              <a:t>MUC-</a:t>
            </a:r>
            <a:r>
              <a:rPr lang="pt-BR" dirty="0" err="1" smtClean="0"/>
              <a:t>Message</a:t>
            </a:r>
            <a:r>
              <a:rPr lang="pt-BR" dirty="0" smtClean="0"/>
              <a:t> </a:t>
            </a:r>
            <a:r>
              <a:rPr lang="pt-BR" dirty="0" err="1" smtClean="0"/>
              <a:t>Understanding</a:t>
            </a:r>
            <a:r>
              <a:rPr lang="pt-BR" dirty="0" smtClean="0"/>
              <a:t> </a:t>
            </a:r>
            <a:r>
              <a:rPr lang="pt-BR" dirty="0" err="1" smtClean="0"/>
              <a:t>Conference</a:t>
            </a:r>
            <a:endParaRPr lang="pt-BR" dirty="0" smtClean="0"/>
          </a:p>
          <a:p>
            <a:pPr lvl="2"/>
            <a:r>
              <a:rPr lang="pt-BR" dirty="0" smtClean="0"/>
              <a:t>Processamento de Linguagem Natural (PLN)</a:t>
            </a:r>
          </a:p>
          <a:p>
            <a:pPr>
              <a:spcBef>
                <a:spcPts val="1200"/>
              </a:spcBef>
            </a:pPr>
            <a:r>
              <a:rPr lang="pt-BR" dirty="0" smtClean="0"/>
              <a:t>A seguir – </a:t>
            </a:r>
            <a:r>
              <a:rPr lang="pt-BR" dirty="0" err="1" smtClean="0"/>
              <a:t>dec</a:t>
            </a:r>
            <a:r>
              <a:rPr lang="pt-BR" dirty="0" smtClean="0"/>
              <a:t> 1990</a:t>
            </a:r>
          </a:p>
          <a:p>
            <a:pPr lvl="1"/>
            <a:r>
              <a:rPr lang="pt-BR" dirty="0" smtClean="0"/>
              <a:t>Internet (HTML)</a:t>
            </a:r>
          </a:p>
          <a:p>
            <a:pPr lvl="2"/>
            <a:r>
              <a:rPr lang="pt-BR" dirty="0" smtClean="0"/>
              <a:t>Sistemas </a:t>
            </a:r>
            <a:r>
              <a:rPr lang="pt-BR" i="1" dirty="0" err="1" smtClean="0"/>
              <a:t>Wrappers</a:t>
            </a:r>
            <a:r>
              <a:rPr lang="pt-BR" dirty="0" smtClean="0"/>
              <a:t> para texto estruturado</a:t>
            </a:r>
          </a:p>
          <a:p>
            <a:pPr lvl="2"/>
            <a:r>
              <a:rPr lang="pt-BR" dirty="0" smtClean="0"/>
              <a:t>Aprendizagem de máquina ou regras</a:t>
            </a:r>
          </a:p>
          <a:p>
            <a:r>
              <a:rPr lang="pt-BR" dirty="0" smtClean="0"/>
              <a:t>Hoje em dia</a:t>
            </a:r>
          </a:p>
          <a:p>
            <a:pPr lvl="1"/>
            <a:r>
              <a:rPr lang="pt-BR" dirty="0" smtClean="0"/>
              <a:t>Volta do PLN para tratar textos livres</a:t>
            </a:r>
          </a:p>
          <a:p>
            <a:pPr lvl="2"/>
            <a:r>
              <a:rPr lang="pt-BR" dirty="0" smtClean="0"/>
              <a:t>Open IE  (EI aberta)</a:t>
            </a:r>
          </a:p>
        </p:txBody>
      </p:sp>
    </p:spTree>
    <p:extLst>
      <p:ext uri="{BB962C8B-B14F-4D97-AF65-F5344CB8AC3E}">
        <p14:creationId xmlns:p14="http://schemas.microsoft.com/office/powerpoint/2010/main" xmlns="" val="1671837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Sistemas de EI</a:t>
            </a:r>
            <a:endParaRPr lang="pt-BR" dirty="0"/>
          </a:p>
        </p:txBody>
      </p:sp>
      <p:sp>
        <p:nvSpPr>
          <p:cNvPr id="3" name="Espaço Reservado para Conteúdo 2"/>
          <p:cNvSpPr>
            <a:spLocks noGrp="1"/>
          </p:cNvSpPr>
          <p:nvPr>
            <p:ph idx="1"/>
          </p:nvPr>
        </p:nvSpPr>
        <p:spPr/>
        <p:txBody>
          <a:bodyPr/>
          <a:lstStyle/>
          <a:p>
            <a:r>
              <a:rPr lang="pt-BR" altLang="zh-TW" dirty="0" smtClean="0"/>
              <a:t>Entrada</a:t>
            </a:r>
          </a:p>
          <a:p>
            <a:pPr lvl="1"/>
            <a:r>
              <a:rPr lang="pt-BR" altLang="zh-TW" dirty="0" smtClean="0"/>
              <a:t>Documentos pré-selecionados</a:t>
            </a:r>
          </a:p>
          <a:p>
            <a:pPr lvl="1"/>
            <a:r>
              <a:rPr lang="pt-BR" altLang="zh-TW" dirty="0" smtClean="0"/>
              <a:t>Tipos variados de texto...</a:t>
            </a:r>
          </a:p>
          <a:p>
            <a:pPr lvl="4"/>
            <a:endParaRPr lang="pt-BR" altLang="zh-TW" dirty="0" smtClean="0"/>
          </a:p>
          <a:p>
            <a:r>
              <a:rPr lang="pt-BR" altLang="zh-TW" dirty="0" smtClean="0"/>
              <a:t>Saída</a:t>
            </a:r>
          </a:p>
          <a:p>
            <a:pPr lvl="1"/>
            <a:r>
              <a:rPr lang="pt-BR" altLang="zh-TW" dirty="0" smtClean="0"/>
              <a:t>Formulário com campos isolados (</a:t>
            </a:r>
            <a:r>
              <a:rPr lang="pt-BR" altLang="zh-TW" i="1" dirty="0" err="1" smtClean="0"/>
              <a:t>single</a:t>
            </a:r>
            <a:r>
              <a:rPr lang="pt-BR" altLang="zh-TW" i="1" dirty="0" smtClean="0"/>
              <a:t> slots</a:t>
            </a:r>
            <a:r>
              <a:rPr lang="pt-BR" altLang="zh-TW" dirty="0" smtClean="0"/>
              <a:t>)</a:t>
            </a:r>
          </a:p>
          <a:p>
            <a:pPr lvl="1"/>
            <a:r>
              <a:rPr lang="pt-BR" altLang="zh-TW" dirty="0" smtClean="0"/>
              <a:t>Relações (</a:t>
            </a:r>
            <a:r>
              <a:rPr lang="pt-BR" altLang="zh-TW" dirty="0" err="1" smtClean="0"/>
              <a:t>tuplas</a:t>
            </a:r>
            <a:r>
              <a:rPr lang="pt-BR" altLang="zh-TW" dirty="0" smtClean="0"/>
              <a:t>)</a:t>
            </a:r>
          </a:p>
        </p:txBody>
      </p:sp>
    </p:spTree>
    <p:extLst>
      <p:ext uri="{BB962C8B-B14F-4D97-AF65-F5344CB8AC3E}">
        <p14:creationId xmlns:p14="http://schemas.microsoft.com/office/powerpoint/2010/main" xmlns="" val="985299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smtClean="0"/>
              <a:t>Tipos</a:t>
            </a:r>
            <a:r>
              <a:rPr lang="en-US" dirty="0" smtClean="0"/>
              <a:t> de </a:t>
            </a:r>
            <a:r>
              <a:rPr lang="en-US" dirty="0" err="1" smtClean="0"/>
              <a:t>Textos</a:t>
            </a:r>
            <a:r>
              <a:rPr lang="en-US" dirty="0" smtClean="0"/>
              <a:t> para EI</a:t>
            </a:r>
            <a:endParaRPr lang="pt-BR" dirty="0"/>
          </a:p>
        </p:txBody>
      </p:sp>
      <p:sp>
        <p:nvSpPr>
          <p:cNvPr id="3" name="Espaço Reservado para Conteúdo 2"/>
          <p:cNvSpPr>
            <a:spLocks noGrp="1"/>
          </p:cNvSpPr>
          <p:nvPr>
            <p:ph idx="1"/>
          </p:nvPr>
        </p:nvSpPr>
        <p:spPr>
          <a:xfrm>
            <a:off x="838200" y="1690464"/>
            <a:ext cx="7772400" cy="4258816"/>
          </a:xfrm>
        </p:spPr>
        <p:txBody>
          <a:bodyPr/>
          <a:lstStyle/>
          <a:p>
            <a:r>
              <a:rPr lang="pt-BR" dirty="0" smtClean="0"/>
              <a:t>Estruturados</a:t>
            </a:r>
          </a:p>
          <a:p>
            <a:pPr lvl="1"/>
            <a:r>
              <a:rPr lang="pt-BR" dirty="0" smtClean="0"/>
              <a:t>Tabelas</a:t>
            </a:r>
          </a:p>
          <a:p>
            <a:r>
              <a:rPr lang="pt-BR" dirty="0" smtClean="0"/>
              <a:t>Semiestruturados</a:t>
            </a:r>
          </a:p>
          <a:p>
            <a:pPr marL="687387" lvl="1" indent="-342900"/>
            <a:r>
              <a:rPr lang="pt-BR" dirty="0" smtClean="0"/>
              <a:t>Textos não gramaticais e uso de formatação</a:t>
            </a:r>
          </a:p>
          <a:p>
            <a:pPr marL="687387" lvl="1" indent="-342900"/>
            <a:r>
              <a:rPr lang="pt-BR" dirty="0" smtClean="0"/>
              <a:t>Textos gramaticais com formatação parcial e links</a:t>
            </a:r>
          </a:p>
          <a:p>
            <a:pPr lvl="2"/>
            <a:r>
              <a:rPr lang="pt-BR" dirty="0" smtClean="0"/>
              <a:t>campos ausentes</a:t>
            </a:r>
          </a:p>
          <a:p>
            <a:pPr lvl="2"/>
            <a:r>
              <a:rPr lang="pt-BR" dirty="0" smtClean="0"/>
              <a:t>variações na ordem dos dados</a:t>
            </a:r>
          </a:p>
          <a:p>
            <a:r>
              <a:rPr lang="pt-BR" dirty="0" smtClean="0"/>
              <a:t>Não estruturados = Livres</a:t>
            </a:r>
          </a:p>
          <a:p>
            <a:pPr lvl="1"/>
            <a:r>
              <a:rPr lang="pt-BR" dirty="0" smtClean="0"/>
              <a:t>Parágrafos livre, sem formatação </a:t>
            </a:r>
          </a:p>
          <a:p>
            <a:endParaRPr lang="pt-BR" dirty="0" smtClean="0"/>
          </a:p>
          <a:p>
            <a:endParaRPr lang="pt-BR" dirty="0"/>
          </a:p>
        </p:txBody>
      </p:sp>
    </p:spTree>
    <p:extLst>
      <p:ext uri="{BB962C8B-B14F-4D97-AF65-F5344CB8AC3E}">
        <p14:creationId xmlns:p14="http://schemas.microsoft.com/office/powerpoint/2010/main" xmlns="" val="2085237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486916"/>
            <a:ext cx="7772400" cy="853852"/>
          </a:xfrm>
        </p:spPr>
        <p:txBody>
          <a:bodyPr/>
          <a:lstStyle/>
          <a:p>
            <a:r>
              <a:rPr lang="en-US" dirty="0" err="1" smtClean="0">
                <a:latin typeface="+mn-lt"/>
              </a:rPr>
              <a:t>Tipos</a:t>
            </a:r>
            <a:r>
              <a:rPr lang="en-US" dirty="0" smtClean="0">
                <a:latin typeface="+mn-lt"/>
              </a:rPr>
              <a:t> de </a:t>
            </a:r>
            <a:r>
              <a:rPr lang="en-US" dirty="0" err="1" smtClean="0">
                <a:latin typeface="+mn-lt"/>
              </a:rPr>
              <a:t>Textos</a:t>
            </a:r>
            <a:r>
              <a:rPr lang="en-US" dirty="0" smtClean="0">
                <a:latin typeface="+mn-lt"/>
              </a:rPr>
              <a:t> </a:t>
            </a:r>
            <a:r>
              <a:rPr lang="en-US" dirty="0" err="1" smtClean="0">
                <a:latin typeface="+mn-lt"/>
              </a:rPr>
              <a:t>em</a:t>
            </a:r>
            <a:r>
              <a:rPr lang="en-US" dirty="0" smtClean="0">
                <a:latin typeface="+mn-lt"/>
              </a:rPr>
              <a:t> EI</a:t>
            </a:r>
            <a:br>
              <a:rPr lang="en-US" dirty="0" smtClean="0">
                <a:latin typeface="+mn-lt"/>
              </a:rPr>
            </a:br>
            <a:r>
              <a:rPr lang="en-US" sz="3200" dirty="0" err="1">
                <a:latin typeface="+mn-lt"/>
              </a:rPr>
              <a:t>Texto</a:t>
            </a:r>
            <a:r>
              <a:rPr lang="en-US" sz="3200" dirty="0">
                <a:latin typeface="+mn-lt"/>
              </a:rPr>
              <a:t> </a:t>
            </a:r>
            <a:r>
              <a:rPr lang="en-US" sz="3200" dirty="0" err="1">
                <a:latin typeface="+mn-lt"/>
              </a:rPr>
              <a:t>estruturado</a:t>
            </a:r>
            <a:endParaRPr lang="en-US" dirty="0" smtClean="0">
              <a:latin typeface="+mn-lt"/>
            </a:endParaRPr>
          </a:p>
        </p:txBody>
      </p:sp>
      <p:sp>
        <p:nvSpPr>
          <p:cNvPr id="5" name="Espaço Reservado para Conteúdo 4"/>
          <p:cNvSpPr>
            <a:spLocks noGrp="1"/>
          </p:cNvSpPr>
          <p:nvPr>
            <p:ph idx="1"/>
          </p:nvPr>
        </p:nvSpPr>
        <p:spPr>
          <a:xfrm>
            <a:off x="755576" y="1628800"/>
            <a:ext cx="7772400" cy="720080"/>
          </a:xfrm>
        </p:spPr>
        <p:txBody>
          <a:bodyPr/>
          <a:lstStyle/>
          <a:p>
            <a:r>
              <a:rPr lang="en-US" dirty="0" err="1" smtClean="0"/>
              <a:t>Tabelas</a:t>
            </a:r>
            <a:r>
              <a:rPr lang="en-US" dirty="0" smtClean="0"/>
              <a:t>: </a:t>
            </a:r>
            <a:r>
              <a:rPr lang="en-US" dirty="0" err="1" smtClean="0"/>
              <a:t>tarefa</a:t>
            </a:r>
            <a:r>
              <a:rPr lang="en-US" dirty="0" smtClean="0"/>
              <a:t> de EI </a:t>
            </a:r>
            <a:r>
              <a:rPr lang="en-US" dirty="0" err="1" smtClean="0"/>
              <a:t>mais</a:t>
            </a:r>
            <a:r>
              <a:rPr lang="en-US" dirty="0" smtClean="0"/>
              <a:t> simples</a:t>
            </a:r>
          </a:p>
          <a:p>
            <a:pPr lvl="1"/>
            <a:endParaRPr lang="en-US" dirty="0">
              <a:latin typeface="Calibri" pitchFamily="34" charset="0"/>
            </a:endParaRPr>
          </a:p>
          <a:p>
            <a:endParaRPr lang="pt-BR" dirty="0"/>
          </a:p>
        </p:txBody>
      </p:sp>
      <p:pic>
        <p:nvPicPr>
          <p:cNvPr id="17419" name="Picture 14" descr="2002_10_16_102205_shot"/>
          <p:cNvPicPr>
            <a:picLocks noChangeAspect="1" noChangeArrowheads="1"/>
          </p:cNvPicPr>
          <p:nvPr/>
        </p:nvPicPr>
        <p:blipFill>
          <a:blip r:embed="rId3" cstate="print"/>
          <a:srcRect/>
          <a:stretch>
            <a:fillRect/>
          </a:stretch>
        </p:blipFill>
        <p:spPr bwMode="auto">
          <a:xfrm>
            <a:off x="1331640" y="2636912"/>
            <a:ext cx="6419845" cy="3886491"/>
          </a:xfrm>
          <a:prstGeom prst="rect">
            <a:avLst/>
          </a:prstGeom>
          <a:noFill/>
          <a:ln w="9525">
            <a:solidFill>
              <a:schemeClr val="accent6">
                <a:lumMod val="60000"/>
                <a:lumOff val="40000"/>
              </a:schemeClr>
            </a:solidFill>
            <a:miter lim="800000"/>
            <a:headEnd/>
            <a:tailEnd/>
          </a:ln>
        </p:spPr>
      </p:pic>
    </p:spTree>
    <p:extLst>
      <p:ext uri="{BB962C8B-B14F-4D97-AF65-F5344CB8AC3E}">
        <p14:creationId xmlns:p14="http://schemas.microsoft.com/office/powerpoint/2010/main" xmlns="" val="332360489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err="1" smtClean="0"/>
              <a:t>Tipos</a:t>
            </a:r>
            <a:r>
              <a:rPr lang="en-US" dirty="0" smtClean="0"/>
              <a:t> de </a:t>
            </a:r>
            <a:r>
              <a:rPr lang="en-US" dirty="0" err="1" smtClean="0"/>
              <a:t>Textos</a:t>
            </a:r>
            <a:r>
              <a:rPr lang="en-US" dirty="0" smtClean="0"/>
              <a:t> </a:t>
            </a:r>
            <a:r>
              <a:rPr lang="en-US" dirty="0" err="1" smtClean="0"/>
              <a:t>em</a:t>
            </a:r>
            <a:r>
              <a:rPr lang="en-US" dirty="0" smtClean="0"/>
              <a:t> EI</a:t>
            </a:r>
            <a:br>
              <a:rPr lang="en-US" dirty="0" smtClean="0"/>
            </a:br>
            <a:r>
              <a:rPr lang="en-US" sz="3200" dirty="0" err="1" smtClean="0"/>
              <a:t>Textos</a:t>
            </a:r>
            <a:r>
              <a:rPr lang="en-US" sz="3200" dirty="0" smtClean="0"/>
              <a:t> </a:t>
            </a:r>
            <a:r>
              <a:rPr lang="pt-BR" sz="3200" dirty="0" smtClean="0"/>
              <a:t>Semiestruturados</a:t>
            </a:r>
            <a:endParaRPr lang="en-US" sz="3200" dirty="0" smtClean="0"/>
          </a:p>
        </p:txBody>
      </p:sp>
      <p:grpSp>
        <p:nvGrpSpPr>
          <p:cNvPr id="3" name="Grupo 2"/>
          <p:cNvGrpSpPr/>
          <p:nvPr/>
        </p:nvGrpSpPr>
        <p:grpSpPr>
          <a:xfrm>
            <a:off x="395536" y="1857018"/>
            <a:ext cx="4340903" cy="3732222"/>
            <a:chOff x="303105" y="1785010"/>
            <a:chExt cx="4340903" cy="3732222"/>
          </a:xfrm>
        </p:grpSpPr>
        <p:sp>
          <p:nvSpPr>
            <p:cNvPr id="17421" name="Text Box 5"/>
            <p:cNvSpPr txBox="1">
              <a:spLocks noChangeArrowheads="1"/>
            </p:cNvSpPr>
            <p:nvPr/>
          </p:nvSpPr>
          <p:spPr bwMode="auto">
            <a:xfrm>
              <a:off x="709615" y="1785010"/>
              <a:ext cx="3121882" cy="707886"/>
            </a:xfrm>
            <a:prstGeom prst="rect">
              <a:avLst/>
            </a:prstGeom>
            <a:noFill/>
            <a:ln w="9525">
              <a:solidFill>
                <a:schemeClr val="tx1"/>
              </a:solidFill>
              <a:miter lim="800000"/>
              <a:headEnd/>
              <a:tailEnd/>
            </a:ln>
          </p:spPr>
          <p:txBody>
            <a:bodyPr wrap="square">
              <a:spAutoFit/>
            </a:bodyPr>
            <a:lstStyle/>
            <a:p>
              <a:pPr algn="ctr"/>
              <a:r>
                <a:rPr lang="en-US" sz="2000" dirty="0" err="1">
                  <a:solidFill>
                    <a:srgbClr val="000000"/>
                  </a:solidFill>
                  <a:latin typeface="+mn-lt"/>
                </a:rPr>
                <a:t>Textos</a:t>
              </a:r>
              <a:r>
                <a:rPr lang="en-US" sz="2000" dirty="0">
                  <a:solidFill>
                    <a:srgbClr val="000000"/>
                  </a:solidFill>
                  <a:latin typeface="+mn-lt"/>
                </a:rPr>
                <a:t> </a:t>
              </a:r>
              <a:r>
                <a:rPr lang="en-US" sz="2000" dirty="0" err="1" smtClean="0">
                  <a:solidFill>
                    <a:srgbClr val="000000"/>
                  </a:solidFill>
                  <a:latin typeface="+mn-lt"/>
                </a:rPr>
                <a:t>não</a:t>
              </a:r>
              <a:r>
                <a:rPr lang="en-US" sz="2000" dirty="0" smtClean="0">
                  <a:solidFill>
                    <a:srgbClr val="000000"/>
                  </a:solidFill>
                  <a:latin typeface="+mn-lt"/>
                </a:rPr>
                <a:t> </a:t>
              </a:r>
              <a:r>
                <a:rPr lang="en-US" sz="2000" dirty="0" err="1" smtClean="0">
                  <a:solidFill>
                    <a:srgbClr val="000000"/>
                  </a:solidFill>
                  <a:latin typeface="+mn-lt"/>
                </a:rPr>
                <a:t>gramaticais</a:t>
              </a:r>
              <a:r>
                <a:rPr lang="en-US" sz="2000" dirty="0" smtClean="0">
                  <a:solidFill>
                    <a:srgbClr val="000000"/>
                  </a:solidFill>
                  <a:latin typeface="+mn-lt"/>
                </a:rPr>
                <a:t> &amp; </a:t>
              </a:r>
            </a:p>
            <a:p>
              <a:pPr algn="ctr"/>
              <a:r>
                <a:rPr lang="en-US" sz="2000" dirty="0" smtClean="0">
                  <a:solidFill>
                    <a:srgbClr val="000000"/>
                  </a:solidFill>
                  <a:latin typeface="+mn-lt"/>
                </a:rPr>
                <a:t> </a:t>
              </a:r>
              <a:r>
                <a:rPr lang="en-US" sz="2000" dirty="0" err="1" smtClean="0">
                  <a:solidFill>
                    <a:srgbClr val="000000"/>
                  </a:solidFill>
                  <a:latin typeface="+mn-lt"/>
                </a:rPr>
                <a:t>uso</a:t>
              </a:r>
              <a:r>
                <a:rPr lang="en-US" sz="2000" dirty="0" smtClean="0">
                  <a:solidFill>
                    <a:srgbClr val="000000"/>
                  </a:solidFill>
                  <a:latin typeface="+mn-lt"/>
                </a:rPr>
                <a:t> de </a:t>
              </a:r>
              <a:r>
                <a:rPr lang="en-US" sz="2000" dirty="0" err="1" smtClean="0">
                  <a:solidFill>
                    <a:srgbClr val="000000"/>
                  </a:solidFill>
                  <a:latin typeface="+mn-lt"/>
                </a:rPr>
                <a:t>formatação</a:t>
              </a:r>
              <a:endParaRPr lang="en-US" sz="2000" dirty="0" smtClean="0">
                <a:solidFill>
                  <a:srgbClr val="000000"/>
                </a:solidFill>
                <a:latin typeface="+mn-lt"/>
              </a:endParaRPr>
            </a:p>
          </p:txBody>
        </p:sp>
        <p:pic>
          <p:nvPicPr>
            <p:cNvPr id="17422" name="Picture 11" descr="2002_10_16_101227_shot"/>
            <p:cNvPicPr>
              <a:picLocks noChangeAspect="1" noChangeArrowheads="1"/>
            </p:cNvPicPr>
            <p:nvPr/>
          </p:nvPicPr>
          <p:blipFill>
            <a:blip r:embed="rId3" cstate="print"/>
            <a:srcRect/>
            <a:stretch>
              <a:fillRect/>
            </a:stretch>
          </p:blipFill>
          <p:spPr bwMode="auto">
            <a:xfrm>
              <a:off x="303105" y="2852936"/>
              <a:ext cx="4340903" cy="2664296"/>
            </a:xfrm>
            <a:prstGeom prst="rect">
              <a:avLst/>
            </a:prstGeom>
            <a:noFill/>
            <a:ln w="38100">
              <a:solidFill>
                <a:srgbClr val="C0C0C0"/>
              </a:solidFill>
              <a:miter lim="800000"/>
              <a:headEnd/>
              <a:tailEnd/>
            </a:ln>
          </p:spPr>
        </p:pic>
      </p:grpSp>
      <p:grpSp>
        <p:nvGrpSpPr>
          <p:cNvPr id="4" name="Grupo 3"/>
          <p:cNvGrpSpPr/>
          <p:nvPr/>
        </p:nvGrpSpPr>
        <p:grpSpPr>
          <a:xfrm>
            <a:off x="5022899" y="3068960"/>
            <a:ext cx="3797573" cy="3456384"/>
            <a:chOff x="5022899" y="3212976"/>
            <a:chExt cx="3797573" cy="3456384"/>
          </a:xfrm>
        </p:grpSpPr>
        <p:sp>
          <p:nvSpPr>
            <p:cNvPr id="12" name="Text Box 4"/>
            <p:cNvSpPr txBox="1">
              <a:spLocks noChangeArrowheads="1"/>
            </p:cNvSpPr>
            <p:nvPr/>
          </p:nvSpPr>
          <p:spPr bwMode="auto">
            <a:xfrm>
              <a:off x="5382801" y="3212976"/>
              <a:ext cx="3077766" cy="707886"/>
            </a:xfrm>
            <a:prstGeom prst="rect">
              <a:avLst/>
            </a:prstGeom>
            <a:noFill/>
            <a:ln w="9525">
              <a:solidFill>
                <a:schemeClr val="tx1"/>
              </a:solidFill>
              <a:miter lim="800000"/>
              <a:headEnd/>
              <a:tailEnd/>
            </a:ln>
          </p:spPr>
          <p:txBody>
            <a:bodyPr wrap="none">
              <a:spAutoFit/>
            </a:bodyPr>
            <a:lstStyle/>
            <a:p>
              <a:pPr algn="ctr"/>
              <a:r>
                <a:rPr lang="en-US" sz="2000" dirty="0" err="1" smtClean="0">
                  <a:solidFill>
                    <a:srgbClr val="000000"/>
                  </a:solidFill>
                  <a:latin typeface="+mn-lt"/>
                </a:rPr>
                <a:t>Textos</a:t>
              </a:r>
              <a:r>
                <a:rPr lang="en-US" sz="2000" dirty="0" smtClean="0">
                  <a:solidFill>
                    <a:srgbClr val="000000"/>
                  </a:solidFill>
                  <a:latin typeface="+mn-lt"/>
                </a:rPr>
                <a:t> </a:t>
              </a:r>
              <a:r>
                <a:rPr lang="en-US" sz="2000" dirty="0" err="1" smtClean="0">
                  <a:solidFill>
                    <a:srgbClr val="000000"/>
                  </a:solidFill>
                  <a:latin typeface="+mn-lt"/>
                </a:rPr>
                <a:t>gramaticais</a:t>
              </a:r>
              <a:r>
                <a:rPr lang="en-US" sz="2000" dirty="0" smtClean="0">
                  <a:solidFill>
                    <a:srgbClr val="000000"/>
                  </a:solidFill>
                  <a:latin typeface="+mn-lt"/>
                </a:rPr>
                <a:t> com  </a:t>
              </a:r>
              <a:endParaRPr lang="en-US" sz="2000" dirty="0">
                <a:solidFill>
                  <a:srgbClr val="000000"/>
                </a:solidFill>
                <a:latin typeface="+mn-lt"/>
              </a:endParaRPr>
            </a:p>
            <a:p>
              <a:pPr algn="ctr"/>
              <a:r>
                <a:rPr lang="en-US" sz="2000" dirty="0" err="1" smtClean="0">
                  <a:solidFill>
                    <a:srgbClr val="000000"/>
                  </a:solidFill>
                  <a:latin typeface="+mn-lt"/>
                </a:rPr>
                <a:t>formatação</a:t>
              </a:r>
              <a:r>
                <a:rPr lang="en-US" sz="2000" dirty="0" smtClean="0">
                  <a:solidFill>
                    <a:srgbClr val="000000"/>
                  </a:solidFill>
                  <a:latin typeface="+mn-lt"/>
                </a:rPr>
                <a:t> </a:t>
              </a:r>
              <a:r>
                <a:rPr lang="en-US" sz="2000" dirty="0" err="1" smtClean="0">
                  <a:solidFill>
                    <a:srgbClr val="000000"/>
                  </a:solidFill>
                  <a:latin typeface="+mn-lt"/>
                </a:rPr>
                <a:t>parcial</a:t>
              </a:r>
              <a:r>
                <a:rPr lang="en-US" sz="2000" dirty="0" smtClean="0">
                  <a:solidFill>
                    <a:srgbClr val="000000"/>
                  </a:solidFill>
                  <a:latin typeface="+mn-lt"/>
                </a:rPr>
                <a:t> e links</a:t>
              </a:r>
            </a:p>
          </p:txBody>
        </p:sp>
        <p:pic>
          <p:nvPicPr>
            <p:cNvPr id="14" name="Picture 8" descr="2002_10_16_095400_shot"/>
            <p:cNvPicPr>
              <a:picLocks noChangeAspect="1" noChangeArrowheads="1"/>
            </p:cNvPicPr>
            <p:nvPr/>
          </p:nvPicPr>
          <p:blipFill>
            <a:blip r:embed="rId4" cstate="print"/>
            <a:srcRect/>
            <a:stretch>
              <a:fillRect/>
            </a:stretch>
          </p:blipFill>
          <p:spPr bwMode="auto">
            <a:xfrm>
              <a:off x="5022899" y="4077071"/>
              <a:ext cx="3797573" cy="2592289"/>
            </a:xfrm>
            <a:prstGeom prst="rect">
              <a:avLst/>
            </a:prstGeom>
            <a:noFill/>
            <a:ln w="38100">
              <a:solidFill>
                <a:srgbClr val="C0C0C0"/>
              </a:solidFill>
              <a:miter lim="800000"/>
              <a:headEnd/>
              <a:tailEnd/>
            </a:ln>
          </p:spPr>
        </p:pic>
      </p:grpSp>
    </p:spTree>
    <p:extLst>
      <p:ext uri="{BB962C8B-B14F-4D97-AF65-F5344CB8AC3E}">
        <p14:creationId xmlns:p14="http://schemas.microsoft.com/office/powerpoint/2010/main" xmlns="" val="238904889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260648"/>
            <a:ext cx="7772400" cy="1152128"/>
          </a:xfrm>
        </p:spPr>
        <p:txBody>
          <a:bodyPr/>
          <a:lstStyle/>
          <a:p>
            <a:r>
              <a:rPr lang="en-US" dirty="0" err="1" smtClean="0"/>
              <a:t>Tipos</a:t>
            </a:r>
            <a:r>
              <a:rPr lang="en-US" dirty="0" smtClean="0"/>
              <a:t> de </a:t>
            </a:r>
            <a:r>
              <a:rPr lang="en-US" dirty="0" err="1" smtClean="0"/>
              <a:t>Textos</a:t>
            </a:r>
            <a:r>
              <a:rPr lang="en-US" dirty="0" smtClean="0"/>
              <a:t> </a:t>
            </a:r>
            <a:r>
              <a:rPr lang="en-US" dirty="0" err="1" smtClean="0"/>
              <a:t>em</a:t>
            </a:r>
            <a:r>
              <a:rPr lang="en-US" dirty="0" smtClean="0"/>
              <a:t> EI</a:t>
            </a:r>
            <a:br>
              <a:rPr lang="en-US" dirty="0" smtClean="0"/>
            </a:br>
            <a:r>
              <a:rPr lang="en-US" sz="3200" dirty="0" err="1" smtClean="0"/>
              <a:t>Texto</a:t>
            </a:r>
            <a:r>
              <a:rPr lang="en-US" sz="3200" dirty="0" smtClean="0"/>
              <a:t> </a:t>
            </a:r>
            <a:r>
              <a:rPr lang="en-US" sz="3200" dirty="0"/>
              <a:t>livre </a:t>
            </a:r>
            <a:endParaRPr lang="en-US" sz="3200" dirty="0" smtClean="0"/>
          </a:p>
        </p:txBody>
      </p:sp>
      <p:sp>
        <p:nvSpPr>
          <p:cNvPr id="4" name="Espaço Reservado para Conteúdo 3"/>
          <p:cNvSpPr>
            <a:spLocks noGrp="1"/>
          </p:cNvSpPr>
          <p:nvPr>
            <p:ph idx="1"/>
          </p:nvPr>
        </p:nvSpPr>
        <p:spPr>
          <a:xfrm>
            <a:off x="838200" y="1690464"/>
            <a:ext cx="7772400" cy="1450504"/>
          </a:xfrm>
        </p:spPr>
        <p:txBody>
          <a:bodyPr/>
          <a:lstStyle/>
          <a:p>
            <a:r>
              <a:rPr lang="en-US" dirty="0" err="1" smtClean="0"/>
              <a:t>Parágrafos</a:t>
            </a:r>
            <a:r>
              <a:rPr lang="en-US" dirty="0" smtClean="0"/>
              <a:t> </a:t>
            </a:r>
            <a:r>
              <a:rPr lang="en-US" dirty="0" err="1" smtClean="0"/>
              <a:t>sem</a:t>
            </a:r>
            <a:r>
              <a:rPr lang="en-US" dirty="0" smtClean="0"/>
              <a:t> </a:t>
            </a:r>
            <a:r>
              <a:rPr lang="en-US" dirty="0" err="1" smtClean="0"/>
              <a:t>nenhuma</a:t>
            </a:r>
            <a:r>
              <a:rPr lang="en-US" dirty="0" smtClean="0"/>
              <a:t> </a:t>
            </a:r>
            <a:r>
              <a:rPr lang="en-US" dirty="0" err="1" smtClean="0"/>
              <a:t>formatação</a:t>
            </a:r>
            <a:endParaRPr lang="en-US" dirty="0" smtClean="0"/>
          </a:p>
          <a:p>
            <a:pPr lvl="1"/>
            <a:r>
              <a:rPr lang="en-US" dirty="0" err="1" smtClean="0"/>
              <a:t>Tarefa</a:t>
            </a:r>
            <a:r>
              <a:rPr lang="en-US" dirty="0" smtClean="0"/>
              <a:t> </a:t>
            </a:r>
            <a:r>
              <a:rPr lang="en-US" dirty="0" err="1" smtClean="0"/>
              <a:t>mais</a:t>
            </a:r>
            <a:r>
              <a:rPr lang="en-US" dirty="0" smtClean="0"/>
              <a:t> </a:t>
            </a:r>
            <a:r>
              <a:rPr lang="en-US" dirty="0" err="1" smtClean="0"/>
              <a:t>difícil</a:t>
            </a:r>
            <a:r>
              <a:rPr lang="en-US" dirty="0" smtClean="0"/>
              <a:t> de EI</a:t>
            </a:r>
          </a:p>
        </p:txBody>
      </p:sp>
      <p:sp>
        <p:nvSpPr>
          <p:cNvPr id="17425" name="Text Box 9"/>
          <p:cNvSpPr txBox="1">
            <a:spLocks noChangeArrowheads="1"/>
          </p:cNvSpPr>
          <p:nvPr/>
        </p:nvSpPr>
        <p:spPr bwMode="auto">
          <a:xfrm>
            <a:off x="1475656" y="3610759"/>
            <a:ext cx="6161112" cy="2554545"/>
          </a:xfrm>
          <a:prstGeom prst="rect">
            <a:avLst/>
          </a:prstGeom>
          <a:solidFill>
            <a:schemeClr val="bg1"/>
          </a:solidFill>
          <a:ln w="9525">
            <a:solidFill>
              <a:schemeClr val="tx1"/>
            </a:solidFill>
            <a:miter lim="800000"/>
            <a:headEnd/>
            <a:tailEnd/>
          </a:ln>
        </p:spPr>
        <p:txBody>
          <a:bodyPr wrap="square">
            <a:spAutoFit/>
          </a:bodyPr>
          <a:lstStyle/>
          <a:p>
            <a:r>
              <a:rPr lang="en-US" sz="2000" dirty="0" err="1">
                <a:solidFill>
                  <a:srgbClr val="000000"/>
                </a:solidFill>
                <a:latin typeface="Calibri" pitchFamily="34" charset="0"/>
              </a:rPr>
              <a:t>Astro</a:t>
            </a:r>
            <a:r>
              <a:rPr lang="en-US" sz="2000" dirty="0">
                <a:solidFill>
                  <a:srgbClr val="000000"/>
                </a:solidFill>
                <a:latin typeface="Calibri" pitchFamily="34" charset="0"/>
              </a:rPr>
              <a:t> Teller is the CEO and co-founder of </a:t>
            </a:r>
            <a:r>
              <a:rPr lang="en-US" sz="2000" dirty="0" err="1">
                <a:solidFill>
                  <a:srgbClr val="000000"/>
                </a:solidFill>
                <a:latin typeface="Calibri" pitchFamily="34" charset="0"/>
              </a:rPr>
              <a:t>BodyMedia</a:t>
            </a:r>
            <a:r>
              <a:rPr lang="en-US" sz="2000" dirty="0">
                <a:solidFill>
                  <a:srgbClr val="000000"/>
                </a:solidFill>
                <a:latin typeface="Calibri" pitchFamily="34" charset="0"/>
              </a:rPr>
              <a:t>. </a:t>
            </a:r>
            <a:r>
              <a:rPr lang="en-US" sz="2000" dirty="0" err="1">
                <a:solidFill>
                  <a:srgbClr val="000000"/>
                </a:solidFill>
                <a:latin typeface="Calibri" pitchFamily="34" charset="0"/>
              </a:rPr>
              <a:t>Astro</a:t>
            </a:r>
            <a:r>
              <a:rPr lang="en-US" sz="2000" dirty="0">
                <a:solidFill>
                  <a:srgbClr val="000000"/>
                </a:solidFill>
                <a:latin typeface="Calibri" pitchFamily="34" charset="0"/>
              </a:rPr>
              <a:t> holds a Ph.D. in Artificial Intelligence from Carnegie Mellon University, where he was inducted as a national Hertz fellow. His M.S. in symbolic and heuristic computation and B.S. in computer science are from Stanford University. His work in science, literature and business has appeared in international media from the New York Times to CNN to NPR.</a:t>
            </a:r>
          </a:p>
        </p:txBody>
      </p:sp>
    </p:spTree>
    <p:extLst>
      <p:ext uri="{BB962C8B-B14F-4D97-AF65-F5344CB8AC3E}">
        <p14:creationId xmlns:p14="http://schemas.microsoft.com/office/powerpoint/2010/main" xmlns="" val="170368674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1043608" y="188640"/>
            <a:ext cx="6715125" cy="792088"/>
          </a:xfrm>
        </p:spPr>
        <p:txBody>
          <a:bodyPr/>
          <a:lstStyle/>
          <a:p>
            <a:r>
              <a:rPr lang="pt-BR" dirty="0" smtClean="0"/>
              <a:t>Sistemas de EI - </a:t>
            </a:r>
            <a:r>
              <a:rPr lang="pt-BR" b="0" dirty="0" smtClean="0"/>
              <a:t>O que extrair?</a:t>
            </a:r>
            <a:endParaRPr lang="en-US" b="0" i="1" dirty="0" smtClean="0"/>
          </a:p>
        </p:txBody>
      </p:sp>
      <p:sp>
        <p:nvSpPr>
          <p:cNvPr id="10248" name="Text Box 1037"/>
          <p:cNvSpPr txBox="1">
            <a:spLocks noChangeArrowheads="1"/>
          </p:cNvSpPr>
          <p:nvPr/>
        </p:nvSpPr>
        <p:spPr bwMode="auto">
          <a:xfrm>
            <a:off x="1215975" y="1796623"/>
            <a:ext cx="6956425" cy="1200329"/>
          </a:xfrm>
          <a:prstGeom prst="rect">
            <a:avLst/>
          </a:prstGeom>
          <a:solidFill>
            <a:schemeClr val="bg1"/>
          </a:solidFill>
          <a:ln w="9525">
            <a:solidFill>
              <a:schemeClr val="tx1"/>
            </a:solidFill>
            <a:miter lim="800000"/>
            <a:headEnd/>
            <a:tailEnd/>
          </a:ln>
        </p:spPr>
        <p:txBody>
          <a:bodyPr>
            <a:spAutoFit/>
          </a:bodyPr>
          <a:lstStyle/>
          <a:p>
            <a:r>
              <a:rPr lang="en-US" b="1" i="1" dirty="0">
                <a:solidFill>
                  <a:srgbClr val="000000"/>
                </a:solidFill>
                <a:latin typeface="Calibri" pitchFamily="34" charset="0"/>
              </a:rPr>
              <a:t>Jack Welch </a:t>
            </a:r>
            <a:r>
              <a:rPr lang="en-US" i="1" dirty="0">
                <a:solidFill>
                  <a:srgbClr val="000000"/>
                </a:solidFill>
                <a:latin typeface="Calibri" pitchFamily="34" charset="0"/>
              </a:rPr>
              <a:t>will retire as </a:t>
            </a:r>
            <a:r>
              <a:rPr lang="en-US" b="1" i="1" dirty="0">
                <a:solidFill>
                  <a:srgbClr val="000000"/>
                </a:solidFill>
                <a:latin typeface="Calibri" pitchFamily="34" charset="0"/>
              </a:rPr>
              <a:t>CEO</a:t>
            </a:r>
            <a:r>
              <a:rPr lang="en-US" i="1" dirty="0">
                <a:solidFill>
                  <a:srgbClr val="000000"/>
                </a:solidFill>
                <a:latin typeface="Calibri" pitchFamily="34" charset="0"/>
              </a:rPr>
              <a:t> of General Electric </a:t>
            </a:r>
            <a:r>
              <a:rPr lang="en-US" i="1" dirty="0" smtClean="0">
                <a:solidFill>
                  <a:srgbClr val="000000"/>
                </a:solidFill>
                <a:latin typeface="Calibri" pitchFamily="34" charset="0"/>
              </a:rPr>
              <a:t>tomorrow</a:t>
            </a:r>
            <a:r>
              <a:rPr lang="en-US" i="1" dirty="0">
                <a:solidFill>
                  <a:srgbClr val="000000"/>
                </a:solidFill>
                <a:latin typeface="Calibri" pitchFamily="34" charset="0"/>
              </a:rPr>
              <a:t>.  The top role </a:t>
            </a:r>
            <a:r>
              <a:rPr lang="en-US" i="1" dirty="0" smtClean="0">
                <a:solidFill>
                  <a:srgbClr val="000000"/>
                </a:solidFill>
                <a:latin typeface="Calibri" pitchFamily="34" charset="0"/>
              </a:rPr>
              <a:t>at </a:t>
            </a:r>
            <a:r>
              <a:rPr lang="en-US" i="1" dirty="0">
                <a:solidFill>
                  <a:srgbClr val="000000"/>
                </a:solidFill>
                <a:latin typeface="Calibri" pitchFamily="34" charset="0"/>
              </a:rPr>
              <a:t>the Connecticut company will be filled by </a:t>
            </a:r>
            <a:r>
              <a:rPr lang="en-US" b="1" i="1" dirty="0">
                <a:solidFill>
                  <a:srgbClr val="000000"/>
                </a:solidFill>
                <a:latin typeface="Calibri" pitchFamily="34" charset="0"/>
              </a:rPr>
              <a:t>Jeffrey </a:t>
            </a:r>
            <a:r>
              <a:rPr lang="en-US" b="1" i="1" dirty="0" err="1">
                <a:solidFill>
                  <a:srgbClr val="000000"/>
                </a:solidFill>
                <a:latin typeface="Calibri" pitchFamily="34" charset="0"/>
              </a:rPr>
              <a:t>Immelt</a:t>
            </a:r>
            <a:r>
              <a:rPr lang="en-US" i="1" dirty="0">
                <a:solidFill>
                  <a:srgbClr val="000000"/>
                </a:solidFill>
                <a:latin typeface="Calibri" pitchFamily="34" charset="0"/>
              </a:rPr>
              <a:t>.</a:t>
            </a:r>
          </a:p>
        </p:txBody>
      </p:sp>
      <p:sp>
        <p:nvSpPr>
          <p:cNvPr id="13" name="Curved Down Arrow 12"/>
          <p:cNvSpPr/>
          <p:nvPr/>
        </p:nvSpPr>
        <p:spPr>
          <a:xfrm>
            <a:off x="2265412" y="1340768"/>
            <a:ext cx="2232248" cy="428625"/>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rgbClr val="000000"/>
              </a:solidFill>
            </a:endParaRPr>
          </a:p>
        </p:txBody>
      </p:sp>
      <p:grpSp>
        <p:nvGrpSpPr>
          <p:cNvPr id="2" name="Grupo 1"/>
          <p:cNvGrpSpPr/>
          <p:nvPr/>
        </p:nvGrpSpPr>
        <p:grpSpPr>
          <a:xfrm>
            <a:off x="107504" y="3576498"/>
            <a:ext cx="2393408" cy="2742114"/>
            <a:chOff x="251520" y="3576498"/>
            <a:chExt cx="2393408" cy="2742114"/>
          </a:xfrm>
        </p:grpSpPr>
        <p:sp>
          <p:nvSpPr>
            <p:cNvPr id="19466" name="Text Box 1027"/>
            <p:cNvSpPr txBox="1">
              <a:spLocks noChangeArrowheads="1"/>
            </p:cNvSpPr>
            <p:nvPr/>
          </p:nvSpPr>
          <p:spPr bwMode="auto">
            <a:xfrm>
              <a:off x="251520" y="4005064"/>
              <a:ext cx="2340128" cy="707886"/>
            </a:xfrm>
            <a:prstGeom prst="rect">
              <a:avLst/>
            </a:prstGeom>
            <a:noFill/>
            <a:ln w="9525">
              <a:noFill/>
              <a:miter lim="800000"/>
              <a:headEnd/>
              <a:tailEnd/>
            </a:ln>
          </p:spPr>
          <p:txBody>
            <a:bodyPr wrap="square">
              <a:spAutoFit/>
            </a:bodyPr>
            <a:lstStyle/>
            <a:p>
              <a:r>
                <a:rPr lang="en-US" sz="2000" dirty="0" err="1" smtClean="0">
                  <a:solidFill>
                    <a:srgbClr val="000000"/>
                  </a:solidFill>
                  <a:latin typeface="Calibri" pitchFamily="34" charset="0"/>
                </a:rPr>
                <a:t>Entidades</a:t>
              </a:r>
              <a:r>
                <a:rPr lang="en-US" sz="2000" dirty="0" smtClean="0">
                  <a:solidFill>
                    <a:srgbClr val="000000"/>
                  </a:solidFill>
                  <a:latin typeface="Calibri" pitchFamily="34" charset="0"/>
                </a:rPr>
                <a:t> </a:t>
              </a:r>
              <a:r>
                <a:rPr lang="en-US" sz="2000" dirty="0" err="1" smtClean="0">
                  <a:solidFill>
                    <a:srgbClr val="000000"/>
                  </a:solidFill>
                  <a:latin typeface="Calibri" pitchFamily="34" charset="0"/>
                </a:rPr>
                <a:t>nomeadas</a:t>
              </a:r>
              <a:endParaRPr lang="en-US" sz="2000" dirty="0">
                <a:solidFill>
                  <a:srgbClr val="000000"/>
                </a:solidFill>
                <a:latin typeface="Calibri" pitchFamily="34" charset="0"/>
              </a:endParaRPr>
            </a:p>
            <a:p>
              <a:r>
                <a:rPr lang="en-US" sz="2000" dirty="0">
                  <a:solidFill>
                    <a:srgbClr val="000000"/>
                  </a:solidFill>
                  <a:latin typeface="Calibri" pitchFamily="34" charset="0"/>
                </a:rPr>
                <a:t> </a:t>
              </a:r>
              <a:r>
                <a:rPr lang="en-US" sz="2000" dirty="0" smtClean="0">
                  <a:solidFill>
                    <a:srgbClr val="000000"/>
                  </a:solidFill>
                  <a:latin typeface="Calibri" pitchFamily="34" charset="0"/>
                </a:rPr>
                <a:t>(Campos </a:t>
              </a:r>
              <a:r>
                <a:rPr lang="en-US" sz="2000" dirty="0" err="1" smtClean="0">
                  <a:solidFill>
                    <a:srgbClr val="000000"/>
                  </a:solidFill>
                  <a:latin typeface="Calibri" pitchFamily="34" charset="0"/>
                </a:rPr>
                <a:t>isolados</a:t>
              </a:r>
              <a:r>
                <a:rPr lang="en-US" sz="2000" dirty="0" smtClean="0">
                  <a:solidFill>
                    <a:srgbClr val="000000"/>
                  </a:solidFill>
                  <a:latin typeface="Calibri" pitchFamily="34" charset="0"/>
                </a:rPr>
                <a:t>)</a:t>
              </a:r>
              <a:endParaRPr lang="en-US" sz="2000" dirty="0">
                <a:solidFill>
                  <a:srgbClr val="000000"/>
                </a:solidFill>
                <a:latin typeface="Calibri" pitchFamily="34" charset="0"/>
              </a:endParaRPr>
            </a:p>
          </p:txBody>
        </p:sp>
        <p:sp>
          <p:nvSpPr>
            <p:cNvPr id="19467" name="Text Box 1028"/>
            <p:cNvSpPr txBox="1">
              <a:spLocks noChangeArrowheads="1"/>
            </p:cNvSpPr>
            <p:nvPr/>
          </p:nvSpPr>
          <p:spPr bwMode="auto">
            <a:xfrm>
              <a:off x="395536" y="4931876"/>
              <a:ext cx="2018245" cy="369332"/>
            </a:xfrm>
            <a:prstGeom prst="rect">
              <a:avLst/>
            </a:prstGeom>
            <a:solidFill>
              <a:srgbClr val="EAEAEA"/>
            </a:solidFill>
            <a:ln w="9525">
              <a:solidFill>
                <a:schemeClr val="tx1"/>
              </a:solidFill>
              <a:miter lim="800000"/>
              <a:headEnd/>
              <a:tailEnd/>
            </a:ln>
          </p:spPr>
          <p:txBody>
            <a:bodyPr wrap="none">
              <a:spAutoFit/>
            </a:bodyPr>
            <a:lstStyle/>
            <a:p>
              <a:r>
                <a:rPr lang="en-US" sz="1800" i="1" dirty="0">
                  <a:solidFill>
                    <a:srgbClr val="000000"/>
                  </a:solidFill>
                  <a:latin typeface="Calibri" pitchFamily="34" charset="0"/>
                </a:rPr>
                <a:t>Pessoa: </a:t>
              </a:r>
              <a:r>
                <a:rPr lang="en-US" sz="1800" dirty="0">
                  <a:solidFill>
                    <a:srgbClr val="000000"/>
                  </a:solidFill>
                  <a:latin typeface="Calibri" pitchFamily="34" charset="0"/>
                </a:rPr>
                <a:t> Jack Welch</a:t>
              </a:r>
            </a:p>
          </p:txBody>
        </p:sp>
        <p:sp>
          <p:nvSpPr>
            <p:cNvPr id="19468" name="Text Box 1040"/>
            <p:cNvSpPr txBox="1">
              <a:spLocks noChangeArrowheads="1"/>
            </p:cNvSpPr>
            <p:nvPr/>
          </p:nvSpPr>
          <p:spPr bwMode="auto">
            <a:xfrm>
              <a:off x="304800" y="5445224"/>
              <a:ext cx="2340128" cy="369332"/>
            </a:xfrm>
            <a:prstGeom prst="rect">
              <a:avLst/>
            </a:prstGeom>
            <a:solidFill>
              <a:srgbClr val="EAEAEA"/>
            </a:solidFill>
            <a:ln w="9525">
              <a:solidFill>
                <a:schemeClr val="tx1"/>
              </a:solidFill>
              <a:miter lim="800000"/>
              <a:headEnd/>
              <a:tailEnd/>
            </a:ln>
          </p:spPr>
          <p:txBody>
            <a:bodyPr wrap="none">
              <a:spAutoFit/>
            </a:bodyPr>
            <a:lstStyle/>
            <a:p>
              <a:r>
                <a:rPr lang="en-US" sz="1800" i="1" dirty="0">
                  <a:solidFill>
                    <a:srgbClr val="000000"/>
                  </a:solidFill>
                  <a:latin typeface="Calibri" pitchFamily="34" charset="0"/>
                </a:rPr>
                <a:t>Pessoa:</a:t>
              </a:r>
              <a:r>
                <a:rPr lang="en-US" sz="1800" dirty="0">
                  <a:solidFill>
                    <a:srgbClr val="000000"/>
                  </a:solidFill>
                  <a:latin typeface="Calibri" pitchFamily="34" charset="0"/>
                </a:rPr>
                <a:t>  Jeffrey </a:t>
              </a:r>
              <a:r>
                <a:rPr lang="en-US" sz="1800" dirty="0" err="1">
                  <a:solidFill>
                    <a:srgbClr val="000000"/>
                  </a:solidFill>
                  <a:latin typeface="Calibri" pitchFamily="34" charset="0"/>
                </a:rPr>
                <a:t>Immelt</a:t>
              </a:r>
              <a:endParaRPr lang="en-US" sz="1800" dirty="0">
                <a:solidFill>
                  <a:srgbClr val="000000"/>
                </a:solidFill>
                <a:latin typeface="Calibri" pitchFamily="34" charset="0"/>
              </a:endParaRPr>
            </a:p>
          </p:txBody>
        </p:sp>
        <p:sp>
          <p:nvSpPr>
            <p:cNvPr id="19469" name="Text Box 1041"/>
            <p:cNvSpPr txBox="1">
              <a:spLocks noChangeArrowheads="1"/>
            </p:cNvSpPr>
            <p:nvPr/>
          </p:nvSpPr>
          <p:spPr bwMode="auto">
            <a:xfrm>
              <a:off x="506462" y="5949280"/>
              <a:ext cx="1964127" cy="369332"/>
            </a:xfrm>
            <a:prstGeom prst="rect">
              <a:avLst/>
            </a:prstGeom>
            <a:solidFill>
              <a:srgbClr val="EAEAEA"/>
            </a:solidFill>
            <a:ln w="9525">
              <a:solidFill>
                <a:schemeClr val="tx1"/>
              </a:solidFill>
              <a:miter lim="800000"/>
              <a:headEnd/>
              <a:tailEnd/>
            </a:ln>
          </p:spPr>
          <p:txBody>
            <a:bodyPr wrap="none">
              <a:spAutoFit/>
            </a:bodyPr>
            <a:lstStyle/>
            <a:p>
              <a:r>
                <a:rPr lang="en-US" sz="1800" i="1" dirty="0">
                  <a:solidFill>
                    <a:srgbClr val="000000"/>
                  </a:solidFill>
                  <a:latin typeface="Calibri" pitchFamily="34" charset="0"/>
                </a:rPr>
                <a:t>Local:</a:t>
              </a:r>
              <a:r>
                <a:rPr lang="en-US" sz="1800" dirty="0">
                  <a:solidFill>
                    <a:srgbClr val="000000"/>
                  </a:solidFill>
                  <a:latin typeface="Calibri" pitchFamily="34" charset="0"/>
                </a:rPr>
                <a:t>  Connecticut</a:t>
              </a:r>
            </a:p>
          </p:txBody>
        </p:sp>
        <p:sp>
          <p:nvSpPr>
            <p:cNvPr id="19470" name="TextBox 13"/>
            <p:cNvSpPr txBox="1">
              <a:spLocks noChangeArrowheads="1"/>
            </p:cNvSpPr>
            <p:nvPr/>
          </p:nvSpPr>
          <p:spPr bwMode="auto">
            <a:xfrm>
              <a:off x="1088330" y="3576498"/>
              <a:ext cx="891382" cy="461665"/>
            </a:xfrm>
            <a:prstGeom prst="rect">
              <a:avLst/>
            </a:prstGeom>
            <a:noFill/>
            <a:ln w="9525">
              <a:noFill/>
              <a:miter lim="800000"/>
              <a:headEnd/>
              <a:tailEnd/>
            </a:ln>
          </p:spPr>
          <p:txBody>
            <a:bodyPr wrap="square">
              <a:spAutoFit/>
            </a:bodyPr>
            <a:lstStyle/>
            <a:p>
              <a:r>
                <a:rPr lang="en-US" dirty="0">
                  <a:solidFill>
                    <a:srgbClr val="000000"/>
                  </a:solidFill>
                </a:rPr>
                <a:t>(a)</a:t>
              </a:r>
              <a:endParaRPr lang="fr-FR" dirty="0">
                <a:solidFill>
                  <a:srgbClr val="000000"/>
                </a:solidFill>
              </a:endParaRPr>
            </a:p>
          </p:txBody>
        </p:sp>
      </p:grpSp>
      <p:grpSp>
        <p:nvGrpSpPr>
          <p:cNvPr id="5" name="Grupo 4"/>
          <p:cNvGrpSpPr/>
          <p:nvPr/>
        </p:nvGrpSpPr>
        <p:grpSpPr>
          <a:xfrm>
            <a:off x="2771800" y="3462099"/>
            <a:ext cx="3209148" cy="3194487"/>
            <a:chOff x="2771800" y="3462099"/>
            <a:chExt cx="3209148" cy="3194487"/>
          </a:xfrm>
        </p:grpSpPr>
        <p:sp>
          <p:nvSpPr>
            <p:cNvPr id="19473" name="Text Box 1030"/>
            <p:cNvSpPr txBox="1">
              <a:spLocks noChangeArrowheads="1"/>
            </p:cNvSpPr>
            <p:nvPr/>
          </p:nvSpPr>
          <p:spPr bwMode="auto">
            <a:xfrm>
              <a:off x="2771800" y="3902312"/>
              <a:ext cx="3209148" cy="707886"/>
            </a:xfrm>
            <a:prstGeom prst="rect">
              <a:avLst/>
            </a:prstGeom>
            <a:noFill/>
            <a:ln w="9525">
              <a:noFill/>
              <a:miter lim="800000"/>
              <a:headEnd/>
              <a:tailEnd/>
            </a:ln>
          </p:spPr>
          <p:txBody>
            <a:bodyPr wrap="none">
              <a:spAutoFit/>
            </a:bodyPr>
            <a:lstStyle/>
            <a:p>
              <a:r>
                <a:rPr lang="en-US" sz="2000" dirty="0" err="1">
                  <a:solidFill>
                    <a:srgbClr val="000000"/>
                  </a:solidFill>
                  <a:latin typeface="Calibri" pitchFamily="34" charset="0"/>
                </a:rPr>
                <a:t>Relacionamento</a:t>
              </a:r>
              <a:r>
                <a:rPr lang="en-US" sz="2000" dirty="0">
                  <a:solidFill>
                    <a:srgbClr val="000000"/>
                  </a:solidFill>
                  <a:latin typeface="Calibri" pitchFamily="34" charset="0"/>
                </a:rPr>
                <a:t> </a:t>
              </a:r>
              <a:r>
                <a:rPr lang="en-US" sz="2000" dirty="0" err="1">
                  <a:solidFill>
                    <a:srgbClr val="000000"/>
                  </a:solidFill>
                  <a:latin typeface="Calibri" pitchFamily="34" charset="0"/>
                </a:rPr>
                <a:t>binário</a:t>
              </a:r>
              <a:endParaRPr lang="en-US" sz="2000" dirty="0">
                <a:solidFill>
                  <a:srgbClr val="000000"/>
                </a:solidFill>
                <a:latin typeface="Calibri" pitchFamily="34" charset="0"/>
              </a:endParaRPr>
            </a:p>
            <a:p>
              <a:r>
                <a:rPr lang="en-US" sz="2000" dirty="0" smtClean="0">
                  <a:solidFill>
                    <a:srgbClr val="000000"/>
                  </a:solidFill>
                  <a:latin typeface="Calibri" pitchFamily="34" charset="0"/>
                </a:rPr>
                <a:t>(</a:t>
              </a:r>
              <a:r>
                <a:rPr lang="en-US" sz="2000" dirty="0" err="1" smtClean="0">
                  <a:solidFill>
                    <a:srgbClr val="000000"/>
                  </a:solidFill>
                  <a:latin typeface="Calibri" pitchFamily="34" charset="0"/>
                </a:rPr>
                <a:t>Extração</a:t>
              </a:r>
              <a:r>
                <a:rPr lang="en-US" sz="2000" dirty="0" smtClean="0">
                  <a:solidFill>
                    <a:srgbClr val="000000"/>
                  </a:solidFill>
                  <a:latin typeface="Calibri" pitchFamily="34" charset="0"/>
                </a:rPr>
                <a:t> de </a:t>
              </a:r>
              <a:r>
                <a:rPr lang="en-US" sz="2000" dirty="0" err="1" smtClean="0">
                  <a:solidFill>
                    <a:srgbClr val="000000"/>
                  </a:solidFill>
                  <a:latin typeface="Calibri" pitchFamily="34" charset="0"/>
                </a:rPr>
                <a:t>Relação</a:t>
              </a:r>
              <a:r>
                <a:rPr lang="en-US" sz="2000" dirty="0" smtClean="0">
                  <a:solidFill>
                    <a:srgbClr val="000000"/>
                  </a:solidFill>
                  <a:latin typeface="Calibri" pitchFamily="34" charset="0"/>
                </a:rPr>
                <a:t> </a:t>
              </a:r>
              <a:r>
                <a:rPr lang="en-US" sz="2000" dirty="0" err="1" smtClean="0">
                  <a:solidFill>
                    <a:srgbClr val="000000"/>
                  </a:solidFill>
                  <a:latin typeface="Calibri" pitchFamily="34" charset="0"/>
                </a:rPr>
                <a:t>binária</a:t>
              </a:r>
              <a:r>
                <a:rPr lang="en-US" sz="2000" dirty="0" smtClean="0">
                  <a:solidFill>
                    <a:srgbClr val="000000"/>
                  </a:solidFill>
                  <a:latin typeface="Calibri" pitchFamily="34" charset="0"/>
                </a:rPr>
                <a:t>)</a:t>
              </a:r>
              <a:endParaRPr lang="en-US" sz="2000" dirty="0">
                <a:solidFill>
                  <a:srgbClr val="000000"/>
                </a:solidFill>
                <a:latin typeface="Calibri" pitchFamily="34" charset="0"/>
              </a:endParaRPr>
            </a:p>
          </p:txBody>
        </p:sp>
        <p:sp>
          <p:nvSpPr>
            <p:cNvPr id="19474" name="Text Box 1031"/>
            <p:cNvSpPr txBox="1">
              <a:spLocks noChangeArrowheads="1"/>
            </p:cNvSpPr>
            <p:nvPr/>
          </p:nvSpPr>
          <p:spPr bwMode="auto">
            <a:xfrm>
              <a:off x="3058777" y="4764535"/>
              <a:ext cx="2305311" cy="923330"/>
            </a:xfrm>
            <a:prstGeom prst="rect">
              <a:avLst/>
            </a:prstGeom>
            <a:solidFill>
              <a:srgbClr val="EAEAEA"/>
            </a:solidFill>
            <a:ln w="19050">
              <a:solidFill>
                <a:schemeClr val="tx1"/>
              </a:solidFill>
              <a:miter lim="800000"/>
              <a:headEnd/>
              <a:tailEnd/>
            </a:ln>
          </p:spPr>
          <p:txBody>
            <a:bodyPr wrap="none">
              <a:spAutoFit/>
            </a:bodyPr>
            <a:lstStyle/>
            <a:p>
              <a:r>
                <a:rPr lang="en-US" sz="1800" i="1" dirty="0" err="1">
                  <a:solidFill>
                    <a:srgbClr val="000000"/>
                  </a:solidFill>
                  <a:latin typeface="Calibri" pitchFamily="34" charset="0"/>
                </a:rPr>
                <a:t>Relação</a:t>
              </a:r>
              <a:r>
                <a:rPr lang="en-US" sz="1800" i="1" dirty="0">
                  <a:solidFill>
                    <a:srgbClr val="000000"/>
                  </a:solidFill>
                  <a:latin typeface="Calibri" pitchFamily="34" charset="0"/>
                </a:rPr>
                <a:t>:</a:t>
              </a:r>
              <a:r>
                <a:rPr lang="en-US" sz="1800" dirty="0">
                  <a:solidFill>
                    <a:srgbClr val="000000"/>
                  </a:solidFill>
                  <a:latin typeface="Calibri" pitchFamily="34" charset="0"/>
                </a:rPr>
                <a:t>	 </a:t>
              </a:r>
              <a:r>
                <a:rPr lang="en-US" sz="1800" b="1" dirty="0">
                  <a:solidFill>
                    <a:srgbClr val="000000"/>
                  </a:solidFill>
                  <a:latin typeface="Calibri" pitchFamily="34" charset="0"/>
                </a:rPr>
                <a:t>Person-Title</a:t>
              </a:r>
            </a:p>
            <a:p>
              <a:r>
                <a:rPr lang="en-US" sz="1800" i="1" dirty="0">
                  <a:solidFill>
                    <a:srgbClr val="000000"/>
                  </a:solidFill>
                  <a:latin typeface="Calibri" pitchFamily="34" charset="0"/>
                </a:rPr>
                <a:t>Pessoa:</a:t>
              </a:r>
              <a:r>
                <a:rPr lang="en-US" sz="1800" dirty="0">
                  <a:solidFill>
                    <a:srgbClr val="000000"/>
                  </a:solidFill>
                  <a:latin typeface="Calibri" pitchFamily="34" charset="0"/>
                </a:rPr>
                <a:t> 	 Jack Welch</a:t>
              </a:r>
            </a:p>
            <a:p>
              <a:r>
                <a:rPr lang="en-US" sz="1800" i="1" dirty="0">
                  <a:solidFill>
                    <a:srgbClr val="000000"/>
                  </a:solidFill>
                  <a:latin typeface="Calibri" pitchFamily="34" charset="0"/>
                </a:rPr>
                <a:t>Cargo:</a:t>
              </a:r>
              <a:r>
                <a:rPr lang="en-US" sz="1800" dirty="0">
                  <a:solidFill>
                    <a:srgbClr val="000000"/>
                  </a:solidFill>
                  <a:latin typeface="Calibri" pitchFamily="34" charset="0"/>
                </a:rPr>
                <a:t> 	 CEO</a:t>
              </a:r>
            </a:p>
          </p:txBody>
        </p:sp>
        <p:sp>
          <p:nvSpPr>
            <p:cNvPr id="19475" name="Text Box 1038"/>
            <p:cNvSpPr txBox="1">
              <a:spLocks noChangeArrowheads="1"/>
            </p:cNvSpPr>
            <p:nvPr/>
          </p:nvSpPr>
          <p:spPr bwMode="auto">
            <a:xfrm>
              <a:off x="2843808" y="5733256"/>
              <a:ext cx="2867773" cy="923330"/>
            </a:xfrm>
            <a:prstGeom prst="rect">
              <a:avLst/>
            </a:prstGeom>
            <a:solidFill>
              <a:srgbClr val="EAEAEA"/>
            </a:solidFill>
            <a:ln w="9525">
              <a:solidFill>
                <a:schemeClr val="tx1"/>
              </a:solidFill>
              <a:miter lim="800000"/>
              <a:headEnd/>
              <a:tailEnd/>
            </a:ln>
          </p:spPr>
          <p:txBody>
            <a:bodyPr wrap="none">
              <a:spAutoFit/>
            </a:bodyPr>
            <a:lstStyle/>
            <a:p>
              <a:r>
                <a:rPr lang="en-US" sz="1800" i="1" dirty="0" err="1" smtClean="0">
                  <a:solidFill>
                    <a:srgbClr val="000000"/>
                  </a:solidFill>
                  <a:latin typeface="Calibri" pitchFamily="34" charset="0"/>
                </a:rPr>
                <a:t>Relação</a:t>
              </a:r>
              <a:r>
                <a:rPr lang="en-US" sz="1800" i="1" dirty="0" smtClean="0">
                  <a:solidFill>
                    <a:srgbClr val="000000"/>
                  </a:solidFill>
                  <a:latin typeface="Calibri" pitchFamily="34" charset="0"/>
                </a:rPr>
                <a:t>:</a:t>
              </a:r>
              <a:r>
                <a:rPr lang="en-US" sz="1800" dirty="0">
                  <a:solidFill>
                    <a:srgbClr val="000000"/>
                  </a:solidFill>
                  <a:latin typeface="Calibri" pitchFamily="34" charset="0"/>
                </a:rPr>
                <a:t> </a:t>
              </a:r>
              <a:r>
                <a:rPr lang="en-US" sz="1800" dirty="0" smtClean="0">
                  <a:solidFill>
                    <a:srgbClr val="000000"/>
                  </a:solidFill>
                  <a:latin typeface="Calibri" pitchFamily="34" charset="0"/>
                </a:rPr>
                <a:t> </a:t>
              </a:r>
              <a:r>
                <a:rPr lang="en-US" sz="1800" b="1" dirty="0" smtClean="0">
                  <a:solidFill>
                    <a:srgbClr val="000000"/>
                  </a:solidFill>
                  <a:latin typeface="Calibri" pitchFamily="34" charset="0"/>
                </a:rPr>
                <a:t>Company-Location</a:t>
              </a:r>
              <a:endParaRPr lang="en-US" sz="1800" b="1" dirty="0">
                <a:solidFill>
                  <a:srgbClr val="000000"/>
                </a:solidFill>
                <a:latin typeface="Calibri" pitchFamily="34" charset="0"/>
              </a:endParaRPr>
            </a:p>
            <a:p>
              <a:r>
                <a:rPr lang="en-US" sz="1800" i="1" dirty="0" err="1">
                  <a:solidFill>
                    <a:srgbClr val="000000"/>
                  </a:solidFill>
                  <a:latin typeface="Calibri" pitchFamily="34" charset="0"/>
                </a:rPr>
                <a:t>Empresa</a:t>
              </a:r>
              <a:r>
                <a:rPr lang="en-US" sz="1800" i="1" dirty="0">
                  <a:solidFill>
                    <a:srgbClr val="000000"/>
                  </a:solidFill>
                  <a:latin typeface="Calibri" pitchFamily="34" charset="0"/>
                </a:rPr>
                <a:t>: </a:t>
              </a:r>
              <a:r>
                <a:rPr lang="en-US" sz="1800" dirty="0">
                  <a:solidFill>
                    <a:srgbClr val="000000"/>
                  </a:solidFill>
                  <a:latin typeface="Calibri" pitchFamily="34" charset="0"/>
                </a:rPr>
                <a:t>General Electric</a:t>
              </a:r>
            </a:p>
            <a:p>
              <a:r>
                <a:rPr lang="en-US" sz="1800" i="1" dirty="0">
                  <a:solidFill>
                    <a:srgbClr val="000000"/>
                  </a:solidFill>
                  <a:latin typeface="Calibri" pitchFamily="34" charset="0"/>
                </a:rPr>
                <a:t>Local:</a:t>
              </a:r>
              <a:r>
                <a:rPr lang="en-US" sz="1800" dirty="0">
                  <a:solidFill>
                    <a:srgbClr val="000000"/>
                  </a:solidFill>
                  <a:latin typeface="Calibri" pitchFamily="34" charset="0"/>
                </a:rPr>
                <a:t> </a:t>
              </a:r>
              <a:r>
                <a:rPr lang="en-US" sz="1800" dirty="0" smtClean="0">
                  <a:solidFill>
                    <a:srgbClr val="000000"/>
                  </a:solidFill>
                  <a:latin typeface="Calibri" pitchFamily="34" charset="0"/>
                </a:rPr>
                <a:t>     </a:t>
              </a:r>
              <a:r>
                <a:rPr lang="en-US" sz="1800" dirty="0">
                  <a:solidFill>
                    <a:srgbClr val="000000"/>
                  </a:solidFill>
                  <a:latin typeface="Calibri" pitchFamily="34" charset="0"/>
                </a:rPr>
                <a:t>Connecticut</a:t>
              </a:r>
            </a:p>
          </p:txBody>
        </p:sp>
        <p:sp>
          <p:nvSpPr>
            <p:cNvPr id="10255" name="TextBox 14"/>
            <p:cNvSpPr txBox="1">
              <a:spLocks noChangeArrowheads="1"/>
            </p:cNvSpPr>
            <p:nvPr/>
          </p:nvSpPr>
          <p:spPr bwMode="auto">
            <a:xfrm>
              <a:off x="3923928" y="3462099"/>
              <a:ext cx="591829" cy="461665"/>
            </a:xfrm>
            <a:prstGeom prst="rect">
              <a:avLst/>
            </a:prstGeom>
            <a:noFill/>
            <a:ln w="9525">
              <a:noFill/>
              <a:miter lim="800000"/>
              <a:headEnd/>
              <a:tailEnd/>
            </a:ln>
          </p:spPr>
          <p:txBody>
            <a:bodyPr wrap="none">
              <a:spAutoFit/>
            </a:bodyPr>
            <a:lstStyle/>
            <a:p>
              <a:r>
                <a:rPr lang="en-US" dirty="0">
                  <a:solidFill>
                    <a:srgbClr val="000000"/>
                  </a:solidFill>
                </a:rPr>
                <a:t>(b)</a:t>
              </a:r>
              <a:endParaRPr lang="fr-FR" dirty="0">
                <a:solidFill>
                  <a:srgbClr val="000000"/>
                </a:solidFill>
              </a:endParaRPr>
            </a:p>
          </p:txBody>
        </p:sp>
      </p:grpSp>
      <p:grpSp>
        <p:nvGrpSpPr>
          <p:cNvPr id="21" name="Grupo 20"/>
          <p:cNvGrpSpPr/>
          <p:nvPr/>
        </p:nvGrpSpPr>
        <p:grpSpPr>
          <a:xfrm>
            <a:off x="6012161" y="3522687"/>
            <a:ext cx="3024336" cy="2786633"/>
            <a:chOff x="6012160" y="3028160"/>
            <a:chExt cx="3131839" cy="2786633"/>
          </a:xfrm>
        </p:grpSpPr>
        <p:sp>
          <p:nvSpPr>
            <p:cNvPr id="19471" name="Text Box 1033"/>
            <p:cNvSpPr txBox="1">
              <a:spLocks noChangeArrowheads="1"/>
            </p:cNvSpPr>
            <p:nvPr/>
          </p:nvSpPr>
          <p:spPr bwMode="auto">
            <a:xfrm>
              <a:off x="6050644" y="3524229"/>
              <a:ext cx="3093355" cy="707886"/>
            </a:xfrm>
            <a:prstGeom prst="rect">
              <a:avLst/>
            </a:prstGeom>
            <a:noFill/>
            <a:ln w="9525">
              <a:noFill/>
              <a:miter lim="800000"/>
              <a:headEnd/>
              <a:tailEnd/>
            </a:ln>
          </p:spPr>
          <p:txBody>
            <a:bodyPr wrap="square">
              <a:spAutoFit/>
            </a:bodyPr>
            <a:lstStyle/>
            <a:p>
              <a:r>
                <a:rPr lang="en-US" sz="2000" dirty="0" err="1">
                  <a:solidFill>
                    <a:srgbClr val="000000"/>
                  </a:solidFill>
                  <a:latin typeface="Calibri" pitchFamily="34" charset="0"/>
                </a:rPr>
                <a:t>Registro</a:t>
              </a:r>
              <a:r>
                <a:rPr lang="en-US" sz="2000" dirty="0">
                  <a:solidFill>
                    <a:srgbClr val="000000"/>
                  </a:solidFill>
                  <a:latin typeface="Calibri" pitchFamily="34" charset="0"/>
                </a:rPr>
                <a:t> </a:t>
              </a:r>
              <a:r>
                <a:rPr lang="en-US" sz="2000" i="1" dirty="0" smtClean="0">
                  <a:solidFill>
                    <a:srgbClr val="000000"/>
                  </a:solidFill>
                  <a:latin typeface="Calibri" pitchFamily="34" charset="0"/>
                </a:rPr>
                <a:t>n</a:t>
              </a:r>
              <a:r>
                <a:rPr lang="en-US" sz="2000" dirty="0" smtClean="0">
                  <a:solidFill>
                    <a:srgbClr val="000000"/>
                  </a:solidFill>
                  <a:latin typeface="Calibri" pitchFamily="34" charset="0"/>
                </a:rPr>
                <a:t>-</a:t>
              </a:r>
              <a:r>
                <a:rPr lang="en-US" sz="2000" dirty="0" err="1" smtClean="0">
                  <a:solidFill>
                    <a:srgbClr val="000000"/>
                  </a:solidFill>
                  <a:latin typeface="Calibri" pitchFamily="34" charset="0"/>
                </a:rPr>
                <a:t>ário</a:t>
              </a:r>
              <a:endParaRPr lang="en-US" sz="2000" dirty="0" smtClean="0">
                <a:solidFill>
                  <a:srgbClr val="000000"/>
                </a:solidFill>
                <a:latin typeface="Calibri" pitchFamily="34" charset="0"/>
              </a:endParaRPr>
            </a:p>
            <a:p>
              <a:r>
                <a:rPr lang="en-US" sz="2000" dirty="0" smtClean="0">
                  <a:solidFill>
                    <a:srgbClr val="000000"/>
                  </a:solidFill>
                  <a:latin typeface="Calibri" pitchFamily="34" charset="0"/>
                </a:rPr>
                <a:t>(</a:t>
              </a:r>
              <a:r>
                <a:rPr lang="en-US" sz="2000" dirty="0" err="1" smtClean="0">
                  <a:solidFill>
                    <a:srgbClr val="000000"/>
                  </a:solidFill>
                  <a:latin typeface="Calibri" pitchFamily="34" charset="0"/>
                </a:rPr>
                <a:t>Relação</a:t>
              </a:r>
              <a:r>
                <a:rPr lang="en-US" sz="2000" dirty="0" smtClean="0">
                  <a:solidFill>
                    <a:srgbClr val="000000"/>
                  </a:solidFill>
                  <a:latin typeface="Calibri" pitchFamily="34" charset="0"/>
                </a:rPr>
                <a:t> com </a:t>
              </a:r>
              <a:r>
                <a:rPr lang="en-US" sz="2000" i="1" dirty="0" smtClean="0">
                  <a:solidFill>
                    <a:srgbClr val="000000"/>
                  </a:solidFill>
                  <a:latin typeface="Calibri" pitchFamily="34" charset="0"/>
                </a:rPr>
                <a:t>n</a:t>
              </a:r>
              <a:r>
                <a:rPr lang="en-US" sz="2000" dirty="0" smtClean="0">
                  <a:solidFill>
                    <a:srgbClr val="000000"/>
                  </a:solidFill>
                  <a:latin typeface="Calibri" pitchFamily="34" charset="0"/>
                </a:rPr>
                <a:t> </a:t>
              </a:r>
              <a:r>
                <a:rPr lang="en-US" sz="2000" dirty="0" err="1" smtClean="0">
                  <a:solidFill>
                    <a:srgbClr val="000000"/>
                  </a:solidFill>
                  <a:latin typeface="Calibri" pitchFamily="34" charset="0"/>
                </a:rPr>
                <a:t>atributos</a:t>
              </a:r>
              <a:r>
                <a:rPr lang="en-US" sz="2000" dirty="0" smtClean="0">
                  <a:solidFill>
                    <a:srgbClr val="000000"/>
                  </a:solidFill>
                  <a:latin typeface="Calibri" pitchFamily="34" charset="0"/>
                </a:rPr>
                <a:t>)</a:t>
              </a:r>
            </a:p>
          </p:txBody>
        </p:sp>
        <p:sp>
          <p:nvSpPr>
            <p:cNvPr id="19472" name="Text Box 1039"/>
            <p:cNvSpPr txBox="1">
              <a:spLocks noChangeArrowheads="1"/>
            </p:cNvSpPr>
            <p:nvPr/>
          </p:nvSpPr>
          <p:spPr bwMode="auto">
            <a:xfrm>
              <a:off x="6012160" y="4337465"/>
              <a:ext cx="2638607" cy="1477328"/>
            </a:xfrm>
            <a:prstGeom prst="rect">
              <a:avLst/>
            </a:prstGeom>
            <a:solidFill>
              <a:srgbClr val="EAEAEA"/>
            </a:solidFill>
            <a:ln w="9525">
              <a:solidFill>
                <a:schemeClr val="tx1"/>
              </a:solidFill>
              <a:miter lim="800000"/>
              <a:headEnd/>
              <a:tailEnd/>
            </a:ln>
          </p:spPr>
          <p:txBody>
            <a:bodyPr wrap="none">
              <a:spAutoFit/>
            </a:bodyPr>
            <a:lstStyle/>
            <a:p>
              <a:r>
                <a:rPr lang="en-US" sz="1800" i="1" dirty="0" err="1">
                  <a:solidFill>
                    <a:srgbClr val="000000"/>
                  </a:solidFill>
                  <a:latin typeface="Calibri" pitchFamily="34" charset="0"/>
                </a:rPr>
                <a:t>Relação</a:t>
              </a:r>
              <a:r>
                <a:rPr lang="en-US" sz="1800" i="1" dirty="0">
                  <a:solidFill>
                    <a:srgbClr val="000000"/>
                  </a:solidFill>
                  <a:latin typeface="Calibri" pitchFamily="34" charset="0"/>
                </a:rPr>
                <a:t>:</a:t>
              </a:r>
              <a:r>
                <a:rPr lang="en-US" sz="1800" dirty="0">
                  <a:solidFill>
                    <a:srgbClr val="000000"/>
                  </a:solidFill>
                  <a:latin typeface="Calibri" pitchFamily="34" charset="0"/>
                </a:rPr>
                <a:t>    </a:t>
              </a:r>
              <a:r>
                <a:rPr lang="en-US" sz="1800" b="1" dirty="0">
                  <a:solidFill>
                    <a:srgbClr val="000000"/>
                  </a:solidFill>
                  <a:latin typeface="Calibri" pitchFamily="34" charset="0"/>
                </a:rPr>
                <a:t>Succession</a:t>
              </a:r>
            </a:p>
            <a:p>
              <a:r>
                <a:rPr lang="en-US" sz="1800" i="1" dirty="0" err="1">
                  <a:solidFill>
                    <a:srgbClr val="000000"/>
                  </a:solidFill>
                  <a:latin typeface="Calibri" pitchFamily="34" charset="0"/>
                </a:rPr>
                <a:t>Empresa</a:t>
              </a:r>
              <a:r>
                <a:rPr lang="en-US" sz="1800" i="1" dirty="0">
                  <a:solidFill>
                    <a:srgbClr val="000000"/>
                  </a:solidFill>
                  <a:latin typeface="Calibri" pitchFamily="34" charset="0"/>
                </a:rPr>
                <a:t>:</a:t>
              </a:r>
              <a:r>
                <a:rPr lang="en-US" sz="1800" dirty="0">
                  <a:solidFill>
                    <a:srgbClr val="000000"/>
                  </a:solidFill>
                  <a:latin typeface="Calibri" pitchFamily="34" charset="0"/>
                </a:rPr>
                <a:t>  General Electric</a:t>
              </a:r>
            </a:p>
            <a:p>
              <a:r>
                <a:rPr lang="en-US" sz="1800" i="1" dirty="0">
                  <a:solidFill>
                    <a:srgbClr val="000000"/>
                  </a:solidFill>
                  <a:latin typeface="Calibri" pitchFamily="34" charset="0"/>
                </a:rPr>
                <a:t>Cargo:</a:t>
              </a:r>
              <a:r>
                <a:rPr lang="en-US" sz="1800" dirty="0">
                  <a:solidFill>
                    <a:srgbClr val="000000"/>
                  </a:solidFill>
                  <a:latin typeface="Calibri" pitchFamily="34" charset="0"/>
                </a:rPr>
                <a:t>        </a:t>
              </a:r>
              <a:r>
                <a:rPr lang="en-US" sz="1800" dirty="0" smtClean="0">
                  <a:solidFill>
                    <a:srgbClr val="000000"/>
                  </a:solidFill>
                  <a:latin typeface="Calibri" pitchFamily="34" charset="0"/>
                </a:rPr>
                <a:t>CEO</a:t>
              </a:r>
              <a:endParaRPr lang="en-US" sz="1800" dirty="0">
                <a:solidFill>
                  <a:srgbClr val="000000"/>
                </a:solidFill>
                <a:latin typeface="Calibri" pitchFamily="34" charset="0"/>
              </a:endParaRPr>
            </a:p>
            <a:p>
              <a:r>
                <a:rPr lang="en-US" sz="1800" i="1" dirty="0" err="1">
                  <a:solidFill>
                    <a:srgbClr val="000000"/>
                  </a:solidFill>
                  <a:latin typeface="Calibri" pitchFamily="34" charset="0"/>
                </a:rPr>
                <a:t>Saiu</a:t>
              </a:r>
              <a:r>
                <a:rPr lang="en-US" sz="1800" i="1" dirty="0">
                  <a:solidFill>
                    <a:srgbClr val="000000"/>
                  </a:solidFill>
                  <a:latin typeface="Calibri" pitchFamily="34" charset="0"/>
                </a:rPr>
                <a:t>:</a:t>
              </a:r>
              <a:r>
                <a:rPr lang="en-US" sz="1800" dirty="0">
                  <a:solidFill>
                    <a:srgbClr val="000000"/>
                  </a:solidFill>
                  <a:latin typeface="Calibri" pitchFamily="34" charset="0"/>
                </a:rPr>
                <a:t>            Jack Welsh</a:t>
              </a:r>
            </a:p>
            <a:p>
              <a:r>
                <a:rPr lang="en-US" sz="1800" i="1" dirty="0" err="1">
                  <a:solidFill>
                    <a:srgbClr val="000000"/>
                  </a:solidFill>
                  <a:latin typeface="Calibri" pitchFamily="34" charset="0"/>
                </a:rPr>
                <a:t>Entrou</a:t>
              </a:r>
              <a:r>
                <a:rPr lang="en-US" sz="1800" i="1" dirty="0">
                  <a:solidFill>
                    <a:srgbClr val="000000"/>
                  </a:solidFill>
                  <a:latin typeface="Calibri" pitchFamily="34" charset="0"/>
                </a:rPr>
                <a:t>:</a:t>
              </a:r>
              <a:r>
                <a:rPr lang="en-US" sz="1800" dirty="0">
                  <a:solidFill>
                    <a:srgbClr val="000000"/>
                  </a:solidFill>
                  <a:latin typeface="Calibri" pitchFamily="34" charset="0"/>
                </a:rPr>
                <a:t>        Jeffrey </a:t>
              </a:r>
              <a:r>
                <a:rPr lang="en-US" sz="1800" dirty="0" err="1">
                  <a:solidFill>
                    <a:srgbClr val="000000"/>
                  </a:solidFill>
                  <a:latin typeface="Calibri" pitchFamily="34" charset="0"/>
                </a:rPr>
                <a:t>Immelt</a:t>
              </a:r>
              <a:endParaRPr lang="en-US" sz="1800" dirty="0">
                <a:solidFill>
                  <a:srgbClr val="000000"/>
                </a:solidFill>
                <a:latin typeface="Calibri" pitchFamily="34" charset="0"/>
              </a:endParaRPr>
            </a:p>
          </p:txBody>
        </p:sp>
        <p:sp>
          <p:nvSpPr>
            <p:cNvPr id="10256" name="TextBox 15"/>
            <p:cNvSpPr txBox="1">
              <a:spLocks noChangeArrowheads="1"/>
            </p:cNvSpPr>
            <p:nvPr/>
          </p:nvSpPr>
          <p:spPr bwMode="auto">
            <a:xfrm>
              <a:off x="6991350" y="3028160"/>
              <a:ext cx="564578" cy="461665"/>
            </a:xfrm>
            <a:prstGeom prst="rect">
              <a:avLst/>
            </a:prstGeom>
            <a:noFill/>
            <a:ln w="9525">
              <a:noFill/>
              <a:miter lim="800000"/>
              <a:headEnd/>
              <a:tailEnd/>
            </a:ln>
          </p:spPr>
          <p:txBody>
            <a:bodyPr wrap="none">
              <a:spAutoFit/>
            </a:bodyPr>
            <a:lstStyle/>
            <a:p>
              <a:r>
                <a:rPr lang="en-US" dirty="0">
                  <a:solidFill>
                    <a:srgbClr val="000000"/>
                  </a:solidFill>
                </a:rPr>
                <a:t>(c)</a:t>
              </a:r>
              <a:endParaRPr lang="fr-FR" dirty="0">
                <a:solidFill>
                  <a:srgbClr val="000000"/>
                </a:solidFill>
              </a:endParaRPr>
            </a:p>
          </p:txBody>
        </p:sp>
      </p:grpSp>
      <p:sp>
        <p:nvSpPr>
          <p:cNvPr id="4" name="Retângulo 3"/>
          <p:cNvSpPr/>
          <p:nvPr/>
        </p:nvSpPr>
        <p:spPr bwMode="auto">
          <a:xfrm>
            <a:off x="107504" y="3501008"/>
            <a:ext cx="2467000" cy="3020854"/>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smtClean="0">
              <a:ln>
                <a:noFill/>
              </a:ln>
              <a:solidFill>
                <a:schemeClr val="tx1"/>
              </a:solidFill>
              <a:effectLst/>
              <a:latin typeface="Tahoma" pitchFamily="34" charset="0"/>
            </a:endParaRPr>
          </a:p>
        </p:txBody>
      </p:sp>
      <p:sp>
        <p:nvSpPr>
          <p:cNvPr id="23" name="Retângulo 22"/>
          <p:cNvSpPr/>
          <p:nvPr/>
        </p:nvSpPr>
        <p:spPr bwMode="auto">
          <a:xfrm>
            <a:off x="2771801" y="3501008"/>
            <a:ext cx="3096344" cy="327221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smtClean="0">
              <a:ln>
                <a:noFill/>
              </a:ln>
              <a:solidFill>
                <a:schemeClr val="tx1"/>
              </a:solidFill>
              <a:effectLst/>
              <a:latin typeface="Tahoma" pitchFamily="34" charset="0"/>
            </a:endParaRPr>
          </a:p>
        </p:txBody>
      </p:sp>
      <p:sp>
        <p:nvSpPr>
          <p:cNvPr id="24" name="Retângulo 23"/>
          <p:cNvSpPr/>
          <p:nvPr/>
        </p:nvSpPr>
        <p:spPr bwMode="auto">
          <a:xfrm>
            <a:off x="5993432" y="3501008"/>
            <a:ext cx="2827040" cy="302085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p14="http://schemas.microsoft.com/office/powerpoint/2010/main" xmlns="" val="19070048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539552" y="122238"/>
            <a:ext cx="7004248" cy="1295400"/>
          </a:xfrm>
        </p:spPr>
        <p:txBody>
          <a:bodyPr anchor="ctr"/>
          <a:lstStyle/>
          <a:p>
            <a:r>
              <a:rPr lang="pt-BR" dirty="0"/>
              <a:t>Roteiro</a:t>
            </a:r>
          </a:p>
        </p:txBody>
      </p:sp>
      <p:sp>
        <p:nvSpPr>
          <p:cNvPr id="5123" name="Content Placeholder 2"/>
          <p:cNvSpPr>
            <a:spLocks noGrp="1"/>
          </p:cNvSpPr>
          <p:nvPr>
            <p:ph idx="4294967295"/>
          </p:nvPr>
        </p:nvSpPr>
        <p:spPr>
          <a:xfrm>
            <a:off x="611560" y="1719263"/>
            <a:ext cx="7618040" cy="4411662"/>
          </a:xfrm>
        </p:spPr>
        <p:txBody>
          <a:bodyPr/>
          <a:lstStyle/>
          <a:p>
            <a:r>
              <a:rPr lang="pt-BR" dirty="0" smtClean="0"/>
              <a:t>Introdução</a:t>
            </a:r>
          </a:p>
          <a:p>
            <a:r>
              <a:rPr lang="pt-BR" dirty="0" smtClean="0"/>
              <a:t>Tipos de Texto para EI</a:t>
            </a:r>
          </a:p>
          <a:p>
            <a:r>
              <a:rPr lang="pt-BR" dirty="0" smtClean="0"/>
              <a:t>Tipos de Sistemas de EI</a:t>
            </a:r>
          </a:p>
          <a:p>
            <a:pPr lvl="1"/>
            <a:r>
              <a:rPr lang="pt-BR" dirty="0" err="1" smtClean="0"/>
              <a:t>Wrappers</a:t>
            </a:r>
            <a:endParaRPr lang="pt-BR" dirty="0" smtClean="0"/>
          </a:p>
          <a:p>
            <a:pPr lvl="1"/>
            <a:r>
              <a:rPr lang="pt-BR" dirty="0" smtClean="0"/>
              <a:t>Sistemas baseados em PLN</a:t>
            </a:r>
          </a:p>
          <a:p>
            <a:r>
              <a:rPr lang="pt-BR" dirty="0" smtClean="0"/>
              <a:t>Aplicações e Ferramentas</a:t>
            </a:r>
          </a:p>
          <a:p>
            <a:r>
              <a:rPr lang="pt-BR" dirty="0" smtClean="0"/>
              <a:t>Conclusão</a:t>
            </a:r>
            <a:endParaRPr lang="pt-BR" dirty="0"/>
          </a:p>
        </p:txBody>
      </p:sp>
    </p:spTree>
    <p:extLst>
      <p:ext uri="{BB962C8B-B14F-4D97-AF65-F5344CB8AC3E}">
        <p14:creationId xmlns:p14="http://schemas.microsoft.com/office/powerpoint/2010/main" xmlns="" val="689308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32656"/>
            <a:ext cx="7543800" cy="936104"/>
          </a:xfrm>
        </p:spPr>
        <p:txBody>
          <a:bodyPr/>
          <a:lstStyle/>
          <a:p>
            <a:r>
              <a:rPr lang="pt-BR" dirty="0" smtClean="0"/>
              <a:t>Sistemas de EI - </a:t>
            </a:r>
            <a:r>
              <a:rPr lang="pt-BR" b="0" dirty="0" smtClean="0"/>
              <a:t>O que extrair?</a:t>
            </a:r>
            <a:endParaRPr lang="pt-BR" b="0" dirty="0"/>
          </a:p>
        </p:txBody>
      </p:sp>
      <p:sp>
        <p:nvSpPr>
          <p:cNvPr id="3" name="Espaço Reservado para Conteúdo 2"/>
          <p:cNvSpPr>
            <a:spLocks noGrp="1"/>
          </p:cNvSpPr>
          <p:nvPr>
            <p:ph idx="1"/>
          </p:nvPr>
        </p:nvSpPr>
        <p:spPr/>
        <p:txBody>
          <a:bodyPr/>
          <a:lstStyle/>
          <a:p>
            <a:r>
              <a:rPr lang="pt-BR" altLang="zh-TW" dirty="0" smtClean="0"/>
              <a:t>Entrada</a:t>
            </a:r>
          </a:p>
          <a:p>
            <a:pPr lvl="1"/>
            <a:r>
              <a:rPr lang="pt-BR" altLang="zh-TW" dirty="0" smtClean="0"/>
              <a:t>Documentos pré-selecionados</a:t>
            </a:r>
          </a:p>
          <a:p>
            <a:r>
              <a:rPr lang="pt-BR" altLang="zh-TW" dirty="0" smtClean="0"/>
              <a:t>Saída</a:t>
            </a:r>
          </a:p>
          <a:p>
            <a:pPr lvl="1"/>
            <a:r>
              <a:rPr lang="pt-BR" altLang="zh-TW" dirty="0" smtClean="0"/>
              <a:t>Campos isolados (</a:t>
            </a:r>
            <a:r>
              <a:rPr lang="pt-BR" altLang="zh-TW" i="1" dirty="0" err="1" smtClean="0"/>
              <a:t>Single</a:t>
            </a:r>
            <a:r>
              <a:rPr lang="pt-BR" altLang="zh-TW" i="1" dirty="0" smtClean="0"/>
              <a:t> </a:t>
            </a:r>
            <a:r>
              <a:rPr lang="pt-BR" altLang="zh-TW" i="1" dirty="0" err="1" smtClean="0"/>
              <a:t>slots</a:t>
            </a:r>
            <a:r>
              <a:rPr lang="pt-BR" altLang="zh-TW" dirty="0" smtClean="0"/>
              <a:t>)</a:t>
            </a:r>
          </a:p>
          <a:p>
            <a:pPr lvl="2"/>
            <a:r>
              <a:rPr lang="pt-BR" altLang="zh-TW" i="1" dirty="0" smtClean="0"/>
              <a:t>Nome da Empresa, Endereço, …</a:t>
            </a:r>
          </a:p>
          <a:p>
            <a:pPr lvl="1"/>
            <a:r>
              <a:rPr lang="pt-BR" altLang="zh-TW" dirty="0" smtClean="0"/>
              <a:t>Relações (</a:t>
            </a:r>
            <a:r>
              <a:rPr lang="pt-BR" altLang="zh-TW" dirty="0" err="1" smtClean="0"/>
              <a:t>tuplas</a:t>
            </a:r>
            <a:r>
              <a:rPr lang="pt-BR" altLang="zh-TW" dirty="0" smtClean="0"/>
              <a:t>)</a:t>
            </a:r>
          </a:p>
          <a:p>
            <a:pPr lvl="2">
              <a:spcBef>
                <a:spcPts val="600"/>
              </a:spcBef>
            </a:pPr>
            <a:r>
              <a:rPr lang="pt-BR" altLang="zh-TW" i="1" dirty="0" smtClean="0"/>
              <a:t>Comprou(Empresa1, Empresa2, data)</a:t>
            </a:r>
          </a:p>
          <a:p>
            <a:pPr lvl="1">
              <a:spcBef>
                <a:spcPts val="600"/>
              </a:spcBef>
            </a:pPr>
            <a:r>
              <a:rPr lang="pt-BR" altLang="zh-TW" dirty="0" smtClean="0"/>
              <a:t>Se as relações não são definidas a priori...</a:t>
            </a:r>
          </a:p>
          <a:p>
            <a:pPr lvl="2">
              <a:spcBef>
                <a:spcPts val="600"/>
              </a:spcBef>
            </a:pPr>
            <a:r>
              <a:rPr lang="pt-BR" altLang="zh-TW" sz="2600" dirty="0" smtClean="0"/>
              <a:t>EI aberta = Open IE</a:t>
            </a:r>
          </a:p>
          <a:p>
            <a:endParaRPr lang="pt-BR" dirty="0"/>
          </a:p>
        </p:txBody>
      </p:sp>
    </p:spTree>
    <p:extLst>
      <p:ext uri="{BB962C8B-B14F-4D97-AF65-F5344CB8AC3E}">
        <p14:creationId xmlns:p14="http://schemas.microsoft.com/office/powerpoint/2010/main" xmlns="" val="28155662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Sistemas de EI - </a:t>
            </a:r>
            <a:r>
              <a:rPr lang="pt-BR" b="0" dirty="0" smtClean="0"/>
              <a:t>Avaliação</a:t>
            </a:r>
            <a:endParaRPr lang="pt-BR" b="0" dirty="0"/>
          </a:p>
        </p:txBody>
      </p:sp>
      <p:sp>
        <p:nvSpPr>
          <p:cNvPr id="3" name="Espaço Reservado para Conteúdo 2"/>
          <p:cNvSpPr>
            <a:spLocks noGrp="1"/>
          </p:cNvSpPr>
          <p:nvPr>
            <p:ph idx="1"/>
          </p:nvPr>
        </p:nvSpPr>
        <p:spPr/>
        <p:txBody>
          <a:bodyPr/>
          <a:lstStyle/>
          <a:p>
            <a:r>
              <a:rPr lang="pt-BR" dirty="0" smtClean="0"/>
              <a:t>Semelhante às medidas de RI</a:t>
            </a:r>
          </a:p>
          <a:p>
            <a:pPr lvl="1"/>
            <a:r>
              <a:rPr lang="pt-BR" dirty="0" smtClean="0"/>
              <a:t>Considera extração de campos isolados ou </a:t>
            </a:r>
            <a:r>
              <a:rPr lang="pt-BR" dirty="0" err="1" smtClean="0"/>
              <a:t>tuplas</a:t>
            </a:r>
            <a:endParaRPr lang="pt-BR" dirty="0" smtClean="0"/>
          </a:p>
          <a:p>
            <a:r>
              <a:rPr lang="pt-BR" dirty="0" smtClean="0"/>
              <a:t>Precisão = </a:t>
            </a:r>
          </a:p>
          <a:p>
            <a:endParaRPr lang="pt-BR" dirty="0" smtClean="0"/>
          </a:p>
          <a:p>
            <a:pPr>
              <a:buNone/>
            </a:pPr>
            <a:endParaRPr lang="pt-BR" dirty="0" smtClean="0"/>
          </a:p>
          <a:p>
            <a:r>
              <a:rPr lang="pt-BR" dirty="0" smtClean="0"/>
              <a:t>Cobertura =</a:t>
            </a:r>
            <a:endParaRPr lang="pt-BR" dirty="0"/>
          </a:p>
        </p:txBody>
      </p:sp>
      <p:sp>
        <p:nvSpPr>
          <p:cNvPr id="4" name="Text Box 5"/>
          <p:cNvSpPr txBox="1">
            <a:spLocks noChangeArrowheads="1"/>
          </p:cNvSpPr>
          <p:nvPr/>
        </p:nvSpPr>
        <p:spPr bwMode="auto">
          <a:xfrm>
            <a:off x="2268963" y="3212976"/>
            <a:ext cx="6136873" cy="769441"/>
          </a:xfrm>
          <a:prstGeom prst="rect">
            <a:avLst/>
          </a:prstGeom>
          <a:noFill/>
          <a:ln w="9525">
            <a:solidFill>
              <a:srgbClr val="7030A0"/>
            </a:solidFill>
            <a:miter lim="800000"/>
            <a:headEnd/>
            <a:tailEnd/>
          </a:ln>
          <a:effectLst/>
        </p:spPr>
        <p:txBody>
          <a:bodyPr wrap="none">
            <a:spAutoFit/>
          </a:bodyPr>
          <a:lstStyle/>
          <a:p>
            <a:pPr algn="ctr"/>
            <a:r>
              <a:rPr lang="zh-TW" altLang="en-US" sz="2200" u="sng" dirty="0">
                <a:solidFill>
                  <a:srgbClr val="000000"/>
                </a:solidFill>
              </a:rPr>
              <a:t># </a:t>
            </a:r>
            <a:r>
              <a:rPr lang="pt-BR" altLang="zh-TW" sz="2200" u="sng" dirty="0" smtClean="0">
                <a:solidFill>
                  <a:srgbClr val="000000"/>
                </a:solidFill>
              </a:rPr>
              <a:t>de campos/</a:t>
            </a:r>
            <a:r>
              <a:rPr lang="pt-BR" altLang="zh-TW" sz="2200" u="sng" dirty="0" err="1" smtClean="0">
                <a:solidFill>
                  <a:srgbClr val="000000"/>
                </a:solidFill>
              </a:rPr>
              <a:t>tuplas</a:t>
            </a:r>
            <a:r>
              <a:rPr lang="pt-BR" altLang="zh-TW" sz="2200" u="sng" dirty="0" smtClean="0">
                <a:solidFill>
                  <a:srgbClr val="000000"/>
                </a:solidFill>
              </a:rPr>
              <a:t> extraídos corretamente</a:t>
            </a:r>
            <a:endParaRPr lang="en-US" altLang="zh-TW" sz="2200" u="sng" dirty="0">
              <a:solidFill>
                <a:srgbClr val="000000"/>
              </a:solidFill>
            </a:endParaRPr>
          </a:p>
          <a:p>
            <a:pPr algn="ctr"/>
            <a:r>
              <a:rPr lang="en-US" altLang="zh-TW" sz="2200" dirty="0" smtClean="0">
                <a:solidFill>
                  <a:srgbClr val="000000"/>
                </a:solidFill>
              </a:rPr>
              <a:t># total </a:t>
            </a:r>
            <a:r>
              <a:rPr lang="pt-BR" altLang="zh-TW" sz="2200" dirty="0" smtClean="0">
                <a:solidFill>
                  <a:srgbClr val="000000"/>
                </a:solidFill>
              </a:rPr>
              <a:t>de campos/</a:t>
            </a:r>
            <a:r>
              <a:rPr lang="pt-BR" altLang="zh-TW" sz="2200" dirty="0" err="1" smtClean="0">
                <a:solidFill>
                  <a:srgbClr val="000000"/>
                </a:solidFill>
              </a:rPr>
              <a:t>tuplas</a:t>
            </a:r>
            <a:r>
              <a:rPr lang="pt-BR" altLang="zh-TW" sz="2200" dirty="0" smtClean="0">
                <a:solidFill>
                  <a:srgbClr val="000000"/>
                </a:solidFill>
              </a:rPr>
              <a:t> extraídos/preenchidos</a:t>
            </a:r>
            <a:endParaRPr lang="en-US" altLang="zh-TW" sz="2200" dirty="0">
              <a:solidFill>
                <a:srgbClr val="000000"/>
              </a:solidFill>
            </a:endParaRPr>
          </a:p>
        </p:txBody>
      </p:sp>
      <p:sp>
        <p:nvSpPr>
          <p:cNvPr id="5" name="Text Box 5"/>
          <p:cNvSpPr txBox="1">
            <a:spLocks noChangeArrowheads="1"/>
          </p:cNvSpPr>
          <p:nvPr/>
        </p:nvSpPr>
        <p:spPr bwMode="auto">
          <a:xfrm>
            <a:off x="1370963" y="4869160"/>
            <a:ext cx="7065267" cy="769441"/>
          </a:xfrm>
          <a:prstGeom prst="rect">
            <a:avLst/>
          </a:prstGeom>
          <a:noFill/>
          <a:ln w="9525">
            <a:solidFill>
              <a:srgbClr val="7030A0"/>
            </a:solidFill>
            <a:miter lim="800000"/>
            <a:headEnd/>
            <a:tailEnd/>
          </a:ln>
          <a:effectLst/>
        </p:spPr>
        <p:txBody>
          <a:bodyPr wrap="none">
            <a:spAutoFit/>
          </a:bodyPr>
          <a:lstStyle/>
          <a:p>
            <a:pPr algn="ctr"/>
            <a:r>
              <a:rPr lang="zh-TW" altLang="en-US" sz="2200" u="sng" dirty="0">
                <a:solidFill>
                  <a:srgbClr val="000000"/>
                </a:solidFill>
              </a:rPr>
              <a:t># </a:t>
            </a:r>
            <a:r>
              <a:rPr lang="pt-BR" altLang="zh-TW" sz="2200" u="sng" dirty="0" smtClean="0">
                <a:solidFill>
                  <a:srgbClr val="000000"/>
                </a:solidFill>
              </a:rPr>
              <a:t>de campos/</a:t>
            </a:r>
            <a:r>
              <a:rPr lang="pt-BR" altLang="zh-TW" sz="2200" u="sng" dirty="0" err="1" smtClean="0">
                <a:solidFill>
                  <a:srgbClr val="000000"/>
                </a:solidFill>
              </a:rPr>
              <a:t>tuplas</a:t>
            </a:r>
            <a:r>
              <a:rPr lang="pt-BR" altLang="zh-TW" sz="2200" u="sng" dirty="0" smtClean="0">
                <a:solidFill>
                  <a:srgbClr val="000000"/>
                </a:solidFill>
              </a:rPr>
              <a:t> extraídos corretamente</a:t>
            </a:r>
            <a:endParaRPr lang="en-US" altLang="zh-TW" sz="2200" u="sng" dirty="0">
              <a:solidFill>
                <a:srgbClr val="000000"/>
              </a:solidFill>
            </a:endParaRPr>
          </a:p>
          <a:p>
            <a:pPr algn="ctr"/>
            <a:r>
              <a:rPr lang="en-US" altLang="zh-TW" sz="2200" dirty="0" smtClean="0">
                <a:solidFill>
                  <a:srgbClr val="000000"/>
                </a:solidFill>
              </a:rPr>
              <a:t># total </a:t>
            </a:r>
            <a:r>
              <a:rPr lang="pt-BR" altLang="zh-TW" sz="2200" dirty="0" smtClean="0">
                <a:solidFill>
                  <a:srgbClr val="000000"/>
                </a:solidFill>
              </a:rPr>
              <a:t>de campos/</a:t>
            </a:r>
            <a:r>
              <a:rPr lang="pt-BR" altLang="zh-TW" sz="2200" dirty="0" err="1" smtClean="0">
                <a:solidFill>
                  <a:srgbClr val="000000"/>
                </a:solidFill>
              </a:rPr>
              <a:t>tplas</a:t>
            </a:r>
            <a:r>
              <a:rPr lang="pt-BR" altLang="zh-TW" sz="2200" dirty="0" smtClean="0">
                <a:solidFill>
                  <a:srgbClr val="000000"/>
                </a:solidFill>
              </a:rPr>
              <a:t> a serem extraídos/preenchidos</a:t>
            </a:r>
            <a:endParaRPr lang="en-US" altLang="zh-TW" sz="2200" dirty="0">
              <a:solidFill>
                <a:srgbClr val="000000"/>
              </a:solidFill>
            </a:endParaRPr>
          </a:p>
        </p:txBody>
      </p:sp>
    </p:spTree>
    <p:extLst>
      <p:ext uri="{BB962C8B-B14F-4D97-AF65-F5344CB8AC3E}">
        <p14:creationId xmlns:p14="http://schemas.microsoft.com/office/powerpoint/2010/main" xmlns="" val="3177739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4000" dirty="0" smtClean="0"/>
              <a:t>Tipos de Sistemas de EI</a:t>
            </a:r>
            <a:endParaRPr lang="pt-BR" sz="4000" dirty="0"/>
          </a:p>
        </p:txBody>
      </p:sp>
    </p:spTree>
    <p:extLst>
      <p:ext uri="{BB962C8B-B14F-4D97-AF65-F5344CB8AC3E}">
        <p14:creationId xmlns:p14="http://schemas.microsoft.com/office/powerpoint/2010/main" xmlns="" val="34934044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Tipos de Sistemas de EI</a:t>
            </a:r>
            <a:endParaRPr lang="pt-BR" dirty="0"/>
          </a:p>
        </p:txBody>
      </p:sp>
      <p:sp>
        <p:nvSpPr>
          <p:cNvPr id="3" name="Espaço Reservado para Conteúdo 2"/>
          <p:cNvSpPr>
            <a:spLocks noGrp="1"/>
          </p:cNvSpPr>
          <p:nvPr>
            <p:ph idx="1"/>
          </p:nvPr>
        </p:nvSpPr>
        <p:spPr>
          <a:xfrm>
            <a:off x="838200" y="1690464"/>
            <a:ext cx="7772400" cy="4402832"/>
          </a:xfrm>
        </p:spPr>
        <p:txBody>
          <a:bodyPr/>
          <a:lstStyle/>
          <a:p>
            <a:r>
              <a:rPr lang="pt-BR" dirty="0"/>
              <a:t>A escolha da técnica a usar depende, em parte, do tipo de texto de entrada.</a:t>
            </a:r>
          </a:p>
          <a:p>
            <a:r>
              <a:rPr lang="pt-BR" dirty="0" err="1" smtClean="0"/>
              <a:t>Wrappers</a:t>
            </a:r>
            <a:endParaRPr lang="pt-BR" dirty="0" smtClean="0"/>
          </a:p>
          <a:p>
            <a:pPr lvl="1"/>
            <a:r>
              <a:rPr lang="pt-BR" sz="2400" dirty="0" smtClean="0"/>
              <a:t>Para textos </a:t>
            </a:r>
            <a:r>
              <a:rPr lang="pt-BR" sz="2400" dirty="0" smtClean="0">
                <a:solidFill>
                  <a:srgbClr val="800080"/>
                </a:solidFill>
              </a:rPr>
              <a:t>estruturados</a:t>
            </a:r>
            <a:r>
              <a:rPr lang="pt-BR" sz="2400" dirty="0" smtClean="0">
                <a:solidFill>
                  <a:srgbClr val="660033"/>
                </a:solidFill>
              </a:rPr>
              <a:t> </a:t>
            </a:r>
            <a:r>
              <a:rPr lang="pt-BR" sz="2400" dirty="0" smtClean="0"/>
              <a:t>e </a:t>
            </a:r>
            <a:r>
              <a:rPr lang="pt-BR" sz="2400" dirty="0" smtClean="0">
                <a:solidFill>
                  <a:srgbClr val="800080"/>
                </a:solidFill>
              </a:rPr>
              <a:t>semiestruturados</a:t>
            </a:r>
          </a:p>
          <a:p>
            <a:r>
              <a:rPr lang="pt-BR" dirty="0" smtClean="0"/>
              <a:t>Baseados em PLN</a:t>
            </a:r>
          </a:p>
          <a:p>
            <a:pPr lvl="1"/>
            <a:r>
              <a:rPr lang="pt-BR" sz="2400" dirty="0" smtClean="0"/>
              <a:t>Aceitam qualquer tipo de texto</a:t>
            </a:r>
          </a:p>
          <a:p>
            <a:pPr lvl="1"/>
            <a:r>
              <a:rPr lang="pt-BR" sz="2400" dirty="0" smtClean="0"/>
              <a:t>Extraem informação de textos em linguagem natural livre = </a:t>
            </a:r>
            <a:r>
              <a:rPr lang="pt-BR" dirty="0" smtClean="0">
                <a:solidFill>
                  <a:srgbClr val="800080"/>
                </a:solidFill>
              </a:rPr>
              <a:t>Texto livre</a:t>
            </a:r>
          </a:p>
          <a:p>
            <a:pPr lvl="1"/>
            <a:r>
              <a:rPr lang="pt-BR" sz="2400" dirty="0" smtClean="0"/>
              <a:t>Utilizam técnicas de PLN e padrões linguísticos</a:t>
            </a:r>
          </a:p>
        </p:txBody>
      </p:sp>
      <p:sp>
        <p:nvSpPr>
          <p:cNvPr id="4" name="Espaço Reservado para Número de Slide 3"/>
          <p:cNvSpPr>
            <a:spLocks noGrp="1"/>
          </p:cNvSpPr>
          <p:nvPr>
            <p:ph type="sldNum" sz="quarter" idx="11"/>
          </p:nvPr>
        </p:nvSpPr>
        <p:spPr>
          <a:prstGeom prst="rect">
            <a:avLst/>
          </a:prstGeom>
        </p:spPr>
        <p:txBody>
          <a:bodyPr/>
          <a:lstStyle/>
          <a:p>
            <a:fld id="{F4A69937-3841-4D38-98CD-7518A61A04BA}" type="slidenum">
              <a:rPr lang="pt-BR" smtClean="0"/>
              <a:pPr/>
              <a:t>23</a:t>
            </a:fld>
            <a:endParaRPr lang="pt-BR"/>
          </a:p>
        </p:txBody>
      </p:sp>
    </p:spTree>
    <p:extLst>
      <p:ext uri="{BB962C8B-B14F-4D97-AF65-F5344CB8AC3E}">
        <p14:creationId xmlns:p14="http://schemas.microsoft.com/office/powerpoint/2010/main" xmlns="" val="1864466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p:txBody>
          <a:bodyPr/>
          <a:lstStyle/>
          <a:p>
            <a:r>
              <a:rPr lang="pt-BR" dirty="0" err="1" smtClean="0"/>
              <a:t>Wrappers</a:t>
            </a:r>
            <a:endParaRPr lang="pt-BR" dirty="0" smtClean="0"/>
          </a:p>
        </p:txBody>
      </p:sp>
      <p:sp>
        <p:nvSpPr>
          <p:cNvPr id="36867" name="Espaço Reservado para Conteúdo 2"/>
          <p:cNvSpPr>
            <a:spLocks noGrp="1"/>
          </p:cNvSpPr>
          <p:nvPr>
            <p:ph idx="1"/>
          </p:nvPr>
        </p:nvSpPr>
        <p:spPr/>
        <p:txBody>
          <a:bodyPr/>
          <a:lstStyle/>
          <a:p>
            <a:r>
              <a:rPr lang="pt-BR" dirty="0" smtClean="0"/>
              <a:t>Geralmente, são desenvolvidos para processar textos estruturados e semiestruturados</a:t>
            </a:r>
          </a:p>
          <a:p>
            <a:r>
              <a:rPr lang="pt-BR" dirty="0"/>
              <a:t>Baseiam-se na formatação do texto, em </a:t>
            </a:r>
            <a:r>
              <a:rPr lang="pt-BR" dirty="0" err="1"/>
              <a:t>tags</a:t>
            </a:r>
            <a:r>
              <a:rPr lang="pt-BR" dirty="0"/>
              <a:t>, expressões regulares, frequência das palavras...</a:t>
            </a:r>
            <a:endParaRPr lang="pt-BR" dirty="0" smtClean="0"/>
          </a:p>
          <a:p>
            <a:r>
              <a:rPr lang="pt-BR" dirty="0"/>
              <a:t>Muito </a:t>
            </a:r>
            <a:r>
              <a:rPr lang="pt-BR" dirty="0" smtClean="0"/>
              <a:t>usados </a:t>
            </a:r>
            <a:r>
              <a:rPr lang="pt-BR" dirty="0"/>
              <a:t>para </a:t>
            </a:r>
            <a:r>
              <a:rPr lang="pt-BR" dirty="0" smtClean="0"/>
              <a:t>EI de sites na Web</a:t>
            </a:r>
          </a:p>
          <a:p>
            <a:pPr lvl="1"/>
            <a:r>
              <a:rPr lang="pt-BR" sz="2400" dirty="0" smtClean="0"/>
              <a:t>Utilizam as informações contidas nas </a:t>
            </a:r>
            <a:r>
              <a:rPr lang="pt-BR" sz="2400" dirty="0" err="1" smtClean="0"/>
              <a:t>tags</a:t>
            </a:r>
            <a:r>
              <a:rPr lang="pt-BR" sz="2400" dirty="0" smtClean="0"/>
              <a:t> HTML</a:t>
            </a:r>
          </a:p>
        </p:txBody>
      </p:sp>
    </p:spTree>
    <p:extLst>
      <p:ext uri="{BB962C8B-B14F-4D97-AF65-F5344CB8AC3E}">
        <p14:creationId xmlns:p14="http://schemas.microsoft.com/office/powerpoint/2010/main" xmlns="" val="709546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ítulo 1"/>
          <p:cNvSpPr>
            <a:spLocks noGrp="1"/>
          </p:cNvSpPr>
          <p:nvPr>
            <p:ph type="title"/>
          </p:nvPr>
        </p:nvSpPr>
        <p:spPr/>
        <p:txBody>
          <a:bodyPr/>
          <a:lstStyle/>
          <a:p>
            <a:r>
              <a:rPr lang="pt-BR" dirty="0" err="1" smtClean="0"/>
              <a:t>Wrappers</a:t>
            </a:r>
            <a:r>
              <a:rPr lang="pt-BR" i="1" dirty="0" smtClean="0"/>
              <a:t> </a:t>
            </a:r>
            <a:r>
              <a:rPr lang="pt-BR" dirty="0" smtClean="0"/>
              <a:t>– Exemplo de EI</a:t>
            </a:r>
          </a:p>
        </p:txBody>
      </p:sp>
      <p:pic>
        <p:nvPicPr>
          <p:cNvPr id="37892" name="Picture 2"/>
          <p:cNvPicPr>
            <a:picLocks noChangeAspect="1" noChangeArrowheads="1"/>
          </p:cNvPicPr>
          <p:nvPr/>
        </p:nvPicPr>
        <p:blipFill>
          <a:blip r:embed="rId2" cstate="print"/>
          <a:srcRect l="29297" t="14075" r="2148" b="13539"/>
          <a:stretch>
            <a:fillRect/>
          </a:stretch>
        </p:blipFill>
        <p:spPr bwMode="auto">
          <a:xfrm>
            <a:off x="656282" y="1651149"/>
            <a:ext cx="7804150" cy="4802187"/>
          </a:xfrm>
          <a:prstGeom prst="rect">
            <a:avLst/>
          </a:prstGeom>
          <a:noFill/>
          <a:ln w="9525">
            <a:noFill/>
            <a:miter lim="800000"/>
            <a:headEnd/>
            <a:tailEnd/>
          </a:ln>
        </p:spPr>
      </p:pic>
    </p:spTree>
    <p:extLst>
      <p:ext uri="{BB962C8B-B14F-4D97-AF65-F5344CB8AC3E}">
        <p14:creationId xmlns:p14="http://schemas.microsoft.com/office/powerpoint/2010/main" xmlns="" val="20558058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Slide Number Placeholder 3"/>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fld id="{2286DA05-37D7-4771-820B-1A3E83D70CB3}" type="slidenum">
              <a:rPr lang="en-US" sz="1400"/>
              <a:pPr algn="ctr"/>
              <a:t>26</a:t>
            </a:fld>
            <a:endParaRPr lang="en-US" sz="1400">
              <a:latin typeface="Times New Roman" pitchFamily="18" charset="0"/>
            </a:endParaRPr>
          </a:p>
        </p:txBody>
      </p:sp>
      <p:sp>
        <p:nvSpPr>
          <p:cNvPr id="80899" name="Rectangle 2"/>
          <p:cNvSpPr>
            <a:spLocks noGrp="1" noChangeArrowheads="1"/>
          </p:cNvSpPr>
          <p:nvPr>
            <p:ph type="title" idx="4294967295"/>
          </p:nvPr>
        </p:nvSpPr>
        <p:spPr/>
        <p:txBody>
          <a:bodyPr anchor="ctr"/>
          <a:lstStyle/>
          <a:p>
            <a:r>
              <a:rPr lang="pt-BR" dirty="0" err="1"/>
              <a:t>Wrappers</a:t>
            </a:r>
            <a:r>
              <a:rPr lang="pt-BR" i="1" dirty="0"/>
              <a:t> - </a:t>
            </a:r>
            <a:r>
              <a:rPr lang="en-US" dirty="0" err="1"/>
              <a:t>Exemplo</a:t>
            </a:r>
            <a:r>
              <a:rPr lang="en-US" dirty="0" smtClean="0"/>
              <a:t>:</a:t>
            </a:r>
            <a:r>
              <a:rPr lang="pt-BR" dirty="0" smtClean="0"/>
              <a:t/>
            </a:r>
            <a:br>
              <a:rPr lang="pt-BR" dirty="0" smtClean="0"/>
            </a:br>
            <a:r>
              <a:rPr lang="pt-BR" dirty="0" smtClean="0"/>
              <a:t>Descrição de livro na </a:t>
            </a:r>
            <a:r>
              <a:rPr lang="en-US" dirty="0" smtClean="0"/>
              <a:t>Amazon</a:t>
            </a:r>
            <a:endParaRPr lang="en-US" dirty="0"/>
          </a:p>
        </p:txBody>
      </p:sp>
      <p:sp>
        <p:nvSpPr>
          <p:cNvPr id="80900" name="Text Box 4"/>
          <p:cNvSpPr txBox="1">
            <a:spLocks noChangeArrowheads="1"/>
          </p:cNvSpPr>
          <p:nvPr/>
        </p:nvSpPr>
        <p:spPr bwMode="auto">
          <a:xfrm>
            <a:off x="152400" y="1295400"/>
            <a:ext cx="8559179" cy="5080494"/>
          </a:xfrm>
          <a:prstGeom prst="rect">
            <a:avLst/>
          </a:prstGeom>
          <a:noFill/>
          <a:ln w="12700">
            <a:noFill/>
            <a:miter lim="800000"/>
            <a:headEnd/>
            <a:tailEnd/>
          </a:ln>
        </p:spPr>
        <p:txBody>
          <a:bodyPr wrap="none" lIns="90000" tIns="46800" rIns="90000" bIns="46800">
            <a:spAutoFit/>
          </a:bodyPr>
          <a:lstStyle/>
          <a:p>
            <a:r>
              <a:rPr lang="en-US" sz="1400" dirty="0"/>
              <a:t>….</a:t>
            </a:r>
          </a:p>
          <a:p>
            <a:r>
              <a:rPr lang="en-US" sz="1400" dirty="0"/>
              <a:t>&lt;/td&gt;&lt;/</a:t>
            </a:r>
            <a:r>
              <a:rPr lang="en-US" sz="1400" dirty="0" err="1"/>
              <a:t>tr</a:t>
            </a:r>
            <a:r>
              <a:rPr lang="en-US" sz="1400" dirty="0"/>
              <a:t>&gt;</a:t>
            </a:r>
          </a:p>
          <a:p>
            <a:r>
              <a:rPr lang="en-US" sz="1400" dirty="0"/>
              <a:t>&lt;/table&gt;</a:t>
            </a:r>
          </a:p>
          <a:p>
            <a:r>
              <a:rPr lang="en-US" sz="1400" dirty="0"/>
              <a:t>&lt;b class="sans"&gt;The Age of Spiritual Machines : When Computers Exceed Human Intelligence&lt;/b&gt;&lt;</a:t>
            </a:r>
            <a:r>
              <a:rPr lang="en-US" sz="1400" dirty="0" err="1"/>
              <a:t>br</a:t>
            </a:r>
            <a:r>
              <a:rPr lang="en-US" sz="1400" dirty="0"/>
              <a:t>&gt;</a:t>
            </a:r>
          </a:p>
          <a:p>
            <a:r>
              <a:rPr lang="en-US" sz="1400" dirty="0"/>
              <a:t>&lt;font face=</a:t>
            </a:r>
            <a:r>
              <a:rPr lang="en-US" sz="1400" dirty="0" err="1"/>
              <a:t>verdana,arial,helvetica</a:t>
            </a:r>
            <a:r>
              <a:rPr lang="en-US" sz="1400" dirty="0"/>
              <a:t> size=-1&gt;</a:t>
            </a:r>
          </a:p>
          <a:p>
            <a:r>
              <a:rPr lang="en-US" sz="1400" dirty="0"/>
              <a:t>by &lt;a </a:t>
            </a:r>
            <a:r>
              <a:rPr lang="en-US" sz="1400" dirty="0" err="1"/>
              <a:t>href</a:t>
            </a:r>
            <a:r>
              <a:rPr lang="en-US" sz="1400" dirty="0"/>
              <a:t>="/exec/</a:t>
            </a:r>
            <a:r>
              <a:rPr lang="en-US" sz="1400" dirty="0" err="1"/>
              <a:t>obidos</a:t>
            </a:r>
            <a:r>
              <a:rPr lang="en-US" sz="1400" dirty="0"/>
              <a:t>/search-handle-</a:t>
            </a:r>
            <a:r>
              <a:rPr lang="en-US" sz="1400" dirty="0" err="1"/>
              <a:t>url</a:t>
            </a:r>
            <a:r>
              <a:rPr lang="en-US" sz="1400" dirty="0"/>
              <a:t>/index=</a:t>
            </a:r>
            <a:r>
              <a:rPr lang="en-US" sz="1400" dirty="0" err="1"/>
              <a:t>books&amp;field-author</a:t>
            </a:r>
            <a:r>
              <a:rPr lang="en-US" sz="1400" dirty="0"/>
              <a:t>=</a:t>
            </a:r>
          </a:p>
          <a:p>
            <a:r>
              <a:rPr lang="en-US" sz="1400" dirty="0"/>
              <a:t>               Kurzweil%2C%20Ray/002-6235079-4593641"&gt;</a:t>
            </a:r>
          </a:p>
          <a:p>
            <a:r>
              <a:rPr lang="en-US" sz="1400" dirty="0"/>
              <a:t>Ray Kurzweil&lt;/a&gt;&lt;</a:t>
            </a:r>
            <a:r>
              <a:rPr lang="en-US" sz="1400" dirty="0" err="1"/>
              <a:t>br</a:t>
            </a:r>
            <a:r>
              <a:rPr lang="en-US" sz="1400" dirty="0"/>
              <a:t>&gt;</a:t>
            </a:r>
          </a:p>
          <a:p>
            <a:r>
              <a:rPr lang="en-US" sz="1400" dirty="0"/>
              <a:t>&lt;/font&gt;</a:t>
            </a:r>
          </a:p>
          <a:p>
            <a:r>
              <a:rPr lang="en-US" sz="1400" dirty="0"/>
              <a:t>&lt;</a:t>
            </a:r>
            <a:r>
              <a:rPr lang="en-US" sz="1400" dirty="0" err="1"/>
              <a:t>br</a:t>
            </a:r>
            <a:r>
              <a:rPr lang="en-US" sz="1400" dirty="0"/>
              <a:t>&gt;</a:t>
            </a:r>
          </a:p>
          <a:p>
            <a:r>
              <a:rPr lang="en-US" sz="1400" dirty="0"/>
              <a:t>&lt;a </a:t>
            </a:r>
            <a:r>
              <a:rPr lang="en-US" sz="1400" dirty="0" err="1"/>
              <a:t>href</a:t>
            </a:r>
            <a:r>
              <a:rPr lang="en-US" sz="1400" dirty="0"/>
              <a:t>="http://images.amazon.com/images/P/0140282025.01.LZZZZZZZ.jpg"&gt;</a:t>
            </a:r>
          </a:p>
          <a:p>
            <a:r>
              <a:rPr lang="en-US" sz="1400" dirty="0"/>
              <a:t>&lt;</a:t>
            </a:r>
            <a:r>
              <a:rPr lang="en-US" sz="1400" dirty="0" err="1"/>
              <a:t>img</a:t>
            </a:r>
            <a:r>
              <a:rPr lang="en-US" sz="1400" dirty="0"/>
              <a:t> </a:t>
            </a:r>
            <a:r>
              <a:rPr lang="en-US" sz="1400" dirty="0" err="1"/>
              <a:t>src</a:t>
            </a:r>
            <a:r>
              <a:rPr lang="en-US" sz="1400" dirty="0"/>
              <a:t>="http://images.amazon.com/images/P/0140282025.01.MZZZZZZZ.gif" width=90 </a:t>
            </a:r>
          </a:p>
          <a:p>
            <a:r>
              <a:rPr lang="en-US" sz="1400" dirty="0"/>
              <a:t>    height=140 align=left border=0&gt;&lt;/a&gt;</a:t>
            </a:r>
          </a:p>
          <a:p>
            <a:r>
              <a:rPr lang="en-US" sz="1400" dirty="0"/>
              <a:t>&lt;font face=</a:t>
            </a:r>
            <a:r>
              <a:rPr lang="en-US" sz="1400" dirty="0" err="1"/>
              <a:t>verdana,arial,helvetica</a:t>
            </a:r>
            <a:r>
              <a:rPr lang="en-US" sz="1400" dirty="0"/>
              <a:t> size=-1&gt;</a:t>
            </a:r>
          </a:p>
          <a:p>
            <a:r>
              <a:rPr lang="en-US" sz="1400" dirty="0"/>
              <a:t>&lt;span class="small"&gt;</a:t>
            </a:r>
          </a:p>
          <a:p>
            <a:r>
              <a:rPr lang="en-US" sz="1400" dirty="0"/>
              <a:t>&lt;span class="small"&gt;</a:t>
            </a:r>
          </a:p>
          <a:p>
            <a:r>
              <a:rPr lang="en-US" sz="1400" dirty="0"/>
              <a:t>&lt;b&gt;List Price:&lt;/b&gt; &lt;span class=</a:t>
            </a:r>
            <a:r>
              <a:rPr lang="en-US" sz="1400" dirty="0" err="1"/>
              <a:t>listprice</a:t>
            </a:r>
            <a:r>
              <a:rPr lang="en-US" sz="1400" dirty="0"/>
              <a:t>&gt;$14.95&lt;/span&gt;&lt;</a:t>
            </a:r>
            <a:r>
              <a:rPr lang="en-US" sz="1400" dirty="0" err="1"/>
              <a:t>br</a:t>
            </a:r>
            <a:r>
              <a:rPr lang="en-US" sz="1400" dirty="0"/>
              <a:t>&gt;</a:t>
            </a:r>
          </a:p>
          <a:p>
            <a:r>
              <a:rPr lang="en-US" sz="1400" dirty="0"/>
              <a:t>&lt;b&gt;Our Price: &lt;font color=#990000&gt;$11.96&lt;/font&gt;&lt;/b&gt;&lt;</a:t>
            </a:r>
            <a:r>
              <a:rPr lang="en-US" sz="1400" dirty="0" err="1"/>
              <a:t>br</a:t>
            </a:r>
            <a:r>
              <a:rPr lang="en-US" sz="1400" dirty="0"/>
              <a:t>&gt;</a:t>
            </a:r>
          </a:p>
          <a:p>
            <a:r>
              <a:rPr lang="en-US" sz="1400" dirty="0"/>
              <a:t>&lt;b&gt;You Save:&lt;/b&gt; &lt;font color=#990000&gt;&lt;b&gt;$2.99 &lt;/b&gt;</a:t>
            </a:r>
          </a:p>
          <a:p>
            <a:r>
              <a:rPr lang="en-US" sz="1400" dirty="0"/>
              <a:t>(20%)&lt;/font&gt;&lt;</a:t>
            </a:r>
            <a:r>
              <a:rPr lang="en-US" sz="1400" dirty="0" err="1"/>
              <a:t>br</a:t>
            </a:r>
            <a:r>
              <a:rPr lang="en-US" sz="1400" dirty="0"/>
              <a:t>&gt;</a:t>
            </a:r>
          </a:p>
          <a:p>
            <a:r>
              <a:rPr lang="en-US" sz="1400" dirty="0"/>
              <a:t>&lt;/span&gt;</a:t>
            </a:r>
          </a:p>
          <a:p>
            <a:r>
              <a:rPr lang="en-US" sz="1400" dirty="0"/>
              <a:t>&lt;p&gt; &lt;</a:t>
            </a:r>
            <a:r>
              <a:rPr lang="en-US" sz="1400" dirty="0" err="1"/>
              <a:t>br</a:t>
            </a:r>
            <a:r>
              <a:rPr lang="en-US" sz="1400" dirty="0"/>
              <a:t>&gt;</a:t>
            </a:r>
          </a:p>
          <a:p>
            <a:endParaRPr lang="en-US" sz="1600" dirty="0"/>
          </a:p>
        </p:txBody>
      </p:sp>
      <p:sp>
        <p:nvSpPr>
          <p:cNvPr id="84997" name="Text Box 5"/>
          <p:cNvSpPr txBox="1">
            <a:spLocks noChangeArrowheads="1"/>
          </p:cNvSpPr>
          <p:nvPr/>
        </p:nvSpPr>
        <p:spPr bwMode="auto">
          <a:xfrm>
            <a:off x="152400" y="1268760"/>
            <a:ext cx="8559179" cy="5111272"/>
          </a:xfrm>
          <a:prstGeom prst="rect">
            <a:avLst/>
          </a:prstGeom>
          <a:noFill/>
          <a:ln w="12700">
            <a:noFill/>
            <a:miter lim="800000"/>
            <a:headEnd/>
            <a:tailEnd/>
          </a:ln>
        </p:spPr>
        <p:txBody>
          <a:bodyPr wrap="none" lIns="90000" tIns="46800" rIns="90000" bIns="46800">
            <a:spAutoFit/>
          </a:bodyPr>
          <a:lstStyle/>
          <a:p>
            <a:r>
              <a:rPr lang="en-US" sz="1600" dirty="0">
                <a:solidFill>
                  <a:srgbClr val="000000"/>
                </a:solidFill>
              </a:rPr>
              <a:t>….</a:t>
            </a:r>
          </a:p>
          <a:p>
            <a:r>
              <a:rPr lang="en-US" sz="1400" dirty="0">
                <a:solidFill>
                  <a:srgbClr val="000000"/>
                </a:solidFill>
              </a:rPr>
              <a:t>&lt;/td&gt;&lt;/</a:t>
            </a:r>
            <a:r>
              <a:rPr lang="en-US" sz="1400" dirty="0" err="1">
                <a:solidFill>
                  <a:srgbClr val="000000"/>
                </a:solidFill>
              </a:rPr>
              <a:t>tr</a:t>
            </a:r>
            <a:r>
              <a:rPr lang="en-US" sz="1400" dirty="0">
                <a:solidFill>
                  <a:srgbClr val="000000"/>
                </a:solidFill>
              </a:rPr>
              <a:t>&gt;</a:t>
            </a:r>
          </a:p>
          <a:p>
            <a:r>
              <a:rPr lang="en-US" sz="1400" dirty="0">
                <a:solidFill>
                  <a:srgbClr val="000000"/>
                </a:solidFill>
              </a:rPr>
              <a:t>&lt;/table&gt;</a:t>
            </a:r>
          </a:p>
          <a:p>
            <a:r>
              <a:rPr lang="en-US" sz="1400" dirty="0">
                <a:solidFill>
                  <a:srgbClr val="000000"/>
                </a:solidFill>
              </a:rPr>
              <a:t>&lt;b class="sans"&gt;</a:t>
            </a:r>
            <a:r>
              <a:rPr lang="en-US" sz="1400" dirty="0">
                <a:solidFill>
                  <a:srgbClr val="FF0000"/>
                </a:solidFill>
              </a:rPr>
              <a:t>The Age of Spiritual Machines : When Computers Exceed </a:t>
            </a:r>
            <a:r>
              <a:rPr lang="en-US" sz="1400" dirty="0" smtClean="0">
                <a:solidFill>
                  <a:srgbClr val="FF0000"/>
                </a:solidFill>
              </a:rPr>
              <a:t>Human </a:t>
            </a:r>
            <a:r>
              <a:rPr lang="en-US" sz="1400" dirty="0">
                <a:solidFill>
                  <a:srgbClr val="FF0000"/>
                </a:solidFill>
              </a:rPr>
              <a:t>Intelligence</a:t>
            </a:r>
            <a:r>
              <a:rPr lang="en-US" sz="1400" dirty="0">
                <a:solidFill>
                  <a:srgbClr val="000000"/>
                </a:solidFill>
              </a:rPr>
              <a:t>&lt;/b&gt;&lt;</a:t>
            </a:r>
            <a:r>
              <a:rPr lang="en-US" sz="1400" dirty="0" err="1">
                <a:solidFill>
                  <a:srgbClr val="000000"/>
                </a:solidFill>
              </a:rPr>
              <a:t>br</a:t>
            </a:r>
            <a:r>
              <a:rPr lang="en-US" sz="1400" dirty="0">
                <a:solidFill>
                  <a:srgbClr val="000000"/>
                </a:solidFill>
              </a:rPr>
              <a:t>&gt;</a:t>
            </a:r>
          </a:p>
          <a:p>
            <a:r>
              <a:rPr lang="en-US" sz="1400" dirty="0">
                <a:solidFill>
                  <a:srgbClr val="000000"/>
                </a:solidFill>
              </a:rPr>
              <a:t>&lt;font face=</a:t>
            </a:r>
            <a:r>
              <a:rPr lang="en-US" sz="1400" dirty="0" err="1">
                <a:solidFill>
                  <a:srgbClr val="000000"/>
                </a:solidFill>
              </a:rPr>
              <a:t>verdana,arial,helvetica</a:t>
            </a:r>
            <a:r>
              <a:rPr lang="en-US" sz="1400" dirty="0">
                <a:solidFill>
                  <a:srgbClr val="000000"/>
                </a:solidFill>
              </a:rPr>
              <a:t> size=-1&gt;</a:t>
            </a:r>
          </a:p>
          <a:p>
            <a:r>
              <a:rPr lang="en-US" sz="1400" dirty="0">
                <a:solidFill>
                  <a:srgbClr val="000000"/>
                </a:solidFill>
              </a:rPr>
              <a:t>by &lt;a </a:t>
            </a:r>
            <a:r>
              <a:rPr lang="en-US" sz="1400" dirty="0" err="1">
                <a:solidFill>
                  <a:srgbClr val="000000"/>
                </a:solidFill>
              </a:rPr>
              <a:t>href</a:t>
            </a:r>
            <a:r>
              <a:rPr lang="en-US" sz="1400" dirty="0">
                <a:solidFill>
                  <a:srgbClr val="000000"/>
                </a:solidFill>
              </a:rPr>
              <a:t>="/exec/</a:t>
            </a:r>
            <a:r>
              <a:rPr lang="en-US" sz="1400" dirty="0" err="1">
                <a:solidFill>
                  <a:srgbClr val="000000"/>
                </a:solidFill>
              </a:rPr>
              <a:t>obidos</a:t>
            </a:r>
            <a:r>
              <a:rPr lang="en-US" sz="1400" dirty="0">
                <a:solidFill>
                  <a:srgbClr val="000000"/>
                </a:solidFill>
              </a:rPr>
              <a:t>/search-handle-</a:t>
            </a:r>
            <a:r>
              <a:rPr lang="en-US" sz="1400" dirty="0" err="1">
                <a:solidFill>
                  <a:srgbClr val="000000"/>
                </a:solidFill>
              </a:rPr>
              <a:t>url</a:t>
            </a:r>
            <a:r>
              <a:rPr lang="en-US" sz="1400" dirty="0">
                <a:solidFill>
                  <a:srgbClr val="000000"/>
                </a:solidFill>
              </a:rPr>
              <a:t>/index=</a:t>
            </a:r>
            <a:r>
              <a:rPr lang="en-US" sz="1400" dirty="0" err="1">
                <a:solidFill>
                  <a:srgbClr val="000000"/>
                </a:solidFill>
              </a:rPr>
              <a:t>books&amp;field</a:t>
            </a:r>
            <a:r>
              <a:rPr lang="en-US" sz="1400" dirty="0">
                <a:solidFill>
                  <a:srgbClr val="000000"/>
                </a:solidFill>
              </a:rPr>
              <a:t>-author=</a:t>
            </a:r>
          </a:p>
          <a:p>
            <a:r>
              <a:rPr lang="en-US" sz="1400" dirty="0">
                <a:solidFill>
                  <a:srgbClr val="000000"/>
                </a:solidFill>
              </a:rPr>
              <a:t>               Kurzweil%2C%20Ray/002-6235079-4593641"&gt;</a:t>
            </a:r>
          </a:p>
          <a:p>
            <a:r>
              <a:rPr lang="en-US" sz="1400" dirty="0">
                <a:solidFill>
                  <a:srgbClr val="FF0000"/>
                </a:solidFill>
              </a:rPr>
              <a:t>Ray </a:t>
            </a:r>
            <a:r>
              <a:rPr lang="en-US" sz="1400" dirty="0" err="1">
                <a:solidFill>
                  <a:srgbClr val="FF0000"/>
                </a:solidFill>
              </a:rPr>
              <a:t>Kurzweil</a:t>
            </a:r>
            <a:r>
              <a:rPr lang="en-US" sz="1400" dirty="0">
                <a:solidFill>
                  <a:srgbClr val="000000"/>
                </a:solidFill>
              </a:rPr>
              <a:t>&lt;/a&gt;&lt;</a:t>
            </a:r>
            <a:r>
              <a:rPr lang="en-US" sz="1400" dirty="0" err="1">
                <a:solidFill>
                  <a:srgbClr val="000000"/>
                </a:solidFill>
              </a:rPr>
              <a:t>br</a:t>
            </a:r>
            <a:r>
              <a:rPr lang="en-US" sz="1400" dirty="0">
                <a:solidFill>
                  <a:srgbClr val="000000"/>
                </a:solidFill>
              </a:rPr>
              <a:t>&gt;</a:t>
            </a:r>
          </a:p>
          <a:p>
            <a:r>
              <a:rPr lang="en-US" sz="1400" dirty="0">
                <a:solidFill>
                  <a:srgbClr val="000000"/>
                </a:solidFill>
              </a:rPr>
              <a:t>&lt;/font&gt;</a:t>
            </a:r>
          </a:p>
          <a:p>
            <a:r>
              <a:rPr lang="en-US" sz="1400" dirty="0">
                <a:solidFill>
                  <a:srgbClr val="000000"/>
                </a:solidFill>
              </a:rPr>
              <a:t>&lt;</a:t>
            </a:r>
            <a:r>
              <a:rPr lang="en-US" sz="1400" dirty="0" err="1">
                <a:solidFill>
                  <a:srgbClr val="000000"/>
                </a:solidFill>
              </a:rPr>
              <a:t>br</a:t>
            </a:r>
            <a:r>
              <a:rPr lang="en-US" sz="1400" dirty="0">
                <a:solidFill>
                  <a:srgbClr val="000000"/>
                </a:solidFill>
              </a:rPr>
              <a:t>&gt;</a:t>
            </a:r>
          </a:p>
          <a:p>
            <a:r>
              <a:rPr lang="en-US" sz="1400" dirty="0">
                <a:solidFill>
                  <a:srgbClr val="000000"/>
                </a:solidFill>
              </a:rPr>
              <a:t>&lt;a </a:t>
            </a:r>
            <a:r>
              <a:rPr lang="en-US" sz="1400" dirty="0" err="1">
                <a:solidFill>
                  <a:srgbClr val="000000"/>
                </a:solidFill>
              </a:rPr>
              <a:t>href</a:t>
            </a:r>
            <a:r>
              <a:rPr lang="en-US" sz="1400" dirty="0">
                <a:solidFill>
                  <a:srgbClr val="000000"/>
                </a:solidFill>
              </a:rPr>
              <a:t>="http://images.amazon.com/images/P/0140282025.01.LZZZZZZZ.jpg"&gt;</a:t>
            </a:r>
          </a:p>
          <a:p>
            <a:r>
              <a:rPr lang="en-US" sz="1400" dirty="0" smtClean="0">
                <a:solidFill>
                  <a:srgbClr val="000000"/>
                </a:solidFill>
              </a:rPr>
              <a:t>&lt;</a:t>
            </a:r>
            <a:r>
              <a:rPr lang="en-US" sz="1400" dirty="0" err="1" smtClean="0">
                <a:solidFill>
                  <a:srgbClr val="000000"/>
                </a:solidFill>
              </a:rPr>
              <a:t>img</a:t>
            </a:r>
            <a:r>
              <a:rPr lang="en-US" sz="1400" dirty="0" smtClean="0">
                <a:solidFill>
                  <a:srgbClr val="000000"/>
                </a:solidFill>
              </a:rPr>
              <a:t> </a:t>
            </a:r>
            <a:r>
              <a:rPr lang="en-US" sz="1400" dirty="0" err="1" smtClean="0">
                <a:solidFill>
                  <a:srgbClr val="000000"/>
                </a:solidFill>
              </a:rPr>
              <a:t>src</a:t>
            </a:r>
            <a:r>
              <a:rPr lang="en-US" sz="1400" dirty="0" smtClean="0">
                <a:solidFill>
                  <a:srgbClr val="000000"/>
                </a:solidFill>
              </a:rPr>
              <a:t>="http://images.amazon.com/images/P/0140282025.01.MZZZZZZZ.gif" width=90 </a:t>
            </a:r>
          </a:p>
          <a:p>
            <a:r>
              <a:rPr lang="en-US" sz="1400" dirty="0" smtClean="0">
                <a:solidFill>
                  <a:srgbClr val="000000"/>
                </a:solidFill>
              </a:rPr>
              <a:t>    height=140 align=left border=0&gt;&lt;/a&gt;</a:t>
            </a:r>
          </a:p>
          <a:p>
            <a:r>
              <a:rPr lang="en-US" sz="1400" dirty="0" smtClean="0">
                <a:solidFill>
                  <a:srgbClr val="000000"/>
                </a:solidFill>
              </a:rPr>
              <a:t>&lt;font face=</a:t>
            </a:r>
            <a:r>
              <a:rPr lang="en-US" sz="1400" dirty="0" err="1" smtClean="0">
                <a:solidFill>
                  <a:srgbClr val="000000"/>
                </a:solidFill>
              </a:rPr>
              <a:t>verdana,arial,helvetica</a:t>
            </a:r>
            <a:r>
              <a:rPr lang="en-US" sz="1400" dirty="0" smtClean="0">
                <a:solidFill>
                  <a:srgbClr val="000000"/>
                </a:solidFill>
              </a:rPr>
              <a:t> size=-1&gt;</a:t>
            </a:r>
          </a:p>
          <a:p>
            <a:r>
              <a:rPr lang="en-US" sz="1400" dirty="0" smtClean="0">
                <a:solidFill>
                  <a:srgbClr val="000000"/>
                </a:solidFill>
              </a:rPr>
              <a:t>&lt;span class="small"&gt;</a:t>
            </a:r>
          </a:p>
          <a:p>
            <a:r>
              <a:rPr lang="en-US" sz="1400" dirty="0" smtClean="0">
                <a:solidFill>
                  <a:srgbClr val="000000"/>
                </a:solidFill>
              </a:rPr>
              <a:t>&lt;span class="small"&gt;</a:t>
            </a:r>
          </a:p>
          <a:p>
            <a:r>
              <a:rPr lang="en-US" sz="1400" dirty="0" smtClean="0">
                <a:solidFill>
                  <a:srgbClr val="000000"/>
                </a:solidFill>
              </a:rPr>
              <a:t>&lt;</a:t>
            </a:r>
            <a:r>
              <a:rPr lang="en-US" sz="1400" dirty="0">
                <a:solidFill>
                  <a:srgbClr val="000000"/>
                </a:solidFill>
              </a:rPr>
              <a:t>b&gt;List Price:&lt;/b&gt; &lt;span class=</a:t>
            </a:r>
            <a:r>
              <a:rPr lang="en-US" sz="1400" dirty="0" err="1">
                <a:solidFill>
                  <a:srgbClr val="000000"/>
                </a:solidFill>
              </a:rPr>
              <a:t>listprice</a:t>
            </a:r>
            <a:r>
              <a:rPr lang="en-US" sz="1400" dirty="0">
                <a:solidFill>
                  <a:srgbClr val="000000"/>
                </a:solidFill>
              </a:rPr>
              <a:t>&gt;</a:t>
            </a:r>
            <a:r>
              <a:rPr lang="en-US" sz="1400" dirty="0">
                <a:solidFill>
                  <a:srgbClr val="FF0000"/>
                </a:solidFill>
              </a:rPr>
              <a:t>$14.95</a:t>
            </a:r>
            <a:r>
              <a:rPr lang="en-US" sz="1400" dirty="0">
                <a:solidFill>
                  <a:srgbClr val="000000"/>
                </a:solidFill>
              </a:rPr>
              <a:t>&lt;/span&gt;&lt;</a:t>
            </a:r>
            <a:r>
              <a:rPr lang="en-US" sz="1400" dirty="0" err="1">
                <a:solidFill>
                  <a:srgbClr val="000000"/>
                </a:solidFill>
              </a:rPr>
              <a:t>br</a:t>
            </a:r>
            <a:r>
              <a:rPr lang="en-US" sz="1400" dirty="0">
                <a:solidFill>
                  <a:srgbClr val="000000"/>
                </a:solidFill>
              </a:rPr>
              <a:t>&gt;</a:t>
            </a:r>
          </a:p>
          <a:p>
            <a:r>
              <a:rPr lang="en-US" sz="1400" dirty="0">
                <a:solidFill>
                  <a:srgbClr val="000000"/>
                </a:solidFill>
              </a:rPr>
              <a:t>&lt;b&gt;Our Price: &lt;font color=#990000&gt;</a:t>
            </a:r>
            <a:r>
              <a:rPr lang="en-US" sz="1400" dirty="0">
                <a:solidFill>
                  <a:srgbClr val="FF0000"/>
                </a:solidFill>
              </a:rPr>
              <a:t>$11.96</a:t>
            </a:r>
            <a:r>
              <a:rPr lang="en-US" sz="1400" dirty="0">
                <a:solidFill>
                  <a:srgbClr val="000000"/>
                </a:solidFill>
              </a:rPr>
              <a:t>&lt;/font&gt;&lt;/b&gt;&lt;</a:t>
            </a:r>
            <a:r>
              <a:rPr lang="en-US" sz="1400" dirty="0" err="1">
                <a:solidFill>
                  <a:srgbClr val="000000"/>
                </a:solidFill>
              </a:rPr>
              <a:t>br</a:t>
            </a:r>
            <a:r>
              <a:rPr lang="en-US" sz="1400" dirty="0">
                <a:solidFill>
                  <a:srgbClr val="000000"/>
                </a:solidFill>
              </a:rPr>
              <a:t>&gt;</a:t>
            </a:r>
          </a:p>
          <a:p>
            <a:r>
              <a:rPr lang="en-US" sz="1400" dirty="0">
                <a:solidFill>
                  <a:srgbClr val="000000"/>
                </a:solidFill>
              </a:rPr>
              <a:t>&lt;b&gt;You Save:&lt;/b&gt; &lt;font color=#990000&gt;&lt;b&gt;$2.99 &lt;/b&gt;</a:t>
            </a:r>
          </a:p>
          <a:p>
            <a:r>
              <a:rPr lang="en-US" sz="1400" dirty="0">
                <a:solidFill>
                  <a:srgbClr val="000000"/>
                </a:solidFill>
              </a:rPr>
              <a:t>(20%)&lt;/font&gt;&lt;</a:t>
            </a:r>
            <a:r>
              <a:rPr lang="en-US" sz="1400" dirty="0" err="1">
                <a:solidFill>
                  <a:srgbClr val="000000"/>
                </a:solidFill>
              </a:rPr>
              <a:t>br</a:t>
            </a:r>
            <a:r>
              <a:rPr lang="en-US" sz="1400" dirty="0">
                <a:solidFill>
                  <a:srgbClr val="000000"/>
                </a:solidFill>
              </a:rPr>
              <a:t>&gt;</a:t>
            </a:r>
          </a:p>
          <a:p>
            <a:r>
              <a:rPr lang="en-US" sz="1400" dirty="0">
                <a:solidFill>
                  <a:srgbClr val="000000"/>
                </a:solidFill>
              </a:rPr>
              <a:t>&lt;/span&gt;</a:t>
            </a:r>
          </a:p>
          <a:p>
            <a:r>
              <a:rPr lang="en-US" sz="1400" dirty="0">
                <a:solidFill>
                  <a:srgbClr val="000000"/>
                </a:solidFill>
              </a:rPr>
              <a:t>&lt;p&gt; &lt;</a:t>
            </a:r>
            <a:r>
              <a:rPr lang="en-US" sz="1400" dirty="0" err="1">
                <a:solidFill>
                  <a:srgbClr val="000000"/>
                </a:solidFill>
              </a:rPr>
              <a:t>br</a:t>
            </a:r>
            <a:r>
              <a:rPr lang="en-US" sz="1400" dirty="0">
                <a:solidFill>
                  <a:srgbClr val="000000"/>
                </a:solidFill>
              </a:rPr>
              <a:t>&gt;…</a:t>
            </a:r>
          </a:p>
          <a:p>
            <a:endParaRPr lang="en-US" sz="1600" dirty="0"/>
          </a:p>
        </p:txBody>
      </p:sp>
    </p:spTree>
    <p:extLst>
      <p:ext uri="{BB962C8B-B14F-4D97-AF65-F5344CB8AC3E}">
        <p14:creationId xmlns:p14="http://schemas.microsoft.com/office/powerpoint/2010/main" xmlns="" val="226321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49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7"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fld id="{003D7F94-490D-4F47-878E-57C997E08920}" type="slidenum">
              <a:rPr lang="en-US" sz="1400"/>
              <a:pPr algn="ctr"/>
              <a:t>27</a:t>
            </a:fld>
            <a:endParaRPr lang="en-US" sz="1400">
              <a:latin typeface="Times New Roman" pitchFamily="18" charset="0"/>
            </a:endParaRPr>
          </a:p>
        </p:txBody>
      </p:sp>
      <p:sp>
        <p:nvSpPr>
          <p:cNvPr id="81923" name="Rectangle 2"/>
          <p:cNvSpPr>
            <a:spLocks noGrp="1" noChangeArrowheads="1"/>
          </p:cNvSpPr>
          <p:nvPr>
            <p:ph type="title" idx="4294967295"/>
          </p:nvPr>
        </p:nvSpPr>
        <p:spPr/>
        <p:txBody>
          <a:bodyPr anchor="ctr"/>
          <a:lstStyle/>
          <a:p>
            <a:r>
              <a:rPr lang="pt-BR" dirty="0" err="1"/>
              <a:t>Wrappers</a:t>
            </a:r>
            <a:r>
              <a:rPr lang="pt-BR" i="1" dirty="0"/>
              <a:t> - </a:t>
            </a:r>
            <a:r>
              <a:rPr lang="en-US" dirty="0" err="1"/>
              <a:t>Exemplo</a:t>
            </a:r>
            <a:r>
              <a:rPr lang="en-US" dirty="0"/>
              <a:t>:</a:t>
            </a:r>
            <a:br>
              <a:rPr lang="en-US" dirty="0"/>
            </a:br>
            <a:r>
              <a:rPr lang="en-US" dirty="0"/>
              <a:t>Template </a:t>
            </a:r>
            <a:r>
              <a:rPr lang="en-US" dirty="0" err="1" smtClean="0"/>
              <a:t>preenchido</a:t>
            </a:r>
            <a:endParaRPr lang="en-US" dirty="0"/>
          </a:p>
        </p:txBody>
      </p:sp>
      <p:sp>
        <p:nvSpPr>
          <p:cNvPr id="81924" name="Text Box 4"/>
          <p:cNvSpPr txBox="1">
            <a:spLocks noChangeArrowheads="1"/>
          </p:cNvSpPr>
          <p:nvPr/>
        </p:nvSpPr>
        <p:spPr bwMode="auto">
          <a:xfrm>
            <a:off x="762000" y="1789162"/>
            <a:ext cx="7275303" cy="2679837"/>
          </a:xfrm>
          <a:prstGeom prst="rect">
            <a:avLst/>
          </a:prstGeom>
          <a:noFill/>
          <a:ln w="12700">
            <a:noFill/>
            <a:miter lim="800000"/>
            <a:headEnd/>
            <a:tailEnd/>
          </a:ln>
        </p:spPr>
        <p:txBody>
          <a:bodyPr wrap="none" lIns="90000" tIns="46800" rIns="90000" bIns="46800">
            <a:spAutoFit/>
          </a:bodyPr>
          <a:lstStyle/>
          <a:p>
            <a:r>
              <a:rPr lang="en-US" sz="2400" dirty="0">
                <a:solidFill>
                  <a:srgbClr val="000000"/>
                </a:solidFill>
              </a:rPr>
              <a:t>Title: </a:t>
            </a:r>
            <a:r>
              <a:rPr lang="en-US" sz="2400" dirty="0">
                <a:solidFill>
                  <a:srgbClr val="FF0000"/>
                </a:solidFill>
              </a:rPr>
              <a:t>The Age of Spiritual Machines : </a:t>
            </a:r>
          </a:p>
          <a:p>
            <a:r>
              <a:rPr lang="en-US" sz="2400" dirty="0">
                <a:solidFill>
                  <a:srgbClr val="FF0000"/>
                </a:solidFill>
              </a:rPr>
              <a:t>          When Computers Exceed Human Intelligence</a:t>
            </a:r>
            <a:endParaRPr lang="en-US" sz="2400" dirty="0"/>
          </a:p>
          <a:p>
            <a:r>
              <a:rPr lang="en-US" sz="2400" dirty="0">
                <a:solidFill>
                  <a:srgbClr val="000000"/>
                </a:solidFill>
              </a:rPr>
              <a:t>Author: </a:t>
            </a:r>
            <a:r>
              <a:rPr lang="en-US" sz="2400" dirty="0">
                <a:solidFill>
                  <a:srgbClr val="FF0000"/>
                </a:solidFill>
              </a:rPr>
              <a:t>Ray Kurzweil</a:t>
            </a:r>
            <a:endParaRPr lang="en-US" sz="2400" dirty="0"/>
          </a:p>
          <a:p>
            <a:r>
              <a:rPr lang="en-US" sz="2400" dirty="0">
                <a:solidFill>
                  <a:srgbClr val="000000"/>
                </a:solidFill>
              </a:rPr>
              <a:t>List-Price: </a:t>
            </a:r>
            <a:r>
              <a:rPr lang="en-US" sz="2400" dirty="0">
                <a:solidFill>
                  <a:srgbClr val="FF0000"/>
                </a:solidFill>
              </a:rPr>
              <a:t>$14.95</a:t>
            </a:r>
            <a:endParaRPr lang="en-US" sz="2400" dirty="0"/>
          </a:p>
          <a:p>
            <a:r>
              <a:rPr lang="en-US" sz="2400" dirty="0">
                <a:solidFill>
                  <a:srgbClr val="000000"/>
                </a:solidFill>
              </a:rPr>
              <a:t>Price: </a:t>
            </a:r>
            <a:r>
              <a:rPr lang="en-US" sz="2400" dirty="0">
                <a:solidFill>
                  <a:srgbClr val="FF0000"/>
                </a:solidFill>
              </a:rPr>
              <a:t>$11.96</a:t>
            </a:r>
          </a:p>
          <a:p>
            <a:r>
              <a:rPr lang="en-US" sz="2400" dirty="0"/>
              <a:t>:</a:t>
            </a:r>
          </a:p>
          <a:p>
            <a:r>
              <a:rPr lang="en-US" sz="2400" dirty="0"/>
              <a:t>:</a:t>
            </a:r>
          </a:p>
        </p:txBody>
      </p:sp>
    </p:spTree>
    <p:extLst>
      <p:ext uri="{BB962C8B-B14F-4D97-AF65-F5344CB8AC3E}">
        <p14:creationId xmlns:p14="http://schemas.microsoft.com/office/powerpoint/2010/main" xmlns="" val="1020891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332656"/>
            <a:ext cx="7543800" cy="1080120"/>
          </a:xfrm>
        </p:spPr>
        <p:txBody>
          <a:bodyPr/>
          <a:lstStyle/>
          <a:p>
            <a:r>
              <a:rPr lang="pt-BR" dirty="0" err="1"/>
              <a:t>Wrappers</a:t>
            </a:r>
            <a:r>
              <a:rPr lang="pt-BR" dirty="0"/>
              <a:t> </a:t>
            </a:r>
            <a:br>
              <a:rPr lang="pt-BR" dirty="0"/>
            </a:br>
            <a:r>
              <a:rPr lang="pt-BR" sz="3200" dirty="0" smtClean="0"/>
              <a:t>Técnicas </a:t>
            </a:r>
            <a:r>
              <a:rPr lang="pt-BR" sz="3200" dirty="0"/>
              <a:t>de Extração</a:t>
            </a:r>
            <a:endParaRPr lang="pt-BR" dirty="0"/>
          </a:p>
        </p:txBody>
      </p:sp>
      <p:sp>
        <p:nvSpPr>
          <p:cNvPr id="91139" name="Rectangle 3"/>
          <p:cNvSpPr>
            <a:spLocks noGrp="1" noChangeArrowheads="1"/>
          </p:cNvSpPr>
          <p:nvPr>
            <p:ph type="body" idx="1"/>
          </p:nvPr>
        </p:nvSpPr>
        <p:spPr/>
        <p:txBody>
          <a:bodyPr/>
          <a:lstStyle/>
          <a:p>
            <a:r>
              <a:rPr lang="pt-BR" dirty="0" smtClean="0"/>
              <a:t>Algumas técnicas utilizadas na implementação de sistemas de EI</a:t>
            </a:r>
            <a:endParaRPr lang="pt-BR" dirty="0"/>
          </a:p>
          <a:p>
            <a:pPr lvl="1"/>
            <a:r>
              <a:rPr lang="pt-BR" dirty="0"/>
              <a:t>Autômatos Finitos</a:t>
            </a:r>
          </a:p>
          <a:p>
            <a:pPr lvl="1"/>
            <a:r>
              <a:rPr lang="pt-BR" dirty="0"/>
              <a:t>Casamento de Padrões</a:t>
            </a:r>
          </a:p>
          <a:p>
            <a:pPr lvl="1"/>
            <a:r>
              <a:rPr lang="pt-BR" dirty="0"/>
              <a:t>Classificação de Textos</a:t>
            </a:r>
          </a:p>
          <a:p>
            <a:pPr lvl="1"/>
            <a:r>
              <a:rPr lang="pt-BR" dirty="0"/>
              <a:t>Modelos de </a:t>
            </a:r>
            <a:r>
              <a:rPr lang="pt-BR" dirty="0" err="1"/>
              <a:t>Markov</a:t>
            </a:r>
            <a:r>
              <a:rPr lang="pt-BR" dirty="0"/>
              <a:t> Escondidos</a:t>
            </a:r>
          </a:p>
          <a:p>
            <a:endParaRPr lang="pt-BR" dirty="0"/>
          </a:p>
          <a:p>
            <a:pPr>
              <a:buFont typeface="Wingdings" pitchFamily="2" charset="2"/>
              <a:buNone/>
            </a:pPr>
            <a:endParaRPr lang="pt-BR" dirty="0"/>
          </a:p>
        </p:txBody>
      </p:sp>
    </p:spTree>
    <p:extLst>
      <p:ext uri="{BB962C8B-B14F-4D97-AF65-F5344CB8AC3E}">
        <p14:creationId xmlns:p14="http://schemas.microsoft.com/office/powerpoint/2010/main" xmlns="" val="19270816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410270"/>
            <a:ext cx="7543800" cy="930498"/>
          </a:xfrm>
        </p:spPr>
        <p:txBody>
          <a:bodyPr/>
          <a:lstStyle/>
          <a:p>
            <a:r>
              <a:rPr lang="pt-BR" dirty="0" err="1" smtClean="0"/>
              <a:t>Wrappers</a:t>
            </a:r>
            <a:r>
              <a:rPr lang="pt-BR" dirty="0" smtClean="0"/>
              <a:t> </a:t>
            </a:r>
            <a:br>
              <a:rPr lang="pt-BR" dirty="0" smtClean="0"/>
            </a:br>
            <a:r>
              <a:rPr lang="pt-BR" sz="3200" dirty="0" smtClean="0"/>
              <a:t>Autômatos Finitos</a:t>
            </a:r>
            <a:endParaRPr lang="pt-BR" dirty="0"/>
          </a:p>
        </p:txBody>
      </p:sp>
      <p:sp>
        <p:nvSpPr>
          <p:cNvPr id="94211" name="Rectangle 3"/>
          <p:cNvSpPr>
            <a:spLocks noGrp="1" noChangeArrowheads="1"/>
          </p:cNvSpPr>
          <p:nvPr>
            <p:ph type="body" idx="1"/>
          </p:nvPr>
        </p:nvSpPr>
        <p:spPr>
          <a:xfrm>
            <a:off x="539552" y="1556792"/>
            <a:ext cx="8147248" cy="4574133"/>
          </a:xfrm>
        </p:spPr>
        <p:txBody>
          <a:bodyPr/>
          <a:lstStyle/>
          <a:p>
            <a:r>
              <a:rPr lang="pt-BR" dirty="0"/>
              <a:t>Exemplo</a:t>
            </a:r>
          </a:p>
        </p:txBody>
      </p:sp>
      <p:sp>
        <p:nvSpPr>
          <p:cNvPr id="94212" name="Rectangle 4"/>
          <p:cNvSpPr>
            <a:spLocks noChangeArrowheads="1"/>
          </p:cNvSpPr>
          <p:nvPr/>
        </p:nvSpPr>
        <p:spPr bwMode="auto">
          <a:xfrm>
            <a:off x="1943100" y="2124075"/>
            <a:ext cx="9144000" cy="0"/>
          </a:xfrm>
          <a:prstGeom prst="rect">
            <a:avLst/>
          </a:prstGeom>
          <a:noFill/>
          <a:ln w="9525">
            <a:noFill/>
            <a:miter lim="800000"/>
            <a:headEnd/>
            <a:tailEnd/>
          </a:ln>
          <a:effectLst/>
        </p:spPr>
        <p:txBody>
          <a:bodyPr>
            <a:spAutoFit/>
          </a:bodyPr>
          <a:lstStyle/>
          <a:p>
            <a:endParaRPr lang="pt-BR"/>
          </a:p>
        </p:txBody>
      </p:sp>
      <p:pic>
        <p:nvPicPr>
          <p:cNvPr id="94213" name="Picture 5"/>
          <p:cNvPicPr>
            <a:picLocks noChangeAspect="1" noChangeArrowheads="1"/>
          </p:cNvPicPr>
          <p:nvPr/>
        </p:nvPicPr>
        <p:blipFill>
          <a:blip r:embed="rId2" cstate="print"/>
          <a:srcRect/>
          <a:stretch>
            <a:fillRect/>
          </a:stretch>
        </p:blipFill>
        <p:spPr bwMode="auto">
          <a:xfrm>
            <a:off x="596350" y="2204865"/>
            <a:ext cx="8080106" cy="4011030"/>
          </a:xfrm>
          <a:prstGeom prst="rect">
            <a:avLst/>
          </a:prstGeom>
          <a:noFill/>
        </p:spPr>
      </p:pic>
    </p:spTree>
    <p:extLst>
      <p:ext uri="{BB962C8B-B14F-4D97-AF65-F5344CB8AC3E}">
        <p14:creationId xmlns:p14="http://schemas.microsoft.com/office/powerpoint/2010/main" xmlns="" val="10918645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pt-BR" dirty="0" smtClean="0"/>
              <a:t>Motivação para EI</a:t>
            </a:r>
          </a:p>
        </p:txBody>
      </p:sp>
      <p:sp>
        <p:nvSpPr>
          <p:cNvPr id="4099" name="Content Placeholder 2"/>
          <p:cNvSpPr>
            <a:spLocks noGrp="1"/>
          </p:cNvSpPr>
          <p:nvPr>
            <p:ph sz="quarter" idx="1"/>
          </p:nvPr>
        </p:nvSpPr>
        <p:spPr/>
        <p:txBody>
          <a:bodyPr/>
          <a:lstStyle/>
          <a:p>
            <a:r>
              <a:rPr lang="pt-BR" dirty="0" smtClean="0"/>
              <a:t>Grande quantidade de informações em forma de texto digital </a:t>
            </a:r>
          </a:p>
          <a:p>
            <a:r>
              <a:rPr lang="pt-BR" dirty="0" smtClean="0"/>
              <a:t>Grande quantidade de documentos com texto não estruturado ou semiestruturado</a:t>
            </a:r>
          </a:p>
          <a:p>
            <a:pPr lvl="1"/>
            <a:r>
              <a:rPr lang="pt-BR" dirty="0" smtClean="0"/>
              <a:t>Ao contrário dos </a:t>
            </a:r>
            <a:r>
              <a:rPr lang="pt-BR" dirty="0" err="1" smtClean="0"/>
              <a:t>BDs</a:t>
            </a:r>
            <a:r>
              <a:rPr lang="pt-BR" dirty="0" smtClean="0"/>
              <a:t>, que são que armazenam informação de forma estruturada</a:t>
            </a:r>
          </a:p>
          <a:p>
            <a:r>
              <a:rPr lang="pt-BR" dirty="0" smtClean="0">
                <a:solidFill>
                  <a:srgbClr val="800080"/>
                </a:solidFill>
              </a:rPr>
              <a:t>Necessidade de transformar informação não estruturadas em informação estruturada</a:t>
            </a:r>
          </a:p>
        </p:txBody>
      </p:sp>
    </p:spTree>
    <p:extLst>
      <p:ext uri="{BB962C8B-B14F-4D97-AF65-F5344CB8AC3E}">
        <p14:creationId xmlns:p14="http://schemas.microsoft.com/office/powerpoint/2010/main" xmlns="" val="39340193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pt-BR" sz="3500" dirty="0" err="1"/>
              <a:t>Wrappers</a:t>
            </a:r>
            <a:r>
              <a:rPr lang="pt-BR" sz="3500" dirty="0"/>
              <a:t> </a:t>
            </a:r>
            <a:r>
              <a:rPr lang="pt-BR" sz="3500" dirty="0" smtClean="0"/>
              <a:t/>
            </a:r>
            <a:br>
              <a:rPr lang="pt-BR" sz="3500" dirty="0" smtClean="0"/>
            </a:br>
            <a:r>
              <a:rPr lang="pt-BR" sz="3200" dirty="0" smtClean="0"/>
              <a:t>Casamento </a:t>
            </a:r>
            <a:r>
              <a:rPr lang="pt-BR" sz="3200" dirty="0"/>
              <a:t>de Padrõ</a:t>
            </a:r>
            <a:r>
              <a:rPr lang="pt-BR" sz="3500" dirty="0"/>
              <a:t>es</a:t>
            </a:r>
          </a:p>
        </p:txBody>
      </p:sp>
      <p:sp>
        <p:nvSpPr>
          <p:cNvPr id="95235" name="Rectangle 3"/>
          <p:cNvSpPr>
            <a:spLocks noGrp="1" noChangeArrowheads="1"/>
          </p:cNvSpPr>
          <p:nvPr>
            <p:ph idx="1"/>
          </p:nvPr>
        </p:nvSpPr>
        <p:spPr>
          <a:xfrm>
            <a:off x="755576" y="1628800"/>
            <a:ext cx="7772400" cy="1512168"/>
          </a:xfrm>
        </p:spPr>
        <p:txBody>
          <a:bodyPr/>
          <a:lstStyle/>
          <a:p>
            <a:r>
              <a:rPr lang="en-US" sz="2400" dirty="0" err="1" smtClean="0"/>
              <a:t>Utilizam</a:t>
            </a:r>
            <a:r>
              <a:rPr lang="en-US" sz="2400" dirty="0" smtClean="0"/>
              <a:t> </a:t>
            </a:r>
            <a:r>
              <a:rPr lang="en-US" sz="2400" dirty="0" err="1" smtClean="0"/>
              <a:t>regras</a:t>
            </a:r>
            <a:r>
              <a:rPr lang="en-US" sz="2400" dirty="0" smtClean="0"/>
              <a:t> </a:t>
            </a:r>
            <a:r>
              <a:rPr lang="en-US" sz="2400" dirty="0" err="1"/>
              <a:t>na</a:t>
            </a:r>
            <a:r>
              <a:rPr lang="en-US" sz="2400" dirty="0"/>
              <a:t> forma de </a:t>
            </a:r>
            <a:r>
              <a:rPr lang="en-US" sz="2400" dirty="0" err="1">
                <a:solidFill>
                  <a:srgbClr val="660033"/>
                </a:solidFill>
              </a:rPr>
              <a:t>expressões</a:t>
            </a:r>
            <a:r>
              <a:rPr lang="en-US" sz="2400" dirty="0">
                <a:solidFill>
                  <a:srgbClr val="660033"/>
                </a:solidFill>
              </a:rPr>
              <a:t> </a:t>
            </a:r>
            <a:r>
              <a:rPr lang="en-US" sz="2400" dirty="0" err="1" smtClean="0">
                <a:solidFill>
                  <a:srgbClr val="660033"/>
                </a:solidFill>
              </a:rPr>
              <a:t>regulares</a:t>
            </a:r>
            <a:r>
              <a:rPr lang="en-US" sz="2400" dirty="0" smtClean="0">
                <a:solidFill>
                  <a:srgbClr val="660033"/>
                </a:solidFill>
              </a:rPr>
              <a:t> </a:t>
            </a:r>
            <a:r>
              <a:rPr lang="pt-BR" sz="2400" dirty="0" smtClean="0"/>
              <a:t>que </a:t>
            </a:r>
            <a:r>
              <a:rPr lang="pt-BR" sz="2400" dirty="0"/>
              <a:t>“casam” com o texto para extrair as informações</a:t>
            </a:r>
          </a:p>
          <a:p>
            <a:pPr lvl="1"/>
            <a:r>
              <a:rPr lang="pt-BR" sz="2200" dirty="0" smtClean="0"/>
              <a:t>Delimitadores</a:t>
            </a:r>
            <a:r>
              <a:rPr lang="pt-BR" sz="2200" dirty="0"/>
              <a:t>, padrões regulares </a:t>
            </a:r>
            <a:endParaRPr lang="pt-BR" sz="2200" dirty="0" smtClean="0"/>
          </a:p>
          <a:p>
            <a:pPr lvl="2"/>
            <a:r>
              <a:rPr lang="pt-BR" sz="1800" dirty="0" smtClean="0"/>
              <a:t>Ex</a:t>
            </a:r>
            <a:r>
              <a:rPr lang="pt-BR" sz="1800" dirty="0"/>
              <a:t>. data, </a:t>
            </a:r>
            <a:r>
              <a:rPr lang="pt-BR" sz="1800" dirty="0" smtClean="0"/>
              <a:t>CEP</a:t>
            </a:r>
            <a:endParaRPr lang="pt-BR" sz="1800" dirty="0"/>
          </a:p>
          <a:p>
            <a:pPr>
              <a:lnSpc>
                <a:spcPct val="80000"/>
              </a:lnSpc>
            </a:pPr>
            <a:endParaRPr lang="pt-BR" sz="1900" dirty="0"/>
          </a:p>
        </p:txBody>
      </p:sp>
      <p:grpSp>
        <p:nvGrpSpPr>
          <p:cNvPr id="21" name="Grupo 20"/>
          <p:cNvGrpSpPr/>
          <p:nvPr/>
        </p:nvGrpSpPr>
        <p:grpSpPr>
          <a:xfrm>
            <a:off x="1475110" y="3271093"/>
            <a:ext cx="6049218" cy="3398267"/>
            <a:chOff x="1475110" y="3285108"/>
            <a:chExt cx="6049218" cy="3398267"/>
          </a:xfrm>
        </p:grpSpPr>
        <p:sp>
          <p:nvSpPr>
            <p:cNvPr id="95236" name="Rectangle 4"/>
            <p:cNvSpPr>
              <a:spLocks noChangeArrowheads="1"/>
            </p:cNvSpPr>
            <p:nvPr/>
          </p:nvSpPr>
          <p:spPr bwMode="auto">
            <a:xfrm>
              <a:off x="1475110" y="3285108"/>
              <a:ext cx="6049218" cy="935980"/>
            </a:xfrm>
            <a:prstGeom prst="rect">
              <a:avLst/>
            </a:prstGeom>
            <a:noFill/>
            <a:ln w="9525">
              <a:solidFill>
                <a:schemeClr val="bg2"/>
              </a:solidFill>
              <a:miter lim="800000"/>
              <a:headEnd/>
              <a:tailEnd/>
            </a:ln>
            <a:effectLst/>
          </p:spPr>
          <p:txBody>
            <a:bodyPr/>
            <a:lstStyle/>
            <a:p>
              <a:pPr marL="342900" indent="-342900">
                <a:lnSpc>
                  <a:spcPct val="90000"/>
                </a:lnSpc>
                <a:spcBef>
                  <a:spcPct val="20000"/>
                </a:spcBef>
                <a:buClr>
                  <a:schemeClr val="tx2"/>
                </a:buClr>
                <a:buSzPct val="70000"/>
                <a:buFont typeface="Wingdings" pitchFamily="2" charset="2"/>
                <a:buNone/>
              </a:pPr>
              <a:r>
                <a:rPr lang="en-US" sz="2000" dirty="0" err="1">
                  <a:solidFill>
                    <a:srgbClr val="000000"/>
                  </a:solidFill>
                  <a:cs typeface="Arial" charset="0"/>
                </a:rPr>
                <a:t>Padrão</a:t>
              </a:r>
              <a:r>
                <a:rPr lang="en-US" sz="2000" dirty="0">
                  <a:solidFill>
                    <a:srgbClr val="000000"/>
                  </a:solidFill>
                  <a:cs typeface="Arial" charset="0"/>
                </a:rPr>
                <a:t> :: </a:t>
              </a:r>
              <a:r>
                <a:rPr lang="en-US" sz="2000" dirty="0" smtClean="0">
                  <a:solidFill>
                    <a:srgbClr val="000000"/>
                  </a:solidFill>
                  <a:cs typeface="Arial" charset="0"/>
                </a:rPr>
                <a:t>*  </a:t>
              </a:r>
              <a:r>
                <a:rPr lang="en-US" sz="2000" dirty="0">
                  <a:solidFill>
                    <a:srgbClr val="000000"/>
                  </a:solidFill>
                  <a:cs typeface="Arial" charset="0"/>
                </a:rPr>
                <a:t>(</a:t>
              </a:r>
              <a:r>
                <a:rPr lang="en-US" sz="2000" i="1" dirty="0">
                  <a:solidFill>
                    <a:srgbClr val="000000"/>
                  </a:solidFill>
                  <a:cs typeface="Arial" charset="0"/>
                </a:rPr>
                <a:t>Digit</a:t>
              </a:r>
              <a:r>
                <a:rPr lang="en-US" sz="2000" dirty="0">
                  <a:solidFill>
                    <a:srgbClr val="000000"/>
                  </a:solidFill>
                  <a:cs typeface="Arial" charset="0"/>
                </a:rPr>
                <a:t>) </a:t>
              </a:r>
              <a:r>
                <a:rPr lang="en-US" sz="2000" dirty="0" smtClean="0">
                  <a:solidFill>
                    <a:srgbClr val="000000"/>
                  </a:solidFill>
                  <a:cs typeface="Arial" charset="0"/>
                </a:rPr>
                <a:t>  ‘BR’  *   ‘$’  </a:t>
              </a:r>
              <a:r>
                <a:rPr lang="en-US" sz="2000" dirty="0">
                  <a:solidFill>
                    <a:srgbClr val="000000"/>
                  </a:solidFill>
                  <a:cs typeface="Arial" charset="0"/>
                </a:rPr>
                <a:t>(</a:t>
              </a:r>
              <a:r>
                <a:rPr lang="en-US" sz="2000" i="1" dirty="0">
                  <a:solidFill>
                    <a:srgbClr val="000000"/>
                  </a:solidFill>
                  <a:cs typeface="Arial" charset="0"/>
                </a:rPr>
                <a:t>Number</a:t>
              </a:r>
              <a:r>
                <a:rPr lang="en-US" sz="2000" dirty="0">
                  <a:solidFill>
                    <a:srgbClr val="000000"/>
                  </a:solidFill>
                  <a:cs typeface="Arial" charset="0"/>
                </a:rPr>
                <a:t>)</a:t>
              </a:r>
            </a:p>
            <a:p>
              <a:pPr marL="342900" indent="-342900">
                <a:lnSpc>
                  <a:spcPct val="90000"/>
                </a:lnSpc>
                <a:spcBef>
                  <a:spcPct val="20000"/>
                </a:spcBef>
                <a:buClr>
                  <a:schemeClr val="tx2"/>
                </a:buClr>
                <a:buSzPct val="70000"/>
                <a:buFont typeface="Wingdings" pitchFamily="2" charset="2"/>
                <a:buNone/>
              </a:pPr>
              <a:r>
                <a:rPr lang="en-US" sz="2200" dirty="0" smtClean="0">
                  <a:solidFill>
                    <a:srgbClr val="000000"/>
                  </a:solidFill>
                  <a:cs typeface="Arial" charset="0"/>
                </a:rPr>
                <a:t>Template:: </a:t>
              </a:r>
              <a:r>
                <a:rPr lang="en-US" sz="2200" dirty="0" err="1">
                  <a:solidFill>
                    <a:srgbClr val="000000"/>
                  </a:solidFill>
                  <a:cs typeface="Arial" charset="0"/>
                </a:rPr>
                <a:t>Aluguel</a:t>
              </a:r>
              <a:r>
                <a:rPr lang="en-US" sz="2200" dirty="0">
                  <a:solidFill>
                    <a:srgbClr val="000000"/>
                  </a:solidFill>
                  <a:cs typeface="Arial" charset="0"/>
                </a:rPr>
                <a:t> {Quartos $</a:t>
              </a:r>
              <a:r>
                <a:rPr lang="en-US" sz="2200" dirty="0" smtClean="0">
                  <a:solidFill>
                    <a:srgbClr val="000000"/>
                  </a:solidFill>
                  <a:cs typeface="Arial" charset="0"/>
                </a:rPr>
                <a:t>1</a:t>
              </a:r>
              <a:r>
                <a:rPr lang="en-US" sz="2200" dirty="0">
                  <a:solidFill>
                    <a:srgbClr val="000000"/>
                  </a:solidFill>
                  <a:cs typeface="Arial" charset="0"/>
                </a:rPr>
                <a:t>} {</a:t>
              </a:r>
              <a:r>
                <a:rPr lang="en-US" sz="2200" dirty="0" err="1">
                  <a:solidFill>
                    <a:srgbClr val="000000"/>
                  </a:solidFill>
                  <a:cs typeface="Arial" charset="0"/>
                </a:rPr>
                <a:t>Preço</a:t>
              </a:r>
              <a:r>
                <a:rPr lang="en-US" sz="2200" dirty="0">
                  <a:solidFill>
                    <a:srgbClr val="000000"/>
                  </a:solidFill>
                  <a:cs typeface="Arial" charset="0"/>
                </a:rPr>
                <a:t> $</a:t>
              </a:r>
              <a:r>
                <a:rPr lang="en-US" sz="2200" dirty="0" smtClean="0">
                  <a:solidFill>
                    <a:srgbClr val="000000"/>
                  </a:solidFill>
                  <a:cs typeface="Arial" charset="0"/>
                </a:rPr>
                <a:t>2</a:t>
              </a:r>
              <a:r>
                <a:rPr lang="en-US" sz="2200" dirty="0">
                  <a:solidFill>
                    <a:srgbClr val="000000"/>
                  </a:solidFill>
                  <a:cs typeface="Arial" charset="0"/>
                </a:rPr>
                <a:t>}</a:t>
              </a:r>
            </a:p>
            <a:p>
              <a:pPr marL="342900" indent="-342900">
                <a:lnSpc>
                  <a:spcPct val="90000"/>
                </a:lnSpc>
                <a:spcBef>
                  <a:spcPct val="20000"/>
                </a:spcBef>
                <a:buClr>
                  <a:schemeClr val="tx2"/>
                </a:buClr>
                <a:buSzPct val="70000"/>
                <a:buFont typeface="Wingdings" pitchFamily="2" charset="2"/>
                <a:buNone/>
              </a:pPr>
              <a:endParaRPr lang="en-US" sz="2600" dirty="0">
                <a:solidFill>
                  <a:srgbClr val="000000"/>
                </a:solidFill>
                <a:cs typeface="Arial" charset="0"/>
              </a:endParaRPr>
            </a:p>
          </p:txBody>
        </p:sp>
        <p:sp>
          <p:nvSpPr>
            <p:cNvPr id="95237" name="Rectangle 5"/>
            <p:cNvSpPr>
              <a:spLocks noChangeArrowheads="1"/>
            </p:cNvSpPr>
            <p:nvPr/>
          </p:nvSpPr>
          <p:spPr bwMode="auto">
            <a:xfrm>
              <a:off x="1747838" y="4397375"/>
              <a:ext cx="5638800" cy="2286000"/>
            </a:xfrm>
            <a:prstGeom prst="rect">
              <a:avLst/>
            </a:prstGeom>
            <a:noFill/>
            <a:ln w="9525">
              <a:solidFill>
                <a:schemeClr val="bg2"/>
              </a:solidFill>
              <a:miter lim="800000"/>
              <a:headEnd/>
              <a:tailEnd/>
            </a:ln>
            <a:effectLst/>
          </p:spPr>
          <p:txBody>
            <a:bodyPr/>
            <a:lstStyle/>
            <a:p>
              <a:pPr marL="742950" lvl="1" indent="-285750">
                <a:spcBef>
                  <a:spcPct val="20000"/>
                </a:spcBef>
              </a:pPr>
              <a:r>
                <a:rPr lang="en-US" sz="2000">
                  <a:solidFill>
                    <a:srgbClr val="000000"/>
                  </a:solidFill>
                  <a:cs typeface="Arial" charset="0"/>
                </a:rPr>
                <a:t>Capitol Hill – 1 br twnhme. fplc D/W W/D.</a:t>
              </a:r>
            </a:p>
            <a:p>
              <a:pPr marL="742950" lvl="1" indent="-285750">
                <a:spcBef>
                  <a:spcPct val="20000"/>
                </a:spcBef>
              </a:pPr>
              <a:r>
                <a:rPr lang="en-US" sz="2000">
                  <a:solidFill>
                    <a:srgbClr val="000000"/>
                  </a:solidFill>
                  <a:cs typeface="Arial" charset="0"/>
                </a:rPr>
                <a:t>Undrgrnd pkg incl $675.  3 BR, upper flr</a:t>
              </a:r>
            </a:p>
            <a:p>
              <a:pPr marL="742950" lvl="1" indent="-285750">
                <a:spcBef>
                  <a:spcPct val="20000"/>
                </a:spcBef>
              </a:pPr>
              <a:r>
                <a:rPr lang="en-US" sz="2000">
                  <a:solidFill>
                    <a:srgbClr val="000000"/>
                  </a:solidFill>
                  <a:cs typeface="Arial" charset="0"/>
                </a:rPr>
                <a:t>of turn of ctry HOME. incl gar, grt N. Hill</a:t>
              </a:r>
            </a:p>
            <a:p>
              <a:pPr marL="742950" lvl="1" indent="-285750">
                <a:spcBef>
                  <a:spcPct val="20000"/>
                </a:spcBef>
              </a:pPr>
              <a:r>
                <a:rPr lang="en-US" sz="2000">
                  <a:solidFill>
                    <a:srgbClr val="000000"/>
                  </a:solidFill>
                  <a:cs typeface="Arial" charset="0"/>
                </a:rPr>
                <a:t>loc $995. (206) 999-9999 &lt;br&gt;</a:t>
              </a:r>
            </a:p>
            <a:p>
              <a:pPr marL="742950" lvl="1" indent="-285750">
                <a:spcBef>
                  <a:spcPct val="20000"/>
                </a:spcBef>
              </a:pPr>
              <a:r>
                <a:rPr lang="en-US" sz="2000">
                  <a:solidFill>
                    <a:srgbClr val="000000"/>
                  </a:solidFill>
                  <a:cs typeface="Arial" charset="0"/>
                </a:rPr>
                <a:t>&lt;i&gt; &lt;font size=-2&gt;(This ad last ran</a:t>
              </a:r>
            </a:p>
            <a:p>
              <a:pPr marL="742950" lvl="1" indent="-285750">
                <a:spcBef>
                  <a:spcPct val="20000"/>
                </a:spcBef>
              </a:pPr>
              <a:r>
                <a:rPr lang="en-US" sz="2000">
                  <a:solidFill>
                    <a:srgbClr val="000000"/>
                  </a:solidFill>
                  <a:cs typeface="Arial" charset="0"/>
                </a:rPr>
                <a:t>on 08/03/97.) &lt;/font&gt; &lt;/i&gt; &lt;hr&gt;</a:t>
              </a:r>
            </a:p>
          </p:txBody>
        </p:sp>
        <p:sp>
          <p:nvSpPr>
            <p:cNvPr id="95239" name="Rectangle 7"/>
            <p:cNvSpPr>
              <a:spLocks noChangeArrowheads="1"/>
            </p:cNvSpPr>
            <p:nvPr/>
          </p:nvSpPr>
          <p:spPr bwMode="auto">
            <a:xfrm>
              <a:off x="2281238" y="4397375"/>
              <a:ext cx="1476375" cy="381000"/>
            </a:xfrm>
            <a:prstGeom prst="rect">
              <a:avLst/>
            </a:prstGeom>
            <a:noFill/>
            <a:ln w="38100">
              <a:solidFill>
                <a:srgbClr val="FF9933"/>
              </a:solidFill>
              <a:miter lim="800000"/>
              <a:headEnd/>
              <a:tailEnd/>
            </a:ln>
            <a:effectLst/>
          </p:spPr>
          <p:txBody>
            <a:bodyPr wrap="none" anchor="ctr"/>
            <a:lstStyle/>
            <a:p>
              <a:endParaRPr lang="pt-BR">
                <a:solidFill>
                  <a:srgbClr val="000000"/>
                </a:solidFill>
              </a:endParaRPr>
            </a:p>
          </p:txBody>
        </p:sp>
        <p:sp>
          <p:nvSpPr>
            <p:cNvPr id="95241" name="Rectangle 9"/>
            <p:cNvSpPr>
              <a:spLocks noChangeArrowheads="1"/>
            </p:cNvSpPr>
            <p:nvPr/>
          </p:nvSpPr>
          <p:spPr bwMode="auto">
            <a:xfrm>
              <a:off x="3805238" y="4397375"/>
              <a:ext cx="152400" cy="381000"/>
            </a:xfrm>
            <a:prstGeom prst="rect">
              <a:avLst/>
            </a:prstGeom>
            <a:noFill/>
            <a:ln w="38100">
              <a:solidFill>
                <a:srgbClr val="6600FF"/>
              </a:solidFill>
              <a:miter lim="800000"/>
              <a:headEnd/>
              <a:tailEnd/>
            </a:ln>
            <a:effectLst/>
          </p:spPr>
          <p:txBody>
            <a:bodyPr wrap="none" anchor="ctr"/>
            <a:lstStyle/>
            <a:p>
              <a:endParaRPr lang="pt-BR">
                <a:solidFill>
                  <a:srgbClr val="000000"/>
                </a:solidFill>
              </a:endParaRPr>
            </a:p>
          </p:txBody>
        </p:sp>
        <p:sp>
          <p:nvSpPr>
            <p:cNvPr id="95243" name="Rectangle 11"/>
            <p:cNvSpPr>
              <a:spLocks noChangeArrowheads="1"/>
            </p:cNvSpPr>
            <p:nvPr/>
          </p:nvSpPr>
          <p:spPr bwMode="auto">
            <a:xfrm>
              <a:off x="3986213" y="4397375"/>
              <a:ext cx="276225" cy="381000"/>
            </a:xfrm>
            <a:prstGeom prst="rect">
              <a:avLst/>
            </a:prstGeom>
            <a:noFill/>
            <a:ln w="38100">
              <a:solidFill>
                <a:srgbClr val="FF3399"/>
              </a:solidFill>
              <a:miter lim="800000"/>
              <a:headEnd/>
              <a:tailEnd/>
            </a:ln>
            <a:effectLst/>
          </p:spPr>
          <p:txBody>
            <a:bodyPr wrap="none" anchor="ctr"/>
            <a:lstStyle/>
            <a:p>
              <a:endParaRPr lang="pt-BR">
                <a:solidFill>
                  <a:srgbClr val="000000"/>
                </a:solidFill>
              </a:endParaRPr>
            </a:p>
          </p:txBody>
        </p:sp>
        <p:grpSp>
          <p:nvGrpSpPr>
            <p:cNvPr id="95245" name="Group 13"/>
            <p:cNvGrpSpPr>
              <a:grpSpLocks/>
            </p:cNvGrpSpPr>
            <p:nvPr/>
          </p:nvGrpSpPr>
          <p:grpSpPr bwMode="auto">
            <a:xfrm>
              <a:off x="2281238" y="4397375"/>
              <a:ext cx="4724400" cy="752475"/>
              <a:chOff x="1392" y="2544"/>
              <a:chExt cx="2976" cy="474"/>
            </a:xfrm>
          </p:grpSpPr>
          <p:sp>
            <p:nvSpPr>
              <p:cNvPr id="95246" name="Rectangle 14"/>
              <p:cNvSpPr>
                <a:spLocks noChangeArrowheads="1"/>
              </p:cNvSpPr>
              <p:nvPr/>
            </p:nvSpPr>
            <p:spPr bwMode="auto">
              <a:xfrm>
                <a:off x="2655" y="2544"/>
                <a:ext cx="1713" cy="234"/>
              </a:xfrm>
              <a:prstGeom prst="rect">
                <a:avLst/>
              </a:prstGeom>
              <a:noFill/>
              <a:ln w="38100">
                <a:solidFill>
                  <a:srgbClr val="008000"/>
                </a:solidFill>
                <a:miter lim="800000"/>
                <a:headEnd/>
                <a:tailEnd/>
              </a:ln>
              <a:effectLst/>
            </p:spPr>
            <p:txBody>
              <a:bodyPr wrap="none" anchor="ctr"/>
              <a:lstStyle/>
              <a:p>
                <a:endParaRPr lang="pt-BR">
                  <a:solidFill>
                    <a:srgbClr val="000000"/>
                  </a:solidFill>
                </a:endParaRPr>
              </a:p>
            </p:txBody>
          </p:sp>
          <p:sp>
            <p:nvSpPr>
              <p:cNvPr id="95247" name="Rectangle 15"/>
              <p:cNvSpPr>
                <a:spLocks noChangeArrowheads="1"/>
              </p:cNvSpPr>
              <p:nvPr/>
            </p:nvSpPr>
            <p:spPr bwMode="auto">
              <a:xfrm>
                <a:off x="1392" y="2811"/>
                <a:ext cx="1278" cy="207"/>
              </a:xfrm>
              <a:prstGeom prst="rect">
                <a:avLst/>
              </a:prstGeom>
              <a:noFill/>
              <a:ln w="38100">
                <a:solidFill>
                  <a:srgbClr val="008000"/>
                </a:solidFill>
                <a:miter lim="800000"/>
                <a:headEnd/>
                <a:tailEnd/>
              </a:ln>
              <a:effectLst/>
            </p:spPr>
            <p:txBody>
              <a:bodyPr wrap="none" anchor="ctr"/>
              <a:lstStyle/>
              <a:p>
                <a:endParaRPr lang="pt-BR">
                  <a:solidFill>
                    <a:srgbClr val="000000"/>
                  </a:solidFill>
                </a:endParaRPr>
              </a:p>
            </p:txBody>
          </p:sp>
        </p:grpSp>
        <p:sp>
          <p:nvSpPr>
            <p:cNvPr id="95249" name="Rectangle 17"/>
            <p:cNvSpPr>
              <a:spLocks noChangeArrowheads="1"/>
            </p:cNvSpPr>
            <p:nvPr/>
          </p:nvSpPr>
          <p:spPr bwMode="auto">
            <a:xfrm>
              <a:off x="4357688" y="4821238"/>
              <a:ext cx="138112" cy="323850"/>
            </a:xfrm>
            <a:prstGeom prst="rect">
              <a:avLst/>
            </a:prstGeom>
            <a:noFill/>
            <a:ln w="38100">
              <a:solidFill>
                <a:srgbClr val="FF3300"/>
              </a:solidFill>
              <a:miter lim="800000"/>
              <a:headEnd/>
              <a:tailEnd/>
            </a:ln>
            <a:effectLst/>
          </p:spPr>
          <p:txBody>
            <a:bodyPr wrap="none" anchor="ctr"/>
            <a:lstStyle/>
            <a:p>
              <a:endParaRPr lang="pt-BR">
                <a:solidFill>
                  <a:srgbClr val="000000"/>
                </a:solidFill>
              </a:endParaRPr>
            </a:p>
          </p:txBody>
        </p:sp>
        <p:sp>
          <p:nvSpPr>
            <p:cNvPr id="95238" name="Rectangle 6"/>
            <p:cNvSpPr>
              <a:spLocks noChangeArrowheads="1"/>
            </p:cNvSpPr>
            <p:nvPr/>
          </p:nvSpPr>
          <p:spPr bwMode="auto">
            <a:xfrm>
              <a:off x="2627784" y="3285108"/>
              <a:ext cx="216024" cy="349330"/>
            </a:xfrm>
            <a:prstGeom prst="rect">
              <a:avLst/>
            </a:prstGeom>
            <a:noFill/>
            <a:ln w="38100">
              <a:solidFill>
                <a:srgbClr val="FF9933"/>
              </a:solidFill>
              <a:miter lim="800000"/>
              <a:headEnd/>
              <a:tailEnd/>
            </a:ln>
            <a:effectLst/>
          </p:spPr>
          <p:txBody>
            <a:bodyPr wrap="none" anchor="ctr"/>
            <a:lstStyle/>
            <a:p>
              <a:endParaRPr lang="pt-BR">
                <a:solidFill>
                  <a:srgbClr val="000000"/>
                </a:solidFill>
              </a:endParaRPr>
            </a:p>
          </p:txBody>
        </p:sp>
        <p:sp>
          <p:nvSpPr>
            <p:cNvPr id="95240" name="Rectangle 8"/>
            <p:cNvSpPr>
              <a:spLocks noChangeArrowheads="1"/>
            </p:cNvSpPr>
            <p:nvPr/>
          </p:nvSpPr>
          <p:spPr bwMode="auto">
            <a:xfrm>
              <a:off x="2915816" y="3285108"/>
              <a:ext cx="892826" cy="359916"/>
            </a:xfrm>
            <a:prstGeom prst="rect">
              <a:avLst/>
            </a:prstGeom>
            <a:noFill/>
            <a:ln w="38100">
              <a:solidFill>
                <a:srgbClr val="6600FF"/>
              </a:solidFill>
              <a:miter lim="800000"/>
              <a:headEnd/>
              <a:tailEnd/>
            </a:ln>
            <a:effectLst/>
          </p:spPr>
          <p:txBody>
            <a:bodyPr wrap="none" anchor="ctr"/>
            <a:lstStyle/>
            <a:p>
              <a:endParaRPr lang="pt-BR">
                <a:solidFill>
                  <a:srgbClr val="000000"/>
                </a:solidFill>
              </a:endParaRPr>
            </a:p>
          </p:txBody>
        </p:sp>
        <p:sp>
          <p:nvSpPr>
            <p:cNvPr id="95242" name="Rectangle 10"/>
            <p:cNvSpPr>
              <a:spLocks noChangeArrowheads="1"/>
            </p:cNvSpPr>
            <p:nvPr/>
          </p:nvSpPr>
          <p:spPr bwMode="auto">
            <a:xfrm>
              <a:off x="3851920" y="3285108"/>
              <a:ext cx="524918" cy="359916"/>
            </a:xfrm>
            <a:prstGeom prst="rect">
              <a:avLst/>
            </a:prstGeom>
            <a:noFill/>
            <a:ln w="38100">
              <a:solidFill>
                <a:srgbClr val="FF3399"/>
              </a:solidFill>
              <a:miter lim="800000"/>
              <a:headEnd/>
              <a:tailEnd/>
            </a:ln>
            <a:effectLst/>
          </p:spPr>
          <p:txBody>
            <a:bodyPr wrap="none" anchor="ctr"/>
            <a:lstStyle/>
            <a:p>
              <a:endParaRPr lang="pt-BR">
                <a:solidFill>
                  <a:srgbClr val="000000"/>
                </a:solidFill>
              </a:endParaRPr>
            </a:p>
          </p:txBody>
        </p:sp>
        <p:sp>
          <p:nvSpPr>
            <p:cNvPr id="95244" name="Rectangle 12"/>
            <p:cNvSpPr>
              <a:spLocks noChangeArrowheads="1"/>
            </p:cNvSpPr>
            <p:nvPr/>
          </p:nvSpPr>
          <p:spPr bwMode="auto">
            <a:xfrm>
              <a:off x="4427984" y="3285108"/>
              <a:ext cx="293643" cy="359916"/>
            </a:xfrm>
            <a:prstGeom prst="rect">
              <a:avLst/>
            </a:prstGeom>
            <a:noFill/>
            <a:ln w="38100">
              <a:solidFill>
                <a:srgbClr val="008000"/>
              </a:solidFill>
              <a:miter lim="800000"/>
              <a:headEnd/>
              <a:tailEnd/>
            </a:ln>
            <a:effectLst/>
          </p:spPr>
          <p:txBody>
            <a:bodyPr wrap="none" anchor="ctr"/>
            <a:lstStyle/>
            <a:p>
              <a:endParaRPr lang="pt-BR">
                <a:solidFill>
                  <a:srgbClr val="000000"/>
                </a:solidFill>
              </a:endParaRPr>
            </a:p>
          </p:txBody>
        </p:sp>
        <p:sp>
          <p:nvSpPr>
            <p:cNvPr id="95248" name="Rectangle 16"/>
            <p:cNvSpPr>
              <a:spLocks noChangeArrowheads="1"/>
            </p:cNvSpPr>
            <p:nvPr/>
          </p:nvSpPr>
          <p:spPr bwMode="auto">
            <a:xfrm>
              <a:off x="4788024" y="3285108"/>
              <a:ext cx="360040" cy="359916"/>
            </a:xfrm>
            <a:prstGeom prst="rect">
              <a:avLst/>
            </a:prstGeom>
            <a:noFill/>
            <a:ln w="38100">
              <a:solidFill>
                <a:srgbClr val="FF3300"/>
              </a:solidFill>
              <a:miter lim="800000"/>
              <a:headEnd/>
              <a:tailEnd/>
            </a:ln>
            <a:effectLst/>
          </p:spPr>
          <p:txBody>
            <a:bodyPr wrap="none" anchor="ctr"/>
            <a:lstStyle/>
            <a:p>
              <a:endParaRPr lang="pt-BR">
                <a:solidFill>
                  <a:srgbClr val="000000"/>
                </a:solidFill>
              </a:endParaRPr>
            </a:p>
          </p:txBody>
        </p:sp>
        <p:sp>
          <p:nvSpPr>
            <p:cNvPr id="95250" name="Rectangle 18"/>
            <p:cNvSpPr>
              <a:spLocks noChangeArrowheads="1"/>
            </p:cNvSpPr>
            <p:nvPr/>
          </p:nvSpPr>
          <p:spPr bwMode="auto">
            <a:xfrm>
              <a:off x="5220072" y="3285108"/>
              <a:ext cx="1236935" cy="359916"/>
            </a:xfrm>
            <a:prstGeom prst="rect">
              <a:avLst/>
            </a:prstGeom>
            <a:noFill/>
            <a:ln w="38100">
              <a:solidFill>
                <a:srgbClr val="0099FF"/>
              </a:solidFill>
              <a:miter lim="800000"/>
              <a:headEnd/>
              <a:tailEnd/>
            </a:ln>
            <a:effectLst/>
          </p:spPr>
          <p:txBody>
            <a:bodyPr wrap="none" anchor="ctr"/>
            <a:lstStyle/>
            <a:p>
              <a:endParaRPr lang="pt-BR">
                <a:solidFill>
                  <a:srgbClr val="000000"/>
                </a:solidFill>
              </a:endParaRPr>
            </a:p>
          </p:txBody>
        </p:sp>
        <p:sp>
          <p:nvSpPr>
            <p:cNvPr id="95251" name="Rectangle 19"/>
            <p:cNvSpPr>
              <a:spLocks noChangeArrowheads="1"/>
            </p:cNvSpPr>
            <p:nvPr/>
          </p:nvSpPr>
          <p:spPr bwMode="auto">
            <a:xfrm>
              <a:off x="4529138" y="4816475"/>
              <a:ext cx="419100" cy="323850"/>
            </a:xfrm>
            <a:prstGeom prst="rect">
              <a:avLst/>
            </a:prstGeom>
            <a:noFill/>
            <a:ln w="38100">
              <a:solidFill>
                <a:srgbClr val="0099FF"/>
              </a:solidFill>
              <a:miter lim="800000"/>
              <a:headEnd/>
              <a:tailEnd/>
            </a:ln>
            <a:effectLst/>
          </p:spPr>
          <p:txBody>
            <a:bodyPr wrap="none" anchor="ctr"/>
            <a:lstStyle/>
            <a:p>
              <a:endParaRPr lang="pt-BR">
                <a:solidFill>
                  <a:srgbClr val="000000"/>
                </a:solidFill>
              </a:endParaRPr>
            </a:p>
          </p:txBody>
        </p:sp>
      </p:grpSp>
    </p:spTree>
    <p:extLst>
      <p:ext uri="{BB962C8B-B14F-4D97-AF65-F5344CB8AC3E}">
        <p14:creationId xmlns:p14="http://schemas.microsoft.com/office/powerpoint/2010/main" xmlns="" val="201772492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332656"/>
            <a:ext cx="7772400" cy="1080120"/>
          </a:xfrm>
        </p:spPr>
        <p:txBody>
          <a:bodyPr/>
          <a:lstStyle/>
          <a:p>
            <a:r>
              <a:rPr lang="pt-BR" sz="4000" dirty="0" err="1"/>
              <a:t>Wrappers</a:t>
            </a:r>
            <a:r>
              <a:rPr lang="pt-BR" sz="4000" dirty="0"/>
              <a:t> </a:t>
            </a:r>
            <a:br>
              <a:rPr lang="pt-BR" sz="4000" dirty="0"/>
            </a:br>
            <a:r>
              <a:rPr lang="pt-BR" sz="3200" dirty="0"/>
              <a:t>Casamento de Padrõ</a:t>
            </a:r>
            <a:r>
              <a:rPr lang="pt-BR" dirty="0"/>
              <a:t>es</a:t>
            </a:r>
          </a:p>
        </p:txBody>
      </p:sp>
      <p:sp>
        <p:nvSpPr>
          <p:cNvPr id="3" name="Espaço Reservado para Conteúdo 2"/>
          <p:cNvSpPr>
            <a:spLocks noGrp="1"/>
          </p:cNvSpPr>
          <p:nvPr>
            <p:ph idx="1"/>
          </p:nvPr>
        </p:nvSpPr>
        <p:spPr>
          <a:xfrm>
            <a:off x="683568" y="1690464"/>
            <a:ext cx="7992888" cy="4114800"/>
          </a:xfrm>
        </p:spPr>
        <p:txBody>
          <a:bodyPr/>
          <a:lstStyle/>
          <a:p>
            <a:r>
              <a:rPr lang="pt-BR" dirty="0" smtClean="0"/>
              <a:t>Algumas linguagens de programação dão suporte à construção de expressões regulares</a:t>
            </a:r>
          </a:p>
          <a:p>
            <a:r>
              <a:rPr lang="pt-BR" dirty="0" err="1" smtClean="0"/>
              <a:t>Regex</a:t>
            </a:r>
            <a:endParaRPr lang="pt-BR" dirty="0" smtClean="0"/>
          </a:p>
          <a:p>
            <a:pPr lvl="1"/>
            <a:r>
              <a:rPr lang="pt-BR" dirty="0" err="1"/>
              <a:t>Phyton</a:t>
            </a:r>
            <a:r>
              <a:rPr lang="pt-BR" dirty="0"/>
              <a:t> - https://regexone.com/references/python</a:t>
            </a:r>
          </a:p>
          <a:p>
            <a:pPr lvl="1"/>
            <a:r>
              <a:rPr lang="pt-BR" dirty="0" smtClean="0"/>
              <a:t>Java - </a:t>
            </a:r>
            <a:r>
              <a:rPr lang="pt-BR" dirty="0" smtClean="0">
                <a:hlinkClick r:id="rId2"/>
              </a:rPr>
              <a:t>https</a:t>
            </a:r>
            <a:r>
              <a:rPr lang="pt-BR" dirty="0">
                <a:hlinkClick r:id="rId2"/>
              </a:rPr>
              <a:t>://</a:t>
            </a:r>
            <a:r>
              <a:rPr lang="pt-BR" dirty="0" smtClean="0">
                <a:hlinkClick r:id="rId2"/>
              </a:rPr>
              <a:t>www.javatpoint.com/java-regex</a:t>
            </a:r>
            <a:endParaRPr lang="pt-BR" dirty="0" smtClean="0"/>
          </a:p>
          <a:p>
            <a:r>
              <a:rPr lang="pt-BR" dirty="0" smtClean="0"/>
              <a:t>O </a:t>
            </a:r>
            <a:r>
              <a:rPr lang="pt-BR" dirty="0" err="1" smtClean="0"/>
              <a:t>CoreNLP</a:t>
            </a:r>
            <a:r>
              <a:rPr lang="pt-BR" dirty="0" smtClean="0"/>
              <a:t> oferece </a:t>
            </a:r>
            <a:r>
              <a:rPr lang="pt-BR" dirty="0" err="1" smtClean="0"/>
              <a:t>Regex</a:t>
            </a:r>
            <a:r>
              <a:rPr lang="pt-BR" dirty="0" smtClean="0"/>
              <a:t> para reconhecimento de entidades nomeadas</a:t>
            </a:r>
          </a:p>
          <a:p>
            <a:pPr lvl="1"/>
            <a:r>
              <a:rPr lang="pt-BR" dirty="0"/>
              <a:t>https://stanfordnlp.github.io/CoreNLP/regexner.html</a:t>
            </a:r>
            <a:endParaRPr lang="pt-BR" dirty="0" smtClean="0"/>
          </a:p>
          <a:p>
            <a:pPr lvl="1"/>
            <a:endParaRPr lang="pt-BR" dirty="0"/>
          </a:p>
        </p:txBody>
      </p:sp>
      <p:sp>
        <p:nvSpPr>
          <p:cNvPr id="4" name="Espaço Reservado para Rodapé 3"/>
          <p:cNvSpPr>
            <a:spLocks noGrp="1"/>
          </p:cNvSpPr>
          <p:nvPr>
            <p:ph type="ftr" sz="quarter" idx="10"/>
          </p:nvPr>
        </p:nvSpPr>
        <p:spPr/>
        <p:txBody>
          <a:bodyPr/>
          <a:lstStyle/>
          <a:p>
            <a:pPr>
              <a:defRPr/>
            </a:pPr>
            <a:r>
              <a:rPr lang="pt-BR" smtClean="0"/>
              <a:t>CIn-UFPE</a:t>
            </a:r>
            <a:endParaRPr lang="pt-BR"/>
          </a:p>
        </p:txBody>
      </p:sp>
      <p:sp>
        <p:nvSpPr>
          <p:cNvPr id="5" name="Espaço Reservado para Número de Slide 4"/>
          <p:cNvSpPr>
            <a:spLocks noGrp="1"/>
          </p:cNvSpPr>
          <p:nvPr>
            <p:ph type="sldNum" sz="quarter" idx="11"/>
          </p:nvPr>
        </p:nvSpPr>
        <p:spPr/>
        <p:txBody>
          <a:bodyPr/>
          <a:lstStyle/>
          <a:p>
            <a:pPr>
              <a:defRPr/>
            </a:pPr>
            <a:fld id="{6177D341-5D17-4D92-BFFE-874ED14BBB86}" type="slidenum">
              <a:rPr lang="pt-BR" smtClean="0"/>
              <a:pPr>
                <a:defRPr/>
              </a:pPr>
              <a:t>31</a:t>
            </a:fld>
            <a:endParaRPr lang="pt-BR"/>
          </a:p>
        </p:txBody>
      </p:sp>
    </p:spTree>
    <p:extLst>
      <p:ext uri="{BB962C8B-B14F-4D97-AF65-F5344CB8AC3E}">
        <p14:creationId xmlns:p14="http://schemas.microsoft.com/office/powerpoint/2010/main" xmlns="" val="899101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pt-BR" dirty="0" err="1" smtClean="0"/>
              <a:t>Wrappers</a:t>
            </a:r>
            <a:r>
              <a:rPr lang="pt-BR" dirty="0" smtClean="0"/>
              <a:t> </a:t>
            </a:r>
            <a:br>
              <a:rPr lang="pt-BR" dirty="0" smtClean="0"/>
            </a:br>
            <a:r>
              <a:rPr lang="pt-BR" sz="3200" dirty="0" smtClean="0"/>
              <a:t>C</a:t>
            </a:r>
            <a:r>
              <a:rPr lang="en-US" sz="3200" dirty="0" err="1" smtClean="0"/>
              <a:t>lassificação</a:t>
            </a:r>
            <a:r>
              <a:rPr lang="en-US" sz="3200" dirty="0" smtClean="0"/>
              <a:t> de </a:t>
            </a:r>
            <a:r>
              <a:rPr lang="en-US" sz="3200" dirty="0" err="1" smtClean="0"/>
              <a:t>textos</a:t>
            </a:r>
            <a:endParaRPr lang="pt-BR" dirty="0"/>
          </a:p>
        </p:txBody>
      </p:sp>
      <p:sp>
        <p:nvSpPr>
          <p:cNvPr id="98307" name="Rectangle 3"/>
          <p:cNvSpPr>
            <a:spLocks noGrp="1" noChangeArrowheads="1"/>
          </p:cNvSpPr>
          <p:nvPr>
            <p:ph type="body" sz="half" idx="1"/>
          </p:nvPr>
        </p:nvSpPr>
        <p:spPr>
          <a:xfrm>
            <a:off x="836613" y="1844824"/>
            <a:ext cx="7839075" cy="1411287"/>
          </a:xfrm>
        </p:spPr>
        <p:txBody>
          <a:bodyPr/>
          <a:lstStyle/>
          <a:p>
            <a:r>
              <a:rPr lang="pt-BR" sz="2400" dirty="0" smtClean="0"/>
              <a:t>Inicialmente, classificam fragmentos </a:t>
            </a:r>
            <a:r>
              <a:rPr lang="pt-BR" sz="2400" dirty="0"/>
              <a:t>do documento para determinar que campo do formulário eles devem preencher</a:t>
            </a:r>
          </a:p>
        </p:txBody>
      </p:sp>
      <p:grpSp>
        <p:nvGrpSpPr>
          <p:cNvPr id="82" name="Grupo 81"/>
          <p:cNvGrpSpPr/>
          <p:nvPr/>
        </p:nvGrpSpPr>
        <p:grpSpPr>
          <a:xfrm>
            <a:off x="611560" y="3573016"/>
            <a:ext cx="7920879" cy="2450976"/>
            <a:chOff x="1025525" y="3878263"/>
            <a:chExt cx="7515225" cy="2217737"/>
          </a:xfrm>
        </p:grpSpPr>
        <p:grpSp>
          <p:nvGrpSpPr>
            <p:cNvPr id="98308" name="Group 4"/>
            <p:cNvGrpSpPr>
              <a:grpSpLocks/>
            </p:cNvGrpSpPr>
            <p:nvPr/>
          </p:nvGrpSpPr>
          <p:grpSpPr bwMode="auto">
            <a:xfrm>
              <a:off x="1025525" y="3906838"/>
              <a:ext cx="1890713" cy="1812925"/>
              <a:chOff x="646" y="2461"/>
              <a:chExt cx="1191" cy="1142"/>
            </a:xfrm>
          </p:grpSpPr>
          <p:pic>
            <p:nvPicPr>
              <p:cNvPr id="98309" name="Picture 5"/>
              <p:cNvPicPr>
                <a:picLocks noChangeAspect="1" noChangeArrowheads="1"/>
              </p:cNvPicPr>
              <p:nvPr/>
            </p:nvPicPr>
            <p:blipFill>
              <a:blip r:embed="rId2" cstate="print"/>
              <a:srcRect/>
              <a:stretch>
                <a:fillRect/>
              </a:stretch>
            </p:blipFill>
            <p:spPr bwMode="auto">
              <a:xfrm>
                <a:off x="651" y="2475"/>
                <a:ext cx="1175" cy="1123"/>
              </a:xfrm>
              <a:prstGeom prst="rect">
                <a:avLst/>
              </a:prstGeom>
              <a:noFill/>
              <a:ln w="9525">
                <a:noFill/>
                <a:miter lim="800000"/>
                <a:headEnd/>
                <a:tailEnd/>
              </a:ln>
            </p:spPr>
          </p:pic>
          <p:sp>
            <p:nvSpPr>
              <p:cNvPr id="98310" name="Freeform 6"/>
              <p:cNvSpPr>
                <a:spLocks noEditPoints="1"/>
              </p:cNvSpPr>
              <p:nvPr/>
            </p:nvSpPr>
            <p:spPr bwMode="auto">
              <a:xfrm>
                <a:off x="646" y="2461"/>
                <a:ext cx="1191" cy="1142"/>
              </a:xfrm>
              <a:custGeom>
                <a:avLst/>
                <a:gdLst/>
                <a:ahLst/>
                <a:cxnLst>
                  <a:cxn ang="0">
                    <a:pos x="0" y="1139"/>
                  </a:cxn>
                  <a:cxn ang="0">
                    <a:pos x="0" y="2"/>
                  </a:cxn>
                  <a:cxn ang="0">
                    <a:pos x="5" y="2"/>
                  </a:cxn>
                  <a:cxn ang="0">
                    <a:pos x="5" y="1139"/>
                  </a:cxn>
                  <a:cxn ang="0">
                    <a:pos x="0" y="1139"/>
                  </a:cxn>
                  <a:cxn ang="0">
                    <a:pos x="0" y="2"/>
                  </a:cxn>
                  <a:cxn ang="0">
                    <a:pos x="0" y="0"/>
                  </a:cxn>
                  <a:cxn ang="0">
                    <a:pos x="2" y="0"/>
                  </a:cxn>
                  <a:cxn ang="0">
                    <a:pos x="2" y="2"/>
                  </a:cxn>
                  <a:cxn ang="0">
                    <a:pos x="0" y="2"/>
                  </a:cxn>
                  <a:cxn ang="0">
                    <a:pos x="2" y="0"/>
                  </a:cxn>
                  <a:cxn ang="0">
                    <a:pos x="1189" y="0"/>
                  </a:cxn>
                  <a:cxn ang="0">
                    <a:pos x="1189" y="5"/>
                  </a:cxn>
                  <a:cxn ang="0">
                    <a:pos x="2" y="5"/>
                  </a:cxn>
                  <a:cxn ang="0">
                    <a:pos x="2" y="0"/>
                  </a:cxn>
                  <a:cxn ang="0">
                    <a:pos x="1189" y="0"/>
                  </a:cxn>
                  <a:cxn ang="0">
                    <a:pos x="1191" y="0"/>
                  </a:cxn>
                  <a:cxn ang="0">
                    <a:pos x="1191" y="2"/>
                  </a:cxn>
                  <a:cxn ang="0">
                    <a:pos x="1189" y="2"/>
                  </a:cxn>
                  <a:cxn ang="0">
                    <a:pos x="1189" y="0"/>
                  </a:cxn>
                  <a:cxn ang="0">
                    <a:pos x="1191" y="2"/>
                  </a:cxn>
                  <a:cxn ang="0">
                    <a:pos x="1191" y="1139"/>
                  </a:cxn>
                  <a:cxn ang="0">
                    <a:pos x="1185" y="1139"/>
                  </a:cxn>
                  <a:cxn ang="0">
                    <a:pos x="1185" y="2"/>
                  </a:cxn>
                  <a:cxn ang="0">
                    <a:pos x="1191" y="2"/>
                  </a:cxn>
                  <a:cxn ang="0">
                    <a:pos x="1191" y="1139"/>
                  </a:cxn>
                  <a:cxn ang="0">
                    <a:pos x="1191" y="1142"/>
                  </a:cxn>
                  <a:cxn ang="0">
                    <a:pos x="1189" y="1142"/>
                  </a:cxn>
                  <a:cxn ang="0">
                    <a:pos x="1189" y="1139"/>
                  </a:cxn>
                  <a:cxn ang="0">
                    <a:pos x="1191" y="1139"/>
                  </a:cxn>
                  <a:cxn ang="0">
                    <a:pos x="1189" y="1142"/>
                  </a:cxn>
                  <a:cxn ang="0">
                    <a:pos x="2" y="1142"/>
                  </a:cxn>
                  <a:cxn ang="0">
                    <a:pos x="2" y="1135"/>
                  </a:cxn>
                  <a:cxn ang="0">
                    <a:pos x="1189" y="1135"/>
                  </a:cxn>
                  <a:cxn ang="0">
                    <a:pos x="1189" y="1142"/>
                  </a:cxn>
                  <a:cxn ang="0">
                    <a:pos x="2" y="1142"/>
                  </a:cxn>
                  <a:cxn ang="0">
                    <a:pos x="0" y="1142"/>
                  </a:cxn>
                  <a:cxn ang="0">
                    <a:pos x="0" y="1139"/>
                  </a:cxn>
                  <a:cxn ang="0">
                    <a:pos x="2" y="1139"/>
                  </a:cxn>
                  <a:cxn ang="0">
                    <a:pos x="2" y="1142"/>
                  </a:cxn>
                </a:cxnLst>
                <a:rect l="0" t="0" r="r" b="b"/>
                <a:pathLst>
                  <a:path w="1191" h="1142">
                    <a:moveTo>
                      <a:pt x="0" y="1139"/>
                    </a:moveTo>
                    <a:lnTo>
                      <a:pt x="0" y="2"/>
                    </a:lnTo>
                    <a:lnTo>
                      <a:pt x="5" y="2"/>
                    </a:lnTo>
                    <a:lnTo>
                      <a:pt x="5" y="1139"/>
                    </a:lnTo>
                    <a:lnTo>
                      <a:pt x="0" y="1139"/>
                    </a:lnTo>
                    <a:close/>
                    <a:moveTo>
                      <a:pt x="0" y="2"/>
                    </a:moveTo>
                    <a:lnTo>
                      <a:pt x="0" y="0"/>
                    </a:lnTo>
                    <a:lnTo>
                      <a:pt x="2" y="0"/>
                    </a:lnTo>
                    <a:lnTo>
                      <a:pt x="2" y="2"/>
                    </a:lnTo>
                    <a:lnTo>
                      <a:pt x="0" y="2"/>
                    </a:lnTo>
                    <a:close/>
                    <a:moveTo>
                      <a:pt x="2" y="0"/>
                    </a:moveTo>
                    <a:lnTo>
                      <a:pt x="1189" y="0"/>
                    </a:lnTo>
                    <a:lnTo>
                      <a:pt x="1189" y="5"/>
                    </a:lnTo>
                    <a:lnTo>
                      <a:pt x="2" y="5"/>
                    </a:lnTo>
                    <a:lnTo>
                      <a:pt x="2" y="0"/>
                    </a:lnTo>
                    <a:close/>
                    <a:moveTo>
                      <a:pt x="1189" y="0"/>
                    </a:moveTo>
                    <a:lnTo>
                      <a:pt x="1191" y="0"/>
                    </a:lnTo>
                    <a:lnTo>
                      <a:pt x="1191" y="2"/>
                    </a:lnTo>
                    <a:lnTo>
                      <a:pt x="1189" y="2"/>
                    </a:lnTo>
                    <a:lnTo>
                      <a:pt x="1189" y="0"/>
                    </a:lnTo>
                    <a:close/>
                    <a:moveTo>
                      <a:pt x="1191" y="2"/>
                    </a:moveTo>
                    <a:lnTo>
                      <a:pt x="1191" y="1139"/>
                    </a:lnTo>
                    <a:lnTo>
                      <a:pt x="1185" y="1139"/>
                    </a:lnTo>
                    <a:lnTo>
                      <a:pt x="1185" y="2"/>
                    </a:lnTo>
                    <a:lnTo>
                      <a:pt x="1191" y="2"/>
                    </a:lnTo>
                    <a:close/>
                    <a:moveTo>
                      <a:pt x="1191" y="1139"/>
                    </a:moveTo>
                    <a:lnTo>
                      <a:pt x="1191" y="1142"/>
                    </a:lnTo>
                    <a:lnTo>
                      <a:pt x="1189" y="1142"/>
                    </a:lnTo>
                    <a:lnTo>
                      <a:pt x="1189" y="1139"/>
                    </a:lnTo>
                    <a:lnTo>
                      <a:pt x="1191" y="1139"/>
                    </a:lnTo>
                    <a:close/>
                    <a:moveTo>
                      <a:pt x="1189" y="1142"/>
                    </a:moveTo>
                    <a:lnTo>
                      <a:pt x="2" y="1142"/>
                    </a:lnTo>
                    <a:lnTo>
                      <a:pt x="2" y="1135"/>
                    </a:lnTo>
                    <a:lnTo>
                      <a:pt x="1189" y="1135"/>
                    </a:lnTo>
                    <a:lnTo>
                      <a:pt x="1189" y="1142"/>
                    </a:lnTo>
                    <a:close/>
                    <a:moveTo>
                      <a:pt x="2" y="1142"/>
                    </a:moveTo>
                    <a:lnTo>
                      <a:pt x="0" y="1142"/>
                    </a:lnTo>
                    <a:lnTo>
                      <a:pt x="0" y="1139"/>
                    </a:lnTo>
                    <a:lnTo>
                      <a:pt x="2" y="1139"/>
                    </a:lnTo>
                    <a:lnTo>
                      <a:pt x="2" y="1142"/>
                    </a:lnTo>
                    <a:close/>
                  </a:path>
                </a:pathLst>
              </a:custGeom>
              <a:solidFill>
                <a:srgbClr val="131516"/>
              </a:solidFill>
              <a:ln w="9525">
                <a:noFill/>
                <a:round/>
                <a:headEnd/>
                <a:tailEnd/>
              </a:ln>
            </p:spPr>
            <p:txBody>
              <a:bodyPr/>
              <a:lstStyle/>
              <a:p>
                <a:endParaRPr lang="pt-BR"/>
              </a:p>
            </p:txBody>
          </p:sp>
        </p:grpSp>
        <p:grpSp>
          <p:nvGrpSpPr>
            <p:cNvPr id="98311" name="Group 7"/>
            <p:cNvGrpSpPr>
              <a:grpSpLocks/>
            </p:cNvGrpSpPr>
            <p:nvPr/>
          </p:nvGrpSpPr>
          <p:grpSpPr bwMode="auto">
            <a:xfrm>
              <a:off x="2884488" y="4816475"/>
              <a:ext cx="476250" cy="88900"/>
              <a:chOff x="1817" y="3034"/>
              <a:chExt cx="300" cy="56"/>
            </a:xfrm>
          </p:grpSpPr>
          <p:sp>
            <p:nvSpPr>
              <p:cNvPr id="98312" name="Line 8"/>
              <p:cNvSpPr>
                <a:spLocks noChangeShapeType="1"/>
              </p:cNvSpPr>
              <p:nvPr/>
            </p:nvSpPr>
            <p:spPr bwMode="auto">
              <a:xfrm>
                <a:off x="1817" y="3054"/>
                <a:ext cx="300" cy="9"/>
              </a:xfrm>
              <a:prstGeom prst="line">
                <a:avLst/>
              </a:prstGeom>
              <a:noFill/>
              <a:ln w="0">
                <a:solidFill>
                  <a:srgbClr val="24211D"/>
                </a:solidFill>
                <a:round/>
                <a:headEnd/>
                <a:tailEnd/>
              </a:ln>
            </p:spPr>
            <p:txBody>
              <a:bodyPr/>
              <a:lstStyle/>
              <a:p>
                <a:endParaRPr lang="pt-BR"/>
              </a:p>
            </p:txBody>
          </p:sp>
          <p:sp>
            <p:nvSpPr>
              <p:cNvPr id="98313" name="Freeform 9"/>
              <p:cNvSpPr>
                <a:spLocks/>
              </p:cNvSpPr>
              <p:nvPr/>
            </p:nvSpPr>
            <p:spPr bwMode="auto">
              <a:xfrm>
                <a:off x="2050" y="3034"/>
                <a:ext cx="67" cy="56"/>
              </a:xfrm>
              <a:custGeom>
                <a:avLst/>
                <a:gdLst/>
                <a:ahLst/>
                <a:cxnLst>
                  <a:cxn ang="0">
                    <a:pos x="67" y="29"/>
                  </a:cxn>
                  <a:cxn ang="0">
                    <a:pos x="2" y="0"/>
                  </a:cxn>
                  <a:cxn ang="0">
                    <a:pos x="2" y="0"/>
                  </a:cxn>
                  <a:cxn ang="0">
                    <a:pos x="2" y="2"/>
                  </a:cxn>
                  <a:cxn ang="0">
                    <a:pos x="5" y="2"/>
                  </a:cxn>
                  <a:cxn ang="0">
                    <a:pos x="5" y="5"/>
                  </a:cxn>
                  <a:cxn ang="0">
                    <a:pos x="5" y="7"/>
                  </a:cxn>
                  <a:cxn ang="0">
                    <a:pos x="7" y="9"/>
                  </a:cxn>
                  <a:cxn ang="0">
                    <a:pos x="7" y="11"/>
                  </a:cxn>
                  <a:cxn ang="0">
                    <a:pos x="7" y="11"/>
                  </a:cxn>
                  <a:cxn ang="0">
                    <a:pos x="7" y="14"/>
                  </a:cxn>
                  <a:cxn ang="0">
                    <a:pos x="7" y="16"/>
                  </a:cxn>
                  <a:cxn ang="0">
                    <a:pos x="9" y="18"/>
                  </a:cxn>
                  <a:cxn ang="0">
                    <a:pos x="9" y="20"/>
                  </a:cxn>
                  <a:cxn ang="0">
                    <a:pos x="9" y="20"/>
                  </a:cxn>
                  <a:cxn ang="0">
                    <a:pos x="9" y="22"/>
                  </a:cxn>
                  <a:cxn ang="0">
                    <a:pos x="9" y="25"/>
                  </a:cxn>
                  <a:cxn ang="0">
                    <a:pos x="9" y="27"/>
                  </a:cxn>
                  <a:cxn ang="0">
                    <a:pos x="9" y="29"/>
                  </a:cxn>
                  <a:cxn ang="0">
                    <a:pos x="9" y="29"/>
                  </a:cxn>
                  <a:cxn ang="0">
                    <a:pos x="9" y="31"/>
                  </a:cxn>
                  <a:cxn ang="0">
                    <a:pos x="9" y="34"/>
                  </a:cxn>
                  <a:cxn ang="0">
                    <a:pos x="9" y="36"/>
                  </a:cxn>
                  <a:cxn ang="0">
                    <a:pos x="7" y="36"/>
                  </a:cxn>
                  <a:cxn ang="0">
                    <a:pos x="7" y="38"/>
                  </a:cxn>
                  <a:cxn ang="0">
                    <a:pos x="7" y="40"/>
                  </a:cxn>
                  <a:cxn ang="0">
                    <a:pos x="7" y="43"/>
                  </a:cxn>
                  <a:cxn ang="0">
                    <a:pos x="7" y="45"/>
                  </a:cxn>
                  <a:cxn ang="0">
                    <a:pos x="5" y="45"/>
                  </a:cxn>
                  <a:cxn ang="0">
                    <a:pos x="5" y="47"/>
                  </a:cxn>
                  <a:cxn ang="0">
                    <a:pos x="5" y="49"/>
                  </a:cxn>
                  <a:cxn ang="0">
                    <a:pos x="2" y="52"/>
                  </a:cxn>
                  <a:cxn ang="0">
                    <a:pos x="2" y="52"/>
                  </a:cxn>
                  <a:cxn ang="0">
                    <a:pos x="2" y="54"/>
                  </a:cxn>
                  <a:cxn ang="0">
                    <a:pos x="0" y="56"/>
                  </a:cxn>
                  <a:cxn ang="0">
                    <a:pos x="67" y="29"/>
                  </a:cxn>
                  <a:cxn ang="0">
                    <a:pos x="67" y="29"/>
                  </a:cxn>
                </a:cxnLst>
                <a:rect l="0" t="0" r="r" b="b"/>
                <a:pathLst>
                  <a:path w="67" h="56">
                    <a:moveTo>
                      <a:pt x="67" y="29"/>
                    </a:moveTo>
                    <a:lnTo>
                      <a:pt x="2" y="0"/>
                    </a:lnTo>
                    <a:lnTo>
                      <a:pt x="2" y="0"/>
                    </a:lnTo>
                    <a:lnTo>
                      <a:pt x="2" y="2"/>
                    </a:lnTo>
                    <a:lnTo>
                      <a:pt x="5" y="2"/>
                    </a:lnTo>
                    <a:lnTo>
                      <a:pt x="5" y="5"/>
                    </a:lnTo>
                    <a:lnTo>
                      <a:pt x="5" y="7"/>
                    </a:lnTo>
                    <a:lnTo>
                      <a:pt x="7" y="9"/>
                    </a:lnTo>
                    <a:lnTo>
                      <a:pt x="7" y="11"/>
                    </a:lnTo>
                    <a:lnTo>
                      <a:pt x="7" y="11"/>
                    </a:lnTo>
                    <a:lnTo>
                      <a:pt x="7" y="14"/>
                    </a:lnTo>
                    <a:lnTo>
                      <a:pt x="7" y="16"/>
                    </a:lnTo>
                    <a:lnTo>
                      <a:pt x="9" y="18"/>
                    </a:lnTo>
                    <a:lnTo>
                      <a:pt x="9" y="20"/>
                    </a:lnTo>
                    <a:lnTo>
                      <a:pt x="9" y="20"/>
                    </a:lnTo>
                    <a:lnTo>
                      <a:pt x="9" y="22"/>
                    </a:lnTo>
                    <a:lnTo>
                      <a:pt x="9" y="25"/>
                    </a:lnTo>
                    <a:lnTo>
                      <a:pt x="9" y="27"/>
                    </a:lnTo>
                    <a:lnTo>
                      <a:pt x="9" y="29"/>
                    </a:lnTo>
                    <a:lnTo>
                      <a:pt x="9" y="29"/>
                    </a:lnTo>
                    <a:lnTo>
                      <a:pt x="9" y="31"/>
                    </a:lnTo>
                    <a:lnTo>
                      <a:pt x="9" y="34"/>
                    </a:lnTo>
                    <a:lnTo>
                      <a:pt x="9" y="36"/>
                    </a:lnTo>
                    <a:lnTo>
                      <a:pt x="7" y="36"/>
                    </a:lnTo>
                    <a:lnTo>
                      <a:pt x="7" y="38"/>
                    </a:lnTo>
                    <a:lnTo>
                      <a:pt x="7" y="40"/>
                    </a:lnTo>
                    <a:lnTo>
                      <a:pt x="7" y="43"/>
                    </a:lnTo>
                    <a:lnTo>
                      <a:pt x="7" y="45"/>
                    </a:lnTo>
                    <a:lnTo>
                      <a:pt x="5" y="45"/>
                    </a:lnTo>
                    <a:lnTo>
                      <a:pt x="5" y="47"/>
                    </a:lnTo>
                    <a:lnTo>
                      <a:pt x="5" y="49"/>
                    </a:lnTo>
                    <a:lnTo>
                      <a:pt x="2" y="52"/>
                    </a:lnTo>
                    <a:lnTo>
                      <a:pt x="2" y="52"/>
                    </a:lnTo>
                    <a:lnTo>
                      <a:pt x="2" y="54"/>
                    </a:lnTo>
                    <a:lnTo>
                      <a:pt x="0" y="56"/>
                    </a:lnTo>
                    <a:lnTo>
                      <a:pt x="67" y="29"/>
                    </a:lnTo>
                    <a:lnTo>
                      <a:pt x="67" y="29"/>
                    </a:lnTo>
                    <a:close/>
                  </a:path>
                </a:pathLst>
              </a:custGeom>
              <a:solidFill>
                <a:srgbClr val="1F1A17"/>
              </a:solidFill>
              <a:ln w="9525">
                <a:noFill/>
                <a:round/>
                <a:headEnd/>
                <a:tailEnd/>
              </a:ln>
            </p:spPr>
            <p:txBody>
              <a:bodyPr/>
              <a:lstStyle/>
              <a:p>
                <a:endParaRPr lang="pt-BR"/>
              </a:p>
            </p:txBody>
          </p:sp>
        </p:grpSp>
        <p:grpSp>
          <p:nvGrpSpPr>
            <p:cNvPr id="98314" name="Group 10"/>
            <p:cNvGrpSpPr>
              <a:grpSpLocks/>
            </p:cNvGrpSpPr>
            <p:nvPr/>
          </p:nvGrpSpPr>
          <p:grpSpPr bwMode="auto">
            <a:xfrm>
              <a:off x="3378200" y="3906838"/>
              <a:ext cx="1895475" cy="1812925"/>
              <a:chOff x="2128" y="2461"/>
              <a:chExt cx="1194" cy="1142"/>
            </a:xfrm>
          </p:grpSpPr>
          <p:pic>
            <p:nvPicPr>
              <p:cNvPr id="98315" name="Picture 11"/>
              <p:cNvPicPr>
                <a:picLocks noChangeAspect="1" noChangeArrowheads="1"/>
              </p:cNvPicPr>
              <p:nvPr/>
            </p:nvPicPr>
            <p:blipFill>
              <a:blip r:embed="rId2" cstate="print"/>
              <a:srcRect/>
              <a:stretch>
                <a:fillRect/>
              </a:stretch>
            </p:blipFill>
            <p:spPr bwMode="auto">
              <a:xfrm>
                <a:off x="2135" y="2475"/>
                <a:ext cx="1176" cy="1123"/>
              </a:xfrm>
              <a:prstGeom prst="rect">
                <a:avLst/>
              </a:prstGeom>
              <a:noFill/>
              <a:ln w="9525">
                <a:noFill/>
                <a:miter lim="800000"/>
                <a:headEnd/>
                <a:tailEnd/>
              </a:ln>
            </p:spPr>
          </p:pic>
          <p:sp>
            <p:nvSpPr>
              <p:cNvPr id="98316" name="Freeform 12"/>
              <p:cNvSpPr>
                <a:spLocks noEditPoints="1"/>
              </p:cNvSpPr>
              <p:nvPr/>
            </p:nvSpPr>
            <p:spPr bwMode="auto">
              <a:xfrm>
                <a:off x="2128" y="2461"/>
                <a:ext cx="1194" cy="1142"/>
              </a:xfrm>
              <a:custGeom>
                <a:avLst/>
                <a:gdLst/>
                <a:ahLst/>
                <a:cxnLst>
                  <a:cxn ang="0">
                    <a:pos x="0" y="1139"/>
                  </a:cxn>
                  <a:cxn ang="0">
                    <a:pos x="0" y="2"/>
                  </a:cxn>
                  <a:cxn ang="0">
                    <a:pos x="7" y="2"/>
                  </a:cxn>
                  <a:cxn ang="0">
                    <a:pos x="7" y="1139"/>
                  </a:cxn>
                  <a:cxn ang="0">
                    <a:pos x="0" y="1139"/>
                  </a:cxn>
                  <a:cxn ang="0">
                    <a:pos x="0" y="2"/>
                  </a:cxn>
                  <a:cxn ang="0">
                    <a:pos x="0" y="0"/>
                  </a:cxn>
                  <a:cxn ang="0">
                    <a:pos x="5" y="0"/>
                  </a:cxn>
                  <a:cxn ang="0">
                    <a:pos x="5" y="2"/>
                  </a:cxn>
                  <a:cxn ang="0">
                    <a:pos x="0" y="2"/>
                  </a:cxn>
                  <a:cxn ang="0">
                    <a:pos x="5" y="0"/>
                  </a:cxn>
                  <a:cxn ang="0">
                    <a:pos x="1192" y="0"/>
                  </a:cxn>
                  <a:cxn ang="0">
                    <a:pos x="1192" y="5"/>
                  </a:cxn>
                  <a:cxn ang="0">
                    <a:pos x="5" y="5"/>
                  </a:cxn>
                  <a:cxn ang="0">
                    <a:pos x="5" y="0"/>
                  </a:cxn>
                  <a:cxn ang="0">
                    <a:pos x="1192" y="0"/>
                  </a:cxn>
                  <a:cxn ang="0">
                    <a:pos x="1194" y="0"/>
                  </a:cxn>
                  <a:cxn ang="0">
                    <a:pos x="1194" y="2"/>
                  </a:cxn>
                  <a:cxn ang="0">
                    <a:pos x="1192" y="2"/>
                  </a:cxn>
                  <a:cxn ang="0">
                    <a:pos x="1192" y="0"/>
                  </a:cxn>
                  <a:cxn ang="0">
                    <a:pos x="1194" y="2"/>
                  </a:cxn>
                  <a:cxn ang="0">
                    <a:pos x="1194" y="1139"/>
                  </a:cxn>
                  <a:cxn ang="0">
                    <a:pos x="1187" y="1139"/>
                  </a:cxn>
                  <a:cxn ang="0">
                    <a:pos x="1187" y="2"/>
                  </a:cxn>
                  <a:cxn ang="0">
                    <a:pos x="1194" y="2"/>
                  </a:cxn>
                  <a:cxn ang="0">
                    <a:pos x="1194" y="1139"/>
                  </a:cxn>
                  <a:cxn ang="0">
                    <a:pos x="1194" y="1142"/>
                  </a:cxn>
                  <a:cxn ang="0">
                    <a:pos x="1192" y="1142"/>
                  </a:cxn>
                  <a:cxn ang="0">
                    <a:pos x="1192" y="1139"/>
                  </a:cxn>
                  <a:cxn ang="0">
                    <a:pos x="1194" y="1139"/>
                  </a:cxn>
                  <a:cxn ang="0">
                    <a:pos x="1192" y="1142"/>
                  </a:cxn>
                  <a:cxn ang="0">
                    <a:pos x="5" y="1142"/>
                  </a:cxn>
                  <a:cxn ang="0">
                    <a:pos x="5" y="1135"/>
                  </a:cxn>
                  <a:cxn ang="0">
                    <a:pos x="1192" y="1135"/>
                  </a:cxn>
                  <a:cxn ang="0">
                    <a:pos x="1192" y="1142"/>
                  </a:cxn>
                  <a:cxn ang="0">
                    <a:pos x="5" y="1142"/>
                  </a:cxn>
                  <a:cxn ang="0">
                    <a:pos x="0" y="1142"/>
                  </a:cxn>
                  <a:cxn ang="0">
                    <a:pos x="0" y="1139"/>
                  </a:cxn>
                  <a:cxn ang="0">
                    <a:pos x="5" y="1139"/>
                  </a:cxn>
                  <a:cxn ang="0">
                    <a:pos x="5" y="1142"/>
                  </a:cxn>
                </a:cxnLst>
                <a:rect l="0" t="0" r="r" b="b"/>
                <a:pathLst>
                  <a:path w="1194" h="1142">
                    <a:moveTo>
                      <a:pt x="0" y="1139"/>
                    </a:moveTo>
                    <a:lnTo>
                      <a:pt x="0" y="2"/>
                    </a:lnTo>
                    <a:lnTo>
                      <a:pt x="7" y="2"/>
                    </a:lnTo>
                    <a:lnTo>
                      <a:pt x="7" y="1139"/>
                    </a:lnTo>
                    <a:lnTo>
                      <a:pt x="0" y="1139"/>
                    </a:lnTo>
                    <a:close/>
                    <a:moveTo>
                      <a:pt x="0" y="2"/>
                    </a:moveTo>
                    <a:lnTo>
                      <a:pt x="0" y="0"/>
                    </a:lnTo>
                    <a:lnTo>
                      <a:pt x="5" y="0"/>
                    </a:lnTo>
                    <a:lnTo>
                      <a:pt x="5" y="2"/>
                    </a:lnTo>
                    <a:lnTo>
                      <a:pt x="0" y="2"/>
                    </a:lnTo>
                    <a:close/>
                    <a:moveTo>
                      <a:pt x="5" y="0"/>
                    </a:moveTo>
                    <a:lnTo>
                      <a:pt x="1192" y="0"/>
                    </a:lnTo>
                    <a:lnTo>
                      <a:pt x="1192" y="5"/>
                    </a:lnTo>
                    <a:lnTo>
                      <a:pt x="5" y="5"/>
                    </a:lnTo>
                    <a:lnTo>
                      <a:pt x="5" y="0"/>
                    </a:lnTo>
                    <a:close/>
                    <a:moveTo>
                      <a:pt x="1192" y="0"/>
                    </a:moveTo>
                    <a:lnTo>
                      <a:pt x="1194" y="0"/>
                    </a:lnTo>
                    <a:lnTo>
                      <a:pt x="1194" y="2"/>
                    </a:lnTo>
                    <a:lnTo>
                      <a:pt x="1192" y="2"/>
                    </a:lnTo>
                    <a:lnTo>
                      <a:pt x="1192" y="0"/>
                    </a:lnTo>
                    <a:close/>
                    <a:moveTo>
                      <a:pt x="1194" y="2"/>
                    </a:moveTo>
                    <a:lnTo>
                      <a:pt x="1194" y="1139"/>
                    </a:lnTo>
                    <a:lnTo>
                      <a:pt x="1187" y="1139"/>
                    </a:lnTo>
                    <a:lnTo>
                      <a:pt x="1187" y="2"/>
                    </a:lnTo>
                    <a:lnTo>
                      <a:pt x="1194" y="2"/>
                    </a:lnTo>
                    <a:close/>
                    <a:moveTo>
                      <a:pt x="1194" y="1139"/>
                    </a:moveTo>
                    <a:lnTo>
                      <a:pt x="1194" y="1142"/>
                    </a:lnTo>
                    <a:lnTo>
                      <a:pt x="1192" y="1142"/>
                    </a:lnTo>
                    <a:lnTo>
                      <a:pt x="1192" y="1139"/>
                    </a:lnTo>
                    <a:lnTo>
                      <a:pt x="1194" y="1139"/>
                    </a:lnTo>
                    <a:close/>
                    <a:moveTo>
                      <a:pt x="1192" y="1142"/>
                    </a:moveTo>
                    <a:lnTo>
                      <a:pt x="5" y="1142"/>
                    </a:lnTo>
                    <a:lnTo>
                      <a:pt x="5" y="1135"/>
                    </a:lnTo>
                    <a:lnTo>
                      <a:pt x="1192" y="1135"/>
                    </a:lnTo>
                    <a:lnTo>
                      <a:pt x="1192" y="1142"/>
                    </a:lnTo>
                    <a:close/>
                    <a:moveTo>
                      <a:pt x="5" y="1142"/>
                    </a:moveTo>
                    <a:lnTo>
                      <a:pt x="0" y="1142"/>
                    </a:lnTo>
                    <a:lnTo>
                      <a:pt x="0" y="1139"/>
                    </a:lnTo>
                    <a:lnTo>
                      <a:pt x="5" y="1139"/>
                    </a:lnTo>
                    <a:lnTo>
                      <a:pt x="5" y="1142"/>
                    </a:lnTo>
                    <a:close/>
                  </a:path>
                </a:pathLst>
              </a:custGeom>
              <a:solidFill>
                <a:srgbClr val="131516"/>
              </a:solidFill>
              <a:ln w="9525">
                <a:noFill/>
                <a:round/>
                <a:headEnd/>
                <a:tailEnd/>
              </a:ln>
            </p:spPr>
            <p:txBody>
              <a:bodyPr/>
              <a:lstStyle/>
              <a:p>
                <a:endParaRPr lang="pt-BR"/>
              </a:p>
            </p:txBody>
          </p:sp>
          <p:sp>
            <p:nvSpPr>
              <p:cNvPr id="98317" name="Line 13"/>
              <p:cNvSpPr>
                <a:spLocks noChangeShapeType="1"/>
              </p:cNvSpPr>
              <p:nvPr/>
            </p:nvSpPr>
            <p:spPr bwMode="auto">
              <a:xfrm>
                <a:off x="2131" y="2591"/>
                <a:ext cx="1189" cy="1"/>
              </a:xfrm>
              <a:prstGeom prst="line">
                <a:avLst/>
              </a:prstGeom>
              <a:noFill/>
              <a:ln w="3175">
                <a:solidFill>
                  <a:srgbClr val="1F1A17"/>
                </a:solidFill>
                <a:round/>
                <a:headEnd/>
                <a:tailEnd/>
              </a:ln>
            </p:spPr>
            <p:txBody>
              <a:bodyPr/>
              <a:lstStyle/>
              <a:p>
                <a:endParaRPr lang="pt-BR"/>
              </a:p>
            </p:txBody>
          </p:sp>
          <p:sp>
            <p:nvSpPr>
              <p:cNvPr id="98318" name="Line 14"/>
              <p:cNvSpPr>
                <a:spLocks noChangeShapeType="1"/>
              </p:cNvSpPr>
              <p:nvPr/>
            </p:nvSpPr>
            <p:spPr bwMode="auto">
              <a:xfrm>
                <a:off x="2131" y="2718"/>
                <a:ext cx="1191" cy="1"/>
              </a:xfrm>
              <a:prstGeom prst="line">
                <a:avLst/>
              </a:prstGeom>
              <a:noFill/>
              <a:ln w="3175">
                <a:solidFill>
                  <a:srgbClr val="1F1A17"/>
                </a:solidFill>
                <a:round/>
                <a:headEnd/>
                <a:tailEnd/>
              </a:ln>
            </p:spPr>
            <p:txBody>
              <a:bodyPr/>
              <a:lstStyle/>
              <a:p>
                <a:endParaRPr lang="pt-BR"/>
              </a:p>
            </p:txBody>
          </p:sp>
          <p:sp>
            <p:nvSpPr>
              <p:cNvPr id="98319" name="Line 15"/>
              <p:cNvSpPr>
                <a:spLocks noChangeShapeType="1"/>
              </p:cNvSpPr>
              <p:nvPr/>
            </p:nvSpPr>
            <p:spPr bwMode="auto">
              <a:xfrm>
                <a:off x="2131" y="3327"/>
                <a:ext cx="1189" cy="1"/>
              </a:xfrm>
              <a:prstGeom prst="line">
                <a:avLst/>
              </a:prstGeom>
              <a:noFill/>
              <a:ln w="3175">
                <a:solidFill>
                  <a:srgbClr val="1F1A17"/>
                </a:solidFill>
                <a:round/>
                <a:headEnd/>
                <a:tailEnd/>
              </a:ln>
            </p:spPr>
            <p:txBody>
              <a:bodyPr/>
              <a:lstStyle/>
              <a:p>
                <a:endParaRPr lang="pt-BR"/>
              </a:p>
            </p:txBody>
          </p:sp>
          <p:sp>
            <p:nvSpPr>
              <p:cNvPr id="98320" name="Line 16"/>
              <p:cNvSpPr>
                <a:spLocks noChangeShapeType="1"/>
              </p:cNvSpPr>
              <p:nvPr/>
            </p:nvSpPr>
            <p:spPr bwMode="auto">
              <a:xfrm>
                <a:off x="2131" y="3455"/>
                <a:ext cx="1191" cy="1"/>
              </a:xfrm>
              <a:prstGeom prst="line">
                <a:avLst/>
              </a:prstGeom>
              <a:noFill/>
              <a:ln w="3175">
                <a:solidFill>
                  <a:srgbClr val="1F1A17"/>
                </a:solidFill>
                <a:round/>
                <a:headEnd/>
                <a:tailEnd/>
              </a:ln>
            </p:spPr>
            <p:txBody>
              <a:bodyPr/>
              <a:lstStyle/>
              <a:p>
                <a:endParaRPr lang="pt-BR"/>
              </a:p>
            </p:txBody>
          </p:sp>
          <p:sp>
            <p:nvSpPr>
              <p:cNvPr id="98321" name="Line 17"/>
              <p:cNvSpPr>
                <a:spLocks noChangeShapeType="1"/>
              </p:cNvSpPr>
              <p:nvPr/>
            </p:nvSpPr>
            <p:spPr bwMode="auto">
              <a:xfrm>
                <a:off x="2131" y="3079"/>
                <a:ext cx="1189" cy="1"/>
              </a:xfrm>
              <a:prstGeom prst="line">
                <a:avLst/>
              </a:prstGeom>
              <a:noFill/>
              <a:ln w="3175">
                <a:solidFill>
                  <a:srgbClr val="1F1A17"/>
                </a:solidFill>
                <a:round/>
                <a:headEnd/>
                <a:tailEnd/>
              </a:ln>
            </p:spPr>
            <p:txBody>
              <a:bodyPr/>
              <a:lstStyle/>
              <a:p>
                <a:endParaRPr lang="pt-BR"/>
              </a:p>
            </p:txBody>
          </p:sp>
          <p:sp>
            <p:nvSpPr>
              <p:cNvPr id="98322" name="Line 18"/>
              <p:cNvSpPr>
                <a:spLocks noChangeShapeType="1"/>
              </p:cNvSpPr>
              <p:nvPr/>
            </p:nvSpPr>
            <p:spPr bwMode="auto">
              <a:xfrm>
                <a:off x="2131" y="3209"/>
                <a:ext cx="1191" cy="1"/>
              </a:xfrm>
              <a:prstGeom prst="line">
                <a:avLst/>
              </a:prstGeom>
              <a:noFill/>
              <a:ln w="3175">
                <a:solidFill>
                  <a:srgbClr val="1F1A17"/>
                </a:solidFill>
                <a:round/>
                <a:headEnd/>
                <a:tailEnd/>
              </a:ln>
            </p:spPr>
            <p:txBody>
              <a:bodyPr/>
              <a:lstStyle/>
              <a:p>
                <a:endParaRPr lang="pt-BR"/>
              </a:p>
            </p:txBody>
          </p:sp>
          <p:sp>
            <p:nvSpPr>
              <p:cNvPr id="98323" name="Line 19"/>
              <p:cNvSpPr>
                <a:spLocks noChangeShapeType="1"/>
              </p:cNvSpPr>
              <p:nvPr/>
            </p:nvSpPr>
            <p:spPr bwMode="auto">
              <a:xfrm>
                <a:off x="2131" y="2837"/>
                <a:ext cx="1189" cy="1"/>
              </a:xfrm>
              <a:prstGeom prst="line">
                <a:avLst/>
              </a:prstGeom>
              <a:noFill/>
              <a:ln w="3175">
                <a:solidFill>
                  <a:srgbClr val="1F1A17"/>
                </a:solidFill>
                <a:round/>
                <a:headEnd/>
                <a:tailEnd/>
              </a:ln>
            </p:spPr>
            <p:txBody>
              <a:bodyPr/>
              <a:lstStyle/>
              <a:p>
                <a:endParaRPr lang="pt-BR"/>
              </a:p>
            </p:txBody>
          </p:sp>
          <p:sp>
            <p:nvSpPr>
              <p:cNvPr id="98324" name="Line 20"/>
              <p:cNvSpPr>
                <a:spLocks noChangeShapeType="1"/>
              </p:cNvSpPr>
              <p:nvPr/>
            </p:nvSpPr>
            <p:spPr bwMode="auto">
              <a:xfrm>
                <a:off x="2131" y="2967"/>
                <a:ext cx="1191" cy="1"/>
              </a:xfrm>
              <a:prstGeom prst="line">
                <a:avLst/>
              </a:prstGeom>
              <a:noFill/>
              <a:ln w="3175">
                <a:solidFill>
                  <a:srgbClr val="1F1A17"/>
                </a:solidFill>
                <a:round/>
                <a:headEnd/>
                <a:tailEnd/>
              </a:ln>
            </p:spPr>
            <p:txBody>
              <a:bodyPr/>
              <a:lstStyle/>
              <a:p>
                <a:endParaRPr lang="pt-BR"/>
              </a:p>
            </p:txBody>
          </p:sp>
        </p:grpSp>
        <p:grpSp>
          <p:nvGrpSpPr>
            <p:cNvPr id="98325" name="Group 21"/>
            <p:cNvGrpSpPr>
              <a:grpSpLocks/>
            </p:cNvGrpSpPr>
            <p:nvPr/>
          </p:nvGrpSpPr>
          <p:grpSpPr bwMode="auto">
            <a:xfrm>
              <a:off x="5280025" y="3956050"/>
              <a:ext cx="1746250" cy="1677988"/>
              <a:chOff x="3326" y="2492"/>
              <a:chExt cx="1100" cy="1057"/>
            </a:xfrm>
          </p:grpSpPr>
          <p:sp>
            <p:nvSpPr>
              <p:cNvPr id="98326" name="Freeform 22"/>
              <p:cNvSpPr>
                <a:spLocks/>
              </p:cNvSpPr>
              <p:nvPr/>
            </p:nvSpPr>
            <p:spPr bwMode="auto">
              <a:xfrm>
                <a:off x="3593" y="2676"/>
                <a:ext cx="833" cy="709"/>
              </a:xfrm>
              <a:custGeom>
                <a:avLst/>
                <a:gdLst/>
                <a:ahLst/>
                <a:cxnLst>
                  <a:cxn ang="0">
                    <a:pos x="459" y="2"/>
                  </a:cxn>
                  <a:cxn ang="0">
                    <a:pos x="539" y="16"/>
                  </a:cxn>
                  <a:cxn ang="0">
                    <a:pos x="615" y="42"/>
                  </a:cxn>
                  <a:cxn ang="0">
                    <a:pos x="680" y="81"/>
                  </a:cxn>
                  <a:cxn ang="0">
                    <a:pos x="736" y="130"/>
                  </a:cxn>
                  <a:cxn ang="0">
                    <a:pos x="783" y="186"/>
                  </a:cxn>
                  <a:cxn ang="0">
                    <a:pos x="815" y="251"/>
                  </a:cxn>
                  <a:cxn ang="0">
                    <a:pos x="830" y="318"/>
                  </a:cxn>
                  <a:cxn ang="0">
                    <a:pos x="830" y="392"/>
                  </a:cxn>
                  <a:cxn ang="0">
                    <a:pos x="815" y="461"/>
                  </a:cxn>
                  <a:cxn ang="0">
                    <a:pos x="783" y="524"/>
                  </a:cxn>
                  <a:cxn ang="0">
                    <a:pos x="736" y="580"/>
                  </a:cxn>
                  <a:cxn ang="0">
                    <a:pos x="680" y="629"/>
                  </a:cxn>
                  <a:cxn ang="0">
                    <a:pos x="615" y="667"/>
                  </a:cxn>
                  <a:cxn ang="0">
                    <a:pos x="539" y="694"/>
                  </a:cxn>
                  <a:cxn ang="0">
                    <a:pos x="459" y="707"/>
                  </a:cxn>
                  <a:cxn ang="0">
                    <a:pos x="374" y="707"/>
                  </a:cxn>
                  <a:cxn ang="0">
                    <a:pos x="293" y="694"/>
                  </a:cxn>
                  <a:cxn ang="0">
                    <a:pos x="217" y="667"/>
                  </a:cxn>
                  <a:cxn ang="0">
                    <a:pos x="152" y="629"/>
                  </a:cxn>
                  <a:cxn ang="0">
                    <a:pos x="94" y="580"/>
                  </a:cxn>
                  <a:cxn ang="0">
                    <a:pos x="49" y="524"/>
                  </a:cxn>
                  <a:cxn ang="0">
                    <a:pos x="18" y="461"/>
                  </a:cxn>
                  <a:cxn ang="0">
                    <a:pos x="2" y="392"/>
                  </a:cxn>
                  <a:cxn ang="0">
                    <a:pos x="2" y="318"/>
                  </a:cxn>
                  <a:cxn ang="0">
                    <a:pos x="18" y="251"/>
                  </a:cxn>
                  <a:cxn ang="0">
                    <a:pos x="49" y="186"/>
                  </a:cxn>
                  <a:cxn ang="0">
                    <a:pos x="94" y="130"/>
                  </a:cxn>
                  <a:cxn ang="0">
                    <a:pos x="152" y="81"/>
                  </a:cxn>
                  <a:cxn ang="0">
                    <a:pos x="217" y="42"/>
                  </a:cxn>
                  <a:cxn ang="0">
                    <a:pos x="293" y="16"/>
                  </a:cxn>
                  <a:cxn ang="0">
                    <a:pos x="374" y="2"/>
                  </a:cxn>
                </a:cxnLst>
                <a:rect l="0" t="0" r="r" b="b"/>
                <a:pathLst>
                  <a:path w="833" h="709">
                    <a:moveTo>
                      <a:pt x="416" y="0"/>
                    </a:moveTo>
                    <a:lnTo>
                      <a:pt x="459" y="2"/>
                    </a:lnTo>
                    <a:lnTo>
                      <a:pt x="499" y="7"/>
                    </a:lnTo>
                    <a:lnTo>
                      <a:pt x="539" y="16"/>
                    </a:lnTo>
                    <a:lnTo>
                      <a:pt x="577" y="29"/>
                    </a:lnTo>
                    <a:lnTo>
                      <a:pt x="615" y="42"/>
                    </a:lnTo>
                    <a:lnTo>
                      <a:pt x="649" y="60"/>
                    </a:lnTo>
                    <a:lnTo>
                      <a:pt x="680" y="81"/>
                    </a:lnTo>
                    <a:lnTo>
                      <a:pt x="709" y="105"/>
                    </a:lnTo>
                    <a:lnTo>
                      <a:pt x="736" y="130"/>
                    </a:lnTo>
                    <a:lnTo>
                      <a:pt x="761" y="157"/>
                    </a:lnTo>
                    <a:lnTo>
                      <a:pt x="783" y="186"/>
                    </a:lnTo>
                    <a:lnTo>
                      <a:pt x="799" y="217"/>
                    </a:lnTo>
                    <a:lnTo>
                      <a:pt x="815" y="251"/>
                    </a:lnTo>
                    <a:lnTo>
                      <a:pt x="824" y="284"/>
                    </a:lnTo>
                    <a:lnTo>
                      <a:pt x="830" y="318"/>
                    </a:lnTo>
                    <a:lnTo>
                      <a:pt x="833" y="356"/>
                    </a:lnTo>
                    <a:lnTo>
                      <a:pt x="830" y="392"/>
                    </a:lnTo>
                    <a:lnTo>
                      <a:pt x="824" y="425"/>
                    </a:lnTo>
                    <a:lnTo>
                      <a:pt x="815" y="461"/>
                    </a:lnTo>
                    <a:lnTo>
                      <a:pt x="799" y="492"/>
                    </a:lnTo>
                    <a:lnTo>
                      <a:pt x="783" y="524"/>
                    </a:lnTo>
                    <a:lnTo>
                      <a:pt x="761" y="553"/>
                    </a:lnTo>
                    <a:lnTo>
                      <a:pt x="736" y="580"/>
                    </a:lnTo>
                    <a:lnTo>
                      <a:pt x="709" y="604"/>
                    </a:lnTo>
                    <a:lnTo>
                      <a:pt x="680" y="629"/>
                    </a:lnTo>
                    <a:lnTo>
                      <a:pt x="649" y="649"/>
                    </a:lnTo>
                    <a:lnTo>
                      <a:pt x="615" y="667"/>
                    </a:lnTo>
                    <a:lnTo>
                      <a:pt x="577" y="680"/>
                    </a:lnTo>
                    <a:lnTo>
                      <a:pt x="539" y="694"/>
                    </a:lnTo>
                    <a:lnTo>
                      <a:pt x="499" y="703"/>
                    </a:lnTo>
                    <a:lnTo>
                      <a:pt x="459" y="707"/>
                    </a:lnTo>
                    <a:lnTo>
                      <a:pt x="416" y="709"/>
                    </a:lnTo>
                    <a:lnTo>
                      <a:pt x="374" y="707"/>
                    </a:lnTo>
                    <a:lnTo>
                      <a:pt x="333" y="703"/>
                    </a:lnTo>
                    <a:lnTo>
                      <a:pt x="293" y="694"/>
                    </a:lnTo>
                    <a:lnTo>
                      <a:pt x="255" y="680"/>
                    </a:lnTo>
                    <a:lnTo>
                      <a:pt x="217" y="667"/>
                    </a:lnTo>
                    <a:lnTo>
                      <a:pt x="183" y="649"/>
                    </a:lnTo>
                    <a:lnTo>
                      <a:pt x="152" y="629"/>
                    </a:lnTo>
                    <a:lnTo>
                      <a:pt x="123" y="604"/>
                    </a:lnTo>
                    <a:lnTo>
                      <a:pt x="94" y="580"/>
                    </a:lnTo>
                    <a:lnTo>
                      <a:pt x="71" y="553"/>
                    </a:lnTo>
                    <a:lnTo>
                      <a:pt x="49" y="524"/>
                    </a:lnTo>
                    <a:lnTo>
                      <a:pt x="33" y="492"/>
                    </a:lnTo>
                    <a:lnTo>
                      <a:pt x="18" y="461"/>
                    </a:lnTo>
                    <a:lnTo>
                      <a:pt x="9" y="425"/>
                    </a:lnTo>
                    <a:lnTo>
                      <a:pt x="2" y="392"/>
                    </a:lnTo>
                    <a:lnTo>
                      <a:pt x="0" y="356"/>
                    </a:lnTo>
                    <a:lnTo>
                      <a:pt x="2" y="318"/>
                    </a:lnTo>
                    <a:lnTo>
                      <a:pt x="9" y="284"/>
                    </a:lnTo>
                    <a:lnTo>
                      <a:pt x="18" y="251"/>
                    </a:lnTo>
                    <a:lnTo>
                      <a:pt x="33" y="217"/>
                    </a:lnTo>
                    <a:lnTo>
                      <a:pt x="49" y="186"/>
                    </a:lnTo>
                    <a:lnTo>
                      <a:pt x="71" y="157"/>
                    </a:lnTo>
                    <a:lnTo>
                      <a:pt x="94" y="130"/>
                    </a:lnTo>
                    <a:lnTo>
                      <a:pt x="123" y="105"/>
                    </a:lnTo>
                    <a:lnTo>
                      <a:pt x="152" y="81"/>
                    </a:lnTo>
                    <a:lnTo>
                      <a:pt x="183" y="60"/>
                    </a:lnTo>
                    <a:lnTo>
                      <a:pt x="217" y="42"/>
                    </a:lnTo>
                    <a:lnTo>
                      <a:pt x="255" y="29"/>
                    </a:lnTo>
                    <a:lnTo>
                      <a:pt x="293" y="16"/>
                    </a:lnTo>
                    <a:lnTo>
                      <a:pt x="333" y="7"/>
                    </a:lnTo>
                    <a:lnTo>
                      <a:pt x="374" y="2"/>
                    </a:lnTo>
                    <a:lnTo>
                      <a:pt x="416" y="0"/>
                    </a:lnTo>
                  </a:path>
                </a:pathLst>
              </a:custGeom>
              <a:noFill/>
              <a:ln w="3175">
                <a:solidFill>
                  <a:srgbClr val="1F1A17"/>
                </a:solidFill>
                <a:prstDash val="solid"/>
                <a:round/>
                <a:headEnd/>
                <a:tailEnd/>
              </a:ln>
            </p:spPr>
            <p:txBody>
              <a:bodyPr/>
              <a:lstStyle/>
              <a:p>
                <a:endParaRPr lang="pt-BR"/>
              </a:p>
            </p:txBody>
          </p:sp>
          <p:sp>
            <p:nvSpPr>
              <p:cNvPr id="98327" name="Rectangle 23"/>
              <p:cNvSpPr>
                <a:spLocks noChangeArrowheads="1"/>
              </p:cNvSpPr>
              <p:nvPr/>
            </p:nvSpPr>
            <p:spPr bwMode="auto">
              <a:xfrm>
                <a:off x="3642" y="2940"/>
                <a:ext cx="776" cy="163"/>
              </a:xfrm>
              <a:prstGeom prst="rect">
                <a:avLst/>
              </a:prstGeom>
              <a:noFill/>
              <a:ln w="9525">
                <a:noFill/>
                <a:miter lim="800000"/>
                <a:headEnd/>
                <a:tailEnd/>
              </a:ln>
            </p:spPr>
            <p:txBody>
              <a:bodyPr wrap="none" lIns="0" tIns="0" rIns="0" bIns="0">
                <a:spAutoFit/>
              </a:bodyPr>
              <a:lstStyle/>
              <a:p>
                <a:r>
                  <a:rPr lang="pt-BR" sz="1700">
                    <a:solidFill>
                      <a:srgbClr val="1F1A17"/>
                    </a:solidFill>
                    <a:latin typeface="AvantGarde Bk BT" pitchFamily="34" charset="0"/>
                    <a:cs typeface="Arial" charset="0"/>
                  </a:rPr>
                  <a:t>Classificador</a:t>
                </a:r>
                <a:endParaRPr lang="pt-BR" sz="2800">
                  <a:latin typeface="Tahoma" pitchFamily="34" charset="0"/>
                  <a:cs typeface="Arial" charset="0"/>
                </a:endParaRPr>
              </a:p>
            </p:txBody>
          </p:sp>
          <p:sp>
            <p:nvSpPr>
              <p:cNvPr id="98328" name="Line 24"/>
              <p:cNvSpPr>
                <a:spLocks noChangeShapeType="1"/>
              </p:cNvSpPr>
              <p:nvPr/>
            </p:nvSpPr>
            <p:spPr bwMode="auto">
              <a:xfrm>
                <a:off x="3326" y="2522"/>
                <a:ext cx="260" cy="1"/>
              </a:xfrm>
              <a:prstGeom prst="line">
                <a:avLst/>
              </a:prstGeom>
              <a:noFill/>
              <a:ln w="0">
                <a:solidFill>
                  <a:srgbClr val="24211D"/>
                </a:solidFill>
                <a:round/>
                <a:headEnd/>
                <a:tailEnd/>
              </a:ln>
            </p:spPr>
            <p:txBody>
              <a:bodyPr/>
              <a:lstStyle/>
              <a:p>
                <a:endParaRPr lang="pt-BR"/>
              </a:p>
            </p:txBody>
          </p:sp>
          <p:sp>
            <p:nvSpPr>
              <p:cNvPr id="98329" name="Freeform 25"/>
              <p:cNvSpPr>
                <a:spLocks/>
              </p:cNvSpPr>
              <p:nvPr/>
            </p:nvSpPr>
            <p:spPr bwMode="auto">
              <a:xfrm>
                <a:off x="3519" y="2492"/>
                <a:ext cx="67" cy="59"/>
              </a:xfrm>
              <a:custGeom>
                <a:avLst/>
                <a:gdLst/>
                <a:ahLst/>
                <a:cxnLst>
                  <a:cxn ang="0">
                    <a:pos x="67" y="30"/>
                  </a:cxn>
                  <a:cxn ang="0">
                    <a:pos x="0" y="0"/>
                  </a:cxn>
                  <a:cxn ang="0">
                    <a:pos x="0" y="0"/>
                  </a:cxn>
                  <a:cxn ang="0">
                    <a:pos x="2" y="3"/>
                  </a:cxn>
                  <a:cxn ang="0">
                    <a:pos x="2" y="5"/>
                  </a:cxn>
                  <a:cxn ang="0">
                    <a:pos x="2" y="7"/>
                  </a:cxn>
                  <a:cxn ang="0">
                    <a:pos x="4" y="7"/>
                  </a:cxn>
                  <a:cxn ang="0">
                    <a:pos x="4" y="9"/>
                  </a:cxn>
                  <a:cxn ang="0">
                    <a:pos x="4" y="12"/>
                  </a:cxn>
                  <a:cxn ang="0">
                    <a:pos x="4" y="14"/>
                  </a:cxn>
                  <a:cxn ang="0">
                    <a:pos x="7" y="16"/>
                  </a:cxn>
                  <a:cxn ang="0">
                    <a:pos x="7" y="16"/>
                  </a:cxn>
                  <a:cxn ang="0">
                    <a:pos x="7" y="18"/>
                  </a:cxn>
                  <a:cxn ang="0">
                    <a:pos x="7" y="21"/>
                  </a:cxn>
                  <a:cxn ang="0">
                    <a:pos x="7" y="23"/>
                  </a:cxn>
                  <a:cxn ang="0">
                    <a:pos x="7" y="25"/>
                  </a:cxn>
                  <a:cxn ang="0">
                    <a:pos x="7" y="25"/>
                  </a:cxn>
                  <a:cxn ang="0">
                    <a:pos x="7" y="27"/>
                  </a:cxn>
                  <a:cxn ang="0">
                    <a:pos x="7" y="30"/>
                  </a:cxn>
                  <a:cxn ang="0">
                    <a:pos x="7" y="32"/>
                  </a:cxn>
                  <a:cxn ang="0">
                    <a:pos x="7" y="32"/>
                  </a:cxn>
                  <a:cxn ang="0">
                    <a:pos x="7" y="34"/>
                  </a:cxn>
                  <a:cxn ang="0">
                    <a:pos x="7" y="36"/>
                  </a:cxn>
                  <a:cxn ang="0">
                    <a:pos x="7" y="38"/>
                  </a:cxn>
                  <a:cxn ang="0">
                    <a:pos x="7" y="41"/>
                  </a:cxn>
                  <a:cxn ang="0">
                    <a:pos x="7" y="41"/>
                  </a:cxn>
                  <a:cxn ang="0">
                    <a:pos x="7" y="43"/>
                  </a:cxn>
                  <a:cxn ang="0">
                    <a:pos x="4" y="45"/>
                  </a:cxn>
                  <a:cxn ang="0">
                    <a:pos x="4" y="47"/>
                  </a:cxn>
                  <a:cxn ang="0">
                    <a:pos x="4" y="50"/>
                  </a:cxn>
                  <a:cxn ang="0">
                    <a:pos x="4" y="50"/>
                  </a:cxn>
                  <a:cxn ang="0">
                    <a:pos x="2" y="52"/>
                  </a:cxn>
                  <a:cxn ang="0">
                    <a:pos x="2" y="54"/>
                  </a:cxn>
                  <a:cxn ang="0">
                    <a:pos x="2" y="56"/>
                  </a:cxn>
                  <a:cxn ang="0">
                    <a:pos x="0" y="59"/>
                  </a:cxn>
                  <a:cxn ang="0">
                    <a:pos x="67" y="30"/>
                  </a:cxn>
                  <a:cxn ang="0">
                    <a:pos x="67" y="30"/>
                  </a:cxn>
                </a:cxnLst>
                <a:rect l="0" t="0" r="r" b="b"/>
                <a:pathLst>
                  <a:path w="67" h="59">
                    <a:moveTo>
                      <a:pt x="67" y="30"/>
                    </a:moveTo>
                    <a:lnTo>
                      <a:pt x="0" y="0"/>
                    </a:lnTo>
                    <a:lnTo>
                      <a:pt x="0" y="0"/>
                    </a:lnTo>
                    <a:lnTo>
                      <a:pt x="2" y="3"/>
                    </a:lnTo>
                    <a:lnTo>
                      <a:pt x="2" y="5"/>
                    </a:lnTo>
                    <a:lnTo>
                      <a:pt x="2" y="7"/>
                    </a:lnTo>
                    <a:lnTo>
                      <a:pt x="4" y="7"/>
                    </a:lnTo>
                    <a:lnTo>
                      <a:pt x="4" y="9"/>
                    </a:lnTo>
                    <a:lnTo>
                      <a:pt x="4" y="12"/>
                    </a:lnTo>
                    <a:lnTo>
                      <a:pt x="4" y="14"/>
                    </a:lnTo>
                    <a:lnTo>
                      <a:pt x="7" y="16"/>
                    </a:lnTo>
                    <a:lnTo>
                      <a:pt x="7" y="16"/>
                    </a:lnTo>
                    <a:lnTo>
                      <a:pt x="7" y="18"/>
                    </a:lnTo>
                    <a:lnTo>
                      <a:pt x="7" y="21"/>
                    </a:lnTo>
                    <a:lnTo>
                      <a:pt x="7" y="23"/>
                    </a:lnTo>
                    <a:lnTo>
                      <a:pt x="7" y="25"/>
                    </a:lnTo>
                    <a:lnTo>
                      <a:pt x="7" y="25"/>
                    </a:lnTo>
                    <a:lnTo>
                      <a:pt x="7" y="27"/>
                    </a:lnTo>
                    <a:lnTo>
                      <a:pt x="7" y="30"/>
                    </a:lnTo>
                    <a:lnTo>
                      <a:pt x="7" y="32"/>
                    </a:lnTo>
                    <a:lnTo>
                      <a:pt x="7" y="32"/>
                    </a:lnTo>
                    <a:lnTo>
                      <a:pt x="7" y="34"/>
                    </a:lnTo>
                    <a:lnTo>
                      <a:pt x="7" y="36"/>
                    </a:lnTo>
                    <a:lnTo>
                      <a:pt x="7" y="38"/>
                    </a:lnTo>
                    <a:lnTo>
                      <a:pt x="7" y="41"/>
                    </a:lnTo>
                    <a:lnTo>
                      <a:pt x="7" y="41"/>
                    </a:lnTo>
                    <a:lnTo>
                      <a:pt x="7" y="43"/>
                    </a:lnTo>
                    <a:lnTo>
                      <a:pt x="4" y="45"/>
                    </a:lnTo>
                    <a:lnTo>
                      <a:pt x="4" y="47"/>
                    </a:lnTo>
                    <a:lnTo>
                      <a:pt x="4" y="50"/>
                    </a:lnTo>
                    <a:lnTo>
                      <a:pt x="4" y="50"/>
                    </a:lnTo>
                    <a:lnTo>
                      <a:pt x="2" y="52"/>
                    </a:lnTo>
                    <a:lnTo>
                      <a:pt x="2" y="54"/>
                    </a:lnTo>
                    <a:lnTo>
                      <a:pt x="2" y="56"/>
                    </a:lnTo>
                    <a:lnTo>
                      <a:pt x="0" y="59"/>
                    </a:lnTo>
                    <a:lnTo>
                      <a:pt x="67" y="30"/>
                    </a:lnTo>
                    <a:lnTo>
                      <a:pt x="67" y="30"/>
                    </a:lnTo>
                    <a:close/>
                  </a:path>
                </a:pathLst>
              </a:custGeom>
              <a:solidFill>
                <a:srgbClr val="1F1A17"/>
              </a:solidFill>
              <a:ln w="9525">
                <a:noFill/>
                <a:round/>
                <a:headEnd/>
                <a:tailEnd/>
              </a:ln>
            </p:spPr>
            <p:txBody>
              <a:bodyPr/>
              <a:lstStyle/>
              <a:p>
                <a:endParaRPr lang="pt-BR"/>
              </a:p>
            </p:txBody>
          </p:sp>
          <p:sp>
            <p:nvSpPr>
              <p:cNvPr id="98330" name="Line 26"/>
              <p:cNvSpPr>
                <a:spLocks noChangeShapeType="1"/>
              </p:cNvSpPr>
              <p:nvPr/>
            </p:nvSpPr>
            <p:spPr bwMode="auto">
              <a:xfrm>
                <a:off x="3326" y="2660"/>
                <a:ext cx="260" cy="1"/>
              </a:xfrm>
              <a:prstGeom prst="line">
                <a:avLst/>
              </a:prstGeom>
              <a:noFill/>
              <a:ln w="0">
                <a:solidFill>
                  <a:srgbClr val="24211D"/>
                </a:solidFill>
                <a:round/>
                <a:headEnd/>
                <a:tailEnd/>
              </a:ln>
            </p:spPr>
            <p:txBody>
              <a:bodyPr/>
              <a:lstStyle/>
              <a:p>
                <a:endParaRPr lang="pt-BR"/>
              </a:p>
            </p:txBody>
          </p:sp>
          <p:sp>
            <p:nvSpPr>
              <p:cNvPr id="98331" name="Freeform 27"/>
              <p:cNvSpPr>
                <a:spLocks/>
              </p:cNvSpPr>
              <p:nvPr/>
            </p:nvSpPr>
            <p:spPr bwMode="auto">
              <a:xfrm>
                <a:off x="3519" y="2633"/>
                <a:ext cx="67" cy="56"/>
              </a:xfrm>
              <a:custGeom>
                <a:avLst/>
                <a:gdLst/>
                <a:ahLst/>
                <a:cxnLst>
                  <a:cxn ang="0">
                    <a:pos x="67" y="27"/>
                  </a:cxn>
                  <a:cxn ang="0">
                    <a:pos x="0" y="0"/>
                  </a:cxn>
                  <a:cxn ang="0">
                    <a:pos x="0" y="0"/>
                  </a:cxn>
                  <a:cxn ang="0">
                    <a:pos x="2" y="3"/>
                  </a:cxn>
                  <a:cxn ang="0">
                    <a:pos x="2" y="3"/>
                  </a:cxn>
                  <a:cxn ang="0">
                    <a:pos x="2" y="5"/>
                  </a:cxn>
                  <a:cxn ang="0">
                    <a:pos x="4" y="7"/>
                  </a:cxn>
                  <a:cxn ang="0">
                    <a:pos x="4" y="9"/>
                  </a:cxn>
                  <a:cxn ang="0">
                    <a:pos x="4" y="9"/>
                  </a:cxn>
                  <a:cxn ang="0">
                    <a:pos x="4" y="12"/>
                  </a:cxn>
                  <a:cxn ang="0">
                    <a:pos x="7" y="14"/>
                  </a:cxn>
                  <a:cxn ang="0">
                    <a:pos x="7" y="16"/>
                  </a:cxn>
                  <a:cxn ang="0">
                    <a:pos x="7" y="18"/>
                  </a:cxn>
                  <a:cxn ang="0">
                    <a:pos x="7" y="18"/>
                  </a:cxn>
                  <a:cxn ang="0">
                    <a:pos x="7" y="21"/>
                  </a:cxn>
                  <a:cxn ang="0">
                    <a:pos x="7" y="23"/>
                  </a:cxn>
                  <a:cxn ang="0">
                    <a:pos x="7" y="25"/>
                  </a:cxn>
                  <a:cxn ang="0">
                    <a:pos x="7" y="27"/>
                  </a:cxn>
                  <a:cxn ang="0">
                    <a:pos x="7" y="27"/>
                  </a:cxn>
                  <a:cxn ang="0">
                    <a:pos x="7" y="30"/>
                  </a:cxn>
                  <a:cxn ang="0">
                    <a:pos x="7" y="32"/>
                  </a:cxn>
                  <a:cxn ang="0">
                    <a:pos x="7" y="34"/>
                  </a:cxn>
                  <a:cxn ang="0">
                    <a:pos x="7" y="34"/>
                  </a:cxn>
                  <a:cxn ang="0">
                    <a:pos x="7" y="36"/>
                  </a:cxn>
                  <a:cxn ang="0">
                    <a:pos x="7" y="38"/>
                  </a:cxn>
                  <a:cxn ang="0">
                    <a:pos x="7" y="41"/>
                  </a:cxn>
                  <a:cxn ang="0">
                    <a:pos x="7" y="43"/>
                  </a:cxn>
                  <a:cxn ang="0">
                    <a:pos x="4" y="43"/>
                  </a:cxn>
                  <a:cxn ang="0">
                    <a:pos x="4" y="45"/>
                  </a:cxn>
                  <a:cxn ang="0">
                    <a:pos x="4" y="47"/>
                  </a:cxn>
                  <a:cxn ang="0">
                    <a:pos x="4" y="50"/>
                  </a:cxn>
                  <a:cxn ang="0">
                    <a:pos x="2" y="52"/>
                  </a:cxn>
                  <a:cxn ang="0">
                    <a:pos x="2" y="52"/>
                  </a:cxn>
                  <a:cxn ang="0">
                    <a:pos x="2" y="54"/>
                  </a:cxn>
                  <a:cxn ang="0">
                    <a:pos x="0" y="56"/>
                  </a:cxn>
                  <a:cxn ang="0">
                    <a:pos x="67" y="27"/>
                  </a:cxn>
                  <a:cxn ang="0">
                    <a:pos x="67" y="27"/>
                  </a:cxn>
                </a:cxnLst>
                <a:rect l="0" t="0" r="r" b="b"/>
                <a:pathLst>
                  <a:path w="67" h="56">
                    <a:moveTo>
                      <a:pt x="67" y="27"/>
                    </a:moveTo>
                    <a:lnTo>
                      <a:pt x="0" y="0"/>
                    </a:lnTo>
                    <a:lnTo>
                      <a:pt x="0" y="0"/>
                    </a:lnTo>
                    <a:lnTo>
                      <a:pt x="2" y="3"/>
                    </a:lnTo>
                    <a:lnTo>
                      <a:pt x="2" y="3"/>
                    </a:lnTo>
                    <a:lnTo>
                      <a:pt x="2" y="5"/>
                    </a:lnTo>
                    <a:lnTo>
                      <a:pt x="4" y="7"/>
                    </a:lnTo>
                    <a:lnTo>
                      <a:pt x="4" y="9"/>
                    </a:lnTo>
                    <a:lnTo>
                      <a:pt x="4" y="9"/>
                    </a:lnTo>
                    <a:lnTo>
                      <a:pt x="4" y="12"/>
                    </a:lnTo>
                    <a:lnTo>
                      <a:pt x="7" y="14"/>
                    </a:lnTo>
                    <a:lnTo>
                      <a:pt x="7" y="16"/>
                    </a:lnTo>
                    <a:lnTo>
                      <a:pt x="7" y="18"/>
                    </a:lnTo>
                    <a:lnTo>
                      <a:pt x="7" y="18"/>
                    </a:lnTo>
                    <a:lnTo>
                      <a:pt x="7" y="21"/>
                    </a:lnTo>
                    <a:lnTo>
                      <a:pt x="7" y="23"/>
                    </a:lnTo>
                    <a:lnTo>
                      <a:pt x="7" y="25"/>
                    </a:lnTo>
                    <a:lnTo>
                      <a:pt x="7" y="27"/>
                    </a:lnTo>
                    <a:lnTo>
                      <a:pt x="7" y="27"/>
                    </a:lnTo>
                    <a:lnTo>
                      <a:pt x="7" y="30"/>
                    </a:lnTo>
                    <a:lnTo>
                      <a:pt x="7" y="32"/>
                    </a:lnTo>
                    <a:lnTo>
                      <a:pt x="7" y="34"/>
                    </a:lnTo>
                    <a:lnTo>
                      <a:pt x="7" y="34"/>
                    </a:lnTo>
                    <a:lnTo>
                      <a:pt x="7" y="36"/>
                    </a:lnTo>
                    <a:lnTo>
                      <a:pt x="7" y="38"/>
                    </a:lnTo>
                    <a:lnTo>
                      <a:pt x="7" y="41"/>
                    </a:lnTo>
                    <a:lnTo>
                      <a:pt x="7" y="43"/>
                    </a:lnTo>
                    <a:lnTo>
                      <a:pt x="4" y="43"/>
                    </a:lnTo>
                    <a:lnTo>
                      <a:pt x="4" y="45"/>
                    </a:lnTo>
                    <a:lnTo>
                      <a:pt x="4" y="47"/>
                    </a:lnTo>
                    <a:lnTo>
                      <a:pt x="4" y="50"/>
                    </a:lnTo>
                    <a:lnTo>
                      <a:pt x="2" y="52"/>
                    </a:lnTo>
                    <a:lnTo>
                      <a:pt x="2" y="52"/>
                    </a:lnTo>
                    <a:lnTo>
                      <a:pt x="2" y="54"/>
                    </a:lnTo>
                    <a:lnTo>
                      <a:pt x="0" y="56"/>
                    </a:lnTo>
                    <a:lnTo>
                      <a:pt x="67" y="27"/>
                    </a:lnTo>
                    <a:lnTo>
                      <a:pt x="67" y="27"/>
                    </a:lnTo>
                    <a:close/>
                  </a:path>
                </a:pathLst>
              </a:custGeom>
              <a:solidFill>
                <a:srgbClr val="1F1A17"/>
              </a:solidFill>
              <a:ln w="9525">
                <a:noFill/>
                <a:round/>
                <a:headEnd/>
                <a:tailEnd/>
              </a:ln>
            </p:spPr>
            <p:txBody>
              <a:bodyPr/>
              <a:lstStyle/>
              <a:p>
                <a:endParaRPr lang="pt-BR"/>
              </a:p>
            </p:txBody>
          </p:sp>
          <p:sp>
            <p:nvSpPr>
              <p:cNvPr id="98332" name="Line 28"/>
              <p:cNvSpPr>
                <a:spLocks noChangeShapeType="1"/>
              </p:cNvSpPr>
              <p:nvPr/>
            </p:nvSpPr>
            <p:spPr bwMode="auto">
              <a:xfrm>
                <a:off x="3326" y="2795"/>
                <a:ext cx="260" cy="1"/>
              </a:xfrm>
              <a:prstGeom prst="line">
                <a:avLst/>
              </a:prstGeom>
              <a:noFill/>
              <a:ln w="0">
                <a:solidFill>
                  <a:srgbClr val="24211D"/>
                </a:solidFill>
                <a:round/>
                <a:headEnd/>
                <a:tailEnd/>
              </a:ln>
            </p:spPr>
            <p:txBody>
              <a:bodyPr/>
              <a:lstStyle/>
              <a:p>
                <a:endParaRPr lang="pt-BR"/>
              </a:p>
            </p:txBody>
          </p:sp>
          <p:sp>
            <p:nvSpPr>
              <p:cNvPr id="98333" name="Freeform 29"/>
              <p:cNvSpPr>
                <a:spLocks/>
              </p:cNvSpPr>
              <p:nvPr/>
            </p:nvSpPr>
            <p:spPr bwMode="auto">
              <a:xfrm>
                <a:off x="3519" y="2768"/>
                <a:ext cx="67" cy="56"/>
              </a:xfrm>
              <a:custGeom>
                <a:avLst/>
                <a:gdLst/>
                <a:ahLst/>
                <a:cxnLst>
                  <a:cxn ang="0">
                    <a:pos x="67" y="27"/>
                  </a:cxn>
                  <a:cxn ang="0">
                    <a:pos x="0" y="0"/>
                  </a:cxn>
                  <a:cxn ang="0">
                    <a:pos x="0" y="0"/>
                  </a:cxn>
                  <a:cxn ang="0">
                    <a:pos x="2" y="2"/>
                  </a:cxn>
                  <a:cxn ang="0">
                    <a:pos x="2" y="2"/>
                  </a:cxn>
                  <a:cxn ang="0">
                    <a:pos x="2" y="4"/>
                  </a:cxn>
                  <a:cxn ang="0">
                    <a:pos x="4" y="6"/>
                  </a:cxn>
                  <a:cxn ang="0">
                    <a:pos x="4" y="9"/>
                  </a:cxn>
                  <a:cxn ang="0">
                    <a:pos x="4" y="9"/>
                  </a:cxn>
                  <a:cxn ang="0">
                    <a:pos x="4" y="11"/>
                  </a:cxn>
                  <a:cxn ang="0">
                    <a:pos x="7" y="13"/>
                  </a:cxn>
                  <a:cxn ang="0">
                    <a:pos x="7" y="15"/>
                  </a:cxn>
                  <a:cxn ang="0">
                    <a:pos x="7" y="18"/>
                  </a:cxn>
                  <a:cxn ang="0">
                    <a:pos x="7" y="18"/>
                  </a:cxn>
                  <a:cxn ang="0">
                    <a:pos x="7" y="20"/>
                  </a:cxn>
                  <a:cxn ang="0">
                    <a:pos x="7" y="22"/>
                  </a:cxn>
                  <a:cxn ang="0">
                    <a:pos x="7" y="24"/>
                  </a:cxn>
                  <a:cxn ang="0">
                    <a:pos x="7" y="27"/>
                  </a:cxn>
                  <a:cxn ang="0">
                    <a:pos x="7" y="27"/>
                  </a:cxn>
                  <a:cxn ang="0">
                    <a:pos x="7" y="29"/>
                  </a:cxn>
                  <a:cxn ang="0">
                    <a:pos x="7" y="31"/>
                  </a:cxn>
                  <a:cxn ang="0">
                    <a:pos x="7" y="33"/>
                  </a:cxn>
                  <a:cxn ang="0">
                    <a:pos x="7" y="36"/>
                  </a:cxn>
                  <a:cxn ang="0">
                    <a:pos x="7" y="36"/>
                  </a:cxn>
                  <a:cxn ang="0">
                    <a:pos x="7" y="38"/>
                  </a:cxn>
                  <a:cxn ang="0">
                    <a:pos x="7" y="40"/>
                  </a:cxn>
                  <a:cxn ang="0">
                    <a:pos x="7" y="42"/>
                  </a:cxn>
                  <a:cxn ang="0">
                    <a:pos x="4" y="42"/>
                  </a:cxn>
                  <a:cxn ang="0">
                    <a:pos x="4" y="45"/>
                  </a:cxn>
                  <a:cxn ang="0">
                    <a:pos x="4" y="47"/>
                  </a:cxn>
                  <a:cxn ang="0">
                    <a:pos x="4" y="49"/>
                  </a:cxn>
                  <a:cxn ang="0">
                    <a:pos x="2" y="51"/>
                  </a:cxn>
                  <a:cxn ang="0">
                    <a:pos x="2" y="51"/>
                  </a:cxn>
                  <a:cxn ang="0">
                    <a:pos x="2" y="53"/>
                  </a:cxn>
                  <a:cxn ang="0">
                    <a:pos x="0" y="56"/>
                  </a:cxn>
                  <a:cxn ang="0">
                    <a:pos x="67" y="27"/>
                  </a:cxn>
                  <a:cxn ang="0">
                    <a:pos x="67" y="27"/>
                  </a:cxn>
                </a:cxnLst>
                <a:rect l="0" t="0" r="r" b="b"/>
                <a:pathLst>
                  <a:path w="67" h="56">
                    <a:moveTo>
                      <a:pt x="67" y="27"/>
                    </a:moveTo>
                    <a:lnTo>
                      <a:pt x="0" y="0"/>
                    </a:lnTo>
                    <a:lnTo>
                      <a:pt x="0" y="0"/>
                    </a:lnTo>
                    <a:lnTo>
                      <a:pt x="2" y="2"/>
                    </a:lnTo>
                    <a:lnTo>
                      <a:pt x="2" y="2"/>
                    </a:lnTo>
                    <a:lnTo>
                      <a:pt x="2" y="4"/>
                    </a:lnTo>
                    <a:lnTo>
                      <a:pt x="4" y="6"/>
                    </a:lnTo>
                    <a:lnTo>
                      <a:pt x="4" y="9"/>
                    </a:lnTo>
                    <a:lnTo>
                      <a:pt x="4" y="9"/>
                    </a:lnTo>
                    <a:lnTo>
                      <a:pt x="4" y="11"/>
                    </a:lnTo>
                    <a:lnTo>
                      <a:pt x="7" y="13"/>
                    </a:lnTo>
                    <a:lnTo>
                      <a:pt x="7" y="15"/>
                    </a:lnTo>
                    <a:lnTo>
                      <a:pt x="7" y="18"/>
                    </a:lnTo>
                    <a:lnTo>
                      <a:pt x="7" y="18"/>
                    </a:lnTo>
                    <a:lnTo>
                      <a:pt x="7" y="20"/>
                    </a:lnTo>
                    <a:lnTo>
                      <a:pt x="7" y="22"/>
                    </a:lnTo>
                    <a:lnTo>
                      <a:pt x="7" y="24"/>
                    </a:lnTo>
                    <a:lnTo>
                      <a:pt x="7" y="27"/>
                    </a:lnTo>
                    <a:lnTo>
                      <a:pt x="7" y="27"/>
                    </a:lnTo>
                    <a:lnTo>
                      <a:pt x="7" y="29"/>
                    </a:lnTo>
                    <a:lnTo>
                      <a:pt x="7" y="31"/>
                    </a:lnTo>
                    <a:lnTo>
                      <a:pt x="7" y="33"/>
                    </a:lnTo>
                    <a:lnTo>
                      <a:pt x="7" y="36"/>
                    </a:lnTo>
                    <a:lnTo>
                      <a:pt x="7" y="36"/>
                    </a:lnTo>
                    <a:lnTo>
                      <a:pt x="7" y="38"/>
                    </a:lnTo>
                    <a:lnTo>
                      <a:pt x="7" y="40"/>
                    </a:lnTo>
                    <a:lnTo>
                      <a:pt x="7" y="42"/>
                    </a:lnTo>
                    <a:lnTo>
                      <a:pt x="4" y="42"/>
                    </a:lnTo>
                    <a:lnTo>
                      <a:pt x="4" y="45"/>
                    </a:lnTo>
                    <a:lnTo>
                      <a:pt x="4" y="47"/>
                    </a:lnTo>
                    <a:lnTo>
                      <a:pt x="4" y="49"/>
                    </a:lnTo>
                    <a:lnTo>
                      <a:pt x="2" y="51"/>
                    </a:lnTo>
                    <a:lnTo>
                      <a:pt x="2" y="51"/>
                    </a:lnTo>
                    <a:lnTo>
                      <a:pt x="2" y="53"/>
                    </a:lnTo>
                    <a:lnTo>
                      <a:pt x="0" y="56"/>
                    </a:lnTo>
                    <a:lnTo>
                      <a:pt x="67" y="27"/>
                    </a:lnTo>
                    <a:lnTo>
                      <a:pt x="67" y="27"/>
                    </a:lnTo>
                    <a:close/>
                  </a:path>
                </a:pathLst>
              </a:custGeom>
              <a:solidFill>
                <a:srgbClr val="1F1A17"/>
              </a:solidFill>
              <a:ln w="9525">
                <a:noFill/>
                <a:round/>
                <a:headEnd/>
                <a:tailEnd/>
              </a:ln>
            </p:spPr>
            <p:txBody>
              <a:bodyPr/>
              <a:lstStyle/>
              <a:p>
                <a:endParaRPr lang="pt-BR"/>
              </a:p>
            </p:txBody>
          </p:sp>
          <p:sp>
            <p:nvSpPr>
              <p:cNvPr id="98334" name="Line 30"/>
              <p:cNvSpPr>
                <a:spLocks noChangeShapeType="1"/>
              </p:cNvSpPr>
              <p:nvPr/>
            </p:nvSpPr>
            <p:spPr bwMode="auto">
              <a:xfrm>
                <a:off x="3326" y="2909"/>
                <a:ext cx="260" cy="1"/>
              </a:xfrm>
              <a:prstGeom prst="line">
                <a:avLst/>
              </a:prstGeom>
              <a:noFill/>
              <a:ln w="0">
                <a:solidFill>
                  <a:srgbClr val="24211D"/>
                </a:solidFill>
                <a:round/>
                <a:headEnd/>
                <a:tailEnd/>
              </a:ln>
            </p:spPr>
            <p:txBody>
              <a:bodyPr/>
              <a:lstStyle/>
              <a:p>
                <a:endParaRPr lang="pt-BR"/>
              </a:p>
            </p:txBody>
          </p:sp>
          <p:sp>
            <p:nvSpPr>
              <p:cNvPr id="98335" name="Freeform 31"/>
              <p:cNvSpPr>
                <a:spLocks/>
              </p:cNvSpPr>
              <p:nvPr/>
            </p:nvSpPr>
            <p:spPr bwMode="auto">
              <a:xfrm>
                <a:off x="3519" y="2880"/>
                <a:ext cx="67" cy="56"/>
              </a:xfrm>
              <a:custGeom>
                <a:avLst/>
                <a:gdLst/>
                <a:ahLst/>
                <a:cxnLst>
                  <a:cxn ang="0">
                    <a:pos x="67" y="29"/>
                  </a:cxn>
                  <a:cxn ang="0">
                    <a:pos x="0" y="0"/>
                  </a:cxn>
                  <a:cxn ang="0">
                    <a:pos x="0" y="0"/>
                  </a:cxn>
                  <a:cxn ang="0">
                    <a:pos x="2" y="2"/>
                  </a:cxn>
                  <a:cxn ang="0">
                    <a:pos x="2" y="4"/>
                  </a:cxn>
                  <a:cxn ang="0">
                    <a:pos x="2" y="6"/>
                  </a:cxn>
                  <a:cxn ang="0">
                    <a:pos x="4" y="6"/>
                  </a:cxn>
                  <a:cxn ang="0">
                    <a:pos x="4" y="9"/>
                  </a:cxn>
                  <a:cxn ang="0">
                    <a:pos x="4" y="11"/>
                  </a:cxn>
                  <a:cxn ang="0">
                    <a:pos x="4" y="13"/>
                  </a:cxn>
                  <a:cxn ang="0">
                    <a:pos x="7" y="13"/>
                  </a:cxn>
                  <a:cxn ang="0">
                    <a:pos x="7" y="15"/>
                  </a:cxn>
                  <a:cxn ang="0">
                    <a:pos x="7" y="18"/>
                  </a:cxn>
                  <a:cxn ang="0">
                    <a:pos x="7" y="20"/>
                  </a:cxn>
                  <a:cxn ang="0">
                    <a:pos x="7" y="22"/>
                  </a:cxn>
                  <a:cxn ang="0">
                    <a:pos x="7" y="22"/>
                  </a:cxn>
                  <a:cxn ang="0">
                    <a:pos x="7" y="24"/>
                  </a:cxn>
                  <a:cxn ang="0">
                    <a:pos x="7" y="27"/>
                  </a:cxn>
                  <a:cxn ang="0">
                    <a:pos x="7" y="29"/>
                  </a:cxn>
                  <a:cxn ang="0">
                    <a:pos x="7" y="31"/>
                  </a:cxn>
                  <a:cxn ang="0">
                    <a:pos x="7" y="31"/>
                  </a:cxn>
                  <a:cxn ang="0">
                    <a:pos x="7" y="33"/>
                  </a:cxn>
                  <a:cxn ang="0">
                    <a:pos x="7" y="35"/>
                  </a:cxn>
                  <a:cxn ang="0">
                    <a:pos x="7" y="38"/>
                  </a:cxn>
                  <a:cxn ang="0">
                    <a:pos x="7" y="38"/>
                  </a:cxn>
                  <a:cxn ang="0">
                    <a:pos x="7" y="40"/>
                  </a:cxn>
                  <a:cxn ang="0">
                    <a:pos x="7" y="42"/>
                  </a:cxn>
                  <a:cxn ang="0">
                    <a:pos x="4" y="44"/>
                  </a:cxn>
                  <a:cxn ang="0">
                    <a:pos x="4" y="47"/>
                  </a:cxn>
                  <a:cxn ang="0">
                    <a:pos x="4" y="47"/>
                  </a:cxn>
                  <a:cxn ang="0">
                    <a:pos x="4" y="49"/>
                  </a:cxn>
                  <a:cxn ang="0">
                    <a:pos x="2" y="51"/>
                  </a:cxn>
                  <a:cxn ang="0">
                    <a:pos x="2" y="53"/>
                  </a:cxn>
                  <a:cxn ang="0">
                    <a:pos x="2" y="56"/>
                  </a:cxn>
                  <a:cxn ang="0">
                    <a:pos x="0" y="56"/>
                  </a:cxn>
                  <a:cxn ang="0">
                    <a:pos x="67" y="29"/>
                  </a:cxn>
                  <a:cxn ang="0">
                    <a:pos x="67" y="29"/>
                  </a:cxn>
                </a:cxnLst>
                <a:rect l="0" t="0" r="r" b="b"/>
                <a:pathLst>
                  <a:path w="67" h="56">
                    <a:moveTo>
                      <a:pt x="67" y="29"/>
                    </a:moveTo>
                    <a:lnTo>
                      <a:pt x="0" y="0"/>
                    </a:lnTo>
                    <a:lnTo>
                      <a:pt x="0" y="0"/>
                    </a:lnTo>
                    <a:lnTo>
                      <a:pt x="2" y="2"/>
                    </a:lnTo>
                    <a:lnTo>
                      <a:pt x="2" y="4"/>
                    </a:lnTo>
                    <a:lnTo>
                      <a:pt x="2" y="6"/>
                    </a:lnTo>
                    <a:lnTo>
                      <a:pt x="4" y="6"/>
                    </a:lnTo>
                    <a:lnTo>
                      <a:pt x="4" y="9"/>
                    </a:lnTo>
                    <a:lnTo>
                      <a:pt x="4" y="11"/>
                    </a:lnTo>
                    <a:lnTo>
                      <a:pt x="4" y="13"/>
                    </a:lnTo>
                    <a:lnTo>
                      <a:pt x="7" y="13"/>
                    </a:lnTo>
                    <a:lnTo>
                      <a:pt x="7" y="15"/>
                    </a:lnTo>
                    <a:lnTo>
                      <a:pt x="7" y="18"/>
                    </a:lnTo>
                    <a:lnTo>
                      <a:pt x="7" y="20"/>
                    </a:lnTo>
                    <a:lnTo>
                      <a:pt x="7" y="22"/>
                    </a:lnTo>
                    <a:lnTo>
                      <a:pt x="7" y="22"/>
                    </a:lnTo>
                    <a:lnTo>
                      <a:pt x="7" y="24"/>
                    </a:lnTo>
                    <a:lnTo>
                      <a:pt x="7" y="27"/>
                    </a:lnTo>
                    <a:lnTo>
                      <a:pt x="7" y="29"/>
                    </a:lnTo>
                    <a:lnTo>
                      <a:pt x="7" y="31"/>
                    </a:lnTo>
                    <a:lnTo>
                      <a:pt x="7" y="31"/>
                    </a:lnTo>
                    <a:lnTo>
                      <a:pt x="7" y="33"/>
                    </a:lnTo>
                    <a:lnTo>
                      <a:pt x="7" y="35"/>
                    </a:lnTo>
                    <a:lnTo>
                      <a:pt x="7" y="38"/>
                    </a:lnTo>
                    <a:lnTo>
                      <a:pt x="7" y="38"/>
                    </a:lnTo>
                    <a:lnTo>
                      <a:pt x="7" y="40"/>
                    </a:lnTo>
                    <a:lnTo>
                      <a:pt x="7" y="42"/>
                    </a:lnTo>
                    <a:lnTo>
                      <a:pt x="4" y="44"/>
                    </a:lnTo>
                    <a:lnTo>
                      <a:pt x="4" y="47"/>
                    </a:lnTo>
                    <a:lnTo>
                      <a:pt x="4" y="47"/>
                    </a:lnTo>
                    <a:lnTo>
                      <a:pt x="4" y="49"/>
                    </a:lnTo>
                    <a:lnTo>
                      <a:pt x="2" y="51"/>
                    </a:lnTo>
                    <a:lnTo>
                      <a:pt x="2" y="53"/>
                    </a:lnTo>
                    <a:lnTo>
                      <a:pt x="2" y="56"/>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36" name="Line 32"/>
              <p:cNvSpPr>
                <a:spLocks noChangeShapeType="1"/>
              </p:cNvSpPr>
              <p:nvPr/>
            </p:nvSpPr>
            <p:spPr bwMode="auto">
              <a:xfrm>
                <a:off x="3326" y="3036"/>
                <a:ext cx="260" cy="1"/>
              </a:xfrm>
              <a:prstGeom prst="line">
                <a:avLst/>
              </a:prstGeom>
              <a:noFill/>
              <a:ln w="0">
                <a:solidFill>
                  <a:srgbClr val="24211D"/>
                </a:solidFill>
                <a:round/>
                <a:headEnd/>
                <a:tailEnd/>
              </a:ln>
            </p:spPr>
            <p:txBody>
              <a:bodyPr/>
              <a:lstStyle/>
              <a:p>
                <a:endParaRPr lang="pt-BR"/>
              </a:p>
            </p:txBody>
          </p:sp>
          <p:sp>
            <p:nvSpPr>
              <p:cNvPr id="98337" name="Freeform 33"/>
              <p:cNvSpPr>
                <a:spLocks/>
              </p:cNvSpPr>
              <p:nvPr/>
            </p:nvSpPr>
            <p:spPr bwMode="auto">
              <a:xfrm>
                <a:off x="3519" y="3009"/>
                <a:ext cx="67" cy="56"/>
              </a:xfrm>
              <a:custGeom>
                <a:avLst/>
                <a:gdLst/>
                <a:ahLst/>
                <a:cxnLst>
                  <a:cxn ang="0">
                    <a:pos x="67" y="27"/>
                  </a:cxn>
                  <a:cxn ang="0">
                    <a:pos x="0" y="0"/>
                  </a:cxn>
                  <a:cxn ang="0">
                    <a:pos x="0" y="0"/>
                  </a:cxn>
                  <a:cxn ang="0">
                    <a:pos x="2" y="3"/>
                  </a:cxn>
                  <a:cxn ang="0">
                    <a:pos x="2" y="3"/>
                  </a:cxn>
                  <a:cxn ang="0">
                    <a:pos x="2" y="5"/>
                  </a:cxn>
                  <a:cxn ang="0">
                    <a:pos x="4" y="7"/>
                  </a:cxn>
                  <a:cxn ang="0">
                    <a:pos x="4" y="9"/>
                  </a:cxn>
                  <a:cxn ang="0">
                    <a:pos x="4" y="9"/>
                  </a:cxn>
                  <a:cxn ang="0">
                    <a:pos x="4" y="12"/>
                  </a:cxn>
                  <a:cxn ang="0">
                    <a:pos x="7" y="14"/>
                  </a:cxn>
                  <a:cxn ang="0">
                    <a:pos x="7" y="16"/>
                  </a:cxn>
                  <a:cxn ang="0">
                    <a:pos x="7" y="18"/>
                  </a:cxn>
                  <a:cxn ang="0">
                    <a:pos x="7" y="18"/>
                  </a:cxn>
                  <a:cxn ang="0">
                    <a:pos x="7" y="21"/>
                  </a:cxn>
                  <a:cxn ang="0">
                    <a:pos x="7" y="23"/>
                  </a:cxn>
                  <a:cxn ang="0">
                    <a:pos x="7" y="25"/>
                  </a:cxn>
                  <a:cxn ang="0">
                    <a:pos x="7" y="27"/>
                  </a:cxn>
                  <a:cxn ang="0">
                    <a:pos x="7" y="27"/>
                  </a:cxn>
                  <a:cxn ang="0">
                    <a:pos x="7" y="30"/>
                  </a:cxn>
                  <a:cxn ang="0">
                    <a:pos x="7" y="32"/>
                  </a:cxn>
                  <a:cxn ang="0">
                    <a:pos x="7" y="34"/>
                  </a:cxn>
                  <a:cxn ang="0">
                    <a:pos x="7" y="36"/>
                  </a:cxn>
                  <a:cxn ang="0">
                    <a:pos x="7" y="36"/>
                  </a:cxn>
                  <a:cxn ang="0">
                    <a:pos x="7" y="39"/>
                  </a:cxn>
                  <a:cxn ang="0">
                    <a:pos x="7" y="41"/>
                  </a:cxn>
                  <a:cxn ang="0">
                    <a:pos x="7" y="43"/>
                  </a:cxn>
                  <a:cxn ang="0">
                    <a:pos x="4" y="43"/>
                  </a:cxn>
                  <a:cxn ang="0">
                    <a:pos x="4" y="45"/>
                  </a:cxn>
                  <a:cxn ang="0">
                    <a:pos x="4" y="47"/>
                  </a:cxn>
                  <a:cxn ang="0">
                    <a:pos x="4" y="50"/>
                  </a:cxn>
                  <a:cxn ang="0">
                    <a:pos x="2" y="52"/>
                  </a:cxn>
                  <a:cxn ang="0">
                    <a:pos x="2" y="52"/>
                  </a:cxn>
                  <a:cxn ang="0">
                    <a:pos x="2" y="54"/>
                  </a:cxn>
                  <a:cxn ang="0">
                    <a:pos x="0" y="56"/>
                  </a:cxn>
                  <a:cxn ang="0">
                    <a:pos x="67" y="27"/>
                  </a:cxn>
                  <a:cxn ang="0">
                    <a:pos x="67" y="27"/>
                  </a:cxn>
                </a:cxnLst>
                <a:rect l="0" t="0" r="r" b="b"/>
                <a:pathLst>
                  <a:path w="67" h="56">
                    <a:moveTo>
                      <a:pt x="67" y="27"/>
                    </a:moveTo>
                    <a:lnTo>
                      <a:pt x="0" y="0"/>
                    </a:lnTo>
                    <a:lnTo>
                      <a:pt x="0" y="0"/>
                    </a:lnTo>
                    <a:lnTo>
                      <a:pt x="2" y="3"/>
                    </a:lnTo>
                    <a:lnTo>
                      <a:pt x="2" y="3"/>
                    </a:lnTo>
                    <a:lnTo>
                      <a:pt x="2" y="5"/>
                    </a:lnTo>
                    <a:lnTo>
                      <a:pt x="4" y="7"/>
                    </a:lnTo>
                    <a:lnTo>
                      <a:pt x="4" y="9"/>
                    </a:lnTo>
                    <a:lnTo>
                      <a:pt x="4" y="9"/>
                    </a:lnTo>
                    <a:lnTo>
                      <a:pt x="4" y="12"/>
                    </a:lnTo>
                    <a:lnTo>
                      <a:pt x="7" y="14"/>
                    </a:lnTo>
                    <a:lnTo>
                      <a:pt x="7" y="16"/>
                    </a:lnTo>
                    <a:lnTo>
                      <a:pt x="7" y="18"/>
                    </a:lnTo>
                    <a:lnTo>
                      <a:pt x="7" y="18"/>
                    </a:lnTo>
                    <a:lnTo>
                      <a:pt x="7" y="21"/>
                    </a:lnTo>
                    <a:lnTo>
                      <a:pt x="7" y="23"/>
                    </a:lnTo>
                    <a:lnTo>
                      <a:pt x="7" y="25"/>
                    </a:lnTo>
                    <a:lnTo>
                      <a:pt x="7" y="27"/>
                    </a:lnTo>
                    <a:lnTo>
                      <a:pt x="7" y="27"/>
                    </a:lnTo>
                    <a:lnTo>
                      <a:pt x="7" y="30"/>
                    </a:lnTo>
                    <a:lnTo>
                      <a:pt x="7" y="32"/>
                    </a:lnTo>
                    <a:lnTo>
                      <a:pt x="7" y="34"/>
                    </a:lnTo>
                    <a:lnTo>
                      <a:pt x="7" y="36"/>
                    </a:lnTo>
                    <a:lnTo>
                      <a:pt x="7" y="36"/>
                    </a:lnTo>
                    <a:lnTo>
                      <a:pt x="7" y="39"/>
                    </a:lnTo>
                    <a:lnTo>
                      <a:pt x="7" y="41"/>
                    </a:lnTo>
                    <a:lnTo>
                      <a:pt x="7" y="43"/>
                    </a:lnTo>
                    <a:lnTo>
                      <a:pt x="4" y="43"/>
                    </a:lnTo>
                    <a:lnTo>
                      <a:pt x="4" y="45"/>
                    </a:lnTo>
                    <a:lnTo>
                      <a:pt x="4" y="47"/>
                    </a:lnTo>
                    <a:lnTo>
                      <a:pt x="4" y="50"/>
                    </a:lnTo>
                    <a:lnTo>
                      <a:pt x="2" y="52"/>
                    </a:lnTo>
                    <a:lnTo>
                      <a:pt x="2" y="52"/>
                    </a:lnTo>
                    <a:lnTo>
                      <a:pt x="2" y="54"/>
                    </a:lnTo>
                    <a:lnTo>
                      <a:pt x="0" y="56"/>
                    </a:lnTo>
                    <a:lnTo>
                      <a:pt x="67" y="27"/>
                    </a:lnTo>
                    <a:lnTo>
                      <a:pt x="67" y="27"/>
                    </a:lnTo>
                    <a:close/>
                  </a:path>
                </a:pathLst>
              </a:custGeom>
              <a:solidFill>
                <a:srgbClr val="1F1A17"/>
              </a:solidFill>
              <a:ln w="9525">
                <a:noFill/>
                <a:round/>
                <a:headEnd/>
                <a:tailEnd/>
              </a:ln>
            </p:spPr>
            <p:txBody>
              <a:bodyPr/>
              <a:lstStyle/>
              <a:p>
                <a:endParaRPr lang="pt-BR"/>
              </a:p>
            </p:txBody>
          </p:sp>
          <p:sp>
            <p:nvSpPr>
              <p:cNvPr id="98338" name="Line 34"/>
              <p:cNvSpPr>
                <a:spLocks noChangeShapeType="1"/>
              </p:cNvSpPr>
              <p:nvPr/>
            </p:nvSpPr>
            <p:spPr bwMode="auto">
              <a:xfrm>
                <a:off x="3326" y="3150"/>
                <a:ext cx="260" cy="1"/>
              </a:xfrm>
              <a:prstGeom prst="line">
                <a:avLst/>
              </a:prstGeom>
              <a:noFill/>
              <a:ln w="0">
                <a:solidFill>
                  <a:srgbClr val="24211D"/>
                </a:solidFill>
                <a:round/>
                <a:headEnd/>
                <a:tailEnd/>
              </a:ln>
            </p:spPr>
            <p:txBody>
              <a:bodyPr/>
              <a:lstStyle/>
              <a:p>
                <a:endParaRPr lang="pt-BR"/>
              </a:p>
            </p:txBody>
          </p:sp>
          <p:sp>
            <p:nvSpPr>
              <p:cNvPr id="98339" name="Freeform 35"/>
              <p:cNvSpPr>
                <a:spLocks/>
              </p:cNvSpPr>
              <p:nvPr/>
            </p:nvSpPr>
            <p:spPr bwMode="auto">
              <a:xfrm>
                <a:off x="3519" y="3121"/>
                <a:ext cx="67" cy="56"/>
              </a:xfrm>
              <a:custGeom>
                <a:avLst/>
                <a:gdLst/>
                <a:ahLst/>
                <a:cxnLst>
                  <a:cxn ang="0">
                    <a:pos x="67" y="29"/>
                  </a:cxn>
                  <a:cxn ang="0">
                    <a:pos x="0" y="0"/>
                  </a:cxn>
                  <a:cxn ang="0">
                    <a:pos x="0" y="0"/>
                  </a:cxn>
                  <a:cxn ang="0">
                    <a:pos x="2" y="3"/>
                  </a:cxn>
                  <a:cxn ang="0">
                    <a:pos x="2" y="5"/>
                  </a:cxn>
                  <a:cxn ang="0">
                    <a:pos x="2" y="7"/>
                  </a:cxn>
                  <a:cxn ang="0">
                    <a:pos x="4" y="7"/>
                  </a:cxn>
                  <a:cxn ang="0">
                    <a:pos x="4" y="9"/>
                  </a:cxn>
                  <a:cxn ang="0">
                    <a:pos x="4" y="12"/>
                  </a:cxn>
                  <a:cxn ang="0">
                    <a:pos x="4" y="14"/>
                  </a:cxn>
                  <a:cxn ang="0">
                    <a:pos x="7" y="14"/>
                  </a:cxn>
                  <a:cxn ang="0">
                    <a:pos x="7" y="16"/>
                  </a:cxn>
                  <a:cxn ang="0">
                    <a:pos x="7" y="18"/>
                  </a:cxn>
                  <a:cxn ang="0">
                    <a:pos x="7" y="21"/>
                  </a:cxn>
                  <a:cxn ang="0">
                    <a:pos x="7" y="23"/>
                  </a:cxn>
                  <a:cxn ang="0">
                    <a:pos x="7" y="23"/>
                  </a:cxn>
                  <a:cxn ang="0">
                    <a:pos x="7" y="25"/>
                  </a:cxn>
                  <a:cxn ang="0">
                    <a:pos x="7" y="27"/>
                  </a:cxn>
                  <a:cxn ang="0">
                    <a:pos x="7" y="29"/>
                  </a:cxn>
                  <a:cxn ang="0">
                    <a:pos x="7" y="32"/>
                  </a:cxn>
                  <a:cxn ang="0">
                    <a:pos x="7" y="32"/>
                  </a:cxn>
                  <a:cxn ang="0">
                    <a:pos x="7" y="34"/>
                  </a:cxn>
                  <a:cxn ang="0">
                    <a:pos x="7" y="36"/>
                  </a:cxn>
                  <a:cxn ang="0">
                    <a:pos x="7" y="38"/>
                  </a:cxn>
                  <a:cxn ang="0">
                    <a:pos x="7" y="41"/>
                  </a:cxn>
                  <a:cxn ang="0">
                    <a:pos x="7" y="41"/>
                  </a:cxn>
                  <a:cxn ang="0">
                    <a:pos x="7" y="43"/>
                  </a:cxn>
                  <a:cxn ang="0">
                    <a:pos x="4" y="45"/>
                  </a:cxn>
                  <a:cxn ang="0">
                    <a:pos x="4" y="47"/>
                  </a:cxn>
                  <a:cxn ang="0">
                    <a:pos x="4" y="47"/>
                  </a:cxn>
                  <a:cxn ang="0">
                    <a:pos x="4" y="50"/>
                  </a:cxn>
                  <a:cxn ang="0">
                    <a:pos x="2" y="52"/>
                  </a:cxn>
                  <a:cxn ang="0">
                    <a:pos x="2" y="54"/>
                  </a:cxn>
                  <a:cxn ang="0">
                    <a:pos x="2" y="56"/>
                  </a:cxn>
                  <a:cxn ang="0">
                    <a:pos x="0" y="56"/>
                  </a:cxn>
                  <a:cxn ang="0">
                    <a:pos x="67" y="29"/>
                  </a:cxn>
                  <a:cxn ang="0">
                    <a:pos x="67" y="29"/>
                  </a:cxn>
                </a:cxnLst>
                <a:rect l="0" t="0" r="r" b="b"/>
                <a:pathLst>
                  <a:path w="67" h="56">
                    <a:moveTo>
                      <a:pt x="67" y="29"/>
                    </a:moveTo>
                    <a:lnTo>
                      <a:pt x="0" y="0"/>
                    </a:lnTo>
                    <a:lnTo>
                      <a:pt x="0" y="0"/>
                    </a:lnTo>
                    <a:lnTo>
                      <a:pt x="2" y="3"/>
                    </a:lnTo>
                    <a:lnTo>
                      <a:pt x="2" y="5"/>
                    </a:lnTo>
                    <a:lnTo>
                      <a:pt x="2" y="7"/>
                    </a:lnTo>
                    <a:lnTo>
                      <a:pt x="4" y="7"/>
                    </a:lnTo>
                    <a:lnTo>
                      <a:pt x="4" y="9"/>
                    </a:lnTo>
                    <a:lnTo>
                      <a:pt x="4" y="12"/>
                    </a:lnTo>
                    <a:lnTo>
                      <a:pt x="4" y="14"/>
                    </a:lnTo>
                    <a:lnTo>
                      <a:pt x="7" y="14"/>
                    </a:lnTo>
                    <a:lnTo>
                      <a:pt x="7" y="16"/>
                    </a:lnTo>
                    <a:lnTo>
                      <a:pt x="7" y="18"/>
                    </a:lnTo>
                    <a:lnTo>
                      <a:pt x="7" y="21"/>
                    </a:lnTo>
                    <a:lnTo>
                      <a:pt x="7" y="23"/>
                    </a:lnTo>
                    <a:lnTo>
                      <a:pt x="7" y="23"/>
                    </a:lnTo>
                    <a:lnTo>
                      <a:pt x="7" y="25"/>
                    </a:lnTo>
                    <a:lnTo>
                      <a:pt x="7" y="27"/>
                    </a:lnTo>
                    <a:lnTo>
                      <a:pt x="7" y="29"/>
                    </a:lnTo>
                    <a:lnTo>
                      <a:pt x="7" y="32"/>
                    </a:lnTo>
                    <a:lnTo>
                      <a:pt x="7" y="32"/>
                    </a:lnTo>
                    <a:lnTo>
                      <a:pt x="7" y="34"/>
                    </a:lnTo>
                    <a:lnTo>
                      <a:pt x="7" y="36"/>
                    </a:lnTo>
                    <a:lnTo>
                      <a:pt x="7" y="38"/>
                    </a:lnTo>
                    <a:lnTo>
                      <a:pt x="7" y="41"/>
                    </a:lnTo>
                    <a:lnTo>
                      <a:pt x="7" y="41"/>
                    </a:lnTo>
                    <a:lnTo>
                      <a:pt x="7" y="43"/>
                    </a:lnTo>
                    <a:lnTo>
                      <a:pt x="4" y="45"/>
                    </a:lnTo>
                    <a:lnTo>
                      <a:pt x="4" y="47"/>
                    </a:lnTo>
                    <a:lnTo>
                      <a:pt x="4" y="47"/>
                    </a:lnTo>
                    <a:lnTo>
                      <a:pt x="4" y="50"/>
                    </a:lnTo>
                    <a:lnTo>
                      <a:pt x="2" y="52"/>
                    </a:lnTo>
                    <a:lnTo>
                      <a:pt x="2" y="54"/>
                    </a:lnTo>
                    <a:lnTo>
                      <a:pt x="2" y="56"/>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40" name="Line 36"/>
              <p:cNvSpPr>
                <a:spLocks noChangeShapeType="1"/>
              </p:cNvSpPr>
              <p:nvPr/>
            </p:nvSpPr>
            <p:spPr bwMode="auto">
              <a:xfrm>
                <a:off x="3326" y="3269"/>
                <a:ext cx="260" cy="1"/>
              </a:xfrm>
              <a:prstGeom prst="line">
                <a:avLst/>
              </a:prstGeom>
              <a:noFill/>
              <a:ln w="0">
                <a:solidFill>
                  <a:srgbClr val="24211D"/>
                </a:solidFill>
                <a:round/>
                <a:headEnd/>
                <a:tailEnd/>
              </a:ln>
            </p:spPr>
            <p:txBody>
              <a:bodyPr/>
              <a:lstStyle/>
              <a:p>
                <a:endParaRPr lang="pt-BR"/>
              </a:p>
            </p:txBody>
          </p:sp>
          <p:sp>
            <p:nvSpPr>
              <p:cNvPr id="98341" name="Freeform 37"/>
              <p:cNvSpPr>
                <a:spLocks/>
              </p:cNvSpPr>
              <p:nvPr/>
            </p:nvSpPr>
            <p:spPr bwMode="auto">
              <a:xfrm>
                <a:off x="3519" y="3240"/>
                <a:ext cx="67" cy="56"/>
              </a:xfrm>
              <a:custGeom>
                <a:avLst/>
                <a:gdLst/>
                <a:ahLst/>
                <a:cxnLst>
                  <a:cxn ang="0">
                    <a:pos x="67" y="29"/>
                  </a:cxn>
                  <a:cxn ang="0">
                    <a:pos x="0" y="0"/>
                  </a:cxn>
                  <a:cxn ang="0">
                    <a:pos x="0" y="0"/>
                  </a:cxn>
                  <a:cxn ang="0">
                    <a:pos x="2" y="2"/>
                  </a:cxn>
                  <a:cxn ang="0">
                    <a:pos x="2" y="4"/>
                  </a:cxn>
                  <a:cxn ang="0">
                    <a:pos x="2" y="4"/>
                  </a:cxn>
                  <a:cxn ang="0">
                    <a:pos x="4" y="7"/>
                  </a:cxn>
                  <a:cxn ang="0">
                    <a:pos x="4" y="9"/>
                  </a:cxn>
                  <a:cxn ang="0">
                    <a:pos x="4" y="11"/>
                  </a:cxn>
                  <a:cxn ang="0">
                    <a:pos x="4" y="13"/>
                  </a:cxn>
                  <a:cxn ang="0">
                    <a:pos x="7" y="13"/>
                  </a:cxn>
                  <a:cxn ang="0">
                    <a:pos x="7" y="16"/>
                  </a:cxn>
                  <a:cxn ang="0">
                    <a:pos x="7" y="18"/>
                  </a:cxn>
                  <a:cxn ang="0">
                    <a:pos x="7" y="20"/>
                  </a:cxn>
                  <a:cxn ang="0">
                    <a:pos x="7" y="20"/>
                  </a:cxn>
                  <a:cxn ang="0">
                    <a:pos x="7" y="22"/>
                  </a:cxn>
                  <a:cxn ang="0">
                    <a:pos x="7" y="25"/>
                  </a:cxn>
                  <a:cxn ang="0">
                    <a:pos x="7" y="27"/>
                  </a:cxn>
                  <a:cxn ang="0">
                    <a:pos x="7" y="29"/>
                  </a:cxn>
                  <a:cxn ang="0">
                    <a:pos x="7" y="29"/>
                  </a:cxn>
                  <a:cxn ang="0">
                    <a:pos x="7" y="31"/>
                  </a:cxn>
                  <a:cxn ang="0">
                    <a:pos x="7" y="34"/>
                  </a:cxn>
                  <a:cxn ang="0">
                    <a:pos x="7" y="36"/>
                  </a:cxn>
                  <a:cxn ang="0">
                    <a:pos x="7" y="38"/>
                  </a:cxn>
                  <a:cxn ang="0">
                    <a:pos x="7" y="38"/>
                  </a:cxn>
                  <a:cxn ang="0">
                    <a:pos x="7" y="40"/>
                  </a:cxn>
                  <a:cxn ang="0">
                    <a:pos x="7" y="43"/>
                  </a:cxn>
                  <a:cxn ang="0">
                    <a:pos x="4" y="45"/>
                  </a:cxn>
                  <a:cxn ang="0">
                    <a:pos x="4" y="45"/>
                  </a:cxn>
                  <a:cxn ang="0">
                    <a:pos x="4" y="47"/>
                  </a:cxn>
                  <a:cxn ang="0">
                    <a:pos x="4" y="49"/>
                  </a:cxn>
                  <a:cxn ang="0">
                    <a:pos x="2" y="51"/>
                  </a:cxn>
                  <a:cxn ang="0">
                    <a:pos x="2" y="54"/>
                  </a:cxn>
                  <a:cxn ang="0">
                    <a:pos x="2" y="54"/>
                  </a:cxn>
                  <a:cxn ang="0">
                    <a:pos x="0" y="56"/>
                  </a:cxn>
                  <a:cxn ang="0">
                    <a:pos x="67" y="29"/>
                  </a:cxn>
                  <a:cxn ang="0">
                    <a:pos x="67" y="29"/>
                  </a:cxn>
                </a:cxnLst>
                <a:rect l="0" t="0" r="r" b="b"/>
                <a:pathLst>
                  <a:path w="67" h="56">
                    <a:moveTo>
                      <a:pt x="67" y="29"/>
                    </a:moveTo>
                    <a:lnTo>
                      <a:pt x="0" y="0"/>
                    </a:lnTo>
                    <a:lnTo>
                      <a:pt x="0" y="0"/>
                    </a:lnTo>
                    <a:lnTo>
                      <a:pt x="2" y="2"/>
                    </a:lnTo>
                    <a:lnTo>
                      <a:pt x="2" y="4"/>
                    </a:lnTo>
                    <a:lnTo>
                      <a:pt x="2" y="4"/>
                    </a:lnTo>
                    <a:lnTo>
                      <a:pt x="4" y="7"/>
                    </a:lnTo>
                    <a:lnTo>
                      <a:pt x="4" y="9"/>
                    </a:lnTo>
                    <a:lnTo>
                      <a:pt x="4" y="11"/>
                    </a:lnTo>
                    <a:lnTo>
                      <a:pt x="4" y="13"/>
                    </a:lnTo>
                    <a:lnTo>
                      <a:pt x="7" y="13"/>
                    </a:lnTo>
                    <a:lnTo>
                      <a:pt x="7" y="16"/>
                    </a:lnTo>
                    <a:lnTo>
                      <a:pt x="7" y="18"/>
                    </a:lnTo>
                    <a:lnTo>
                      <a:pt x="7" y="20"/>
                    </a:lnTo>
                    <a:lnTo>
                      <a:pt x="7" y="20"/>
                    </a:lnTo>
                    <a:lnTo>
                      <a:pt x="7" y="22"/>
                    </a:lnTo>
                    <a:lnTo>
                      <a:pt x="7" y="25"/>
                    </a:lnTo>
                    <a:lnTo>
                      <a:pt x="7" y="27"/>
                    </a:lnTo>
                    <a:lnTo>
                      <a:pt x="7" y="29"/>
                    </a:lnTo>
                    <a:lnTo>
                      <a:pt x="7" y="29"/>
                    </a:lnTo>
                    <a:lnTo>
                      <a:pt x="7" y="31"/>
                    </a:lnTo>
                    <a:lnTo>
                      <a:pt x="7" y="34"/>
                    </a:lnTo>
                    <a:lnTo>
                      <a:pt x="7" y="36"/>
                    </a:lnTo>
                    <a:lnTo>
                      <a:pt x="7" y="38"/>
                    </a:lnTo>
                    <a:lnTo>
                      <a:pt x="7" y="38"/>
                    </a:lnTo>
                    <a:lnTo>
                      <a:pt x="7" y="40"/>
                    </a:lnTo>
                    <a:lnTo>
                      <a:pt x="7" y="43"/>
                    </a:lnTo>
                    <a:lnTo>
                      <a:pt x="4" y="45"/>
                    </a:lnTo>
                    <a:lnTo>
                      <a:pt x="4" y="45"/>
                    </a:lnTo>
                    <a:lnTo>
                      <a:pt x="4" y="47"/>
                    </a:lnTo>
                    <a:lnTo>
                      <a:pt x="4" y="49"/>
                    </a:lnTo>
                    <a:lnTo>
                      <a:pt x="2" y="51"/>
                    </a:lnTo>
                    <a:lnTo>
                      <a:pt x="2" y="54"/>
                    </a:lnTo>
                    <a:lnTo>
                      <a:pt x="2" y="54"/>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42" name="Line 38"/>
              <p:cNvSpPr>
                <a:spLocks noChangeShapeType="1"/>
              </p:cNvSpPr>
              <p:nvPr/>
            </p:nvSpPr>
            <p:spPr bwMode="auto">
              <a:xfrm>
                <a:off x="3326" y="3392"/>
                <a:ext cx="260" cy="1"/>
              </a:xfrm>
              <a:prstGeom prst="line">
                <a:avLst/>
              </a:prstGeom>
              <a:noFill/>
              <a:ln w="0">
                <a:solidFill>
                  <a:srgbClr val="24211D"/>
                </a:solidFill>
                <a:round/>
                <a:headEnd/>
                <a:tailEnd/>
              </a:ln>
            </p:spPr>
            <p:txBody>
              <a:bodyPr/>
              <a:lstStyle/>
              <a:p>
                <a:endParaRPr lang="pt-BR"/>
              </a:p>
            </p:txBody>
          </p:sp>
          <p:sp>
            <p:nvSpPr>
              <p:cNvPr id="98343" name="Freeform 39"/>
              <p:cNvSpPr>
                <a:spLocks/>
              </p:cNvSpPr>
              <p:nvPr/>
            </p:nvSpPr>
            <p:spPr bwMode="auto">
              <a:xfrm>
                <a:off x="3519" y="3363"/>
                <a:ext cx="67" cy="56"/>
              </a:xfrm>
              <a:custGeom>
                <a:avLst/>
                <a:gdLst/>
                <a:ahLst/>
                <a:cxnLst>
                  <a:cxn ang="0">
                    <a:pos x="67" y="29"/>
                  </a:cxn>
                  <a:cxn ang="0">
                    <a:pos x="0" y="0"/>
                  </a:cxn>
                  <a:cxn ang="0">
                    <a:pos x="0" y="0"/>
                  </a:cxn>
                  <a:cxn ang="0">
                    <a:pos x="2" y="2"/>
                  </a:cxn>
                  <a:cxn ang="0">
                    <a:pos x="2" y="5"/>
                  </a:cxn>
                  <a:cxn ang="0">
                    <a:pos x="2" y="7"/>
                  </a:cxn>
                  <a:cxn ang="0">
                    <a:pos x="4" y="7"/>
                  </a:cxn>
                  <a:cxn ang="0">
                    <a:pos x="4" y="9"/>
                  </a:cxn>
                  <a:cxn ang="0">
                    <a:pos x="4" y="11"/>
                  </a:cxn>
                  <a:cxn ang="0">
                    <a:pos x="4" y="14"/>
                  </a:cxn>
                  <a:cxn ang="0">
                    <a:pos x="7" y="16"/>
                  </a:cxn>
                  <a:cxn ang="0">
                    <a:pos x="7" y="16"/>
                  </a:cxn>
                  <a:cxn ang="0">
                    <a:pos x="7" y="18"/>
                  </a:cxn>
                  <a:cxn ang="0">
                    <a:pos x="7" y="20"/>
                  </a:cxn>
                  <a:cxn ang="0">
                    <a:pos x="7" y="22"/>
                  </a:cxn>
                  <a:cxn ang="0">
                    <a:pos x="7" y="22"/>
                  </a:cxn>
                  <a:cxn ang="0">
                    <a:pos x="7" y="25"/>
                  </a:cxn>
                  <a:cxn ang="0">
                    <a:pos x="7" y="27"/>
                  </a:cxn>
                  <a:cxn ang="0">
                    <a:pos x="7" y="29"/>
                  </a:cxn>
                  <a:cxn ang="0">
                    <a:pos x="7" y="31"/>
                  </a:cxn>
                  <a:cxn ang="0">
                    <a:pos x="7" y="31"/>
                  </a:cxn>
                  <a:cxn ang="0">
                    <a:pos x="7" y="34"/>
                  </a:cxn>
                  <a:cxn ang="0">
                    <a:pos x="7" y="36"/>
                  </a:cxn>
                  <a:cxn ang="0">
                    <a:pos x="7" y="38"/>
                  </a:cxn>
                  <a:cxn ang="0">
                    <a:pos x="7" y="40"/>
                  </a:cxn>
                  <a:cxn ang="0">
                    <a:pos x="7" y="40"/>
                  </a:cxn>
                  <a:cxn ang="0">
                    <a:pos x="7" y="43"/>
                  </a:cxn>
                  <a:cxn ang="0">
                    <a:pos x="4" y="45"/>
                  </a:cxn>
                  <a:cxn ang="0">
                    <a:pos x="4" y="47"/>
                  </a:cxn>
                  <a:cxn ang="0">
                    <a:pos x="4" y="47"/>
                  </a:cxn>
                  <a:cxn ang="0">
                    <a:pos x="4" y="49"/>
                  </a:cxn>
                  <a:cxn ang="0">
                    <a:pos x="2" y="52"/>
                  </a:cxn>
                  <a:cxn ang="0">
                    <a:pos x="2" y="54"/>
                  </a:cxn>
                  <a:cxn ang="0">
                    <a:pos x="2" y="56"/>
                  </a:cxn>
                  <a:cxn ang="0">
                    <a:pos x="0" y="56"/>
                  </a:cxn>
                  <a:cxn ang="0">
                    <a:pos x="67" y="29"/>
                  </a:cxn>
                  <a:cxn ang="0">
                    <a:pos x="67" y="29"/>
                  </a:cxn>
                </a:cxnLst>
                <a:rect l="0" t="0" r="r" b="b"/>
                <a:pathLst>
                  <a:path w="67" h="56">
                    <a:moveTo>
                      <a:pt x="67" y="29"/>
                    </a:moveTo>
                    <a:lnTo>
                      <a:pt x="0" y="0"/>
                    </a:lnTo>
                    <a:lnTo>
                      <a:pt x="0" y="0"/>
                    </a:lnTo>
                    <a:lnTo>
                      <a:pt x="2" y="2"/>
                    </a:lnTo>
                    <a:lnTo>
                      <a:pt x="2" y="5"/>
                    </a:lnTo>
                    <a:lnTo>
                      <a:pt x="2" y="7"/>
                    </a:lnTo>
                    <a:lnTo>
                      <a:pt x="4" y="7"/>
                    </a:lnTo>
                    <a:lnTo>
                      <a:pt x="4" y="9"/>
                    </a:lnTo>
                    <a:lnTo>
                      <a:pt x="4" y="11"/>
                    </a:lnTo>
                    <a:lnTo>
                      <a:pt x="4" y="14"/>
                    </a:lnTo>
                    <a:lnTo>
                      <a:pt x="7" y="16"/>
                    </a:lnTo>
                    <a:lnTo>
                      <a:pt x="7" y="16"/>
                    </a:lnTo>
                    <a:lnTo>
                      <a:pt x="7" y="18"/>
                    </a:lnTo>
                    <a:lnTo>
                      <a:pt x="7" y="20"/>
                    </a:lnTo>
                    <a:lnTo>
                      <a:pt x="7" y="22"/>
                    </a:lnTo>
                    <a:lnTo>
                      <a:pt x="7" y="22"/>
                    </a:lnTo>
                    <a:lnTo>
                      <a:pt x="7" y="25"/>
                    </a:lnTo>
                    <a:lnTo>
                      <a:pt x="7" y="27"/>
                    </a:lnTo>
                    <a:lnTo>
                      <a:pt x="7" y="29"/>
                    </a:lnTo>
                    <a:lnTo>
                      <a:pt x="7" y="31"/>
                    </a:lnTo>
                    <a:lnTo>
                      <a:pt x="7" y="31"/>
                    </a:lnTo>
                    <a:lnTo>
                      <a:pt x="7" y="34"/>
                    </a:lnTo>
                    <a:lnTo>
                      <a:pt x="7" y="36"/>
                    </a:lnTo>
                    <a:lnTo>
                      <a:pt x="7" y="38"/>
                    </a:lnTo>
                    <a:lnTo>
                      <a:pt x="7" y="40"/>
                    </a:lnTo>
                    <a:lnTo>
                      <a:pt x="7" y="40"/>
                    </a:lnTo>
                    <a:lnTo>
                      <a:pt x="7" y="43"/>
                    </a:lnTo>
                    <a:lnTo>
                      <a:pt x="4" y="45"/>
                    </a:lnTo>
                    <a:lnTo>
                      <a:pt x="4" y="47"/>
                    </a:lnTo>
                    <a:lnTo>
                      <a:pt x="4" y="47"/>
                    </a:lnTo>
                    <a:lnTo>
                      <a:pt x="4" y="49"/>
                    </a:lnTo>
                    <a:lnTo>
                      <a:pt x="2" y="52"/>
                    </a:lnTo>
                    <a:lnTo>
                      <a:pt x="2" y="54"/>
                    </a:lnTo>
                    <a:lnTo>
                      <a:pt x="2" y="56"/>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44" name="Line 40"/>
              <p:cNvSpPr>
                <a:spLocks noChangeShapeType="1"/>
              </p:cNvSpPr>
              <p:nvPr/>
            </p:nvSpPr>
            <p:spPr bwMode="auto">
              <a:xfrm>
                <a:off x="3326" y="3520"/>
                <a:ext cx="260" cy="1"/>
              </a:xfrm>
              <a:prstGeom prst="line">
                <a:avLst/>
              </a:prstGeom>
              <a:noFill/>
              <a:ln w="0">
                <a:solidFill>
                  <a:srgbClr val="24211D"/>
                </a:solidFill>
                <a:round/>
                <a:headEnd/>
                <a:tailEnd/>
              </a:ln>
            </p:spPr>
            <p:txBody>
              <a:bodyPr/>
              <a:lstStyle/>
              <a:p>
                <a:endParaRPr lang="pt-BR"/>
              </a:p>
            </p:txBody>
          </p:sp>
          <p:sp>
            <p:nvSpPr>
              <p:cNvPr id="98345" name="Freeform 41"/>
              <p:cNvSpPr>
                <a:spLocks/>
              </p:cNvSpPr>
              <p:nvPr/>
            </p:nvSpPr>
            <p:spPr bwMode="auto">
              <a:xfrm>
                <a:off x="3519" y="3493"/>
                <a:ext cx="67" cy="56"/>
              </a:xfrm>
              <a:custGeom>
                <a:avLst/>
                <a:gdLst/>
                <a:ahLst/>
                <a:cxnLst>
                  <a:cxn ang="0">
                    <a:pos x="67" y="27"/>
                  </a:cxn>
                  <a:cxn ang="0">
                    <a:pos x="0" y="0"/>
                  </a:cxn>
                  <a:cxn ang="0">
                    <a:pos x="0" y="0"/>
                  </a:cxn>
                  <a:cxn ang="0">
                    <a:pos x="2" y="2"/>
                  </a:cxn>
                  <a:cxn ang="0">
                    <a:pos x="2" y="2"/>
                  </a:cxn>
                  <a:cxn ang="0">
                    <a:pos x="2" y="4"/>
                  </a:cxn>
                  <a:cxn ang="0">
                    <a:pos x="4" y="7"/>
                  </a:cxn>
                  <a:cxn ang="0">
                    <a:pos x="4" y="9"/>
                  </a:cxn>
                  <a:cxn ang="0">
                    <a:pos x="4" y="11"/>
                  </a:cxn>
                  <a:cxn ang="0">
                    <a:pos x="4" y="11"/>
                  </a:cxn>
                  <a:cxn ang="0">
                    <a:pos x="7" y="13"/>
                  </a:cxn>
                  <a:cxn ang="0">
                    <a:pos x="7" y="16"/>
                  </a:cxn>
                  <a:cxn ang="0">
                    <a:pos x="7" y="18"/>
                  </a:cxn>
                  <a:cxn ang="0">
                    <a:pos x="7" y="18"/>
                  </a:cxn>
                  <a:cxn ang="0">
                    <a:pos x="7" y="20"/>
                  </a:cxn>
                  <a:cxn ang="0">
                    <a:pos x="7" y="22"/>
                  </a:cxn>
                  <a:cxn ang="0">
                    <a:pos x="7" y="25"/>
                  </a:cxn>
                  <a:cxn ang="0">
                    <a:pos x="7" y="27"/>
                  </a:cxn>
                  <a:cxn ang="0">
                    <a:pos x="7" y="27"/>
                  </a:cxn>
                  <a:cxn ang="0">
                    <a:pos x="7" y="29"/>
                  </a:cxn>
                  <a:cxn ang="0">
                    <a:pos x="7" y="31"/>
                  </a:cxn>
                  <a:cxn ang="0">
                    <a:pos x="7" y="34"/>
                  </a:cxn>
                  <a:cxn ang="0">
                    <a:pos x="7" y="36"/>
                  </a:cxn>
                  <a:cxn ang="0">
                    <a:pos x="7" y="36"/>
                  </a:cxn>
                  <a:cxn ang="0">
                    <a:pos x="7" y="38"/>
                  </a:cxn>
                  <a:cxn ang="0">
                    <a:pos x="7" y="40"/>
                  </a:cxn>
                  <a:cxn ang="0">
                    <a:pos x="7" y="42"/>
                  </a:cxn>
                  <a:cxn ang="0">
                    <a:pos x="4" y="45"/>
                  </a:cxn>
                  <a:cxn ang="0">
                    <a:pos x="4" y="45"/>
                  </a:cxn>
                  <a:cxn ang="0">
                    <a:pos x="4" y="47"/>
                  </a:cxn>
                  <a:cxn ang="0">
                    <a:pos x="4" y="49"/>
                  </a:cxn>
                  <a:cxn ang="0">
                    <a:pos x="2" y="51"/>
                  </a:cxn>
                  <a:cxn ang="0">
                    <a:pos x="2" y="51"/>
                  </a:cxn>
                  <a:cxn ang="0">
                    <a:pos x="2" y="54"/>
                  </a:cxn>
                  <a:cxn ang="0">
                    <a:pos x="0" y="56"/>
                  </a:cxn>
                  <a:cxn ang="0">
                    <a:pos x="67" y="27"/>
                  </a:cxn>
                  <a:cxn ang="0">
                    <a:pos x="67" y="27"/>
                  </a:cxn>
                </a:cxnLst>
                <a:rect l="0" t="0" r="r" b="b"/>
                <a:pathLst>
                  <a:path w="67" h="56">
                    <a:moveTo>
                      <a:pt x="67" y="27"/>
                    </a:moveTo>
                    <a:lnTo>
                      <a:pt x="0" y="0"/>
                    </a:lnTo>
                    <a:lnTo>
                      <a:pt x="0" y="0"/>
                    </a:lnTo>
                    <a:lnTo>
                      <a:pt x="2" y="2"/>
                    </a:lnTo>
                    <a:lnTo>
                      <a:pt x="2" y="2"/>
                    </a:lnTo>
                    <a:lnTo>
                      <a:pt x="2" y="4"/>
                    </a:lnTo>
                    <a:lnTo>
                      <a:pt x="4" y="7"/>
                    </a:lnTo>
                    <a:lnTo>
                      <a:pt x="4" y="9"/>
                    </a:lnTo>
                    <a:lnTo>
                      <a:pt x="4" y="11"/>
                    </a:lnTo>
                    <a:lnTo>
                      <a:pt x="4" y="11"/>
                    </a:lnTo>
                    <a:lnTo>
                      <a:pt x="7" y="13"/>
                    </a:lnTo>
                    <a:lnTo>
                      <a:pt x="7" y="16"/>
                    </a:lnTo>
                    <a:lnTo>
                      <a:pt x="7" y="18"/>
                    </a:lnTo>
                    <a:lnTo>
                      <a:pt x="7" y="18"/>
                    </a:lnTo>
                    <a:lnTo>
                      <a:pt x="7" y="20"/>
                    </a:lnTo>
                    <a:lnTo>
                      <a:pt x="7" y="22"/>
                    </a:lnTo>
                    <a:lnTo>
                      <a:pt x="7" y="25"/>
                    </a:lnTo>
                    <a:lnTo>
                      <a:pt x="7" y="27"/>
                    </a:lnTo>
                    <a:lnTo>
                      <a:pt x="7" y="27"/>
                    </a:lnTo>
                    <a:lnTo>
                      <a:pt x="7" y="29"/>
                    </a:lnTo>
                    <a:lnTo>
                      <a:pt x="7" y="31"/>
                    </a:lnTo>
                    <a:lnTo>
                      <a:pt x="7" y="34"/>
                    </a:lnTo>
                    <a:lnTo>
                      <a:pt x="7" y="36"/>
                    </a:lnTo>
                    <a:lnTo>
                      <a:pt x="7" y="36"/>
                    </a:lnTo>
                    <a:lnTo>
                      <a:pt x="7" y="38"/>
                    </a:lnTo>
                    <a:lnTo>
                      <a:pt x="7" y="40"/>
                    </a:lnTo>
                    <a:lnTo>
                      <a:pt x="7" y="42"/>
                    </a:lnTo>
                    <a:lnTo>
                      <a:pt x="4" y="45"/>
                    </a:lnTo>
                    <a:lnTo>
                      <a:pt x="4" y="45"/>
                    </a:lnTo>
                    <a:lnTo>
                      <a:pt x="4" y="47"/>
                    </a:lnTo>
                    <a:lnTo>
                      <a:pt x="4" y="49"/>
                    </a:lnTo>
                    <a:lnTo>
                      <a:pt x="2" y="51"/>
                    </a:lnTo>
                    <a:lnTo>
                      <a:pt x="2" y="51"/>
                    </a:lnTo>
                    <a:lnTo>
                      <a:pt x="2" y="54"/>
                    </a:lnTo>
                    <a:lnTo>
                      <a:pt x="0" y="56"/>
                    </a:lnTo>
                    <a:lnTo>
                      <a:pt x="67" y="27"/>
                    </a:lnTo>
                    <a:lnTo>
                      <a:pt x="67" y="27"/>
                    </a:lnTo>
                    <a:close/>
                  </a:path>
                </a:pathLst>
              </a:custGeom>
              <a:solidFill>
                <a:srgbClr val="1F1A17"/>
              </a:solidFill>
              <a:ln w="9525">
                <a:noFill/>
                <a:round/>
                <a:headEnd/>
                <a:tailEnd/>
              </a:ln>
            </p:spPr>
            <p:txBody>
              <a:bodyPr/>
              <a:lstStyle/>
              <a:p>
                <a:endParaRPr lang="pt-BR"/>
              </a:p>
            </p:txBody>
          </p:sp>
        </p:grpSp>
        <p:grpSp>
          <p:nvGrpSpPr>
            <p:cNvPr id="98346" name="Group 42"/>
            <p:cNvGrpSpPr>
              <a:grpSpLocks/>
            </p:cNvGrpSpPr>
            <p:nvPr/>
          </p:nvGrpSpPr>
          <p:grpSpPr bwMode="auto">
            <a:xfrm>
              <a:off x="7335838" y="3878263"/>
              <a:ext cx="1204912" cy="2217737"/>
              <a:chOff x="4621" y="2443"/>
              <a:chExt cx="759" cy="1397"/>
            </a:xfrm>
          </p:grpSpPr>
          <p:sp>
            <p:nvSpPr>
              <p:cNvPr id="98347" name="Freeform 43"/>
              <p:cNvSpPr>
                <a:spLocks noEditPoints="1"/>
              </p:cNvSpPr>
              <p:nvPr/>
            </p:nvSpPr>
            <p:spPr bwMode="auto">
              <a:xfrm>
                <a:off x="4623" y="2443"/>
                <a:ext cx="553" cy="1160"/>
              </a:xfrm>
              <a:custGeom>
                <a:avLst/>
                <a:gdLst/>
                <a:ahLst/>
                <a:cxnLst>
                  <a:cxn ang="0">
                    <a:pos x="0" y="1155"/>
                  </a:cxn>
                  <a:cxn ang="0">
                    <a:pos x="0" y="2"/>
                  </a:cxn>
                  <a:cxn ang="0">
                    <a:pos x="2" y="2"/>
                  </a:cxn>
                  <a:cxn ang="0">
                    <a:pos x="2" y="1155"/>
                  </a:cxn>
                  <a:cxn ang="0">
                    <a:pos x="0" y="1155"/>
                  </a:cxn>
                  <a:cxn ang="0">
                    <a:pos x="0" y="2"/>
                  </a:cxn>
                  <a:cxn ang="0">
                    <a:pos x="0" y="0"/>
                  </a:cxn>
                  <a:cxn ang="0">
                    <a:pos x="2" y="0"/>
                  </a:cxn>
                  <a:cxn ang="0">
                    <a:pos x="2" y="2"/>
                  </a:cxn>
                  <a:cxn ang="0">
                    <a:pos x="0" y="2"/>
                  </a:cxn>
                  <a:cxn ang="0">
                    <a:pos x="2" y="0"/>
                  </a:cxn>
                  <a:cxn ang="0">
                    <a:pos x="553" y="0"/>
                  </a:cxn>
                  <a:cxn ang="0">
                    <a:pos x="553" y="5"/>
                  </a:cxn>
                  <a:cxn ang="0">
                    <a:pos x="2" y="5"/>
                  </a:cxn>
                  <a:cxn ang="0">
                    <a:pos x="2" y="0"/>
                  </a:cxn>
                  <a:cxn ang="0">
                    <a:pos x="553" y="0"/>
                  </a:cxn>
                  <a:cxn ang="0">
                    <a:pos x="553" y="0"/>
                  </a:cxn>
                  <a:cxn ang="0">
                    <a:pos x="553" y="2"/>
                  </a:cxn>
                  <a:cxn ang="0">
                    <a:pos x="553" y="2"/>
                  </a:cxn>
                  <a:cxn ang="0">
                    <a:pos x="553" y="0"/>
                  </a:cxn>
                  <a:cxn ang="0">
                    <a:pos x="553" y="2"/>
                  </a:cxn>
                  <a:cxn ang="0">
                    <a:pos x="553" y="1155"/>
                  </a:cxn>
                  <a:cxn ang="0">
                    <a:pos x="551" y="1155"/>
                  </a:cxn>
                  <a:cxn ang="0">
                    <a:pos x="551" y="2"/>
                  </a:cxn>
                  <a:cxn ang="0">
                    <a:pos x="553" y="2"/>
                  </a:cxn>
                  <a:cxn ang="0">
                    <a:pos x="553" y="1155"/>
                  </a:cxn>
                  <a:cxn ang="0">
                    <a:pos x="553" y="1160"/>
                  </a:cxn>
                  <a:cxn ang="0">
                    <a:pos x="553" y="1160"/>
                  </a:cxn>
                  <a:cxn ang="0">
                    <a:pos x="553" y="1155"/>
                  </a:cxn>
                  <a:cxn ang="0">
                    <a:pos x="553" y="1155"/>
                  </a:cxn>
                  <a:cxn ang="0">
                    <a:pos x="553" y="1160"/>
                  </a:cxn>
                  <a:cxn ang="0">
                    <a:pos x="2" y="1160"/>
                  </a:cxn>
                  <a:cxn ang="0">
                    <a:pos x="2" y="1153"/>
                  </a:cxn>
                  <a:cxn ang="0">
                    <a:pos x="553" y="1153"/>
                  </a:cxn>
                  <a:cxn ang="0">
                    <a:pos x="553" y="1160"/>
                  </a:cxn>
                  <a:cxn ang="0">
                    <a:pos x="2" y="1160"/>
                  </a:cxn>
                  <a:cxn ang="0">
                    <a:pos x="0" y="1160"/>
                  </a:cxn>
                  <a:cxn ang="0">
                    <a:pos x="0" y="1155"/>
                  </a:cxn>
                  <a:cxn ang="0">
                    <a:pos x="2" y="1155"/>
                  </a:cxn>
                  <a:cxn ang="0">
                    <a:pos x="2" y="1160"/>
                  </a:cxn>
                </a:cxnLst>
                <a:rect l="0" t="0" r="r" b="b"/>
                <a:pathLst>
                  <a:path w="553" h="1160">
                    <a:moveTo>
                      <a:pt x="0" y="1155"/>
                    </a:moveTo>
                    <a:lnTo>
                      <a:pt x="0" y="2"/>
                    </a:lnTo>
                    <a:lnTo>
                      <a:pt x="2" y="2"/>
                    </a:lnTo>
                    <a:lnTo>
                      <a:pt x="2" y="1155"/>
                    </a:lnTo>
                    <a:lnTo>
                      <a:pt x="0" y="1155"/>
                    </a:lnTo>
                    <a:close/>
                    <a:moveTo>
                      <a:pt x="0" y="2"/>
                    </a:moveTo>
                    <a:lnTo>
                      <a:pt x="0" y="0"/>
                    </a:lnTo>
                    <a:lnTo>
                      <a:pt x="2" y="0"/>
                    </a:lnTo>
                    <a:lnTo>
                      <a:pt x="2" y="2"/>
                    </a:lnTo>
                    <a:lnTo>
                      <a:pt x="0" y="2"/>
                    </a:lnTo>
                    <a:close/>
                    <a:moveTo>
                      <a:pt x="2" y="0"/>
                    </a:moveTo>
                    <a:lnTo>
                      <a:pt x="553" y="0"/>
                    </a:lnTo>
                    <a:lnTo>
                      <a:pt x="553" y="5"/>
                    </a:lnTo>
                    <a:lnTo>
                      <a:pt x="2" y="5"/>
                    </a:lnTo>
                    <a:lnTo>
                      <a:pt x="2" y="0"/>
                    </a:lnTo>
                    <a:close/>
                    <a:moveTo>
                      <a:pt x="553" y="0"/>
                    </a:moveTo>
                    <a:lnTo>
                      <a:pt x="553" y="0"/>
                    </a:lnTo>
                    <a:lnTo>
                      <a:pt x="553" y="2"/>
                    </a:lnTo>
                    <a:lnTo>
                      <a:pt x="553" y="2"/>
                    </a:lnTo>
                    <a:lnTo>
                      <a:pt x="553" y="0"/>
                    </a:lnTo>
                    <a:close/>
                    <a:moveTo>
                      <a:pt x="553" y="2"/>
                    </a:moveTo>
                    <a:lnTo>
                      <a:pt x="553" y="1155"/>
                    </a:lnTo>
                    <a:lnTo>
                      <a:pt x="551" y="1155"/>
                    </a:lnTo>
                    <a:lnTo>
                      <a:pt x="551" y="2"/>
                    </a:lnTo>
                    <a:lnTo>
                      <a:pt x="553" y="2"/>
                    </a:lnTo>
                    <a:close/>
                    <a:moveTo>
                      <a:pt x="553" y="1155"/>
                    </a:moveTo>
                    <a:lnTo>
                      <a:pt x="553" y="1160"/>
                    </a:lnTo>
                    <a:lnTo>
                      <a:pt x="553" y="1160"/>
                    </a:lnTo>
                    <a:lnTo>
                      <a:pt x="553" y="1155"/>
                    </a:lnTo>
                    <a:lnTo>
                      <a:pt x="553" y="1155"/>
                    </a:lnTo>
                    <a:close/>
                    <a:moveTo>
                      <a:pt x="553" y="1160"/>
                    </a:moveTo>
                    <a:lnTo>
                      <a:pt x="2" y="1160"/>
                    </a:lnTo>
                    <a:lnTo>
                      <a:pt x="2" y="1153"/>
                    </a:lnTo>
                    <a:lnTo>
                      <a:pt x="553" y="1153"/>
                    </a:lnTo>
                    <a:lnTo>
                      <a:pt x="553" y="1160"/>
                    </a:lnTo>
                    <a:close/>
                    <a:moveTo>
                      <a:pt x="2" y="1160"/>
                    </a:moveTo>
                    <a:lnTo>
                      <a:pt x="0" y="1160"/>
                    </a:lnTo>
                    <a:lnTo>
                      <a:pt x="0" y="1155"/>
                    </a:lnTo>
                    <a:lnTo>
                      <a:pt x="2" y="1155"/>
                    </a:lnTo>
                    <a:lnTo>
                      <a:pt x="2" y="1160"/>
                    </a:lnTo>
                    <a:close/>
                  </a:path>
                </a:pathLst>
              </a:custGeom>
              <a:solidFill>
                <a:srgbClr val="131516"/>
              </a:solidFill>
              <a:ln w="9525">
                <a:noFill/>
                <a:round/>
                <a:headEnd/>
                <a:tailEnd/>
              </a:ln>
            </p:spPr>
            <p:txBody>
              <a:bodyPr/>
              <a:lstStyle/>
              <a:p>
                <a:endParaRPr lang="pt-BR"/>
              </a:p>
            </p:txBody>
          </p:sp>
          <p:sp>
            <p:nvSpPr>
              <p:cNvPr id="98348" name="Rectangle 44"/>
              <p:cNvSpPr>
                <a:spLocks noChangeArrowheads="1"/>
              </p:cNvSpPr>
              <p:nvPr/>
            </p:nvSpPr>
            <p:spPr bwMode="auto">
              <a:xfrm>
                <a:off x="4641" y="2462"/>
                <a:ext cx="278"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outros</a:t>
                </a:r>
                <a:endParaRPr lang="pt-BR" sz="2800">
                  <a:latin typeface="Tahoma" pitchFamily="34" charset="0"/>
                  <a:cs typeface="Arial" charset="0"/>
                </a:endParaRPr>
              </a:p>
            </p:txBody>
          </p:sp>
          <p:sp>
            <p:nvSpPr>
              <p:cNvPr id="98349" name="Rectangle 45"/>
              <p:cNvSpPr>
                <a:spLocks noChangeArrowheads="1"/>
              </p:cNvSpPr>
              <p:nvPr/>
            </p:nvSpPr>
            <p:spPr bwMode="auto">
              <a:xfrm>
                <a:off x="4641" y="2585"/>
                <a:ext cx="421"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empresa</a:t>
                </a:r>
                <a:endParaRPr lang="pt-BR" sz="2800">
                  <a:latin typeface="Tahoma" pitchFamily="34" charset="0"/>
                  <a:cs typeface="Arial" charset="0"/>
                </a:endParaRPr>
              </a:p>
            </p:txBody>
          </p:sp>
          <p:sp>
            <p:nvSpPr>
              <p:cNvPr id="98350" name="Rectangle 46"/>
              <p:cNvSpPr>
                <a:spLocks noChangeArrowheads="1"/>
              </p:cNvSpPr>
              <p:nvPr/>
            </p:nvSpPr>
            <p:spPr bwMode="auto">
              <a:xfrm>
                <a:off x="4641" y="2708"/>
                <a:ext cx="278"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outros</a:t>
                </a:r>
                <a:endParaRPr lang="pt-BR" sz="2800">
                  <a:latin typeface="Tahoma" pitchFamily="34" charset="0"/>
                  <a:cs typeface="Arial" charset="0"/>
                </a:endParaRPr>
              </a:p>
            </p:txBody>
          </p:sp>
          <p:sp>
            <p:nvSpPr>
              <p:cNvPr id="98351" name="Rectangle 47"/>
              <p:cNvSpPr>
                <a:spLocks noChangeArrowheads="1"/>
              </p:cNvSpPr>
              <p:nvPr/>
            </p:nvSpPr>
            <p:spPr bwMode="auto">
              <a:xfrm>
                <a:off x="4641" y="2831"/>
                <a:ext cx="281"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nome</a:t>
                </a:r>
                <a:endParaRPr lang="pt-BR" sz="2800">
                  <a:latin typeface="Tahoma" pitchFamily="34" charset="0"/>
                  <a:cs typeface="Arial" charset="0"/>
                </a:endParaRPr>
              </a:p>
            </p:txBody>
          </p:sp>
          <p:sp>
            <p:nvSpPr>
              <p:cNvPr id="98352" name="Rectangle 48"/>
              <p:cNvSpPr>
                <a:spLocks noChangeArrowheads="1"/>
              </p:cNvSpPr>
              <p:nvPr/>
            </p:nvSpPr>
            <p:spPr bwMode="auto">
              <a:xfrm>
                <a:off x="4641" y="2954"/>
                <a:ext cx="283"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cargo</a:t>
                </a:r>
                <a:endParaRPr lang="pt-BR" sz="2800">
                  <a:latin typeface="Tahoma" pitchFamily="34" charset="0"/>
                  <a:cs typeface="Arial" charset="0"/>
                </a:endParaRPr>
              </a:p>
            </p:txBody>
          </p:sp>
          <p:sp>
            <p:nvSpPr>
              <p:cNvPr id="98353" name="Rectangle 49"/>
              <p:cNvSpPr>
                <a:spLocks noChangeArrowheads="1"/>
              </p:cNvSpPr>
              <p:nvPr/>
            </p:nvSpPr>
            <p:spPr bwMode="auto">
              <a:xfrm>
                <a:off x="4641" y="3077"/>
                <a:ext cx="465"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endereco</a:t>
                </a:r>
                <a:endParaRPr lang="pt-BR" sz="2800">
                  <a:latin typeface="Tahoma" pitchFamily="34" charset="0"/>
                  <a:cs typeface="Arial" charset="0"/>
                </a:endParaRPr>
              </a:p>
            </p:txBody>
          </p:sp>
          <p:sp>
            <p:nvSpPr>
              <p:cNvPr id="98354" name="Rectangle 50"/>
              <p:cNvSpPr>
                <a:spLocks noChangeArrowheads="1"/>
              </p:cNvSpPr>
              <p:nvPr/>
            </p:nvSpPr>
            <p:spPr bwMode="auto">
              <a:xfrm>
                <a:off x="4641" y="3200"/>
                <a:ext cx="465"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endereco</a:t>
                </a:r>
                <a:endParaRPr lang="pt-BR" sz="2800">
                  <a:latin typeface="Tahoma" pitchFamily="34" charset="0"/>
                  <a:cs typeface="Arial" charset="0"/>
                </a:endParaRPr>
              </a:p>
            </p:txBody>
          </p:sp>
          <p:sp>
            <p:nvSpPr>
              <p:cNvPr id="98355" name="Rectangle 51"/>
              <p:cNvSpPr>
                <a:spLocks noChangeArrowheads="1"/>
              </p:cNvSpPr>
              <p:nvPr/>
            </p:nvSpPr>
            <p:spPr bwMode="auto">
              <a:xfrm>
                <a:off x="4641" y="3323"/>
                <a:ext cx="386"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telefone</a:t>
                </a:r>
                <a:endParaRPr lang="pt-BR" sz="2800">
                  <a:latin typeface="Tahoma" pitchFamily="34" charset="0"/>
                  <a:cs typeface="Arial" charset="0"/>
                </a:endParaRPr>
              </a:p>
            </p:txBody>
          </p:sp>
          <p:sp>
            <p:nvSpPr>
              <p:cNvPr id="98356" name="Rectangle 52"/>
              <p:cNvSpPr>
                <a:spLocks noChangeArrowheads="1"/>
              </p:cNvSpPr>
              <p:nvPr/>
            </p:nvSpPr>
            <p:spPr bwMode="auto">
              <a:xfrm>
                <a:off x="4641" y="3446"/>
                <a:ext cx="386" cy="125"/>
              </a:xfrm>
              <a:prstGeom prst="rect">
                <a:avLst/>
              </a:prstGeom>
              <a:noFill/>
              <a:ln w="9525">
                <a:noFill/>
                <a:miter lim="800000"/>
                <a:headEnd/>
                <a:tailEnd/>
              </a:ln>
            </p:spPr>
            <p:txBody>
              <a:bodyPr wrap="none" lIns="0" tIns="0" rIns="0" bIns="0">
                <a:spAutoFit/>
              </a:bodyPr>
              <a:lstStyle/>
              <a:p>
                <a:r>
                  <a:rPr lang="pt-BR" sz="1300">
                    <a:solidFill>
                      <a:srgbClr val="1F1A17"/>
                    </a:solidFill>
                    <a:latin typeface="AvantGarde Bk BT" pitchFamily="34" charset="0"/>
                    <a:cs typeface="Arial" charset="0"/>
                  </a:rPr>
                  <a:t>telefone</a:t>
                </a:r>
                <a:endParaRPr lang="pt-BR" sz="2800">
                  <a:latin typeface="Tahoma" pitchFamily="34" charset="0"/>
                  <a:cs typeface="Arial" charset="0"/>
                </a:endParaRPr>
              </a:p>
            </p:txBody>
          </p:sp>
          <p:sp>
            <p:nvSpPr>
              <p:cNvPr id="98357" name="Freeform 53"/>
              <p:cNvSpPr>
                <a:spLocks noEditPoints="1"/>
              </p:cNvSpPr>
              <p:nvPr/>
            </p:nvSpPr>
            <p:spPr bwMode="auto">
              <a:xfrm>
                <a:off x="5351" y="3777"/>
                <a:ext cx="29" cy="63"/>
              </a:xfrm>
              <a:custGeom>
                <a:avLst/>
                <a:gdLst/>
                <a:ahLst/>
                <a:cxnLst>
                  <a:cxn ang="0">
                    <a:pos x="4" y="32"/>
                  </a:cxn>
                  <a:cxn ang="0">
                    <a:pos x="9" y="43"/>
                  </a:cxn>
                  <a:cxn ang="0">
                    <a:pos x="13" y="49"/>
                  </a:cxn>
                  <a:cxn ang="0">
                    <a:pos x="18" y="52"/>
                  </a:cxn>
                  <a:cxn ang="0">
                    <a:pos x="22" y="49"/>
                  </a:cxn>
                  <a:cxn ang="0">
                    <a:pos x="24" y="47"/>
                  </a:cxn>
                  <a:cxn ang="0">
                    <a:pos x="26" y="43"/>
                  </a:cxn>
                  <a:cxn ang="0">
                    <a:pos x="26" y="36"/>
                  </a:cxn>
                  <a:cxn ang="0">
                    <a:pos x="26" y="29"/>
                  </a:cxn>
                  <a:cxn ang="0">
                    <a:pos x="29" y="29"/>
                  </a:cxn>
                  <a:cxn ang="0">
                    <a:pos x="29" y="38"/>
                  </a:cxn>
                  <a:cxn ang="0">
                    <a:pos x="29" y="47"/>
                  </a:cxn>
                  <a:cxn ang="0">
                    <a:pos x="26" y="56"/>
                  </a:cxn>
                  <a:cxn ang="0">
                    <a:pos x="22" y="61"/>
                  </a:cxn>
                  <a:cxn ang="0">
                    <a:pos x="20" y="63"/>
                  </a:cxn>
                  <a:cxn ang="0">
                    <a:pos x="18" y="63"/>
                  </a:cxn>
                  <a:cxn ang="0">
                    <a:pos x="13" y="63"/>
                  </a:cxn>
                  <a:cxn ang="0">
                    <a:pos x="11" y="61"/>
                  </a:cxn>
                  <a:cxn ang="0">
                    <a:pos x="6" y="54"/>
                  </a:cxn>
                  <a:cxn ang="0">
                    <a:pos x="2" y="45"/>
                  </a:cxn>
                  <a:cxn ang="0">
                    <a:pos x="0" y="29"/>
                  </a:cxn>
                  <a:cxn ang="0">
                    <a:pos x="2" y="18"/>
                  </a:cxn>
                  <a:cxn ang="0">
                    <a:pos x="4" y="9"/>
                  </a:cxn>
                  <a:cxn ang="0">
                    <a:pos x="9" y="2"/>
                  </a:cxn>
                  <a:cxn ang="0">
                    <a:pos x="13" y="0"/>
                  </a:cxn>
                  <a:cxn ang="0">
                    <a:pos x="18" y="0"/>
                  </a:cxn>
                  <a:cxn ang="0">
                    <a:pos x="22" y="7"/>
                  </a:cxn>
                  <a:cxn ang="0">
                    <a:pos x="24" y="14"/>
                  </a:cxn>
                  <a:cxn ang="0">
                    <a:pos x="4" y="32"/>
                  </a:cxn>
                  <a:cxn ang="0">
                    <a:pos x="4" y="29"/>
                  </a:cxn>
                  <a:cxn ang="0">
                    <a:pos x="18" y="16"/>
                  </a:cxn>
                  <a:cxn ang="0">
                    <a:pos x="15" y="14"/>
                  </a:cxn>
                  <a:cxn ang="0">
                    <a:pos x="15" y="9"/>
                  </a:cxn>
                  <a:cxn ang="0">
                    <a:pos x="13" y="7"/>
                  </a:cxn>
                  <a:cxn ang="0">
                    <a:pos x="11" y="7"/>
                  </a:cxn>
                  <a:cxn ang="0">
                    <a:pos x="9" y="7"/>
                  </a:cxn>
                  <a:cxn ang="0">
                    <a:pos x="9" y="7"/>
                  </a:cxn>
                  <a:cxn ang="0">
                    <a:pos x="6" y="11"/>
                  </a:cxn>
                  <a:cxn ang="0">
                    <a:pos x="4" y="16"/>
                  </a:cxn>
                  <a:cxn ang="0">
                    <a:pos x="4" y="23"/>
                  </a:cxn>
                  <a:cxn ang="0">
                    <a:pos x="4" y="29"/>
                  </a:cxn>
                </a:cxnLst>
                <a:rect l="0" t="0" r="r" b="b"/>
                <a:pathLst>
                  <a:path w="29" h="63">
                    <a:moveTo>
                      <a:pt x="4" y="32"/>
                    </a:moveTo>
                    <a:lnTo>
                      <a:pt x="9" y="43"/>
                    </a:lnTo>
                    <a:lnTo>
                      <a:pt x="13" y="49"/>
                    </a:lnTo>
                    <a:lnTo>
                      <a:pt x="18" y="52"/>
                    </a:lnTo>
                    <a:lnTo>
                      <a:pt x="22" y="49"/>
                    </a:lnTo>
                    <a:lnTo>
                      <a:pt x="24" y="47"/>
                    </a:lnTo>
                    <a:lnTo>
                      <a:pt x="26" y="43"/>
                    </a:lnTo>
                    <a:lnTo>
                      <a:pt x="26" y="36"/>
                    </a:lnTo>
                    <a:lnTo>
                      <a:pt x="26" y="29"/>
                    </a:lnTo>
                    <a:lnTo>
                      <a:pt x="29" y="29"/>
                    </a:lnTo>
                    <a:lnTo>
                      <a:pt x="29" y="38"/>
                    </a:lnTo>
                    <a:lnTo>
                      <a:pt x="29" y="47"/>
                    </a:lnTo>
                    <a:lnTo>
                      <a:pt x="26" y="56"/>
                    </a:lnTo>
                    <a:lnTo>
                      <a:pt x="22" y="61"/>
                    </a:lnTo>
                    <a:lnTo>
                      <a:pt x="20" y="63"/>
                    </a:lnTo>
                    <a:lnTo>
                      <a:pt x="18" y="63"/>
                    </a:lnTo>
                    <a:lnTo>
                      <a:pt x="13" y="63"/>
                    </a:lnTo>
                    <a:lnTo>
                      <a:pt x="11" y="61"/>
                    </a:lnTo>
                    <a:lnTo>
                      <a:pt x="6" y="54"/>
                    </a:lnTo>
                    <a:lnTo>
                      <a:pt x="2" y="45"/>
                    </a:lnTo>
                    <a:lnTo>
                      <a:pt x="0" y="29"/>
                    </a:lnTo>
                    <a:lnTo>
                      <a:pt x="2" y="18"/>
                    </a:lnTo>
                    <a:lnTo>
                      <a:pt x="4" y="9"/>
                    </a:lnTo>
                    <a:lnTo>
                      <a:pt x="9" y="2"/>
                    </a:lnTo>
                    <a:lnTo>
                      <a:pt x="13" y="0"/>
                    </a:lnTo>
                    <a:lnTo>
                      <a:pt x="18" y="0"/>
                    </a:lnTo>
                    <a:lnTo>
                      <a:pt x="22" y="7"/>
                    </a:lnTo>
                    <a:lnTo>
                      <a:pt x="24" y="14"/>
                    </a:lnTo>
                    <a:lnTo>
                      <a:pt x="4" y="32"/>
                    </a:lnTo>
                    <a:close/>
                    <a:moveTo>
                      <a:pt x="4" y="29"/>
                    </a:moveTo>
                    <a:lnTo>
                      <a:pt x="18" y="16"/>
                    </a:lnTo>
                    <a:lnTo>
                      <a:pt x="15" y="14"/>
                    </a:lnTo>
                    <a:lnTo>
                      <a:pt x="15" y="9"/>
                    </a:lnTo>
                    <a:lnTo>
                      <a:pt x="13" y="7"/>
                    </a:lnTo>
                    <a:lnTo>
                      <a:pt x="11" y="7"/>
                    </a:lnTo>
                    <a:lnTo>
                      <a:pt x="9" y="7"/>
                    </a:lnTo>
                    <a:lnTo>
                      <a:pt x="9" y="7"/>
                    </a:lnTo>
                    <a:lnTo>
                      <a:pt x="6" y="11"/>
                    </a:lnTo>
                    <a:lnTo>
                      <a:pt x="4" y="16"/>
                    </a:lnTo>
                    <a:lnTo>
                      <a:pt x="4" y="23"/>
                    </a:lnTo>
                    <a:lnTo>
                      <a:pt x="4" y="29"/>
                    </a:lnTo>
                    <a:close/>
                  </a:path>
                </a:pathLst>
              </a:custGeom>
              <a:solidFill>
                <a:srgbClr val="FFFFFF"/>
              </a:solidFill>
              <a:ln w="9525">
                <a:noFill/>
                <a:round/>
                <a:headEnd/>
                <a:tailEnd/>
              </a:ln>
            </p:spPr>
            <p:txBody>
              <a:bodyPr/>
              <a:lstStyle/>
              <a:p>
                <a:endParaRPr lang="pt-BR"/>
              </a:p>
            </p:txBody>
          </p:sp>
          <p:sp>
            <p:nvSpPr>
              <p:cNvPr id="98358" name="Freeform 54"/>
              <p:cNvSpPr>
                <a:spLocks/>
              </p:cNvSpPr>
              <p:nvPr/>
            </p:nvSpPr>
            <p:spPr bwMode="auto">
              <a:xfrm>
                <a:off x="5178" y="3748"/>
                <a:ext cx="27" cy="74"/>
              </a:xfrm>
              <a:custGeom>
                <a:avLst/>
                <a:gdLst/>
                <a:ahLst/>
                <a:cxnLst>
                  <a:cxn ang="0">
                    <a:pos x="14" y="0"/>
                  </a:cxn>
                  <a:cxn ang="0">
                    <a:pos x="18" y="20"/>
                  </a:cxn>
                  <a:cxn ang="0">
                    <a:pos x="18" y="20"/>
                  </a:cxn>
                  <a:cxn ang="0">
                    <a:pos x="14" y="14"/>
                  </a:cxn>
                  <a:cxn ang="0">
                    <a:pos x="11" y="11"/>
                  </a:cxn>
                  <a:cxn ang="0">
                    <a:pos x="9" y="11"/>
                  </a:cxn>
                  <a:cxn ang="0">
                    <a:pos x="5" y="11"/>
                  </a:cxn>
                  <a:cxn ang="0">
                    <a:pos x="5" y="14"/>
                  </a:cxn>
                  <a:cxn ang="0">
                    <a:pos x="2" y="18"/>
                  </a:cxn>
                  <a:cxn ang="0">
                    <a:pos x="2" y="20"/>
                  </a:cxn>
                  <a:cxn ang="0">
                    <a:pos x="2" y="25"/>
                  </a:cxn>
                  <a:cxn ang="0">
                    <a:pos x="2" y="27"/>
                  </a:cxn>
                  <a:cxn ang="0">
                    <a:pos x="5" y="29"/>
                  </a:cxn>
                  <a:cxn ang="0">
                    <a:pos x="7" y="29"/>
                  </a:cxn>
                  <a:cxn ang="0">
                    <a:pos x="9" y="31"/>
                  </a:cxn>
                  <a:cxn ang="0">
                    <a:pos x="16" y="31"/>
                  </a:cxn>
                  <a:cxn ang="0">
                    <a:pos x="18" y="31"/>
                  </a:cxn>
                  <a:cxn ang="0">
                    <a:pos x="23" y="34"/>
                  </a:cxn>
                  <a:cxn ang="0">
                    <a:pos x="25" y="36"/>
                  </a:cxn>
                  <a:cxn ang="0">
                    <a:pos x="25" y="40"/>
                  </a:cxn>
                  <a:cxn ang="0">
                    <a:pos x="27" y="47"/>
                  </a:cxn>
                  <a:cxn ang="0">
                    <a:pos x="25" y="56"/>
                  </a:cxn>
                  <a:cxn ang="0">
                    <a:pos x="23" y="63"/>
                  </a:cxn>
                  <a:cxn ang="0">
                    <a:pos x="20" y="65"/>
                  </a:cxn>
                  <a:cxn ang="0">
                    <a:pos x="18" y="67"/>
                  </a:cxn>
                  <a:cxn ang="0">
                    <a:pos x="14" y="69"/>
                  </a:cxn>
                  <a:cxn ang="0">
                    <a:pos x="14" y="69"/>
                  </a:cxn>
                  <a:cxn ang="0">
                    <a:pos x="11" y="69"/>
                  </a:cxn>
                  <a:cxn ang="0">
                    <a:pos x="11" y="72"/>
                  </a:cxn>
                  <a:cxn ang="0">
                    <a:pos x="11" y="74"/>
                  </a:cxn>
                  <a:cxn ang="0">
                    <a:pos x="9" y="74"/>
                  </a:cxn>
                  <a:cxn ang="0">
                    <a:pos x="5" y="54"/>
                  </a:cxn>
                  <a:cxn ang="0">
                    <a:pos x="7" y="54"/>
                  </a:cxn>
                  <a:cxn ang="0">
                    <a:pos x="9" y="61"/>
                  </a:cxn>
                  <a:cxn ang="0">
                    <a:pos x="14" y="63"/>
                  </a:cxn>
                  <a:cxn ang="0">
                    <a:pos x="16" y="63"/>
                  </a:cxn>
                  <a:cxn ang="0">
                    <a:pos x="20" y="63"/>
                  </a:cxn>
                  <a:cxn ang="0">
                    <a:pos x="20" y="61"/>
                  </a:cxn>
                  <a:cxn ang="0">
                    <a:pos x="23" y="56"/>
                  </a:cxn>
                  <a:cxn ang="0">
                    <a:pos x="23" y="54"/>
                  </a:cxn>
                  <a:cxn ang="0">
                    <a:pos x="23" y="49"/>
                  </a:cxn>
                  <a:cxn ang="0">
                    <a:pos x="20" y="47"/>
                  </a:cxn>
                  <a:cxn ang="0">
                    <a:pos x="18" y="45"/>
                  </a:cxn>
                  <a:cxn ang="0">
                    <a:pos x="16" y="43"/>
                  </a:cxn>
                  <a:cxn ang="0">
                    <a:pos x="11" y="43"/>
                  </a:cxn>
                  <a:cxn ang="0">
                    <a:pos x="7" y="40"/>
                  </a:cxn>
                  <a:cxn ang="0">
                    <a:pos x="2" y="40"/>
                  </a:cxn>
                  <a:cxn ang="0">
                    <a:pos x="2" y="36"/>
                  </a:cxn>
                  <a:cxn ang="0">
                    <a:pos x="0" y="31"/>
                  </a:cxn>
                  <a:cxn ang="0">
                    <a:pos x="0" y="25"/>
                  </a:cxn>
                  <a:cxn ang="0">
                    <a:pos x="0" y="18"/>
                  </a:cxn>
                  <a:cxn ang="0">
                    <a:pos x="2" y="14"/>
                  </a:cxn>
                  <a:cxn ang="0">
                    <a:pos x="5" y="9"/>
                  </a:cxn>
                  <a:cxn ang="0">
                    <a:pos x="7" y="7"/>
                  </a:cxn>
                  <a:cxn ang="0">
                    <a:pos x="9" y="7"/>
                  </a:cxn>
                  <a:cxn ang="0">
                    <a:pos x="11" y="5"/>
                  </a:cxn>
                  <a:cxn ang="0">
                    <a:pos x="11" y="5"/>
                  </a:cxn>
                  <a:cxn ang="0">
                    <a:pos x="11" y="5"/>
                  </a:cxn>
                  <a:cxn ang="0">
                    <a:pos x="11" y="5"/>
                  </a:cxn>
                  <a:cxn ang="0">
                    <a:pos x="11" y="2"/>
                  </a:cxn>
                  <a:cxn ang="0">
                    <a:pos x="11" y="2"/>
                  </a:cxn>
                  <a:cxn ang="0">
                    <a:pos x="14" y="0"/>
                  </a:cxn>
                </a:cxnLst>
                <a:rect l="0" t="0" r="r" b="b"/>
                <a:pathLst>
                  <a:path w="27" h="74">
                    <a:moveTo>
                      <a:pt x="14" y="0"/>
                    </a:moveTo>
                    <a:lnTo>
                      <a:pt x="18" y="20"/>
                    </a:lnTo>
                    <a:lnTo>
                      <a:pt x="18" y="20"/>
                    </a:lnTo>
                    <a:lnTo>
                      <a:pt x="14" y="14"/>
                    </a:lnTo>
                    <a:lnTo>
                      <a:pt x="11" y="11"/>
                    </a:lnTo>
                    <a:lnTo>
                      <a:pt x="9" y="11"/>
                    </a:lnTo>
                    <a:lnTo>
                      <a:pt x="5" y="11"/>
                    </a:lnTo>
                    <a:lnTo>
                      <a:pt x="5" y="14"/>
                    </a:lnTo>
                    <a:lnTo>
                      <a:pt x="2" y="18"/>
                    </a:lnTo>
                    <a:lnTo>
                      <a:pt x="2" y="20"/>
                    </a:lnTo>
                    <a:lnTo>
                      <a:pt x="2" y="25"/>
                    </a:lnTo>
                    <a:lnTo>
                      <a:pt x="2" y="27"/>
                    </a:lnTo>
                    <a:lnTo>
                      <a:pt x="5" y="29"/>
                    </a:lnTo>
                    <a:lnTo>
                      <a:pt x="7" y="29"/>
                    </a:lnTo>
                    <a:lnTo>
                      <a:pt x="9" y="31"/>
                    </a:lnTo>
                    <a:lnTo>
                      <a:pt x="16" y="31"/>
                    </a:lnTo>
                    <a:lnTo>
                      <a:pt x="18" y="31"/>
                    </a:lnTo>
                    <a:lnTo>
                      <a:pt x="23" y="34"/>
                    </a:lnTo>
                    <a:lnTo>
                      <a:pt x="25" y="36"/>
                    </a:lnTo>
                    <a:lnTo>
                      <a:pt x="25" y="40"/>
                    </a:lnTo>
                    <a:lnTo>
                      <a:pt x="27" y="47"/>
                    </a:lnTo>
                    <a:lnTo>
                      <a:pt x="25" y="56"/>
                    </a:lnTo>
                    <a:lnTo>
                      <a:pt x="23" y="63"/>
                    </a:lnTo>
                    <a:lnTo>
                      <a:pt x="20" y="65"/>
                    </a:lnTo>
                    <a:lnTo>
                      <a:pt x="18" y="67"/>
                    </a:lnTo>
                    <a:lnTo>
                      <a:pt x="14" y="69"/>
                    </a:lnTo>
                    <a:lnTo>
                      <a:pt x="14" y="69"/>
                    </a:lnTo>
                    <a:lnTo>
                      <a:pt x="11" y="69"/>
                    </a:lnTo>
                    <a:lnTo>
                      <a:pt x="11" y="72"/>
                    </a:lnTo>
                    <a:lnTo>
                      <a:pt x="11" y="74"/>
                    </a:lnTo>
                    <a:lnTo>
                      <a:pt x="9" y="74"/>
                    </a:lnTo>
                    <a:lnTo>
                      <a:pt x="5" y="54"/>
                    </a:lnTo>
                    <a:lnTo>
                      <a:pt x="7" y="54"/>
                    </a:lnTo>
                    <a:lnTo>
                      <a:pt x="9" y="61"/>
                    </a:lnTo>
                    <a:lnTo>
                      <a:pt x="14" y="63"/>
                    </a:lnTo>
                    <a:lnTo>
                      <a:pt x="16" y="63"/>
                    </a:lnTo>
                    <a:lnTo>
                      <a:pt x="20" y="63"/>
                    </a:lnTo>
                    <a:lnTo>
                      <a:pt x="20" y="61"/>
                    </a:lnTo>
                    <a:lnTo>
                      <a:pt x="23" y="56"/>
                    </a:lnTo>
                    <a:lnTo>
                      <a:pt x="23" y="54"/>
                    </a:lnTo>
                    <a:lnTo>
                      <a:pt x="23" y="49"/>
                    </a:lnTo>
                    <a:lnTo>
                      <a:pt x="20" y="47"/>
                    </a:lnTo>
                    <a:lnTo>
                      <a:pt x="18" y="45"/>
                    </a:lnTo>
                    <a:lnTo>
                      <a:pt x="16" y="43"/>
                    </a:lnTo>
                    <a:lnTo>
                      <a:pt x="11" y="43"/>
                    </a:lnTo>
                    <a:lnTo>
                      <a:pt x="7" y="40"/>
                    </a:lnTo>
                    <a:lnTo>
                      <a:pt x="2" y="40"/>
                    </a:lnTo>
                    <a:lnTo>
                      <a:pt x="2" y="36"/>
                    </a:lnTo>
                    <a:lnTo>
                      <a:pt x="0" y="31"/>
                    </a:lnTo>
                    <a:lnTo>
                      <a:pt x="0" y="25"/>
                    </a:lnTo>
                    <a:lnTo>
                      <a:pt x="0" y="18"/>
                    </a:lnTo>
                    <a:lnTo>
                      <a:pt x="2" y="14"/>
                    </a:lnTo>
                    <a:lnTo>
                      <a:pt x="5" y="9"/>
                    </a:lnTo>
                    <a:lnTo>
                      <a:pt x="7" y="7"/>
                    </a:lnTo>
                    <a:lnTo>
                      <a:pt x="9" y="7"/>
                    </a:lnTo>
                    <a:lnTo>
                      <a:pt x="11" y="5"/>
                    </a:lnTo>
                    <a:lnTo>
                      <a:pt x="11" y="5"/>
                    </a:lnTo>
                    <a:lnTo>
                      <a:pt x="11" y="5"/>
                    </a:lnTo>
                    <a:lnTo>
                      <a:pt x="11" y="5"/>
                    </a:lnTo>
                    <a:lnTo>
                      <a:pt x="11" y="2"/>
                    </a:lnTo>
                    <a:lnTo>
                      <a:pt x="11" y="2"/>
                    </a:lnTo>
                    <a:lnTo>
                      <a:pt x="14" y="0"/>
                    </a:lnTo>
                    <a:close/>
                  </a:path>
                </a:pathLst>
              </a:custGeom>
              <a:solidFill>
                <a:srgbClr val="FFFFFF"/>
              </a:solidFill>
              <a:ln w="9525">
                <a:noFill/>
                <a:round/>
                <a:headEnd/>
                <a:tailEnd/>
              </a:ln>
            </p:spPr>
            <p:txBody>
              <a:bodyPr/>
              <a:lstStyle/>
              <a:p>
                <a:endParaRPr lang="pt-BR"/>
              </a:p>
            </p:txBody>
          </p:sp>
          <p:sp>
            <p:nvSpPr>
              <p:cNvPr id="98359" name="Line 55"/>
              <p:cNvSpPr>
                <a:spLocks noChangeShapeType="1"/>
              </p:cNvSpPr>
              <p:nvPr/>
            </p:nvSpPr>
            <p:spPr bwMode="auto">
              <a:xfrm>
                <a:off x="4621" y="2591"/>
                <a:ext cx="553" cy="1"/>
              </a:xfrm>
              <a:prstGeom prst="line">
                <a:avLst/>
              </a:prstGeom>
              <a:noFill/>
              <a:ln w="3175">
                <a:solidFill>
                  <a:srgbClr val="1F1A17"/>
                </a:solidFill>
                <a:round/>
                <a:headEnd/>
                <a:tailEnd/>
              </a:ln>
            </p:spPr>
            <p:txBody>
              <a:bodyPr/>
              <a:lstStyle/>
              <a:p>
                <a:endParaRPr lang="pt-BR"/>
              </a:p>
            </p:txBody>
          </p:sp>
          <p:sp>
            <p:nvSpPr>
              <p:cNvPr id="98360" name="Line 56"/>
              <p:cNvSpPr>
                <a:spLocks noChangeShapeType="1"/>
              </p:cNvSpPr>
              <p:nvPr/>
            </p:nvSpPr>
            <p:spPr bwMode="auto">
              <a:xfrm>
                <a:off x="4621" y="2718"/>
                <a:ext cx="553" cy="1"/>
              </a:xfrm>
              <a:prstGeom prst="line">
                <a:avLst/>
              </a:prstGeom>
              <a:noFill/>
              <a:ln w="3175">
                <a:solidFill>
                  <a:srgbClr val="1F1A17"/>
                </a:solidFill>
                <a:round/>
                <a:headEnd/>
                <a:tailEnd/>
              </a:ln>
            </p:spPr>
            <p:txBody>
              <a:bodyPr/>
              <a:lstStyle/>
              <a:p>
                <a:endParaRPr lang="pt-BR"/>
              </a:p>
            </p:txBody>
          </p:sp>
          <p:sp>
            <p:nvSpPr>
              <p:cNvPr id="98361" name="Line 57"/>
              <p:cNvSpPr>
                <a:spLocks noChangeShapeType="1"/>
              </p:cNvSpPr>
              <p:nvPr/>
            </p:nvSpPr>
            <p:spPr bwMode="auto">
              <a:xfrm>
                <a:off x="4621" y="3327"/>
                <a:ext cx="553" cy="1"/>
              </a:xfrm>
              <a:prstGeom prst="line">
                <a:avLst/>
              </a:prstGeom>
              <a:noFill/>
              <a:ln w="3175">
                <a:solidFill>
                  <a:srgbClr val="1F1A17"/>
                </a:solidFill>
                <a:round/>
                <a:headEnd/>
                <a:tailEnd/>
              </a:ln>
            </p:spPr>
            <p:txBody>
              <a:bodyPr/>
              <a:lstStyle/>
              <a:p>
                <a:endParaRPr lang="pt-BR"/>
              </a:p>
            </p:txBody>
          </p:sp>
          <p:sp>
            <p:nvSpPr>
              <p:cNvPr id="98362" name="Line 58"/>
              <p:cNvSpPr>
                <a:spLocks noChangeShapeType="1"/>
              </p:cNvSpPr>
              <p:nvPr/>
            </p:nvSpPr>
            <p:spPr bwMode="auto">
              <a:xfrm>
                <a:off x="4621" y="3455"/>
                <a:ext cx="553" cy="1"/>
              </a:xfrm>
              <a:prstGeom prst="line">
                <a:avLst/>
              </a:prstGeom>
              <a:noFill/>
              <a:ln w="3175">
                <a:solidFill>
                  <a:srgbClr val="1F1A17"/>
                </a:solidFill>
                <a:round/>
                <a:headEnd/>
                <a:tailEnd/>
              </a:ln>
            </p:spPr>
            <p:txBody>
              <a:bodyPr/>
              <a:lstStyle/>
              <a:p>
                <a:endParaRPr lang="pt-BR"/>
              </a:p>
            </p:txBody>
          </p:sp>
          <p:sp>
            <p:nvSpPr>
              <p:cNvPr id="98363" name="Line 59"/>
              <p:cNvSpPr>
                <a:spLocks noChangeShapeType="1"/>
              </p:cNvSpPr>
              <p:nvPr/>
            </p:nvSpPr>
            <p:spPr bwMode="auto">
              <a:xfrm>
                <a:off x="4621" y="3079"/>
                <a:ext cx="553" cy="1"/>
              </a:xfrm>
              <a:prstGeom prst="line">
                <a:avLst/>
              </a:prstGeom>
              <a:noFill/>
              <a:ln w="3175">
                <a:solidFill>
                  <a:srgbClr val="1F1A17"/>
                </a:solidFill>
                <a:round/>
                <a:headEnd/>
                <a:tailEnd/>
              </a:ln>
            </p:spPr>
            <p:txBody>
              <a:bodyPr/>
              <a:lstStyle/>
              <a:p>
                <a:endParaRPr lang="pt-BR"/>
              </a:p>
            </p:txBody>
          </p:sp>
          <p:sp>
            <p:nvSpPr>
              <p:cNvPr id="98364" name="Line 60"/>
              <p:cNvSpPr>
                <a:spLocks noChangeShapeType="1"/>
              </p:cNvSpPr>
              <p:nvPr/>
            </p:nvSpPr>
            <p:spPr bwMode="auto">
              <a:xfrm>
                <a:off x="4621" y="3209"/>
                <a:ext cx="553" cy="1"/>
              </a:xfrm>
              <a:prstGeom prst="line">
                <a:avLst/>
              </a:prstGeom>
              <a:noFill/>
              <a:ln w="3175">
                <a:solidFill>
                  <a:srgbClr val="1F1A17"/>
                </a:solidFill>
                <a:round/>
                <a:headEnd/>
                <a:tailEnd/>
              </a:ln>
            </p:spPr>
            <p:txBody>
              <a:bodyPr/>
              <a:lstStyle/>
              <a:p>
                <a:endParaRPr lang="pt-BR"/>
              </a:p>
            </p:txBody>
          </p:sp>
          <p:sp>
            <p:nvSpPr>
              <p:cNvPr id="98365" name="Line 61"/>
              <p:cNvSpPr>
                <a:spLocks noChangeShapeType="1"/>
              </p:cNvSpPr>
              <p:nvPr/>
            </p:nvSpPr>
            <p:spPr bwMode="auto">
              <a:xfrm>
                <a:off x="4621" y="2837"/>
                <a:ext cx="553" cy="1"/>
              </a:xfrm>
              <a:prstGeom prst="line">
                <a:avLst/>
              </a:prstGeom>
              <a:noFill/>
              <a:ln w="3175">
                <a:solidFill>
                  <a:srgbClr val="1F1A17"/>
                </a:solidFill>
                <a:round/>
                <a:headEnd/>
                <a:tailEnd/>
              </a:ln>
            </p:spPr>
            <p:txBody>
              <a:bodyPr/>
              <a:lstStyle/>
              <a:p>
                <a:endParaRPr lang="pt-BR"/>
              </a:p>
            </p:txBody>
          </p:sp>
          <p:sp>
            <p:nvSpPr>
              <p:cNvPr id="98366" name="Line 62"/>
              <p:cNvSpPr>
                <a:spLocks noChangeShapeType="1"/>
              </p:cNvSpPr>
              <p:nvPr/>
            </p:nvSpPr>
            <p:spPr bwMode="auto">
              <a:xfrm>
                <a:off x="4621" y="2967"/>
                <a:ext cx="553" cy="1"/>
              </a:xfrm>
              <a:prstGeom prst="line">
                <a:avLst/>
              </a:prstGeom>
              <a:noFill/>
              <a:ln w="3175">
                <a:solidFill>
                  <a:srgbClr val="1F1A17"/>
                </a:solidFill>
                <a:round/>
                <a:headEnd/>
                <a:tailEnd/>
              </a:ln>
            </p:spPr>
            <p:txBody>
              <a:bodyPr/>
              <a:lstStyle/>
              <a:p>
                <a:endParaRPr lang="pt-BR"/>
              </a:p>
            </p:txBody>
          </p:sp>
        </p:grpSp>
        <p:grpSp>
          <p:nvGrpSpPr>
            <p:cNvPr id="98367" name="Group 63"/>
            <p:cNvGrpSpPr>
              <a:grpSpLocks/>
            </p:cNvGrpSpPr>
            <p:nvPr/>
          </p:nvGrpSpPr>
          <p:grpSpPr bwMode="auto">
            <a:xfrm>
              <a:off x="7043738" y="3956050"/>
              <a:ext cx="280987" cy="1677988"/>
              <a:chOff x="4437" y="2492"/>
              <a:chExt cx="177" cy="1057"/>
            </a:xfrm>
          </p:grpSpPr>
          <p:sp>
            <p:nvSpPr>
              <p:cNvPr id="98368" name="Line 64"/>
              <p:cNvSpPr>
                <a:spLocks noChangeShapeType="1"/>
              </p:cNvSpPr>
              <p:nvPr/>
            </p:nvSpPr>
            <p:spPr bwMode="auto">
              <a:xfrm>
                <a:off x="4437" y="2522"/>
                <a:ext cx="161" cy="1"/>
              </a:xfrm>
              <a:prstGeom prst="line">
                <a:avLst/>
              </a:prstGeom>
              <a:noFill/>
              <a:ln w="0">
                <a:solidFill>
                  <a:srgbClr val="24211D"/>
                </a:solidFill>
                <a:round/>
                <a:headEnd/>
                <a:tailEnd/>
              </a:ln>
            </p:spPr>
            <p:txBody>
              <a:bodyPr/>
              <a:lstStyle/>
              <a:p>
                <a:endParaRPr lang="pt-BR"/>
              </a:p>
            </p:txBody>
          </p:sp>
          <p:sp>
            <p:nvSpPr>
              <p:cNvPr id="98369" name="Line 65"/>
              <p:cNvSpPr>
                <a:spLocks noChangeShapeType="1"/>
              </p:cNvSpPr>
              <p:nvPr/>
            </p:nvSpPr>
            <p:spPr bwMode="auto">
              <a:xfrm>
                <a:off x="4437" y="2660"/>
                <a:ext cx="161" cy="1"/>
              </a:xfrm>
              <a:prstGeom prst="line">
                <a:avLst/>
              </a:prstGeom>
              <a:noFill/>
              <a:ln w="0">
                <a:solidFill>
                  <a:srgbClr val="24211D"/>
                </a:solidFill>
                <a:round/>
                <a:headEnd/>
                <a:tailEnd/>
              </a:ln>
            </p:spPr>
            <p:txBody>
              <a:bodyPr/>
              <a:lstStyle/>
              <a:p>
                <a:endParaRPr lang="pt-BR"/>
              </a:p>
            </p:txBody>
          </p:sp>
          <p:sp>
            <p:nvSpPr>
              <p:cNvPr id="98370" name="Line 66"/>
              <p:cNvSpPr>
                <a:spLocks noChangeShapeType="1"/>
              </p:cNvSpPr>
              <p:nvPr/>
            </p:nvSpPr>
            <p:spPr bwMode="auto">
              <a:xfrm>
                <a:off x="4437" y="2795"/>
                <a:ext cx="161" cy="1"/>
              </a:xfrm>
              <a:prstGeom prst="line">
                <a:avLst/>
              </a:prstGeom>
              <a:noFill/>
              <a:ln w="0">
                <a:solidFill>
                  <a:srgbClr val="24211D"/>
                </a:solidFill>
                <a:round/>
                <a:headEnd/>
                <a:tailEnd/>
              </a:ln>
            </p:spPr>
            <p:txBody>
              <a:bodyPr/>
              <a:lstStyle/>
              <a:p>
                <a:endParaRPr lang="pt-BR"/>
              </a:p>
            </p:txBody>
          </p:sp>
          <p:sp>
            <p:nvSpPr>
              <p:cNvPr id="98371" name="Line 67"/>
              <p:cNvSpPr>
                <a:spLocks noChangeShapeType="1"/>
              </p:cNvSpPr>
              <p:nvPr/>
            </p:nvSpPr>
            <p:spPr bwMode="auto">
              <a:xfrm>
                <a:off x="4437" y="2909"/>
                <a:ext cx="161" cy="1"/>
              </a:xfrm>
              <a:prstGeom prst="line">
                <a:avLst/>
              </a:prstGeom>
              <a:noFill/>
              <a:ln w="0">
                <a:solidFill>
                  <a:srgbClr val="24211D"/>
                </a:solidFill>
                <a:round/>
                <a:headEnd/>
                <a:tailEnd/>
              </a:ln>
            </p:spPr>
            <p:txBody>
              <a:bodyPr/>
              <a:lstStyle/>
              <a:p>
                <a:endParaRPr lang="pt-BR"/>
              </a:p>
            </p:txBody>
          </p:sp>
          <p:sp>
            <p:nvSpPr>
              <p:cNvPr id="98372" name="Line 68"/>
              <p:cNvSpPr>
                <a:spLocks noChangeShapeType="1"/>
              </p:cNvSpPr>
              <p:nvPr/>
            </p:nvSpPr>
            <p:spPr bwMode="auto">
              <a:xfrm>
                <a:off x="4437" y="3036"/>
                <a:ext cx="161" cy="1"/>
              </a:xfrm>
              <a:prstGeom prst="line">
                <a:avLst/>
              </a:prstGeom>
              <a:noFill/>
              <a:ln w="0">
                <a:solidFill>
                  <a:srgbClr val="24211D"/>
                </a:solidFill>
                <a:round/>
                <a:headEnd/>
                <a:tailEnd/>
              </a:ln>
            </p:spPr>
            <p:txBody>
              <a:bodyPr/>
              <a:lstStyle/>
              <a:p>
                <a:endParaRPr lang="pt-BR"/>
              </a:p>
            </p:txBody>
          </p:sp>
          <p:sp>
            <p:nvSpPr>
              <p:cNvPr id="98373" name="Line 69"/>
              <p:cNvSpPr>
                <a:spLocks noChangeShapeType="1"/>
              </p:cNvSpPr>
              <p:nvPr/>
            </p:nvSpPr>
            <p:spPr bwMode="auto">
              <a:xfrm>
                <a:off x="4437" y="3150"/>
                <a:ext cx="161" cy="1"/>
              </a:xfrm>
              <a:prstGeom prst="line">
                <a:avLst/>
              </a:prstGeom>
              <a:noFill/>
              <a:ln w="0">
                <a:solidFill>
                  <a:srgbClr val="24211D"/>
                </a:solidFill>
                <a:round/>
                <a:headEnd/>
                <a:tailEnd/>
              </a:ln>
            </p:spPr>
            <p:txBody>
              <a:bodyPr/>
              <a:lstStyle/>
              <a:p>
                <a:endParaRPr lang="pt-BR"/>
              </a:p>
            </p:txBody>
          </p:sp>
          <p:sp>
            <p:nvSpPr>
              <p:cNvPr id="98374" name="Line 70"/>
              <p:cNvSpPr>
                <a:spLocks noChangeShapeType="1"/>
              </p:cNvSpPr>
              <p:nvPr/>
            </p:nvSpPr>
            <p:spPr bwMode="auto">
              <a:xfrm>
                <a:off x="4437" y="3269"/>
                <a:ext cx="161" cy="1"/>
              </a:xfrm>
              <a:prstGeom prst="line">
                <a:avLst/>
              </a:prstGeom>
              <a:noFill/>
              <a:ln w="0">
                <a:solidFill>
                  <a:srgbClr val="24211D"/>
                </a:solidFill>
                <a:round/>
                <a:headEnd/>
                <a:tailEnd/>
              </a:ln>
            </p:spPr>
            <p:txBody>
              <a:bodyPr/>
              <a:lstStyle/>
              <a:p>
                <a:endParaRPr lang="pt-BR"/>
              </a:p>
            </p:txBody>
          </p:sp>
          <p:sp>
            <p:nvSpPr>
              <p:cNvPr id="98375" name="Line 71"/>
              <p:cNvSpPr>
                <a:spLocks noChangeShapeType="1"/>
              </p:cNvSpPr>
              <p:nvPr/>
            </p:nvSpPr>
            <p:spPr bwMode="auto">
              <a:xfrm>
                <a:off x="4437" y="3392"/>
                <a:ext cx="161" cy="1"/>
              </a:xfrm>
              <a:prstGeom prst="line">
                <a:avLst/>
              </a:prstGeom>
              <a:noFill/>
              <a:ln w="0">
                <a:solidFill>
                  <a:srgbClr val="24211D"/>
                </a:solidFill>
                <a:round/>
                <a:headEnd/>
                <a:tailEnd/>
              </a:ln>
            </p:spPr>
            <p:txBody>
              <a:bodyPr/>
              <a:lstStyle/>
              <a:p>
                <a:endParaRPr lang="pt-BR"/>
              </a:p>
            </p:txBody>
          </p:sp>
          <p:sp>
            <p:nvSpPr>
              <p:cNvPr id="98376" name="Line 72"/>
              <p:cNvSpPr>
                <a:spLocks noChangeShapeType="1"/>
              </p:cNvSpPr>
              <p:nvPr/>
            </p:nvSpPr>
            <p:spPr bwMode="auto">
              <a:xfrm>
                <a:off x="4437" y="3520"/>
                <a:ext cx="161" cy="1"/>
              </a:xfrm>
              <a:prstGeom prst="line">
                <a:avLst/>
              </a:prstGeom>
              <a:noFill/>
              <a:ln w="0">
                <a:solidFill>
                  <a:srgbClr val="24211D"/>
                </a:solidFill>
                <a:round/>
                <a:headEnd/>
                <a:tailEnd/>
              </a:ln>
            </p:spPr>
            <p:txBody>
              <a:bodyPr/>
              <a:lstStyle/>
              <a:p>
                <a:endParaRPr lang="pt-BR"/>
              </a:p>
            </p:txBody>
          </p:sp>
          <p:sp>
            <p:nvSpPr>
              <p:cNvPr id="98377" name="Freeform 73"/>
              <p:cNvSpPr>
                <a:spLocks/>
              </p:cNvSpPr>
              <p:nvPr/>
            </p:nvSpPr>
            <p:spPr bwMode="auto">
              <a:xfrm>
                <a:off x="4547" y="2492"/>
                <a:ext cx="67" cy="59"/>
              </a:xfrm>
              <a:custGeom>
                <a:avLst/>
                <a:gdLst/>
                <a:ahLst/>
                <a:cxnLst>
                  <a:cxn ang="0">
                    <a:pos x="67" y="30"/>
                  </a:cxn>
                  <a:cxn ang="0">
                    <a:pos x="0" y="0"/>
                  </a:cxn>
                  <a:cxn ang="0">
                    <a:pos x="0" y="0"/>
                  </a:cxn>
                  <a:cxn ang="0">
                    <a:pos x="0" y="3"/>
                  </a:cxn>
                  <a:cxn ang="0">
                    <a:pos x="2" y="5"/>
                  </a:cxn>
                  <a:cxn ang="0">
                    <a:pos x="2" y="7"/>
                  </a:cxn>
                  <a:cxn ang="0">
                    <a:pos x="2" y="7"/>
                  </a:cxn>
                  <a:cxn ang="0">
                    <a:pos x="4" y="9"/>
                  </a:cxn>
                  <a:cxn ang="0">
                    <a:pos x="4" y="12"/>
                  </a:cxn>
                  <a:cxn ang="0">
                    <a:pos x="4" y="14"/>
                  </a:cxn>
                  <a:cxn ang="0">
                    <a:pos x="4" y="16"/>
                  </a:cxn>
                  <a:cxn ang="0">
                    <a:pos x="7" y="16"/>
                  </a:cxn>
                  <a:cxn ang="0">
                    <a:pos x="7" y="18"/>
                  </a:cxn>
                  <a:cxn ang="0">
                    <a:pos x="7" y="21"/>
                  </a:cxn>
                  <a:cxn ang="0">
                    <a:pos x="7" y="23"/>
                  </a:cxn>
                  <a:cxn ang="0">
                    <a:pos x="7" y="25"/>
                  </a:cxn>
                  <a:cxn ang="0">
                    <a:pos x="7" y="25"/>
                  </a:cxn>
                  <a:cxn ang="0">
                    <a:pos x="7" y="27"/>
                  </a:cxn>
                  <a:cxn ang="0">
                    <a:pos x="7" y="30"/>
                  </a:cxn>
                  <a:cxn ang="0">
                    <a:pos x="7" y="32"/>
                  </a:cxn>
                  <a:cxn ang="0">
                    <a:pos x="7" y="32"/>
                  </a:cxn>
                  <a:cxn ang="0">
                    <a:pos x="7" y="34"/>
                  </a:cxn>
                  <a:cxn ang="0">
                    <a:pos x="7" y="36"/>
                  </a:cxn>
                  <a:cxn ang="0">
                    <a:pos x="7" y="38"/>
                  </a:cxn>
                  <a:cxn ang="0">
                    <a:pos x="7" y="41"/>
                  </a:cxn>
                  <a:cxn ang="0">
                    <a:pos x="7" y="41"/>
                  </a:cxn>
                  <a:cxn ang="0">
                    <a:pos x="4" y="43"/>
                  </a:cxn>
                  <a:cxn ang="0">
                    <a:pos x="4" y="45"/>
                  </a:cxn>
                  <a:cxn ang="0">
                    <a:pos x="4" y="47"/>
                  </a:cxn>
                  <a:cxn ang="0">
                    <a:pos x="4" y="50"/>
                  </a:cxn>
                  <a:cxn ang="0">
                    <a:pos x="2" y="50"/>
                  </a:cxn>
                  <a:cxn ang="0">
                    <a:pos x="2" y="52"/>
                  </a:cxn>
                  <a:cxn ang="0">
                    <a:pos x="2" y="54"/>
                  </a:cxn>
                  <a:cxn ang="0">
                    <a:pos x="0" y="56"/>
                  </a:cxn>
                  <a:cxn ang="0">
                    <a:pos x="0" y="59"/>
                  </a:cxn>
                  <a:cxn ang="0">
                    <a:pos x="67" y="30"/>
                  </a:cxn>
                  <a:cxn ang="0">
                    <a:pos x="67" y="30"/>
                  </a:cxn>
                </a:cxnLst>
                <a:rect l="0" t="0" r="r" b="b"/>
                <a:pathLst>
                  <a:path w="67" h="59">
                    <a:moveTo>
                      <a:pt x="67" y="30"/>
                    </a:moveTo>
                    <a:lnTo>
                      <a:pt x="0" y="0"/>
                    </a:lnTo>
                    <a:lnTo>
                      <a:pt x="0" y="0"/>
                    </a:lnTo>
                    <a:lnTo>
                      <a:pt x="0" y="3"/>
                    </a:lnTo>
                    <a:lnTo>
                      <a:pt x="2" y="5"/>
                    </a:lnTo>
                    <a:lnTo>
                      <a:pt x="2" y="7"/>
                    </a:lnTo>
                    <a:lnTo>
                      <a:pt x="2" y="7"/>
                    </a:lnTo>
                    <a:lnTo>
                      <a:pt x="4" y="9"/>
                    </a:lnTo>
                    <a:lnTo>
                      <a:pt x="4" y="12"/>
                    </a:lnTo>
                    <a:lnTo>
                      <a:pt x="4" y="14"/>
                    </a:lnTo>
                    <a:lnTo>
                      <a:pt x="4" y="16"/>
                    </a:lnTo>
                    <a:lnTo>
                      <a:pt x="7" y="16"/>
                    </a:lnTo>
                    <a:lnTo>
                      <a:pt x="7" y="18"/>
                    </a:lnTo>
                    <a:lnTo>
                      <a:pt x="7" y="21"/>
                    </a:lnTo>
                    <a:lnTo>
                      <a:pt x="7" y="23"/>
                    </a:lnTo>
                    <a:lnTo>
                      <a:pt x="7" y="25"/>
                    </a:lnTo>
                    <a:lnTo>
                      <a:pt x="7" y="25"/>
                    </a:lnTo>
                    <a:lnTo>
                      <a:pt x="7" y="27"/>
                    </a:lnTo>
                    <a:lnTo>
                      <a:pt x="7" y="30"/>
                    </a:lnTo>
                    <a:lnTo>
                      <a:pt x="7" y="32"/>
                    </a:lnTo>
                    <a:lnTo>
                      <a:pt x="7" y="32"/>
                    </a:lnTo>
                    <a:lnTo>
                      <a:pt x="7" y="34"/>
                    </a:lnTo>
                    <a:lnTo>
                      <a:pt x="7" y="36"/>
                    </a:lnTo>
                    <a:lnTo>
                      <a:pt x="7" y="38"/>
                    </a:lnTo>
                    <a:lnTo>
                      <a:pt x="7" y="41"/>
                    </a:lnTo>
                    <a:lnTo>
                      <a:pt x="7" y="41"/>
                    </a:lnTo>
                    <a:lnTo>
                      <a:pt x="4" y="43"/>
                    </a:lnTo>
                    <a:lnTo>
                      <a:pt x="4" y="45"/>
                    </a:lnTo>
                    <a:lnTo>
                      <a:pt x="4" y="47"/>
                    </a:lnTo>
                    <a:lnTo>
                      <a:pt x="4" y="50"/>
                    </a:lnTo>
                    <a:lnTo>
                      <a:pt x="2" y="50"/>
                    </a:lnTo>
                    <a:lnTo>
                      <a:pt x="2" y="52"/>
                    </a:lnTo>
                    <a:lnTo>
                      <a:pt x="2" y="54"/>
                    </a:lnTo>
                    <a:lnTo>
                      <a:pt x="0" y="56"/>
                    </a:lnTo>
                    <a:lnTo>
                      <a:pt x="0" y="59"/>
                    </a:lnTo>
                    <a:lnTo>
                      <a:pt x="67" y="30"/>
                    </a:lnTo>
                    <a:lnTo>
                      <a:pt x="67" y="30"/>
                    </a:lnTo>
                    <a:close/>
                  </a:path>
                </a:pathLst>
              </a:custGeom>
              <a:solidFill>
                <a:srgbClr val="1F1A17"/>
              </a:solidFill>
              <a:ln w="9525">
                <a:noFill/>
                <a:round/>
                <a:headEnd/>
                <a:tailEnd/>
              </a:ln>
            </p:spPr>
            <p:txBody>
              <a:bodyPr/>
              <a:lstStyle/>
              <a:p>
                <a:endParaRPr lang="pt-BR"/>
              </a:p>
            </p:txBody>
          </p:sp>
          <p:sp>
            <p:nvSpPr>
              <p:cNvPr id="98378" name="Freeform 74"/>
              <p:cNvSpPr>
                <a:spLocks/>
              </p:cNvSpPr>
              <p:nvPr/>
            </p:nvSpPr>
            <p:spPr bwMode="auto">
              <a:xfrm>
                <a:off x="4547" y="2633"/>
                <a:ext cx="67" cy="56"/>
              </a:xfrm>
              <a:custGeom>
                <a:avLst/>
                <a:gdLst/>
                <a:ahLst/>
                <a:cxnLst>
                  <a:cxn ang="0">
                    <a:pos x="67" y="27"/>
                  </a:cxn>
                  <a:cxn ang="0">
                    <a:pos x="0" y="0"/>
                  </a:cxn>
                  <a:cxn ang="0">
                    <a:pos x="0" y="0"/>
                  </a:cxn>
                  <a:cxn ang="0">
                    <a:pos x="0" y="3"/>
                  </a:cxn>
                  <a:cxn ang="0">
                    <a:pos x="2" y="3"/>
                  </a:cxn>
                  <a:cxn ang="0">
                    <a:pos x="2" y="5"/>
                  </a:cxn>
                  <a:cxn ang="0">
                    <a:pos x="2" y="7"/>
                  </a:cxn>
                  <a:cxn ang="0">
                    <a:pos x="4" y="9"/>
                  </a:cxn>
                  <a:cxn ang="0">
                    <a:pos x="4" y="9"/>
                  </a:cxn>
                  <a:cxn ang="0">
                    <a:pos x="4" y="12"/>
                  </a:cxn>
                  <a:cxn ang="0">
                    <a:pos x="4" y="14"/>
                  </a:cxn>
                  <a:cxn ang="0">
                    <a:pos x="7" y="16"/>
                  </a:cxn>
                  <a:cxn ang="0">
                    <a:pos x="7" y="18"/>
                  </a:cxn>
                  <a:cxn ang="0">
                    <a:pos x="7" y="18"/>
                  </a:cxn>
                  <a:cxn ang="0">
                    <a:pos x="7" y="21"/>
                  </a:cxn>
                  <a:cxn ang="0">
                    <a:pos x="7" y="23"/>
                  </a:cxn>
                  <a:cxn ang="0">
                    <a:pos x="7" y="25"/>
                  </a:cxn>
                  <a:cxn ang="0">
                    <a:pos x="7" y="27"/>
                  </a:cxn>
                  <a:cxn ang="0">
                    <a:pos x="7" y="27"/>
                  </a:cxn>
                  <a:cxn ang="0">
                    <a:pos x="7" y="30"/>
                  </a:cxn>
                  <a:cxn ang="0">
                    <a:pos x="7" y="32"/>
                  </a:cxn>
                  <a:cxn ang="0">
                    <a:pos x="7" y="34"/>
                  </a:cxn>
                  <a:cxn ang="0">
                    <a:pos x="7" y="34"/>
                  </a:cxn>
                  <a:cxn ang="0">
                    <a:pos x="7" y="36"/>
                  </a:cxn>
                  <a:cxn ang="0">
                    <a:pos x="7" y="38"/>
                  </a:cxn>
                  <a:cxn ang="0">
                    <a:pos x="7" y="41"/>
                  </a:cxn>
                  <a:cxn ang="0">
                    <a:pos x="4" y="43"/>
                  </a:cxn>
                  <a:cxn ang="0">
                    <a:pos x="4" y="43"/>
                  </a:cxn>
                  <a:cxn ang="0">
                    <a:pos x="4" y="45"/>
                  </a:cxn>
                  <a:cxn ang="0">
                    <a:pos x="4" y="47"/>
                  </a:cxn>
                  <a:cxn ang="0">
                    <a:pos x="2" y="50"/>
                  </a:cxn>
                  <a:cxn ang="0">
                    <a:pos x="2" y="52"/>
                  </a:cxn>
                  <a:cxn ang="0">
                    <a:pos x="2" y="52"/>
                  </a:cxn>
                  <a:cxn ang="0">
                    <a:pos x="0" y="54"/>
                  </a:cxn>
                  <a:cxn ang="0">
                    <a:pos x="0" y="56"/>
                  </a:cxn>
                  <a:cxn ang="0">
                    <a:pos x="67" y="27"/>
                  </a:cxn>
                  <a:cxn ang="0">
                    <a:pos x="67" y="27"/>
                  </a:cxn>
                </a:cxnLst>
                <a:rect l="0" t="0" r="r" b="b"/>
                <a:pathLst>
                  <a:path w="67" h="56">
                    <a:moveTo>
                      <a:pt x="67" y="27"/>
                    </a:moveTo>
                    <a:lnTo>
                      <a:pt x="0" y="0"/>
                    </a:lnTo>
                    <a:lnTo>
                      <a:pt x="0" y="0"/>
                    </a:lnTo>
                    <a:lnTo>
                      <a:pt x="0" y="3"/>
                    </a:lnTo>
                    <a:lnTo>
                      <a:pt x="2" y="3"/>
                    </a:lnTo>
                    <a:lnTo>
                      <a:pt x="2" y="5"/>
                    </a:lnTo>
                    <a:lnTo>
                      <a:pt x="2" y="7"/>
                    </a:lnTo>
                    <a:lnTo>
                      <a:pt x="4" y="9"/>
                    </a:lnTo>
                    <a:lnTo>
                      <a:pt x="4" y="9"/>
                    </a:lnTo>
                    <a:lnTo>
                      <a:pt x="4" y="12"/>
                    </a:lnTo>
                    <a:lnTo>
                      <a:pt x="4" y="14"/>
                    </a:lnTo>
                    <a:lnTo>
                      <a:pt x="7" y="16"/>
                    </a:lnTo>
                    <a:lnTo>
                      <a:pt x="7" y="18"/>
                    </a:lnTo>
                    <a:lnTo>
                      <a:pt x="7" y="18"/>
                    </a:lnTo>
                    <a:lnTo>
                      <a:pt x="7" y="21"/>
                    </a:lnTo>
                    <a:lnTo>
                      <a:pt x="7" y="23"/>
                    </a:lnTo>
                    <a:lnTo>
                      <a:pt x="7" y="25"/>
                    </a:lnTo>
                    <a:lnTo>
                      <a:pt x="7" y="27"/>
                    </a:lnTo>
                    <a:lnTo>
                      <a:pt x="7" y="27"/>
                    </a:lnTo>
                    <a:lnTo>
                      <a:pt x="7" y="30"/>
                    </a:lnTo>
                    <a:lnTo>
                      <a:pt x="7" y="32"/>
                    </a:lnTo>
                    <a:lnTo>
                      <a:pt x="7" y="34"/>
                    </a:lnTo>
                    <a:lnTo>
                      <a:pt x="7" y="34"/>
                    </a:lnTo>
                    <a:lnTo>
                      <a:pt x="7" y="36"/>
                    </a:lnTo>
                    <a:lnTo>
                      <a:pt x="7" y="38"/>
                    </a:lnTo>
                    <a:lnTo>
                      <a:pt x="7" y="41"/>
                    </a:lnTo>
                    <a:lnTo>
                      <a:pt x="4" y="43"/>
                    </a:lnTo>
                    <a:lnTo>
                      <a:pt x="4" y="43"/>
                    </a:lnTo>
                    <a:lnTo>
                      <a:pt x="4" y="45"/>
                    </a:lnTo>
                    <a:lnTo>
                      <a:pt x="4" y="47"/>
                    </a:lnTo>
                    <a:lnTo>
                      <a:pt x="2" y="50"/>
                    </a:lnTo>
                    <a:lnTo>
                      <a:pt x="2" y="52"/>
                    </a:lnTo>
                    <a:lnTo>
                      <a:pt x="2" y="52"/>
                    </a:lnTo>
                    <a:lnTo>
                      <a:pt x="0" y="54"/>
                    </a:lnTo>
                    <a:lnTo>
                      <a:pt x="0" y="56"/>
                    </a:lnTo>
                    <a:lnTo>
                      <a:pt x="67" y="27"/>
                    </a:lnTo>
                    <a:lnTo>
                      <a:pt x="67" y="27"/>
                    </a:lnTo>
                    <a:close/>
                  </a:path>
                </a:pathLst>
              </a:custGeom>
              <a:solidFill>
                <a:srgbClr val="1F1A17"/>
              </a:solidFill>
              <a:ln w="9525">
                <a:noFill/>
                <a:round/>
                <a:headEnd/>
                <a:tailEnd/>
              </a:ln>
            </p:spPr>
            <p:txBody>
              <a:bodyPr/>
              <a:lstStyle/>
              <a:p>
                <a:endParaRPr lang="pt-BR"/>
              </a:p>
            </p:txBody>
          </p:sp>
          <p:sp>
            <p:nvSpPr>
              <p:cNvPr id="98379" name="Freeform 75"/>
              <p:cNvSpPr>
                <a:spLocks/>
              </p:cNvSpPr>
              <p:nvPr/>
            </p:nvSpPr>
            <p:spPr bwMode="auto">
              <a:xfrm>
                <a:off x="4547" y="2768"/>
                <a:ext cx="67" cy="56"/>
              </a:xfrm>
              <a:custGeom>
                <a:avLst/>
                <a:gdLst/>
                <a:ahLst/>
                <a:cxnLst>
                  <a:cxn ang="0">
                    <a:pos x="67" y="27"/>
                  </a:cxn>
                  <a:cxn ang="0">
                    <a:pos x="0" y="0"/>
                  </a:cxn>
                  <a:cxn ang="0">
                    <a:pos x="0" y="0"/>
                  </a:cxn>
                  <a:cxn ang="0">
                    <a:pos x="0" y="2"/>
                  </a:cxn>
                  <a:cxn ang="0">
                    <a:pos x="2" y="2"/>
                  </a:cxn>
                  <a:cxn ang="0">
                    <a:pos x="2" y="4"/>
                  </a:cxn>
                  <a:cxn ang="0">
                    <a:pos x="2" y="6"/>
                  </a:cxn>
                  <a:cxn ang="0">
                    <a:pos x="4" y="9"/>
                  </a:cxn>
                  <a:cxn ang="0">
                    <a:pos x="4" y="9"/>
                  </a:cxn>
                  <a:cxn ang="0">
                    <a:pos x="4" y="11"/>
                  </a:cxn>
                  <a:cxn ang="0">
                    <a:pos x="4" y="13"/>
                  </a:cxn>
                  <a:cxn ang="0">
                    <a:pos x="7" y="15"/>
                  </a:cxn>
                  <a:cxn ang="0">
                    <a:pos x="7" y="18"/>
                  </a:cxn>
                  <a:cxn ang="0">
                    <a:pos x="7" y="18"/>
                  </a:cxn>
                  <a:cxn ang="0">
                    <a:pos x="7" y="20"/>
                  </a:cxn>
                  <a:cxn ang="0">
                    <a:pos x="7" y="22"/>
                  </a:cxn>
                  <a:cxn ang="0">
                    <a:pos x="7" y="24"/>
                  </a:cxn>
                  <a:cxn ang="0">
                    <a:pos x="7" y="27"/>
                  </a:cxn>
                  <a:cxn ang="0">
                    <a:pos x="7" y="27"/>
                  </a:cxn>
                  <a:cxn ang="0">
                    <a:pos x="7" y="29"/>
                  </a:cxn>
                  <a:cxn ang="0">
                    <a:pos x="7" y="31"/>
                  </a:cxn>
                  <a:cxn ang="0">
                    <a:pos x="7" y="33"/>
                  </a:cxn>
                  <a:cxn ang="0">
                    <a:pos x="7" y="36"/>
                  </a:cxn>
                  <a:cxn ang="0">
                    <a:pos x="7" y="36"/>
                  </a:cxn>
                  <a:cxn ang="0">
                    <a:pos x="7" y="38"/>
                  </a:cxn>
                  <a:cxn ang="0">
                    <a:pos x="7" y="40"/>
                  </a:cxn>
                  <a:cxn ang="0">
                    <a:pos x="4" y="42"/>
                  </a:cxn>
                  <a:cxn ang="0">
                    <a:pos x="4" y="42"/>
                  </a:cxn>
                  <a:cxn ang="0">
                    <a:pos x="4" y="45"/>
                  </a:cxn>
                  <a:cxn ang="0">
                    <a:pos x="4" y="47"/>
                  </a:cxn>
                  <a:cxn ang="0">
                    <a:pos x="2" y="49"/>
                  </a:cxn>
                  <a:cxn ang="0">
                    <a:pos x="2" y="51"/>
                  </a:cxn>
                  <a:cxn ang="0">
                    <a:pos x="2" y="51"/>
                  </a:cxn>
                  <a:cxn ang="0">
                    <a:pos x="0" y="53"/>
                  </a:cxn>
                  <a:cxn ang="0">
                    <a:pos x="0" y="56"/>
                  </a:cxn>
                  <a:cxn ang="0">
                    <a:pos x="67" y="27"/>
                  </a:cxn>
                  <a:cxn ang="0">
                    <a:pos x="67" y="27"/>
                  </a:cxn>
                </a:cxnLst>
                <a:rect l="0" t="0" r="r" b="b"/>
                <a:pathLst>
                  <a:path w="67" h="56">
                    <a:moveTo>
                      <a:pt x="67" y="27"/>
                    </a:moveTo>
                    <a:lnTo>
                      <a:pt x="0" y="0"/>
                    </a:lnTo>
                    <a:lnTo>
                      <a:pt x="0" y="0"/>
                    </a:lnTo>
                    <a:lnTo>
                      <a:pt x="0" y="2"/>
                    </a:lnTo>
                    <a:lnTo>
                      <a:pt x="2" y="2"/>
                    </a:lnTo>
                    <a:lnTo>
                      <a:pt x="2" y="4"/>
                    </a:lnTo>
                    <a:lnTo>
                      <a:pt x="2" y="6"/>
                    </a:lnTo>
                    <a:lnTo>
                      <a:pt x="4" y="9"/>
                    </a:lnTo>
                    <a:lnTo>
                      <a:pt x="4" y="9"/>
                    </a:lnTo>
                    <a:lnTo>
                      <a:pt x="4" y="11"/>
                    </a:lnTo>
                    <a:lnTo>
                      <a:pt x="4" y="13"/>
                    </a:lnTo>
                    <a:lnTo>
                      <a:pt x="7" y="15"/>
                    </a:lnTo>
                    <a:lnTo>
                      <a:pt x="7" y="18"/>
                    </a:lnTo>
                    <a:lnTo>
                      <a:pt x="7" y="18"/>
                    </a:lnTo>
                    <a:lnTo>
                      <a:pt x="7" y="20"/>
                    </a:lnTo>
                    <a:lnTo>
                      <a:pt x="7" y="22"/>
                    </a:lnTo>
                    <a:lnTo>
                      <a:pt x="7" y="24"/>
                    </a:lnTo>
                    <a:lnTo>
                      <a:pt x="7" y="27"/>
                    </a:lnTo>
                    <a:lnTo>
                      <a:pt x="7" y="27"/>
                    </a:lnTo>
                    <a:lnTo>
                      <a:pt x="7" y="29"/>
                    </a:lnTo>
                    <a:lnTo>
                      <a:pt x="7" y="31"/>
                    </a:lnTo>
                    <a:lnTo>
                      <a:pt x="7" y="33"/>
                    </a:lnTo>
                    <a:lnTo>
                      <a:pt x="7" y="36"/>
                    </a:lnTo>
                    <a:lnTo>
                      <a:pt x="7" y="36"/>
                    </a:lnTo>
                    <a:lnTo>
                      <a:pt x="7" y="38"/>
                    </a:lnTo>
                    <a:lnTo>
                      <a:pt x="7" y="40"/>
                    </a:lnTo>
                    <a:lnTo>
                      <a:pt x="4" y="42"/>
                    </a:lnTo>
                    <a:lnTo>
                      <a:pt x="4" y="42"/>
                    </a:lnTo>
                    <a:lnTo>
                      <a:pt x="4" y="45"/>
                    </a:lnTo>
                    <a:lnTo>
                      <a:pt x="4" y="47"/>
                    </a:lnTo>
                    <a:lnTo>
                      <a:pt x="2" y="49"/>
                    </a:lnTo>
                    <a:lnTo>
                      <a:pt x="2" y="51"/>
                    </a:lnTo>
                    <a:lnTo>
                      <a:pt x="2" y="51"/>
                    </a:lnTo>
                    <a:lnTo>
                      <a:pt x="0" y="53"/>
                    </a:lnTo>
                    <a:lnTo>
                      <a:pt x="0" y="56"/>
                    </a:lnTo>
                    <a:lnTo>
                      <a:pt x="67" y="27"/>
                    </a:lnTo>
                    <a:lnTo>
                      <a:pt x="67" y="27"/>
                    </a:lnTo>
                    <a:close/>
                  </a:path>
                </a:pathLst>
              </a:custGeom>
              <a:solidFill>
                <a:srgbClr val="1F1A17"/>
              </a:solidFill>
              <a:ln w="9525">
                <a:noFill/>
                <a:round/>
                <a:headEnd/>
                <a:tailEnd/>
              </a:ln>
            </p:spPr>
            <p:txBody>
              <a:bodyPr/>
              <a:lstStyle/>
              <a:p>
                <a:endParaRPr lang="pt-BR"/>
              </a:p>
            </p:txBody>
          </p:sp>
          <p:sp>
            <p:nvSpPr>
              <p:cNvPr id="98380" name="Freeform 76"/>
              <p:cNvSpPr>
                <a:spLocks/>
              </p:cNvSpPr>
              <p:nvPr/>
            </p:nvSpPr>
            <p:spPr bwMode="auto">
              <a:xfrm>
                <a:off x="4547" y="2880"/>
                <a:ext cx="67" cy="56"/>
              </a:xfrm>
              <a:custGeom>
                <a:avLst/>
                <a:gdLst/>
                <a:ahLst/>
                <a:cxnLst>
                  <a:cxn ang="0">
                    <a:pos x="67" y="29"/>
                  </a:cxn>
                  <a:cxn ang="0">
                    <a:pos x="0" y="0"/>
                  </a:cxn>
                  <a:cxn ang="0">
                    <a:pos x="0" y="0"/>
                  </a:cxn>
                  <a:cxn ang="0">
                    <a:pos x="0" y="2"/>
                  </a:cxn>
                  <a:cxn ang="0">
                    <a:pos x="2" y="4"/>
                  </a:cxn>
                  <a:cxn ang="0">
                    <a:pos x="2" y="6"/>
                  </a:cxn>
                  <a:cxn ang="0">
                    <a:pos x="2" y="6"/>
                  </a:cxn>
                  <a:cxn ang="0">
                    <a:pos x="4" y="9"/>
                  </a:cxn>
                  <a:cxn ang="0">
                    <a:pos x="4" y="11"/>
                  </a:cxn>
                  <a:cxn ang="0">
                    <a:pos x="4" y="13"/>
                  </a:cxn>
                  <a:cxn ang="0">
                    <a:pos x="4" y="13"/>
                  </a:cxn>
                  <a:cxn ang="0">
                    <a:pos x="7" y="15"/>
                  </a:cxn>
                  <a:cxn ang="0">
                    <a:pos x="7" y="18"/>
                  </a:cxn>
                  <a:cxn ang="0">
                    <a:pos x="7" y="20"/>
                  </a:cxn>
                  <a:cxn ang="0">
                    <a:pos x="7" y="22"/>
                  </a:cxn>
                  <a:cxn ang="0">
                    <a:pos x="7" y="22"/>
                  </a:cxn>
                  <a:cxn ang="0">
                    <a:pos x="7" y="24"/>
                  </a:cxn>
                  <a:cxn ang="0">
                    <a:pos x="7" y="27"/>
                  </a:cxn>
                  <a:cxn ang="0">
                    <a:pos x="7" y="29"/>
                  </a:cxn>
                  <a:cxn ang="0">
                    <a:pos x="7" y="31"/>
                  </a:cxn>
                  <a:cxn ang="0">
                    <a:pos x="7" y="31"/>
                  </a:cxn>
                  <a:cxn ang="0">
                    <a:pos x="7" y="33"/>
                  </a:cxn>
                  <a:cxn ang="0">
                    <a:pos x="7" y="35"/>
                  </a:cxn>
                  <a:cxn ang="0">
                    <a:pos x="7" y="38"/>
                  </a:cxn>
                  <a:cxn ang="0">
                    <a:pos x="7" y="38"/>
                  </a:cxn>
                  <a:cxn ang="0">
                    <a:pos x="7" y="40"/>
                  </a:cxn>
                  <a:cxn ang="0">
                    <a:pos x="4" y="42"/>
                  </a:cxn>
                  <a:cxn ang="0">
                    <a:pos x="4" y="44"/>
                  </a:cxn>
                  <a:cxn ang="0">
                    <a:pos x="4" y="47"/>
                  </a:cxn>
                  <a:cxn ang="0">
                    <a:pos x="4" y="47"/>
                  </a:cxn>
                  <a:cxn ang="0">
                    <a:pos x="2" y="49"/>
                  </a:cxn>
                  <a:cxn ang="0">
                    <a:pos x="2" y="51"/>
                  </a:cxn>
                  <a:cxn ang="0">
                    <a:pos x="2" y="53"/>
                  </a:cxn>
                  <a:cxn ang="0">
                    <a:pos x="0" y="56"/>
                  </a:cxn>
                  <a:cxn ang="0">
                    <a:pos x="0" y="56"/>
                  </a:cxn>
                  <a:cxn ang="0">
                    <a:pos x="67" y="29"/>
                  </a:cxn>
                  <a:cxn ang="0">
                    <a:pos x="67" y="29"/>
                  </a:cxn>
                </a:cxnLst>
                <a:rect l="0" t="0" r="r" b="b"/>
                <a:pathLst>
                  <a:path w="67" h="56">
                    <a:moveTo>
                      <a:pt x="67" y="29"/>
                    </a:moveTo>
                    <a:lnTo>
                      <a:pt x="0" y="0"/>
                    </a:lnTo>
                    <a:lnTo>
                      <a:pt x="0" y="0"/>
                    </a:lnTo>
                    <a:lnTo>
                      <a:pt x="0" y="2"/>
                    </a:lnTo>
                    <a:lnTo>
                      <a:pt x="2" y="4"/>
                    </a:lnTo>
                    <a:lnTo>
                      <a:pt x="2" y="6"/>
                    </a:lnTo>
                    <a:lnTo>
                      <a:pt x="2" y="6"/>
                    </a:lnTo>
                    <a:lnTo>
                      <a:pt x="4" y="9"/>
                    </a:lnTo>
                    <a:lnTo>
                      <a:pt x="4" y="11"/>
                    </a:lnTo>
                    <a:lnTo>
                      <a:pt x="4" y="13"/>
                    </a:lnTo>
                    <a:lnTo>
                      <a:pt x="4" y="13"/>
                    </a:lnTo>
                    <a:lnTo>
                      <a:pt x="7" y="15"/>
                    </a:lnTo>
                    <a:lnTo>
                      <a:pt x="7" y="18"/>
                    </a:lnTo>
                    <a:lnTo>
                      <a:pt x="7" y="20"/>
                    </a:lnTo>
                    <a:lnTo>
                      <a:pt x="7" y="22"/>
                    </a:lnTo>
                    <a:lnTo>
                      <a:pt x="7" y="22"/>
                    </a:lnTo>
                    <a:lnTo>
                      <a:pt x="7" y="24"/>
                    </a:lnTo>
                    <a:lnTo>
                      <a:pt x="7" y="27"/>
                    </a:lnTo>
                    <a:lnTo>
                      <a:pt x="7" y="29"/>
                    </a:lnTo>
                    <a:lnTo>
                      <a:pt x="7" y="31"/>
                    </a:lnTo>
                    <a:lnTo>
                      <a:pt x="7" y="31"/>
                    </a:lnTo>
                    <a:lnTo>
                      <a:pt x="7" y="33"/>
                    </a:lnTo>
                    <a:lnTo>
                      <a:pt x="7" y="35"/>
                    </a:lnTo>
                    <a:lnTo>
                      <a:pt x="7" y="38"/>
                    </a:lnTo>
                    <a:lnTo>
                      <a:pt x="7" y="38"/>
                    </a:lnTo>
                    <a:lnTo>
                      <a:pt x="7" y="40"/>
                    </a:lnTo>
                    <a:lnTo>
                      <a:pt x="4" y="42"/>
                    </a:lnTo>
                    <a:lnTo>
                      <a:pt x="4" y="44"/>
                    </a:lnTo>
                    <a:lnTo>
                      <a:pt x="4" y="47"/>
                    </a:lnTo>
                    <a:lnTo>
                      <a:pt x="4" y="47"/>
                    </a:lnTo>
                    <a:lnTo>
                      <a:pt x="2" y="49"/>
                    </a:lnTo>
                    <a:lnTo>
                      <a:pt x="2" y="51"/>
                    </a:lnTo>
                    <a:lnTo>
                      <a:pt x="2" y="53"/>
                    </a:lnTo>
                    <a:lnTo>
                      <a:pt x="0" y="56"/>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81" name="Freeform 77"/>
              <p:cNvSpPr>
                <a:spLocks/>
              </p:cNvSpPr>
              <p:nvPr/>
            </p:nvSpPr>
            <p:spPr bwMode="auto">
              <a:xfrm>
                <a:off x="4547" y="3009"/>
                <a:ext cx="67" cy="56"/>
              </a:xfrm>
              <a:custGeom>
                <a:avLst/>
                <a:gdLst/>
                <a:ahLst/>
                <a:cxnLst>
                  <a:cxn ang="0">
                    <a:pos x="67" y="27"/>
                  </a:cxn>
                  <a:cxn ang="0">
                    <a:pos x="0" y="0"/>
                  </a:cxn>
                  <a:cxn ang="0">
                    <a:pos x="0" y="0"/>
                  </a:cxn>
                  <a:cxn ang="0">
                    <a:pos x="0" y="3"/>
                  </a:cxn>
                  <a:cxn ang="0">
                    <a:pos x="2" y="3"/>
                  </a:cxn>
                  <a:cxn ang="0">
                    <a:pos x="2" y="5"/>
                  </a:cxn>
                  <a:cxn ang="0">
                    <a:pos x="2" y="7"/>
                  </a:cxn>
                  <a:cxn ang="0">
                    <a:pos x="4" y="9"/>
                  </a:cxn>
                  <a:cxn ang="0">
                    <a:pos x="4" y="9"/>
                  </a:cxn>
                  <a:cxn ang="0">
                    <a:pos x="4" y="12"/>
                  </a:cxn>
                  <a:cxn ang="0">
                    <a:pos x="4" y="14"/>
                  </a:cxn>
                  <a:cxn ang="0">
                    <a:pos x="7" y="16"/>
                  </a:cxn>
                  <a:cxn ang="0">
                    <a:pos x="7" y="18"/>
                  </a:cxn>
                  <a:cxn ang="0">
                    <a:pos x="7" y="18"/>
                  </a:cxn>
                  <a:cxn ang="0">
                    <a:pos x="7" y="21"/>
                  </a:cxn>
                  <a:cxn ang="0">
                    <a:pos x="7" y="23"/>
                  </a:cxn>
                  <a:cxn ang="0">
                    <a:pos x="7" y="25"/>
                  </a:cxn>
                  <a:cxn ang="0">
                    <a:pos x="7" y="27"/>
                  </a:cxn>
                  <a:cxn ang="0">
                    <a:pos x="7" y="27"/>
                  </a:cxn>
                  <a:cxn ang="0">
                    <a:pos x="7" y="30"/>
                  </a:cxn>
                  <a:cxn ang="0">
                    <a:pos x="7" y="32"/>
                  </a:cxn>
                  <a:cxn ang="0">
                    <a:pos x="7" y="34"/>
                  </a:cxn>
                  <a:cxn ang="0">
                    <a:pos x="7" y="36"/>
                  </a:cxn>
                  <a:cxn ang="0">
                    <a:pos x="7" y="36"/>
                  </a:cxn>
                  <a:cxn ang="0">
                    <a:pos x="7" y="39"/>
                  </a:cxn>
                  <a:cxn ang="0">
                    <a:pos x="7" y="41"/>
                  </a:cxn>
                  <a:cxn ang="0">
                    <a:pos x="4" y="43"/>
                  </a:cxn>
                  <a:cxn ang="0">
                    <a:pos x="4" y="43"/>
                  </a:cxn>
                  <a:cxn ang="0">
                    <a:pos x="4" y="45"/>
                  </a:cxn>
                  <a:cxn ang="0">
                    <a:pos x="4" y="47"/>
                  </a:cxn>
                  <a:cxn ang="0">
                    <a:pos x="2" y="50"/>
                  </a:cxn>
                  <a:cxn ang="0">
                    <a:pos x="2" y="52"/>
                  </a:cxn>
                  <a:cxn ang="0">
                    <a:pos x="2" y="52"/>
                  </a:cxn>
                  <a:cxn ang="0">
                    <a:pos x="0" y="54"/>
                  </a:cxn>
                  <a:cxn ang="0">
                    <a:pos x="0" y="56"/>
                  </a:cxn>
                  <a:cxn ang="0">
                    <a:pos x="67" y="27"/>
                  </a:cxn>
                  <a:cxn ang="0">
                    <a:pos x="67" y="27"/>
                  </a:cxn>
                </a:cxnLst>
                <a:rect l="0" t="0" r="r" b="b"/>
                <a:pathLst>
                  <a:path w="67" h="56">
                    <a:moveTo>
                      <a:pt x="67" y="27"/>
                    </a:moveTo>
                    <a:lnTo>
                      <a:pt x="0" y="0"/>
                    </a:lnTo>
                    <a:lnTo>
                      <a:pt x="0" y="0"/>
                    </a:lnTo>
                    <a:lnTo>
                      <a:pt x="0" y="3"/>
                    </a:lnTo>
                    <a:lnTo>
                      <a:pt x="2" y="3"/>
                    </a:lnTo>
                    <a:lnTo>
                      <a:pt x="2" y="5"/>
                    </a:lnTo>
                    <a:lnTo>
                      <a:pt x="2" y="7"/>
                    </a:lnTo>
                    <a:lnTo>
                      <a:pt x="4" y="9"/>
                    </a:lnTo>
                    <a:lnTo>
                      <a:pt x="4" y="9"/>
                    </a:lnTo>
                    <a:lnTo>
                      <a:pt x="4" y="12"/>
                    </a:lnTo>
                    <a:lnTo>
                      <a:pt x="4" y="14"/>
                    </a:lnTo>
                    <a:lnTo>
                      <a:pt x="7" y="16"/>
                    </a:lnTo>
                    <a:lnTo>
                      <a:pt x="7" y="18"/>
                    </a:lnTo>
                    <a:lnTo>
                      <a:pt x="7" y="18"/>
                    </a:lnTo>
                    <a:lnTo>
                      <a:pt x="7" y="21"/>
                    </a:lnTo>
                    <a:lnTo>
                      <a:pt x="7" y="23"/>
                    </a:lnTo>
                    <a:lnTo>
                      <a:pt x="7" y="25"/>
                    </a:lnTo>
                    <a:lnTo>
                      <a:pt x="7" y="27"/>
                    </a:lnTo>
                    <a:lnTo>
                      <a:pt x="7" y="27"/>
                    </a:lnTo>
                    <a:lnTo>
                      <a:pt x="7" y="30"/>
                    </a:lnTo>
                    <a:lnTo>
                      <a:pt x="7" y="32"/>
                    </a:lnTo>
                    <a:lnTo>
                      <a:pt x="7" y="34"/>
                    </a:lnTo>
                    <a:lnTo>
                      <a:pt x="7" y="36"/>
                    </a:lnTo>
                    <a:lnTo>
                      <a:pt x="7" y="36"/>
                    </a:lnTo>
                    <a:lnTo>
                      <a:pt x="7" y="39"/>
                    </a:lnTo>
                    <a:lnTo>
                      <a:pt x="7" y="41"/>
                    </a:lnTo>
                    <a:lnTo>
                      <a:pt x="4" y="43"/>
                    </a:lnTo>
                    <a:lnTo>
                      <a:pt x="4" y="43"/>
                    </a:lnTo>
                    <a:lnTo>
                      <a:pt x="4" y="45"/>
                    </a:lnTo>
                    <a:lnTo>
                      <a:pt x="4" y="47"/>
                    </a:lnTo>
                    <a:lnTo>
                      <a:pt x="2" y="50"/>
                    </a:lnTo>
                    <a:lnTo>
                      <a:pt x="2" y="52"/>
                    </a:lnTo>
                    <a:lnTo>
                      <a:pt x="2" y="52"/>
                    </a:lnTo>
                    <a:lnTo>
                      <a:pt x="0" y="54"/>
                    </a:lnTo>
                    <a:lnTo>
                      <a:pt x="0" y="56"/>
                    </a:lnTo>
                    <a:lnTo>
                      <a:pt x="67" y="27"/>
                    </a:lnTo>
                    <a:lnTo>
                      <a:pt x="67" y="27"/>
                    </a:lnTo>
                    <a:close/>
                  </a:path>
                </a:pathLst>
              </a:custGeom>
              <a:solidFill>
                <a:srgbClr val="1F1A17"/>
              </a:solidFill>
              <a:ln w="9525">
                <a:noFill/>
                <a:round/>
                <a:headEnd/>
                <a:tailEnd/>
              </a:ln>
            </p:spPr>
            <p:txBody>
              <a:bodyPr/>
              <a:lstStyle/>
              <a:p>
                <a:endParaRPr lang="pt-BR"/>
              </a:p>
            </p:txBody>
          </p:sp>
          <p:sp>
            <p:nvSpPr>
              <p:cNvPr id="98382" name="Freeform 78"/>
              <p:cNvSpPr>
                <a:spLocks/>
              </p:cNvSpPr>
              <p:nvPr/>
            </p:nvSpPr>
            <p:spPr bwMode="auto">
              <a:xfrm>
                <a:off x="4547" y="3121"/>
                <a:ext cx="67" cy="56"/>
              </a:xfrm>
              <a:custGeom>
                <a:avLst/>
                <a:gdLst/>
                <a:ahLst/>
                <a:cxnLst>
                  <a:cxn ang="0">
                    <a:pos x="67" y="29"/>
                  </a:cxn>
                  <a:cxn ang="0">
                    <a:pos x="0" y="0"/>
                  </a:cxn>
                  <a:cxn ang="0">
                    <a:pos x="0" y="0"/>
                  </a:cxn>
                  <a:cxn ang="0">
                    <a:pos x="0" y="3"/>
                  </a:cxn>
                  <a:cxn ang="0">
                    <a:pos x="2" y="5"/>
                  </a:cxn>
                  <a:cxn ang="0">
                    <a:pos x="2" y="7"/>
                  </a:cxn>
                  <a:cxn ang="0">
                    <a:pos x="2" y="7"/>
                  </a:cxn>
                  <a:cxn ang="0">
                    <a:pos x="4" y="9"/>
                  </a:cxn>
                  <a:cxn ang="0">
                    <a:pos x="4" y="12"/>
                  </a:cxn>
                  <a:cxn ang="0">
                    <a:pos x="4" y="14"/>
                  </a:cxn>
                  <a:cxn ang="0">
                    <a:pos x="4" y="14"/>
                  </a:cxn>
                  <a:cxn ang="0">
                    <a:pos x="7" y="16"/>
                  </a:cxn>
                  <a:cxn ang="0">
                    <a:pos x="7" y="18"/>
                  </a:cxn>
                  <a:cxn ang="0">
                    <a:pos x="7" y="21"/>
                  </a:cxn>
                  <a:cxn ang="0">
                    <a:pos x="7" y="23"/>
                  </a:cxn>
                  <a:cxn ang="0">
                    <a:pos x="7" y="23"/>
                  </a:cxn>
                  <a:cxn ang="0">
                    <a:pos x="7" y="25"/>
                  </a:cxn>
                  <a:cxn ang="0">
                    <a:pos x="7" y="27"/>
                  </a:cxn>
                  <a:cxn ang="0">
                    <a:pos x="7" y="29"/>
                  </a:cxn>
                  <a:cxn ang="0">
                    <a:pos x="7" y="32"/>
                  </a:cxn>
                  <a:cxn ang="0">
                    <a:pos x="7" y="32"/>
                  </a:cxn>
                  <a:cxn ang="0">
                    <a:pos x="7" y="34"/>
                  </a:cxn>
                  <a:cxn ang="0">
                    <a:pos x="7" y="36"/>
                  </a:cxn>
                  <a:cxn ang="0">
                    <a:pos x="7" y="38"/>
                  </a:cxn>
                  <a:cxn ang="0">
                    <a:pos x="7" y="41"/>
                  </a:cxn>
                  <a:cxn ang="0">
                    <a:pos x="7" y="41"/>
                  </a:cxn>
                  <a:cxn ang="0">
                    <a:pos x="4" y="43"/>
                  </a:cxn>
                  <a:cxn ang="0">
                    <a:pos x="4" y="45"/>
                  </a:cxn>
                  <a:cxn ang="0">
                    <a:pos x="4" y="47"/>
                  </a:cxn>
                  <a:cxn ang="0">
                    <a:pos x="4" y="47"/>
                  </a:cxn>
                  <a:cxn ang="0">
                    <a:pos x="2" y="50"/>
                  </a:cxn>
                  <a:cxn ang="0">
                    <a:pos x="2" y="52"/>
                  </a:cxn>
                  <a:cxn ang="0">
                    <a:pos x="2" y="54"/>
                  </a:cxn>
                  <a:cxn ang="0">
                    <a:pos x="0" y="56"/>
                  </a:cxn>
                  <a:cxn ang="0">
                    <a:pos x="0" y="56"/>
                  </a:cxn>
                  <a:cxn ang="0">
                    <a:pos x="67" y="29"/>
                  </a:cxn>
                  <a:cxn ang="0">
                    <a:pos x="67" y="29"/>
                  </a:cxn>
                </a:cxnLst>
                <a:rect l="0" t="0" r="r" b="b"/>
                <a:pathLst>
                  <a:path w="67" h="56">
                    <a:moveTo>
                      <a:pt x="67" y="29"/>
                    </a:moveTo>
                    <a:lnTo>
                      <a:pt x="0" y="0"/>
                    </a:lnTo>
                    <a:lnTo>
                      <a:pt x="0" y="0"/>
                    </a:lnTo>
                    <a:lnTo>
                      <a:pt x="0" y="3"/>
                    </a:lnTo>
                    <a:lnTo>
                      <a:pt x="2" y="5"/>
                    </a:lnTo>
                    <a:lnTo>
                      <a:pt x="2" y="7"/>
                    </a:lnTo>
                    <a:lnTo>
                      <a:pt x="2" y="7"/>
                    </a:lnTo>
                    <a:lnTo>
                      <a:pt x="4" y="9"/>
                    </a:lnTo>
                    <a:lnTo>
                      <a:pt x="4" y="12"/>
                    </a:lnTo>
                    <a:lnTo>
                      <a:pt x="4" y="14"/>
                    </a:lnTo>
                    <a:lnTo>
                      <a:pt x="4" y="14"/>
                    </a:lnTo>
                    <a:lnTo>
                      <a:pt x="7" y="16"/>
                    </a:lnTo>
                    <a:lnTo>
                      <a:pt x="7" y="18"/>
                    </a:lnTo>
                    <a:lnTo>
                      <a:pt x="7" y="21"/>
                    </a:lnTo>
                    <a:lnTo>
                      <a:pt x="7" y="23"/>
                    </a:lnTo>
                    <a:lnTo>
                      <a:pt x="7" y="23"/>
                    </a:lnTo>
                    <a:lnTo>
                      <a:pt x="7" y="25"/>
                    </a:lnTo>
                    <a:lnTo>
                      <a:pt x="7" y="27"/>
                    </a:lnTo>
                    <a:lnTo>
                      <a:pt x="7" y="29"/>
                    </a:lnTo>
                    <a:lnTo>
                      <a:pt x="7" y="32"/>
                    </a:lnTo>
                    <a:lnTo>
                      <a:pt x="7" y="32"/>
                    </a:lnTo>
                    <a:lnTo>
                      <a:pt x="7" y="34"/>
                    </a:lnTo>
                    <a:lnTo>
                      <a:pt x="7" y="36"/>
                    </a:lnTo>
                    <a:lnTo>
                      <a:pt x="7" y="38"/>
                    </a:lnTo>
                    <a:lnTo>
                      <a:pt x="7" y="41"/>
                    </a:lnTo>
                    <a:lnTo>
                      <a:pt x="7" y="41"/>
                    </a:lnTo>
                    <a:lnTo>
                      <a:pt x="4" y="43"/>
                    </a:lnTo>
                    <a:lnTo>
                      <a:pt x="4" y="45"/>
                    </a:lnTo>
                    <a:lnTo>
                      <a:pt x="4" y="47"/>
                    </a:lnTo>
                    <a:lnTo>
                      <a:pt x="4" y="47"/>
                    </a:lnTo>
                    <a:lnTo>
                      <a:pt x="2" y="50"/>
                    </a:lnTo>
                    <a:lnTo>
                      <a:pt x="2" y="52"/>
                    </a:lnTo>
                    <a:lnTo>
                      <a:pt x="2" y="54"/>
                    </a:lnTo>
                    <a:lnTo>
                      <a:pt x="0" y="56"/>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83" name="Freeform 79"/>
              <p:cNvSpPr>
                <a:spLocks/>
              </p:cNvSpPr>
              <p:nvPr/>
            </p:nvSpPr>
            <p:spPr bwMode="auto">
              <a:xfrm>
                <a:off x="4547" y="3240"/>
                <a:ext cx="67" cy="56"/>
              </a:xfrm>
              <a:custGeom>
                <a:avLst/>
                <a:gdLst/>
                <a:ahLst/>
                <a:cxnLst>
                  <a:cxn ang="0">
                    <a:pos x="67" y="29"/>
                  </a:cxn>
                  <a:cxn ang="0">
                    <a:pos x="0" y="0"/>
                  </a:cxn>
                  <a:cxn ang="0">
                    <a:pos x="0" y="0"/>
                  </a:cxn>
                  <a:cxn ang="0">
                    <a:pos x="0" y="2"/>
                  </a:cxn>
                  <a:cxn ang="0">
                    <a:pos x="2" y="4"/>
                  </a:cxn>
                  <a:cxn ang="0">
                    <a:pos x="2" y="4"/>
                  </a:cxn>
                  <a:cxn ang="0">
                    <a:pos x="2" y="7"/>
                  </a:cxn>
                  <a:cxn ang="0">
                    <a:pos x="4" y="9"/>
                  </a:cxn>
                  <a:cxn ang="0">
                    <a:pos x="4" y="11"/>
                  </a:cxn>
                  <a:cxn ang="0">
                    <a:pos x="4" y="13"/>
                  </a:cxn>
                  <a:cxn ang="0">
                    <a:pos x="4" y="13"/>
                  </a:cxn>
                  <a:cxn ang="0">
                    <a:pos x="7" y="16"/>
                  </a:cxn>
                  <a:cxn ang="0">
                    <a:pos x="7" y="18"/>
                  </a:cxn>
                  <a:cxn ang="0">
                    <a:pos x="7" y="20"/>
                  </a:cxn>
                  <a:cxn ang="0">
                    <a:pos x="7" y="20"/>
                  </a:cxn>
                  <a:cxn ang="0">
                    <a:pos x="7" y="22"/>
                  </a:cxn>
                  <a:cxn ang="0">
                    <a:pos x="7" y="25"/>
                  </a:cxn>
                  <a:cxn ang="0">
                    <a:pos x="7" y="27"/>
                  </a:cxn>
                  <a:cxn ang="0">
                    <a:pos x="7" y="29"/>
                  </a:cxn>
                  <a:cxn ang="0">
                    <a:pos x="7" y="29"/>
                  </a:cxn>
                  <a:cxn ang="0">
                    <a:pos x="7" y="31"/>
                  </a:cxn>
                  <a:cxn ang="0">
                    <a:pos x="7" y="34"/>
                  </a:cxn>
                  <a:cxn ang="0">
                    <a:pos x="7" y="36"/>
                  </a:cxn>
                  <a:cxn ang="0">
                    <a:pos x="7" y="38"/>
                  </a:cxn>
                  <a:cxn ang="0">
                    <a:pos x="7" y="38"/>
                  </a:cxn>
                  <a:cxn ang="0">
                    <a:pos x="7" y="40"/>
                  </a:cxn>
                  <a:cxn ang="0">
                    <a:pos x="4" y="43"/>
                  </a:cxn>
                  <a:cxn ang="0">
                    <a:pos x="4" y="45"/>
                  </a:cxn>
                  <a:cxn ang="0">
                    <a:pos x="4" y="45"/>
                  </a:cxn>
                  <a:cxn ang="0">
                    <a:pos x="4" y="47"/>
                  </a:cxn>
                  <a:cxn ang="0">
                    <a:pos x="2" y="49"/>
                  </a:cxn>
                  <a:cxn ang="0">
                    <a:pos x="2" y="51"/>
                  </a:cxn>
                  <a:cxn ang="0">
                    <a:pos x="2" y="54"/>
                  </a:cxn>
                  <a:cxn ang="0">
                    <a:pos x="0" y="54"/>
                  </a:cxn>
                  <a:cxn ang="0">
                    <a:pos x="0" y="56"/>
                  </a:cxn>
                  <a:cxn ang="0">
                    <a:pos x="67" y="29"/>
                  </a:cxn>
                  <a:cxn ang="0">
                    <a:pos x="67" y="29"/>
                  </a:cxn>
                </a:cxnLst>
                <a:rect l="0" t="0" r="r" b="b"/>
                <a:pathLst>
                  <a:path w="67" h="56">
                    <a:moveTo>
                      <a:pt x="67" y="29"/>
                    </a:moveTo>
                    <a:lnTo>
                      <a:pt x="0" y="0"/>
                    </a:lnTo>
                    <a:lnTo>
                      <a:pt x="0" y="0"/>
                    </a:lnTo>
                    <a:lnTo>
                      <a:pt x="0" y="2"/>
                    </a:lnTo>
                    <a:lnTo>
                      <a:pt x="2" y="4"/>
                    </a:lnTo>
                    <a:lnTo>
                      <a:pt x="2" y="4"/>
                    </a:lnTo>
                    <a:lnTo>
                      <a:pt x="2" y="7"/>
                    </a:lnTo>
                    <a:lnTo>
                      <a:pt x="4" y="9"/>
                    </a:lnTo>
                    <a:lnTo>
                      <a:pt x="4" y="11"/>
                    </a:lnTo>
                    <a:lnTo>
                      <a:pt x="4" y="13"/>
                    </a:lnTo>
                    <a:lnTo>
                      <a:pt x="4" y="13"/>
                    </a:lnTo>
                    <a:lnTo>
                      <a:pt x="7" y="16"/>
                    </a:lnTo>
                    <a:lnTo>
                      <a:pt x="7" y="18"/>
                    </a:lnTo>
                    <a:lnTo>
                      <a:pt x="7" y="20"/>
                    </a:lnTo>
                    <a:lnTo>
                      <a:pt x="7" y="20"/>
                    </a:lnTo>
                    <a:lnTo>
                      <a:pt x="7" y="22"/>
                    </a:lnTo>
                    <a:lnTo>
                      <a:pt x="7" y="25"/>
                    </a:lnTo>
                    <a:lnTo>
                      <a:pt x="7" y="27"/>
                    </a:lnTo>
                    <a:lnTo>
                      <a:pt x="7" y="29"/>
                    </a:lnTo>
                    <a:lnTo>
                      <a:pt x="7" y="29"/>
                    </a:lnTo>
                    <a:lnTo>
                      <a:pt x="7" y="31"/>
                    </a:lnTo>
                    <a:lnTo>
                      <a:pt x="7" y="34"/>
                    </a:lnTo>
                    <a:lnTo>
                      <a:pt x="7" y="36"/>
                    </a:lnTo>
                    <a:lnTo>
                      <a:pt x="7" y="38"/>
                    </a:lnTo>
                    <a:lnTo>
                      <a:pt x="7" y="38"/>
                    </a:lnTo>
                    <a:lnTo>
                      <a:pt x="7" y="40"/>
                    </a:lnTo>
                    <a:lnTo>
                      <a:pt x="4" y="43"/>
                    </a:lnTo>
                    <a:lnTo>
                      <a:pt x="4" y="45"/>
                    </a:lnTo>
                    <a:lnTo>
                      <a:pt x="4" y="45"/>
                    </a:lnTo>
                    <a:lnTo>
                      <a:pt x="4" y="47"/>
                    </a:lnTo>
                    <a:lnTo>
                      <a:pt x="2" y="49"/>
                    </a:lnTo>
                    <a:lnTo>
                      <a:pt x="2" y="51"/>
                    </a:lnTo>
                    <a:lnTo>
                      <a:pt x="2" y="54"/>
                    </a:lnTo>
                    <a:lnTo>
                      <a:pt x="0" y="54"/>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84" name="Freeform 80"/>
              <p:cNvSpPr>
                <a:spLocks/>
              </p:cNvSpPr>
              <p:nvPr/>
            </p:nvSpPr>
            <p:spPr bwMode="auto">
              <a:xfrm>
                <a:off x="4547" y="3363"/>
                <a:ext cx="67" cy="56"/>
              </a:xfrm>
              <a:custGeom>
                <a:avLst/>
                <a:gdLst/>
                <a:ahLst/>
                <a:cxnLst>
                  <a:cxn ang="0">
                    <a:pos x="67" y="29"/>
                  </a:cxn>
                  <a:cxn ang="0">
                    <a:pos x="0" y="0"/>
                  </a:cxn>
                  <a:cxn ang="0">
                    <a:pos x="0" y="0"/>
                  </a:cxn>
                  <a:cxn ang="0">
                    <a:pos x="0" y="2"/>
                  </a:cxn>
                  <a:cxn ang="0">
                    <a:pos x="2" y="5"/>
                  </a:cxn>
                  <a:cxn ang="0">
                    <a:pos x="2" y="7"/>
                  </a:cxn>
                  <a:cxn ang="0">
                    <a:pos x="2" y="7"/>
                  </a:cxn>
                  <a:cxn ang="0">
                    <a:pos x="4" y="9"/>
                  </a:cxn>
                  <a:cxn ang="0">
                    <a:pos x="4" y="11"/>
                  </a:cxn>
                  <a:cxn ang="0">
                    <a:pos x="4" y="14"/>
                  </a:cxn>
                  <a:cxn ang="0">
                    <a:pos x="4" y="16"/>
                  </a:cxn>
                  <a:cxn ang="0">
                    <a:pos x="7" y="16"/>
                  </a:cxn>
                  <a:cxn ang="0">
                    <a:pos x="7" y="18"/>
                  </a:cxn>
                  <a:cxn ang="0">
                    <a:pos x="7" y="20"/>
                  </a:cxn>
                  <a:cxn ang="0">
                    <a:pos x="7" y="22"/>
                  </a:cxn>
                  <a:cxn ang="0">
                    <a:pos x="7" y="22"/>
                  </a:cxn>
                  <a:cxn ang="0">
                    <a:pos x="7" y="25"/>
                  </a:cxn>
                  <a:cxn ang="0">
                    <a:pos x="7" y="27"/>
                  </a:cxn>
                  <a:cxn ang="0">
                    <a:pos x="7" y="29"/>
                  </a:cxn>
                  <a:cxn ang="0">
                    <a:pos x="7" y="31"/>
                  </a:cxn>
                  <a:cxn ang="0">
                    <a:pos x="7" y="31"/>
                  </a:cxn>
                  <a:cxn ang="0">
                    <a:pos x="7" y="34"/>
                  </a:cxn>
                  <a:cxn ang="0">
                    <a:pos x="7" y="36"/>
                  </a:cxn>
                  <a:cxn ang="0">
                    <a:pos x="7" y="38"/>
                  </a:cxn>
                  <a:cxn ang="0">
                    <a:pos x="7" y="40"/>
                  </a:cxn>
                  <a:cxn ang="0">
                    <a:pos x="7" y="40"/>
                  </a:cxn>
                  <a:cxn ang="0">
                    <a:pos x="4" y="43"/>
                  </a:cxn>
                  <a:cxn ang="0">
                    <a:pos x="4" y="45"/>
                  </a:cxn>
                  <a:cxn ang="0">
                    <a:pos x="4" y="47"/>
                  </a:cxn>
                  <a:cxn ang="0">
                    <a:pos x="4" y="47"/>
                  </a:cxn>
                  <a:cxn ang="0">
                    <a:pos x="2" y="49"/>
                  </a:cxn>
                  <a:cxn ang="0">
                    <a:pos x="2" y="52"/>
                  </a:cxn>
                  <a:cxn ang="0">
                    <a:pos x="2" y="54"/>
                  </a:cxn>
                  <a:cxn ang="0">
                    <a:pos x="0" y="56"/>
                  </a:cxn>
                  <a:cxn ang="0">
                    <a:pos x="0" y="56"/>
                  </a:cxn>
                  <a:cxn ang="0">
                    <a:pos x="67" y="29"/>
                  </a:cxn>
                  <a:cxn ang="0">
                    <a:pos x="67" y="29"/>
                  </a:cxn>
                </a:cxnLst>
                <a:rect l="0" t="0" r="r" b="b"/>
                <a:pathLst>
                  <a:path w="67" h="56">
                    <a:moveTo>
                      <a:pt x="67" y="29"/>
                    </a:moveTo>
                    <a:lnTo>
                      <a:pt x="0" y="0"/>
                    </a:lnTo>
                    <a:lnTo>
                      <a:pt x="0" y="0"/>
                    </a:lnTo>
                    <a:lnTo>
                      <a:pt x="0" y="2"/>
                    </a:lnTo>
                    <a:lnTo>
                      <a:pt x="2" y="5"/>
                    </a:lnTo>
                    <a:lnTo>
                      <a:pt x="2" y="7"/>
                    </a:lnTo>
                    <a:lnTo>
                      <a:pt x="2" y="7"/>
                    </a:lnTo>
                    <a:lnTo>
                      <a:pt x="4" y="9"/>
                    </a:lnTo>
                    <a:lnTo>
                      <a:pt x="4" y="11"/>
                    </a:lnTo>
                    <a:lnTo>
                      <a:pt x="4" y="14"/>
                    </a:lnTo>
                    <a:lnTo>
                      <a:pt x="4" y="16"/>
                    </a:lnTo>
                    <a:lnTo>
                      <a:pt x="7" y="16"/>
                    </a:lnTo>
                    <a:lnTo>
                      <a:pt x="7" y="18"/>
                    </a:lnTo>
                    <a:lnTo>
                      <a:pt x="7" y="20"/>
                    </a:lnTo>
                    <a:lnTo>
                      <a:pt x="7" y="22"/>
                    </a:lnTo>
                    <a:lnTo>
                      <a:pt x="7" y="22"/>
                    </a:lnTo>
                    <a:lnTo>
                      <a:pt x="7" y="25"/>
                    </a:lnTo>
                    <a:lnTo>
                      <a:pt x="7" y="27"/>
                    </a:lnTo>
                    <a:lnTo>
                      <a:pt x="7" y="29"/>
                    </a:lnTo>
                    <a:lnTo>
                      <a:pt x="7" y="31"/>
                    </a:lnTo>
                    <a:lnTo>
                      <a:pt x="7" y="31"/>
                    </a:lnTo>
                    <a:lnTo>
                      <a:pt x="7" y="34"/>
                    </a:lnTo>
                    <a:lnTo>
                      <a:pt x="7" y="36"/>
                    </a:lnTo>
                    <a:lnTo>
                      <a:pt x="7" y="38"/>
                    </a:lnTo>
                    <a:lnTo>
                      <a:pt x="7" y="40"/>
                    </a:lnTo>
                    <a:lnTo>
                      <a:pt x="7" y="40"/>
                    </a:lnTo>
                    <a:lnTo>
                      <a:pt x="4" y="43"/>
                    </a:lnTo>
                    <a:lnTo>
                      <a:pt x="4" y="45"/>
                    </a:lnTo>
                    <a:lnTo>
                      <a:pt x="4" y="47"/>
                    </a:lnTo>
                    <a:lnTo>
                      <a:pt x="4" y="47"/>
                    </a:lnTo>
                    <a:lnTo>
                      <a:pt x="2" y="49"/>
                    </a:lnTo>
                    <a:lnTo>
                      <a:pt x="2" y="52"/>
                    </a:lnTo>
                    <a:lnTo>
                      <a:pt x="2" y="54"/>
                    </a:lnTo>
                    <a:lnTo>
                      <a:pt x="0" y="56"/>
                    </a:lnTo>
                    <a:lnTo>
                      <a:pt x="0" y="56"/>
                    </a:lnTo>
                    <a:lnTo>
                      <a:pt x="67" y="29"/>
                    </a:lnTo>
                    <a:lnTo>
                      <a:pt x="67" y="29"/>
                    </a:lnTo>
                    <a:close/>
                  </a:path>
                </a:pathLst>
              </a:custGeom>
              <a:solidFill>
                <a:srgbClr val="1F1A17"/>
              </a:solidFill>
              <a:ln w="9525">
                <a:noFill/>
                <a:round/>
                <a:headEnd/>
                <a:tailEnd/>
              </a:ln>
            </p:spPr>
            <p:txBody>
              <a:bodyPr/>
              <a:lstStyle/>
              <a:p>
                <a:endParaRPr lang="pt-BR"/>
              </a:p>
            </p:txBody>
          </p:sp>
          <p:sp>
            <p:nvSpPr>
              <p:cNvPr id="98385" name="Freeform 81"/>
              <p:cNvSpPr>
                <a:spLocks/>
              </p:cNvSpPr>
              <p:nvPr/>
            </p:nvSpPr>
            <p:spPr bwMode="auto">
              <a:xfrm>
                <a:off x="4547" y="3493"/>
                <a:ext cx="67" cy="56"/>
              </a:xfrm>
              <a:custGeom>
                <a:avLst/>
                <a:gdLst/>
                <a:ahLst/>
                <a:cxnLst>
                  <a:cxn ang="0">
                    <a:pos x="67" y="27"/>
                  </a:cxn>
                  <a:cxn ang="0">
                    <a:pos x="0" y="0"/>
                  </a:cxn>
                  <a:cxn ang="0">
                    <a:pos x="0" y="0"/>
                  </a:cxn>
                  <a:cxn ang="0">
                    <a:pos x="0" y="2"/>
                  </a:cxn>
                  <a:cxn ang="0">
                    <a:pos x="2" y="2"/>
                  </a:cxn>
                  <a:cxn ang="0">
                    <a:pos x="2" y="4"/>
                  </a:cxn>
                  <a:cxn ang="0">
                    <a:pos x="2" y="7"/>
                  </a:cxn>
                  <a:cxn ang="0">
                    <a:pos x="4" y="9"/>
                  </a:cxn>
                  <a:cxn ang="0">
                    <a:pos x="4" y="11"/>
                  </a:cxn>
                  <a:cxn ang="0">
                    <a:pos x="4" y="11"/>
                  </a:cxn>
                  <a:cxn ang="0">
                    <a:pos x="4" y="13"/>
                  </a:cxn>
                  <a:cxn ang="0">
                    <a:pos x="7" y="16"/>
                  </a:cxn>
                  <a:cxn ang="0">
                    <a:pos x="7" y="18"/>
                  </a:cxn>
                  <a:cxn ang="0">
                    <a:pos x="7" y="18"/>
                  </a:cxn>
                  <a:cxn ang="0">
                    <a:pos x="7" y="20"/>
                  </a:cxn>
                  <a:cxn ang="0">
                    <a:pos x="7" y="22"/>
                  </a:cxn>
                  <a:cxn ang="0">
                    <a:pos x="7" y="25"/>
                  </a:cxn>
                  <a:cxn ang="0">
                    <a:pos x="7" y="27"/>
                  </a:cxn>
                  <a:cxn ang="0">
                    <a:pos x="7" y="27"/>
                  </a:cxn>
                  <a:cxn ang="0">
                    <a:pos x="7" y="29"/>
                  </a:cxn>
                  <a:cxn ang="0">
                    <a:pos x="7" y="31"/>
                  </a:cxn>
                  <a:cxn ang="0">
                    <a:pos x="7" y="34"/>
                  </a:cxn>
                  <a:cxn ang="0">
                    <a:pos x="7" y="36"/>
                  </a:cxn>
                  <a:cxn ang="0">
                    <a:pos x="7" y="36"/>
                  </a:cxn>
                  <a:cxn ang="0">
                    <a:pos x="7" y="38"/>
                  </a:cxn>
                  <a:cxn ang="0">
                    <a:pos x="7" y="40"/>
                  </a:cxn>
                  <a:cxn ang="0">
                    <a:pos x="4" y="42"/>
                  </a:cxn>
                  <a:cxn ang="0">
                    <a:pos x="4" y="45"/>
                  </a:cxn>
                  <a:cxn ang="0">
                    <a:pos x="4" y="45"/>
                  </a:cxn>
                  <a:cxn ang="0">
                    <a:pos x="4" y="47"/>
                  </a:cxn>
                  <a:cxn ang="0">
                    <a:pos x="2" y="49"/>
                  </a:cxn>
                  <a:cxn ang="0">
                    <a:pos x="2" y="51"/>
                  </a:cxn>
                  <a:cxn ang="0">
                    <a:pos x="2" y="51"/>
                  </a:cxn>
                  <a:cxn ang="0">
                    <a:pos x="0" y="54"/>
                  </a:cxn>
                  <a:cxn ang="0">
                    <a:pos x="0" y="56"/>
                  </a:cxn>
                  <a:cxn ang="0">
                    <a:pos x="67" y="27"/>
                  </a:cxn>
                  <a:cxn ang="0">
                    <a:pos x="67" y="27"/>
                  </a:cxn>
                </a:cxnLst>
                <a:rect l="0" t="0" r="r" b="b"/>
                <a:pathLst>
                  <a:path w="67" h="56">
                    <a:moveTo>
                      <a:pt x="67" y="27"/>
                    </a:moveTo>
                    <a:lnTo>
                      <a:pt x="0" y="0"/>
                    </a:lnTo>
                    <a:lnTo>
                      <a:pt x="0" y="0"/>
                    </a:lnTo>
                    <a:lnTo>
                      <a:pt x="0" y="2"/>
                    </a:lnTo>
                    <a:lnTo>
                      <a:pt x="2" y="2"/>
                    </a:lnTo>
                    <a:lnTo>
                      <a:pt x="2" y="4"/>
                    </a:lnTo>
                    <a:lnTo>
                      <a:pt x="2" y="7"/>
                    </a:lnTo>
                    <a:lnTo>
                      <a:pt x="4" y="9"/>
                    </a:lnTo>
                    <a:lnTo>
                      <a:pt x="4" y="11"/>
                    </a:lnTo>
                    <a:lnTo>
                      <a:pt x="4" y="11"/>
                    </a:lnTo>
                    <a:lnTo>
                      <a:pt x="4" y="13"/>
                    </a:lnTo>
                    <a:lnTo>
                      <a:pt x="7" y="16"/>
                    </a:lnTo>
                    <a:lnTo>
                      <a:pt x="7" y="18"/>
                    </a:lnTo>
                    <a:lnTo>
                      <a:pt x="7" y="18"/>
                    </a:lnTo>
                    <a:lnTo>
                      <a:pt x="7" y="20"/>
                    </a:lnTo>
                    <a:lnTo>
                      <a:pt x="7" y="22"/>
                    </a:lnTo>
                    <a:lnTo>
                      <a:pt x="7" y="25"/>
                    </a:lnTo>
                    <a:lnTo>
                      <a:pt x="7" y="27"/>
                    </a:lnTo>
                    <a:lnTo>
                      <a:pt x="7" y="27"/>
                    </a:lnTo>
                    <a:lnTo>
                      <a:pt x="7" y="29"/>
                    </a:lnTo>
                    <a:lnTo>
                      <a:pt x="7" y="31"/>
                    </a:lnTo>
                    <a:lnTo>
                      <a:pt x="7" y="34"/>
                    </a:lnTo>
                    <a:lnTo>
                      <a:pt x="7" y="36"/>
                    </a:lnTo>
                    <a:lnTo>
                      <a:pt x="7" y="36"/>
                    </a:lnTo>
                    <a:lnTo>
                      <a:pt x="7" y="38"/>
                    </a:lnTo>
                    <a:lnTo>
                      <a:pt x="7" y="40"/>
                    </a:lnTo>
                    <a:lnTo>
                      <a:pt x="4" y="42"/>
                    </a:lnTo>
                    <a:lnTo>
                      <a:pt x="4" y="45"/>
                    </a:lnTo>
                    <a:lnTo>
                      <a:pt x="4" y="45"/>
                    </a:lnTo>
                    <a:lnTo>
                      <a:pt x="4" y="47"/>
                    </a:lnTo>
                    <a:lnTo>
                      <a:pt x="2" y="49"/>
                    </a:lnTo>
                    <a:lnTo>
                      <a:pt x="2" y="51"/>
                    </a:lnTo>
                    <a:lnTo>
                      <a:pt x="2" y="51"/>
                    </a:lnTo>
                    <a:lnTo>
                      <a:pt x="0" y="54"/>
                    </a:lnTo>
                    <a:lnTo>
                      <a:pt x="0" y="56"/>
                    </a:lnTo>
                    <a:lnTo>
                      <a:pt x="67" y="27"/>
                    </a:lnTo>
                    <a:lnTo>
                      <a:pt x="67" y="27"/>
                    </a:lnTo>
                    <a:close/>
                  </a:path>
                </a:pathLst>
              </a:custGeom>
              <a:solidFill>
                <a:srgbClr val="1F1A17"/>
              </a:solidFill>
              <a:ln w="9525">
                <a:noFill/>
                <a:round/>
                <a:headEnd/>
                <a:tailEnd/>
              </a:ln>
            </p:spPr>
            <p:txBody>
              <a:bodyPr/>
              <a:lstStyle/>
              <a:p>
                <a:endParaRPr lang="pt-BR"/>
              </a:p>
            </p:txBody>
          </p:sp>
        </p:grpSp>
      </p:grpSp>
    </p:spTree>
    <p:extLst>
      <p:ext uri="{BB962C8B-B14F-4D97-AF65-F5344CB8AC3E}">
        <p14:creationId xmlns:p14="http://schemas.microsoft.com/office/powerpoint/2010/main" xmlns="" val="119482126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ítulo 1"/>
          <p:cNvSpPr>
            <a:spLocks noGrp="1"/>
          </p:cNvSpPr>
          <p:nvPr>
            <p:ph type="title"/>
          </p:nvPr>
        </p:nvSpPr>
        <p:spPr/>
        <p:txBody>
          <a:bodyPr/>
          <a:lstStyle/>
          <a:p>
            <a:r>
              <a:rPr lang="en-US" sz="3200" dirty="0" err="1" smtClean="0"/>
              <a:t>Modelos</a:t>
            </a:r>
            <a:r>
              <a:rPr lang="en-US" sz="3200" dirty="0" smtClean="0"/>
              <a:t> de Markov </a:t>
            </a:r>
            <a:r>
              <a:rPr lang="en-US" sz="3200" dirty="0" err="1" smtClean="0"/>
              <a:t>Escondidos</a:t>
            </a:r>
            <a:r>
              <a:rPr lang="en-US" sz="3200" dirty="0" smtClean="0"/>
              <a:t> (HMM) </a:t>
            </a:r>
            <a:r>
              <a:rPr lang="en-US" sz="3200" dirty="0" err="1" smtClean="0"/>
              <a:t>Autômato</a:t>
            </a:r>
            <a:r>
              <a:rPr lang="en-US" sz="3200" dirty="0" smtClean="0"/>
              <a:t> </a:t>
            </a:r>
            <a:r>
              <a:rPr lang="en-US" sz="3200" dirty="0" err="1" smtClean="0"/>
              <a:t>finito</a:t>
            </a:r>
            <a:r>
              <a:rPr lang="en-US" sz="3200" dirty="0" smtClean="0"/>
              <a:t> </a:t>
            </a:r>
            <a:r>
              <a:rPr lang="en-US" sz="3200" dirty="0" err="1" smtClean="0"/>
              <a:t>probabilístico</a:t>
            </a:r>
            <a:r>
              <a:rPr lang="en-US" sz="3200" dirty="0" smtClean="0"/>
              <a:t> </a:t>
            </a:r>
            <a:endParaRPr lang="pt-BR" dirty="0" smtClean="0"/>
          </a:p>
        </p:txBody>
      </p:sp>
      <p:sp>
        <p:nvSpPr>
          <p:cNvPr id="6" name="Espaço Reservado para Conteúdo 5"/>
          <p:cNvSpPr>
            <a:spLocks noGrp="1"/>
          </p:cNvSpPr>
          <p:nvPr>
            <p:ph idx="1"/>
          </p:nvPr>
        </p:nvSpPr>
        <p:spPr/>
        <p:txBody>
          <a:bodyPr/>
          <a:lstStyle/>
          <a:p>
            <a:endParaRPr lang="pt-BR"/>
          </a:p>
        </p:txBody>
      </p:sp>
      <p:pic>
        <p:nvPicPr>
          <p:cNvPr id="53252" name="Picture 3"/>
          <p:cNvPicPr>
            <a:picLocks noChangeAspect="1" noChangeArrowheads="1"/>
          </p:cNvPicPr>
          <p:nvPr/>
        </p:nvPicPr>
        <p:blipFill>
          <a:blip r:embed="rId2" cstate="print"/>
          <a:srcRect l="3133" t="43489" r="2136" b="12236"/>
          <a:stretch>
            <a:fillRect/>
          </a:stretch>
        </p:blipFill>
        <p:spPr bwMode="auto">
          <a:xfrm>
            <a:off x="611560" y="1484784"/>
            <a:ext cx="7734052" cy="2711363"/>
          </a:xfrm>
          <a:prstGeom prst="rect">
            <a:avLst/>
          </a:prstGeom>
          <a:noFill/>
          <a:ln w="9525">
            <a:noFill/>
            <a:miter lim="800000"/>
            <a:headEnd/>
            <a:tailEnd/>
          </a:ln>
        </p:spPr>
      </p:pic>
      <p:pic>
        <p:nvPicPr>
          <p:cNvPr id="53253" name="Picture 4"/>
          <p:cNvPicPr>
            <a:picLocks noChangeAspect="1" noChangeArrowheads="1"/>
          </p:cNvPicPr>
          <p:nvPr/>
        </p:nvPicPr>
        <p:blipFill>
          <a:blip r:embed="rId3" cstate="print"/>
          <a:srcRect l="7487" t="7814" r="36786" b="35651"/>
          <a:stretch>
            <a:fillRect/>
          </a:stretch>
        </p:blipFill>
        <p:spPr bwMode="auto">
          <a:xfrm>
            <a:off x="2987824" y="4196147"/>
            <a:ext cx="3384376" cy="2575428"/>
          </a:xfrm>
          <a:prstGeom prst="rect">
            <a:avLst/>
          </a:prstGeom>
          <a:noFill/>
          <a:ln w="19050">
            <a:solidFill>
              <a:schemeClr val="tx1"/>
            </a:solidFill>
            <a:miter lim="800000"/>
            <a:headEnd/>
            <a:tailEnd/>
          </a:ln>
        </p:spPr>
      </p:pic>
    </p:spTree>
    <p:extLst>
      <p:ext uri="{BB962C8B-B14F-4D97-AF65-F5344CB8AC3E}">
        <p14:creationId xmlns:p14="http://schemas.microsoft.com/office/powerpoint/2010/main" xmlns="" val="370958789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smtClean="0"/>
              <a:t>Sistemas baseados em PLN</a:t>
            </a:r>
            <a:endParaRPr lang="pt-BR" dirty="0"/>
          </a:p>
        </p:txBody>
      </p:sp>
      <p:sp>
        <p:nvSpPr>
          <p:cNvPr id="3" name="Subtítulo 2"/>
          <p:cNvSpPr>
            <a:spLocks noGrp="1"/>
          </p:cNvSpPr>
          <p:nvPr>
            <p:ph type="subTitle" idx="1"/>
          </p:nvPr>
        </p:nvSpPr>
        <p:spPr>
          <a:xfrm>
            <a:off x="990600" y="3309938"/>
            <a:ext cx="6677744" cy="1752600"/>
          </a:xfrm>
        </p:spPr>
        <p:txBody>
          <a:bodyPr/>
          <a:lstStyle/>
          <a:p>
            <a:pPr marL="457200" indent="-457200">
              <a:buFont typeface="Arial" panose="020B0604020202020204" pitchFamily="34" charset="0"/>
              <a:buChar char="•"/>
            </a:pPr>
            <a:r>
              <a:rPr lang="pt-BR" dirty="0" smtClean="0"/>
              <a:t>Trabalham com qualquer tipo de texto</a:t>
            </a:r>
          </a:p>
          <a:p>
            <a:pPr marL="457200" indent="-457200">
              <a:buFont typeface="Arial" panose="020B0604020202020204" pitchFamily="34" charset="0"/>
              <a:buChar char="•"/>
            </a:pPr>
            <a:r>
              <a:rPr lang="pt-BR" dirty="0" smtClean="0"/>
              <a:t>Realizam EI não aberta (preenchimento de </a:t>
            </a:r>
            <a:r>
              <a:rPr lang="pt-BR" dirty="0" err="1" smtClean="0"/>
              <a:t>templates</a:t>
            </a:r>
            <a:r>
              <a:rPr lang="pt-BR" dirty="0" smtClean="0"/>
              <a:t> já definidos) e EI aberta </a:t>
            </a:r>
            <a:endParaRPr lang="pt-BR" dirty="0"/>
          </a:p>
        </p:txBody>
      </p:sp>
    </p:spTree>
    <p:extLst>
      <p:ext uri="{BB962C8B-B14F-4D97-AF65-F5344CB8AC3E}">
        <p14:creationId xmlns:p14="http://schemas.microsoft.com/office/powerpoint/2010/main" xmlns="" val="36913554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23528" y="554286"/>
            <a:ext cx="5070324" cy="930498"/>
          </a:xfrm>
        </p:spPr>
        <p:txBody>
          <a:bodyPr/>
          <a:lstStyle/>
          <a:p>
            <a:r>
              <a:rPr lang="en-US" dirty="0" smtClean="0"/>
              <a:t>EI </a:t>
            </a:r>
            <a:r>
              <a:rPr lang="en-US" dirty="0" err="1" smtClean="0"/>
              <a:t>baseada</a:t>
            </a:r>
            <a:r>
              <a:rPr lang="en-US" dirty="0" smtClean="0"/>
              <a:t> </a:t>
            </a:r>
            <a:r>
              <a:rPr lang="en-US" dirty="0" err="1" smtClean="0"/>
              <a:t>em</a:t>
            </a:r>
            <a:r>
              <a:rPr lang="en-US" dirty="0" smtClean="0"/>
              <a:t> PLN</a:t>
            </a:r>
            <a:br>
              <a:rPr lang="en-US" dirty="0" smtClean="0"/>
            </a:br>
            <a:r>
              <a:rPr lang="pt-BR" dirty="0" smtClean="0"/>
              <a:t>Arquitetura Típica</a:t>
            </a:r>
          </a:p>
        </p:txBody>
      </p:sp>
      <p:sp>
        <p:nvSpPr>
          <p:cNvPr id="5" name="Espaço Reservado para Conteúdo 4"/>
          <p:cNvSpPr>
            <a:spLocks noGrp="1"/>
          </p:cNvSpPr>
          <p:nvPr>
            <p:ph idx="1"/>
          </p:nvPr>
        </p:nvSpPr>
        <p:spPr>
          <a:xfrm>
            <a:off x="395536" y="1719263"/>
            <a:ext cx="4392488" cy="4411662"/>
          </a:xfrm>
        </p:spPr>
        <p:txBody>
          <a:bodyPr/>
          <a:lstStyle/>
          <a:p>
            <a:r>
              <a:rPr lang="pt-BR" sz="2400" dirty="0" smtClean="0"/>
              <a:t>Sistemas de PLN são capazes de lidar com as irregularidades das línguas naturais.</a:t>
            </a:r>
          </a:p>
          <a:p>
            <a:endParaRPr lang="pt-BR" dirty="0"/>
          </a:p>
        </p:txBody>
      </p:sp>
      <p:pic>
        <p:nvPicPr>
          <p:cNvPr id="22531" name="Picture 4"/>
          <p:cNvPicPr>
            <a:picLocks noChangeAspect="1" noChangeArrowheads="1"/>
          </p:cNvPicPr>
          <p:nvPr/>
        </p:nvPicPr>
        <p:blipFill>
          <a:blip r:embed="rId3" cstate="print"/>
          <a:srcRect/>
          <a:stretch>
            <a:fillRect/>
          </a:stretch>
        </p:blipFill>
        <p:spPr bwMode="auto">
          <a:xfrm>
            <a:off x="4956174" y="476672"/>
            <a:ext cx="4080322" cy="6237312"/>
          </a:xfrm>
          <a:prstGeom prst="rect">
            <a:avLst/>
          </a:prstGeom>
          <a:noFill/>
          <a:ln w="9525">
            <a:noFill/>
            <a:miter lim="800000"/>
            <a:headEnd/>
            <a:tailEnd/>
          </a:ln>
        </p:spPr>
      </p:pic>
    </p:spTree>
    <p:extLst>
      <p:ext uri="{BB962C8B-B14F-4D97-AF65-F5344CB8AC3E}">
        <p14:creationId xmlns:p14="http://schemas.microsoft.com/office/powerpoint/2010/main" xmlns="" val="30074336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Padrões de Extração</a:t>
            </a:r>
            <a:endParaRPr lang="pt-BR" dirty="0"/>
          </a:p>
        </p:txBody>
      </p:sp>
      <p:sp>
        <p:nvSpPr>
          <p:cNvPr id="3" name="Espaço Reservado para Conteúdo 2"/>
          <p:cNvSpPr>
            <a:spLocks noGrp="1"/>
          </p:cNvSpPr>
          <p:nvPr>
            <p:ph idx="1"/>
          </p:nvPr>
        </p:nvSpPr>
        <p:spPr/>
        <p:txBody>
          <a:bodyPr/>
          <a:lstStyle/>
          <a:p>
            <a:r>
              <a:rPr lang="pt-BR" dirty="0" smtClean="0"/>
              <a:t>Esse módulo mantém um conjunto de regras de extração para cada domínio tratado</a:t>
            </a:r>
          </a:p>
          <a:p>
            <a:pPr lvl="1"/>
            <a:r>
              <a:rPr lang="pt-BR" dirty="0" smtClean="0"/>
              <a:t>Medicina, esportes, </a:t>
            </a:r>
            <a:r>
              <a:rPr lang="pt-BR" dirty="0" err="1" smtClean="0"/>
              <a:t>etc</a:t>
            </a:r>
            <a:endParaRPr lang="pt-BR" dirty="0" smtClean="0"/>
          </a:p>
          <a:p>
            <a:r>
              <a:rPr lang="pt-BR" dirty="0" smtClean="0"/>
              <a:t>Essas regras são usadas para extrair campos, relações ou eventos</a:t>
            </a:r>
          </a:p>
          <a:p>
            <a:pPr lvl="1"/>
            <a:r>
              <a:rPr lang="pt-BR" dirty="0" smtClean="0"/>
              <a:t>Considerando também todas as informações fornecidas pelos módulos anteriores</a:t>
            </a:r>
          </a:p>
          <a:p>
            <a:pPr lvl="2"/>
            <a:r>
              <a:rPr lang="pt-BR" dirty="0" err="1" smtClean="0"/>
              <a:t>POS-tagger</a:t>
            </a:r>
            <a:r>
              <a:rPr lang="pt-BR" dirty="0" smtClean="0"/>
              <a:t>, NER, sintaxe e semântica</a:t>
            </a:r>
          </a:p>
        </p:txBody>
      </p:sp>
    </p:spTree>
    <p:extLst>
      <p:ext uri="{BB962C8B-B14F-4D97-AF65-F5344CB8AC3E}">
        <p14:creationId xmlns:p14="http://schemas.microsoft.com/office/powerpoint/2010/main" xmlns="" val="25262466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Padrões de Extração</a:t>
            </a:r>
            <a:endParaRPr lang="pt-BR" dirty="0"/>
          </a:p>
        </p:txBody>
      </p:sp>
      <p:sp>
        <p:nvSpPr>
          <p:cNvPr id="3" name="Espaço Reservado para Conteúdo 2"/>
          <p:cNvSpPr>
            <a:spLocks noGrp="1"/>
          </p:cNvSpPr>
          <p:nvPr>
            <p:ph idx="1"/>
          </p:nvPr>
        </p:nvSpPr>
        <p:spPr/>
        <p:txBody>
          <a:bodyPr/>
          <a:lstStyle/>
          <a:p>
            <a:pPr>
              <a:spcBef>
                <a:spcPts val="1800"/>
              </a:spcBef>
            </a:pPr>
            <a:r>
              <a:rPr lang="pt-BR" dirty="0" smtClean="0"/>
              <a:t>Identifica </a:t>
            </a:r>
            <a:r>
              <a:rPr lang="pt-BR" dirty="0" smtClean="0">
                <a:solidFill>
                  <a:srgbClr val="002060"/>
                </a:solidFill>
              </a:rPr>
              <a:t>relações</a:t>
            </a:r>
            <a:r>
              <a:rPr lang="pt-BR" dirty="0" smtClean="0"/>
              <a:t> entre as entidades</a:t>
            </a:r>
          </a:p>
          <a:p>
            <a:pPr lvl="1"/>
            <a:r>
              <a:rPr lang="en-US" dirty="0" smtClean="0">
                <a:solidFill>
                  <a:srgbClr val="660033"/>
                </a:solidFill>
              </a:rPr>
              <a:t>CEO </a:t>
            </a:r>
            <a:r>
              <a:rPr lang="en-US" dirty="0" smtClean="0"/>
              <a:t>(</a:t>
            </a:r>
            <a:r>
              <a:rPr lang="en-US" dirty="0" smtClean="0">
                <a:solidFill>
                  <a:srgbClr val="FF0000"/>
                </a:solidFill>
              </a:rPr>
              <a:t>Microsoft </a:t>
            </a:r>
            <a:r>
              <a:rPr lang="en-US" dirty="0" err="1" smtClean="0">
                <a:solidFill>
                  <a:srgbClr val="FF0000"/>
                </a:solidFill>
              </a:rPr>
              <a:t>Corporation</a:t>
            </a:r>
            <a:r>
              <a:rPr lang="en-US" dirty="0" err="1" smtClean="0"/>
              <a:t>,Bill</a:t>
            </a:r>
            <a:r>
              <a:rPr lang="en-US" dirty="0" smtClean="0"/>
              <a:t> Gates)</a:t>
            </a:r>
          </a:p>
          <a:p>
            <a:pPr lvl="1"/>
            <a:r>
              <a:rPr lang="pt-BR" dirty="0" err="1" smtClean="0">
                <a:solidFill>
                  <a:srgbClr val="660033"/>
                </a:solidFill>
              </a:rPr>
              <a:t>Located-In</a:t>
            </a:r>
            <a:r>
              <a:rPr lang="pt-BR" dirty="0" smtClean="0"/>
              <a:t> (</a:t>
            </a:r>
            <a:r>
              <a:rPr lang="pt-BR" dirty="0" smtClean="0">
                <a:solidFill>
                  <a:srgbClr val="FF0000"/>
                </a:solidFill>
              </a:rPr>
              <a:t>Smith</a:t>
            </a:r>
            <a:r>
              <a:rPr lang="pt-BR" dirty="0" smtClean="0"/>
              <a:t>,</a:t>
            </a:r>
            <a:r>
              <a:rPr lang="pt-BR" dirty="0" err="1" smtClean="0"/>
              <a:t>New</a:t>
            </a:r>
            <a:r>
              <a:rPr lang="pt-BR" dirty="0" smtClean="0"/>
              <a:t> York)</a:t>
            </a:r>
          </a:p>
          <a:p>
            <a:pPr>
              <a:spcBef>
                <a:spcPts val="1800"/>
              </a:spcBef>
            </a:pPr>
            <a:r>
              <a:rPr lang="pt-BR" dirty="0" smtClean="0"/>
              <a:t>Extrai também </a:t>
            </a:r>
            <a:r>
              <a:rPr lang="pt-BR" dirty="0" smtClean="0">
                <a:solidFill>
                  <a:srgbClr val="002060"/>
                </a:solidFill>
              </a:rPr>
              <a:t>eventos</a:t>
            </a:r>
          </a:p>
          <a:p>
            <a:pPr lvl="1"/>
            <a:r>
              <a:rPr lang="pt-BR" dirty="0" smtClean="0">
                <a:solidFill>
                  <a:srgbClr val="660033"/>
                </a:solidFill>
              </a:rPr>
              <a:t>Evento </a:t>
            </a:r>
            <a:r>
              <a:rPr lang="pt-BR" dirty="0" smtClean="0"/>
              <a:t>(tornado)</a:t>
            </a:r>
          </a:p>
          <a:p>
            <a:pPr lvl="1"/>
            <a:r>
              <a:rPr lang="pt-BR" dirty="0" smtClean="0">
                <a:solidFill>
                  <a:srgbClr val="660033"/>
                </a:solidFill>
              </a:rPr>
              <a:t>Incidente </a:t>
            </a:r>
            <a:r>
              <a:rPr lang="pt-BR" dirty="0" smtClean="0"/>
              <a:t>(ataque terrorista)</a:t>
            </a:r>
          </a:p>
        </p:txBody>
      </p:sp>
    </p:spTree>
    <p:extLst>
      <p:ext uri="{BB962C8B-B14F-4D97-AF65-F5344CB8AC3E}">
        <p14:creationId xmlns:p14="http://schemas.microsoft.com/office/powerpoint/2010/main" xmlns="" val="28358197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76672"/>
            <a:ext cx="7543800" cy="930498"/>
          </a:xfrm>
        </p:spPr>
        <p:txBody>
          <a:bodyPr/>
          <a:lstStyle/>
          <a:p>
            <a:r>
              <a:rPr lang="pt-BR" dirty="0" smtClean="0"/>
              <a:t>Integração e preenchimento de </a:t>
            </a:r>
            <a:r>
              <a:rPr lang="pt-BR" dirty="0" err="1" smtClean="0"/>
              <a:t>templates</a:t>
            </a:r>
            <a:endParaRPr lang="pt-BR" dirty="0"/>
          </a:p>
        </p:txBody>
      </p:sp>
      <p:sp>
        <p:nvSpPr>
          <p:cNvPr id="3" name="Espaço Reservado para Conteúdo 2"/>
          <p:cNvSpPr>
            <a:spLocks noGrp="1"/>
          </p:cNvSpPr>
          <p:nvPr>
            <p:ph idx="1"/>
          </p:nvPr>
        </p:nvSpPr>
        <p:spPr/>
        <p:txBody>
          <a:bodyPr/>
          <a:lstStyle/>
          <a:p>
            <a:r>
              <a:rPr lang="pt-BR" dirty="0" err="1" smtClean="0"/>
              <a:t>Templates</a:t>
            </a:r>
            <a:r>
              <a:rPr lang="pt-BR" dirty="0" smtClean="0"/>
              <a:t>:</a:t>
            </a:r>
          </a:p>
          <a:p>
            <a:pPr lvl="1"/>
            <a:r>
              <a:rPr lang="pt-BR" dirty="0" smtClean="0"/>
              <a:t>são preenchidos com os campos extraídos</a:t>
            </a:r>
          </a:p>
          <a:p>
            <a:r>
              <a:rPr lang="pt-BR" dirty="0" smtClean="0">
                <a:latin typeface="+mn-lt"/>
                <a:ea typeface="+mn-ea"/>
                <a:cs typeface="+mn-cs"/>
              </a:rPr>
              <a:t>Relações ou eventos:</a:t>
            </a:r>
          </a:p>
          <a:p>
            <a:pPr lvl="1"/>
            <a:r>
              <a:rPr lang="pt-BR" dirty="0" smtClean="0">
                <a:latin typeface="+mn-lt"/>
                <a:ea typeface="+mn-ea"/>
                <a:cs typeface="+mn-cs"/>
              </a:rPr>
              <a:t>As informações extraídas são combinadas</a:t>
            </a:r>
            <a:r>
              <a:rPr lang="pt-BR" dirty="0" smtClean="0">
                <a:ea typeface="+mn-ea"/>
              </a:rPr>
              <a:t> em relações binárias ou </a:t>
            </a:r>
            <a:r>
              <a:rPr lang="pt-BR" dirty="0" err="1" smtClean="0">
                <a:ea typeface="+mn-ea"/>
              </a:rPr>
              <a:t>n-árias</a:t>
            </a:r>
            <a:r>
              <a:rPr lang="pt-BR" dirty="0" smtClean="0">
                <a:ea typeface="+mn-ea"/>
              </a:rPr>
              <a:t>.</a:t>
            </a:r>
          </a:p>
          <a:p>
            <a:r>
              <a:rPr lang="pt-BR" dirty="0" smtClean="0">
                <a:latin typeface="+mn-lt"/>
                <a:cs typeface="+mn-cs"/>
              </a:rPr>
              <a:t>Relembrando...</a:t>
            </a:r>
          </a:p>
          <a:p>
            <a:pPr lvl="1"/>
            <a:r>
              <a:rPr lang="pt-BR" dirty="0" smtClean="0">
                <a:ea typeface="+mn-ea"/>
              </a:rPr>
              <a:t>Se as relações ou eventos não são fixos a priori, temos a </a:t>
            </a:r>
            <a:r>
              <a:rPr lang="pt-BR" dirty="0" smtClean="0">
                <a:solidFill>
                  <a:srgbClr val="800000"/>
                </a:solidFill>
                <a:ea typeface="+mn-ea"/>
              </a:rPr>
              <a:t>EI aberta!</a:t>
            </a:r>
            <a:endParaRPr lang="pt-BR" dirty="0">
              <a:solidFill>
                <a:srgbClr val="800000"/>
              </a:solidFill>
              <a:ea typeface="+mn-ea"/>
              <a:cs typeface="+mn-cs"/>
            </a:endParaRPr>
          </a:p>
        </p:txBody>
      </p:sp>
    </p:spTree>
    <p:extLst>
      <p:ext uri="{BB962C8B-B14F-4D97-AF65-F5344CB8AC3E}">
        <p14:creationId xmlns:p14="http://schemas.microsoft.com/office/powerpoint/2010/main" xmlns="" val="29047654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283968" y="260649"/>
            <a:ext cx="4644008" cy="1152128"/>
          </a:xfrm>
        </p:spPr>
        <p:txBody>
          <a:bodyPr/>
          <a:lstStyle/>
          <a:p>
            <a:r>
              <a:rPr lang="pt-BR" sz="3200" dirty="0"/>
              <a:t>Exemplo de EI com </a:t>
            </a:r>
            <a:r>
              <a:rPr lang="pt-BR" sz="3200" dirty="0" smtClean="0"/>
              <a:t>PLN</a:t>
            </a:r>
            <a:br>
              <a:rPr lang="pt-BR" sz="3200" dirty="0" smtClean="0"/>
            </a:br>
            <a:r>
              <a:rPr lang="pt-BR" sz="3200" dirty="0" smtClean="0"/>
              <a:t>(não aberta)</a:t>
            </a:r>
          </a:p>
        </p:txBody>
      </p:sp>
      <p:grpSp>
        <p:nvGrpSpPr>
          <p:cNvPr id="2" name="Group 22"/>
          <p:cNvGrpSpPr>
            <a:grpSpLocks/>
          </p:cNvGrpSpPr>
          <p:nvPr/>
        </p:nvGrpSpPr>
        <p:grpSpPr bwMode="auto">
          <a:xfrm rot="16200000">
            <a:off x="4497747" y="3360152"/>
            <a:ext cx="4607598" cy="1866800"/>
            <a:chOff x="3267" y="2019"/>
            <a:chExt cx="2352" cy="960"/>
          </a:xfrm>
          <a:noFill/>
        </p:grpSpPr>
        <p:sp>
          <p:nvSpPr>
            <p:cNvPr id="16391" name="Freeform 18"/>
            <p:cNvSpPr>
              <a:spLocks/>
            </p:cNvSpPr>
            <p:nvPr/>
          </p:nvSpPr>
          <p:spPr bwMode="auto">
            <a:xfrm>
              <a:off x="3267" y="2019"/>
              <a:ext cx="2352" cy="960"/>
            </a:xfrm>
            <a:custGeom>
              <a:avLst/>
              <a:gdLst>
                <a:gd name="T0" fmla="*/ 1056 w 2352"/>
                <a:gd name="T1" fmla="*/ 1 h 960"/>
                <a:gd name="T2" fmla="*/ 939 w 2352"/>
                <a:gd name="T3" fmla="*/ 3 h 960"/>
                <a:gd name="T4" fmla="*/ 826 w 2352"/>
                <a:gd name="T5" fmla="*/ 6 h 960"/>
                <a:gd name="T6" fmla="*/ 718 w 2352"/>
                <a:gd name="T7" fmla="*/ 10 h 960"/>
                <a:gd name="T8" fmla="*/ 615 w 2352"/>
                <a:gd name="T9" fmla="*/ 15 h 960"/>
                <a:gd name="T10" fmla="*/ 518 w 2352"/>
                <a:gd name="T11" fmla="*/ 21 h 960"/>
                <a:gd name="T12" fmla="*/ 428 w 2352"/>
                <a:gd name="T13" fmla="*/ 28 h 960"/>
                <a:gd name="T14" fmla="*/ 344 w 2352"/>
                <a:gd name="T15" fmla="*/ 35 h 960"/>
                <a:gd name="T16" fmla="*/ 268 w 2352"/>
                <a:gd name="T17" fmla="*/ 44 h 960"/>
                <a:gd name="T18" fmla="*/ 201 w 2352"/>
                <a:gd name="T19" fmla="*/ 53 h 960"/>
                <a:gd name="T20" fmla="*/ 142 w 2352"/>
                <a:gd name="T21" fmla="*/ 63 h 960"/>
                <a:gd name="T22" fmla="*/ 92 w 2352"/>
                <a:gd name="T23" fmla="*/ 73 h 960"/>
                <a:gd name="T24" fmla="*/ 53 w 2352"/>
                <a:gd name="T25" fmla="*/ 85 h 960"/>
                <a:gd name="T26" fmla="*/ 24 w 2352"/>
                <a:gd name="T27" fmla="*/ 96 h 960"/>
                <a:gd name="T28" fmla="*/ 6 w 2352"/>
                <a:gd name="T29" fmla="*/ 108 h 960"/>
                <a:gd name="T30" fmla="*/ 0 w 2352"/>
                <a:gd name="T31" fmla="*/ 120 h 960"/>
                <a:gd name="T32" fmla="*/ 2 w 2352"/>
                <a:gd name="T33" fmla="*/ 846 h 960"/>
                <a:gd name="T34" fmla="*/ 14 w 2352"/>
                <a:gd name="T35" fmla="*/ 858 h 960"/>
                <a:gd name="T36" fmla="*/ 37 w 2352"/>
                <a:gd name="T37" fmla="*/ 870 h 960"/>
                <a:gd name="T38" fmla="*/ 71 w 2352"/>
                <a:gd name="T39" fmla="*/ 881 h 960"/>
                <a:gd name="T40" fmla="*/ 116 w 2352"/>
                <a:gd name="T41" fmla="*/ 892 h 960"/>
                <a:gd name="T42" fmla="*/ 170 w 2352"/>
                <a:gd name="T43" fmla="*/ 902 h 960"/>
                <a:gd name="T44" fmla="*/ 234 w 2352"/>
                <a:gd name="T45" fmla="*/ 912 h 960"/>
                <a:gd name="T46" fmla="*/ 305 w 2352"/>
                <a:gd name="T47" fmla="*/ 921 h 960"/>
                <a:gd name="T48" fmla="*/ 385 w 2352"/>
                <a:gd name="T49" fmla="*/ 929 h 960"/>
                <a:gd name="T50" fmla="*/ 472 w 2352"/>
                <a:gd name="T51" fmla="*/ 936 h 960"/>
                <a:gd name="T52" fmla="*/ 566 w 2352"/>
                <a:gd name="T53" fmla="*/ 943 h 960"/>
                <a:gd name="T54" fmla="*/ 666 w 2352"/>
                <a:gd name="T55" fmla="*/ 948 h 960"/>
                <a:gd name="T56" fmla="*/ 772 w 2352"/>
                <a:gd name="T57" fmla="*/ 953 h 960"/>
                <a:gd name="T58" fmla="*/ 882 w 2352"/>
                <a:gd name="T59" fmla="*/ 956 h 960"/>
                <a:gd name="T60" fmla="*/ 997 w 2352"/>
                <a:gd name="T61" fmla="*/ 959 h 960"/>
                <a:gd name="T62" fmla="*/ 1176 w 2352"/>
                <a:gd name="T63" fmla="*/ 960 h 960"/>
                <a:gd name="T64" fmla="*/ 1355 w 2352"/>
                <a:gd name="T65" fmla="*/ 959 h 960"/>
                <a:gd name="T66" fmla="*/ 1470 w 2352"/>
                <a:gd name="T67" fmla="*/ 956 h 960"/>
                <a:gd name="T68" fmla="*/ 1581 w 2352"/>
                <a:gd name="T69" fmla="*/ 953 h 960"/>
                <a:gd name="T70" fmla="*/ 1686 w 2352"/>
                <a:gd name="T71" fmla="*/ 948 h 960"/>
                <a:gd name="T72" fmla="*/ 1786 w 2352"/>
                <a:gd name="T73" fmla="*/ 943 h 960"/>
                <a:gd name="T74" fmla="*/ 1880 w 2352"/>
                <a:gd name="T75" fmla="*/ 936 h 960"/>
                <a:gd name="T76" fmla="*/ 1967 w 2352"/>
                <a:gd name="T77" fmla="*/ 929 h 960"/>
                <a:gd name="T78" fmla="*/ 2047 w 2352"/>
                <a:gd name="T79" fmla="*/ 921 h 960"/>
                <a:gd name="T80" fmla="*/ 2119 w 2352"/>
                <a:gd name="T81" fmla="*/ 912 h 960"/>
                <a:gd name="T82" fmla="*/ 2182 w 2352"/>
                <a:gd name="T83" fmla="*/ 902 h 960"/>
                <a:gd name="T84" fmla="*/ 2236 w 2352"/>
                <a:gd name="T85" fmla="*/ 892 h 960"/>
                <a:gd name="T86" fmla="*/ 2281 w 2352"/>
                <a:gd name="T87" fmla="*/ 881 h 960"/>
                <a:gd name="T88" fmla="*/ 2315 w 2352"/>
                <a:gd name="T89" fmla="*/ 870 h 960"/>
                <a:gd name="T90" fmla="*/ 2339 w 2352"/>
                <a:gd name="T91" fmla="*/ 858 h 960"/>
                <a:gd name="T92" fmla="*/ 2351 w 2352"/>
                <a:gd name="T93" fmla="*/ 846 h 960"/>
                <a:gd name="T94" fmla="*/ 2352 w 2352"/>
                <a:gd name="T95" fmla="*/ 120 h 960"/>
                <a:gd name="T96" fmla="*/ 2346 w 2352"/>
                <a:gd name="T97" fmla="*/ 108 h 960"/>
                <a:gd name="T98" fmla="*/ 2328 w 2352"/>
                <a:gd name="T99" fmla="*/ 96 h 960"/>
                <a:gd name="T100" fmla="*/ 2299 w 2352"/>
                <a:gd name="T101" fmla="*/ 85 h 960"/>
                <a:gd name="T102" fmla="*/ 2260 w 2352"/>
                <a:gd name="T103" fmla="*/ 73 h 960"/>
                <a:gd name="T104" fmla="*/ 2210 w 2352"/>
                <a:gd name="T105" fmla="*/ 63 h 960"/>
                <a:gd name="T106" fmla="*/ 2151 w 2352"/>
                <a:gd name="T107" fmla="*/ 53 h 960"/>
                <a:gd name="T108" fmla="*/ 2084 w 2352"/>
                <a:gd name="T109" fmla="*/ 44 h 960"/>
                <a:gd name="T110" fmla="*/ 2008 w 2352"/>
                <a:gd name="T111" fmla="*/ 35 h 960"/>
                <a:gd name="T112" fmla="*/ 1924 w 2352"/>
                <a:gd name="T113" fmla="*/ 28 h 960"/>
                <a:gd name="T114" fmla="*/ 1834 w 2352"/>
                <a:gd name="T115" fmla="*/ 21 h 960"/>
                <a:gd name="T116" fmla="*/ 1737 w 2352"/>
                <a:gd name="T117" fmla="*/ 15 h 960"/>
                <a:gd name="T118" fmla="*/ 1634 w 2352"/>
                <a:gd name="T119" fmla="*/ 10 h 960"/>
                <a:gd name="T120" fmla="*/ 1526 w 2352"/>
                <a:gd name="T121" fmla="*/ 6 h 960"/>
                <a:gd name="T122" fmla="*/ 1413 w 2352"/>
                <a:gd name="T123" fmla="*/ 3 h 960"/>
                <a:gd name="T124" fmla="*/ 1296 w 2352"/>
                <a:gd name="T125" fmla="*/ 1 h 9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52"/>
                <a:gd name="T190" fmla="*/ 0 h 960"/>
                <a:gd name="T191" fmla="*/ 2352 w 2352"/>
                <a:gd name="T192" fmla="*/ 960 h 9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52" h="960">
                  <a:moveTo>
                    <a:pt x="1176" y="0"/>
                  </a:moveTo>
                  <a:lnTo>
                    <a:pt x="1056" y="1"/>
                  </a:lnTo>
                  <a:lnTo>
                    <a:pt x="997" y="1"/>
                  </a:lnTo>
                  <a:lnTo>
                    <a:pt x="939" y="3"/>
                  </a:lnTo>
                  <a:lnTo>
                    <a:pt x="882" y="4"/>
                  </a:lnTo>
                  <a:lnTo>
                    <a:pt x="826" y="6"/>
                  </a:lnTo>
                  <a:lnTo>
                    <a:pt x="772" y="7"/>
                  </a:lnTo>
                  <a:lnTo>
                    <a:pt x="718" y="10"/>
                  </a:lnTo>
                  <a:lnTo>
                    <a:pt x="666" y="12"/>
                  </a:lnTo>
                  <a:lnTo>
                    <a:pt x="615" y="15"/>
                  </a:lnTo>
                  <a:lnTo>
                    <a:pt x="566" y="18"/>
                  </a:lnTo>
                  <a:lnTo>
                    <a:pt x="518" y="21"/>
                  </a:lnTo>
                  <a:lnTo>
                    <a:pt x="472" y="24"/>
                  </a:lnTo>
                  <a:lnTo>
                    <a:pt x="428" y="28"/>
                  </a:lnTo>
                  <a:lnTo>
                    <a:pt x="385" y="31"/>
                  </a:lnTo>
                  <a:lnTo>
                    <a:pt x="344" y="35"/>
                  </a:lnTo>
                  <a:lnTo>
                    <a:pt x="305" y="40"/>
                  </a:lnTo>
                  <a:lnTo>
                    <a:pt x="268" y="44"/>
                  </a:lnTo>
                  <a:lnTo>
                    <a:pt x="234" y="48"/>
                  </a:lnTo>
                  <a:lnTo>
                    <a:pt x="201" y="53"/>
                  </a:lnTo>
                  <a:lnTo>
                    <a:pt x="170" y="58"/>
                  </a:lnTo>
                  <a:lnTo>
                    <a:pt x="142" y="63"/>
                  </a:lnTo>
                  <a:lnTo>
                    <a:pt x="116" y="68"/>
                  </a:lnTo>
                  <a:lnTo>
                    <a:pt x="92" y="73"/>
                  </a:lnTo>
                  <a:lnTo>
                    <a:pt x="71" y="79"/>
                  </a:lnTo>
                  <a:lnTo>
                    <a:pt x="53" y="85"/>
                  </a:lnTo>
                  <a:lnTo>
                    <a:pt x="37" y="90"/>
                  </a:lnTo>
                  <a:lnTo>
                    <a:pt x="24" y="96"/>
                  </a:lnTo>
                  <a:lnTo>
                    <a:pt x="14" y="102"/>
                  </a:lnTo>
                  <a:lnTo>
                    <a:pt x="6" y="108"/>
                  </a:lnTo>
                  <a:lnTo>
                    <a:pt x="2" y="114"/>
                  </a:lnTo>
                  <a:lnTo>
                    <a:pt x="0" y="120"/>
                  </a:lnTo>
                  <a:lnTo>
                    <a:pt x="0" y="840"/>
                  </a:lnTo>
                  <a:lnTo>
                    <a:pt x="2" y="846"/>
                  </a:lnTo>
                  <a:lnTo>
                    <a:pt x="6" y="852"/>
                  </a:lnTo>
                  <a:lnTo>
                    <a:pt x="14" y="858"/>
                  </a:lnTo>
                  <a:lnTo>
                    <a:pt x="24" y="864"/>
                  </a:lnTo>
                  <a:lnTo>
                    <a:pt x="37" y="870"/>
                  </a:lnTo>
                  <a:lnTo>
                    <a:pt x="53" y="876"/>
                  </a:lnTo>
                  <a:lnTo>
                    <a:pt x="71" y="881"/>
                  </a:lnTo>
                  <a:lnTo>
                    <a:pt x="92" y="887"/>
                  </a:lnTo>
                  <a:lnTo>
                    <a:pt x="116" y="892"/>
                  </a:lnTo>
                  <a:lnTo>
                    <a:pt x="142" y="897"/>
                  </a:lnTo>
                  <a:lnTo>
                    <a:pt x="170" y="902"/>
                  </a:lnTo>
                  <a:lnTo>
                    <a:pt x="201" y="907"/>
                  </a:lnTo>
                  <a:lnTo>
                    <a:pt x="234" y="912"/>
                  </a:lnTo>
                  <a:lnTo>
                    <a:pt x="268" y="916"/>
                  </a:lnTo>
                  <a:lnTo>
                    <a:pt x="305" y="921"/>
                  </a:lnTo>
                  <a:lnTo>
                    <a:pt x="344" y="925"/>
                  </a:lnTo>
                  <a:lnTo>
                    <a:pt x="385" y="929"/>
                  </a:lnTo>
                  <a:lnTo>
                    <a:pt x="428" y="933"/>
                  </a:lnTo>
                  <a:lnTo>
                    <a:pt x="472" y="936"/>
                  </a:lnTo>
                  <a:lnTo>
                    <a:pt x="518" y="940"/>
                  </a:lnTo>
                  <a:lnTo>
                    <a:pt x="566" y="943"/>
                  </a:lnTo>
                  <a:lnTo>
                    <a:pt x="615" y="946"/>
                  </a:lnTo>
                  <a:lnTo>
                    <a:pt x="666" y="948"/>
                  </a:lnTo>
                  <a:lnTo>
                    <a:pt x="718" y="951"/>
                  </a:lnTo>
                  <a:lnTo>
                    <a:pt x="772" y="953"/>
                  </a:lnTo>
                  <a:lnTo>
                    <a:pt x="826" y="955"/>
                  </a:lnTo>
                  <a:lnTo>
                    <a:pt x="882" y="956"/>
                  </a:lnTo>
                  <a:lnTo>
                    <a:pt x="939" y="958"/>
                  </a:lnTo>
                  <a:lnTo>
                    <a:pt x="997" y="959"/>
                  </a:lnTo>
                  <a:lnTo>
                    <a:pt x="1056" y="959"/>
                  </a:lnTo>
                  <a:lnTo>
                    <a:pt x="1176" y="960"/>
                  </a:lnTo>
                  <a:lnTo>
                    <a:pt x="1296" y="959"/>
                  </a:lnTo>
                  <a:lnTo>
                    <a:pt x="1355" y="959"/>
                  </a:lnTo>
                  <a:lnTo>
                    <a:pt x="1413" y="958"/>
                  </a:lnTo>
                  <a:lnTo>
                    <a:pt x="1470" y="956"/>
                  </a:lnTo>
                  <a:lnTo>
                    <a:pt x="1526" y="955"/>
                  </a:lnTo>
                  <a:lnTo>
                    <a:pt x="1581" y="953"/>
                  </a:lnTo>
                  <a:lnTo>
                    <a:pt x="1634" y="951"/>
                  </a:lnTo>
                  <a:lnTo>
                    <a:pt x="1686" y="948"/>
                  </a:lnTo>
                  <a:lnTo>
                    <a:pt x="1737" y="946"/>
                  </a:lnTo>
                  <a:lnTo>
                    <a:pt x="1786" y="943"/>
                  </a:lnTo>
                  <a:lnTo>
                    <a:pt x="1834" y="940"/>
                  </a:lnTo>
                  <a:lnTo>
                    <a:pt x="1880" y="936"/>
                  </a:lnTo>
                  <a:lnTo>
                    <a:pt x="1924" y="933"/>
                  </a:lnTo>
                  <a:lnTo>
                    <a:pt x="1967" y="929"/>
                  </a:lnTo>
                  <a:lnTo>
                    <a:pt x="2008" y="925"/>
                  </a:lnTo>
                  <a:lnTo>
                    <a:pt x="2047" y="921"/>
                  </a:lnTo>
                  <a:lnTo>
                    <a:pt x="2084" y="916"/>
                  </a:lnTo>
                  <a:lnTo>
                    <a:pt x="2119" y="912"/>
                  </a:lnTo>
                  <a:lnTo>
                    <a:pt x="2151" y="907"/>
                  </a:lnTo>
                  <a:lnTo>
                    <a:pt x="2182" y="902"/>
                  </a:lnTo>
                  <a:lnTo>
                    <a:pt x="2210" y="897"/>
                  </a:lnTo>
                  <a:lnTo>
                    <a:pt x="2236" y="892"/>
                  </a:lnTo>
                  <a:lnTo>
                    <a:pt x="2260" y="887"/>
                  </a:lnTo>
                  <a:lnTo>
                    <a:pt x="2281" y="881"/>
                  </a:lnTo>
                  <a:lnTo>
                    <a:pt x="2299" y="876"/>
                  </a:lnTo>
                  <a:lnTo>
                    <a:pt x="2315" y="870"/>
                  </a:lnTo>
                  <a:lnTo>
                    <a:pt x="2328" y="864"/>
                  </a:lnTo>
                  <a:lnTo>
                    <a:pt x="2339" y="858"/>
                  </a:lnTo>
                  <a:lnTo>
                    <a:pt x="2346" y="852"/>
                  </a:lnTo>
                  <a:lnTo>
                    <a:pt x="2351" y="846"/>
                  </a:lnTo>
                  <a:lnTo>
                    <a:pt x="2352" y="840"/>
                  </a:lnTo>
                  <a:lnTo>
                    <a:pt x="2352" y="120"/>
                  </a:lnTo>
                  <a:lnTo>
                    <a:pt x="2351" y="114"/>
                  </a:lnTo>
                  <a:lnTo>
                    <a:pt x="2346" y="108"/>
                  </a:lnTo>
                  <a:lnTo>
                    <a:pt x="2339" y="102"/>
                  </a:lnTo>
                  <a:lnTo>
                    <a:pt x="2328" y="96"/>
                  </a:lnTo>
                  <a:lnTo>
                    <a:pt x="2315" y="90"/>
                  </a:lnTo>
                  <a:lnTo>
                    <a:pt x="2299" y="85"/>
                  </a:lnTo>
                  <a:lnTo>
                    <a:pt x="2281" y="79"/>
                  </a:lnTo>
                  <a:lnTo>
                    <a:pt x="2260" y="73"/>
                  </a:lnTo>
                  <a:lnTo>
                    <a:pt x="2236" y="68"/>
                  </a:lnTo>
                  <a:lnTo>
                    <a:pt x="2210" y="63"/>
                  </a:lnTo>
                  <a:lnTo>
                    <a:pt x="2182" y="58"/>
                  </a:lnTo>
                  <a:lnTo>
                    <a:pt x="2151" y="53"/>
                  </a:lnTo>
                  <a:lnTo>
                    <a:pt x="2119" y="48"/>
                  </a:lnTo>
                  <a:lnTo>
                    <a:pt x="2084" y="44"/>
                  </a:lnTo>
                  <a:lnTo>
                    <a:pt x="2047" y="40"/>
                  </a:lnTo>
                  <a:lnTo>
                    <a:pt x="2008" y="35"/>
                  </a:lnTo>
                  <a:lnTo>
                    <a:pt x="1967" y="31"/>
                  </a:lnTo>
                  <a:lnTo>
                    <a:pt x="1924" y="28"/>
                  </a:lnTo>
                  <a:lnTo>
                    <a:pt x="1880" y="24"/>
                  </a:lnTo>
                  <a:lnTo>
                    <a:pt x="1834" y="21"/>
                  </a:lnTo>
                  <a:lnTo>
                    <a:pt x="1786" y="18"/>
                  </a:lnTo>
                  <a:lnTo>
                    <a:pt x="1737" y="15"/>
                  </a:lnTo>
                  <a:lnTo>
                    <a:pt x="1686" y="12"/>
                  </a:lnTo>
                  <a:lnTo>
                    <a:pt x="1634" y="10"/>
                  </a:lnTo>
                  <a:lnTo>
                    <a:pt x="1581" y="7"/>
                  </a:lnTo>
                  <a:lnTo>
                    <a:pt x="1526" y="6"/>
                  </a:lnTo>
                  <a:lnTo>
                    <a:pt x="1470" y="4"/>
                  </a:lnTo>
                  <a:lnTo>
                    <a:pt x="1413" y="3"/>
                  </a:lnTo>
                  <a:lnTo>
                    <a:pt x="1355" y="1"/>
                  </a:lnTo>
                  <a:lnTo>
                    <a:pt x="1296" y="1"/>
                  </a:lnTo>
                  <a:lnTo>
                    <a:pt x="1176" y="0"/>
                  </a:lnTo>
                  <a:close/>
                </a:path>
              </a:pathLst>
            </a:custGeom>
            <a:grpFill/>
            <a:ln w="9525">
              <a:noFill/>
              <a:round/>
              <a:headEnd/>
              <a:tailEnd/>
            </a:ln>
          </p:spPr>
          <p:txBody>
            <a:bodyPr/>
            <a:lstStyle/>
            <a:p>
              <a:endParaRPr lang="pt-BR" sz="2800"/>
            </a:p>
          </p:txBody>
        </p:sp>
        <p:sp>
          <p:nvSpPr>
            <p:cNvPr id="16392" name="Freeform 19"/>
            <p:cNvSpPr>
              <a:spLocks/>
            </p:cNvSpPr>
            <p:nvPr/>
          </p:nvSpPr>
          <p:spPr bwMode="auto">
            <a:xfrm>
              <a:off x="3267" y="2019"/>
              <a:ext cx="2352" cy="240"/>
            </a:xfrm>
            <a:custGeom>
              <a:avLst/>
              <a:gdLst>
                <a:gd name="T0" fmla="*/ 2 w 2352"/>
                <a:gd name="T1" fmla="*/ 126 h 240"/>
                <a:gd name="T2" fmla="*/ 14 w 2352"/>
                <a:gd name="T3" fmla="*/ 138 h 240"/>
                <a:gd name="T4" fmla="*/ 37 w 2352"/>
                <a:gd name="T5" fmla="*/ 150 h 240"/>
                <a:gd name="T6" fmla="*/ 71 w 2352"/>
                <a:gd name="T7" fmla="*/ 161 h 240"/>
                <a:gd name="T8" fmla="*/ 116 w 2352"/>
                <a:gd name="T9" fmla="*/ 172 h 240"/>
                <a:gd name="T10" fmla="*/ 170 w 2352"/>
                <a:gd name="T11" fmla="*/ 182 h 240"/>
                <a:gd name="T12" fmla="*/ 234 w 2352"/>
                <a:gd name="T13" fmla="*/ 192 h 240"/>
                <a:gd name="T14" fmla="*/ 305 w 2352"/>
                <a:gd name="T15" fmla="*/ 201 h 240"/>
                <a:gd name="T16" fmla="*/ 385 w 2352"/>
                <a:gd name="T17" fmla="*/ 209 h 240"/>
                <a:gd name="T18" fmla="*/ 472 w 2352"/>
                <a:gd name="T19" fmla="*/ 216 h 240"/>
                <a:gd name="T20" fmla="*/ 566 w 2352"/>
                <a:gd name="T21" fmla="*/ 223 h 240"/>
                <a:gd name="T22" fmla="*/ 666 w 2352"/>
                <a:gd name="T23" fmla="*/ 228 h 240"/>
                <a:gd name="T24" fmla="*/ 772 w 2352"/>
                <a:gd name="T25" fmla="*/ 233 h 240"/>
                <a:gd name="T26" fmla="*/ 882 w 2352"/>
                <a:gd name="T27" fmla="*/ 236 h 240"/>
                <a:gd name="T28" fmla="*/ 997 w 2352"/>
                <a:gd name="T29" fmla="*/ 239 h 240"/>
                <a:gd name="T30" fmla="*/ 1176 w 2352"/>
                <a:gd name="T31" fmla="*/ 240 h 240"/>
                <a:gd name="T32" fmla="*/ 1355 w 2352"/>
                <a:gd name="T33" fmla="*/ 239 h 240"/>
                <a:gd name="T34" fmla="*/ 1470 w 2352"/>
                <a:gd name="T35" fmla="*/ 236 h 240"/>
                <a:gd name="T36" fmla="*/ 1581 w 2352"/>
                <a:gd name="T37" fmla="*/ 233 h 240"/>
                <a:gd name="T38" fmla="*/ 1686 w 2352"/>
                <a:gd name="T39" fmla="*/ 228 h 240"/>
                <a:gd name="T40" fmla="*/ 1786 w 2352"/>
                <a:gd name="T41" fmla="*/ 223 h 240"/>
                <a:gd name="T42" fmla="*/ 1880 w 2352"/>
                <a:gd name="T43" fmla="*/ 216 h 240"/>
                <a:gd name="T44" fmla="*/ 1967 w 2352"/>
                <a:gd name="T45" fmla="*/ 209 h 240"/>
                <a:gd name="T46" fmla="*/ 2047 w 2352"/>
                <a:gd name="T47" fmla="*/ 201 h 240"/>
                <a:gd name="T48" fmla="*/ 2119 w 2352"/>
                <a:gd name="T49" fmla="*/ 192 h 240"/>
                <a:gd name="T50" fmla="*/ 2182 w 2352"/>
                <a:gd name="T51" fmla="*/ 182 h 240"/>
                <a:gd name="T52" fmla="*/ 2236 w 2352"/>
                <a:gd name="T53" fmla="*/ 172 h 240"/>
                <a:gd name="T54" fmla="*/ 2281 w 2352"/>
                <a:gd name="T55" fmla="*/ 161 h 240"/>
                <a:gd name="T56" fmla="*/ 2315 w 2352"/>
                <a:gd name="T57" fmla="*/ 150 h 240"/>
                <a:gd name="T58" fmla="*/ 2339 w 2352"/>
                <a:gd name="T59" fmla="*/ 138 h 240"/>
                <a:gd name="T60" fmla="*/ 2351 w 2352"/>
                <a:gd name="T61" fmla="*/ 126 h 240"/>
                <a:gd name="T62" fmla="*/ 2351 w 2352"/>
                <a:gd name="T63" fmla="*/ 114 h 240"/>
                <a:gd name="T64" fmla="*/ 2339 w 2352"/>
                <a:gd name="T65" fmla="*/ 102 h 240"/>
                <a:gd name="T66" fmla="*/ 2315 w 2352"/>
                <a:gd name="T67" fmla="*/ 90 h 240"/>
                <a:gd name="T68" fmla="*/ 2281 w 2352"/>
                <a:gd name="T69" fmla="*/ 79 h 240"/>
                <a:gd name="T70" fmla="*/ 2236 w 2352"/>
                <a:gd name="T71" fmla="*/ 68 h 240"/>
                <a:gd name="T72" fmla="*/ 2182 w 2352"/>
                <a:gd name="T73" fmla="*/ 58 h 240"/>
                <a:gd name="T74" fmla="*/ 2119 w 2352"/>
                <a:gd name="T75" fmla="*/ 48 h 240"/>
                <a:gd name="T76" fmla="*/ 2047 w 2352"/>
                <a:gd name="T77" fmla="*/ 40 h 240"/>
                <a:gd name="T78" fmla="*/ 1967 w 2352"/>
                <a:gd name="T79" fmla="*/ 31 h 240"/>
                <a:gd name="T80" fmla="*/ 1880 w 2352"/>
                <a:gd name="T81" fmla="*/ 24 h 240"/>
                <a:gd name="T82" fmla="*/ 1786 w 2352"/>
                <a:gd name="T83" fmla="*/ 18 h 240"/>
                <a:gd name="T84" fmla="*/ 1686 w 2352"/>
                <a:gd name="T85" fmla="*/ 12 h 240"/>
                <a:gd name="T86" fmla="*/ 1581 w 2352"/>
                <a:gd name="T87" fmla="*/ 7 h 240"/>
                <a:gd name="T88" fmla="*/ 1470 w 2352"/>
                <a:gd name="T89" fmla="*/ 4 h 240"/>
                <a:gd name="T90" fmla="*/ 1355 w 2352"/>
                <a:gd name="T91" fmla="*/ 1 h 240"/>
                <a:gd name="T92" fmla="*/ 1176 w 2352"/>
                <a:gd name="T93" fmla="*/ 0 h 240"/>
                <a:gd name="T94" fmla="*/ 997 w 2352"/>
                <a:gd name="T95" fmla="*/ 1 h 240"/>
                <a:gd name="T96" fmla="*/ 882 w 2352"/>
                <a:gd name="T97" fmla="*/ 4 h 240"/>
                <a:gd name="T98" fmla="*/ 772 w 2352"/>
                <a:gd name="T99" fmla="*/ 7 h 240"/>
                <a:gd name="T100" fmla="*/ 666 w 2352"/>
                <a:gd name="T101" fmla="*/ 12 h 240"/>
                <a:gd name="T102" fmla="*/ 566 w 2352"/>
                <a:gd name="T103" fmla="*/ 18 h 240"/>
                <a:gd name="T104" fmla="*/ 472 w 2352"/>
                <a:gd name="T105" fmla="*/ 24 h 240"/>
                <a:gd name="T106" fmla="*/ 385 w 2352"/>
                <a:gd name="T107" fmla="*/ 31 h 240"/>
                <a:gd name="T108" fmla="*/ 305 w 2352"/>
                <a:gd name="T109" fmla="*/ 40 h 240"/>
                <a:gd name="T110" fmla="*/ 234 w 2352"/>
                <a:gd name="T111" fmla="*/ 48 h 240"/>
                <a:gd name="T112" fmla="*/ 170 w 2352"/>
                <a:gd name="T113" fmla="*/ 58 h 240"/>
                <a:gd name="T114" fmla="*/ 116 w 2352"/>
                <a:gd name="T115" fmla="*/ 68 h 240"/>
                <a:gd name="T116" fmla="*/ 71 w 2352"/>
                <a:gd name="T117" fmla="*/ 79 h 240"/>
                <a:gd name="T118" fmla="*/ 37 w 2352"/>
                <a:gd name="T119" fmla="*/ 90 h 240"/>
                <a:gd name="T120" fmla="*/ 14 w 2352"/>
                <a:gd name="T121" fmla="*/ 102 h 240"/>
                <a:gd name="T122" fmla="*/ 2 w 2352"/>
                <a:gd name="T123" fmla="*/ 114 h 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52"/>
                <a:gd name="T187" fmla="*/ 0 h 240"/>
                <a:gd name="T188" fmla="*/ 2352 w 2352"/>
                <a:gd name="T189" fmla="*/ 240 h 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52" h="240">
                  <a:moveTo>
                    <a:pt x="0" y="120"/>
                  </a:moveTo>
                  <a:lnTo>
                    <a:pt x="2" y="126"/>
                  </a:lnTo>
                  <a:lnTo>
                    <a:pt x="6" y="132"/>
                  </a:lnTo>
                  <a:lnTo>
                    <a:pt x="14" y="138"/>
                  </a:lnTo>
                  <a:lnTo>
                    <a:pt x="24" y="144"/>
                  </a:lnTo>
                  <a:lnTo>
                    <a:pt x="37" y="150"/>
                  </a:lnTo>
                  <a:lnTo>
                    <a:pt x="53" y="156"/>
                  </a:lnTo>
                  <a:lnTo>
                    <a:pt x="71" y="161"/>
                  </a:lnTo>
                  <a:lnTo>
                    <a:pt x="92" y="167"/>
                  </a:lnTo>
                  <a:lnTo>
                    <a:pt x="116" y="172"/>
                  </a:lnTo>
                  <a:lnTo>
                    <a:pt x="142" y="177"/>
                  </a:lnTo>
                  <a:lnTo>
                    <a:pt x="170" y="182"/>
                  </a:lnTo>
                  <a:lnTo>
                    <a:pt x="201" y="187"/>
                  </a:lnTo>
                  <a:lnTo>
                    <a:pt x="234" y="192"/>
                  </a:lnTo>
                  <a:lnTo>
                    <a:pt x="268" y="196"/>
                  </a:lnTo>
                  <a:lnTo>
                    <a:pt x="305" y="201"/>
                  </a:lnTo>
                  <a:lnTo>
                    <a:pt x="344" y="205"/>
                  </a:lnTo>
                  <a:lnTo>
                    <a:pt x="385" y="209"/>
                  </a:lnTo>
                  <a:lnTo>
                    <a:pt x="428" y="213"/>
                  </a:lnTo>
                  <a:lnTo>
                    <a:pt x="472" y="216"/>
                  </a:lnTo>
                  <a:lnTo>
                    <a:pt x="518" y="220"/>
                  </a:lnTo>
                  <a:lnTo>
                    <a:pt x="566" y="223"/>
                  </a:lnTo>
                  <a:lnTo>
                    <a:pt x="615" y="226"/>
                  </a:lnTo>
                  <a:lnTo>
                    <a:pt x="666" y="228"/>
                  </a:lnTo>
                  <a:lnTo>
                    <a:pt x="718" y="231"/>
                  </a:lnTo>
                  <a:lnTo>
                    <a:pt x="772" y="233"/>
                  </a:lnTo>
                  <a:lnTo>
                    <a:pt x="826" y="235"/>
                  </a:lnTo>
                  <a:lnTo>
                    <a:pt x="882" y="236"/>
                  </a:lnTo>
                  <a:lnTo>
                    <a:pt x="939" y="238"/>
                  </a:lnTo>
                  <a:lnTo>
                    <a:pt x="997" y="239"/>
                  </a:lnTo>
                  <a:lnTo>
                    <a:pt x="1056" y="239"/>
                  </a:lnTo>
                  <a:lnTo>
                    <a:pt x="1176" y="240"/>
                  </a:lnTo>
                  <a:lnTo>
                    <a:pt x="1296" y="239"/>
                  </a:lnTo>
                  <a:lnTo>
                    <a:pt x="1355" y="239"/>
                  </a:lnTo>
                  <a:lnTo>
                    <a:pt x="1413" y="238"/>
                  </a:lnTo>
                  <a:lnTo>
                    <a:pt x="1470" y="236"/>
                  </a:lnTo>
                  <a:lnTo>
                    <a:pt x="1526" y="235"/>
                  </a:lnTo>
                  <a:lnTo>
                    <a:pt x="1581" y="233"/>
                  </a:lnTo>
                  <a:lnTo>
                    <a:pt x="1634" y="231"/>
                  </a:lnTo>
                  <a:lnTo>
                    <a:pt x="1686" y="228"/>
                  </a:lnTo>
                  <a:lnTo>
                    <a:pt x="1737" y="226"/>
                  </a:lnTo>
                  <a:lnTo>
                    <a:pt x="1786" y="223"/>
                  </a:lnTo>
                  <a:lnTo>
                    <a:pt x="1834" y="220"/>
                  </a:lnTo>
                  <a:lnTo>
                    <a:pt x="1880" y="216"/>
                  </a:lnTo>
                  <a:lnTo>
                    <a:pt x="1924" y="213"/>
                  </a:lnTo>
                  <a:lnTo>
                    <a:pt x="1967" y="209"/>
                  </a:lnTo>
                  <a:lnTo>
                    <a:pt x="2008" y="205"/>
                  </a:lnTo>
                  <a:lnTo>
                    <a:pt x="2047" y="201"/>
                  </a:lnTo>
                  <a:lnTo>
                    <a:pt x="2084" y="196"/>
                  </a:lnTo>
                  <a:lnTo>
                    <a:pt x="2119" y="192"/>
                  </a:lnTo>
                  <a:lnTo>
                    <a:pt x="2151" y="187"/>
                  </a:lnTo>
                  <a:lnTo>
                    <a:pt x="2182" y="182"/>
                  </a:lnTo>
                  <a:lnTo>
                    <a:pt x="2210" y="177"/>
                  </a:lnTo>
                  <a:lnTo>
                    <a:pt x="2236" y="172"/>
                  </a:lnTo>
                  <a:lnTo>
                    <a:pt x="2260" y="167"/>
                  </a:lnTo>
                  <a:lnTo>
                    <a:pt x="2281" y="161"/>
                  </a:lnTo>
                  <a:lnTo>
                    <a:pt x="2299" y="156"/>
                  </a:lnTo>
                  <a:lnTo>
                    <a:pt x="2315" y="150"/>
                  </a:lnTo>
                  <a:lnTo>
                    <a:pt x="2328" y="144"/>
                  </a:lnTo>
                  <a:lnTo>
                    <a:pt x="2339" y="138"/>
                  </a:lnTo>
                  <a:lnTo>
                    <a:pt x="2346" y="132"/>
                  </a:lnTo>
                  <a:lnTo>
                    <a:pt x="2351" y="126"/>
                  </a:lnTo>
                  <a:lnTo>
                    <a:pt x="2352" y="120"/>
                  </a:lnTo>
                  <a:lnTo>
                    <a:pt x="2351" y="114"/>
                  </a:lnTo>
                  <a:lnTo>
                    <a:pt x="2346" y="108"/>
                  </a:lnTo>
                  <a:lnTo>
                    <a:pt x="2339" y="102"/>
                  </a:lnTo>
                  <a:lnTo>
                    <a:pt x="2328" y="96"/>
                  </a:lnTo>
                  <a:lnTo>
                    <a:pt x="2315" y="90"/>
                  </a:lnTo>
                  <a:lnTo>
                    <a:pt x="2299" y="85"/>
                  </a:lnTo>
                  <a:lnTo>
                    <a:pt x="2281" y="79"/>
                  </a:lnTo>
                  <a:lnTo>
                    <a:pt x="2260" y="73"/>
                  </a:lnTo>
                  <a:lnTo>
                    <a:pt x="2236" y="68"/>
                  </a:lnTo>
                  <a:lnTo>
                    <a:pt x="2210" y="63"/>
                  </a:lnTo>
                  <a:lnTo>
                    <a:pt x="2182" y="58"/>
                  </a:lnTo>
                  <a:lnTo>
                    <a:pt x="2151" y="53"/>
                  </a:lnTo>
                  <a:lnTo>
                    <a:pt x="2119" y="48"/>
                  </a:lnTo>
                  <a:lnTo>
                    <a:pt x="2084" y="44"/>
                  </a:lnTo>
                  <a:lnTo>
                    <a:pt x="2047" y="40"/>
                  </a:lnTo>
                  <a:lnTo>
                    <a:pt x="2008" y="35"/>
                  </a:lnTo>
                  <a:lnTo>
                    <a:pt x="1967" y="31"/>
                  </a:lnTo>
                  <a:lnTo>
                    <a:pt x="1924" y="28"/>
                  </a:lnTo>
                  <a:lnTo>
                    <a:pt x="1880" y="24"/>
                  </a:lnTo>
                  <a:lnTo>
                    <a:pt x="1834" y="21"/>
                  </a:lnTo>
                  <a:lnTo>
                    <a:pt x="1786" y="18"/>
                  </a:lnTo>
                  <a:lnTo>
                    <a:pt x="1737" y="15"/>
                  </a:lnTo>
                  <a:lnTo>
                    <a:pt x="1686" y="12"/>
                  </a:lnTo>
                  <a:lnTo>
                    <a:pt x="1634" y="10"/>
                  </a:lnTo>
                  <a:lnTo>
                    <a:pt x="1581" y="7"/>
                  </a:lnTo>
                  <a:lnTo>
                    <a:pt x="1526" y="6"/>
                  </a:lnTo>
                  <a:lnTo>
                    <a:pt x="1470" y="4"/>
                  </a:lnTo>
                  <a:lnTo>
                    <a:pt x="1413" y="3"/>
                  </a:lnTo>
                  <a:lnTo>
                    <a:pt x="1355" y="1"/>
                  </a:lnTo>
                  <a:lnTo>
                    <a:pt x="1296" y="1"/>
                  </a:lnTo>
                  <a:lnTo>
                    <a:pt x="1176" y="0"/>
                  </a:lnTo>
                  <a:lnTo>
                    <a:pt x="1056" y="1"/>
                  </a:lnTo>
                  <a:lnTo>
                    <a:pt x="997" y="1"/>
                  </a:lnTo>
                  <a:lnTo>
                    <a:pt x="939" y="3"/>
                  </a:lnTo>
                  <a:lnTo>
                    <a:pt x="882" y="4"/>
                  </a:lnTo>
                  <a:lnTo>
                    <a:pt x="826" y="6"/>
                  </a:lnTo>
                  <a:lnTo>
                    <a:pt x="772" y="7"/>
                  </a:lnTo>
                  <a:lnTo>
                    <a:pt x="718" y="10"/>
                  </a:lnTo>
                  <a:lnTo>
                    <a:pt x="666" y="12"/>
                  </a:lnTo>
                  <a:lnTo>
                    <a:pt x="615" y="15"/>
                  </a:lnTo>
                  <a:lnTo>
                    <a:pt x="566" y="18"/>
                  </a:lnTo>
                  <a:lnTo>
                    <a:pt x="518" y="21"/>
                  </a:lnTo>
                  <a:lnTo>
                    <a:pt x="472" y="24"/>
                  </a:lnTo>
                  <a:lnTo>
                    <a:pt x="428" y="28"/>
                  </a:lnTo>
                  <a:lnTo>
                    <a:pt x="385" y="31"/>
                  </a:lnTo>
                  <a:lnTo>
                    <a:pt x="344" y="35"/>
                  </a:lnTo>
                  <a:lnTo>
                    <a:pt x="305" y="40"/>
                  </a:lnTo>
                  <a:lnTo>
                    <a:pt x="268" y="44"/>
                  </a:lnTo>
                  <a:lnTo>
                    <a:pt x="234" y="48"/>
                  </a:lnTo>
                  <a:lnTo>
                    <a:pt x="201" y="53"/>
                  </a:lnTo>
                  <a:lnTo>
                    <a:pt x="170" y="58"/>
                  </a:lnTo>
                  <a:lnTo>
                    <a:pt x="142" y="63"/>
                  </a:lnTo>
                  <a:lnTo>
                    <a:pt x="116" y="68"/>
                  </a:lnTo>
                  <a:lnTo>
                    <a:pt x="92" y="73"/>
                  </a:lnTo>
                  <a:lnTo>
                    <a:pt x="71" y="79"/>
                  </a:lnTo>
                  <a:lnTo>
                    <a:pt x="53" y="85"/>
                  </a:lnTo>
                  <a:lnTo>
                    <a:pt x="37" y="90"/>
                  </a:lnTo>
                  <a:lnTo>
                    <a:pt x="24" y="96"/>
                  </a:lnTo>
                  <a:lnTo>
                    <a:pt x="14" y="102"/>
                  </a:lnTo>
                  <a:lnTo>
                    <a:pt x="6" y="108"/>
                  </a:lnTo>
                  <a:lnTo>
                    <a:pt x="2" y="114"/>
                  </a:lnTo>
                  <a:lnTo>
                    <a:pt x="0" y="120"/>
                  </a:lnTo>
                  <a:close/>
                </a:path>
              </a:pathLst>
            </a:custGeom>
            <a:grpFill/>
            <a:ln w="9525">
              <a:noFill/>
              <a:round/>
              <a:headEnd/>
              <a:tailEnd/>
            </a:ln>
          </p:spPr>
          <p:txBody>
            <a:bodyPr/>
            <a:lstStyle/>
            <a:p>
              <a:endParaRPr lang="pt-BR" sz="2800"/>
            </a:p>
          </p:txBody>
        </p:sp>
        <p:sp>
          <p:nvSpPr>
            <p:cNvPr id="16393" name="Freeform 20"/>
            <p:cNvSpPr>
              <a:spLocks/>
            </p:cNvSpPr>
            <p:nvPr/>
          </p:nvSpPr>
          <p:spPr bwMode="auto">
            <a:xfrm>
              <a:off x="3267" y="2019"/>
              <a:ext cx="2352" cy="960"/>
            </a:xfrm>
            <a:custGeom>
              <a:avLst/>
              <a:gdLst>
                <a:gd name="T0" fmla="*/ 1056 w 2352"/>
                <a:gd name="T1" fmla="*/ 1 h 960"/>
                <a:gd name="T2" fmla="*/ 939 w 2352"/>
                <a:gd name="T3" fmla="*/ 3 h 960"/>
                <a:gd name="T4" fmla="*/ 826 w 2352"/>
                <a:gd name="T5" fmla="*/ 6 h 960"/>
                <a:gd name="T6" fmla="*/ 718 w 2352"/>
                <a:gd name="T7" fmla="*/ 10 h 960"/>
                <a:gd name="T8" fmla="*/ 615 w 2352"/>
                <a:gd name="T9" fmla="*/ 15 h 960"/>
                <a:gd name="T10" fmla="*/ 518 w 2352"/>
                <a:gd name="T11" fmla="*/ 21 h 960"/>
                <a:gd name="T12" fmla="*/ 428 w 2352"/>
                <a:gd name="T13" fmla="*/ 28 h 960"/>
                <a:gd name="T14" fmla="*/ 344 w 2352"/>
                <a:gd name="T15" fmla="*/ 35 h 960"/>
                <a:gd name="T16" fmla="*/ 268 w 2352"/>
                <a:gd name="T17" fmla="*/ 44 h 960"/>
                <a:gd name="T18" fmla="*/ 201 w 2352"/>
                <a:gd name="T19" fmla="*/ 53 h 960"/>
                <a:gd name="T20" fmla="*/ 142 w 2352"/>
                <a:gd name="T21" fmla="*/ 63 h 960"/>
                <a:gd name="T22" fmla="*/ 92 w 2352"/>
                <a:gd name="T23" fmla="*/ 73 h 960"/>
                <a:gd name="T24" fmla="*/ 53 w 2352"/>
                <a:gd name="T25" fmla="*/ 85 h 960"/>
                <a:gd name="T26" fmla="*/ 24 w 2352"/>
                <a:gd name="T27" fmla="*/ 96 h 960"/>
                <a:gd name="T28" fmla="*/ 6 w 2352"/>
                <a:gd name="T29" fmla="*/ 108 h 960"/>
                <a:gd name="T30" fmla="*/ 0 w 2352"/>
                <a:gd name="T31" fmla="*/ 120 h 960"/>
                <a:gd name="T32" fmla="*/ 2 w 2352"/>
                <a:gd name="T33" fmla="*/ 846 h 960"/>
                <a:gd name="T34" fmla="*/ 14 w 2352"/>
                <a:gd name="T35" fmla="*/ 858 h 960"/>
                <a:gd name="T36" fmla="*/ 37 w 2352"/>
                <a:gd name="T37" fmla="*/ 870 h 960"/>
                <a:gd name="T38" fmla="*/ 71 w 2352"/>
                <a:gd name="T39" fmla="*/ 881 h 960"/>
                <a:gd name="T40" fmla="*/ 116 w 2352"/>
                <a:gd name="T41" fmla="*/ 892 h 960"/>
                <a:gd name="T42" fmla="*/ 170 w 2352"/>
                <a:gd name="T43" fmla="*/ 902 h 960"/>
                <a:gd name="T44" fmla="*/ 234 w 2352"/>
                <a:gd name="T45" fmla="*/ 912 h 960"/>
                <a:gd name="T46" fmla="*/ 305 w 2352"/>
                <a:gd name="T47" fmla="*/ 921 h 960"/>
                <a:gd name="T48" fmla="*/ 385 w 2352"/>
                <a:gd name="T49" fmla="*/ 929 h 960"/>
                <a:gd name="T50" fmla="*/ 472 w 2352"/>
                <a:gd name="T51" fmla="*/ 936 h 960"/>
                <a:gd name="T52" fmla="*/ 566 w 2352"/>
                <a:gd name="T53" fmla="*/ 943 h 960"/>
                <a:gd name="T54" fmla="*/ 666 w 2352"/>
                <a:gd name="T55" fmla="*/ 948 h 960"/>
                <a:gd name="T56" fmla="*/ 772 w 2352"/>
                <a:gd name="T57" fmla="*/ 953 h 960"/>
                <a:gd name="T58" fmla="*/ 882 w 2352"/>
                <a:gd name="T59" fmla="*/ 956 h 960"/>
                <a:gd name="T60" fmla="*/ 997 w 2352"/>
                <a:gd name="T61" fmla="*/ 959 h 960"/>
                <a:gd name="T62" fmla="*/ 1176 w 2352"/>
                <a:gd name="T63" fmla="*/ 960 h 960"/>
                <a:gd name="T64" fmla="*/ 1355 w 2352"/>
                <a:gd name="T65" fmla="*/ 959 h 960"/>
                <a:gd name="T66" fmla="*/ 1470 w 2352"/>
                <a:gd name="T67" fmla="*/ 956 h 960"/>
                <a:gd name="T68" fmla="*/ 1581 w 2352"/>
                <a:gd name="T69" fmla="*/ 953 h 960"/>
                <a:gd name="T70" fmla="*/ 1686 w 2352"/>
                <a:gd name="T71" fmla="*/ 948 h 960"/>
                <a:gd name="T72" fmla="*/ 1786 w 2352"/>
                <a:gd name="T73" fmla="*/ 943 h 960"/>
                <a:gd name="T74" fmla="*/ 1880 w 2352"/>
                <a:gd name="T75" fmla="*/ 936 h 960"/>
                <a:gd name="T76" fmla="*/ 1967 w 2352"/>
                <a:gd name="T77" fmla="*/ 929 h 960"/>
                <a:gd name="T78" fmla="*/ 2047 w 2352"/>
                <a:gd name="T79" fmla="*/ 921 h 960"/>
                <a:gd name="T80" fmla="*/ 2119 w 2352"/>
                <a:gd name="T81" fmla="*/ 912 h 960"/>
                <a:gd name="T82" fmla="*/ 2182 w 2352"/>
                <a:gd name="T83" fmla="*/ 902 h 960"/>
                <a:gd name="T84" fmla="*/ 2236 w 2352"/>
                <a:gd name="T85" fmla="*/ 892 h 960"/>
                <a:gd name="T86" fmla="*/ 2281 w 2352"/>
                <a:gd name="T87" fmla="*/ 881 h 960"/>
                <a:gd name="T88" fmla="*/ 2315 w 2352"/>
                <a:gd name="T89" fmla="*/ 870 h 960"/>
                <a:gd name="T90" fmla="*/ 2339 w 2352"/>
                <a:gd name="T91" fmla="*/ 858 h 960"/>
                <a:gd name="T92" fmla="*/ 2351 w 2352"/>
                <a:gd name="T93" fmla="*/ 846 h 960"/>
                <a:gd name="T94" fmla="*/ 2352 w 2352"/>
                <a:gd name="T95" fmla="*/ 120 h 960"/>
                <a:gd name="T96" fmla="*/ 2346 w 2352"/>
                <a:gd name="T97" fmla="*/ 108 h 960"/>
                <a:gd name="T98" fmla="*/ 2328 w 2352"/>
                <a:gd name="T99" fmla="*/ 96 h 960"/>
                <a:gd name="T100" fmla="*/ 2299 w 2352"/>
                <a:gd name="T101" fmla="*/ 85 h 960"/>
                <a:gd name="T102" fmla="*/ 2260 w 2352"/>
                <a:gd name="T103" fmla="*/ 73 h 960"/>
                <a:gd name="T104" fmla="*/ 2210 w 2352"/>
                <a:gd name="T105" fmla="*/ 63 h 960"/>
                <a:gd name="T106" fmla="*/ 2151 w 2352"/>
                <a:gd name="T107" fmla="*/ 53 h 960"/>
                <a:gd name="T108" fmla="*/ 2084 w 2352"/>
                <a:gd name="T109" fmla="*/ 44 h 960"/>
                <a:gd name="T110" fmla="*/ 2008 w 2352"/>
                <a:gd name="T111" fmla="*/ 35 h 960"/>
                <a:gd name="T112" fmla="*/ 1924 w 2352"/>
                <a:gd name="T113" fmla="*/ 28 h 960"/>
                <a:gd name="T114" fmla="*/ 1834 w 2352"/>
                <a:gd name="T115" fmla="*/ 21 h 960"/>
                <a:gd name="T116" fmla="*/ 1737 w 2352"/>
                <a:gd name="T117" fmla="*/ 15 h 960"/>
                <a:gd name="T118" fmla="*/ 1634 w 2352"/>
                <a:gd name="T119" fmla="*/ 10 h 960"/>
                <a:gd name="T120" fmla="*/ 1526 w 2352"/>
                <a:gd name="T121" fmla="*/ 6 h 960"/>
                <a:gd name="T122" fmla="*/ 1413 w 2352"/>
                <a:gd name="T123" fmla="*/ 3 h 960"/>
                <a:gd name="T124" fmla="*/ 1296 w 2352"/>
                <a:gd name="T125" fmla="*/ 1 h 9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52"/>
                <a:gd name="T190" fmla="*/ 0 h 960"/>
                <a:gd name="T191" fmla="*/ 2352 w 2352"/>
                <a:gd name="T192" fmla="*/ 960 h 9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52" h="960">
                  <a:moveTo>
                    <a:pt x="1176" y="0"/>
                  </a:moveTo>
                  <a:lnTo>
                    <a:pt x="1056" y="1"/>
                  </a:lnTo>
                  <a:lnTo>
                    <a:pt x="997" y="1"/>
                  </a:lnTo>
                  <a:lnTo>
                    <a:pt x="939" y="3"/>
                  </a:lnTo>
                  <a:lnTo>
                    <a:pt x="882" y="4"/>
                  </a:lnTo>
                  <a:lnTo>
                    <a:pt x="826" y="6"/>
                  </a:lnTo>
                  <a:lnTo>
                    <a:pt x="772" y="7"/>
                  </a:lnTo>
                  <a:lnTo>
                    <a:pt x="718" y="10"/>
                  </a:lnTo>
                  <a:lnTo>
                    <a:pt x="666" y="12"/>
                  </a:lnTo>
                  <a:lnTo>
                    <a:pt x="615" y="15"/>
                  </a:lnTo>
                  <a:lnTo>
                    <a:pt x="566" y="18"/>
                  </a:lnTo>
                  <a:lnTo>
                    <a:pt x="518" y="21"/>
                  </a:lnTo>
                  <a:lnTo>
                    <a:pt x="472" y="24"/>
                  </a:lnTo>
                  <a:lnTo>
                    <a:pt x="428" y="28"/>
                  </a:lnTo>
                  <a:lnTo>
                    <a:pt x="385" y="31"/>
                  </a:lnTo>
                  <a:lnTo>
                    <a:pt x="344" y="35"/>
                  </a:lnTo>
                  <a:lnTo>
                    <a:pt x="305" y="40"/>
                  </a:lnTo>
                  <a:lnTo>
                    <a:pt x="268" y="44"/>
                  </a:lnTo>
                  <a:lnTo>
                    <a:pt x="234" y="48"/>
                  </a:lnTo>
                  <a:lnTo>
                    <a:pt x="201" y="53"/>
                  </a:lnTo>
                  <a:lnTo>
                    <a:pt x="170" y="58"/>
                  </a:lnTo>
                  <a:lnTo>
                    <a:pt x="142" y="63"/>
                  </a:lnTo>
                  <a:lnTo>
                    <a:pt x="116" y="68"/>
                  </a:lnTo>
                  <a:lnTo>
                    <a:pt x="92" y="73"/>
                  </a:lnTo>
                  <a:lnTo>
                    <a:pt x="71" y="79"/>
                  </a:lnTo>
                  <a:lnTo>
                    <a:pt x="53" y="85"/>
                  </a:lnTo>
                  <a:lnTo>
                    <a:pt x="37" y="90"/>
                  </a:lnTo>
                  <a:lnTo>
                    <a:pt x="24" y="96"/>
                  </a:lnTo>
                  <a:lnTo>
                    <a:pt x="14" y="102"/>
                  </a:lnTo>
                  <a:lnTo>
                    <a:pt x="6" y="108"/>
                  </a:lnTo>
                  <a:lnTo>
                    <a:pt x="2" y="114"/>
                  </a:lnTo>
                  <a:lnTo>
                    <a:pt x="0" y="120"/>
                  </a:lnTo>
                  <a:lnTo>
                    <a:pt x="0" y="840"/>
                  </a:lnTo>
                  <a:lnTo>
                    <a:pt x="2" y="846"/>
                  </a:lnTo>
                  <a:lnTo>
                    <a:pt x="6" y="852"/>
                  </a:lnTo>
                  <a:lnTo>
                    <a:pt x="14" y="858"/>
                  </a:lnTo>
                  <a:lnTo>
                    <a:pt x="24" y="864"/>
                  </a:lnTo>
                  <a:lnTo>
                    <a:pt x="37" y="870"/>
                  </a:lnTo>
                  <a:lnTo>
                    <a:pt x="53" y="876"/>
                  </a:lnTo>
                  <a:lnTo>
                    <a:pt x="71" y="881"/>
                  </a:lnTo>
                  <a:lnTo>
                    <a:pt x="92" y="887"/>
                  </a:lnTo>
                  <a:lnTo>
                    <a:pt x="116" y="892"/>
                  </a:lnTo>
                  <a:lnTo>
                    <a:pt x="142" y="897"/>
                  </a:lnTo>
                  <a:lnTo>
                    <a:pt x="170" y="902"/>
                  </a:lnTo>
                  <a:lnTo>
                    <a:pt x="201" y="907"/>
                  </a:lnTo>
                  <a:lnTo>
                    <a:pt x="234" y="912"/>
                  </a:lnTo>
                  <a:lnTo>
                    <a:pt x="268" y="916"/>
                  </a:lnTo>
                  <a:lnTo>
                    <a:pt x="305" y="921"/>
                  </a:lnTo>
                  <a:lnTo>
                    <a:pt x="344" y="925"/>
                  </a:lnTo>
                  <a:lnTo>
                    <a:pt x="385" y="929"/>
                  </a:lnTo>
                  <a:lnTo>
                    <a:pt x="428" y="933"/>
                  </a:lnTo>
                  <a:lnTo>
                    <a:pt x="472" y="936"/>
                  </a:lnTo>
                  <a:lnTo>
                    <a:pt x="518" y="940"/>
                  </a:lnTo>
                  <a:lnTo>
                    <a:pt x="566" y="943"/>
                  </a:lnTo>
                  <a:lnTo>
                    <a:pt x="615" y="946"/>
                  </a:lnTo>
                  <a:lnTo>
                    <a:pt x="666" y="948"/>
                  </a:lnTo>
                  <a:lnTo>
                    <a:pt x="718" y="951"/>
                  </a:lnTo>
                  <a:lnTo>
                    <a:pt x="772" y="953"/>
                  </a:lnTo>
                  <a:lnTo>
                    <a:pt x="826" y="955"/>
                  </a:lnTo>
                  <a:lnTo>
                    <a:pt x="882" y="956"/>
                  </a:lnTo>
                  <a:lnTo>
                    <a:pt x="939" y="958"/>
                  </a:lnTo>
                  <a:lnTo>
                    <a:pt x="997" y="959"/>
                  </a:lnTo>
                  <a:lnTo>
                    <a:pt x="1056" y="959"/>
                  </a:lnTo>
                  <a:lnTo>
                    <a:pt x="1176" y="960"/>
                  </a:lnTo>
                  <a:lnTo>
                    <a:pt x="1296" y="959"/>
                  </a:lnTo>
                  <a:lnTo>
                    <a:pt x="1355" y="959"/>
                  </a:lnTo>
                  <a:lnTo>
                    <a:pt x="1413" y="958"/>
                  </a:lnTo>
                  <a:lnTo>
                    <a:pt x="1470" y="956"/>
                  </a:lnTo>
                  <a:lnTo>
                    <a:pt x="1526" y="955"/>
                  </a:lnTo>
                  <a:lnTo>
                    <a:pt x="1581" y="953"/>
                  </a:lnTo>
                  <a:lnTo>
                    <a:pt x="1634" y="951"/>
                  </a:lnTo>
                  <a:lnTo>
                    <a:pt x="1686" y="948"/>
                  </a:lnTo>
                  <a:lnTo>
                    <a:pt x="1737" y="946"/>
                  </a:lnTo>
                  <a:lnTo>
                    <a:pt x="1786" y="943"/>
                  </a:lnTo>
                  <a:lnTo>
                    <a:pt x="1834" y="940"/>
                  </a:lnTo>
                  <a:lnTo>
                    <a:pt x="1880" y="936"/>
                  </a:lnTo>
                  <a:lnTo>
                    <a:pt x="1924" y="933"/>
                  </a:lnTo>
                  <a:lnTo>
                    <a:pt x="1967" y="929"/>
                  </a:lnTo>
                  <a:lnTo>
                    <a:pt x="2008" y="925"/>
                  </a:lnTo>
                  <a:lnTo>
                    <a:pt x="2047" y="921"/>
                  </a:lnTo>
                  <a:lnTo>
                    <a:pt x="2084" y="916"/>
                  </a:lnTo>
                  <a:lnTo>
                    <a:pt x="2119" y="912"/>
                  </a:lnTo>
                  <a:lnTo>
                    <a:pt x="2151" y="907"/>
                  </a:lnTo>
                  <a:lnTo>
                    <a:pt x="2182" y="902"/>
                  </a:lnTo>
                  <a:lnTo>
                    <a:pt x="2210" y="897"/>
                  </a:lnTo>
                  <a:lnTo>
                    <a:pt x="2236" y="892"/>
                  </a:lnTo>
                  <a:lnTo>
                    <a:pt x="2260" y="887"/>
                  </a:lnTo>
                  <a:lnTo>
                    <a:pt x="2281" y="881"/>
                  </a:lnTo>
                  <a:lnTo>
                    <a:pt x="2299" y="876"/>
                  </a:lnTo>
                  <a:lnTo>
                    <a:pt x="2315" y="870"/>
                  </a:lnTo>
                  <a:lnTo>
                    <a:pt x="2328" y="864"/>
                  </a:lnTo>
                  <a:lnTo>
                    <a:pt x="2339" y="858"/>
                  </a:lnTo>
                  <a:lnTo>
                    <a:pt x="2346" y="852"/>
                  </a:lnTo>
                  <a:lnTo>
                    <a:pt x="2351" y="846"/>
                  </a:lnTo>
                  <a:lnTo>
                    <a:pt x="2352" y="840"/>
                  </a:lnTo>
                  <a:lnTo>
                    <a:pt x="2352" y="120"/>
                  </a:lnTo>
                  <a:lnTo>
                    <a:pt x="2351" y="114"/>
                  </a:lnTo>
                  <a:lnTo>
                    <a:pt x="2346" y="108"/>
                  </a:lnTo>
                  <a:lnTo>
                    <a:pt x="2339" y="102"/>
                  </a:lnTo>
                  <a:lnTo>
                    <a:pt x="2328" y="96"/>
                  </a:lnTo>
                  <a:lnTo>
                    <a:pt x="2315" y="90"/>
                  </a:lnTo>
                  <a:lnTo>
                    <a:pt x="2299" y="85"/>
                  </a:lnTo>
                  <a:lnTo>
                    <a:pt x="2281" y="79"/>
                  </a:lnTo>
                  <a:lnTo>
                    <a:pt x="2260" y="73"/>
                  </a:lnTo>
                  <a:lnTo>
                    <a:pt x="2236" y="68"/>
                  </a:lnTo>
                  <a:lnTo>
                    <a:pt x="2210" y="63"/>
                  </a:lnTo>
                  <a:lnTo>
                    <a:pt x="2182" y="58"/>
                  </a:lnTo>
                  <a:lnTo>
                    <a:pt x="2151" y="53"/>
                  </a:lnTo>
                  <a:lnTo>
                    <a:pt x="2119" y="48"/>
                  </a:lnTo>
                  <a:lnTo>
                    <a:pt x="2084" y="44"/>
                  </a:lnTo>
                  <a:lnTo>
                    <a:pt x="2047" y="40"/>
                  </a:lnTo>
                  <a:lnTo>
                    <a:pt x="2008" y="35"/>
                  </a:lnTo>
                  <a:lnTo>
                    <a:pt x="1967" y="31"/>
                  </a:lnTo>
                  <a:lnTo>
                    <a:pt x="1924" y="28"/>
                  </a:lnTo>
                  <a:lnTo>
                    <a:pt x="1880" y="24"/>
                  </a:lnTo>
                  <a:lnTo>
                    <a:pt x="1834" y="21"/>
                  </a:lnTo>
                  <a:lnTo>
                    <a:pt x="1786" y="18"/>
                  </a:lnTo>
                  <a:lnTo>
                    <a:pt x="1737" y="15"/>
                  </a:lnTo>
                  <a:lnTo>
                    <a:pt x="1686" y="12"/>
                  </a:lnTo>
                  <a:lnTo>
                    <a:pt x="1634" y="10"/>
                  </a:lnTo>
                  <a:lnTo>
                    <a:pt x="1581" y="7"/>
                  </a:lnTo>
                  <a:lnTo>
                    <a:pt x="1526" y="6"/>
                  </a:lnTo>
                  <a:lnTo>
                    <a:pt x="1470" y="4"/>
                  </a:lnTo>
                  <a:lnTo>
                    <a:pt x="1413" y="3"/>
                  </a:lnTo>
                  <a:lnTo>
                    <a:pt x="1355" y="1"/>
                  </a:lnTo>
                  <a:lnTo>
                    <a:pt x="1296" y="1"/>
                  </a:lnTo>
                  <a:lnTo>
                    <a:pt x="1176" y="0"/>
                  </a:lnTo>
                  <a:close/>
                </a:path>
              </a:pathLst>
            </a:custGeom>
            <a:grpFill/>
            <a:ln w="9525">
              <a:solidFill>
                <a:srgbClr val="000000"/>
              </a:solidFill>
              <a:round/>
              <a:headEnd/>
              <a:tailEnd/>
            </a:ln>
          </p:spPr>
          <p:txBody>
            <a:bodyPr/>
            <a:lstStyle/>
            <a:p>
              <a:endParaRPr lang="pt-BR" sz="2800"/>
            </a:p>
          </p:txBody>
        </p:sp>
        <p:sp>
          <p:nvSpPr>
            <p:cNvPr id="16394" name="Freeform 21"/>
            <p:cNvSpPr>
              <a:spLocks/>
            </p:cNvSpPr>
            <p:nvPr/>
          </p:nvSpPr>
          <p:spPr bwMode="auto">
            <a:xfrm>
              <a:off x="3267" y="2139"/>
              <a:ext cx="2352" cy="120"/>
            </a:xfrm>
            <a:custGeom>
              <a:avLst/>
              <a:gdLst>
                <a:gd name="T0" fmla="*/ 0 w 2352"/>
                <a:gd name="T1" fmla="*/ 0 h 120"/>
                <a:gd name="T2" fmla="*/ 2 w 2352"/>
                <a:gd name="T3" fmla="*/ 6 h 120"/>
                <a:gd name="T4" fmla="*/ 6 w 2352"/>
                <a:gd name="T5" fmla="*/ 12 h 120"/>
                <a:gd name="T6" fmla="*/ 14 w 2352"/>
                <a:gd name="T7" fmla="*/ 18 h 120"/>
                <a:gd name="T8" fmla="*/ 24 w 2352"/>
                <a:gd name="T9" fmla="*/ 24 h 120"/>
                <a:gd name="T10" fmla="*/ 37 w 2352"/>
                <a:gd name="T11" fmla="*/ 30 h 120"/>
                <a:gd name="T12" fmla="*/ 53 w 2352"/>
                <a:gd name="T13" fmla="*/ 36 h 120"/>
                <a:gd name="T14" fmla="*/ 71 w 2352"/>
                <a:gd name="T15" fmla="*/ 41 h 120"/>
                <a:gd name="T16" fmla="*/ 92 w 2352"/>
                <a:gd name="T17" fmla="*/ 47 h 120"/>
                <a:gd name="T18" fmla="*/ 116 w 2352"/>
                <a:gd name="T19" fmla="*/ 52 h 120"/>
                <a:gd name="T20" fmla="*/ 142 w 2352"/>
                <a:gd name="T21" fmla="*/ 57 h 120"/>
                <a:gd name="T22" fmla="*/ 170 w 2352"/>
                <a:gd name="T23" fmla="*/ 62 h 120"/>
                <a:gd name="T24" fmla="*/ 201 w 2352"/>
                <a:gd name="T25" fmla="*/ 67 h 120"/>
                <a:gd name="T26" fmla="*/ 234 w 2352"/>
                <a:gd name="T27" fmla="*/ 72 h 120"/>
                <a:gd name="T28" fmla="*/ 268 w 2352"/>
                <a:gd name="T29" fmla="*/ 76 h 120"/>
                <a:gd name="T30" fmla="*/ 305 w 2352"/>
                <a:gd name="T31" fmla="*/ 81 h 120"/>
                <a:gd name="T32" fmla="*/ 344 w 2352"/>
                <a:gd name="T33" fmla="*/ 85 h 120"/>
                <a:gd name="T34" fmla="*/ 385 w 2352"/>
                <a:gd name="T35" fmla="*/ 89 h 120"/>
                <a:gd name="T36" fmla="*/ 428 w 2352"/>
                <a:gd name="T37" fmla="*/ 93 h 120"/>
                <a:gd name="T38" fmla="*/ 472 w 2352"/>
                <a:gd name="T39" fmla="*/ 96 h 120"/>
                <a:gd name="T40" fmla="*/ 518 w 2352"/>
                <a:gd name="T41" fmla="*/ 100 h 120"/>
                <a:gd name="T42" fmla="*/ 566 w 2352"/>
                <a:gd name="T43" fmla="*/ 103 h 120"/>
                <a:gd name="T44" fmla="*/ 615 w 2352"/>
                <a:gd name="T45" fmla="*/ 106 h 120"/>
                <a:gd name="T46" fmla="*/ 666 w 2352"/>
                <a:gd name="T47" fmla="*/ 108 h 120"/>
                <a:gd name="T48" fmla="*/ 718 w 2352"/>
                <a:gd name="T49" fmla="*/ 111 h 120"/>
                <a:gd name="T50" fmla="*/ 772 w 2352"/>
                <a:gd name="T51" fmla="*/ 113 h 120"/>
                <a:gd name="T52" fmla="*/ 826 w 2352"/>
                <a:gd name="T53" fmla="*/ 115 h 120"/>
                <a:gd name="T54" fmla="*/ 882 w 2352"/>
                <a:gd name="T55" fmla="*/ 116 h 120"/>
                <a:gd name="T56" fmla="*/ 939 w 2352"/>
                <a:gd name="T57" fmla="*/ 118 h 120"/>
                <a:gd name="T58" fmla="*/ 997 w 2352"/>
                <a:gd name="T59" fmla="*/ 119 h 120"/>
                <a:gd name="T60" fmla="*/ 1056 w 2352"/>
                <a:gd name="T61" fmla="*/ 119 h 120"/>
                <a:gd name="T62" fmla="*/ 1176 w 2352"/>
                <a:gd name="T63" fmla="*/ 120 h 120"/>
                <a:gd name="T64" fmla="*/ 1296 w 2352"/>
                <a:gd name="T65" fmla="*/ 119 h 120"/>
                <a:gd name="T66" fmla="*/ 1355 w 2352"/>
                <a:gd name="T67" fmla="*/ 119 h 120"/>
                <a:gd name="T68" fmla="*/ 1413 w 2352"/>
                <a:gd name="T69" fmla="*/ 118 h 120"/>
                <a:gd name="T70" fmla="*/ 1470 w 2352"/>
                <a:gd name="T71" fmla="*/ 116 h 120"/>
                <a:gd name="T72" fmla="*/ 1526 w 2352"/>
                <a:gd name="T73" fmla="*/ 115 h 120"/>
                <a:gd name="T74" fmla="*/ 1581 w 2352"/>
                <a:gd name="T75" fmla="*/ 113 h 120"/>
                <a:gd name="T76" fmla="*/ 1634 w 2352"/>
                <a:gd name="T77" fmla="*/ 111 h 120"/>
                <a:gd name="T78" fmla="*/ 1686 w 2352"/>
                <a:gd name="T79" fmla="*/ 108 h 120"/>
                <a:gd name="T80" fmla="*/ 1737 w 2352"/>
                <a:gd name="T81" fmla="*/ 106 h 120"/>
                <a:gd name="T82" fmla="*/ 1786 w 2352"/>
                <a:gd name="T83" fmla="*/ 103 h 120"/>
                <a:gd name="T84" fmla="*/ 1834 w 2352"/>
                <a:gd name="T85" fmla="*/ 100 h 120"/>
                <a:gd name="T86" fmla="*/ 1880 w 2352"/>
                <a:gd name="T87" fmla="*/ 96 h 120"/>
                <a:gd name="T88" fmla="*/ 1924 w 2352"/>
                <a:gd name="T89" fmla="*/ 93 h 120"/>
                <a:gd name="T90" fmla="*/ 1967 w 2352"/>
                <a:gd name="T91" fmla="*/ 89 h 120"/>
                <a:gd name="T92" fmla="*/ 2008 w 2352"/>
                <a:gd name="T93" fmla="*/ 85 h 120"/>
                <a:gd name="T94" fmla="*/ 2047 w 2352"/>
                <a:gd name="T95" fmla="*/ 81 h 120"/>
                <a:gd name="T96" fmla="*/ 2084 w 2352"/>
                <a:gd name="T97" fmla="*/ 76 h 120"/>
                <a:gd name="T98" fmla="*/ 2119 w 2352"/>
                <a:gd name="T99" fmla="*/ 72 h 120"/>
                <a:gd name="T100" fmla="*/ 2151 w 2352"/>
                <a:gd name="T101" fmla="*/ 67 h 120"/>
                <a:gd name="T102" fmla="*/ 2182 w 2352"/>
                <a:gd name="T103" fmla="*/ 62 h 120"/>
                <a:gd name="T104" fmla="*/ 2210 w 2352"/>
                <a:gd name="T105" fmla="*/ 57 h 120"/>
                <a:gd name="T106" fmla="*/ 2236 w 2352"/>
                <a:gd name="T107" fmla="*/ 52 h 120"/>
                <a:gd name="T108" fmla="*/ 2260 w 2352"/>
                <a:gd name="T109" fmla="*/ 47 h 120"/>
                <a:gd name="T110" fmla="*/ 2281 w 2352"/>
                <a:gd name="T111" fmla="*/ 41 h 120"/>
                <a:gd name="T112" fmla="*/ 2299 w 2352"/>
                <a:gd name="T113" fmla="*/ 36 h 120"/>
                <a:gd name="T114" fmla="*/ 2315 w 2352"/>
                <a:gd name="T115" fmla="*/ 30 h 120"/>
                <a:gd name="T116" fmla="*/ 2328 w 2352"/>
                <a:gd name="T117" fmla="*/ 24 h 120"/>
                <a:gd name="T118" fmla="*/ 2339 w 2352"/>
                <a:gd name="T119" fmla="*/ 18 h 120"/>
                <a:gd name="T120" fmla="*/ 2346 w 2352"/>
                <a:gd name="T121" fmla="*/ 12 h 120"/>
                <a:gd name="T122" fmla="*/ 2351 w 2352"/>
                <a:gd name="T123" fmla="*/ 6 h 120"/>
                <a:gd name="T124" fmla="*/ 2352 w 2352"/>
                <a:gd name="T125" fmla="*/ 0 h 12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52"/>
                <a:gd name="T190" fmla="*/ 0 h 120"/>
                <a:gd name="T191" fmla="*/ 2352 w 2352"/>
                <a:gd name="T192" fmla="*/ 120 h 12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52" h="120">
                  <a:moveTo>
                    <a:pt x="0" y="0"/>
                  </a:moveTo>
                  <a:lnTo>
                    <a:pt x="2" y="6"/>
                  </a:lnTo>
                  <a:lnTo>
                    <a:pt x="6" y="12"/>
                  </a:lnTo>
                  <a:lnTo>
                    <a:pt x="14" y="18"/>
                  </a:lnTo>
                  <a:lnTo>
                    <a:pt x="24" y="24"/>
                  </a:lnTo>
                  <a:lnTo>
                    <a:pt x="37" y="30"/>
                  </a:lnTo>
                  <a:lnTo>
                    <a:pt x="53" y="36"/>
                  </a:lnTo>
                  <a:lnTo>
                    <a:pt x="71" y="41"/>
                  </a:lnTo>
                  <a:lnTo>
                    <a:pt x="92" y="47"/>
                  </a:lnTo>
                  <a:lnTo>
                    <a:pt x="116" y="52"/>
                  </a:lnTo>
                  <a:lnTo>
                    <a:pt x="142" y="57"/>
                  </a:lnTo>
                  <a:lnTo>
                    <a:pt x="170" y="62"/>
                  </a:lnTo>
                  <a:lnTo>
                    <a:pt x="201" y="67"/>
                  </a:lnTo>
                  <a:lnTo>
                    <a:pt x="234" y="72"/>
                  </a:lnTo>
                  <a:lnTo>
                    <a:pt x="268" y="76"/>
                  </a:lnTo>
                  <a:lnTo>
                    <a:pt x="305" y="81"/>
                  </a:lnTo>
                  <a:lnTo>
                    <a:pt x="344" y="85"/>
                  </a:lnTo>
                  <a:lnTo>
                    <a:pt x="385" y="89"/>
                  </a:lnTo>
                  <a:lnTo>
                    <a:pt x="428" y="93"/>
                  </a:lnTo>
                  <a:lnTo>
                    <a:pt x="472" y="96"/>
                  </a:lnTo>
                  <a:lnTo>
                    <a:pt x="518" y="100"/>
                  </a:lnTo>
                  <a:lnTo>
                    <a:pt x="566" y="103"/>
                  </a:lnTo>
                  <a:lnTo>
                    <a:pt x="615" y="106"/>
                  </a:lnTo>
                  <a:lnTo>
                    <a:pt x="666" y="108"/>
                  </a:lnTo>
                  <a:lnTo>
                    <a:pt x="718" y="111"/>
                  </a:lnTo>
                  <a:lnTo>
                    <a:pt x="772" y="113"/>
                  </a:lnTo>
                  <a:lnTo>
                    <a:pt x="826" y="115"/>
                  </a:lnTo>
                  <a:lnTo>
                    <a:pt x="882" y="116"/>
                  </a:lnTo>
                  <a:lnTo>
                    <a:pt x="939" y="118"/>
                  </a:lnTo>
                  <a:lnTo>
                    <a:pt x="997" y="119"/>
                  </a:lnTo>
                  <a:lnTo>
                    <a:pt x="1056" y="119"/>
                  </a:lnTo>
                  <a:lnTo>
                    <a:pt x="1176" y="120"/>
                  </a:lnTo>
                  <a:lnTo>
                    <a:pt x="1296" y="119"/>
                  </a:lnTo>
                  <a:lnTo>
                    <a:pt x="1355" y="119"/>
                  </a:lnTo>
                  <a:lnTo>
                    <a:pt x="1413" y="118"/>
                  </a:lnTo>
                  <a:lnTo>
                    <a:pt x="1470" y="116"/>
                  </a:lnTo>
                  <a:lnTo>
                    <a:pt x="1526" y="115"/>
                  </a:lnTo>
                  <a:lnTo>
                    <a:pt x="1581" y="113"/>
                  </a:lnTo>
                  <a:lnTo>
                    <a:pt x="1634" y="111"/>
                  </a:lnTo>
                  <a:lnTo>
                    <a:pt x="1686" y="108"/>
                  </a:lnTo>
                  <a:lnTo>
                    <a:pt x="1737" y="106"/>
                  </a:lnTo>
                  <a:lnTo>
                    <a:pt x="1786" y="103"/>
                  </a:lnTo>
                  <a:lnTo>
                    <a:pt x="1834" y="100"/>
                  </a:lnTo>
                  <a:lnTo>
                    <a:pt x="1880" y="96"/>
                  </a:lnTo>
                  <a:lnTo>
                    <a:pt x="1924" y="93"/>
                  </a:lnTo>
                  <a:lnTo>
                    <a:pt x="1967" y="89"/>
                  </a:lnTo>
                  <a:lnTo>
                    <a:pt x="2008" y="85"/>
                  </a:lnTo>
                  <a:lnTo>
                    <a:pt x="2047" y="81"/>
                  </a:lnTo>
                  <a:lnTo>
                    <a:pt x="2084" y="76"/>
                  </a:lnTo>
                  <a:lnTo>
                    <a:pt x="2119" y="72"/>
                  </a:lnTo>
                  <a:lnTo>
                    <a:pt x="2151" y="67"/>
                  </a:lnTo>
                  <a:lnTo>
                    <a:pt x="2182" y="62"/>
                  </a:lnTo>
                  <a:lnTo>
                    <a:pt x="2210" y="57"/>
                  </a:lnTo>
                  <a:lnTo>
                    <a:pt x="2236" y="52"/>
                  </a:lnTo>
                  <a:lnTo>
                    <a:pt x="2260" y="47"/>
                  </a:lnTo>
                  <a:lnTo>
                    <a:pt x="2281" y="41"/>
                  </a:lnTo>
                  <a:lnTo>
                    <a:pt x="2299" y="36"/>
                  </a:lnTo>
                  <a:lnTo>
                    <a:pt x="2315" y="30"/>
                  </a:lnTo>
                  <a:lnTo>
                    <a:pt x="2328" y="24"/>
                  </a:lnTo>
                  <a:lnTo>
                    <a:pt x="2339" y="18"/>
                  </a:lnTo>
                  <a:lnTo>
                    <a:pt x="2346" y="12"/>
                  </a:lnTo>
                  <a:lnTo>
                    <a:pt x="2351" y="6"/>
                  </a:lnTo>
                  <a:lnTo>
                    <a:pt x="2352" y="0"/>
                  </a:lnTo>
                </a:path>
              </a:pathLst>
            </a:custGeom>
            <a:grpFill/>
            <a:ln w="9525">
              <a:solidFill>
                <a:srgbClr val="000000"/>
              </a:solidFill>
              <a:round/>
              <a:headEnd/>
              <a:tailEnd/>
            </a:ln>
          </p:spPr>
          <p:txBody>
            <a:bodyPr/>
            <a:lstStyle/>
            <a:p>
              <a:endParaRPr lang="pt-BR" sz="2800"/>
            </a:p>
          </p:txBody>
        </p:sp>
      </p:grpSp>
      <p:sp>
        <p:nvSpPr>
          <p:cNvPr id="16389" name="Text Box 7"/>
          <p:cNvSpPr txBox="1">
            <a:spLocks noChangeArrowheads="1"/>
          </p:cNvSpPr>
          <p:nvPr/>
        </p:nvSpPr>
        <p:spPr bwMode="auto">
          <a:xfrm rot="16200000">
            <a:off x="5270284" y="3103023"/>
            <a:ext cx="4588008" cy="2224336"/>
          </a:xfrm>
          <a:prstGeom prst="rect">
            <a:avLst/>
          </a:prstGeom>
          <a:noFill/>
          <a:ln w="9525">
            <a:noFill/>
            <a:miter lim="800000"/>
            <a:headEnd/>
            <a:tailEnd/>
          </a:ln>
        </p:spPr>
        <p:txBody>
          <a:bodyPr>
            <a:spAutoFit/>
          </a:bodyPr>
          <a:lstStyle/>
          <a:p>
            <a:r>
              <a:rPr lang="en-US" sz="1400" u="sng" dirty="0">
                <a:latin typeface="Courier New" pitchFamily="49" charset="0"/>
              </a:rPr>
              <a:t>NAME              TITLE   ORGANIZATION</a:t>
            </a:r>
          </a:p>
          <a:p>
            <a:r>
              <a:rPr lang="en-US" sz="1400" dirty="0">
                <a:solidFill>
                  <a:srgbClr val="002060"/>
                </a:solidFill>
                <a:latin typeface="Courier New" pitchFamily="49" charset="0"/>
              </a:rPr>
              <a:t>Bill Gates        </a:t>
            </a:r>
            <a:r>
              <a:rPr lang="en-US" sz="1400" dirty="0">
                <a:solidFill>
                  <a:srgbClr val="660033"/>
                </a:solidFill>
                <a:latin typeface="Courier New" pitchFamily="49" charset="0"/>
              </a:rPr>
              <a:t>CEO</a:t>
            </a:r>
            <a:r>
              <a:rPr lang="en-US" sz="1400" dirty="0">
                <a:latin typeface="Courier New" pitchFamily="49" charset="0"/>
              </a:rPr>
              <a:t>      </a:t>
            </a:r>
            <a:r>
              <a:rPr lang="en-US" sz="1400" dirty="0">
                <a:solidFill>
                  <a:srgbClr val="FF0000"/>
                </a:solidFill>
                <a:latin typeface="Courier New" pitchFamily="49" charset="0"/>
              </a:rPr>
              <a:t>Microsoft</a:t>
            </a:r>
          </a:p>
          <a:p>
            <a:r>
              <a:rPr lang="en-US" sz="1400" dirty="0">
                <a:solidFill>
                  <a:srgbClr val="002060"/>
                </a:solidFill>
                <a:latin typeface="Courier New" pitchFamily="49" charset="0"/>
              </a:rPr>
              <a:t>Bill </a:t>
            </a:r>
            <a:r>
              <a:rPr lang="en-US" sz="1400" dirty="0" err="1">
                <a:solidFill>
                  <a:srgbClr val="002060"/>
                </a:solidFill>
                <a:latin typeface="Courier New" pitchFamily="49" charset="0"/>
              </a:rPr>
              <a:t>Veghte</a:t>
            </a:r>
            <a:r>
              <a:rPr lang="en-US" sz="1400" dirty="0">
                <a:solidFill>
                  <a:srgbClr val="002060"/>
                </a:solidFill>
                <a:latin typeface="Courier New" pitchFamily="49" charset="0"/>
              </a:rPr>
              <a:t>       </a:t>
            </a:r>
            <a:r>
              <a:rPr lang="en-US" sz="1400" dirty="0">
                <a:solidFill>
                  <a:srgbClr val="660033"/>
                </a:solidFill>
                <a:latin typeface="Courier New" pitchFamily="49" charset="0"/>
              </a:rPr>
              <a:t>VP</a:t>
            </a:r>
            <a:r>
              <a:rPr lang="en-US" sz="1400" dirty="0">
                <a:latin typeface="Courier New" pitchFamily="49" charset="0"/>
              </a:rPr>
              <a:t>       </a:t>
            </a:r>
            <a:r>
              <a:rPr lang="en-US" sz="1400" dirty="0">
                <a:solidFill>
                  <a:srgbClr val="FF0000"/>
                </a:solidFill>
                <a:latin typeface="Courier New" pitchFamily="49" charset="0"/>
              </a:rPr>
              <a:t>Microsoft</a:t>
            </a:r>
          </a:p>
          <a:p>
            <a:r>
              <a:rPr lang="en-US" sz="1400" dirty="0">
                <a:solidFill>
                  <a:srgbClr val="002060"/>
                </a:solidFill>
                <a:latin typeface="Courier New" pitchFamily="49" charset="0"/>
              </a:rPr>
              <a:t>Richard Stallman  </a:t>
            </a:r>
            <a:r>
              <a:rPr lang="en-US" sz="1400" dirty="0">
                <a:solidFill>
                  <a:srgbClr val="660033"/>
                </a:solidFill>
                <a:latin typeface="Courier New" pitchFamily="49" charset="0"/>
              </a:rPr>
              <a:t>founder</a:t>
            </a:r>
            <a:r>
              <a:rPr lang="en-US" sz="1400" dirty="0">
                <a:latin typeface="Courier New" pitchFamily="49" charset="0"/>
              </a:rPr>
              <a:t>  </a:t>
            </a:r>
            <a:r>
              <a:rPr lang="en-US" sz="1400" dirty="0">
                <a:solidFill>
                  <a:srgbClr val="FF0000"/>
                </a:solidFill>
                <a:latin typeface="Courier New" pitchFamily="49" charset="0"/>
              </a:rPr>
              <a:t>Free Soft..</a:t>
            </a:r>
          </a:p>
        </p:txBody>
      </p:sp>
      <p:sp>
        <p:nvSpPr>
          <p:cNvPr id="16390" name="AutoShape 9"/>
          <p:cNvSpPr>
            <a:spLocks noChangeArrowheads="1"/>
          </p:cNvSpPr>
          <p:nvPr/>
        </p:nvSpPr>
        <p:spPr bwMode="auto">
          <a:xfrm>
            <a:off x="4386064" y="3214688"/>
            <a:ext cx="762000" cy="1219200"/>
          </a:xfrm>
          <a:prstGeom prst="rightArrow">
            <a:avLst>
              <a:gd name="adj1" fmla="val 48176"/>
              <a:gd name="adj2" fmla="val 54167"/>
            </a:avLst>
          </a:prstGeom>
          <a:solidFill>
            <a:schemeClr val="tx2"/>
          </a:solidFill>
          <a:ln w="9525">
            <a:solidFill>
              <a:schemeClr val="tx1"/>
            </a:solidFill>
            <a:miter lim="800000"/>
            <a:headEnd/>
            <a:tailEnd/>
          </a:ln>
        </p:spPr>
        <p:txBody>
          <a:bodyPr wrap="none" anchor="ctr"/>
          <a:lstStyle/>
          <a:p>
            <a:pPr algn="ctr"/>
            <a:r>
              <a:rPr lang="en-US" dirty="0" smtClean="0">
                <a:solidFill>
                  <a:srgbClr val="EAEAEA"/>
                </a:solidFill>
                <a:latin typeface="Calibri" pitchFamily="34" charset="0"/>
              </a:rPr>
              <a:t>EI</a:t>
            </a:r>
            <a:endParaRPr lang="en-US" dirty="0">
              <a:solidFill>
                <a:srgbClr val="EAEAEA"/>
              </a:solidFill>
              <a:latin typeface="Calibri" pitchFamily="34" charset="0"/>
            </a:endParaRPr>
          </a:p>
        </p:txBody>
      </p:sp>
      <p:sp>
        <p:nvSpPr>
          <p:cNvPr id="12" name="Text Box 5"/>
          <p:cNvSpPr txBox="1">
            <a:spLocks noChangeArrowheads="1"/>
          </p:cNvSpPr>
          <p:nvPr/>
        </p:nvSpPr>
        <p:spPr bwMode="auto">
          <a:xfrm>
            <a:off x="395536" y="447943"/>
            <a:ext cx="3888432" cy="6247864"/>
          </a:xfrm>
          <a:prstGeom prst="rect">
            <a:avLst/>
          </a:prstGeom>
          <a:solidFill>
            <a:schemeClr val="bg1"/>
          </a:solidFill>
          <a:ln w="9525">
            <a:solidFill>
              <a:schemeClr val="tx1"/>
            </a:solidFill>
            <a:miter lim="800000"/>
            <a:headEnd/>
            <a:tailEnd/>
          </a:ln>
        </p:spPr>
        <p:txBody>
          <a:bodyPr wrap="square">
            <a:spAutoFit/>
          </a:bodyPr>
          <a:lstStyle/>
          <a:p>
            <a:r>
              <a:rPr lang="en-US" sz="1600" dirty="0">
                <a:solidFill>
                  <a:srgbClr val="000000"/>
                </a:solidFill>
                <a:latin typeface="Calibri" pitchFamily="34" charset="0"/>
              </a:rPr>
              <a:t>October 14, 2002, 4:00 a.m. PT</a:t>
            </a:r>
          </a:p>
          <a:p>
            <a:endParaRPr lang="en-US" sz="1600" dirty="0">
              <a:latin typeface="Calibri" pitchFamily="34" charset="0"/>
            </a:endParaRPr>
          </a:p>
          <a:p>
            <a:r>
              <a:rPr lang="en-US" sz="1600" dirty="0">
                <a:solidFill>
                  <a:srgbClr val="000000"/>
                </a:solidFill>
                <a:latin typeface="Calibri" pitchFamily="34" charset="0"/>
              </a:rPr>
              <a:t>For years, </a:t>
            </a:r>
            <a:r>
              <a:rPr lang="en-US" sz="1600" u="sng" dirty="0">
                <a:solidFill>
                  <a:srgbClr val="FF0000"/>
                </a:solidFill>
                <a:latin typeface="Calibri" pitchFamily="34" charset="0"/>
              </a:rPr>
              <a:t>Microsoft Corporation</a:t>
            </a:r>
            <a:r>
              <a:rPr lang="en-US" sz="1600" dirty="0">
                <a:solidFill>
                  <a:srgbClr val="FF0000"/>
                </a:solidFill>
                <a:latin typeface="Calibri" pitchFamily="34" charset="0"/>
              </a:rPr>
              <a:t> </a:t>
            </a:r>
            <a:r>
              <a:rPr lang="en-US" sz="1600" u="sng" dirty="0">
                <a:solidFill>
                  <a:srgbClr val="660033"/>
                </a:solidFill>
                <a:latin typeface="Calibri" pitchFamily="34" charset="0"/>
              </a:rPr>
              <a:t>CEO</a:t>
            </a:r>
            <a:r>
              <a:rPr lang="en-US" sz="1600" dirty="0">
                <a:solidFill>
                  <a:srgbClr val="660033"/>
                </a:solidFill>
                <a:latin typeface="Calibri" pitchFamily="34" charset="0"/>
              </a:rPr>
              <a:t> </a:t>
            </a:r>
            <a:r>
              <a:rPr lang="en-US" sz="1600" u="sng" dirty="0">
                <a:solidFill>
                  <a:srgbClr val="002060"/>
                </a:solidFill>
                <a:latin typeface="Calibri" pitchFamily="34" charset="0"/>
              </a:rPr>
              <a:t>Bill Gates</a:t>
            </a:r>
            <a:r>
              <a:rPr lang="en-US" sz="1600" dirty="0">
                <a:solidFill>
                  <a:srgbClr val="002060"/>
                </a:solidFill>
                <a:latin typeface="Calibri" pitchFamily="34" charset="0"/>
              </a:rPr>
              <a:t> </a:t>
            </a:r>
            <a:r>
              <a:rPr lang="en-US" sz="1600" dirty="0">
                <a:solidFill>
                  <a:srgbClr val="000000"/>
                </a:solidFill>
                <a:latin typeface="Calibri" pitchFamily="34" charset="0"/>
              </a:rPr>
              <a:t>railed against the economic philosophy of open-source software with Orwellian fervor, denouncing its communal licensing as a "cancer" that stifled technological innovation.</a:t>
            </a:r>
          </a:p>
          <a:p>
            <a:endParaRPr lang="en-US" sz="1600" dirty="0">
              <a:solidFill>
                <a:srgbClr val="000000"/>
              </a:solidFill>
              <a:latin typeface="Calibri" pitchFamily="34" charset="0"/>
            </a:endParaRPr>
          </a:p>
          <a:p>
            <a:r>
              <a:rPr lang="en-US" sz="1600" dirty="0">
                <a:solidFill>
                  <a:srgbClr val="000000"/>
                </a:solidFill>
                <a:latin typeface="Calibri" pitchFamily="34" charset="0"/>
              </a:rPr>
              <a:t>Today,</a:t>
            </a:r>
            <a:r>
              <a:rPr lang="en-US" sz="1600" dirty="0">
                <a:latin typeface="Calibri" pitchFamily="34" charset="0"/>
              </a:rPr>
              <a:t> </a:t>
            </a:r>
            <a:r>
              <a:rPr lang="en-US" sz="1600" u="sng" dirty="0">
                <a:solidFill>
                  <a:srgbClr val="FF0000"/>
                </a:solidFill>
                <a:latin typeface="Calibri" pitchFamily="34" charset="0"/>
              </a:rPr>
              <a:t>Microsoft</a:t>
            </a:r>
            <a:r>
              <a:rPr lang="en-US" sz="1600" dirty="0">
                <a:latin typeface="Calibri" pitchFamily="34" charset="0"/>
              </a:rPr>
              <a:t> </a:t>
            </a:r>
            <a:r>
              <a:rPr lang="en-US" sz="1600" dirty="0">
                <a:solidFill>
                  <a:srgbClr val="000000"/>
                </a:solidFill>
                <a:latin typeface="Calibri" pitchFamily="34" charset="0"/>
              </a:rPr>
              <a:t>claims to "love" the open-source concept, by which software code is made public to encourage improvement and development by outside programmers</a:t>
            </a:r>
            <a:r>
              <a:rPr lang="en-US" sz="1600" dirty="0">
                <a:latin typeface="Calibri" pitchFamily="34" charset="0"/>
              </a:rPr>
              <a:t>. </a:t>
            </a:r>
            <a:r>
              <a:rPr lang="en-US" sz="1600" u="sng" dirty="0">
                <a:solidFill>
                  <a:srgbClr val="002060"/>
                </a:solidFill>
                <a:latin typeface="Calibri" pitchFamily="34" charset="0"/>
              </a:rPr>
              <a:t>Gates</a:t>
            </a:r>
            <a:r>
              <a:rPr lang="en-US" sz="1600" dirty="0">
                <a:latin typeface="Calibri" pitchFamily="34" charset="0"/>
              </a:rPr>
              <a:t> </a:t>
            </a:r>
            <a:r>
              <a:rPr lang="en-US" sz="1600" dirty="0">
                <a:solidFill>
                  <a:srgbClr val="000000"/>
                </a:solidFill>
                <a:latin typeface="Calibri" pitchFamily="34" charset="0"/>
              </a:rPr>
              <a:t>himself says</a:t>
            </a:r>
            <a:r>
              <a:rPr lang="en-US" sz="1600" dirty="0">
                <a:latin typeface="Calibri" pitchFamily="34" charset="0"/>
              </a:rPr>
              <a:t> </a:t>
            </a:r>
            <a:r>
              <a:rPr lang="en-US" sz="1600" u="sng" dirty="0">
                <a:solidFill>
                  <a:srgbClr val="FF0000"/>
                </a:solidFill>
                <a:latin typeface="Calibri" pitchFamily="34" charset="0"/>
              </a:rPr>
              <a:t>Microsoft</a:t>
            </a:r>
            <a:r>
              <a:rPr lang="en-US" sz="1600" dirty="0">
                <a:latin typeface="Calibri" pitchFamily="34" charset="0"/>
              </a:rPr>
              <a:t> </a:t>
            </a:r>
            <a:r>
              <a:rPr lang="en-US" sz="1600" dirty="0">
                <a:solidFill>
                  <a:srgbClr val="000000"/>
                </a:solidFill>
                <a:latin typeface="Calibri" pitchFamily="34" charset="0"/>
              </a:rPr>
              <a:t>will gladly disclose its crown jewels--the coveted code behind the Windows operating system--to select customers.</a:t>
            </a:r>
          </a:p>
          <a:p>
            <a:endParaRPr lang="en-US" sz="1600" dirty="0">
              <a:solidFill>
                <a:srgbClr val="000000"/>
              </a:solidFill>
              <a:latin typeface="Calibri" pitchFamily="34" charset="0"/>
            </a:endParaRPr>
          </a:p>
          <a:p>
            <a:r>
              <a:rPr lang="en-US" sz="1600" dirty="0">
                <a:solidFill>
                  <a:srgbClr val="000000"/>
                </a:solidFill>
                <a:latin typeface="Calibri" pitchFamily="34" charset="0"/>
              </a:rPr>
              <a:t>"We can be open source. We love the concept of shared source," said</a:t>
            </a:r>
            <a:r>
              <a:rPr lang="en-US" sz="1600" dirty="0">
                <a:latin typeface="Calibri" pitchFamily="34" charset="0"/>
              </a:rPr>
              <a:t> </a:t>
            </a:r>
            <a:r>
              <a:rPr lang="en-US" sz="1600" u="sng" dirty="0">
                <a:solidFill>
                  <a:srgbClr val="002060"/>
                </a:solidFill>
                <a:latin typeface="Calibri" pitchFamily="34" charset="0"/>
              </a:rPr>
              <a:t>Bill </a:t>
            </a:r>
            <a:r>
              <a:rPr lang="en-US" sz="1600" u="sng" dirty="0" err="1">
                <a:solidFill>
                  <a:srgbClr val="002060"/>
                </a:solidFill>
                <a:latin typeface="Calibri" pitchFamily="34" charset="0"/>
              </a:rPr>
              <a:t>Veghte</a:t>
            </a:r>
            <a:r>
              <a:rPr lang="en-US" sz="1600" dirty="0">
                <a:latin typeface="Calibri" pitchFamily="34" charset="0"/>
              </a:rPr>
              <a:t>, </a:t>
            </a:r>
            <a:r>
              <a:rPr lang="en-US" sz="1600" dirty="0">
                <a:solidFill>
                  <a:srgbClr val="000000"/>
                </a:solidFill>
                <a:latin typeface="Calibri" pitchFamily="34" charset="0"/>
              </a:rPr>
              <a:t>a</a:t>
            </a:r>
            <a:r>
              <a:rPr lang="en-US" sz="1600" dirty="0">
                <a:latin typeface="Calibri" pitchFamily="34" charset="0"/>
              </a:rPr>
              <a:t> </a:t>
            </a:r>
            <a:r>
              <a:rPr lang="en-US" sz="1600" u="sng" dirty="0">
                <a:solidFill>
                  <a:srgbClr val="FF0000"/>
                </a:solidFill>
                <a:latin typeface="Calibri" pitchFamily="34" charset="0"/>
              </a:rPr>
              <a:t>Microsoft</a:t>
            </a:r>
            <a:r>
              <a:rPr lang="en-US" sz="1600" dirty="0">
                <a:latin typeface="Calibri" pitchFamily="34" charset="0"/>
              </a:rPr>
              <a:t> </a:t>
            </a:r>
            <a:r>
              <a:rPr lang="en-US" sz="1600" u="sng" dirty="0">
                <a:solidFill>
                  <a:srgbClr val="660033"/>
                </a:solidFill>
                <a:latin typeface="Calibri" pitchFamily="34" charset="0"/>
              </a:rPr>
              <a:t>VP</a:t>
            </a:r>
            <a:r>
              <a:rPr lang="en-US" sz="1600" dirty="0">
                <a:latin typeface="Calibri" pitchFamily="34" charset="0"/>
              </a:rPr>
              <a:t>. </a:t>
            </a:r>
            <a:r>
              <a:rPr lang="en-US" sz="1600" dirty="0">
                <a:solidFill>
                  <a:srgbClr val="000000"/>
                </a:solidFill>
                <a:latin typeface="Calibri" pitchFamily="34" charset="0"/>
              </a:rPr>
              <a:t>"That's a super-important shift for us in terms of code access.“</a:t>
            </a:r>
          </a:p>
          <a:p>
            <a:endParaRPr lang="en-US" sz="1600" dirty="0">
              <a:latin typeface="Calibri" pitchFamily="34" charset="0"/>
            </a:endParaRPr>
          </a:p>
          <a:p>
            <a:r>
              <a:rPr lang="en-US" sz="1600" u="sng" dirty="0">
                <a:solidFill>
                  <a:srgbClr val="002060"/>
                </a:solidFill>
                <a:latin typeface="Calibri" pitchFamily="34" charset="0"/>
              </a:rPr>
              <a:t>Richard Stallman</a:t>
            </a:r>
            <a:r>
              <a:rPr lang="en-US" sz="1600" dirty="0">
                <a:latin typeface="Calibri" pitchFamily="34" charset="0"/>
              </a:rPr>
              <a:t>, </a:t>
            </a:r>
            <a:r>
              <a:rPr lang="en-US" sz="1600" u="sng" dirty="0">
                <a:solidFill>
                  <a:srgbClr val="660033"/>
                </a:solidFill>
                <a:latin typeface="Calibri" pitchFamily="34" charset="0"/>
              </a:rPr>
              <a:t>founder</a:t>
            </a:r>
            <a:r>
              <a:rPr lang="en-US" sz="1600" dirty="0">
                <a:solidFill>
                  <a:srgbClr val="660033"/>
                </a:solidFill>
                <a:latin typeface="Calibri" pitchFamily="34" charset="0"/>
              </a:rPr>
              <a:t> </a:t>
            </a:r>
            <a:r>
              <a:rPr lang="en-US" sz="1600" dirty="0">
                <a:solidFill>
                  <a:srgbClr val="000000"/>
                </a:solidFill>
                <a:latin typeface="Calibri" pitchFamily="34" charset="0"/>
              </a:rPr>
              <a:t>of the </a:t>
            </a:r>
            <a:r>
              <a:rPr lang="en-US" sz="1600" u="sng" dirty="0">
                <a:solidFill>
                  <a:srgbClr val="FF0000"/>
                </a:solidFill>
                <a:latin typeface="Calibri" pitchFamily="34" charset="0"/>
              </a:rPr>
              <a:t>Free Software Foundation</a:t>
            </a:r>
            <a:r>
              <a:rPr lang="en-US" sz="1600" dirty="0">
                <a:latin typeface="Calibri" pitchFamily="34" charset="0"/>
              </a:rPr>
              <a:t>, </a:t>
            </a:r>
            <a:r>
              <a:rPr lang="en-US" sz="1600" dirty="0">
                <a:solidFill>
                  <a:srgbClr val="000000"/>
                </a:solidFill>
                <a:latin typeface="Calibri" pitchFamily="34" charset="0"/>
              </a:rPr>
              <a:t>countered saying…</a:t>
            </a:r>
          </a:p>
        </p:txBody>
      </p:sp>
    </p:spTree>
    <p:extLst>
      <p:ext uri="{BB962C8B-B14F-4D97-AF65-F5344CB8AC3E}">
        <p14:creationId xmlns:p14="http://schemas.microsoft.com/office/powerpoint/2010/main" xmlns="" val="229405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pt-BR" dirty="0" smtClean="0"/>
              <a:t>Extração de Informação (EI)</a:t>
            </a:r>
          </a:p>
        </p:txBody>
      </p:sp>
      <p:sp>
        <p:nvSpPr>
          <p:cNvPr id="6147" name="Content Placeholder 2"/>
          <p:cNvSpPr>
            <a:spLocks noGrp="1"/>
          </p:cNvSpPr>
          <p:nvPr>
            <p:ph idx="1"/>
          </p:nvPr>
        </p:nvSpPr>
        <p:spPr/>
        <p:txBody>
          <a:bodyPr/>
          <a:lstStyle/>
          <a:p>
            <a:r>
              <a:rPr lang="pt-BR" dirty="0" smtClean="0"/>
              <a:t>Tem por objetivo </a:t>
            </a:r>
            <a:r>
              <a:rPr lang="pt-BR" dirty="0" smtClean="0">
                <a:solidFill>
                  <a:srgbClr val="800080"/>
                </a:solidFill>
              </a:rPr>
              <a:t>extrair</a:t>
            </a:r>
            <a:r>
              <a:rPr lang="pt-BR" dirty="0" smtClean="0">
                <a:solidFill>
                  <a:srgbClr val="800000"/>
                </a:solidFill>
              </a:rPr>
              <a:t> </a:t>
            </a:r>
            <a:r>
              <a:rPr lang="pt-BR" dirty="0" smtClean="0"/>
              <a:t>e </a:t>
            </a:r>
            <a:r>
              <a:rPr lang="pt-BR" dirty="0" smtClean="0">
                <a:solidFill>
                  <a:srgbClr val="800080"/>
                </a:solidFill>
              </a:rPr>
              <a:t>estruturar</a:t>
            </a:r>
            <a:r>
              <a:rPr lang="pt-BR" dirty="0" smtClean="0">
                <a:solidFill>
                  <a:srgbClr val="800000"/>
                </a:solidFill>
              </a:rPr>
              <a:t> </a:t>
            </a:r>
            <a:r>
              <a:rPr lang="pt-BR" dirty="0" smtClean="0"/>
              <a:t>informações específicas</a:t>
            </a:r>
          </a:p>
          <a:p>
            <a:pPr lvl="1"/>
            <a:r>
              <a:rPr lang="pt-BR" dirty="0" smtClean="0"/>
              <a:t>relevantes para o usuário</a:t>
            </a:r>
          </a:p>
          <a:p>
            <a:pPr lvl="1"/>
            <a:r>
              <a:rPr lang="pt-BR" dirty="0" smtClean="0"/>
              <a:t>a partir de </a:t>
            </a:r>
            <a:r>
              <a:rPr lang="pt-BR" dirty="0" smtClean="0">
                <a:solidFill>
                  <a:srgbClr val="800080"/>
                </a:solidFill>
              </a:rPr>
              <a:t>grandes volumes </a:t>
            </a:r>
            <a:r>
              <a:rPr lang="pt-BR" dirty="0" smtClean="0"/>
              <a:t>de documentos em um dado domínio</a:t>
            </a:r>
          </a:p>
          <a:p>
            <a:pPr>
              <a:lnSpc>
                <a:spcPct val="90000"/>
              </a:lnSpc>
              <a:spcBef>
                <a:spcPts val="1200"/>
              </a:spcBef>
            </a:pPr>
            <a:r>
              <a:rPr lang="en-US" sz="2600" dirty="0" err="1" smtClean="0"/>
              <a:t>Exemplos</a:t>
            </a:r>
            <a:r>
              <a:rPr lang="en-US" sz="2600" dirty="0" smtClean="0"/>
              <a:t> de </a:t>
            </a:r>
            <a:r>
              <a:rPr lang="en-US" sz="2600" dirty="0" err="1" smtClean="0"/>
              <a:t>domínios</a:t>
            </a:r>
            <a:r>
              <a:rPr lang="en-US" sz="2600" dirty="0" smtClean="0"/>
              <a:t> de </a:t>
            </a:r>
            <a:r>
              <a:rPr lang="en-US" sz="2600" dirty="0" err="1" smtClean="0"/>
              <a:t>aplicação</a:t>
            </a:r>
            <a:r>
              <a:rPr lang="en-US" sz="2600" dirty="0" smtClean="0"/>
              <a:t>:</a:t>
            </a:r>
          </a:p>
          <a:p>
            <a:pPr lvl="1">
              <a:lnSpc>
                <a:spcPct val="90000"/>
              </a:lnSpc>
            </a:pPr>
            <a:r>
              <a:rPr lang="en-US" sz="2200" dirty="0" err="1" smtClean="0"/>
              <a:t>Artigos</a:t>
            </a:r>
            <a:r>
              <a:rPr lang="en-US" sz="2200" dirty="0" smtClean="0"/>
              <a:t> de </a:t>
            </a:r>
            <a:r>
              <a:rPr lang="en-US" sz="2200" dirty="0" err="1" smtClean="0"/>
              <a:t>Jornais</a:t>
            </a:r>
            <a:endParaRPr lang="en-US" sz="2200" dirty="0" smtClean="0"/>
          </a:p>
          <a:p>
            <a:pPr lvl="1">
              <a:lnSpc>
                <a:spcPct val="90000"/>
              </a:lnSpc>
            </a:pPr>
            <a:r>
              <a:rPr lang="en-US" sz="2200" dirty="0" err="1" smtClean="0"/>
              <a:t>Páginas</a:t>
            </a:r>
            <a:r>
              <a:rPr lang="en-US" sz="2200" dirty="0" smtClean="0"/>
              <a:t> Web</a:t>
            </a:r>
          </a:p>
          <a:p>
            <a:pPr lvl="1">
              <a:lnSpc>
                <a:spcPct val="90000"/>
              </a:lnSpc>
            </a:pPr>
            <a:r>
              <a:rPr lang="en-US" sz="2200" dirty="0" err="1" smtClean="0"/>
              <a:t>Artigos</a:t>
            </a:r>
            <a:r>
              <a:rPr lang="en-US" sz="2200" dirty="0" smtClean="0"/>
              <a:t> </a:t>
            </a:r>
            <a:r>
              <a:rPr lang="en-US" sz="2200" dirty="0" err="1" smtClean="0"/>
              <a:t>Científicos</a:t>
            </a:r>
            <a:endParaRPr lang="en-US" sz="2200" dirty="0" smtClean="0"/>
          </a:p>
          <a:p>
            <a:pPr lvl="1">
              <a:lnSpc>
                <a:spcPct val="90000"/>
              </a:lnSpc>
            </a:pPr>
            <a:r>
              <a:rPr lang="en-US" sz="2200" dirty="0" err="1" smtClean="0"/>
              <a:t>Notas</a:t>
            </a:r>
            <a:r>
              <a:rPr lang="en-US" sz="2200" dirty="0" smtClean="0"/>
              <a:t> </a:t>
            </a:r>
            <a:r>
              <a:rPr lang="en-US" sz="2200" dirty="0" err="1" smtClean="0"/>
              <a:t>Médicas</a:t>
            </a:r>
            <a:r>
              <a:rPr lang="en-US" sz="2200" dirty="0" smtClean="0"/>
              <a:t> (</a:t>
            </a:r>
            <a:r>
              <a:rPr lang="en-US" sz="2200" dirty="0" err="1" smtClean="0"/>
              <a:t>muito</a:t>
            </a:r>
            <a:r>
              <a:rPr lang="en-US" sz="2200" dirty="0" smtClean="0"/>
              <a:t> </a:t>
            </a:r>
            <a:r>
              <a:rPr lang="en-US" sz="2200" dirty="0" err="1" smtClean="0"/>
              <a:t>importante</a:t>
            </a:r>
            <a:r>
              <a:rPr lang="en-US" sz="2200" dirty="0" smtClean="0"/>
              <a:t>)</a:t>
            </a:r>
          </a:p>
          <a:p>
            <a:pPr lvl="1">
              <a:lnSpc>
                <a:spcPct val="90000"/>
              </a:lnSpc>
            </a:pPr>
            <a:r>
              <a:rPr lang="en-US" sz="2200" dirty="0" err="1" smtClean="0"/>
              <a:t>Classificados</a:t>
            </a:r>
            <a:r>
              <a:rPr lang="en-US" sz="2200" dirty="0" smtClean="0"/>
              <a:t> de </a:t>
            </a:r>
            <a:r>
              <a:rPr lang="en-US" sz="2200" dirty="0" err="1" smtClean="0"/>
              <a:t>jornais</a:t>
            </a:r>
            <a:r>
              <a:rPr lang="en-US" sz="2200" dirty="0" smtClean="0"/>
              <a:t>, etc</a:t>
            </a:r>
          </a:p>
          <a:p>
            <a:endParaRPr lang="pt-BR" dirty="0" smtClean="0"/>
          </a:p>
          <a:p>
            <a:pPr lvl="1"/>
            <a:endParaRPr lang="pt-BR" dirty="0" smtClean="0"/>
          </a:p>
        </p:txBody>
      </p:sp>
    </p:spTree>
    <p:extLst>
      <p:ext uri="{BB962C8B-B14F-4D97-AF65-F5344CB8AC3E}">
        <p14:creationId xmlns:p14="http://schemas.microsoft.com/office/powerpoint/2010/main" xmlns="" val="21590491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5"/>
          <p:cNvSpPr txBox="1">
            <a:spLocks noChangeArrowheads="1"/>
          </p:cNvSpPr>
          <p:nvPr/>
        </p:nvSpPr>
        <p:spPr bwMode="auto">
          <a:xfrm>
            <a:off x="611560" y="1556792"/>
            <a:ext cx="3942779" cy="5047536"/>
          </a:xfrm>
          <a:prstGeom prst="rect">
            <a:avLst/>
          </a:prstGeom>
          <a:solidFill>
            <a:schemeClr val="bg1"/>
          </a:solidFill>
          <a:ln w="9525">
            <a:solidFill>
              <a:schemeClr val="tx1"/>
            </a:solidFill>
            <a:miter lim="800000"/>
            <a:headEnd/>
            <a:tailEnd/>
          </a:ln>
        </p:spPr>
        <p:txBody>
          <a:bodyPr wrap="square">
            <a:spAutoFit/>
          </a:bodyPr>
          <a:lstStyle/>
          <a:p>
            <a:r>
              <a:rPr lang="en-US" sz="1400" dirty="0">
                <a:solidFill>
                  <a:srgbClr val="000000"/>
                </a:solidFill>
                <a:latin typeface="Calibri" pitchFamily="34" charset="0"/>
              </a:rPr>
              <a:t>October 14, 2002, 4:00 a.m. PT</a:t>
            </a:r>
          </a:p>
          <a:p>
            <a:endParaRPr lang="en-US" sz="1400" dirty="0">
              <a:solidFill>
                <a:srgbClr val="000000"/>
              </a:solidFill>
              <a:latin typeface="Calibri" pitchFamily="34" charset="0"/>
            </a:endParaRPr>
          </a:p>
          <a:p>
            <a:r>
              <a:rPr lang="en-US" sz="1400" dirty="0">
                <a:solidFill>
                  <a:srgbClr val="000000"/>
                </a:solidFill>
                <a:latin typeface="Calibri" pitchFamily="34" charset="0"/>
              </a:rPr>
              <a:t>For years, </a:t>
            </a:r>
            <a:r>
              <a:rPr lang="en-US" sz="1400" u="sng" dirty="0">
                <a:solidFill>
                  <a:srgbClr val="000000"/>
                </a:solidFill>
                <a:latin typeface="Calibri" pitchFamily="34" charset="0"/>
              </a:rPr>
              <a:t>Microsoft Corporation</a:t>
            </a:r>
            <a:r>
              <a:rPr lang="en-US" sz="1400" dirty="0">
                <a:solidFill>
                  <a:srgbClr val="000000"/>
                </a:solidFill>
                <a:latin typeface="Calibri" pitchFamily="34" charset="0"/>
              </a:rPr>
              <a:t> </a:t>
            </a:r>
            <a:r>
              <a:rPr lang="en-US" sz="1400" u="sng" dirty="0">
                <a:solidFill>
                  <a:srgbClr val="000000"/>
                </a:solidFill>
                <a:latin typeface="Calibri" pitchFamily="34" charset="0"/>
              </a:rPr>
              <a:t>CEO</a:t>
            </a:r>
            <a:r>
              <a:rPr lang="en-US" sz="1400" dirty="0">
                <a:solidFill>
                  <a:srgbClr val="000000"/>
                </a:solidFill>
                <a:latin typeface="Calibri" pitchFamily="34" charset="0"/>
              </a:rPr>
              <a:t> </a:t>
            </a:r>
            <a:r>
              <a:rPr lang="en-US" sz="1400" u="sng" dirty="0">
                <a:solidFill>
                  <a:srgbClr val="000000"/>
                </a:solidFill>
                <a:latin typeface="Calibri" pitchFamily="34" charset="0"/>
              </a:rPr>
              <a:t>Bill Gates</a:t>
            </a:r>
            <a:r>
              <a:rPr lang="en-US" sz="1400" dirty="0">
                <a:solidFill>
                  <a:srgbClr val="000000"/>
                </a:solidFill>
                <a:latin typeface="Calibri" pitchFamily="34" charset="0"/>
              </a:rPr>
              <a:t> railed against the economic philosophy of open-source software with Orwellian fervor, denouncing its communal licensing as a "cancer" that stifled technological innovation.</a:t>
            </a:r>
          </a:p>
          <a:p>
            <a:endParaRPr lang="en-US" sz="1400" dirty="0">
              <a:solidFill>
                <a:srgbClr val="000000"/>
              </a:solidFill>
              <a:latin typeface="Calibri" pitchFamily="34" charset="0"/>
            </a:endParaRPr>
          </a:p>
          <a:p>
            <a:r>
              <a:rPr lang="en-US" sz="1400" dirty="0">
                <a:solidFill>
                  <a:srgbClr val="000000"/>
                </a:solidFill>
                <a:latin typeface="Calibri" pitchFamily="34" charset="0"/>
              </a:rPr>
              <a:t>Today, </a:t>
            </a:r>
            <a:r>
              <a:rPr lang="en-US" sz="1400" u="sng" dirty="0">
                <a:solidFill>
                  <a:srgbClr val="000000"/>
                </a:solidFill>
                <a:latin typeface="Calibri" pitchFamily="34" charset="0"/>
              </a:rPr>
              <a:t>Microsoft</a:t>
            </a:r>
            <a:r>
              <a:rPr lang="en-US" sz="1400" dirty="0">
                <a:solidFill>
                  <a:srgbClr val="000000"/>
                </a:solidFill>
                <a:latin typeface="Calibri" pitchFamily="34" charset="0"/>
              </a:rPr>
              <a:t> claims to "love" the open-source concept, by which software code is made public to encourage improvement and development by outside programmers. </a:t>
            </a:r>
            <a:r>
              <a:rPr lang="en-US" sz="1400" u="sng" dirty="0">
                <a:solidFill>
                  <a:srgbClr val="000000"/>
                </a:solidFill>
                <a:latin typeface="Calibri" pitchFamily="34" charset="0"/>
              </a:rPr>
              <a:t>Gates</a:t>
            </a:r>
            <a:r>
              <a:rPr lang="en-US" sz="1400" dirty="0">
                <a:solidFill>
                  <a:srgbClr val="000000"/>
                </a:solidFill>
                <a:latin typeface="Calibri" pitchFamily="34" charset="0"/>
              </a:rPr>
              <a:t> himself says </a:t>
            </a:r>
            <a:r>
              <a:rPr lang="en-US" sz="1400" u="sng" dirty="0">
                <a:solidFill>
                  <a:srgbClr val="000000"/>
                </a:solidFill>
                <a:latin typeface="Calibri" pitchFamily="34" charset="0"/>
              </a:rPr>
              <a:t>Microsoft</a:t>
            </a:r>
            <a:r>
              <a:rPr lang="en-US" sz="1400" dirty="0">
                <a:solidFill>
                  <a:srgbClr val="000000"/>
                </a:solidFill>
                <a:latin typeface="Calibri" pitchFamily="34" charset="0"/>
              </a:rPr>
              <a:t> will gladly disclose its crown jewels--the coveted code behind the Windows operating system--to select customers.</a:t>
            </a:r>
          </a:p>
          <a:p>
            <a:endParaRPr lang="en-US" sz="1400" dirty="0">
              <a:solidFill>
                <a:srgbClr val="000000"/>
              </a:solidFill>
              <a:latin typeface="Calibri" pitchFamily="34" charset="0"/>
            </a:endParaRPr>
          </a:p>
          <a:p>
            <a:r>
              <a:rPr lang="en-US" sz="1400" dirty="0">
                <a:solidFill>
                  <a:srgbClr val="000000"/>
                </a:solidFill>
                <a:latin typeface="Calibri" pitchFamily="34" charset="0"/>
              </a:rPr>
              <a:t>"We can be open source. We love the concept of shared source," said </a:t>
            </a:r>
            <a:r>
              <a:rPr lang="en-US" sz="1400" u="sng" dirty="0">
                <a:solidFill>
                  <a:srgbClr val="000000"/>
                </a:solidFill>
                <a:latin typeface="Calibri" pitchFamily="34" charset="0"/>
              </a:rPr>
              <a:t>Bill </a:t>
            </a:r>
            <a:r>
              <a:rPr lang="en-US" sz="1400" u="sng" dirty="0" err="1">
                <a:solidFill>
                  <a:srgbClr val="000000"/>
                </a:solidFill>
                <a:latin typeface="Calibri" pitchFamily="34" charset="0"/>
              </a:rPr>
              <a:t>Veghte</a:t>
            </a:r>
            <a:r>
              <a:rPr lang="en-US" sz="1400" dirty="0">
                <a:solidFill>
                  <a:srgbClr val="000000"/>
                </a:solidFill>
                <a:latin typeface="Calibri" pitchFamily="34" charset="0"/>
              </a:rPr>
              <a:t>, a </a:t>
            </a:r>
            <a:r>
              <a:rPr lang="en-US" sz="1400" u="sng" dirty="0">
                <a:solidFill>
                  <a:srgbClr val="000000"/>
                </a:solidFill>
                <a:latin typeface="Calibri" pitchFamily="34" charset="0"/>
              </a:rPr>
              <a:t>Microsoft</a:t>
            </a:r>
            <a:r>
              <a:rPr lang="en-US" sz="1400" dirty="0">
                <a:solidFill>
                  <a:srgbClr val="000000"/>
                </a:solidFill>
                <a:latin typeface="Calibri" pitchFamily="34" charset="0"/>
              </a:rPr>
              <a:t> </a:t>
            </a:r>
            <a:r>
              <a:rPr lang="en-US" sz="1400" u="sng" dirty="0">
                <a:solidFill>
                  <a:srgbClr val="000000"/>
                </a:solidFill>
                <a:latin typeface="Calibri" pitchFamily="34" charset="0"/>
              </a:rPr>
              <a:t>VP</a:t>
            </a:r>
            <a:r>
              <a:rPr lang="en-US" sz="1400" dirty="0">
                <a:solidFill>
                  <a:srgbClr val="000000"/>
                </a:solidFill>
                <a:latin typeface="Calibri" pitchFamily="34" charset="0"/>
              </a:rPr>
              <a:t>. "That's a super-important shift for us in terms of code access.“</a:t>
            </a:r>
          </a:p>
          <a:p>
            <a:endParaRPr lang="en-US" sz="1400" dirty="0">
              <a:solidFill>
                <a:srgbClr val="000000"/>
              </a:solidFill>
              <a:latin typeface="Calibri" pitchFamily="34" charset="0"/>
            </a:endParaRPr>
          </a:p>
          <a:p>
            <a:r>
              <a:rPr lang="en-US" sz="1400" u="sng" dirty="0">
                <a:solidFill>
                  <a:srgbClr val="000000"/>
                </a:solidFill>
                <a:latin typeface="Calibri" pitchFamily="34" charset="0"/>
              </a:rPr>
              <a:t>Richard Stallman</a:t>
            </a:r>
            <a:r>
              <a:rPr lang="en-US" sz="1400" dirty="0">
                <a:solidFill>
                  <a:srgbClr val="000000"/>
                </a:solidFill>
                <a:latin typeface="Calibri" pitchFamily="34" charset="0"/>
              </a:rPr>
              <a:t>, </a:t>
            </a:r>
            <a:r>
              <a:rPr lang="en-US" sz="1400" u="sng" dirty="0">
                <a:solidFill>
                  <a:srgbClr val="000000"/>
                </a:solidFill>
                <a:latin typeface="Calibri" pitchFamily="34" charset="0"/>
              </a:rPr>
              <a:t>founder</a:t>
            </a:r>
            <a:r>
              <a:rPr lang="en-US" sz="1400" dirty="0">
                <a:solidFill>
                  <a:srgbClr val="000000"/>
                </a:solidFill>
                <a:latin typeface="Calibri" pitchFamily="34" charset="0"/>
              </a:rPr>
              <a:t> of the </a:t>
            </a:r>
            <a:r>
              <a:rPr lang="en-US" sz="1400" u="sng" dirty="0">
                <a:solidFill>
                  <a:srgbClr val="000000"/>
                </a:solidFill>
                <a:latin typeface="Calibri" pitchFamily="34" charset="0"/>
              </a:rPr>
              <a:t>Free Software Foundation</a:t>
            </a:r>
            <a:r>
              <a:rPr lang="en-US" sz="1400" dirty="0">
                <a:solidFill>
                  <a:srgbClr val="000000"/>
                </a:solidFill>
                <a:latin typeface="Calibri" pitchFamily="34" charset="0"/>
              </a:rPr>
              <a:t>, countered saying…</a:t>
            </a:r>
          </a:p>
        </p:txBody>
      </p:sp>
      <p:sp>
        <p:nvSpPr>
          <p:cNvPr id="12293" name="Text Box 12"/>
          <p:cNvSpPr txBox="1">
            <a:spLocks noChangeArrowheads="1"/>
          </p:cNvSpPr>
          <p:nvPr/>
        </p:nvSpPr>
        <p:spPr bwMode="auto">
          <a:xfrm>
            <a:off x="5356630" y="2348880"/>
            <a:ext cx="2887778" cy="3785652"/>
          </a:xfrm>
          <a:prstGeom prst="rect">
            <a:avLst/>
          </a:prstGeom>
          <a:noFill/>
          <a:ln w="9525">
            <a:solidFill>
              <a:schemeClr val="tx1"/>
            </a:solidFill>
            <a:miter lim="800000"/>
            <a:headEnd/>
            <a:tailEnd/>
          </a:ln>
        </p:spPr>
        <p:txBody>
          <a:bodyPr wrap="none">
            <a:spAutoFit/>
          </a:bodyPr>
          <a:lstStyle/>
          <a:p>
            <a:r>
              <a:rPr lang="en-US" sz="2000" dirty="0">
                <a:solidFill>
                  <a:srgbClr val="000000"/>
                </a:solidFill>
                <a:latin typeface="Calibri" pitchFamily="34" charset="0"/>
              </a:rPr>
              <a:t>Microsoft Corporation</a:t>
            </a:r>
          </a:p>
          <a:p>
            <a:r>
              <a:rPr lang="en-US" sz="2000" dirty="0">
                <a:solidFill>
                  <a:srgbClr val="000000"/>
                </a:solidFill>
                <a:latin typeface="Calibri" pitchFamily="34" charset="0"/>
              </a:rPr>
              <a:t>CEO</a:t>
            </a:r>
          </a:p>
          <a:p>
            <a:r>
              <a:rPr lang="en-US" sz="2000" dirty="0">
                <a:solidFill>
                  <a:srgbClr val="000000"/>
                </a:solidFill>
                <a:latin typeface="Calibri" pitchFamily="34" charset="0"/>
              </a:rPr>
              <a:t>Bill Gates</a:t>
            </a:r>
          </a:p>
          <a:p>
            <a:r>
              <a:rPr lang="en-US" sz="2000" dirty="0">
                <a:solidFill>
                  <a:srgbClr val="000000"/>
                </a:solidFill>
                <a:latin typeface="Calibri" pitchFamily="34" charset="0"/>
              </a:rPr>
              <a:t>Microsoft</a:t>
            </a:r>
          </a:p>
          <a:p>
            <a:r>
              <a:rPr lang="en-US" sz="2000" dirty="0">
                <a:solidFill>
                  <a:srgbClr val="000000"/>
                </a:solidFill>
                <a:latin typeface="Calibri" pitchFamily="34" charset="0"/>
              </a:rPr>
              <a:t>Gates</a:t>
            </a:r>
          </a:p>
          <a:p>
            <a:r>
              <a:rPr lang="en-US" sz="2000" dirty="0">
                <a:solidFill>
                  <a:srgbClr val="000000"/>
                </a:solidFill>
                <a:latin typeface="Calibri" pitchFamily="34" charset="0"/>
              </a:rPr>
              <a:t>Microsoft</a:t>
            </a:r>
          </a:p>
          <a:p>
            <a:r>
              <a:rPr lang="en-US" sz="2000" dirty="0">
                <a:solidFill>
                  <a:srgbClr val="000000"/>
                </a:solidFill>
                <a:latin typeface="Calibri" pitchFamily="34" charset="0"/>
              </a:rPr>
              <a:t>Bill </a:t>
            </a:r>
            <a:r>
              <a:rPr lang="en-US" sz="2000" dirty="0" err="1">
                <a:solidFill>
                  <a:srgbClr val="000000"/>
                </a:solidFill>
                <a:latin typeface="Calibri" pitchFamily="34" charset="0"/>
              </a:rPr>
              <a:t>Veghte</a:t>
            </a:r>
            <a:endParaRPr lang="en-US" sz="2000" dirty="0">
              <a:solidFill>
                <a:srgbClr val="000000"/>
              </a:solidFill>
              <a:latin typeface="Calibri" pitchFamily="34" charset="0"/>
            </a:endParaRPr>
          </a:p>
          <a:p>
            <a:r>
              <a:rPr lang="en-US" sz="2000" dirty="0">
                <a:solidFill>
                  <a:srgbClr val="000000"/>
                </a:solidFill>
                <a:latin typeface="Calibri" pitchFamily="34" charset="0"/>
              </a:rPr>
              <a:t>Microsoft</a:t>
            </a:r>
          </a:p>
          <a:p>
            <a:r>
              <a:rPr lang="en-US" sz="2000" dirty="0">
                <a:solidFill>
                  <a:srgbClr val="000000"/>
                </a:solidFill>
                <a:latin typeface="Calibri" pitchFamily="34" charset="0"/>
              </a:rPr>
              <a:t>VP</a:t>
            </a:r>
          </a:p>
          <a:p>
            <a:r>
              <a:rPr lang="en-US" sz="2000" dirty="0">
                <a:solidFill>
                  <a:srgbClr val="000000"/>
                </a:solidFill>
                <a:latin typeface="Calibri" pitchFamily="34" charset="0"/>
              </a:rPr>
              <a:t>Richard Stallman</a:t>
            </a:r>
          </a:p>
          <a:p>
            <a:r>
              <a:rPr lang="en-US" sz="2000" dirty="0">
                <a:solidFill>
                  <a:srgbClr val="000000"/>
                </a:solidFill>
                <a:latin typeface="Calibri" pitchFamily="34" charset="0"/>
              </a:rPr>
              <a:t>founder</a:t>
            </a:r>
          </a:p>
          <a:p>
            <a:r>
              <a:rPr lang="en-US" sz="2000" dirty="0">
                <a:solidFill>
                  <a:srgbClr val="000000"/>
                </a:solidFill>
                <a:latin typeface="Calibri" pitchFamily="34" charset="0"/>
              </a:rPr>
              <a:t>Free Software Foundation</a:t>
            </a:r>
          </a:p>
        </p:txBody>
      </p:sp>
      <p:sp>
        <p:nvSpPr>
          <p:cNvPr id="7" name="Título 6"/>
          <p:cNvSpPr>
            <a:spLocks noGrp="1"/>
          </p:cNvSpPr>
          <p:nvPr>
            <p:ph type="title"/>
          </p:nvPr>
        </p:nvSpPr>
        <p:spPr>
          <a:xfrm>
            <a:off x="1060648" y="332656"/>
            <a:ext cx="7543800" cy="1074514"/>
          </a:xfrm>
        </p:spPr>
        <p:txBody>
          <a:bodyPr/>
          <a:lstStyle/>
          <a:p>
            <a:r>
              <a:rPr lang="pt-BR" sz="3200" dirty="0" err="1" smtClean="0"/>
              <a:t>Tokenização</a:t>
            </a:r>
            <a:r>
              <a:rPr lang="pt-BR" sz="3200" dirty="0" smtClean="0"/>
              <a:t>, </a:t>
            </a:r>
            <a:r>
              <a:rPr lang="pt-BR" sz="3200" dirty="0" err="1" smtClean="0"/>
              <a:t>POS-tagging</a:t>
            </a:r>
            <a:r>
              <a:rPr lang="pt-BR" sz="3200" dirty="0" smtClean="0"/>
              <a:t> e Identificação de Entidades Nomeadas </a:t>
            </a:r>
            <a:endParaRPr lang="pt-BR" sz="3200" dirty="0"/>
          </a:p>
        </p:txBody>
      </p:sp>
      <p:sp>
        <p:nvSpPr>
          <p:cNvPr id="2" name="Seta para a direita 1"/>
          <p:cNvSpPr/>
          <p:nvPr/>
        </p:nvSpPr>
        <p:spPr bwMode="auto">
          <a:xfrm>
            <a:off x="4644008" y="3861048"/>
            <a:ext cx="568606" cy="38065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p14="http://schemas.microsoft.com/office/powerpoint/2010/main" xmlns="" val="320229099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7"/>
          <p:cNvSpPr>
            <a:spLocks noChangeArrowheads="1"/>
          </p:cNvSpPr>
          <p:nvPr/>
        </p:nvSpPr>
        <p:spPr bwMode="auto">
          <a:xfrm>
            <a:off x="4038600" y="2619375"/>
            <a:ext cx="3005138" cy="3389313"/>
          </a:xfrm>
          <a:prstGeom prst="rect">
            <a:avLst/>
          </a:prstGeom>
          <a:noFill/>
          <a:ln w="9525">
            <a:noFill/>
            <a:miter lim="800000"/>
            <a:headEnd/>
            <a:tailEnd/>
          </a:ln>
        </p:spPr>
        <p:txBody>
          <a:bodyPr/>
          <a:lstStyle/>
          <a:p>
            <a:endParaRPr lang="en-US"/>
          </a:p>
        </p:txBody>
      </p:sp>
      <p:sp>
        <p:nvSpPr>
          <p:cNvPr id="13317" name="Rectangle 8"/>
          <p:cNvSpPr>
            <a:spLocks noChangeArrowheads="1"/>
          </p:cNvSpPr>
          <p:nvPr/>
        </p:nvSpPr>
        <p:spPr bwMode="auto">
          <a:xfrm>
            <a:off x="5234707" y="2553047"/>
            <a:ext cx="2703112" cy="3693319"/>
          </a:xfrm>
          <a:prstGeom prst="rect">
            <a:avLst/>
          </a:prstGeom>
          <a:noFill/>
          <a:ln w="9525">
            <a:noFill/>
            <a:miter lim="800000"/>
            <a:headEnd/>
            <a:tailEnd/>
          </a:ln>
        </p:spPr>
        <p:txBody>
          <a:bodyPr wrap="none" lIns="0" tIns="0" rIns="0" bIns="0">
            <a:spAutoFit/>
          </a:bodyPr>
          <a:lstStyle/>
          <a:p>
            <a:r>
              <a:rPr lang="en-US" sz="2000" dirty="0">
                <a:solidFill>
                  <a:srgbClr val="FF0000"/>
                </a:solidFill>
                <a:latin typeface="Calibri" pitchFamily="34" charset="0"/>
              </a:rPr>
              <a:t>Microsoft Corporation</a:t>
            </a:r>
          </a:p>
          <a:p>
            <a:r>
              <a:rPr lang="en-US" sz="2000" dirty="0">
                <a:solidFill>
                  <a:srgbClr val="660033"/>
                </a:solidFill>
                <a:latin typeface="Calibri" pitchFamily="34" charset="0"/>
              </a:rPr>
              <a:t>CEO</a:t>
            </a:r>
          </a:p>
          <a:p>
            <a:r>
              <a:rPr lang="en-US" sz="2000" dirty="0">
                <a:solidFill>
                  <a:srgbClr val="002060"/>
                </a:solidFill>
                <a:latin typeface="Calibri" pitchFamily="34" charset="0"/>
              </a:rPr>
              <a:t>Bill Gates</a:t>
            </a:r>
          </a:p>
          <a:p>
            <a:r>
              <a:rPr lang="en-US" sz="2000" dirty="0">
                <a:solidFill>
                  <a:srgbClr val="FF0000"/>
                </a:solidFill>
                <a:latin typeface="Calibri" pitchFamily="34" charset="0"/>
              </a:rPr>
              <a:t>Microsoft</a:t>
            </a:r>
          </a:p>
          <a:p>
            <a:r>
              <a:rPr lang="en-US" sz="2000" dirty="0">
                <a:solidFill>
                  <a:srgbClr val="002060"/>
                </a:solidFill>
                <a:latin typeface="Calibri" pitchFamily="34" charset="0"/>
              </a:rPr>
              <a:t>Gates</a:t>
            </a:r>
          </a:p>
          <a:p>
            <a:r>
              <a:rPr lang="en-US" sz="2000" dirty="0">
                <a:solidFill>
                  <a:srgbClr val="FF0000"/>
                </a:solidFill>
                <a:latin typeface="Calibri" pitchFamily="34" charset="0"/>
              </a:rPr>
              <a:t>Microsoft</a:t>
            </a:r>
          </a:p>
          <a:p>
            <a:r>
              <a:rPr lang="en-US" sz="2000" dirty="0">
                <a:solidFill>
                  <a:srgbClr val="002060"/>
                </a:solidFill>
                <a:latin typeface="Calibri" pitchFamily="34" charset="0"/>
              </a:rPr>
              <a:t>Bill </a:t>
            </a:r>
            <a:r>
              <a:rPr lang="en-US" sz="2000" dirty="0" err="1">
                <a:solidFill>
                  <a:srgbClr val="002060"/>
                </a:solidFill>
                <a:latin typeface="Calibri" pitchFamily="34" charset="0"/>
              </a:rPr>
              <a:t>Veghte</a:t>
            </a:r>
            <a:endParaRPr lang="en-US" sz="2000" dirty="0">
              <a:solidFill>
                <a:srgbClr val="002060"/>
              </a:solidFill>
              <a:latin typeface="Calibri" pitchFamily="34" charset="0"/>
            </a:endParaRPr>
          </a:p>
          <a:p>
            <a:r>
              <a:rPr lang="en-US" sz="2000" dirty="0">
                <a:solidFill>
                  <a:srgbClr val="FF0000"/>
                </a:solidFill>
                <a:latin typeface="Calibri" pitchFamily="34" charset="0"/>
              </a:rPr>
              <a:t>Microsoft</a:t>
            </a:r>
          </a:p>
          <a:p>
            <a:r>
              <a:rPr lang="en-US" sz="2000" dirty="0">
                <a:solidFill>
                  <a:srgbClr val="660033"/>
                </a:solidFill>
                <a:latin typeface="Calibri" pitchFamily="34" charset="0"/>
              </a:rPr>
              <a:t>VP</a:t>
            </a:r>
          </a:p>
          <a:p>
            <a:r>
              <a:rPr lang="en-US" sz="2000" dirty="0">
                <a:solidFill>
                  <a:srgbClr val="002060"/>
                </a:solidFill>
                <a:latin typeface="Calibri" pitchFamily="34" charset="0"/>
              </a:rPr>
              <a:t>Richard Stallman</a:t>
            </a:r>
          </a:p>
          <a:p>
            <a:r>
              <a:rPr lang="en-US" sz="2000" dirty="0">
                <a:solidFill>
                  <a:srgbClr val="660033"/>
                </a:solidFill>
                <a:latin typeface="Calibri" pitchFamily="34" charset="0"/>
              </a:rPr>
              <a:t>founder</a:t>
            </a:r>
          </a:p>
          <a:p>
            <a:r>
              <a:rPr lang="en-US" sz="2000" dirty="0">
                <a:solidFill>
                  <a:srgbClr val="FF0000"/>
                </a:solidFill>
                <a:latin typeface="Calibri" pitchFamily="34" charset="0"/>
              </a:rPr>
              <a:t>Free Software Foundation</a:t>
            </a:r>
          </a:p>
        </p:txBody>
      </p:sp>
      <p:sp>
        <p:nvSpPr>
          <p:cNvPr id="7" name="Título 6"/>
          <p:cNvSpPr>
            <a:spLocks noGrp="1"/>
          </p:cNvSpPr>
          <p:nvPr>
            <p:ph type="title"/>
          </p:nvPr>
        </p:nvSpPr>
        <p:spPr>
          <a:xfrm>
            <a:off x="457200" y="260648"/>
            <a:ext cx="7543800" cy="792088"/>
          </a:xfrm>
        </p:spPr>
        <p:txBody>
          <a:bodyPr/>
          <a:lstStyle/>
          <a:p>
            <a:r>
              <a:rPr lang="pt-BR" sz="3200" dirty="0" smtClean="0"/>
              <a:t>Classificação das Entidades Nomeadas </a:t>
            </a:r>
            <a:endParaRPr lang="pt-BR" sz="3200" dirty="0"/>
          </a:p>
        </p:txBody>
      </p:sp>
      <p:sp>
        <p:nvSpPr>
          <p:cNvPr id="8" name="CaixaDeTexto 7"/>
          <p:cNvSpPr txBox="1"/>
          <p:nvPr/>
        </p:nvSpPr>
        <p:spPr>
          <a:xfrm>
            <a:off x="4932040" y="1702549"/>
            <a:ext cx="3895938" cy="707886"/>
          </a:xfrm>
          <a:prstGeom prst="rect">
            <a:avLst/>
          </a:prstGeom>
          <a:noFill/>
          <a:ln>
            <a:solidFill>
              <a:schemeClr val="bg2"/>
            </a:solidFill>
          </a:ln>
        </p:spPr>
        <p:txBody>
          <a:bodyPr wrap="none" rtlCol="0">
            <a:spAutoFit/>
          </a:bodyPr>
          <a:lstStyle/>
          <a:p>
            <a:r>
              <a:rPr lang="pt-BR" sz="2000" dirty="0" smtClean="0">
                <a:solidFill>
                  <a:srgbClr val="002060"/>
                </a:solidFill>
              </a:rPr>
              <a:t>Nomes próprios</a:t>
            </a:r>
            <a:r>
              <a:rPr lang="pt-BR" sz="2000" dirty="0" smtClean="0">
                <a:solidFill>
                  <a:srgbClr val="7030A0"/>
                </a:solidFill>
              </a:rPr>
              <a:t>, </a:t>
            </a:r>
            <a:r>
              <a:rPr lang="pt-BR" sz="2000" dirty="0" smtClean="0">
                <a:solidFill>
                  <a:srgbClr val="660033"/>
                </a:solidFill>
              </a:rPr>
              <a:t>Cargos/Títulos,</a:t>
            </a:r>
            <a:r>
              <a:rPr lang="pt-BR" sz="2000" dirty="0" smtClean="0"/>
              <a:t> </a:t>
            </a:r>
          </a:p>
          <a:p>
            <a:r>
              <a:rPr lang="pt-BR" sz="2000" dirty="0" smtClean="0">
                <a:solidFill>
                  <a:srgbClr val="FF0000"/>
                </a:solidFill>
              </a:rPr>
              <a:t>Organização/Empresa</a:t>
            </a:r>
            <a:endParaRPr lang="pt-BR" sz="2000" dirty="0">
              <a:solidFill>
                <a:srgbClr val="FF0000"/>
              </a:solidFill>
            </a:endParaRPr>
          </a:p>
        </p:txBody>
      </p:sp>
      <p:sp>
        <p:nvSpPr>
          <p:cNvPr id="9" name="Text Box 5"/>
          <p:cNvSpPr txBox="1">
            <a:spLocks noChangeArrowheads="1"/>
          </p:cNvSpPr>
          <p:nvPr/>
        </p:nvSpPr>
        <p:spPr bwMode="auto">
          <a:xfrm>
            <a:off x="395536" y="1549816"/>
            <a:ext cx="3888432" cy="5047536"/>
          </a:xfrm>
          <a:prstGeom prst="rect">
            <a:avLst/>
          </a:prstGeom>
          <a:solidFill>
            <a:schemeClr val="bg1"/>
          </a:solidFill>
          <a:ln w="9525">
            <a:solidFill>
              <a:schemeClr val="tx1"/>
            </a:solidFill>
            <a:miter lim="800000"/>
            <a:headEnd/>
            <a:tailEnd/>
          </a:ln>
        </p:spPr>
        <p:txBody>
          <a:bodyPr wrap="square">
            <a:spAutoFit/>
          </a:bodyPr>
          <a:lstStyle/>
          <a:p>
            <a:r>
              <a:rPr lang="en-US" sz="1400" dirty="0">
                <a:solidFill>
                  <a:srgbClr val="000000"/>
                </a:solidFill>
                <a:latin typeface="Calibri" pitchFamily="34" charset="0"/>
              </a:rPr>
              <a:t>October 14, 2002, 4:00 a.m. PT</a:t>
            </a:r>
          </a:p>
          <a:p>
            <a:endParaRPr lang="en-US" sz="1400" dirty="0">
              <a:latin typeface="Calibri" pitchFamily="34" charset="0"/>
            </a:endParaRPr>
          </a:p>
          <a:p>
            <a:r>
              <a:rPr lang="en-US" sz="1400" dirty="0">
                <a:solidFill>
                  <a:srgbClr val="000000"/>
                </a:solidFill>
                <a:latin typeface="Calibri" pitchFamily="34" charset="0"/>
              </a:rPr>
              <a:t>For years, </a:t>
            </a:r>
            <a:r>
              <a:rPr lang="en-US" sz="1400" u="sng" dirty="0">
                <a:solidFill>
                  <a:srgbClr val="FF0000"/>
                </a:solidFill>
                <a:latin typeface="Calibri" pitchFamily="34" charset="0"/>
              </a:rPr>
              <a:t>Microsoft Corporation</a:t>
            </a:r>
            <a:r>
              <a:rPr lang="en-US" sz="1400" dirty="0">
                <a:solidFill>
                  <a:srgbClr val="FF0000"/>
                </a:solidFill>
                <a:latin typeface="Calibri" pitchFamily="34" charset="0"/>
              </a:rPr>
              <a:t> </a:t>
            </a:r>
            <a:r>
              <a:rPr lang="en-US" sz="1400" u="sng" dirty="0">
                <a:solidFill>
                  <a:srgbClr val="660033"/>
                </a:solidFill>
                <a:latin typeface="Calibri" pitchFamily="34" charset="0"/>
              </a:rPr>
              <a:t>CEO</a:t>
            </a:r>
            <a:r>
              <a:rPr lang="en-US" sz="1400" dirty="0">
                <a:solidFill>
                  <a:srgbClr val="660033"/>
                </a:solidFill>
                <a:latin typeface="Calibri" pitchFamily="34" charset="0"/>
              </a:rPr>
              <a:t> </a:t>
            </a:r>
            <a:r>
              <a:rPr lang="en-US" sz="1400" u="sng" dirty="0">
                <a:solidFill>
                  <a:srgbClr val="002060"/>
                </a:solidFill>
                <a:latin typeface="Calibri" pitchFamily="34" charset="0"/>
              </a:rPr>
              <a:t>Bill Gates</a:t>
            </a:r>
            <a:r>
              <a:rPr lang="en-US" sz="1400" dirty="0">
                <a:solidFill>
                  <a:srgbClr val="002060"/>
                </a:solidFill>
                <a:latin typeface="Calibri" pitchFamily="34" charset="0"/>
              </a:rPr>
              <a:t> </a:t>
            </a:r>
            <a:r>
              <a:rPr lang="en-US" sz="1400" dirty="0">
                <a:solidFill>
                  <a:srgbClr val="000000"/>
                </a:solidFill>
                <a:latin typeface="Calibri" pitchFamily="34" charset="0"/>
              </a:rPr>
              <a:t>railed against the economic philosophy of open-source software with Orwellian fervor, denouncing its communal licensing as a "cancer" that stifled technological innovation.</a:t>
            </a:r>
          </a:p>
          <a:p>
            <a:endParaRPr lang="en-US" sz="1400" dirty="0">
              <a:solidFill>
                <a:srgbClr val="000000"/>
              </a:solidFill>
              <a:latin typeface="Calibri" pitchFamily="34" charset="0"/>
            </a:endParaRPr>
          </a:p>
          <a:p>
            <a:r>
              <a:rPr lang="en-US" sz="1400" dirty="0">
                <a:solidFill>
                  <a:srgbClr val="000000"/>
                </a:solidFill>
                <a:latin typeface="Calibri" pitchFamily="34" charset="0"/>
              </a:rPr>
              <a:t>Today,</a:t>
            </a:r>
            <a:r>
              <a:rPr lang="en-US" sz="1400" dirty="0">
                <a:latin typeface="Calibri" pitchFamily="34" charset="0"/>
              </a:rPr>
              <a:t> </a:t>
            </a:r>
            <a:r>
              <a:rPr lang="en-US" sz="1400" u="sng" dirty="0">
                <a:solidFill>
                  <a:srgbClr val="FF0000"/>
                </a:solidFill>
                <a:latin typeface="Calibri" pitchFamily="34" charset="0"/>
              </a:rPr>
              <a:t>Microsoft</a:t>
            </a:r>
            <a:r>
              <a:rPr lang="en-US" sz="1400" dirty="0">
                <a:latin typeface="Calibri" pitchFamily="34" charset="0"/>
              </a:rPr>
              <a:t> </a:t>
            </a:r>
            <a:r>
              <a:rPr lang="en-US" sz="1400" dirty="0">
                <a:solidFill>
                  <a:srgbClr val="000000"/>
                </a:solidFill>
                <a:latin typeface="Calibri" pitchFamily="34" charset="0"/>
              </a:rPr>
              <a:t>claims to "love" the open-source concept, by which software code is made public to encourage improvement and development by outside programmers</a:t>
            </a:r>
            <a:r>
              <a:rPr lang="en-US" sz="1400" dirty="0">
                <a:latin typeface="Calibri" pitchFamily="34" charset="0"/>
              </a:rPr>
              <a:t>. </a:t>
            </a:r>
            <a:r>
              <a:rPr lang="en-US" sz="1400" u="sng" dirty="0">
                <a:solidFill>
                  <a:srgbClr val="002060"/>
                </a:solidFill>
                <a:latin typeface="Calibri" pitchFamily="34" charset="0"/>
              </a:rPr>
              <a:t>Gates</a:t>
            </a:r>
            <a:r>
              <a:rPr lang="en-US" sz="1400" dirty="0">
                <a:latin typeface="Calibri" pitchFamily="34" charset="0"/>
              </a:rPr>
              <a:t> </a:t>
            </a:r>
            <a:r>
              <a:rPr lang="en-US" sz="1400" dirty="0">
                <a:solidFill>
                  <a:srgbClr val="000000"/>
                </a:solidFill>
                <a:latin typeface="Calibri" pitchFamily="34" charset="0"/>
              </a:rPr>
              <a:t>himself says</a:t>
            </a:r>
            <a:r>
              <a:rPr lang="en-US" sz="1400" dirty="0">
                <a:latin typeface="Calibri" pitchFamily="34" charset="0"/>
              </a:rPr>
              <a:t> </a:t>
            </a:r>
            <a:r>
              <a:rPr lang="en-US" sz="1400" u="sng" dirty="0">
                <a:solidFill>
                  <a:srgbClr val="FF0000"/>
                </a:solidFill>
                <a:latin typeface="Calibri" pitchFamily="34" charset="0"/>
              </a:rPr>
              <a:t>Microsoft</a:t>
            </a:r>
            <a:r>
              <a:rPr lang="en-US" sz="1400" dirty="0">
                <a:latin typeface="Calibri" pitchFamily="34" charset="0"/>
              </a:rPr>
              <a:t> </a:t>
            </a:r>
            <a:r>
              <a:rPr lang="en-US" sz="1400" dirty="0">
                <a:solidFill>
                  <a:srgbClr val="000000"/>
                </a:solidFill>
                <a:latin typeface="Calibri" pitchFamily="34" charset="0"/>
              </a:rPr>
              <a:t>will gladly disclose its crown jewels--the coveted code behind the Windows operating system--to select customers.</a:t>
            </a:r>
          </a:p>
          <a:p>
            <a:endParaRPr lang="en-US" sz="1400" dirty="0">
              <a:solidFill>
                <a:srgbClr val="000000"/>
              </a:solidFill>
              <a:latin typeface="Calibri" pitchFamily="34" charset="0"/>
            </a:endParaRPr>
          </a:p>
          <a:p>
            <a:r>
              <a:rPr lang="en-US" sz="1400" dirty="0">
                <a:solidFill>
                  <a:srgbClr val="000000"/>
                </a:solidFill>
                <a:latin typeface="Calibri" pitchFamily="34" charset="0"/>
              </a:rPr>
              <a:t>"We can be open source. We love the concept of shared source," said</a:t>
            </a:r>
            <a:r>
              <a:rPr lang="en-US" sz="1400" dirty="0">
                <a:latin typeface="Calibri" pitchFamily="34" charset="0"/>
              </a:rPr>
              <a:t> </a:t>
            </a:r>
            <a:r>
              <a:rPr lang="en-US" sz="1400" u="sng" dirty="0">
                <a:solidFill>
                  <a:srgbClr val="002060"/>
                </a:solidFill>
                <a:latin typeface="Calibri" pitchFamily="34" charset="0"/>
              </a:rPr>
              <a:t>Bill </a:t>
            </a:r>
            <a:r>
              <a:rPr lang="en-US" sz="1400" u="sng" dirty="0" err="1">
                <a:solidFill>
                  <a:srgbClr val="002060"/>
                </a:solidFill>
                <a:latin typeface="Calibri" pitchFamily="34" charset="0"/>
              </a:rPr>
              <a:t>Veghte</a:t>
            </a:r>
            <a:r>
              <a:rPr lang="en-US" sz="1400" dirty="0">
                <a:latin typeface="Calibri" pitchFamily="34" charset="0"/>
              </a:rPr>
              <a:t>, </a:t>
            </a:r>
            <a:r>
              <a:rPr lang="en-US" sz="1400" dirty="0">
                <a:solidFill>
                  <a:srgbClr val="000000"/>
                </a:solidFill>
                <a:latin typeface="Calibri" pitchFamily="34" charset="0"/>
              </a:rPr>
              <a:t>a</a:t>
            </a:r>
            <a:r>
              <a:rPr lang="en-US" sz="1400" dirty="0">
                <a:latin typeface="Calibri" pitchFamily="34" charset="0"/>
              </a:rPr>
              <a:t> </a:t>
            </a:r>
            <a:r>
              <a:rPr lang="en-US" sz="1400" u="sng" dirty="0">
                <a:solidFill>
                  <a:srgbClr val="FF0000"/>
                </a:solidFill>
                <a:latin typeface="Calibri" pitchFamily="34" charset="0"/>
              </a:rPr>
              <a:t>Microsoft</a:t>
            </a:r>
            <a:r>
              <a:rPr lang="en-US" sz="1400" dirty="0">
                <a:latin typeface="Calibri" pitchFamily="34" charset="0"/>
              </a:rPr>
              <a:t> </a:t>
            </a:r>
            <a:r>
              <a:rPr lang="en-US" sz="1400" u="sng" dirty="0">
                <a:solidFill>
                  <a:srgbClr val="660033"/>
                </a:solidFill>
                <a:latin typeface="Calibri" pitchFamily="34" charset="0"/>
              </a:rPr>
              <a:t>VP</a:t>
            </a:r>
            <a:r>
              <a:rPr lang="en-US" sz="1400" dirty="0">
                <a:latin typeface="Calibri" pitchFamily="34" charset="0"/>
              </a:rPr>
              <a:t>. </a:t>
            </a:r>
            <a:r>
              <a:rPr lang="en-US" sz="1400" dirty="0">
                <a:solidFill>
                  <a:srgbClr val="000000"/>
                </a:solidFill>
                <a:latin typeface="Calibri" pitchFamily="34" charset="0"/>
              </a:rPr>
              <a:t>"That's a super-important shift for us in terms of code access.“</a:t>
            </a:r>
          </a:p>
          <a:p>
            <a:endParaRPr lang="en-US" sz="1400" dirty="0">
              <a:latin typeface="Calibri" pitchFamily="34" charset="0"/>
            </a:endParaRPr>
          </a:p>
          <a:p>
            <a:r>
              <a:rPr lang="en-US" sz="1400" u="sng" dirty="0">
                <a:solidFill>
                  <a:srgbClr val="002060"/>
                </a:solidFill>
                <a:latin typeface="Calibri" pitchFamily="34" charset="0"/>
              </a:rPr>
              <a:t>Richard Stallman</a:t>
            </a:r>
            <a:r>
              <a:rPr lang="en-US" sz="1400" dirty="0">
                <a:latin typeface="Calibri" pitchFamily="34" charset="0"/>
              </a:rPr>
              <a:t>, </a:t>
            </a:r>
            <a:r>
              <a:rPr lang="en-US" sz="1400" u="sng" dirty="0">
                <a:solidFill>
                  <a:srgbClr val="660033"/>
                </a:solidFill>
                <a:latin typeface="Calibri" pitchFamily="34" charset="0"/>
              </a:rPr>
              <a:t>founder</a:t>
            </a:r>
            <a:r>
              <a:rPr lang="en-US" sz="1400" dirty="0">
                <a:solidFill>
                  <a:srgbClr val="660033"/>
                </a:solidFill>
                <a:latin typeface="Calibri" pitchFamily="34" charset="0"/>
              </a:rPr>
              <a:t> </a:t>
            </a:r>
            <a:r>
              <a:rPr lang="en-US" sz="1400" dirty="0">
                <a:solidFill>
                  <a:srgbClr val="000000"/>
                </a:solidFill>
                <a:latin typeface="Calibri" pitchFamily="34" charset="0"/>
              </a:rPr>
              <a:t>of the </a:t>
            </a:r>
            <a:r>
              <a:rPr lang="en-US" sz="1400" u="sng" dirty="0">
                <a:solidFill>
                  <a:srgbClr val="FF0000"/>
                </a:solidFill>
                <a:latin typeface="Calibri" pitchFamily="34" charset="0"/>
              </a:rPr>
              <a:t>Free Software Foundation</a:t>
            </a:r>
            <a:r>
              <a:rPr lang="en-US" sz="1400" dirty="0">
                <a:latin typeface="Calibri" pitchFamily="34" charset="0"/>
              </a:rPr>
              <a:t>, </a:t>
            </a:r>
            <a:r>
              <a:rPr lang="en-US" sz="1400" dirty="0">
                <a:solidFill>
                  <a:srgbClr val="000000"/>
                </a:solidFill>
                <a:latin typeface="Calibri" pitchFamily="34" charset="0"/>
              </a:rPr>
              <a:t>countered saying…</a:t>
            </a:r>
          </a:p>
        </p:txBody>
      </p:sp>
    </p:spTree>
    <p:extLst>
      <p:ext uri="{BB962C8B-B14F-4D97-AF65-F5344CB8AC3E}">
        <p14:creationId xmlns:p14="http://schemas.microsoft.com/office/powerpoint/2010/main" xmlns="" val="19049779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1030"/>
          <p:cNvSpPr>
            <a:spLocks noChangeArrowheads="1"/>
          </p:cNvSpPr>
          <p:nvPr/>
        </p:nvSpPr>
        <p:spPr bwMode="auto">
          <a:xfrm>
            <a:off x="4851797" y="2380630"/>
            <a:ext cx="3005137" cy="3389313"/>
          </a:xfrm>
          <a:prstGeom prst="rect">
            <a:avLst/>
          </a:prstGeom>
          <a:noFill/>
          <a:ln w="9525">
            <a:noFill/>
            <a:miter lim="800000"/>
            <a:headEnd/>
            <a:tailEnd/>
          </a:ln>
        </p:spPr>
        <p:txBody>
          <a:bodyPr/>
          <a:lstStyle/>
          <a:p>
            <a:endParaRPr lang="en-US" sz="1800"/>
          </a:p>
        </p:txBody>
      </p:sp>
      <p:sp>
        <p:nvSpPr>
          <p:cNvPr id="14342" name="Rectangle 1031"/>
          <p:cNvSpPr>
            <a:spLocks noChangeArrowheads="1"/>
          </p:cNvSpPr>
          <p:nvPr/>
        </p:nvSpPr>
        <p:spPr bwMode="auto">
          <a:xfrm>
            <a:off x="5272484" y="2348880"/>
            <a:ext cx="2432333" cy="3323987"/>
          </a:xfrm>
          <a:prstGeom prst="rect">
            <a:avLst/>
          </a:prstGeom>
          <a:noFill/>
          <a:ln w="9525">
            <a:noFill/>
            <a:miter lim="800000"/>
            <a:headEnd/>
            <a:tailEnd/>
          </a:ln>
        </p:spPr>
        <p:txBody>
          <a:bodyPr wrap="none" lIns="0" tIns="0" rIns="0" bIns="0">
            <a:spAutoFit/>
          </a:bodyPr>
          <a:lstStyle/>
          <a:p>
            <a:r>
              <a:rPr lang="en-US" sz="1800" dirty="0">
                <a:solidFill>
                  <a:srgbClr val="FF0000"/>
                </a:solidFill>
                <a:latin typeface="Calibri" pitchFamily="34" charset="0"/>
              </a:rPr>
              <a:t>Microsoft Corporation</a:t>
            </a:r>
          </a:p>
          <a:p>
            <a:r>
              <a:rPr lang="en-US" sz="1800" dirty="0">
                <a:solidFill>
                  <a:srgbClr val="660033"/>
                </a:solidFill>
                <a:latin typeface="Calibri" pitchFamily="34" charset="0"/>
              </a:rPr>
              <a:t>CEO</a:t>
            </a:r>
          </a:p>
          <a:p>
            <a:r>
              <a:rPr lang="en-US" sz="1800" dirty="0">
                <a:solidFill>
                  <a:srgbClr val="002060"/>
                </a:solidFill>
                <a:latin typeface="Calibri" pitchFamily="34" charset="0"/>
              </a:rPr>
              <a:t>Bill Gates</a:t>
            </a:r>
          </a:p>
          <a:p>
            <a:r>
              <a:rPr lang="en-US" sz="1800" dirty="0">
                <a:solidFill>
                  <a:srgbClr val="FF0000"/>
                </a:solidFill>
                <a:latin typeface="Calibri" pitchFamily="34" charset="0"/>
              </a:rPr>
              <a:t>Microsoft</a:t>
            </a:r>
          </a:p>
          <a:p>
            <a:r>
              <a:rPr lang="en-US" sz="1800" dirty="0">
                <a:solidFill>
                  <a:srgbClr val="002060"/>
                </a:solidFill>
                <a:latin typeface="Calibri" pitchFamily="34" charset="0"/>
              </a:rPr>
              <a:t>Gates</a:t>
            </a:r>
          </a:p>
          <a:p>
            <a:r>
              <a:rPr lang="en-US" sz="1800" dirty="0">
                <a:solidFill>
                  <a:srgbClr val="FF0000"/>
                </a:solidFill>
                <a:latin typeface="Calibri" pitchFamily="34" charset="0"/>
              </a:rPr>
              <a:t>Microsoft</a:t>
            </a:r>
          </a:p>
          <a:p>
            <a:r>
              <a:rPr lang="en-US" sz="1800" dirty="0">
                <a:solidFill>
                  <a:srgbClr val="002060"/>
                </a:solidFill>
                <a:latin typeface="Calibri" pitchFamily="34" charset="0"/>
              </a:rPr>
              <a:t>Bill </a:t>
            </a:r>
            <a:r>
              <a:rPr lang="en-US" sz="1800" dirty="0" err="1">
                <a:solidFill>
                  <a:srgbClr val="002060"/>
                </a:solidFill>
                <a:latin typeface="Calibri" pitchFamily="34" charset="0"/>
              </a:rPr>
              <a:t>Veghte</a:t>
            </a:r>
            <a:endParaRPr lang="en-US" sz="1800" dirty="0">
              <a:solidFill>
                <a:srgbClr val="002060"/>
              </a:solidFill>
              <a:latin typeface="Calibri" pitchFamily="34" charset="0"/>
            </a:endParaRPr>
          </a:p>
          <a:p>
            <a:r>
              <a:rPr lang="en-US" sz="1800" dirty="0">
                <a:solidFill>
                  <a:srgbClr val="FF0000"/>
                </a:solidFill>
                <a:latin typeface="Calibri" pitchFamily="34" charset="0"/>
              </a:rPr>
              <a:t>Microsoft</a:t>
            </a:r>
          </a:p>
          <a:p>
            <a:r>
              <a:rPr lang="en-US" sz="1800" dirty="0">
                <a:solidFill>
                  <a:srgbClr val="660033"/>
                </a:solidFill>
                <a:latin typeface="Calibri" pitchFamily="34" charset="0"/>
              </a:rPr>
              <a:t>VP</a:t>
            </a:r>
          </a:p>
          <a:p>
            <a:r>
              <a:rPr lang="en-US" sz="1800" dirty="0">
                <a:solidFill>
                  <a:srgbClr val="002060"/>
                </a:solidFill>
                <a:latin typeface="Calibri" pitchFamily="34" charset="0"/>
              </a:rPr>
              <a:t>Richard Stallman</a:t>
            </a:r>
          </a:p>
          <a:p>
            <a:r>
              <a:rPr lang="en-US" sz="1800" dirty="0">
                <a:solidFill>
                  <a:srgbClr val="660033"/>
                </a:solidFill>
                <a:latin typeface="Calibri" pitchFamily="34" charset="0"/>
              </a:rPr>
              <a:t>founder</a:t>
            </a:r>
          </a:p>
          <a:p>
            <a:r>
              <a:rPr lang="en-US" sz="1800" dirty="0">
                <a:solidFill>
                  <a:srgbClr val="FF0000"/>
                </a:solidFill>
                <a:latin typeface="Calibri" pitchFamily="34" charset="0"/>
              </a:rPr>
              <a:t>Free Software Foundation</a:t>
            </a:r>
          </a:p>
        </p:txBody>
      </p:sp>
      <p:sp>
        <p:nvSpPr>
          <p:cNvPr id="14343" name="Rectangle 1032"/>
          <p:cNvSpPr>
            <a:spLocks noChangeArrowheads="1"/>
          </p:cNvSpPr>
          <p:nvPr/>
        </p:nvSpPr>
        <p:spPr bwMode="auto">
          <a:xfrm>
            <a:off x="5056584" y="2358405"/>
            <a:ext cx="2971800" cy="838200"/>
          </a:xfrm>
          <a:prstGeom prst="rect">
            <a:avLst/>
          </a:prstGeom>
          <a:noFill/>
          <a:ln w="9525">
            <a:solidFill>
              <a:schemeClr val="tx1"/>
            </a:solidFill>
            <a:miter lim="800000"/>
            <a:headEnd/>
            <a:tailEnd/>
          </a:ln>
        </p:spPr>
        <p:txBody>
          <a:bodyPr wrap="none" anchor="ctr"/>
          <a:lstStyle/>
          <a:p>
            <a:endParaRPr lang="en-US" sz="1800"/>
          </a:p>
        </p:txBody>
      </p:sp>
      <p:sp>
        <p:nvSpPr>
          <p:cNvPr id="14344" name="Rectangle 1033"/>
          <p:cNvSpPr>
            <a:spLocks noChangeArrowheads="1"/>
          </p:cNvSpPr>
          <p:nvPr/>
        </p:nvSpPr>
        <p:spPr bwMode="auto">
          <a:xfrm>
            <a:off x="5056584" y="3206130"/>
            <a:ext cx="2971800" cy="533400"/>
          </a:xfrm>
          <a:prstGeom prst="rect">
            <a:avLst/>
          </a:prstGeom>
          <a:noFill/>
          <a:ln w="9525">
            <a:solidFill>
              <a:schemeClr val="tx1"/>
            </a:solidFill>
            <a:miter lim="800000"/>
            <a:headEnd/>
            <a:tailEnd/>
          </a:ln>
        </p:spPr>
        <p:txBody>
          <a:bodyPr wrap="none" anchor="ctr"/>
          <a:lstStyle/>
          <a:p>
            <a:endParaRPr lang="en-US" sz="1800"/>
          </a:p>
        </p:txBody>
      </p:sp>
      <p:sp>
        <p:nvSpPr>
          <p:cNvPr id="14345" name="Rectangle 1034"/>
          <p:cNvSpPr>
            <a:spLocks noChangeArrowheads="1"/>
          </p:cNvSpPr>
          <p:nvPr/>
        </p:nvSpPr>
        <p:spPr bwMode="auto">
          <a:xfrm>
            <a:off x="5056584" y="4001468"/>
            <a:ext cx="2971800" cy="838200"/>
          </a:xfrm>
          <a:prstGeom prst="rect">
            <a:avLst/>
          </a:prstGeom>
          <a:noFill/>
          <a:ln w="9525">
            <a:solidFill>
              <a:schemeClr val="tx1"/>
            </a:solidFill>
            <a:miter lim="800000"/>
            <a:headEnd/>
            <a:tailEnd/>
          </a:ln>
        </p:spPr>
        <p:txBody>
          <a:bodyPr wrap="none" anchor="ctr"/>
          <a:lstStyle/>
          <a:p>
            <a:endParaRPr lang="en-US" sz="1800"/>
          </a:p>
        </p:txBody>
      </p:sp>
      <p:sp>
        <p:nvSpPr>
          <p:cNvPr id="14346" name="Rectangle 1035"/>
          <p:cNvSpPr>
            <a:spLocks noChangeArrowheads="1"/>
          </p:cNvSpPr>
          <p:nvPr/>
        </p:nvSpPr>
        <p:spPr bwMode="auto">
          <a:xfrm>
            <a:off x="5056584" y="4847605"/>
            <a:ext cx="2971800" cy="838200"/>
          </a:xfrm>
          <a:prstGeom prst="rect">
            <a:avLst/>
          </a:prstGeom>
          <a:noFill/>
          <a:ln w="9525">
            <a:solidFill>
              <a:schemeClr val="tx1"/>
            </a:solidFill>
            <a:miter lim="800000"/>
            <a:headEnd/>
            <a:tailEnd/>
          </a:ln>
        </p:spPr>
        <p:txBody>
          <a:bodyPr wrap="none" anchor="ctr"/>
          <a:lstStyle/>
          <a:p>
            <a:endParaRPr lang="en-US" sz="1800"/>
          </a:p>
        </p:txBody>
      </p:sp>
      <p:sp>
        <p:nvSpPr>
          <p:cNvPr id="11" name="Título 10"/>
          <p:cNvSpPr>
            <a:spLocks noGrp="1"/>
          </p:cNvSpPr>
          <p:nvPr>
            <p:ph type="title"/>
          </p:nvPr>
        </p:nvSpPr>
        <p:spPr>
          <a:xfrm>
            <a:off x="609600" y="414908"/>
            <a:ext cx="7772400" cy="637828"/>
          </a:xfrm>
        </p:spPr>
        <p:txBody>
          <a:bodyPr/>
          <a:lstStyle/>
          <a:p>
            <a:pPr lvl="1"/>
            <a:r>
              <a:rPr lang="pt-BR" dirty="0" smtClean="0"/>
              <a:t>Análise sintática e semântica</a:t>
            </a:r>
            <a:endParaRPr lang="pt-BR" dirty="0"/>
          </a:p>
        </p:txBody>
      </p:sp>
      <p:sp>
        <p:nvSpPr>
          <p:cNvPr id="13" name="CaixaDeTexto 12"/>
          <p:cNvSpPr txBox="1"/>
          <p:nvPr/>
        </p:nvSpPr>
        <p:spPr>
          <a:xfrm>
            <a:off x="4499992" y="1628800"/>
            <a:ext cx="4412042" cy="400110"/>
          </a:xfrm>
          <a:prstGeom prst="rect">
            <a:avLst/>
          </a:prstGeom>
          <a:noFill/>
          <a:ln>
            <a:solidFill>
              <a:schemeClr val="bg2"/>
            </a:solidFill>
          </a:ln>
        </p:spPr>
        <p:txBody>
          <a:bodyPr wrap="none" rtlCol="0">
            <a:spAutoFit/>
          </a:bodyPr>
          <a:lstStyle/>
          <a:p>
            <a:r>
              <a:rPr lang="pt-BR" sz="2000" dirty="0" smtClean="0">
                <a:solidFill>
                  <a:srgbClr val="000000"/>
                </a:solidFill>
              </a:rPr>
              <a:t>Identifica relações entre as entidades</a:t>
            </a:r>
            <a:endParaRPr lang="pt-BR" sz="2000" dirty="0">
              <a:solidFill>
                <a:srgbClr val="000000"/>
              </a:solidFill>
            </a:endParaRPr>
          </a:p>
        </p:txBody>
      </p:sp>
      <p:sp>
        <p:nvSpPr>
          <p:cNvPr id="14" name="Text Box 5"/>
          <p:cNvSpPr txBox="1">
            <a:spLocks noChangeArrowheads="1"/>
          </p:cNvSpPr>
          <p:nvPr/>
        </p:nvSpPr>
        <p:spPr bwMode="auto">
          <a:xfrm>
            <a:off x="395536" y="1549816"/>
            <a:ext cx="3888432" cy="5047536"/>
          </a:xfrm>
          <a:prstGeom prst="rect">
            <a:avLst/>
          </a:prstGeom>
          <a:solidFill>
            <a:schemeClr val="bg1"/>
          </a:solidFill>
          <a:ln w="9525">
            <a:solidFill>
              <a:schemeClr val="tx1"/>
            </a:solidFill>
            <a:miter lim="800000"/>
            <a:headEnd/>
            <a:tailEnd/>
          </a:ln>
        </p:spPr>
        <p:txBody>
          <a:bodyPr wrap="square">
            <a:spAutoFit/>
          </a:bodyPr>
          <a:lstStyle/>
          <a:p>
            <a:r>
              <a:rPr lang="en-US" sz="1400" dirty="0">
                <a:solidFill>
                  <a:srgbClr val="000000"/>
                </a:solidFill>
                <a:latin typeface="Calibri" pitchFamily="34" charset="0"/>
              </a:rPr>
              <a:t>October 14, 2002, 4:00 a.m. PT</a:t>
            </a:r>
          </a:p>
          <a:p>
            <a:endParaRPr lang="en-US" sz="1400" dirty="0">
              <a:latin typeface="Calibri" pitchFamily="34" charset="0"/>
            </a:endParaRPr>
          </a:p>
          <a:p>
            <a:r>
              <a:rPr lang="en-US" sz="1400" dirty="0">
                <a:solidFill>
                  <a:srgbClr val="000000"/>
                </a:solidFill>
                <a:latin typeface="Calibri" pitchFamily="34" charset="0"/>
              </a:rPr>
              <a:t>For years, </a:t>
            </a:r>
            <a:r>
              <a:rPr lang="en-US" sz="1400" u="sng" dirty="0">
                <a:solidFill>
                  <a:srgbClr val="FF0000"/>
                </a:solidFill>
                <a:latin typeface="Calibri" pitchFamily="34" charset="0"/>
              </a:rPr>
              <a:t>Microsoft Corporation</a:t>
            </a:r>
            <a:r>
              <a:rPr lang="en-US" sz="1400" dirty="0">
                <a:solidFill>
                  <a:srgbClr val="FF0000"/>
                </a:solidFill>
                <a:latin typeface="Calibri" pitchFamily="34" charset="0"/>
              </a:rPr>
              <a:t> </a:t>
            </a:r>
            <a:r>
              <a:rPr lang="en-US" sz="1400" u="sng" dirty="0">
                <a:solidFill>
                  <a:srgbClr val="660033"/>
                </a:solidFill>
                <a:latin typeface="Calibri" pitchFamily="34" charset="0"/>
              </a:rPr>
              <a:t>CEO</a:t>
            </a:r>
            <a:r>
              <a:rPr lang="en-US" sz="1400" dirty="0">
                <a:solidFill>
                  <a:srgbClr val="660033"/>
                </a:solidFill>
                <a:latin typeface="Calibri" pitchFamily="34" charset="0"/>
              </a:rPr>
              <a:t> </a:t>
            </a:r>
            <a:r>
              <a:rPr lang="en-US" sz="1400" u="sng" dirty="0">
                <a:solidFill>
                  <a:srgbClr val="002060"/>
                </a:solidFill>
                <a:latin typeface="Calibri" pitchFamily="34" charset="0"/>
              </a:rPr>
              <a:t>Bill Gates</a:t>
            </a:r>
            <a:r>
              <a:rPr lang="en-US" sz="1400" dirty="0">
                <a:solidFill>
                  <a:srgbClr val="002060"/>
                </a:solidFill>
                <a:latin typeface="Calibri" pitchFamily="34" charset="0"/>
              </a:rPr>
              <a:t> </a:t>
            </a:r>
            <a:r>
              <a:rPr lang="en-US" sz="1400" dirty="0">
                <a:solidFill>
                  <a:srgbClr val="000000"/>
                </a:solidFill>
                <a:latin typeface="Calibri" pitchFamily="34" charset="0"/>
              </a:rPr>
              <a:t>railed against the economic philosophy of open-source software with Orwellian fervor, denouncing its communal licensing as a "cancer" that stifled technological innovation.</a:t>
            </a:r>
          </a:p>
          <a:p>
            <a:endParaRPr lang="en-US" sz="1400" dirty="0">
              <a:solidFill>
                <a:srgbClr val="000000"/>
              </a:solidFill>
              <a:latin typeface="Calibri" pitchFamily="34" charset="0"/>
            </a:endParaRPr>
          </a:p>
          <a:p>
            <a:r>
              <a:rPr lang="en-US" sz="1400" dirty="0">
                <a:solidFill>
                  <a:srgbClr val="000000"/>
                </a:solidFill>
                <a:latin typeface="Calibri" pitchFamily="34" charset="0"/>
              </a:rPr>
              <a:t>Today,</a:t>
            </a:r>
            <a:r>
              <a:rPr lang="en-US" sz="1400" dirty="0">
                <a:latin typeface="Calibri" pitchFamily="34" charset="0"/>
              </a:rPr>
              <a:t> </a:t>
            </a:r>
            <a:r>
              <a:rPr lang="en-US" sz="1400" u="sng" dirty="0">
                <a:solidFill>
                  <a:srgbClr val="FF0000"/>
                </a:solidFill>
                <a:latin typeface="Calibri" pitchFamily="34" charset="0"/>
              </a:rPr>
              <a:t>Microsoft</a:t>
            </a:r>
            <a:r>
              <a:rPr lang="en-US" sz="1400" dirty="0">
                <a:latin typeface="Calibri" pitchFamily="34" charset="0"/>
              </a:rPr>
              <a:t> </a:t>
            </a:r>
            <a:r>
              <a:rPr lang="en-US" sz="1400" dirty="0">
                <a:solidFill>
                  <a:srgbClr val="000000"/>
                </a:solidFill>
                <a:latin typeface="Calibri" pitchFamily="34" charset="0"/>
              </a:rPr>
              <a:t>claims to "love" the open-source concept, by which software code is made public to encourage improvement and development by outside programmers</a:t>
            </a:r>
            <a:r>
              <a:rPr lang="en-US" sz="1400" dirty="0">
                <a:latin typeface="Calibri" pitchFamily="34" charset="0"/>
              </a:rPr>
              <a:t>. </a:t>
            </a:r>
            <a:r>
              <a:rPr lang="en-US" sz="1400" u="sng" dirty="0">
                <a:solidFill>
                  <a:srgbClr val="002060"/>
                </a:solidFill>
                <a:latin typeface="Calibri" pitchFamily="34" charset="0"/>
              </a:rPr>
              <a:t>Gates</a:t>
            </a:r>
            <a:r>
              <a:rPr lang="en-US" sz="1400" dirty="0">
                <a:latin typeface="Calibri" pitchFamily="34" charset="0"/>
              </a:rPr>
              <a:t> </a:t>
            </a:r>
            <a:r>
              <a:rPr lang="en-US" sz="1400" dirty="0">
                <a:solidFill>
                  <a:srgbClr val="000000"/>
                </a:solidFill>
                <a:latin typeface="Calibri" pitchFamily="34" charset="0"/>
              </a:rPr>
              <a:t>himself says</a:t>
            </a:r>
            <a:r>
              <a:rPr lang="en-US" sz="1400" dirty="0">
                <a:latin typeface="Calibri" pitchFamily="34" charset="0"/>
              </a:rPr>
              <a:t> </a:t>
            </a:r>
            <a:r>
              <a:rPr lang="en-US" sz="1400" u="sng" dirty="0">
                <a:solidFill>
                  <a:srgbClr val="FF0000"/>
                </a:solidFill>
                <a:latin typeface="Calibri" pitchFamily="34" charset="0"/>
              </a:rPr>
              <a:t>Microsoft</a:t>
            </a:r>
            <a:r>
              <a:rPr lang="en-US" sz="1400" dirty="0">
                <a:latin typeface="Calibri" pitchFamily="34" charset="0"/>
              </a:rPr>
              <a:t> </a:t>
            </a:r>
            <a:r>
              <a:rPr lang="en-US" sz="1400" dirty="0">
                <a:solidFill>
                  <a:srgbClr val="000000"/>
                </a:solidFill>
                <a:latin typeface="Calibri" pitchFamily="34" charset="0"/>
              </a:rPr>
              <a:t>will gladly disclose its crown jewels--the coveted code behind the Windows operating system--to select customers.</a:t>
            </a:r>
          </a:p>
          <a:p>
            <a:endParaRPr lang="en-US" sz="1400" dirty="0">
              <a:solidFill>
                <a:srgbClr val="000000"/>
              </a:solidFill>
              <a:latin typeface="Calibri" pitchFamily="34" charset="0"/>
            </a:endParaRPr>
          </a:p>
          <a:p>
            <a:r>
              <a:rPr lang="en-US" sz="1400" dirty="0">
                <a:solidFill>
                  <a:srgbClr val="000000"/>
                </a:solidFill>
                <a:latin typeface="Calibri" pitchFamily="34" charset="0"/>
              </a:rPr>
              <a:t>"We can be open source. We love the concept of shared source," said</a:t>
            </a:r>
            <a:r>
              <a:rPr lang="en-US" sz="1400" dirty="0">
                <a:latin typeface="Calibri" pitchFamily="34" charset="0"/>
              </a:rPr>
              <a:t> </a:t>
            </a:r>
            <a:r>
              <a:rPr lang="en-US" sz="1400" u="sng" dirty="0">
                <a:solidFill>
                  <a:srgbClr val="002060"/>
                </a:solidFill>
                <a:latin typeface="Calibri" pitchFamily="34" charset="0"/>
              </a:rPr>
              <a:t>Bill </a:t>
            </a:r>
            <a:r>
              <a:rPr lang="en-US" sz="1400" u="sng" dirty="0" err="1">
                <a:solidFill>
                  <a:srgbClr val="002060"/>
                </a:solidFill>
                <a:latin typeface="Calibri" pitchFamily="34" charset="0"/>
              </a:rPr>
              <a:t>Veghte</a:t>
            </a:r>
            <a:r>
              <a:rPr lang="en-US" sz="1400" dirty="0">
                <a:latin typeface="Calibri" pitchFamily="34" charset="0"/>
              </a:rPr>
              <a:t>, </a:t>
            </a:r>
            <a:r>
              <a:rPr lang="en-US" sz="1400" dirty="0">
                <a:solidFill>
                  <a:srgbClr val="000000"/>
                </a:solidFill>
                <a:latin typeface="Calibri" pitchFamily="34" charset="0"/>
              </a:rPr>
              <a:t>a</a:t>
            </a:r>
            <a:r>
              <a:rPr lang="en-US" sz="1400" dirty="0">
                <a:latin typeface="Calibri" pitchFamily="34" charset="0"/>
              </a:rPr>
              <a:t> </a:t>
            </a:r>
            <a:r>
              <a:rPr lang="en-US" sz="1400" u="sng" dirty="0">
                <a:solidFill>
                  <a:srgbClr val="FF0000"/>
                </a:solidFill>
                <a:latin typeface="Calibri" pitchFamily="34" charset="0"/>
              </a:rPr>
              <a:t>Microsoft</a:t>
            </a:r>
            <a:r>
              <a:rPr lang="en-US" sz="1400" dirty="0">
                <a:latin typeface="Calibri" pitchFamily="34" charset="0"/>
              </a:rPr>
              <a:t> </a:t>
            </a:r>
            <a:r>
              <a:rPr lang="en-US" sz="1400" u="sng" dirty="0">
                <a:solidFill>
                  <a:srgbClr val="660033"/>
                </a:solidFill>
                <a:latin typeface="Calibri" pitchFamily="34" charset="0"/>
              </a:rPr>
              <a:t>VP</a:t>
            </a:r>
            <a:r>
              <a:rPr lang="en-US" sz="1400" dirty="0">
                <a:latin typeface="Calibri" pitchFamily="34" charset="0"/>
              </a:rPr>
              <a:t>. </a:t>
            </a:r>
            <a:r>
              <a:rPr lang="en-US" sz="1400" dirty="0">
                <a:solidFill>
                  <a:srgbClr val="000000"/>
                </a:solidFill>
                <a:latin typeface="Calibri" pitchFamily="34" charset="0"/>
              </a:rPr>
              <a:t>"That's a super-important shift for us in terms of code access.“</a:t>
            </a:r>
          </a:p>
          <a:p>
            <a:endParaRPr lang="en-US" sz="1400" dirty="0">
              <a:latin typeface="Calibri" pitchFamily="34" charset="0"/>
            </a:endParaRPr>
          </a:p>
          <a:p>
            <a:r>
              <a:rPr lang="en-US" sz="1400" u="sng" dirty="0">
                <a:solidFill>
                  <a:srgbClr val="002060"/>
                </a:solidFill>
                <a:latin typeface="Calibri" pitchFamily="34" charset="0"/>
              </a:rPr>
              <a:t>Richard Stallman</a:t>
            </a:r>
            <a:r>
              <a:rPr lang="en-US" sz="1400" dirty="0">
                <a:latin typeface="Calibri" pitchFamily="34" charset="0"/>
              </a:rPr>
              <a:t>, </a:t>
            </a:r>
            <a:r>
              <a:rPr lang="en-US" sz="1400" u="sng" dirty="0">
                <a:solidFill>
                  <a:srgbClr val="660033"/>
                </a:solidFill>
                <a:latin typeface="Calibri" pitchFamily="34" charset="0"/>
              </a:rPr>
              <a:t>founder</a:t>
            </a:r>
            <a:r>
              <a:rPr lang="en-US" sz="1400" dirty="0">
                <a:solidFill>
                  <a:srgbClr val="660033"/>
                </a:solidFill>
                <a:latin typeface="Calibri" pitchFamily="34" charset="0"/>
              </a:rPr>
              <a:t> </a:t>
            </a:r>
            <a:r>
              <a:rPr lang="en-US" sz="1400" dirty="0">
                <a:solidFill>
                  <a:srgbClr val="000000"/>
                </a:solidFill>
                <a:latin typeface="Calibri" pitchFamily="34" charset="0"/>
              </a:rPr>
              <a:t>of the </a:t>
            </a:r>
            <a:r>
              <a:rPr lang="en-US" sz="1400" u="sng" dirty="0">
                <a:solidFill>
                  <a:srgbClr val="FF0000"/>
                </a:solidFill>
                <a:latin typeface="Calibri" pitchFamily="34" charset="0"/>
              </a:rPr>
              <a:t>Free Software Foundation</a:t>
            </a:r>
            <a:r>
              <a:rPr lang="en-US" sz="1400" dirty="0">
                <a:latin typeface="Calibri" pitchFamily="34" charset="0"/>
              </a:rPr>
              <a:t>, </a:t>
            </a:r>
            <a:r>
              <a:rPr lang="en-US" sz="1400" dirty="0">
                <a:solidFill>
                  <a:srgbClr val="000000"/>
                </a:solidFill>
                <a:latin typeface="Calibri" pitchFamily="34" charset="0"/>
              </a:rPr>
              <a:t>countered saying…</a:t>
            </a:r>
          </a:p>
        </p:txBody>
      </p:sp>
    </p:spTree>
    <p:extLst>
      <p:ext uri="{BB962C8B-B14F-4D97-AF65-F5344CB8AC3E}">
        <p14:creationId xmlns:p14="http://schemas.microsoft.com/office/powerpoint/2010/main" xmlns="" val="3881413551"/>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7175"/>
          <p:cNvSpPr>
            <a:spLocks noChangeArrowheads="1"/>
          </p:cNvSpPr>
          <p:nvPr/>
        </p:nvSpPr>
        <p:spPr bwMode="auto">
          <a:xfrm>
            <a:off x="2157958" y="2516188"/>
            <a:ext cx="2432333" cy="3323987"/>
          </a:xfrm>
          <a:prstGeom prst="rect">
            <a:avLst/>
          </a:prstGeom>
          <a:noFill/>
          <a:ln w="9525">
            <a:noFill/>
            <a:miter lim="800000"/>
            <a:headEnd/>
            <a:tailEnd/>
          </a:ln>
        </p:spPr>
        <p:txBody>
          <a:bodyPr wrap="none" lIns="0" tIns="0" rIns="0" bIns="0">
            <a:spAutoFit/>
          </a:bodyPr>
          <a:lstStyle/>
          <a:p>
            <a:r>
              <a:rPr lang="en-US" sz="1800" dirty="0">
                <a:solidFill>
                  <a:srgbClr val="FF0000"/>
                </a:solidFill>
                <a:latin typeface="Calibri" pitchFamily="34" charset="0"/>
              </a:rPr>
              <a:t>Microsoft Corporation</a:t>
            </a:r>
          </a:p>
          <a:p>
            <a:r>
              <a:rPr lang="en-US" sz="1800" dirty="0">
                <a:solidFill>
                  <a:srgbClr val="660033"/>
                </a:solidFill>
                <a:latin typeface="Calibri" pitchFamily="34" charset="0"/>
              </a:rPr>
              <a:t>CEO</a:t>
            </a:r>
          </a:p>
          <a:p>
            <a:r>
              <a:rPr lang="en-US" sz="1800" dirty="0">
                <a:solidFill>
                  <a:srgbClr val="002060"/>
                </a:solidFill>
                <a:latin typeface="Calibri" pitchFamily="34" charset="0"/>
              </a:rPr>
              <a:t>Bill Gates</a:t>
            </a:r>
          </a:p>
          <a:p>
            <a:r>
              <a:rPr lang="en-US" sz="1800" dirty="0">
                <a:solidFill>
                  <a:srgbClr val="FF0000"/>
                </a:solidFill>
                <a:latin typeface="Calibri" pitchFamily="34" charset="0"/>
              </a:rPr>
              <a:t>Microsoft</a:t>
            </a:r>
          </a:p>
          <a:p>
            <a:r>
              <a:rPr lang="en-US" sz="1800" dirty="0">
                <a:solidFill>
                  <a:srgbClr val="002060"/>
                </a:solidFill>
                <a:latin typeface="Calibri" pitchFamily="34" charset="0"/>
              </a:rPr>
              <a:t>Gates</a:t>
            </a:r>
          </a:p>
          <a:p>
            <a:r>
              <a:rPr lang="en-US" sz="1800" dirty="0">
                <a:solidFill>
                  <a:srgbClr val="FF0000"/>
                </a:solidFill>
                <a:latin typeface="Calibri" pitchFamily="34" charset="0"/>
              </a:rPr>
              <a:t>Microsoft</a:t>
            </a:r>
          </a:p>
          <a:p>
            <a:r>
              <a:rPr lang="en-US" sz="1800" dirty="0">
                <a:solidFill>
                  <a:srgbClr val="002060"/>
                </a:solidFill>
                <a:latin typeface="Calibri" pitchFamily="34" charset="0"/>
              </a:rPr>
              <a:t>Bill </a:t>
            </a:r>
            <a:r>
              <a:rPr lang="en-US" sz="1800" dirty="0" err="1">
                <a:solidFill>
                  <a:srgbClr val="002060"/>
                </a:solidFill>
                <a:latin typeface="Calibri" pitchFamily="34" charset="0"/>
              </a:rPr>
              <a:t>Veghte</a:t>
            </a:r>
            <a:endParaRPr lang="en-US" sz="1800" dirty="0">
              <a:solidFill>
                <a:srgbClr val="002060"/>
              </a:solidFill>
              <a:latin typeface="Calibri" pitchFamily="34" charset="0"/>
            </a:endParaRPr>
          </a:p>
          <a:p>
            <a:r>
              <a:rPr lang="en-US" sz="1800" dirty="0">
                <a:solidFill>
                  <a:srgbClr val="660033"/>
                </a:solidFill>
                <a:latin typeface="Calibri" pitchFamily="34" charset="0"/>
              </a:rPr>
              <a:t>Microsoft</a:t>
            </a:r>
          </a:p>
          <a:p>
            <a:r>
              <a:rPr lang="en-US" sz="1800" dirty="0">
                <a:solidFill>
                  <a:srgbClr val="660033"/>
                </a:solidFill>
                <a:latin typeface="Calibri" pitchFamily="34" charset="0"/>
              </a:rPr>
              <a:t>VP</a:t>
            </a:r>
          </a:p>
          <a:p>
            <a:r>
              <a:rPr lang="en-US" sz="1800" dirty="0">
                <a:solidFill>
                  <a:srgbClr val="002060"/>
                </a:solidFill>
                <a:latin typeface="Calibri" pitchFamily="34" charset="0"/>
              </a:rPr>
              <a:t>Richard Stallman</a:t>
            </a:r>
          </a:p>
          <a:p>
            <a:r>
              <a:rPr lang="en-US" sz="1800" dirty="0">
                <a:solidFill>
                  <a:srgbClr val="660033"/>
                </a:solidFill>
                <a:latin typeface="Calibri" pitchFamily="34" charset="0"/>
              </a:rPr>
              <a:t>founder</a:t>
            </a:r>
          </a:p>
          <a:p>
            <a:r>
              <a:rPr lang="en-US" sz="1800" dirty="0">
                <a:solidFill>
                  <a:srgbClr val="FF0000"/>
                </a:solidFill>
                <a:latin typeface="Calibri" pitchFamily="34" charset="0"/>
              </a:rPr>
              <a:t>Free Software Foundation</a:t>
            </a:r>
          </a:p>
        </p:txBody>
      </p:sp>
      <p:sp>
        <p:nvSpPr>
          <p:cNvPr id="15367" name="Rectangle 7176"/>
          <p:cNvSpPr>
            <a:spLocks noChangeArrowheads="1"/>
          </p:cNvSpPr>
          <p:nvPr/>
        </p:nvSpPr>
        <p:spPr bwMode="auto">
          <a:xfrm>
            <a:off x="2065883" y="2446338"/>
            <a:ext cx="2971800" cy="838200"/>
          </a:xfrm>
          <a:prstGeom prst="rect">
            <a:avLst/>
          </a:prstGeom>
          <a:noFill/>
          <a:ln w="9525">
            <a:solidFill>
              <a:schemeClr val="tx1"/>
            </a:solidFill>
            <a:miter lim="800000"/>
            <a:headEnd/>
            <a:tailEnd/>
          </a:ln>
        </p:spPr>
        <p:txBody>
          <a:bodyPr wrap="none" anchor="ctr"/>
          <a:lstStyle/>
          <a:p>
            <a:endParaRPr lang="en-US" sz="1800"/>
          </a:p>
        </p:txBody>
      </p:sp>
      <p:sp>
        <p:nvSpPr>
          <p:cNvPr id="15368" name="Rectangle 7177"/>
          <p:cNvSpPr>
            <a:spLocks noChangeArrowheads="1"/>
          </p:cNvSpPr>
          <p:nvPr/>
        </p:nvSpPr>
        <p:spPr bwMode="auto">
          <a:xfrm>
            <a:off x="2065883" y="3317875"/>
            <a:ext cx="2971800" cy="533400"/>
          </a:xfrm>
          <a:prstGeom prst="rect">
            <a:avLst/>
          </a:prstGeom>
          <a:noFill/>
          <a:ln w="9525">
            <a:solidFill>
              <a:schemeClr val="tx1"/>
            </a:solidFill>
            <a:miter lim="800000"/>
            <a:headEnd/>
            <a:tailEnd/>
          </a:ln>
        </p:spPr>
        <p:txBody>
          <a:bodyPr wrap="none" anchor="ctr"/>
          <a:lstStyle/>
          <a:p>
            <a:endParaRPr lang="en-US" sz="1800"/>
          </a:p>
        </p:txBody>
      </p:sp>
      <p:sp>
        <p:nvSpPr>
          <p:cNvPr id="15369" name="Rectangle 7178"/>
          <p:cNvSpPr>
            <a:spLocks noChangeArrowheads="1"/>
          </p:cNvSpPr>
          <p:nvPr/>
        </p:nvSpPr>
        <p:spPr bwMode="auto">
          <a:xfrm>
            <a:off x="2065883" y="4102100"/>
            <a:ext cx="2971800" cy="838200"/>
          </a:xfrm>
          <a:prstGeom prst="rect">
            <a:avLst/>
          </a:prstGeom>
          <a:noFill/>
          <a:ln w="9525">
            <a:solidFill>
              <a:schemeClr val="tx1"/>
            </a:solidFill>
            <a:miter lim="800000"/>
            <a:headEnd/>
            <a:tailEnd/>
          </a:ln>
        </p:spPr>
        <p:txBody>
          <a:bodyPr wrap="none" anchor="ctr"/>
          <a:lstStyle/>
          <a:p>
            <a:endParaRPr lang="en-US" sz="1800"/>
          </a:p>
        </p:txBody>
      </p:sp>
      <p:sp>
        <p:nvSpPr>
          <p:cNvPr id="15370" name="Rectangle 7179"/>
          <p:cNvSpPr>
            <a:spLocks noChangeArrowheads="1"/>
          </p:cNvSpPr>
          <p:nvPr/>
        </p:nvSpPr>
        <p:spPr bwMode="auto">
          <a:xfrm>
            <a:off x="2065883" y="4972050"/>
            <a:ext cx="2971800" cy="838200"/>
          </a:xfrm>
          <a:prstGeom prst="rect">
            <a:avLst/>
          </a:prstGeom>
          <a:noFill/>
          <a:ln w="9525">
            <a:solidFill>
              <a:schemeClr val="tx1"/>
            </a:solidFill>
            <a:miter lim="800000"/>
            <a:headEnd/>
            <a:tailEnd/>
          </a:ln>
        </p:spPr>
        <p:txBody>
          <a:bodyPr wrap="none" anchor="ctr"/>
          <a:lstStyle/>
          <a:p>
            <a:endParaRPr lang="en-US" sz="1800"/>
          </a:p>
        </p:txBody>
      </p:sp>
      <p:sp>
        <p:nvSpPr>
          <p:cNvPr id="15371" name="AutoShape 7180"/>
          <p:cNvSpPr>
            <a:spLocks/>
          </p:cNvSpPr>
          <p:nvPr/>
        </p:nvSpPr>
        <p:spPr bwMode="auto">
          <a:xfrm>
            <a:off x="5190083" y="2468563"/>
            <a:ext cx="228600" cy="1371600"/>
          </a:xfrm>
          <a:prstGeom prst="rightBrace">
            <a:avLst>
              <a:gd name="adj1" fmla="val 50000"/>
              <a:gd name="adj2" fmla="val 50000"/>
            </a:avLst>
          </a:prstGeom>
          <a:noFill/>
          <a:ln w="76200">
            <a:solidFill>
              <a:schemeClr val="tx1"/>
            </a:solidFill>
            <a:round/>
            <a:headEnd/>
            <a:tailEnd/>
          </a:ln>
        </p:spPr>
        <p:txBody>
          <a:bodyPr wrap="none" anchor="ctr"/>
          <a:lstStyle/>
          <a:p>
            <a:endParaRPr lang="en-US" sz="1800"/>
          </a:p>
        </p:txBody>
      </p:sp>
      <p:sp>
        <p:nvSpPr>
          <p:cNvPr id="15372" name="AutoShape 7181"/>
          <p:cNvSpPr>
            <a:spLocks/>
          </p:cNvSpPr>
          <p:nvPr/>
        </p:nvSpPr>
        <p:spPr bwMode="auto">
          <a:xfrm>
            <a:off x="5190083" y="4068763"/>
            <a:ext cx="228600" cy="838200"/>
          </a:xfrm>
          <a:prstGeom prst="rightBrace">
            <a:avLst>
              <a:gd name="adj1" fmla="val 30556"/>
              <a:gd name="adj2" fmla="val 50000"/>
            </a:avLst>
          </a:prstGeom>
          <a:noFill/>
          <a:ln w="76200">
            <a:solidFill>
              <a:schemeClr val="tx1"/>
            </a:solidFill>
            <a:round/>
            <a:headEnd/>
            <a:tailEnd/>
          </a:ln>
        </p:spPr>
        <p:txBody>
          <a:bodyPr wrap="none" anchor="ctr"/>
          <a:lstStyle/>
          <a:p>
            <a:endParaRPr lang="en-US" sz="1800"/>
          </a:p>
        </p:txBody>
      </p:sp>
      <p:sp>
        <p:nvSpPr>
          <p:cNvPr id="15373" name="AutoShape 7182"/>
          <p:cNvSpPr>
            <a:spLocks/>
          </p:cNvSpPr>
          <p:nvPr/>
        </p:nvSpPr>
        <p:spPr bwMode="auto">
          <a:xfrm>
            <a:off x="5190083" y="4983163"/>
            <a:ext cx="228600" cy="838200"/>
          </a:xfrm>
          <a:prstGeom prst="rightBrace">
            <a:avLst>
              <a:gd name="adj1" fmla="val 30556"/>
              <a:gd name="adj2" fmla="val 50000"/>
            </a:avLst>
          </a:prstGeom>
          <a:noFill/>
          <a:ln w="76200">
            <a:solidFill>
              <a:schemeClr val="tx1"/>
            </a:solidFill>
            <a:round/>
            <a:headEnd/>
            <a:tailEnd/>
          </a:ln>
        </p:spPr>
        <p:txBody>
          <a:bodyPr wrap="none" anchor="ctr"/>
          <a:lstStyle/>
          <a:p>
            <a:endParaRPr lang="en-US" sz="1800"/>
          </a:p>
        </p:txBody>
      </p:sp>
      <p:grpSp>
        <p:nvGrpSpPr>
          <p:cNvPr id="2" name="Group 7206"/>
          <p:cNvGrpSpPr>
            <a:grpSpLocks/>
          </p:cNvGrpSpPr>
          <p:nvPr/>
        </p:nvGrpSpPr>
        <p:grpSpPr bwMode="auto">
          <a:xfrm rot="-5380525">
            <a:off x="4452689" y="3331369"/>
            <a:ext cx="3760788" cy="1524000"/>
            <a:chOff x="3219" y="1731"/>
            <a:chExt cx="2369" cy="960"/>
          </a:xfrm>
          <a:noFill/>
        </p:grpSpPr>
        <p:grpSp>
          <p:nvGrpSpPr>
            <p:cNvPr id="3" name="Group 7189"/>
            <p:cNvGrpSpPr>
              <a:grpSpLocks/>
            </p:cNvGrpSpPr>
            <p:nvPr/>
          </p:nvGrpSpPr>
          <p:grpSpPr bwMode="auto">
            <a:xfrm>
              <a:off x="3219" y="1731"/>
              <a:ext cx="2352" cy="960"/>
              <a:chOff x="3219" y="1731"/>
              <a:chExt cx="2352" cy="960"/>
            </a:xfrm>
            <a:grpFill/>
          </p:grpSpPr>
          <p:sp>
            <p:nvSpPr>
              <p:cNvPr id="15396" name="Freeform 7185"/>
              <p:cNvSpPr>
                <a:spLocks/>
              </p:cNvSpPr>
              <p:nvPr/>
            </p:nvSpPr>
            <p:spPr bwMode="auto">
              <a:xfrm>
                <a:off x="3219" y="1731"/>
                <a:ext cx="2352" cy="960"/>
              </a:xfrm>
              <a:custGeom>
                <a:avLst/>
                <a:gdLst>
                  <a:gd name="T0" fmla="*/ 1056 w 2352"/>
                  <a:gd name="T1" fmla="*/ 1 h 960"/>
                  <a:gd name="T2" fmla="*/ 939 w 2352"/>
                  <a:gd name="T3" fmla="*/ 3 h 960"/>
                  <a:gd name="T4" fmla="*/ 826 w 2352"/>
                  <a:gd name="T5" fmla="*/ 6 h 960"/>
                  <a:gd name="T6" fmla="*/ 718 w 2352"/>
                  <a:gd name="T7" fmla="*/ 10 h 960"/>
                  <a:gd name="T8" fmla="*/ 615 w 2352"/>
                  <a:gd name="T9" fmla="*/ 15 h 960"/>
                  <a:gd name="T10" fmla="*/ 518 w 2352"/>
                  <a:gd name="T11" fmla="*/ 21 h 960"/>
                  <a:gd name="T12" fmla="*/ 428 w 2352"/>
                  <a:gd name="T13" fmla="*/ 28 h 960"/>
                  <a:gd name="T14" fmla="*/ 344 w 2352"/>
                  <a:gd name="T15" fmla="*/ 35 h 960"/>
                  <a:gd name="T16" fmla="*/ 268 w 2352"/>
                  <a:gd name="T17" fmla="*/ 44 h 960"/>
                  <a:gd name="T18" fmla="*/ 201 w 2352"/>
                  <a:gd name="T19" fmla="*/ 53 h 960"/>
                  <a:gd name="T20" fmla="*/ 142 w 2352"/>
                  <a:gd name="T21" fmla="*/ 63 h 960"/>
                  <a:gd name="T22" fmla="*/ 92 w 2352"/>
                  <a:gd name="T23" fmla="*/ 73 h 960"/>
                  <a:gd name="T24" fmla="*/ 53 w 2352"/>
                  <a:gd name="T25" fmla="*/ 85 h 960"/>
                  <a:gd name="T26" fmla="*/ 24 w 2352"/>
                  <a:gd name="T27" fmla="*/ 96 h 960"/>
                  <a:gd name="T28" fmla="*/ 6 w 2352"/>
                  <a:gd name="T29" fmla="*/ 108 h 960"/>
                  <a:gd name="T30" fmla="*/ 0 w 2352"/>
                  <a:gd name="T31" fmla="*/ 120 h 960"/>
                  <a:gd name="T32" fmla="*/ 2 w 2352"/>
                  <a:gd name="T33" fmla="*/ 846 h 960"/>
                  <a:gd name="T34" fmla="*/ 14 w 2352"/>
                  <a:gd name="T35" fmla="*/ 858 h 960"/>
                  <a:gd name="T36" fmla="*/ 37 w 2352"/>
                  <a:gd name="T37" fmla="*/ 870 h 960"/>
                  <a:gd name="T38" fmla="*/ 71 w 2352"/>
                  <a:gd name="T39" fmla="*/ 881 h 960"/>
                  <a:gd name="T40" fmla="*/ 116 w 2352"/>
                  <a:gd name="T41" fmla="*/ 892 h 960"/>
                  <a:gd name="T42" fmla="*/ 170 w 2352"/>
                  <a:gd name="T43" fmla="*/ 902 h 960"/>
                  <a:gd name="T44" fmla="*/ 234 w 2352"/>
                  <a:gd name="T45" fmla="*/ 912 h 960"/>
                  <a:gd name="T46" fmla="*/ 305 w 2352"/>
                  <a:gd name="T47" fmla="*/ 921 h 960"/>
                  <a:gd name="T48" fmla="*/ 385 w 2352"/>
                  <a:gd name="T49" fmla="*/ 929 h 960"/>
                  <a:gd name="T50" fmla="*/ 472 w 2352"/>
                  <a:gd name="T51" fmla="*/ 936 h 960"/>
                  <a:gd name="T52" fmla="*/ 566 w 2352"/>
                  <a:gd name="T53" fmla="*/ 943 h 960"/>
                  <a:gd name="T54" fmla="*/ 666 w 2352"/>
                  <a:gd name="T55" fmla="*/ 948 h 960"/>
                  <a:gd name="T56" fmla="*/ 772 w 2352"/>
                  <a:gd name="T57" fmla="*/ 953 h 960"/>
                  <a:gd name="T58" fmla="*/ 882 w 2352"/>
                  <a:gd name="T59" fmla="*/ 956 h 960"/>
                  <a:gd name="T60" fmla="*/ 997 w 2352"/>
                  <a:gd name="T61" fmla="*/ 959 h 960"/>
                  <a:gd name="T62" fmla="*/ 1176 w 2352"/>
                  <a:gd name="T63" fmla="*/ 960 h 960"/>
                  <a:gd name="T64" fmla="*/ 1355 w 2352"/>
                  <a:gd name="T65" fmla="*/ 959 h 960"/>
                  <a:gd name="T66" fmla="*/ 1470 w 2352"/>
                  <a:gd name="T67" fmla="*/ 956 h 960"/>
                  <a:gd name="T68" fmla="*/ 1581 w 2352"/>
                  <a:gd name="T69" fmla="*/ 953 h 960"/>
                  <a:gd name="T70" fmla="*/ 1686 w 2352"/>
                  <a:gd name="T71" fmla="*/ 948 h 960"/>
                  <a:gd name="T72" fmla="*/ 1786 w 2352"/>
                  <a:gd name="T73" fmla="*/ 943 h 960"/>
                  <a:gd name="T74" fmla="*/ 1880 w 2352"/>
                  <a:gd name="T75" fmla="*/ 936 h 960"/>
                  <a:gd name="T76" fmla="*/ 1967 w 2352"/>
                  <a:gd name="T77" fmla="*/ 929 h 960"/>
                  <a:gd name="T78" fmla="*/ 2047 w 2352"/>
                  <a:gd name="T79" fmla="*/ 921 h 960"/>
                  <a:gd name="T80" fmla="*/ 2119 w 2352"/>
                  <a:gd name="T81" fmla="*/ 912 h 960"/>
                  <a:gd name="T82" fmla="*/ 2182 w 2352"/>
                  <a:gd name="T83" fmla="*/ 902 h 960"/>
                  <a:gd name="T84" fmla="*/ 2236 w 2352"/>
                  <a:gd name="T85" fmla="*/ 892 h 960"/>
                  <a:gd name="T86" fmla="*/ 2281 w 2352"/>
                  <a:gd name="T87" fmla="*/ 881 h 960"/>
                  <a:gd name="T88" fmla="*/ 2315 w 2352"/>
                  <a:gd name="T89" fmla="*/ 870 h 960"/>
                  <a:gd name="T90" fmla="*/ 2339 w 2352"/>
                  <a:gd name="T91" fmla="*/ 858 h 960"/>
                  <a:gd name="T92" fmla="*/ 2351 w 2352"/>
                  <a:gd name="T93" fmla="*/ 846 h 960"/>
                  <a:gd name="T94" fmla="*/ 2352 w 2352"/>
                  <a:gd name="T95" fmla="*/ 120 h 960"/>
                  <a:gd name="T96" fmla="*/ 2346 w 2352"/>
                  <a:gd name="T97" fmla="*/ 108 h 960"/>
                  <a:gd name="T98" fmla="*/ 2328 w 2352"/>
                  <a:gd name="T99" fmla="*/ 96 h 960"/>
                  <a:gd name="T100" fmla="*/ 2299 w 2352"/>
                  <a:gd name="T101" fmla="*/ 85 h 960"/>
                  <a:gd name="T102" fmla="*/ 2260 w 2352"/>
                  <a:gd name="T103" fmla="*/ 73 h 960"/>
                  <a:gd name="T104" fmla="*/ 2210 w 2352"/>
                  <a:gd name="T105" fmla="*/ 63 h 960"/>
                  <a:gd name="T106" fmla="*/ 2151 w 2352"/>
                  <a:gd name="T107" fmla="*/ 53 h 960"/>
                  <a:gd name="T108" fmla="*/ 2084 w 2352"/>
                  <a:gd name="T109" fmla="*/ 44 h 960"/>
                  <a:gd name="T110" fmla="*/ 2008 w 2352"/>
                  <a:gd name="T111" fmla="*/ 35 h 960"/>
                  <a:gd name="T112" fmla="*/ 1924 w 2352"/>
                  <a:gd name="T113" fmla="*/ 28 h 960"/>
                  <a:gd name="T114" fmla="*/ 1834 w 2352"/>
                  <a:gd name="T115" fmla="*/ 21 h 960"/>
                  <a:gd name="T116" fmla="*/ 1737 w 2352"/>
                  <a:gd name="T117" fmla="*/ 15 h 960"/>
                  <a:gd name="T118" fmla="*/ 1634 w 2352"/>
                  <a:gd name="T119" fmla="*/ 10 h 960"/>
                  <a:gd name="T120" fmla="*/ 1526 w 2352"/>
                  <a:gd name="T121" fmla="*/ 6 h 960"/>
                  <a:gd name="T122" fmla="*/ 1413 w 2352"/>
                  <a:gd name="T123" fmla="*/ 3 h 960"/>
                  <a:gd name="T124" fmla="*/ 1296 w 2352"/>
                  <a:gd name="T125" fmla="*/ 1 h 9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52"/>
                  <a:gd name="T190" fmla="*/ 0 h 960"/>
                  <a:gd name="T191" fmla="*/ 2352 w 2352"/>
                  <a:gd name="T192" fmla="*/ 960 h 9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52" h="960">
                    <a:moveTo>
                      <a:pt x="1176" y="0"/>
                    </a:moveTo>
                    <a:lnTo>
                      <a:pt x="1056" y="1"/>
                    </a:lnTo>
                    <a:lnTo>
                      <a:pt x="997" y="1"/>
                    </a:lnTo>
                    <a:lnTo>
                      <a:pt x="939" y="3"/>
                    </a:lnTo>
                    <a:lnTo>
                      <a:pt x="882" y="4"/>
                    </a:lnTo>
                    <a:lnTo>
                      <a:pt x="826" y="6"/>
                    </a:lnTo>
                    <a:lnTo>
                      <a:pt x="772" y="7"/>
                    </a:lnTo>
                    <a:lnTo>
                      <a:pt x="718" y="10"/>
                    </a:lnTo>
                    <a:lnTo>
                      <a:pt x="666" y="12"/>
                    </a:lnTo>
                    <a:lnTo>
                      <a:pt x="615" y="15"/>
                    </a:lnTo>
                    <a:lnTo>
                      <a:pt x="566" y="18"/>
                    </a:lnTo>
                    <a:lnTo>
                      <a:pt x="518" y="21"/>
                    </a:lnTo>
                    <a:lnTo>
                      <a:pt x="472" y="24"/>
                    </a:lnTo>
                    <a:lnTo>
                      <a:pt x="428" y="28"/>
                    </a:lnTo>
                    <a:lnTo>
                      <a:pt x="385" y="31"/>
                    </a:lnTo>
                    <a:lnTo>
                      <a:pt x="344" y="35"/>
                    </a:lnTo>
                    <a:lnTo>
                      <a:pt x="305" y="40"/>
                    </a:lnTo>
                    <a:lnTo>
                      <a:pt x="268" y="44"/>
                    </a:lnTo>
                    <a:lnTo>
                      <a:pt x="234" y="48"/>
                    </a:lnTo>
                    <a:lnTo>
                      <a:pt x="201" y="53"/>
                    </a:lnTo>
                    <a:lnTo>
                      <a:pt x="170" y="58"/>
                    </a:lnTo>
                    <a:lnTo>
                      <a:pt x="142" y="63"/>
                    </a:lnTo>
                    <a:lnTo>
                      <a:pt x="116" y="68"/>
                    </a:lnTo>
                    <a:lnTo>
                      <a:pt x="92" y="73"/>
                    </a:lnTo>
                    <a:lnTo>
                      <a:pt x="71" y="79"/>
                    </a:lnTo>
                    <a:lnTo>
                      <a:pt x="53" y="85"/>
                    </a:lnTo>
                    <a:lnTo>
                      <a:pt x="37" y="90"/>
                    </a:lnTo>
                    <a:lnTo>
                      <a:pt x="24" y="96"/>
                    </a:lnTo>
                    <a:lnTo>
                      <a:pt x="14" y="102"/>
                    </a:lnTo>
                    <a:lnTo>
                      <a:pt x="6" y="108"/>
                    </a:lnTo>
                    <a:lnTo>
                      <a:pt x="2" y="114"/>
                    </a:lnTo>
                    <a:lnTo>
                      <a:pt x="0" y="120"/>
                    </a:lnTo>
                    <a:lnTo>
                      <a:pt x="0" y="840"/>
                    </a:lnTo>
                    <a:lnTo>
                      <a:pt x="2" y="846"/>
                    </a:lnTo>
                    <a:lnTo>
                      <a:pt x="6" y="852"/>
                    </a:lnTo>
                    <a:lnTo>
                      <a:pt x="14" y="858"/>
                    </a:lnTo>
                    <a:lnTo>
                      <a:pt x="24" y="864"/>
                    </a:lnTo>
                    <a:lnTo>
                      <a:pt x="37" y="870"/>
                    </a:lnTo>
                    <a:lnTo>
                      <a:pt x="53" y="876"/>
                    </a:lnTo>
                    <a:lnTo>
                      <a:pt x="71" y="881"/>
                    </a:lnTo>
                    <a:lnTo>
                      <a:pt x="92" y="887"/>
                    </a:lnTo>
                    <a:lnTo>
                      <a:pt x="116" y="892"/>
                    </a:lnTo>
                    <a:lnTo>
                      <a:pt x="142" y="897"/>
                    </a:lnTo>
                    <a:lnTo>
                      <a:pt x="170" y="902"/>
                    </a:lnTo>
                    <a:lnTo>
                      <a:pt x="201" y="907"/>
                    </a:lnTo>
                    <a:lnTo>
                      <a:pt x="234" y="912"/>
                    </a:lnTo>
                    <a:lnTo>
                      <a:pt x="268" y="916"/>
                    </a:lnTo>
                    <a:lnTo>
                      <a:pt x="305" y="921"/>
                    </a:lnTo>
                    <a:lnTo>
                      <a:pt x="344" y="925"/>
                    </a:lnTo>
                    <a:lnTo>
                      <a:pt x="385" y="929"/>
                    </a:lnTo>
                    <a:lnTo>
                      <a:pt x="428" y="933"/>
                    </a:lnTo>
                    <a:lnTo>
                      <a:pt x="472" y="936"/>
                    </a:lnTo>
                    <a:lnTo>
                      <a:pt x="518" y="940"/>
                    </a:lnTo>
                    <a:lnTo>
                      <a:pt x="566" y="943"/>
                    </a:lnTo>
                    <a:lnTo>
                      <a:pt x="615" y="946"/>
                    </a:lnTo>
                    <a:lnTo>
                      <a:pt x="666" y="948"/>
                    </a:lnTo>
                    <a:lnTo>
                      <a:pt x="718" y="951"/>
                    </a:lnTo>
                    <a:lnTo>
                      <a:pt x="772" y="953"/>
                    </a:lnTo>
                    <a:lnTo>
                      <a:pt x="826" y="955"/>
                    </a:lnTo>
                    <a:lnTo>
                      <a:pt x="882" y="956"/>
                    </a:lnTo>
                    <a:lnTo>
                      <a:pt x="939" y="958"/>
                    </a:lnTo>
                    <a:lnTo>
                      <a:pt x="997" y="959"/>
                    </a:lnTo>
                    <a:lnTo>
                      <a:pt x="1056" y="959"/>
                    </a:lnTo>
                    <a:lnTo>
                      <a:pt x="1176" y="960"/>
                    </a:lnTo>
                    <a:lnTo>
                      <a:pt x="1296" y="959"/>
                    </a:lnTo>
                    <a:lnTo>
                      <a:pt x="1355" y="959"/>
                    </a:lnTo>
                    <a:lnTo>
                      <a:pt x="1413" y="958"/>
                    </a:lnTo>
                    <a:lnTo>
                      <a:pt x="1470" y="956"/>
                    </a:lnTo>
                    <a:lnTo>
                      <a:pt x="1526" y="955"/>
                    </a:lnTo>
                    <a:lnTo>
                      <a:pt x="1581" y="953"/>
                    </a:lnTo>
                    <a:lnTo>
                      <a:pt x="1634" y="951"/>
                    </a:lnTo>
                    <a:lnTo>
                      <a:pt x="1686" y="948"/>
                    </a:lnTo>
                    <a:lnTo>
                      <a:pt x="1737" y="946"/>
                    </a:lnTo>
                    <a:lnTo>
                      <a:pt x="1786" y="943"/>
                    </a:lnTo>
                    <a:lnTo>
                      <a:pt x="1834" y="940"/>
                    </a:lnTo>
                    <a:lnTo>
                      <a:pt x="1880" y="936"/>
                    </a:lnTo>
                    <a:lnTo>
                      <a:pt x="1924" y="933"/>
                    </a:lnTo>
                    <a:lnTo>
                      <a:pt x="1967" y="929"/>
                    </a:lnTo>
                    <a:lnTo>
                      <a:pt x="2008" y="925"/>
                    </a:lnTo>
                    <a:lnTo>
                      <a:pt x="2047" y="921"/>
                    </a:lnTo>
                    <a:lnTo>
                      <a:pt x="2084" y="916"/>
                    </a:lnTo>
                    <a:lnTo>
                      <a:pt x="2119" y="912"/>
                    </a:lnTo>
                    <a:lnTo>
                      <a:pt x="2151" y="907"/>
                    </a:lnTo>
                    <a:lnTo>
                      <a:pt x="2182" y="902"/>
                    </a:lnTo>
                    <a:lnTo>
                      <a:pt x="2210" y="897"/>
                    </a:lnTo>
                    <a:lnTo>
                      <a:pt x="2236" y="892"/>
                    </a:lnTo>
                    <a:lnTo>
                      <a:pt x="2260" y="887"/>
                    </a:lnTo>
                    <a:lnTo>
                      <a:pt x="2281" y="881"/>
                    </a:lnTo>
                    <a:lnTo>
                      <a:pt x="2299" y="876"/>
                    </a:lnTo>
                    <a:lnTo>
                      <a:pt x="2315" y="870"/>
                    </a:lnTo>
                    <a:lnTo>
                      <a:pt x="2328" y="864"/>
                    </a:lnTo>
                    <a:lnTo>
                      <a:pt x="2339" y="858"/>
                    </a:lnTo>
                    <a:lnTo>
                      <a:pt x="2346" y="852"/>
                    </a:lnTo>
                    <a:lnTo>
                      <a:pt x="2351" y="846"/>
                    </a:lnTo>
                    <a:lnTo>
                      <a:pt x="2352" y="840"/>
                    </a:lnTo>
                    <a:lnTo>
                      <a:pt x="2352" y="120"/>
                    </a:lnTo>
                    <a:lnTo>
                      <a:pt x="2351" y="114"/>
                    </a:lnTo>
                    <a:lnTo>
                      <a:pt x="2346" y="108"/>
                    </a:lnTo>
                    <a:lnTo>
                      <a:pt x="2339" y="102"/>
                    </a:lnTo>
                    <a:lnTo>
                      <a:pt x="2328" y="96"/>
                    </a:lnTo>
                    <a:lnTo>
                      <a:pt x="2315" y="90"/>
                    </a:lnTo>
                    <a:lnTo>
                      <a:pt x="2299" y="85"/>
                    </a:lnTo>
                    <a:lnTo>
                      <a:pt x="2281" y="79"/>
                    </a:lnTo>
                    <a:lnTo>
                      <a:pt x="2260" y="73"/>
                    </a:lnTo>
                    <a:lnTo>
                      <a:pt x="2236" y="68"/>
                    </a:lnTo>
                    <a:lnTo>
                      <a:pt x="2210" y="63"/>
                    </a:lnTo>
                    <a:lnTo>
                      <a:pt x="2182" y="58"/>
                    </a:lnTo>
                    <a:lnTo>
                      <a:pt x="2151" y="53"/>
                    </a:lnTo>
                    <a:lnTo>
                      <a:pt x="2119" y="48"/>
                    </a:lnTo>
                    <a:lnTo>
                      <a:pt x="2084" y="44"/>
                    </a:lnTo>
                    <a:lnTo>
                      <a:pt x="2047" y="40"/>
                    </a:lnTo>
                    <a:lnTo>
                      <a:pt x="2008" y="35"/>
                    </a:lnTo>
                    <a:lnTo>
                      <a:pt x="1967" y="31"/>
                    </a:lnTo>
                    <a:lnTo>
                      <a:pt x="1924" y="28"/>
                    </a:lnTo>
                    <a:lnTo>
                      <a:pt x="1880" y="24"/>
                    </a:lnTo>
                    <a:lnTo>
                      <a:pt x="1834" y="21"/>
                    </a:lnTo>
                    <a:lnTo>
                      <a:pt x="1786" y="18"/>
                    </a:lnTo>
                    <a:lnTo>
                      <a:pt x="1737" y="15"/>
                    </a:lnTo>
                    <a:lnTo>
                      <a:pt x="1686" y="12"/>
                    </a:lnTo>
                    <a:lnTo>
                      <a:pt x="1634" y="10"/>
                    </a:lnTo>
                    <a:lnTo>
                      <a:pt x="1581" y="7"/>
                    </a:lnTo>
                    <a:lnTo>
                      <a:pt x="1526" y="6"/>
                    </a:lnTo>
                    <a:lnTo>
                      <a:pt x="1470" y="4"/>
                    </a:lnTo>
                    <a:lnTo>
                      <a:pt x="1413" y="3"/>
                    </a:lnTo>
                    <a:lnTo>
                      <a:pt x="1355" y="1"/>
                    </a:lnTo>
                    <a:lnTo>
                      <a:pt x="1296" y="1"/>
                    </a:lnTo>
                    <a:lnTo>
                      <a:pt x="1176" y="0"/>
                    </a:lnTo>
                    <a:close/>
                  </a:path>
                </a:pathLst>
              </a:custGeom>
              <a:grpFill/>
              <a:ln w="9525">
                <a:noFill/>
                <a:round/>
                <a:headEnd/>
                <a:tailEnd/>
              </a:ln>
            </p:spPr>
            <p:txBody>
              <a:bodyPr/>
              <a:lstStyle/>
              <a:p>
                <a:endParaRPr lang="pt-BR"/>
              </a:p>
            </p:txBody>
          </p:sp>
          <p:sp>
            <p:nvSpPr>
              <p:cNvPr id="15397" name="Freeform 7186"/>
              <p:cNvSpPr>
                <a:spLocks/>
              </p:cNvSpPr>
              <p:nvPr/>
            </p:nvSpPr>
            <p:spPr bwMode="auto">
              <a:xfrm>
                <a:off x="3219" y="1731"/>
                <a:ext cx="2352" cy="240"/>
              </a:xfrm>
              <a:custGeom>
                <a:avLst/>
                <a:gdLst>
                  <a:gd name="T0" fmla="*/ 2 w 2352"/>
                  <a:gd name="T1" fmla="*/ 126 h 240"/>
                  <a:gd name="T2" fmla="*/ 14 w 2352"/>
                  <a:gd name="T3" fmla="*/ 138 h 240"/>
                  <a:gd name="T4" fmla="*/ 37 w 2352"/>
                  <a:gd name="T5" fmla="*/ 150 h 240"/>
                  <a:gd name="T6" fmla="*/ 71 w 2352"/>
                  <a:gd name="T7" fmla="*/ 161 h 240"/>
                  <a:gd name="T8" fmla="*/ 116 w 2352"/>
                  <a:gd name="T9" fmla="*/ 172 h 240"/>
                  <a:gd name="T10" fmla="*/ 170 w 2352"/>
                  <a:gd name="T11" fmla="*/ 182 h 240"/>
                  <a:gd name="T12" fmla="*/ 234 w 2352"/>
                  <a:gd name="T13" fmla="*/ 192 h 240"/>
                  <a:gd name="T14" fmla="*/ 305 w 2352"/>
                  <a:gd name="T15" fmla="*/ 201 h 240"/>
                  <a:gd name="T16" fmla="*/ 385 w 2352"/>
                  <a:gd name="T17" fmla="*/ 209 h 240"/>
                  <a:gd name="T18" fmla="*/ 472 w 2352"/>
                  <a:gd name="T19" fmla="*/ 216 h 240"/>
                  <a:gd name="T20" fmla="*/ 566 w 2352"/>
                  <a:gd name="T21" fmla="*/ 223 h 240"/>
                  <a:gd name="T22" fmla="*/ 666 w 2352"/>
                  <a:gd name="T23" fmla="*/ 228 h 240"/>
                  <a:gd name="T24" fmla="*/ 772 w 2352"/>
                  <a:gd name="T25" fmla="*/ 233 h 240"/>
                  <a:gd name="T26" fmla="*/ 882 w 2352"/>
                  <a:gd name="T27" fmla="*/ 236 h 240"/>
                  <a:gd name="T28" fmla="*/ 997 w 2352"/>
                  <a:gd name="T29" fmla="*/ 239 h 240"/>
                  <a:gd name="T30" fmla="*/ 1176 w 2352"/>
                  <a:gd name="T31" fmla="*/ 240 h 240"/>
                  <a:gd name="T32" fmla="*/ 1355 w 2352"/>
                  <a:gd name="T33" fmla="*/ 239 h 240"/>
                  <a:gd name="T34" fmla="*/ 1470 w 2352"/>
                  <a:gd name="T35" fmla="*/ 236 h 240"/>
                  <a:gd name="T36" fmla="*/ 1581 w 2352"/>
                  <a:gd name="T37" fmla="*/ 233 h 240"/>
                  <a:gd name="T38" fmla="*/ 1686 w 2352"/>
                  <a:gd name="T39" fmla="*/ 228 h 240"/>
                  <a:gd name="T40" fmla="*/ 1786 w 2352"/>
                  <a:gd name="T41" fmla="*/ 223 h 240"/>
                  <a:gd name="T42" fmla="*/ 1880 w 2352"/>
                  <a:gd name="T43" fmla="*/ 216 h 240"/>
                  <a:gd name="T44" fmla="*/ 1967 w 2352"/>
                  <a:gd name="T45" fmla="*/ 209 h 240"/>
                  <a:gd name="T46" fmla="*/ 2047 w 2352"/>
                  <a:gd name="T47" fmla="*/ 201 h 240"/>
                  <a:gd name="T48" fmla="*/ 2119 w 2352"/>
                  <a:gd name="T49" fmla="*/ 192 h 240"/>
                  <a:gd name="T50" fmla="*/ 2182 w 2352"/>
                  <a:gd name="T51" fmla="*/ 182 h 240"/>
                  <a:gd name="T52" fmla="*/ 2236 w 2352"/>
                  <a:gd name="T53" fmla="*/ 172 h 240"/>
                  <a:gd name="T54" fmla="*/ 2281 w 2352"/>
                  <a:gd name="T55" fmla="*/ 161 h 240"/>
                  <a:gd name="T56" fmla="*/ 2315 w 2352"/>
                  <a:gd name="T57" fmla="*/ 150 h 240"/>
                  <a:gd name="T58" fmla="*/ 2339 w 2352"/>
                  <a:gd name="T59" fmla="*/ 138 h 240"/>
                  <a:gd name="T60" fmla="*/ 2351 w 2352"/>
                  <a:gd name="T61" fmla="*/ 126 h 240"/>
                  <a:gd name="T62" fmla="*/ 2351 w 2352"/>
                  <a:gd name="T63" fmla="*/ 114 h 240"/>
                  <a:gd name="T64" fmla="*/ 2339 w 2352"/>
                  <a:gd name="T65" fmla="*/ 102 h 240"/>
                  <a:gd name="T66" fmla="*/ 2315 w 2352"/>
                  <a:gd name="T67" fmla="*/ 90 h 240"/>
                  <a:gd name="T68" fmla="*/ 2281 w 2352"/>
                  <a:gd name="T69" fmla="*/ 79 h 240"/>
                  <a:gd name="T70" fmla="*/ 2236 w 2352"/>
                  <a:gd name="T71" fmla="*/ 68 h 240"/>
                  <a:gd name="T72" fmla="*/ 2182 w 2352"/>
                  <a:gd name="T73" fmla="*/ 58 h 240"/>
                  <a:gd name="T74" fmla="*/ 2119 w 2352"/>
                  <a:gd name="T75" fmla="*/ 48 h 240"/>
                  <a:gd name="T76" fmla="*/ 2047 w 2352"/>
                  <a:gd name="T77" fmla="*/ 40 h 240"/>
                  <a:gd name="T78" fmla="*/ 1967 w 2352"/>
                  <a:gd name="T79" fmla="*/ 31 h 240"/>
                  <a:gd name="T80" fmla="*/ 1880 w 2352"/>
                  <a:gd name="T81" fmla="*/ 24 h 240"/>
                  <a:gd name="T82" fmla="*/ 1786 w 2352"/>
                  <a:gd name="T83" fmla="*/ 18 h 240"/>
                  <a:gd name="T84" fmla="*/ 1686 w 2352"/>
                  <a:gd name="T85" fmla="*/ 12 h 240"/>
                  <a:gd name="T86" fmla="*/ 1581 w 2352"/>
                  <a:gd name="T87" fmla="*/ 7 h 240"/>
                  <a:gd name="T88" fmla="*/ 1470 w 2352"/>
                  <a:gd name="T89" fmla="*/ 4 h 240"/>
                  <a:gd name="T90" fmla="*/ 1355 w 2352"/>
                  <a:gd name="T91" fmla="*/ 1 h 240"/>
                  <a:gd name="T92" fmla="*/ 1176 w 2352"/>
                  <a:gd name="T93" fmla="*/ 0 h 240"/>
                  <a:gd name="T94" fmla="*/ 997 w 2352"/>
                  <a:gd name="T95" fmla="*/ 1 h 240"/>
                  <a:gd name="T96" fmla="*/ 882 w 2352"/>
                  <a:gd name="T97" fmla="*/ 4 h 240"/>
                  <a:gd name="T98" fmla="*/ 772 w 2352"/>
                  <a:gd name="T99" fmla="*/ 7 h 240"/>
                  <a:gd name="T100" fmla="*/ 666 w 2352"/>
                  <a:gd name="T101" fmla="*/ 12 h 240"/>
                  <a:gd name="T102" fmla="*/ 566 w 2352"/>
                  <a:gd name="T103" fmla="*/ 18 h 240"/>
                  <a:gd name="T104" fmla="*/ 472 w 2352"/>
                  <a:gd name="T105" fmla="*/ 24 h 240"/>
                  <a:gd name="T106" fmla="*/ 385 w 2352"/>
                  <a:gd name="T107" fmla="*/ 31 h 240"/>
                  <a:gd name="T108" fmla="*/ 305 w 2352"/>
                  <a:gd name="T109" fmla="*/ 40 h 240"/>
                  <a:gd name="T110" fmla="*/ 234 w 2352"/>
                  <a:gd name="T111" fmla="*/ 48 h 240"/>
                  <a:gd name="T112" fmla="*/ 170 w 2352"/>
                  <a:gd name="T113" fmla="*/ 58 h 240"/>
                  <a:gd name="T114" fmla="*/ 116 w 2352"/>
                  <a:gd name="T115" fmla="*/ 68 h 240"/>
                  <a:gd name="T116" fmla="*/ 71 w 2352"/>
                  <a:gd name="T117" fmla="*/ 79 h 240"/>
                  <a:gd name="T118" fmla="*/ 37 w 2352"/>
                  <a:gd name="T119" fmla="*/ 90 h 240"/>
                  <a:gd name="T120" fmla="*/ 14 w 2352"/>
                  <a:gd name="T121" fmla="*/ 102 h 240"/>
                  <a:gd name="T122" fmla="*/ 2 w 2352"/>
                  <a:gd name="T123" fmla="*/ 114 h 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52"/>
                  <a:gd name="T187" fmla="*/ 0 h 240"/>
                  <a:gd name="T188" fmla="*/ 2352 w 2352"/>
                  <a:gd name="T189" fmla="*/ 240 h 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52" h="240">
                    <a:moveTo>
                      <a:pt x="0" y="120"/>
                    </a:moveTo>
                    <a:lnTo>
                      <a:pt x="2" y="126"/>
                    </a:lnTo>
                    <a:lnTo>
                      <a:pt x="6" y="132"/>
                    </a:lnTo>
                    <a:lnTo>
                      <a:pt x="14" y="138"/>
                    </a:lnTo>
                    <a:lnTo>
                      <a:pt x="24" y="144"/>
                    </a:lnTo>
                    <a:lnTo>
                      <a:pt x="37" y="150"/>
                    </a:lnTo>
                    <a:lnTo>
                      <a:pt x="53" y="156"/>
                    </a:lnTo>
                    <a:lnTo>
                      <a:pt x="71" y="161"/>
                    </a:lnTo>
                    <a:lnTo>
                      <a:pt x="92" y="167"/>
                    </a:lnTo>
                    <a:lnTo>
                      <a:pt x="116" y="172"/>
                    </a:lnTo>
                    <a:lnTo>
                      <a:pt x="142" y="177"/>
                    </a:lnTo>
                    <a:lnTo>
                      <a:pt x="170" y="182"/>
                    </a:lnTo>
                    <a:lnTo>
                      <a:pt x="201" y="187"/>
                    </a:lnTo>
                    <a:lnTo>
                      <a:pt x="234" y="192"/>
                    </a:lnTo>
                    <a:lnTo>
                      <a:pt x="268" y="196"/>
                    </a:lnTo>
                    <a:lnTo>
                      <a:pt x="305" y="201"/>
                    </a:lnTo>
                    <a:lnTo>
                      <a:pt x="344" y="205"/>
                    </a:lnTo>
                    <a:lnTo>
                      <a:pt x="385" y="209"/>
                    </a:lnTo>
                    <a:lnTo>
                      <a:pt x="428" y="213"/>
                    </a:lnTo>
                    <a:lnTo>
                      <a:pt x="472" y="216"/>
                    </a:lnTo>
                    <a:lnTo>
                      <a:pt x="518" y="220"/>
                    </a:lnTo>
                    <a:lnTo>
                      <a:pt x="566" y="223"/>
                    </a:lnTo>
                    <a:lnTo>
                      <a:pt x="615" y="226"/>
                    </a:lnTo>
                    <a:lnTo>
                      <a:pt x="666" y="228"/>
                    </a:lnTo>
                    <a:lnTo>
                      <a:pt x="718" y="231"/>
                    </a:lnTo>
                    <a:lnTo>
                      <a:pt x="772" y="233"/>
                    </a:lnTo>
                    <a:lnTo>
                      <a:pt x="826" y="235"/>
                    </a:lnTo>
                    <a:lnTo>
                      <a:pt x="882" y="236"/>
                    </a:lnTo>
                    <a:lnTo>
                      <a:pt x="939" y="238"/>
                    </a:lnTo>
                    <a:lnTo>
                      <a:pt x="997" y="239"/>
                    </a:lnTo>
                    <a:lnTo>
                      <a:pt x="1056" y="239"/>
                    </a:lnTo>
                    <a:lnTo>
                      <a:pt x="1176" y="240"/>
                    </a:lnTo>
                    <a:lnTo>
                      <a:pt x="1296" y="239"/>
                    </a:lnTo>
                    <a:lnTo>
                      <a:pt x="1355" y="239"/>
                    </a:lnTo>
                    <a:lnTo>
                      <a:pt x="1413" y="238"/>
                    </a:lnTo>
                    <a:lnTo>
                      <a:pt x="1470" y="236"/>
                    </a:lnTo>
                    <a:lnTo>
                      <a:pt x="1526" y="235"/>
                    </a:lnTo>
                    <a:lnTo>
                      <a:pt x="1581" y="233"/>
                    </a:lnTo>
                    <a:lnTo>
                      <a:pt x="1634" y="231"/>
                    </a:lnTo>
                    <a:lnTo>
                      <a:pt x="1686" y="228"/>
                    </a:lnTo>
                    <a:lnTo>
                      <a:pt x="1737" y="226"/>
                    </a:lnTo>
                    <a:lnTo>
                      <a:pt x="1786" y="223"/>
                    </a:lnTo>
                    <a:lnTo>
                      <a:pt x="1834" y="220"/>
                    </a:lnTo>
                    <a:lnTo>
                      <a:pt x="1880" y="216"/>
                    </a:lnTo>
                    <a:lnTo>
                      <a:pt x="1924" y="213"/>
                    </a:lnTo>
                    <a:lnTo>
                      <a:pt x="1967" y="209"/>
                    </a:lnTo>
                    <a:lnTo>
                      <a:pt x="2008" y="205"/>
                    </a:lnTo>
                    <a:lnTo>
                      <a:pt x="2047" y="201"/>
                    </a:lnTo>
                    <a:lnTo>
                      <a:pt x="2084" y="196"/>
                    </a:lnTo>
                    <a:lnTo>
                      <a:pt x="2119" y="192"/>
                    </a:lnTo>
                    <a:lnTo>
                      <a:pt x="2151" y="187"/>
                    </a:lnTo>
                    <a:lnTo>
                      <a:pt x="2182" y="182"/>
                    </a:lnTo>
                    <a:lnTo>
                      <a:pt x="2210" y="177"/>
                    </a:lnTo>
                    <a:lnTo>
                      <a:pt x="2236" y="172"/>
                    </a:lnTo>
                    <a:lnTo>
                      <a:pt x="2260" y="167"/>
                    </a:lnTo>
                    <a:lnTo>
                      <a:pt x="2281" y="161"/>
                    </a:lnTo>
                    <a:lnTo>
                      <a:pt x="2299" y="156"/>
                    </a:lnTo>
                    <a:lnTo>
                      <a:pt x="2315" y="150"/>
                    </a:lnTo>
                    <a:lnTo>
                      <a:pt x="2328" y="144"/>
                    </a:lnTo>
                    <a:lnTo>
                      <a:pt x="2339" y="138"/>
                    </a:lnTo>
                    <a:lnTo>
                      <a:pt x="2346" y="132"/>
                    </a:lnTo>
                    <a:lnTo>
                      <a:pt x="2351" y="126"/>
                    </a:lnTo>
                    <a:lnTo>
                      <a:pt x="2352" y="120"/>
                    </a:lnTo>
                    <a:lnTo>
                      <a:pt x="2351" y="114"/>
                    </a:lnTo>
                    <a:lnTo>
                      <a:pt x="2346" y="108"/>
                    </a:lnTo>
                    <a:lnTo>
                      <a:pt x="2339" y="102"/>
                    </a:lnTo>
                    <a:lnTo>
                      <a:pt x="2328" y="96"/>
                    </a:lnTo>
                    <a:lnTo>
                      <a:pt x="2315" y="90"/>
                    </a:lnTo>
                    <a:lnTo>
                      <a:pt x="2299" y="85"/>
                    </a:lnTo>
                    <a:lnTo>
                      <a:pt x="2281" y="79"/>
                    </a:lnTo>
                    <a:lnTo>
                      <a:pt x="2260" y="73"/>
                    </a:lnTo>
                    <a:lnTo>
                      <a:pt x="2236" y="68"/>
                    </a:lnTo>
                    <a:lnTo>
                      <a:pt x="2210" y="63"/>
                    </a:lnTo>
                    <a:lnTo>
                      <a:pt x="2182" y="58"/>
                    </a:lnTo>
                    <a:lnTo>
                      <a:pt x="2151" y="53"/>
                    </a:lnTo>
                    <a:lnTo>
                      <a:pt x="2119" y="48"/>
                    </a:lnTo>
                    <a:lnTo>
                      <a:pt x="2084" y="44"/>
                    </a:lnTo>
                    <a:lnTo>
                      <a:pt x="2047" y="40"/>
                    </a:lnTo>
                    <a:lnTo>
                      <a:pt x="2008" y="35"/>
                    </a:lnTo>
                    <a:lnTo>
                      <a:pt x="1967" y="31"/>
                    </a:lnTo>
                    <a:lnTo>
                      <a:pt x="1924" y="28"/>
                    </a:lnTo>
                    <a:lnTo>
                      <a:pt x="1880" y="24"/>
                    </a:lnTo>
                    <a:lnTo>
                      <a:pt x="1834" y="21"/>
                    </a:lnTo>
                    <a:lnTo>
                      <a:pt x="1786" y="18"/>
                    </a:lnTo>
                    <a:lnTo>
                      <a:pt x="1737" y="15"/>
                    </a:lnTo>
                    <a:lnTo>
                      <a:pt x="1686" y="12"/>
                    </a:lnTo>
                    <a:lnTo>
                      <a:pt x="1634" y="10"/>
                    </a:lnTo>
                    <a:lnTo>
                      <a:pt x="1581" y="7"/>
                    </a:lnTo>
                    <a:lnTo>
                      <a:pt x="1526" y="6"/>
                    </a:lnTo>
                    <a:lnTo>
                      <a:pt x="1470" y="4"/>
                    </a:lnTo>
                    <a:lnTo>
                      <a:pt x="1413" y="3"/>
                    </a:lnTo>
                    <a:lnTo>
                      <a:pt x="1355" y="1"/>
                    </a:lnTo>
                    <a:lnTo>
                      <a:pt x="1296" y="1"/>
                    </a:lnTo>
                    <a:lnTo>
                      <a:pt x="1176" y="0"/>
                    </a:lnTo>
                    <a:lnTo>
                      <a:pt x="1056" y="1"/>
                    </a:lnTo>
                    <a:lnTo>
                      <a:pt x="997" y="1"/>
                    </a:lnTo>
                    <a:lnTo>
                      <a:pt x="939" y="3"/>
                    </a:lnTo>
                    <a:lnTo>
                      <a:pt x="882" y="4"/>
                    </a:lnTo>
                    <a:lnTo>
                      <a:pt x="826" y="6"/>
                    </a:lnTo>
                    <a:lnTo>
                      <a:pt x="772" y="7"/>
                    </a:lnTo>
                    <a:lnTo>
                      <a:pt x="718" y="10"/>
                    </a:lnTo>
                    <a:lnTo>
                      <a:pt x="666" y="12"/>
                    </a:lnTo>
                    <a:lnTo>
                      <a:pt x="615" y="15"/>
                    </a:lnTo>
                    <a:lnTo>
                      <a:pt x="566" y="18"/>
                    </a:lnTo>
                    <a:lnTo>
                      <a:pt x="518" y="21"/>
                    </a:lnTo>
                    <a:lnTo>
                      <a:pt x="472" y="24"/>
                    </a:lnTo>
                    <a:lnTo>
                      <a:pt x="428" y="28"/>
                    </a:lnTo>
                    <a:lnTo>
                      <a:pt x="385" y="31"/>
                    </a:lnTo>
                    <a:lnTo>
                      <a:pt x="344" y="35"/>
                    </a:lnTo>
                    <a:lnTo>
                      <a:pt x="305" y="40"/>
                    </a:lnTo>
                    <a:lnTo>
                      <a:pt x="268" y="44"/>
                    </a:lnTo>
                    <a:lnTo>
                      <a:pt x="234" y="48"/>
                    </a:lnTo>
                    <a:lnTo>
                      <a:pt x="201" y="53"/>
                    </a:lnTo>
                    <a:lnTo>
                      <a:pt x="170" y="58"/>
                    </a:lnTo>
                    <a:lnTo>
                      <a:pt x="142" y="63"/>
                    </a:lnTo>
                    <a:lnTo>
                      <a:pt x="116" y="68"/>
                    </a:lnTo>
                    <a:lnTo>
                      <a:pt x="92" y="73"/>
                    </a:lnTo>
                    <a:lnTo>
                      <a:pt x="71" y="79"/>
                    </a:lnTo>
                    <a:lnTo>
                      <a:pt x="53" y="85"/>
                    </a:lnTo>
                    <a:lnTo>
                      <a:pt x="37" y="90"/>
                    </a:lnTo>
                    <a:lnTo>
                      <a:pt x="24" y="96"/>
                    </a:lnTo>
                    <a:lnTo>
                      <a:pt x="14" y="102"/>
                    </a:lnTo>
                    <a:lnTo>
                      <a:pt x="6" y="108"/>
                    </a:lnTo>
                    <a:lnTo>
                      <a:pt x="2" y="114"/>
                    </a:lnTo>
                    <a:lnTo>
                      <a:pt x="0" y="120"/>
                    </a:lnTo>
                    <a:close/>
                  </a:path>
                </a:pathLst>
              </a:custGeom>
              <a:grpFill/>
              <a:ln w="9525">
                <a:noFill/>
                <a:round/>
                <a:headEnd/>
                <a:tailEnd/>
              </a:ln>
            </p:spPr>
            <p:txBody>
              <a:bodyPr/>
              <a:lstStyle/>
              <a:p>
                <a:endParaRPr lang="pt-BR"/>
              </a:p>
            </p:txBody>
          </p:sp>
          <p:sp>
            <p:nvSpPr>
              <p:cNvPr id="15398" name="Freeform 7187"/>
              <p:cNvSpPr>
                <a:spLocks/>
              </p:cNvSpPr>
              <p:nvPr/>
            </p:nvSpPr>
            <p:spPr bwMode="auto">
              <a:xfrm>
                <a:off x="3219" y="1731"/>
                <a:ext cx="2352" cy="960"/>
              </a:xfrm>
              <a:custGeom>
                <a:avLst/>
                <a:gdLst>
                  <a:gd name="T0" fmla="*/ 1056 w 2352"/>
                  <a:gd name="T1" fmla="*/ 1 h 960"/>
                  <a:gd name="T2" fmla="*/ 939 w 2352"/>
                  <a:gd name="T3" fmla="*/ 3 h 960"/>
                  <a:gd name="T4" fmla="*/ 826 w 2352"/>
                  <a:gd name="T5" fmla="*/ 6 h 960"/>
                  <a:gd name="T6" fmla="*/ 718 w 2352"/>
                  <a:gd name="T7" fmla="*/ 10 h 960"/>
                  <a:gd name="T8" fmla="*/ 615 w 2352"/>
                  <a:gd name="T9" fmla="*/ 15 h 960"/>
                  <a:gd name="T10" fmla="*/ 518 w 2352"/>
                  <a:gd name="T11" fmla="*/ 21 h 960"/>
                  <a:gd name="T12" fmla="*/ 428 w 2352"/>
                  <a:gd name="T13" fmla="*/ 28 h 960"/>
                  <a:gd name="T14" fmla="*/ 344 w 2352"/>
                  <a:gd name="T15" fmla="*/ 35 h 960"/>
                  <a:gd name="T16" fmla="*/ 268 w 2352"/>
                  <a:gd name="T17" fmla="*/ 44 h 960"/>
                  <a:gd name="T18" fmla="*/ 201 w 2352"/>
                  <a:gd name="T19" fmla="*/ 53 h 960"/>
                  <a:gd name="T20" fmla="*/ 142 w 2352"/>
                  <a:gd name="T21" fmla="*/ 63 h 960"/>
                  <a:gd name="T22" fmla="*/ 92 w 2352"/>
                  <a:gd name="T23" fmla="*/ 73 h 960"/>
                  <a:gd name="T24" fmla="*/ 53 w 2352"/>
                  <a:gd name="T25" fmla="*/ 85 h 960"/>
                  <a:gd name="T26" fmla="*/ 24 w 2352"/>
                  <a:gd name="T27" fmla="*/ 96 h 960"/>
                  <a:gd name="T28" fmla="*/ 6 w 2352"/>
                  <a:gd name="T29" fmla="*/ 108 h 960"/>
                  <a:gd name="T30" fmla="*/ 0 w 2352"/>
                  <a:gd name="T31" fmla="*/ 120 h 960"/>
                  <a:gd name="T32" fmla="*/ 2 w 2352"/>
                  <a:gd name="T33" fmla="*/ 846 h 960"/>
                  <a:gd name="T34" fmla="*/ 14 w 2352"/>
                  <a:gd name="T35" fmla="*/ 858 h 960"/>
                  <a:gd name="T36" fmla="*/ 37 w 2352"/>
                  <a:gd name="T37" fmla="*/ 870 h 960"/>
                  <a:gd name="T38" fmla="*/ 71 w 2352"/>
                  <a:gd name="T39" fmla="*/ 881 h 960"/>
                  <a:gd name="T40" fmla="*/ 116 w 2352"/>
                  <a:gd name="T41" fmla="*/ 892 h 960"/>
                  <a:gd name="T42" fmla="*/ 170 w 2352"/>
                  <a:gd name="T43" fmla="*/ 902 h 960"/>
                  <a:gd name="T44" fmla="*/ 234 w 2352"/>
                  <a:gd name="T45" fmla="*/ 912 h 960"/>
                  <a:gd name="T46" fmla="*/ 305 w 2352"/>
                  <a:gd name="T47" fmla="*/ 921 h 960"/>
                  <a:gd name="T48" fmla="*/ 385 w 2352"/>
                  <a:gd name="T49" fmla="*/ 929 h 960"/>
                  <a:gd name="T50" fmla="*/ 472 w 2352"/>
                  <a:gd name="T51" fmla="*/ 936 h 960"/>
                  <a:gd name="T52" fmla="*/ 566 w 2352"/>
                  <a:gd name="T53" fmla="*/ 943 h 960"/>
                  <a:gd name="T54" fmla="*/ 666 w 2352"/>
                  <a:gd name="T55" fmla="*/ 948 h 960"/>
                  <a:gd name="T56" fmla="*/ 772 w 2352"/>
                  <a:gd name="T57" fmla="*/ 953 h 960"/>
                  <a:gd name="T58" fmla="*/ 882 w 2352"/>
                  <a:gd name="T59" fmla="*/ 956 h 960"/>
                  <a:gd name="T60" fmla="*/ 997 w 2352"/>
                  <a:gd name="T61" fmla="*/ 959 h 960"/>
                  <a:gd name="T62" fmla="*/ 1176 w 2352"/>
                  <a:gd name="T63" fmla="*/ 960 h 960"/>
                  <a:gd name="T64" fmla="*/ 1355 w 2352"/>
                  <a:gd name="T65" fmla="*/ 959 h 960"/>
                  <a:gd name="T66" fmla="*/ 1470 w 2352"/>
                  <a:gd name="T67" fmla="*/ 956 h 960"/>
                  <a:gd name="T68" fmla="*/ 1581 w 2352"/>
                  <a:gd name="T69" fmla="*/ 953 h 960"/>
                  <a:gd name="T70" fmla="*/ 1686 w 2352"/>
                  <a:gd name="T71" fmla="*/ 948 h 960"/>
                  <a:gd name="T72" fmla="*/ 1786 w 2352"/>
                  <a:gd name="T73" fmla="*/ 943 h 960"/>
                  <a:gd name="T74" fmla="*/ 1880 w 2352"/>
                  <a:gd name="T75" fmla="*/ 936 h 960"/>
                  <a:gd name="T76" fmla="*/ 1967 w 2352"/>
                  <a:gd name="T77" fmla="*/ 929 h 960"/>
                  <a:gd name="T78" fmla="*/ 2047 w 2352"/>
                  <a:gd name="T79" fmla="*/ 921 h 960"/>
                  <a:gd name="T80" fmla="*/ 2119 w 2352"/>
                  <a:gd name="T81" fmla="*/ 912 h 960"/>
                  <a:gd name="T82" fmla="*/ 2182 w 2352"/>
                  <a:gd name="T83" fmla="*/ 902 h 960"/>
                  <a:gd name="T84" fmla="*/ 2236 w 2352"/>
                  <a:gd name="T85" fmla="*/ 892 h 960"/>
                  <a:gd name="T86" fmla="*/ 2281 w 2352"/>
                  <a:gd name="T87" fmla="*/ 881 h 960"/>
                  <a:gd name="T88" fmla="*/ 2315 w 2352"/>
                  <a:gd name="T89" fmla="*/ 870 h 960"/>
                  <a:gd name="T90" fmla="*/ 2339 w 2352"/>
                  <a:gd name="T91" fmla="*/ 858 h 960"/>
                  <a:gd name="T92" fmla="*/ 2351 w 2352"/>
                  <a:gd name="T93" fmla="*/ 846 h 960"/>
                  <a:gd name="T94" fmla="*/ 2352 w 2352"/>
                  <a:gd name="T95" fmla="*/ 120 h 960"/>
                  <a:gd name="T96" fmla="*/ 2346 w 2352"/>
                  <a:gd name="T97" fmla="*/ 108 h 960"/>
                  <a:gd name="T98" fmla="*/ 2328 w 2352"/>
                  <a:gd name="T99" fmla="*/ 96 h 960"/>
                  <a:gd name="T100" fmla="*/ 2299 w 2352"/>
                  <a:gd name="T101" fmla="*/ 85 h 960"/>
                  <a:gd name="T102" fmla="*/ 2260 w 2352"/>
                  <a:gd name="T103" fmla="*/ 73 h 960"/>
                  <a:gd name="T104" fmla="*/ 2210 w 2352"/>
                  <a:gd name="T105" fmla="*/ 63 h 960"/>
                  <a:gd name="T106" fmla="*/ 2151 w 2352"/>
                  <a:gd name="T107" fmla="*/ 53 h 960"/>
                  <a:gd name="T108" fmla="*/ 2084 w 2352"/>
                  <a:gd name="T109" fmla="*/ 44 h 960"/>
                  <a:gd name="T110" fmla="*/ 2008 w 2352"/>
                  <a:gd name="T111" fmla="*/ 35 h 960"/>
                  <a:gd name="T112" fmla="*/ 1924 w 2352"/>
                  <a:gd name="T113" fmla="*/ 28 h 960"/>
                  <a:gd name="T114" fmla="*/ 1834 w 2352"/>
                  <a:gd name="T115" fmla="*/ 21 h 960"/>
                  <a:gd name="T116" fmla="*/ 1737 w 2352"/>
                  <a:gd name="T117" fmla="*/ 15 h 960"/>
                  <a:gd name="T118" fmla="*/ 1634 w 2352"/>
                  <a:gd name="T119" fmla="*/ 10 h 960"/>
                  <a:gd name="T120" fmla="*/ 1526 w 2352"/>
                  <a:gd name="T121" fmla="*/ 6 h 960"/>
                  <a:gd name="T122" fmla="*/ 1413 w 2352"/>
                  <a:gd name="T123" fmla="*/ 3 h 960"/>
                  <a:gd name="T124" fmla="*/ 1296 w 2352"/>
                  <a:gd name="T125" fmla="*/ 1 h 9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52"/>
                  <a:gd name="T190" fmla="*/ 0 h 960"/>
                  <a:gd name="T191" fmla="*/ 2352 w 2352"/>
                  <a:gd name="T192" fmla="*/ 960 h 9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52" h="960">
                    <a:moveTo>
                      <a:pt x="1176" y="0"/>
                    </a:moveTo>
                    <a:lnTo>
                      <a:pt x="1056" y="1"/>
                    </a:lnTo>
                    <a:lnTo>
                      <a:pt x="997" y="1"/>
                    </a:lnTo>
                    <a:lnTo>
                      <a:pt x="939" y="3"/>
                    </a:lnTo>
                    <a:lnTo>
                      <a:pt x="882" y="4"/>
                    </a:lnTo>
                    <a:lnTo>
                      <a:pt x="826" y="6"/>
                    </a:lnTo>
                    <a:lnTo>
                      <a:pt x="772" y="7"/>
                    </a:lnTo>
                    <a:lnTo>
                      <a:pt x="718" y="10"/>
                    </a:lnTo>
                    <a:lnTo>
                      <a:pt x="666" y="12"/>
                    </a:lnTo>
                    <a:lnTo>
                      <a:pt x="615" y="15"/>
                    </a:lnTo>
                    <a:lnTo>
                      <a:pt x="566" y="18"/>
                    </a:lnTo>
                    <a:lnTo>
                      <a:pt x="518" y="21"/>
                    </a:lnTo>
                    <a:lnTo>
                      <a:pt x="472" y="24"/>
                    </a:lnTo>
                    <a:lnTo>
                      <a:pt x="428" y="28"/>
                    </a:lnTo>
                    <a:lnTo>
                      <a:pt x="385" y="31"/>
                    </a:lnTo>
                    <a:lnTo>
                      <a:pt x="344" y="35"/>
                    </a:lnTo>
                    <a:lnTo>
                      <a:pt x="305" y="40"/>
                    </a:lnTo>
                    <a:lnTo>
                      <a:pt x="268" y="44"/>
                    </a:lnTo>
                    <a:lnTo>
                      <a:pt x="234" y="48"/>
                    </a:lnTo>
                    <a:lnTo>
                      <a:pt x="201" y="53"/>
                    </a:lnTo>
                    <a:lnTo>
                      <a:pt x="170" y="58"/>
                    </a:lnTo>
                    <a:lnTo>
                      <a:pt x="142" y="63"/>
                    </a:lnTo>
                    <a:lnTo>
                      <a:pt x="116" y="68"/>
                    </a:lnTo>
                    <a:lnTo>
                      <a:pt x="92" y="73"/>
                    </a:lnTo>
                    <a:lnTo>
                      <a:pt x="71" y="79"/>
                    </a:lnTo>
                    <a:lnTo>
                      <a:pt x="53" y="85"/>
                    </a:lnTo>
                    <a:lnTo>
                      <a:pt x="37" y="90"/>
                    </a:lnTo>
                    <a:lnTo>
                      <a:pt x="24" y="96"/>
                    </a:lnTo>
                    <a:lnTo>
                      <a:pt x="14" y="102"/>
                    </a:lnTo>
                    <a:lnTo>
                      <a:pt x="6" y="108"/>
                    </a:lnTo>
                    <a:lnTo>
                      <a:pt x="2" y="114"/>
                    </a:lnTo>
                    <a:lnTo>
                      <a:pt x="0" y="120"/>
                    </a:lnTo>
                    <a:lnTo>
                      <a:pt x="0" y="840"/>
                    </a:lnTo>
                    <a:lnTo>
                      <a:pt x="2" y="846"/>
                    </a:lnTo>
                    <a:lnTo>
                      <a:pt x="6" y="852"/>
                    </a:lnTo>
                    <a:lnTo>
                      <a:pt x="14" y="858"/>
                    </a:lnTo>
                    <a:lnTo>
                      <a:pt x="24" y="864"/>
                    </a:lnTo>
                    <a:lnTo>
                      <a:pt x="37" y="870"/>
                    </a:lnTo>
                    <a:lnTo>
                      <a:pt x="53" y="876"/>
                    </a:lnTo>
                    <a:lnTo>
                      <a:pt x="71" y="881"/>
                    </a:lnTo>
                    <a:lnTo>
                      <a:pt x="92" y="887"/>
                    </a:lnTo>
                    <a:lnTo>
                      <a:pt x="116" y="892"/>
                    </a:lnTo>
                    <a:lnTo>
                      <a:pt x="142" y="897"/>
                    </a:lnTo>
                    <a:lnTo>
                      <a:pt x="170" y="902"/>
                    </a:lnTo>
                    <a:lnTo>
                      <a:pt x="201" y="907"/>
                    </a:lnTo>
                    <a:lnTo>
                      <a:pt x="234" y="912"/>
                    </a:lnTo>
                    <a:lnTo>
                      <a:pt x="268" y="916"/>
                    </a:lnTo>
                    <a:lnTo>
                      <a:pt x="305" y="921"/>
                    </a:lnTo>
                    <a:lnTo>
                      <a:pt x="344" y="925"/>
                    </a:lnTo>
                    <a:lnTo>
                      <a:pt x="385" y="929"/>
                    </a:lnTo>
                    <a:lnTo>
                      <a:pt x="428" y="933"/>
                    </a:lnTo>
                    <a:lnTo>
                      <a:pt x="472" y="936"/>
                    </a:lnTo>
                    <a:lnTo>
                      <a:pt x="518" y="940"/>
                    </a:lnTo>
                    <a:lnTo>
                      <a:pt x="566" y="943"/>
                    </a:lnTo>
                    <a:lnTo>
                      <a:pt x="615" y="946"/>
                    </a:lnTo>
                    <a:lnTo>
                      <a:pt x="666" y="948"/>
                    </a:lnTo>
                    <a:lnTo>
                      <a:pt x="718" y="951"/>
                    </a:lnTo>
                    <a:lnTo>
                      <a:pt x="772" y="953"/>
                    </a:lnTo>
                    <a:lnTo>
                      <a:pt x="826" y="955"/>
                    </a:lnTo>
                    <a:lnTo>
                      <a:pt x="882" y="956"/>
                    </a:lnTo>
                    <a:lnTo>
                      <a:pt x="939" y="958"/>
                    </a:lnTo>
                    <a:lnTo>
                      <a:pt x="997" y="959"/>
                    </a:lnTo>
                    <a:lnTo>
                      <a:pt x="1056" y="959"/>
                    </a:lnTo>
                    <a:lnTo>
                      <a:pt x="1176" y="960"/>
                    </a:lnTo>
                    <a:lnTo>
                      <a:pt x="1296" y="959"/>
                    </a:lnTo>
                    <a:lnTo>
                      <a:pt x="1355" y="959"/>
                    </a:lnTo>
                    <a:lnTo>
                      <a:pt x="1413" y="958"/>
                    </a:lnTo>
                    <a:lnTo>
                      <a:pt x="1470" y="956"/>
                    </a:lnTo>
                    <a:lnTo>
                      <a:pt x="1526" y="955"/>
                    </a:lnTo>
                    <a:lnTo>
                      <a:pt x="1581" y="953"/>
                    </a:lnTo>
                    <a:lnTo>
                      <a:pt x="1634" y="951"/>
                    </a:lnTo>
                    <a:lnTo>
                      <a:pt x="1686" y="948"/>
                    </a:lnTo>
                    <a:lnTo>
                      <a:pt x="1737" y="946"/>
                    </a:lnTo>
                    <a:lnTo>
                      <a:pt x="1786" y="943"/>
                    </a:lnTo>
                    <a:lnTo>
                      <a:pt x="1834" y="940"/>
                    </a:lnTo>
                    <a:lnTo>
                      <a:pt x="1880" y="936"/>
                    </a:lnTo>
                    <a:lnTo>
                      <a:pt x="1924" y="933"/>
                    </a:lnTo>
                    <a:lnTo>
                      <a:pt x="1967" y="929"/>
                    </a:lnTo>
                    <a:lnTo>
                      <a:pt x="2008" y="925"/>
                    </a:lnTo>
                    <a:lnTo>
                      <a:pt x="2047" y="921"/>
                    </a:lnTo>
                    <a:lnTo>
                      <a:pt x="2084" y="916"/>
                    </a:lnTo>
                    <a:lnTo>
                      <a:pt x="2119" y="912"/>
                    </a:lnTo>
                    <a:lnTo>
                      <a:pt x="2151" y="907"/>
                    </a:lnTo>
                    <a:lnTo>
                      <a:pt x="2182" y="902"/>
                    </a:lnTo>
                    <a:lnTo>
                      <a:pt x="2210" y="897"/>
                    </a:lnTo>
                    <a:lnTo>
                      <a:pt x="2236" y="892"/>
                    </a:lnTo>
                    <a:lnTo>
                      <a:pt x="2260" y="887"/>
                    </a:lnTo>
                    <a:lnTo>
                      <a:pt x="2281" y="881"/>
                    </a:lnTo>
                    <a:lnTo>
                      <a:pt x="2299" y="876"/>
                    </a:lnTo>
                    <a:lnTo>
                      <a:pt x="2315" y="870"/>
                    </a:lnTo>
                    <a:lnTo>
                      <a:pt x="2328" y="864"/>
                    </a:lnTo>
                    <a:lnTo>
                      <a:pt x="2339" y="858"/>
                    </a:lnTo>
                    <a:lnTo>
                      <a:pt x="2346" y="852"/>
                    </a:lnTo>
                    <a:lnTo>
                      <a:pt x="2351" y="846"/>
                    </a:lnTo>
                    <a:lnTo>
                      <a:pt x="2352" y="840"/>
                    </a:lnTo>
                    <a:lnTo>
                      <a:pt x="2352" y="120"/>
                    </a:lnTo>
                    <a:lnTo>
                      <a:pt x="2351" y="114"/>
                    </a:lnTo>
                    <a:lnTo>
                      <a:pt x="2346" y="108"/>
                    </a:lnTo>
                    <a:lnTo>
                      <a:pt x="2339" y="102"/>
                    </a:lnTo>
                    <a:lnTo>
                      <a:pt x="2328" y="96"/>
                    </a:lnTo>
                    <a:lnTo>
                      <a:pt x="2315" y="90"/>
                    </a:lnTo>
                    <a:lnTo>
                      <a:pt x="2299" y="85"/>
                    </a:lnTo>
                    <a:lnTo>
                      <a:pt x="2281" y="79"/>
                    </a:lnTo>
                    <a:lnTo>
                      <a:pt x="2260" y="73"/>
                    </a:lnTo>
                    <a:lnTo>
                      <a:pt x="2236" y="68"/>
                    </a:lnTo>
                    <a:lnTo>
                      <a:pt x="2210" y="63"/>
                    </a:lnTo>
                    <a:lnTo>
                      <a:pt x="2182" y="58"/>
                    </a:lnTo>
                    <a:lnTo>
                      <a:pt x="2151" y="53"/>
                    </a:lnTo>
                    <a:lnTo>
                      <a:pt x="2119" y="48"/>
                    </a:lnTo>
                    <a:lnTo>
                      <a:pt x="2084" y="44"/>
                    </a:lnTo>
                    <a:lnTo>
                      <a:pt x="2047" y="40"/>
                    </a:lnTo>
                    <a:lnTo>
                      <a:pt x="2008" y="35"/>
                    </a:lnTo>
                    <a:lnTo>
                      <a:pt x="1967" y="31"/>
                    </a:lnTo>
                    <a:lnTo>
                      <a:pt x="1924" y="28"/>
                    </a:lnTo>
                    <a:lnTo>
                      <a:pt x="1880" y="24"/>
                    </a:lnTo>
                    <a:lnTo>
                      <a:pt x="1834" y="21"/>
                    </a:lnTo>
                    <a:lnTo>
                      <a:pt x="1786" y="18"/>
                    </a:lnTo>
                    <a:lnTo>
                      <a:pt x="1737" y="15"/>
                    </a:lnTo>
                    <a:lnTo>
                      <a:pt x="1686" y="12"/>
                    </a:lnTo>
                    <a:lnTo>
                      <a:pt x="1634" y="10"/>
                    </a:lnTo>
                    <a:lnTo>
                      <a:pt x="1581" y="7"/>
                    </a:lnTo>
                    <a:lnTo>
                      <a:pt x="1526" y="6"/>
                    </a:lnTo>
                    <a:lnTo>
                      <a:pt x="1470" y="4"/>
                    </a:lnTo>
                    <a:lnTo>
                      <a:pt x="1413" y="3"/>
                    </a:lnTo>
                    <a:lnTo>
                      <a:pt x="1355" y="1"/>
                    </a:lnTo>
                    <a:lnTo>
                      <a:pt x="1296" y="1"/>
                    </a:lnTo>
                    <a:lnTo>
                      <a:pt x="1176" y="0"/>
                    </a:lnTo>
                    <a:close/>
                  </a:path>
                </a:pathLst>
              </a:custGeom>
              <a:grpFill/>
              <a:ln w="9525">
                <a:solidFill>
                  <a:srgbClr val="000000"/>
                </a:solidFill>
                <a:round/>
                <a:headEnd/>
                <a:tailEnd/>
              </a:ln>
            </p:spPr>
            <p:txBody>
              <a:bodyPr/>
              <a:lstStyle/>
              <a:p>
                <a:endParaRPr lang="pt-BR"/>
              </a:p>
            </p:txBody>
          </p:sp>
          <p:sp>
            <p:nvSpPr>
              <p:cNvPr id="15399" name="Freeform 7188"/>
              <p:cNvSpPr>
                <a:spLocks/>
              </p:cNvSpPr>
              <p:nvPr/>
            </p:nvSpPr>
            <p:spPr bwMode="auto">
              <a:xfrm>
                <a:off x="3219" y="1851"/>
                <a:ext cx="2352" cy="120"/>
              </a:xfrm>
              <a:custGeom>
                <a:avLst/>
                <a:gdLst>
                  <a:gd name="T0" fmla="*/ 0 w 2352"/>
                  <a:gd name="T1" fmla="*/ 0 h 120"/>
                  <a:gd name="T2" fmla="*/ 2 w 2352"/>
                  <a:gd name="T3" fmla="*/ 6 h 120"/>
                  <a:gd name="T4" fmla="*/ 6 w 2352"/>
                  <a:gd name="T5" fmla="*/ 12 h 120"/>
                  <a:gd name="T6" fmla="*/ 14 w 2352"/>
                  <a:gd name="T7" fmla="*/ 18 h 120"/>
                  <a:gd name="T8" fmla="*/ 24 w 2352"/>
                  <a:gd name="T9" fmla="*/ 24 h 120"/>
                  <a:gd name="T10" fmla="*/ 37 w 2352"/>
                  <a:gd name="T11" fmla="*/ 30 h 120"/>
                  <a:gd name="T12" fmla="*/ 53 w 2352"/>
                  <a:gd name="T13" fmla="*/ 36 h 120"/>
                  <a:gd name="T14" fmla="*/ 71 w 2352"/>
                  <a:gd name="T15" fmla="*/ 41 h 120"/>
                  <a:gd name="T16" fmla="*/ 92 w 2352"/>
                  <a:gd name="T17" fmla="*/ 47 h 120"/>
                  <a:gd name="T18" fmla="*/ 116 w 2352"/>
                  <a:gd name="T19" fmla="*/ 52 h 120"/>
                  <a:gd name="T20" fmla="*/ 142 w 2352"/>
                  <a:gd name="T21" fmla="*/ 57 h 120"/>
                  <a:gd name="T22" fmla="*/ 170 w 2352"/>
                  <a:gd name="T23" fmla="*/ 62 h 120"/>
                  <a:gd name="T24" fmla="*/ 201 w 2352"/>
                  <a:gd name="T25" fmla="*/ 67 h 120"/>
                  <a:gd name="T26" fmla="*/ 234 w 2352"/>
                  <a:gd name="T27" fmla="*/ 72 h 120"/>
                  <a:gd name="T28" fmla="*/ 268 w 2352"/>
                  <a:gd name="T29" fmla="*/ 76 h 120"/>
                  <a:gd name="T30" fmla="*/ 305 w 2352"/>
                  <a:gd name="T31" fmla="*/ 81 h 120"/>
                  <a:gd name="T32" fmla="*/ 344 w 2352"/>
                  <a:gd name="T33" fmla="*/ 85 h 120"/>
                  <a:gd name="T34" fmla="*/ 385 w 2352"/>
                  <a:gd name="T35" fmla="*/ 89 h 120"/>
                  <a:gd name="T36" fmla="*/ 428 w 2352"/>
                  <a:gd name="T37" fmla="*/ 93 h 120"/>
                  <a:gd name="T38" fmla="*/ 472 w 2352"/>
                  <a:gd name="T39" fmla="*/ 96 h 120"/>
                  <a:gd name="T40" fmla="*/ 518 w 2352"/>
                  <a:gd name="T41" fmla="*/ 100 h 120"/>
                  <a:gd name="T42" fmla="*/ 566 w 2352"/>
                  <a:gd name="T43" fmla="*/ 103 h 120"/>
                  <a:gd name="T44" fmla="*/ 615 w 2352"/>
                  <a:gd name="T45" fmla="*/ 106 h 120"/>
                  <a:gd name="T46" fmla="*/ 666 w 2352"/>
                  <a:gd name="T47" fmla="*/ 108 h 120"/>
                  <a:gd name="T48" fmla="*/ 718 w 2352"/>
                  <a:gd name="T49" fmla="*/ 111 h 120"/>
                  <a:gd name="T50" fmla="*/ 772 w 2352"/>
                  <a:gd name="T51" fmla="*/ 113 h 120"/>
                  <a:gd name="T52" fmla="*/ 826 w 2352"/>
                  <a:gd name="T53" fmla="*/ 115 h 120"/>
                  <a:gd name="T54" fmla="*/ 882 w 2352"/>
                  <a:gd name="T55" fmla="*/ 116 h 120"/>
                  <a:gd name="T56" fmla="*/ 939 w 2352"/>
                  <a:gd name="T57" fmla="*/ 118 h 120"/>
                  <a:gd name="T58" fmla="*/ 997 w 2352"/>
                  <a:gd name="T59" fmla="*/ 119 h 120"/>
                  <a:gd name="T60" fmla="*/ 1056 w 2352"/>
                  <a:gd name="T61" fmla="*/ 119 h 120"/>
                  <a:gd name="T62" fmla="*/ 1176 w 2352"/>
                  <a:gd name="T63" fmla="*/ 120 h 120"/>
                  <a:gd name="T64" fmla="*/ 1296 w 2352"/>
                  <a:gd name="T65" fmla="*/ 119 h 120"/>
                  <a:gd name="T66" fmla="*/ 1355 w 2352"/>
                  <a:gd name="T67" fmla="*/ 119 h 120"/>
                  <a:gd name="T68" fmla="*/ 1413 w 2352"/>
                  <a:gd name="T69" fmla="*/ 118 h 120"/>
                  <a:gd name="T70" fmla="*/ 1470 w 2352"/>
                  <a:gd name="T71" fmla="*/ 116 h 120"/>
                  <a:gd name="T72" fmla="*/ 1526 w 2352"/>
                  <a:gd name="T73" fmla="*/ 115 h 120"/>
                  <a:gd name="T74" fmla="*/ 1581 w 2352"/>
                  <a:gd name="T75" fmla="*/ 113 h 120"/>
                  <a:gd name="T76" fmla="*/ 1634 w 2352"/>
                  <a:gd name="T77" fmla="*/ 111 h 120"/>
                  <a:gd name="T78" fmla="*/ 1686 w 2352"/>
                  <a:gd name="T79" fmla="*/ 108 h 120"/>
                  <a:gd name="T80" fmla="*/ 1737 w 2352"/>
                  <a:gd name="T81" fmla="*/ 106 h 120"/>
                  <a:gd name="T82" fmla="*/ 1786 w 2352"/>
                  <a:gd name="T83" fmla="*/ 103 h 120"/>
                  <a:gd name="T84" fmla="*/ 1834 w 2352"/>
                  <a:gd name="T85" fmla="*/ 100 h 120"/>
                  <a:gd name="T86" fmla="*/ 1880 w 2352"/>
                  <a:gd name="T87" fmla="*/ 96 h 120"/>
                  <a:gd name="T88" fmla="*/ 1924 w 2352"/>
                  <a:gd name="T89" fmla="*/ 93 h 120"/>
                  <a:gd name="T90" fmla="*/ 1967 w 2352"/>
                  <a:gd name="T91" fmla="*/ 89 h 120"/>
                  <a:gd name="T92" fmla="*/ 2008 w 2352"/>
                  <a:gd name="T93" fmla="*/ 85 h 120"/>
                  <a:gd name="T94" fmla="*/ 2047 w 2352"/>
                  <a:gd name="T95" fmla="*/ 81 h 120"/>
                  <a:gd name="T96" fmla="*/ 2084 w 2352"/>
                  <a:gd name="T97" fmla="*/ 76 h 120"/>
                  <a:gd name="T98" fmla="*/ 2119 w 2352"/>
                  <a:gd name="T99" fmla="*/ 72 h 120"/>
                  <a:gd name="T100" fmla="*/ 2151 w 2352"/>
                  <a:gd name="T101" fmla="*/ 67 h 120"/>
                  <a:gd name="T102" fmla="*/ 2182 w 2352"/>
                  <a:gd name="T103" fmla="*/ 62 h 120"/>
                  <a:gd name="T104" fmla="*/ 2210 w 2352"/>
                  <a:gd name="T105" fmla="*/ 57 h 120"/>
                  <a:gd name="T106" fmla="*/ 2236 w 2352"/>
                  <a:gd name="T107" fmla="*/ 52 h 120"/>
                  <a:gd name="T108" fmla="*/ 2260 w 2352"/>
                  <a:gd name="T109" fmla="*/ 47 h 120"/>
                  <a:gd name="T110" fmla="*/ 2281 w 2352"/>
                  <a:gd name="T111" fmla="*/ 41 h 120"/>
                  <a:gd name="T112" fmla="*/ 2299 w 2352"/>
                  <a:gd name="T113" fmla="*/ 36 h 120"/>
                  <a:gd name="T114" fmla="*/ 2315 w 2352"/>
                  <a:gd name="T115" fmla="*/ 30 h 120"/>
                  <a:gd name="T116" fmla="*/ 2328 w 2352"/>
                  <a:gd name="T117" fmla="*/ 24 h 120"/>
                  <a:gd name="T118" fmla="*/ 2339 w 2352"/>
                  <a:gd name="T119" fmla="*/ 18 h 120"/>
                  <a:gd name="T120" fmla="*/ 2346 w 2352"/>
                  <a:gd name="T121" fmla="*/ 12 h 120"/>
                  <a:gd name="T122" fmla="*/ 2351 w 2352"/>
                  <a:gd name="T123" fmla="*/ 6 h 120"/>
                  <a:gd name="T124" fmla="*/ 2352 w 2352"/>
                  <a:gd name="T125" fmla="*/ 0 h 12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52"/>
                  <a:gd name="T190" fmla="*/ 0 h 120"/>
                  <a:gd name="T191" fmla="*/ 2352 w 2352"/>
                  <a:gd name="T192" fmla="*/ 120 h 12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52" h="120">
                    <a:moveTo>
                      <a:pt x="0" y="0"/>
                    </a:moveTo>
                    <a:lnTo>
                      <a:pt x="2" y="6"/>
                    </a:lnTo>
                    <a:lnTo>
                      <a:pt x="6" y="12"/>
                    </a:lnTo>
                    <a:lnTo>
                      <a:pt x="14" y="18"/>
                    </a:lnTo>
                    <a:lnTo>
                      <a:pt x="24" y="24"/>
                    </a:lnTo>
                    <a:lnTo>
                      <a:pt x="37" y="30"/>
                    </a:lnTo>
                    <a:lnTo>
                      <a:pt x="53" y="36"/>
                    </a:lnTo>
                    <a:lnTo>
                      <a:pt x="71" y="41"/>
                    </a:lnTo>
                    <a:lnTo>
                      <a:pt x="92" y="47"/>
                    </a:lnTo>
                    <a:lnTo>
                      <a:pt x="116" y="52"/>
                    </a:lnTo>
                    <a:lnTo>
                      <a:pt x="142" y="57"/>
                    </a:lnTo>
                    <a:lnTo>
                      <a:pt x="170" y="62"/>
                    </a:lnTo>
                    <a:lnTo>
                      <a:pt x="201" y="67"/>
                    </a:lnTo>
                    <a:lnTo>
                      <a:pt x="234" y="72"/>
                    </a:lnTo>
                    <a:lnTo>
                      <a:pt x="268" y="76"/>
                    </a:lnTo>
                    <a:lnTo>
                      <a:pt x="305" y="81"/>
                    </a:lnTo>
                    <a:lnTo>
                      <a:pt x="344" y="85"/>
                    </a:lnTo>
                    <a:lnTo>
                      <a:pt x="385" y="89"/>
                    </a:lnTo>
                    <a:lnTo>
                      <a:pt x="428" y="93"/>
                    </a:lnTo>
                    <a:lnTo>
                      <a:pt x="472" y="96"/>
                    </a:lnTo>
                    <a:lnTo>
                      <a:pt x="518" y="100"/>
                    </a:lnTo>
                    <a:lnTo>
                      <a:pt x="566" y="103"/>
                    </a:lnTo>
                    <a:lnTo>
                      <a:pt x="615" y="106"/>
                    </a:lnTo>
                    <a:lnTo>
                      <a:pt x="666" y="108"/>
                    </a:lnTo>
                    <a:lnTo>
                      <a:pt x="718" y="111"/>
                    </a:lnTo>
                    <a:lnTo>
                      <a:pt x="772" y="113"/>
                    </a:lnTo>
                    <a:lnTo>
                      <a:pt x="826" y="115"/>
                    </a:lnTo>
                    <a:lnTo>
                      <a:pt x="882" y="116"/>
                    </a:lnTo>
                    <a:lnTo>
                      <a:pt x="939" y="118"/>
                    </a:lnTo>
                    <a:lnTo>
                      <a:pt x="997" y="119"/>
                    </a:lnTo>
                    <a:lnTo>
                      <a:pt x="1056" y="119"/>
                    </a:lnTo>
                    <a:lnTo>
                      <a:pt x="1176" y="120"/>
                    </a:lnTo>
                    <a:lnTo>
                      <a:pt x="1296" y="119"/>
                    </a:lnTo>
                    <a:lnTo>
                      <a:pt x="1355" y="119"/>
                    </a:lnTo>
                    <a:lnTo>
                      <a:pt x="1413" y="118"/>
                    </a:lnTo>
                    <a:lnTo>
                      <a:pt x="1470" y="116"/>
                    </a:lnTo>
                    <a:lnTo>
                      <a:pt x="1526" y="115"/>
                    </a:lnTo>
                    <a:lnTo>
                      <a:pt x="1581" y="113"/>
                    </a:lnTo>
                    <a:lnTo>
                      <a:pt x="1634" y="111"/>
                    </a:lnTo>
                    <a:lnTo>
                      <a:pt x="1686" y="108"/>
                    </a:lnTo>
                    <a:lnTo>
                      <a:pt x="1737" y="106"/>
                    </a:lnTo>
                    <a:lnTo>
                      <a:pt x="1786" y="103"/>
                    </a:lnTo>
                    <a:lnTo>
                      <a:pt x="1834" y="100"/>
                    </a:lnTo>
                    <a:lnTo>
                      <a:pt x="1880" y="96"/>
                    </a:lnTo>
                    <a:lnTo>
                      <a:pt x="1924" y="93"/>
                    </a:lnTo>
                    <a:lnTo>
                      <a:pt x="1967" y="89"/>
                    </a:lnTo>
                    <a:lnTo>
                      <a:pt x="2008" y="85"/>
                    </a:lnTo>
                    <a:lnTo>
                      <a:pt x="2047" y="81"/>
                    </a:lnTo>
                    <a:lnTo>
                      <a:pt x="2084" y="76"/>
                    </a:lnTo>
                    <a:lnTo>
                      <a:pt x="2119" y="72"/>
                    </a:lnTo>
                    <a:lnTo>
                      <a:pt x="2151" y="67"/>
                    </a:lnTo>
                    <a:lnTo>
                      <a:pt x="2182" y="62"/>
                    </a:lnTo>
                    <a:lnTo>
                      <a:pt x="2210" y="57"/>
                    </a:lnTo>
                    <a:lnTo>
                      <a:pt x="2236" y="52"/>
                    </a:lnTo>
                    <a:lnTo>
                      <a:pt x="2260" y="47"/>
                    </a:lnTo>
                    <a:lnTo>
                      <a:pt x="2281" y="41"/>
                    </a:lnTo>
                    <a:lnTo>
                      <a:pt x="2299" y="36"/>
                    </a:lnTo>
                    <a:lnTo>
                      <a:pt x="2315" y="30"/>
                    </a:lnTo>
                    <a:lnTo>
                      <a:pt x="2328" y="24"/>
                    </a:lnTo>
                    <a:lnTo>
                      <a:pt x="2339" y="18"/>
                    </a:lnTo>
                    <a:lnTo>
                      <a:pt x="2346" y="12"/>
                    </a:lnTo>
                    <a:lnTo>
                      <a:pt x="2351" y="6"/>
                    </a:lnTo>
                    <a:lnTo>
                      <a:pt x="2352" y="0"/>
                    </a:lnTo>
                  </a:path>
                </a:pathLst>
              </a:custGeom>
              <a:grpFill/>
              <a:ln w="9525">
                <a:solidFill>
                  <a:srgbClr val="000000"/>
                </a:solidFill>
                <a:round/>
                <a:headEnd/>
                <a:tailEnd/>
              </a:ln>
            </p:spPr>
            <p:txBody>
              <a:bodyPr/>
              <a:lstStyle/>
              <a:p>
                <a:endParaRPr lang="pt-BR"/>
              </a:p>
            </p:txBody>
          </p:sp>
        </p:grpSp>
        <p:sp>
          <p:nvSpPr>
            <p:cNvPr id="15380" name="Rectangle 7190"/>
            <p:cNvSpPr>
              <a:spLocks noChangeArrowheads="1"/>
            </p:cNvSpPr>
            <p:nvPr/>
          </p:nvSpPr>
          <p:spPr bwMode="auto">
            <a:xfrm>
              <a:off x="3267" y="2054"/>
              <a:ext cx="2321" cy="519"/>
            </a:xfrm>
            <a:prstGeom prst="rect">
              <a:avLst/>
            </a:prstGeom>
            <a:grpFill/>
            <a:ln w="9525">
              <a:noFill/>
              <a:miter lim="800000"/>
              <a:headEnd/>
              <a:tailEnd/>
            </a:ln>
          </p:spPr>
          <p:txBody>
            <a:bodyPr/>
            <a:lstStyle/>
            <a:p>
              <a:endParaRPr lang="en-US"/>
            </a:p>
          </p:txBody>
        </p:sp>
        <p:sp>
          <p:nvSpPr>
            <p:cNvPr id="15381" name="Rectangle 7191"/>
            <p:cNvSpPr>
              <a:spLocks noChangeArrowheads="1"/>
            </p:cNvSpPr>
            <p:nvPr/>
          </p:nvSpPr>
          <p:spPr bwMode="auto">
            <a:xfrm>
              <a:off x="3327" y="2085"/>
              <a:ext cx="580" cy="115"/>
            </a:xfrm>
            <a:prstGeom prst="rect">
              <a:avLst/>
            </a:prstGeom>
            <a:grpFill/>
            <a:ln w="9525">
              <a:noFill/>
              <a:miter lim="800000"/>
              <a:headEnd/>
              <a:tailEnd/>
            </a:ln>
          </p:spPr>
          <p:txBody>
            <a:bodyPr wrap="none" lIns="0" tIns="0" rIns="0" bIns="0">
              <a:spAutoFit/>
            </a:bodyPr>
            <a:lstStyle/>
            <a:p>
              <a:r>
                <a:rPr lang="en-US" sz="1200">
                  <a:solidFill>
                    <a:srgbClr val="000000"/>
                  </a:solidFill>
                  <a:latin typeface="Courier New" pitchFamily="49" charset="0"/>
                </a:rPr>
                <a:t>NAME      </a:t>
              </a:r>
              <a:endParaRPr lang="en-US"/>
            </a:p>
          </p:txBody>
        </p:sp>
        <p:sp>
          <p:nvSpPr>
            <p:cNvPr id="15382" name="Rectangle 7192"/>
            <p:cNvSpPr>
              <a:spLocks noChangeArrowheads="1"/>
            </p:cNvSpPr>
            <p:nvPr/>
          </p:nvSpPr>
          <p:spPr bwMode="auto">
            <a:xfrm>
              <a:off x="4371" y="2086"/>
              <a:ext cx="1160" cy="115"/>
            </a:xfrm>
            <a:prstGeom prst="rect">
              <a:avLst/>
            </a:prstGeom>
            <a:grpFill/>
            <a:ln w="9525">
              <a:noFill/>
              <a:miter lim="800000"/>
              <a:headEnd/>
              <a:tailEnd/>
            </a:ln>
          </p:spPr>
          <p:txBody>
            <a:bodyPr wrap="none" lIns="0" tIns="0" rIns="0" bIns="0">
              <a:spAutoFit/>
            </a:bodyPr>
            <a:lstStyle/>
            <a:p>
              <a:r>
                <a:rPr lang="en-US" sz="1200">
                  <a:solidFill>
                    <a:srgbClr val="000000"/>
                  </a:solidFill>
                  <a:latin typeface="Courier New" pitchFamily="49" charset="0"/>
                </a:rPr>
                <a:t>TITLE   ORGANIZATION</a:t>
              </a:r>
              <a:endParaRPr lang="en-US"/>
            </a:p>
          </p:txBody>
        </p:sp>
        <p:sp>
          <p:nvSpPr>
            <p:cNvPr id="15383" name="Line 7193"/>
            <p:cNvSpPr>
              <a:spLocks noChangeShapeType="1"/>
            </p:cNvSpPr>
            <p:nvPr/>
          </p:nvSpPr>
          <p:spPr bwMode="auto">
            <a:xfrm>
              <a:off x="3326" y="2182"/>
              <a:ext cx="2202" cy="1"/>
            </a:xfrm>
            <a:prstGeom prst="line">
              <a:avLst/>
            </a:prstGeom>
            <a:grpFill/>
            <a:ln w="1588">
              <a:solidFill>
                <a:srgbClr val="000000"/>
              </a:solidFill>
              <a:round/>
              <a:headEnd/>
              <a:tailEnd/>
            </a:ln>
          </p:spPr>
          <p:txBody>
            <a:bodyPr/>
            <a:lstStyle/>
            <a:p>
              <a:endParaRPr lang="pt-BR"/>
            </a:p>
          </p:txBody>
        </p:sp>
        <p:sp>
          <p:nvSpPr>
            <p:cNvPr id="15384" name="Rectangle 7194"/>
            <p:cNvSpPr>
              <a:spLocks noChangeArrowheads="1"/>
            </p:cNvSpPr>
            <p:nvPr/>
          </p:nvSpPr>
          <p:spPr bwMode="auto">
            <a:xfrm>
              <a:off x="3325" y="2177"/>
              <a:ext cx="2205" cy="11"/>
            </a:xfrm>
            <a:prstGeom prst="rect">
              <a:avLst/>
            </a:prstGeom>
            <a:grpFill/>
            <a:ln w="9525">
              <a:noFill/>
              <a:miter lim="800000"/>
              <a:headEnd/>
              <a:tailEnd/>
            </a:ln>
          </p:spPr>
          <p:txBody>
            <a:bodyPr/>
            <a:lstStyle/>
            <a:p>
              <a:endParaRPr lang="en-US"/>
            </a:p>
          </p:txBody>
        </p:sp>
        <p:sp>
          <p:nvSpPr>
            <p:cNvPr id="15385" name="Rectangle 7195"/>
            <p:cNvSpPr>
              <a:spLocks noChangeArrowheads="1"/>
            </p:cNvSpPr>
            <p:nvPr/>
          </p:nvSpPr>
          <p:spPr bwMode="auto">
            <a:xfrm>
              <a:off x="3326" y="2200"/>
              <a:ext cx="580" cy="115"/>
            </a:xfrm>
            <a:prstGeom prst="rect">
              <a:avLst/>
            </a:prstGeom>
            <a:grpFill/>
            <a:ln w="9525">
              <a:noFill/>
              <a:miter lim="800000"/>
              <a:headEnd/>
              <a:tailEnd/>
            </a:ln>
          </p:spPr>
          <p:txBody>
            <a:bodyPr wrap="none" lIns="0" tIns="0" rIns="0" bIns="0">
              <a:spAutoFit/>
            </a:bodyPr>
            <a:lstStyle/>
            <a:p>
              <a:r>
                <a:rPr lang="en-US" sz="1200">
                  <a:solidFill>
                    <a:srgbClr val="D20000"/>
                  </a:solidFill>
                  <a:latin typeface="Courier New" pitchFamily="49" charset="0"/>
                </a:rPr>
                <a:t>Bill Gates</a:t>
              </a:r>
              <a:endParaRPr lang="en-US"/>
            </a:p>
          </p:txBody>
        </p:sp>
        <p:sp>
          <p:nvSpPr>
            <p:cNvPr id="15386" name="Rectangle 7196"/>
            <p:cNvSpPr>
              <a:spLocks noChangeArrowheads="1"/>
            </p:cNvSpPr>
            <p:nvPr/>
          </p:nvSpPr>
          <p:spPr bwMode="auto">
            <a:xfrm>
              <a:off x="4369" y="2200"/>
              <a:ext cx="176" cy="116"/>
            </a:xfrm>
            <a:prstGeom prst="rect">
              <a:avLst/>
            </a:prstGeom>
            <a:grpFill/>
            <a:ln w="9525">
              <a:noFill/>
              <a:miter lim="800000"/>
              <a:headEnd/>
              <a:tailEnd/>
            </a:ln>
          </p:spPr>
          <p:txBody>
            <a:bodyPr wrap="none" lIns="0" tIns="0" rIns="0" bIns="0">
              <a:spAutoFit/>
            </a:bodyPr>
            <a:lstStyle/>
            <a:p>
              <a:r>
                <a:rPr lang="en-US" sz="1200" dirty="0">
                  <a:solidFill>
                    <a:srgbClr val="660033"/>
                  </a:solidFill>
                  <a:latin typeface="Courier New" pitchFamily="49" charset="0"/>
                </a:rPr>
                <a:t>CEO</a:t>
              </a:r>
              <a:endParaRPr lang="en-US" dirty="0">
                <a:solidFill>
                  <a:srgbClr val="660033"/>
                </a:solidFill>
              </a:endParaRPr>
            </a:p>
          </p:txBody>
        </p:sp>
        <p:sp>
          <p:nvSpPr>
            <p:cNvPr id="15387" name="Rectangle 7197"/>
            <p:cNvSpPr>
              <a:spLocks noChangeArrowheads="1"/>
            </p:cNvSpPr>
            <p:nvPr/>
          </p:nvSpPr>
          <p:spPr bwMode="auto">
            <a:xfrm>
              <a:off x="4889" y="2200"/>
              <a:ext cx="527" cy="116"/>
            </a:xfrm>
            <a:prstGeom prst="rect">
              <a:avLst/>
            </a:prstGeom>
            <a:grpFill/>
            <a:ln w="9525">
              <a:noFill/>
              <a:miter lim="800000"/>
              <a:headEnd/>
              <a:tailEnd/>
            </a:ln>
          </p:spPr>
          <p:txBody>
            <a:bodyPr wrap="none" lIns="0" tIns="0" rIns="0" bIns="0">
              <a:spAutoFit/>
            </a:bodyPr>
            <a:lstStyle/>
            <a:p>
              <a:r>
                <a:rPr lang="en-US" sz="1200" dirty="0">
                  <a:solidFill>
                    <a:srgbClr val="002060"/>
                  </a:solidFill>
                  <a:latin typeface="Courier New" pitchFamily="49" charset="0"/>
                </a:rPr>
                <a:t>Microsoft</a:t>
              </a:r>
              <a:endParaRPr lang="en-US" dirty="0">
                <a:solidFill>
                  <a:srgbClr val="002060"/>
                </a:solidFill>
              </a:endParaRPr>
            </a:p>
          </p:txBody>
        </p:sp>
        <p:sp>
          <p:nvSpPr>
            <p:cNvPr id="15388" name="Rectangle 7198"/>
            <p:cNvSpPr>
              <a:spLocks noChangeArrowheads="1"/>
            </p:cNvSpPr>
            <p:nvPr/>
          </p:nvSpPr>
          <p:spPr bwMode="auto">
            <a:xfrm>
              <a:off x="3327" y="2315"/>
              <a:ext cx="290" cy="115"/>
            </a:xfrm>
            <a:prstGeom prst="rect">
              <a:avLst/>
            </a:prstGeom>
            <a:grpFill/>
            <a:ln w="9525">
              <a:noFill/>
              <a:miter lim="800000"/>
              <a:headEnd/>
              <a:tailEnd/>
            </a:ln>
          </p:spPr>
          <p:txBody>
            <a:bodyPr wrap="none" lIns="0" tIns="0" rIns="0" bIns="0">
              <a:spAutoFit/>
            </a:bodyPr>
            <a:lstStyle/>
            <a:p>
              <a:r>
                <a:rPr lang="en-US" sz="1200">
                  <a:solidFill>
                    <a:srgbClr val="D20000"/>
                  </a:solidFill>
                  <a:latin typeface="Courier New" pitchFamily="49" charset="0"/>
                </a:rPr>
                <a:t>Bill </a:t>
              </a:r>
              <a:endParaRPr lang="en-US"/>
            </a:p>
          </p:txBody>
        </p:sp>
        <p:sp>
          <p:nvSpPr>
            <p:cNvPr id="15389" name="Rectangle 7199"/>
            <p:cNvSpPr>
              <a:spLocks noChangeArrowheads="1"/>
            </p:cNvSpPr>
            <p:nvPr/>
          </p:nvSpPr>
          <p:spPr bwMode="auto">
            <a:xfrm>
              <a:off x="3615" y="2316"/>
              <a:ext cx="348" cy="115"/>
            </a:xfrm>
            <a:prstGeom prst="rect">
              <a:avLst/>
            </a:prstGeom>
            <a:grpFill/>
            <a:ln w="9525">
              <a:noFill/>
              <a:miter lim="800000"/>
              <a:headEnd/>
              <a:tailEnd/>
            </a:ln>
          </p:spPr>
          <p:txBody>
            <a:bodyPr wrap="none" lIns="0" tIns="0" rIns="0" bIns="0">
              <a:spAutoFit/>
            </a:bodyPr>
            <a:lstStyle/>
            <a:p>
              <a:r>
                <a:rPr lang="en-US" sz="1200">
                  <a:solidFill>
                    <a:srgbClr val="D20000"/>
                  </a:solidFill>
                  <a:latin typeface="Courier New" pitchFamily="49" charset="0"/>
                </a:rPr>
                <a:t>Veghte</a:t>
              </a:r>
              <a:endParaRPr lang="en-US"/>
            </a:p>
          </p:txBody>
        </p:sp>
        <p:sp>
          <p:nvSpPr>
            <p:cNvPr id="15390" name="Rectangle 7200"/>
            <p:cNvSpPr>
              <a:spLocks noChangeArrowheads="1"/>
            </p:cNvSpPr>
            <p:nvPr/>
          </p:nvSpPr>
          <p:spPr bwMode="auto">
            <a:xfrm>
              <a:off x="4370" y="2315"/>
              <a:ext cx="117" cy="116"/>
            </a:xfrm>
            <a:prstGeom prst="rect">
              <a:avLst/>
            </a:prstGeom>
            <a:grpFill/>
            <a:ln w="9525">
              <a:noFill/>
              <a:miter lim="800000"/>
              <a:headEnd/>
              <a:tailEnd/>
            </a:ln>
          </p:spPr>
          <p:txBody>
            <a:bodyPr wrap="none" lIns="0" tIns="0" rIns="0" bIns="0">
              <a:spAutoFit/>
            </a:bodyPr>
            <a:lstStyle/>
            <a:p>
              <a:r>
                <a:rPr lang="en-US" sz="1200" dirty="0">
                  <a:solidFill>
                    <a:srgbClr val="660033"/>
                  </a:solidFill>
                  <a:latin typeface="Courier New" pitchFamily="49" charset="0"/>
                </a:rPr>
                <a:t>VP</a:t>
              </a:r>
              <a:endParaRPr lang="en-US" dirty="0">
                <a:solidFill>
                  <a:srgbClr val="660033"/>
                </a:solidFill>
              </a:endParaRPr>
            </a:p>
          </p:txBody>
        </p:sp>
        <p:sp>
          <p:nvSpPr>
            <p:cNvPr id="15391" name="Rectangle 7201"/>
            <p:cNvSpPr>
              <a:spLocks noChangeArrowheads="1"/>
            </p:cNvSpPr>
            <p:nvPr/>
          </p:nvSpPr>
          <p:spPr bwMode="auto">
            <a:xfrm>
              <a:off x="4889" y="2315"/>
              <a:ext cx="527" cy="116"/>
            </a:xfrm>
            <a:prstGeom prst="rect">
              <a:avLst/>
            </a:prstGeom>
            <a:grpFill/>
            <a:ln w="9525">
              <a:noFill/>
              <a:miter lim="800000"/>
              <a:headEnd/>
              <a:tailEnd/>
            </a:ln>
          </p:spPr>
          <p:txBody>
            <a:bodyPr wrap="none" lIns="0" tIns="0" rIns="0" bIns="0">
              <a:spAutoFit/>
            </a:bodyPr>
            <a:lstStyle/>
            <a:p>
              <a:r>
                <a:rPr lang="en-US" sz="1200" dirty="0">
                  <a:solidFill>
                    <a:srgbClr val="002060"/>
                  </a:solidFill>
                  <a:latin typeface="Courier New" pitchFamily="49" charset="0"/>
                </a:rPr>
                <a:t>Microsoft</a:t>
              </a:r>
              <a:endParaRPr lang="en-US" dirty="0">
                <a:solidFill>
                  <a:srgbClr val="002060"/>
                </a:solidFill>
              </a:endParaRPr>
            </a:p>
          </p:txBody>
        </p:sp>
        <p:sp>
          <p:nvSpPr>
            <p:cNvPr id="15392" name="Rectangle 7202"/>
            <p:cNvSpPr>
              <a:spLocks noChangeArrowheads="1"/>
            </p:cNvSpPr>
            <p:nvPr/>
          </p:nvSpPr>
          <p:spPr bwMode="auto">
            <a:xfrm>
              <a:off x="3327" y="2431"/>
              <a:ext cx="464" cy="115"/>
            </a:xfrm>
            <a:prstGeom prst="rect">
              <a:avLst/>
            </a:prstGeom>
            <a:grpFill/>
            <a:ln w="9525">
              <a:noFill/>
              <a:miter lim="800000"/>
              <a:headEnd/>
              <a:tailEnd/>
            </a:ln>
          </p:spPr>
          <p:txBody>
            <a:bodyPr wrap="none" lIns="0" tIns="0" rIns="0" bIns="0">
              <a:spAutoFit/>
            </a:bodyPr>
            <a:lstStyle/>
            <a:p>
              <a:r>
                <a:rPr lang="en-US" sz="1200">
                  <a:solidFill>
                    <a:srgbClr val="D20000"/>
                  </a:solidFill>
                  <a:latin typeface="Courier New" pitchFamily="49" charset="0"/>
                </a:rPr>
                <a:t>Richard </a:t>
              </a:r>
              <a:endParaRPr lang="en-US"/>
            </a:p>
          </p:txBody>
        </p:sp>
        <p:sp>
          <p:nvSpPr>
            <p:cNvPr id="15393" name="Rectangle 7203"/>
            <p:cNvSpPr>
              <a:spLocks noChangeArrowheads="1"/>
            </p:cNvSpPr>
            <p:nvPr/>
          </p:nvSpPr>
          <p:spPr bwMode="auto">
            <a:xfrm>
              <a:off x="3789" y="2431"/>
              <a:ext cx="464" cy="115"/>
            </a:xfrm>
            <a:prstGeom prst="rect">
              <a:avLst/>
            </a:prstGeom>
            <a:grpFill/>
            <a:ln w="9525">
              <a:noFill/>
              <a:miter lim="800000"/>
              <a:headEnd/>
              <a:tailEnd/>
            </a:ln>
          </p:spPr>
          <p:txBody>
            <a:bodyPr wrap="none" lIns="0" tIns="0" rIns="0" bIns="0">
              <a:spAutoFit/>
            </a:bodyPr>
            <a:lstStyle/>
            <a:p>
              <a:r>
                <a:rPr lang="en-US" sz="1200">
                  <a:solidFill>
                    <a:srgbClr val="D20000"/>
                  </a:solidFill>
                  <a:latin typeface="Courier New" pitchFamily="49" charset="0"/>
                </a:rPr>
                <a:t>Stallman</a:t>
              </a:r>
              <a:endParaRPr lang="en-US"/>
            </a:p>
          </p:txBody>
        </p:sp>
        <p:sp>
          <p:nvSpPr>
            <p:cNvPr id="15394" name="Rectangle 7204"/>
            <p:cNvSpPr>
              <a:spLocks noChangeArrowheads="1"/>
            </p:cNvSpPr>
            <p:nvPr/>
          </p:nvSpPr>
          <p:spPr bwMode="auto">
            <a:xfrm>
              <a:off x="4369" y="2430"/>
              <a:ext cx="410" cy="116"/>
            </a:xfrm>
            <a:prstGeom prst="rect">
              <a:avLst/>
            </a:prstGeom>
            <a:grpFill/>
            <a:ln w="9525">
              <a:noFill/>
              <a:miter lim="800000"/>
              <a:headEnd/>
              <a:tailEnd/>
            </a:ln>
          </p:spPr>
          <p:txBody>
            <a:bodyPr wrap="none" lIns="0" tIns="0" rIns="0" bIns="0">
              <a:spAutoFit/>
            </a:bodyPr>
            <a:lstStyle/>
            <a:p>
              <a:r>
                <a:rPr lang="en-US" sz="1200" dirty="0">
                  <a:solidFill>
                    <a:srgbClr val="660033"/>
                  </a:solidFill>
                  <a:latin typeface="Courier New" pitchFamily="49" charset="0"/>
                </a:rPr>
                <a:t>founder</a:t>
              </a:r>
              <a:endParaRPr lang="en-US" dirty="0">
                <a:solidFill>
                  <a:srgbClr val="660033"/>
                </a:solidFill>
              </a:endParaRPr>
            </a:p>
          </p:txBody>
        </p:sp>
        <p:sp>
          <p:nvSpPr>
            <p:cNvPr id="15395" name="Rectangle 7205"/>
            <p:cNvSpPr>
              <a:spLocks noChangeArrowheads="1"/>
            </p:cNvSpPr>
            <p:nvPr/>
          </p:nvSpPr>
          <p:spPr bwMode="auto">
            <a:xfrm>
              <a:off x="4890" y="2429"/>
              <a:ext cx="644" cy="116"/>
            </a:xfrm>
            <a:prstGeom prst="rect">
              <a:avLst/>
            </a:prstGeom>
            <a:grpFill/>
            <a:ln w="9525">
              <a:noFill/>
              <a:miter lim="800000"/>
              <a:headEnd/>
              <a:tailEnd/>
            </a:ln>
          </p:spPr>
          <p:txBody>
            <a:bodyPr wrap="none" lIns="0" tIns="0" rIns="0" bIns="0">
              <a:spAutoFit/>
            </a:bodyPr>
            <a:lstStyle/>
            <a:p>
              <a:r>
                <a:rPr lang="en-US" sz="1200" dirty="0">
                  <a:solidFill>
                    <a:srgbClr val="002060"/>
                  </a:solidFill>
                  <a:latin typeface="Courier New" pitchFamily="49" charset="0"/>
                </a:rPr>
                <a:t>Free</a:t>
              </a:r>
              <a:r>
                <a:rPr lang="en-US" sz="1200" dirty="0">
                  <a:solidFill>
                    <a:srgbClr val="3AAE3A"/>
                  </a:solidFill>
                  <a:latin typeface="Courier New" pitchFamily="49" charset="0"/>
                </a:rPr>
                <a:t> </a:t>
              </a:r>
              <a:r>
                <a:rPr lang="en-US" sz="1200" dirty="0">
                  <a:solidFill>
                    <a:srgbClr val="002060"/>
                  </a:solidFill>
                  <a:latin typeface="Courier New" pitchFamily="49" charset="0"/>
                </a:rPr>
                <a:t>Soft</a:t>
              </a:r>
              <a:r>
                <a:rPr lang="en-US" sz="1200" dirty="0">
                  <a:solidFill>
                    <a:srgbClr val="3AAE3A"/>
                  </a:solidFill>
                  <a:latin typeface="Courier New" pitchFamily="49" charset="0"/>
                </a:rPr>
                <a:t>..</a:t>
              </a:r>
              <a:endParaRPr lang="en-US" dirty="0"/>
            </a:p>
          </p:txBody>
        </p:sp>
      </p:grpSp>
      <p:sp>
        <p:nvSpPr>
          <p:cNvPr id="15375" name="Text Box 7207"/>
          <p:cNvSpPr txBox="1">
            <a:spLocks noChangeArrowheads="1"/>
          </p:cNvSpPr>
          <p:nvPr/>
        </p:nvSpPr>
        <p:spPr bwMode="auto">
          <a:xfrm>
            <a:off x="1835696" y="2482850"/>
            <a:ext cx="311304" cy="369332"/>
          </a:xfrm>
          <a:prstGeom prst="rect">
            <a:avLst/>
          </a:prstGeom>
          <a:noFill/>
          <a:ln w="9525">
            <a:noFill/>
            <a:miter lim="800000"/>
            <a:headEnd/>
            <a:tailEnd/>
          </a:ln>
        </p:spPr>
        <p:txBody>
          <a:bodyPr wrap="none">
            <a:spAutoFit/>
          </a:bodyPr>
          <a:lstStyle/>
          <a:p>
            <a:r>
              <a:rPr lang="en-US" sz="1800"/>
              <a:t>*</a:t>
            </a:r>
          </a:p>
        </p:txBody>
      </p:sp>
      <p:sp>
        <p:nvSpPr>
          <p:cNvPr id="15376" name="Text Box 7208"/>
          <p:cNvSpPr txBox="1">
            <a:spLocks noChangeArrowheads="1"/>
          </p:cNvSpPr>
          <p:nvPr/>
        </p:nvSpPr>
        <p:spPr bwMode="auto">
          <a:xfrm>
            <a:off x="1835696" y="4376738"/>
            <a:ext cx="311304" cy="369332"/>
          </a:xfrm>
          <a:prstGeom prst="rect">
            <a:avLst/>
          </a:prstGeom>
          <a:noFill/>
          <a:ln w="9525">
            <a:noFill/>
            <a:miter lim="800000"/>
            <a:headEnd/>
            <a:tailEnd/>
          </a:ln>
        </p:spPr>
        <p:txBody>
          <a:bodyPr wrap="none">
            <a:spAutoFit/>
          </a:bodyPr>
          <a:lstStyle/>
          <a:p>
            <a:r>
              <a:rPr lang="en-US" sz="1800"/>
              <a:t>*</a:t>
            </a:r>
          </a:p>
        </p:txBody>
      </p:sp>
      <p:sp>
        <p:nvSpPr>
          <p:cNvPr id="15377" name="Text Box 7209"/>
          <p:cNvSpPr txBox="1">
            <a:spLocks noChangeArrowheads="1"/>
          </p:cNvSpPr>
          <p:nvPr/>
        </p:nvSpPr>
        <p:spPr bwMode="auto">
          <a:xfrm>
            <a:off x="1835696" y="3306763"/>
            <a:ext cx="311304" cy="369332"/>
          </a:xfrm>
          <a:prstGeom prst="rect">
            <a:avLst/>
          </a:prstGeom>
          <a:noFill/>
          <a:ln w="9525">
            <a:noFill/>
            <a:miter lim="800000"/>
            <a:headEnd/>
            <a:tailEnd/>
          </a:ln>
        </p:spPr>
        <p:txBody>
          <a:bodyPr wrap="none">
            <a:spAutoFit/>
          </a:bodyPr>
          <a:lstStyle/>
          <a:p>
            <a:r>
              <a:rPr lang="en-US" sz="1800"/>
              <a:t>*</a:t>
            </a:r>
          </a:p>
        </p:txBody>
      </p:sp>
      <p:sp>
        <p:nvSpPr>
          <p:cNvPr id="15378" name="Text Box 7210"/>
          <p:cNvSpPr txBox="1">
            <a:spLocks noChangeArrowheads="1"/>
          </p:cNvSpPr>
          <p:nvPr/>
        </p:nvSpPr>
        <p:spPr bwMode="auto">
          <a:xfrm>
            <a:off x="1835696" y="3840163"/>
            <a:ext cx="311304" cy="369332"/>
          </a:xfrm>
          <a:prstGeom prst="rect">
            <a:avLst/>
          </a:prstGeom>
          <a:noFill/>
          <a:ln w="9525">
            <a:noFill/>
            <a:miter lim="800000"/>
            <a:headEnd/>
            <a:tailEnd/>
          </a:ln>
        </p:spPr>
        <p:txBody>
          <a:bodyPr wrap="none">
            <a:spAutoFit/>
          </a:bodyPr>
          <a:lstStyle/>
          <a:p>
            <a:r>
              <a:rPr lang="en-US" sz="1800"/>
              <a:t>*</a:t>
            </a:r>
          </a:p>
        </p:txBody>
      </p:sp>
      <p:sp>
        <p:nvSpPr>
          <p:cNvPr id="40" name="Título 39"/>
          <p:cNvSpPr>
            <a:spLocks noGrp="1"/>
          </p:cNvSpPr>
          <p:nvPr>
            <p:ph type="title"/>
          </p:nvPr>
        </p:nvSpPr>
        <p:spPr/>
        <p:txBody>
          <a:bodyPr/>
          <a:lstStyle/>
          <a:p>
            <a:r>
              <a:rPr lang="pt-BR" dirty="0" smtClean="0"/>
              <a:t>Preenchimento do </a:t>
            </a:r>
            <a:r>
              <a:rPr lang="pt-BR" dirty="0" err="1" smtClean="0"/>
              <a:t>template</a:t>
            </a:r>
            <a:endParaRPr lang="pt-BR" dirty="0"/>
          </a:p>
        </p:txBody>
      </p:sp>
    </p:spTree>
    <p:extLst>
      <p:ext uri="{BB962C8B-B14F-4D97-AF65-F5344CB8AC3E}">
        <p14:creationId xmlns:p14="http://schemas.microsoft.com/office/powerpoint/2010/main" xmlns="" val="3470530869"/>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Extração de Informação Aberta</a:t>
            </a:r>
            <a:endParaRPr lang="pt-BR" dirty="0"/>
          </a:p>
        </p:txBody>
      </p:sp>
      <p:sp>
        <p:nvSpPr>
          <p:cNvPr id="3" name="Espaço Reservado para Conteúdo 2"/>
          <p:cNvSpPr>
            <a:spLocks noGrp="1"/>
          </p:cNvSpPr>
          <p:nvPr>
            <p:ph idx="1"/>
          </p:nvPr>
        </p:nvSpPr>
        <p:spPr/>
        <p:txBody>
          <a:bodyPr/>
          <a:lstStyle/>
          <a:p>
            <a:r>
              <a:rPr lang="pt-BR" dirty="0" smtClean="0"/>
              <a:t>Premissas:</a:t>
            </a:r>
          </a:p>
          <a:p>
            <a:pPr lvl="1"/>
            <a:r>
              <a:rPr lang="pt-BR" dirty="0" smtClean="0"/>
              <a:t>Independência de domínio</a:t>
            </a:r>
          </a:p>
          <a:p>
            <a:pPr lvl="1"/>
            <a:r>
              <a:rPr lang="pt-BR" dirty="0" smtClean="0"/>
              <a:t>Extração não supervisionada</a:t>
            </a:r>
          </a:p>
          <a:p>
            <a:pPr lvl="1"/>
            <a:r>
              <a:rPr lang="pt-BR" dirty="0" err="1" smtClean="0"/>
              <a:t>Escalabilidade</a:t>
            </a:r>
            <a:r>
              <a:rPr lang="pt-BR" dirty="0" smtClean="0"/>
              <a:t> para grandes quantidades de texto</a:t>
            </a:r>
          </a:p>
          <a:p>
            <a:r>
              <a:rPr lang="pt-BR" dirty="0" smtClean="0"/>
              <a:t>Contudo...</a:t>
            </a:r>
          </a:p>
          <a:p>
            <a:pPr lvl="1"/>
            <a:r>
              <a:rPr lang="pt-BR" dirty="0" smtClean="0"/>
              <a:t>Apresenta baixa cobertura quando comparada à EI tradicional (não aberta)</a:t>
            </a:r>
          </a:p>
          <a:p>
            <a:r>
              <a:rPr lang="pt-BR" dirty="0" smtClean="0"/>
              <a:t>Ferramenta </a:t>
            </a:r>
            <a:r>
              <a:rPr lang="pt-BR" dirty="0" err="1" smtClean="0"/>
              <a:t>CoreNLP</a:t>
            </a:r>
            <a:r>
              <a:rPr lang="pt-BR" dirty="0" smtClean="0"/>
              <a:t> </a:t>
            </a:r>
            <a:r>
              <a:rPr lang="pt-BR" dirty="0" err="1" smtClean="0"/>
              <a:t>OpenIE</a:t>
            </a:r>
            <a:endParaRPr lang="pt-BR" dirty="0" smtClean="0"/>
          </a:p>
          <a:p>
            <a:pPr lvl="1"/>
            <a:r>
              <a:rPr lang="pt-BR" dirty="0" smtClean="0"/>
              <a:t>https://nlp.stanford.edu/pubs/2015angeli-openie.pdf</a:t>
            </a:r>
          </a:p>
          <a:p>
            <a:pPr lvl="1"/>
            <a:endParaRPr lang="pt-BR" dirty="0" smtClean="0"/>
          </a:p>
        </p:txBody>
      </p:sp>
    </p:spTree>
    <p:extLst>
      <p:ext uri="{BB962C8B-B14F-4D97-AF65-F5344CB8AC3E}">
        <p14:creationId xmlns:p14="http://schemas.microsoft.com/office/powerpoint/2010/main" xmlns="" val="35811942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558924"/>
            <a:ext cx="7772400" cy="853852"/>
          </a:xfrm>
        </p:spPr>
        <p:txBody>
          <a:bodyPr/>
          <a:lstStyle/>
          <a:p>
            <a:r>
              <a:rPr lang="pt-BR" dirty="0"/>
              <a:t>Extração de Informação </a:t>
            </a:r>
            <a:r>
              <a:rPr lang="pt-BR" dirty="0" smtClean="0"/>
              <a:t>Aberta</a:t>
            </a:r>
            <a:br>
              <a:rPr lang="pt-BR" dirty="0" smtClean="0"/>
            </a:br>
            <a:r>
              <a:rPr lang="pt-BR" sz="3200" dirty="0" smtClean="0"/>
              <a:t>exemplos do </a:t>
            </a:r>
            <a:r>
              <a:rPr lang="pt-BR" sz="3200" b="1" dirty="0" err="1" smtClean="0"/>
              <a:t>OpenIE</a:t>
            </a:r>
            <a:endParaRPr lang="pt-BR" sz="3200" b="1" dirty="0"/>
          </a:p>
        </p:txBody>
      </p:sp>
      <p:sp>
        <p:nvSpPr>
          <p:cNvPr id="3" name="Espaço Reservado para Conteúdo 2"/>
          <p:cNvSpPr>
            <a:spLocks noGrp="1"/>
          </p:cNvSpPr>
          <p:nvPr>
            <p:ph idx="1"/>
          </p:nvPr>
        </p:nvSpPr>
        <p:spPr>
          <a:xfrm>
            <a:off x="838200" y="1690464"/>
            <a:ext cx="7772400" cy="4402832"/>
          </a:xfrm>
        </p:spPr>
        <p:txBody>
          <a:bodyPr/>
          <a:lstStyle/>
          <a:p>
            <a:r>
              <a:rPr lang="pt-BR" sz="2400" dirty="0" smtClean="0"/>
              <a:t>Extrai relações (em forma de </a:t>
            </a:r>
            <a:r>
              <a:rPr lang="pt-BR" sz="2400" dirty="0" err="1" smtClean="0"/>
              <a:t>tuplas</a:t>
            </a:r>
            <a:r>
              <a:rPr lang="pt-BR" sz="2400" dirty="0" smtClean="0"/>
              <a:t>) não determinadas a priori </a:t>
            </a:r>
          </a:p>
          <a:p>
            <a:r>
              <a:rPr lang="pt-BR" sz="2400" dirty="0" smtClean="0"/>
              <a:t>Extrai várias “versões” da mesma relação </a:t>
            </a:r>
          </a:p>
          <a:p>
            <a:pPr lvl="1"/>
            <a:r>
              <a:rPr lang="pt-BR" dirty="0" smtClean="0"/>
              <a:t>Born </a:t>
            </a:r>
            <a:r>
              <a:rPr lang="pt-BR" dirty="0"/>
              <a:t>in Honolulu, Hawaii, Obama is a US </a:t>
            </a:r>
            <a:r>
              <a:rPr lang="pt-BR" dirty="0" err="1"/>
              <a:t>Citizen</a:t>
            </a:r>
            <a:r>
              <a:rPr lang="pt-BR" dirty="0" smtClean="0"/>
              <a:t>.</a:t>
            </a:r>
          </a:p>
          <a:p>
            <a:pPr lvl="2"/>
            <a:r>
              <a:rPr lang="pt-BR" dirty="0" smtClean="0"/>
              <a:t>(</a:t>
            </a:r>
            <a:r>
              <a:rPr lang="pt-BR" dirty="0"/>
              <a:t>Obama; </a:t>
            </a:r>
            <a:r>
              <a:rPr lang="pt-BR" dirty="0" err="1"/>
              <a:t>is</a:t>
            </a:r>
            <a:r>
              <a:rPr lang="pt-BR" dirty="0"/>
              <a:t>; US </a:t>
            </a:r>
            <a:r>
              <a:rPr lang="pt-BR" dirty="0" err="1"/>
              <a:t>citizen</a:t>
            </a:r>
            <a:r>
              <a:rPr lang="pt-BR" dirty="0" smtClean="0"/>
              <a:t>) </a:t>
            </a:r>
          </a:p>
          <a:p>
            <a:pPr lvl="2"/>
            <a:r>
              <a:rPr lang="pt-BR" dirty="0" smtClean="0"/>
              <a:t>(</a:t>
            </a:r>
            <a:r>
              <a:rPr lang="pt-BR" dirty="0"/>
              <a:t>Obama; </a:t>
            </a:r>
            <a:r>
              <a:rPr lang="pt-BR" dirty="0" err="1"/>
              <a:t>born</a:t>
            </a:r>
            <a:r>
              <a:rPr lang="pt-BR" dirty="0"/>
              <a:t> in; </a:t>
            </a:r>
            <a:r>
              <a:rPr lang="pt-BR" dirty="0" smtClean="0"/>
              <a:t>Honolulu</a:t>
            </a:r>
            <a:r>
              <a:rPr lang="pt-BR" dirty="0"/>
              <a:t>, Hawaii) </a:t>
            </a:r>
            <a:endParaRPr lang="pt-BR" dirty="0" smtClean="0"/>
          </a:p>
          <a:p>
            <a:pPr lvl="1"/>
            <a:r>
              <a:rPr lang="pt-BR" dirty="0" err="1" smtClean="0"/>
              <a:t>Friends</a:t>
            </a:r>
            <a:r>
              <a:rPr lang="pt-BR" dirty="0" smtClean="0"/>
              <a:t> </a:t>
            </a:r>
            <a:r>
              <a:rPr lang="pt-BR" dirty="0" err="1"/>
              <a:t>give</a:t>
            </a:r>
            <a:r>
              <a:rPr lang="pt-BR" dirty="0"/>
              <a:t> </a:t>
            </a:r>
            <a:r>
              <a:rPr lang="pt-BR" dirty="0" err="1"/>
              <a:t>true</a:t>
            </a:r>
            <a:r>
              <a:rPr lang="pt-BR" dirty="0"/>
              <a:t> </a:t>
            </a:r>
            <a:r>
              <a:rPr lang="pt-BR" dirty="0" err="1"/>
              <a:t>praise</a:t>
            </a:r>
            <a:r>
              <a:rPr lang="pt-BR" dirty="0"/>
              <a:t>. </a:t>
            </a:r>
            <a:r>
              <a:rPr lang="pt-BR" dirty="0" err="1"/>
              <a:t>Enemies</a:t>
            </a:r>
            <a:r>
              <a:rPr lang="pt-BR" dirty="0"/>
              <a:t> </a:t>
            </a:r>
            <a:r>
              <a:rPr lang="pt-BR" dirty="0" err="1"/>
              <a:t>give</a:t>
            </a:r>
            <a:r>
              <a:rPr lang="pt-BR" dirty="0"/>
              <a:t> </a:t>
            </a:r>
            <a:r>
              <a:rPr lang="pt-BR" dirty="0" err="1"/>
              <a:t>fake</a:t>
            </a:r>
            <a:r>
              <a:rPr lang="pt-BR" dirty="0"/>
              <a:t> </a:t>
            </a:r>
            <a:r>
              <a:rPr lang="pt-BR" dirty="0" err="1"/>
              <a:t>praise</a:t>
            </a:r>
            <a:r>
              <a:rPr lang="pt-BR" dirty="0"/>
              <a:t>. </a:t>
            </a:r>
            <a:endParaRPr lang="pt-BR" dirty="0" smtClean="0"/>
          </a:p>
          <a:p>
            <a:pPr lvl="2"/>
            <a:r>
              <a:rPr lang="pt-BR" dirty="0" smtClean="0"/>
              <a:t>(</a:t>
            </a:r>
            <a:r>
              <a:rPr lang="pt-BR" dirty="0" err="1"/>
              <a:t>friends</a:t>
            </a:r>
            <a:r>
              <a:rPr lang="pt-BR" dirty="0"/>
              <a:t>; </a:t>
            </a:r>
            <a:r>
              <a:rPr lang="pt-BR" dirty="0" err="1"/>
              <a:t>give</a:t>
            </a:r>
            <a:r>
              <a:rPr lang="pt-BR" dirty="0"/>
              <a:t>; </a:t>
            </a:r>
            <a:r>
              <a:rPr lang="pt-BR" dirty="0" err="1"/>
              <a:t>true</a:t>
            </a:r>
            <a:r>
              <a:rPr lang="pt-BR" dirty="0"/>
              <a:t> </a:t>
            </a:r>
            <a:r>
              <a:rPr lang="pt-BR" dirty="0" err="1"/>
              <a:t>praise</a:t>
            </a:r>
            <a:r>
              <a:rPr lang="pt-BR" dirty="0"/>
              <a:t>) </a:t>
            </a:r>
            <a:endParaRPr lang="pt-BR" dirty="0" smtClean="0"/>
          </a:p>
          <a:p>
            <a:pPr lvl="2"/>
            <a:r>
              <a:rPr lang="pt-BR" dirty="0" smtClean="0"/>
              <a:t>(</a:t>
            </a:r>
            <a:r>
              <a:rPr lang="pt-BR" dirty="0" err="1"/>
              <a:t>friends</a:t>
            </a:r>
            <a:r>
              <a:rPr lang="pt-BR" dirty="0"/>
              <a:t>; </a:t>
            </a:r>
            <a:r>
              <a:rPr lang="pt-BR" dirty="0" err="1"/>
              <a:t>give</a:t>
            </a:r>
            <a:r>
              <a:rPr lang="pt-BR" dirty="0"/>
              <a:t>; </a:t>
            </a:r>
            <a:r>
              <a:rPr lang="pt-BR" dirty="0" err="1"/>
              <a:t>praise</a:t>
            </a:r>
            <a:r>
              <a:rPr lang="pt-BR" dirty="0"/>
              <a:t>) </a:t>
            </a:r>
            <a:endParaRPr lang="pt-BR" dirty="0" smtClean="0"/>
          </a:p>
          <a:p>
            <a:pPr lvl="2"/>
            <a:r>
              <a:rPr lang="pt-BR" dirty="0" smtClean="0"/>
              <a:t>(</a:t>
            </a:r>
            <a:r>
              <a:rPr lang="pt-BR" dirty="0" err="1"/>
              <a:t>enemies</a:t>
            </a:r>
            <a:r>
              <a:rPr lang="pt-BR" dirty="0"/>
              <a:t>; </a:t>
            </a:r>
            <a:r>
              <a:rPr lang="pt-BR" dirty="0" err="1"/>
              <a:t>give</a:t>
            </a:r>
            <a:r>
              <a:rPr lang="pt-BR" dirty="0"/>
              <a:t>; </a:t>
            </a:r>
            <a:r>
              <a:rPr lang="pt-BR" dirty="0" err="1"/>
              <a:t>fake</a:t>
            </a:r>
            <a:r>
              <a:rPr lang="pt-BR" dirty="0"/>
              <a:t> </a:t>
            </a:r>
            <a:r>
              <a:rPr lang="pt-BR" dirty="0" err="1"/>
              <a:t>praise</a:t>
            </a:r>
            <a:r>
              <a:rPr lang="pt-BR" dirty="0" smtClean="0"/>
              <a:t>)</a:t>
            </a:r>
          </a:p>
        </p:txBody>
      </p:sp>
      <p:sp>
        <p:nvSpPr>
          <p:cNvPr id="4" name="Espaço Reservado para Rodapé 3"/>
          <p:cNvSpPr>
            <a:spLocks noGrp="1"/>
          </p:cNvSpPr>
          <p:nvPr>
            <p:ph type="ftr" sz="quarter" idx="10"/>
          </p:nvPr>
        </p:nvSpPr>
        <p:spPr/>
        <p:txBody>
          <a:bodyPr/>
          <a:lstStyle/>
          <a:p>
            <a:pPr>
              <a:defRPr/>
            </a:pPr>
            <a:r>
              <a:rPr lang="pt-BR" smtClean="0"/>
              <a:t>CIn-UFPE</a:t>
            </a:r>
            <a:endParaRPr lang="pt-BR"/>
          </a:p>
        </p:txBody>
      </p:sp>
      <p:sp>
        <p:nvSpPr>
          <p:cNvPr id="5" name="Espaço Reservado para Número de Slide 4"/>
          <p:cNvSpPr>
            <a:spLocks noGrp="1"/>
          </p:cNvSpPr>
          <p:nvPr>
            <p:ph type="sldNum" sz="quarter" idx="11"/>
          </p:nvPr>
        </p:nvSpPr>
        <p:spPr/>
        <p:txBody>
          <a:bodyPr/>
          <a:lstStyle/>
          <a:p>
            <a:pPr>
              <a:defRPr/>
            </a:pPr>
            <a:fld id="{6177D341-5D17-4D92-BFFE-874ED14BBB86}" type="slidenum">
              <a:rPr lang="pt-BR" smtClean="0"/>
              <a:pPr>
                <a:defRPr/>
              </a:pPr>
              <a:t>45</a:t>
            </a:fld>
            <a:endParaRPr lang="pt-BR"/>
          </a:p>
        </p:txBody>
      </p:sp>
    </p:spTree>
    <p:extLst>
      <p:ext uri="{BB962C8B-B14F-4D97-AF65-F5344CB8AC3E}">
        <p14:creationId xmlns:p14="http://schemas.microsoft.com/office/powerpoint/2010/main" xmlns="" val="35137589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pPr algn="ctr"/>
            <a:r>
              <a:rPr lang="pt-BR" dirty="0" smtClean="0"/>
              <a:t>Ferramentas de auxílio para EI &amp; Exemplos de sistemas</a:t>
            </a:r>
            <a:endParaRPr lang="pt-BR" dirty="0"/>
          </a:p>
        </p:txBody>
      </p:sp>
    </p:spTree>
    <p:extLst>
      <p:ext uri="{BB962C8B-B14F-4D97-AF65-F5344CB8AC3E}">
        <p14:creationId xmlns:p14="http://schemas.microsoft.com/office/powerpoint/2010/main" xmlns="" val="24846977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Ferramentas de auxílio a EI</a:t>
            </a:r>
            <a:endParaRPr lang="pt-BR" dirty="0"/>
          </a:p>
        </p:txBody>
      </p:sp>
      <p:sp>
        <p:nvSpPr>
          <p:cNvPr id="3" name="Espaço Reservado para Conteúdo 2"/>
          <p:cNvSpPr>
            <a:spLocks noGrp="1"/>
          </p:cNvSpPr>
          <p:nvPr>
            <p:ph idx="1"/>
          </p:nvPr>
        </p:nvSpPr>
        <p:spPr/>
        <p:txBody>
          <a:bodyPr/>
          <a:lstStyle/>
          <a:p>
            <a:r>
              <a:rPr lang="pt-BR" dirty="0" smtClean="0"/>
              <a:t>GATE ANNIE </a:t>
            </a:r>
          </a:p>
          <a:p>
            <a:pPr lvl="1"/>
            <a:r>
              <a:rPr lang="pt-BR" dirty="0" smtClean="0">
                <a:hlinkClick r:id="rId2"/>
              </a:rPr>
              <a:t>https://gate.ac.uk/</a:t>
            </a:r>
            <a:endParaRPr lang="pt-BR" dirty="0" smtClean="0"/>
          </a:p>
          <a:p>
            <a:r>
              <a:rPr lang="pt-BR" dirty="0" smtClean="0"/>
              <a:t>Stanford </a:t>
            </a:r>
            <a:r>
              <a:rPr lang="pt-BR" dirty="0" err="1" smtClean="0"/>
              <a:t>CoreNLP</a:t>
            </a:r>
            <a:r>
              <a:rPr lang="pt-BR" dirty="0" smtClean="0"/>
              <a:t> </a:t>
            </a:r>
          </a:p>
          <a:p>
            <a:pPr lvl="1"/>
            <a:r>
              <a:rPr lang="pt-BR" dirty="0" smtClean="0">
                <a:hlinkClick r:id="rId3"/>
              </a:rPr>
              <a:t>https://stanfordnlp.github.io/CoreNLP/</a:t>
            </a:r>
            <a:endParaRPr lang="pt-BR" dirty="0" smtClean="0"/>
          </a:p>
          <a:p>
            <a:pPr lvl="1"/>
            <a:r>
              <a:rPr lang="pt-BR" dirty="0" err="1" smtClean="0"/>
              <a:t>CoreNLP</a:t>
            </a:r>
            <a:r>
              <a:rPr lang="pt-BR" dirty="0" smtClean="0"/>
              <a:t> </a:t>
            </a:r>
            <a:r>
              <a:rPr lang="pt-BR" dirty="0" err="1" smtClean="0"/>
              <a:t>OpenIE</a:t>
            </a:r>
            <a:r>
              <a:rPr lang="pt-BR" dirty="0" smtClean="0"/>
              <a:t> - Extração de Informação Aberta</a:t>
            </a:r>
          </a:p>
          <a:p>
            <a:pPr lvl="2"/>
            <a:r>
              <a:rPr lang="pt-BR" dirty="0" smtClean="0">
                <a:hlinkClick r:id="rId4"/>
              </a:rPr>
              <a:t>https://nlp.stanford.edu/software/openie.html</a:t>
            </a:r>
            <a:endParaRPr lang="pt-BR" dirty="0" smtClean="0"/>
          </a:p>
          <a:p>
            <a:r>
              <a:rPr lang="pt-BR" dirty="0" smtClean="0"/>
              <a:t>NLTK </a:t>
            </a:r>
          </a:p>
          <a:p>
            <a:pPr lvl="1"/>
            <a:r>
              <a:rPr lang="pt-BR" dirty="0" smtClean="0">
                <a:hlinkClick r:id="rId5"/>
              </a:rPr>
              <a:t>http://www.nltk.org/</a:t>
            </a:r>
            <a:endParaRPr lang="pt-BR" dirty="0" smtClean="0"/>
          </a:p>
          <a:p>
            <a:pPr lvl="2"/>
            <a:endParaRPr lang="pt-BR" dirty="0" smtClean="0"/>
          </a:p>
          <a:p>
            <a:pPr lvl="1"/>
            <a:endParaRPr lang="pt-BR" dirty="0" smtClean="0"/>
          </a:p>
          <a:p>
            <a:pPr lvl="1"/>
            <a:endParaRPr lang="pt-BR" dirty="0" smtClean="0"/>
          </a:p>
          <a:p>
            <a:pPr lvl="1"/>
            <a:endParaRPr lang="pt-BR" dirty="0"/>
          </a:p>
        </p:txBody>
      </p:sp>
      <p:sp>
        <p:nvSpPr>
          <p:cNvPr id="4" name="Espaço Reservado para Rodapé 3"/>
          <p:cNvSpPr>
            <a:spLocks noGrp="1"/>
          </p:cNvSpPr>
          <p:nvPr>
            <p:ph type="ftr" sz="quarter" idx="10"/>
          </p:nvPr>
        </p:nvSpPr>
        <p:spPr/>
        <p:txBody>
          <a:bodyPr/>
          <a:lstStyle/>
          <a:p>
            <a:r>
              <a:rPr lang="pt-BR" smtClean="0"/>
              <a:t>CIn-UFPE</a:t>
            </a:r>
            <a:endParaRPr lang="pt-BR"/>
          </a:p>
        </p:txBody>
      </p:sp>
      <p:sp>
        <p:nvSpPr>
          <p:cNvPr id="5" name="Espaço Reservado para Número de Slide 4"/>
          <p:cNvSpPr>
            <a:spLocks noGrp="1"/>
          </p:cNvSpPr>
          <p:nvPr>
            <p:ph type="sldNum" sz="quarter" idx="11"/>
          </p:nvPr>
        </p:nvSpPr>
        <p:spPr/>
        <p:txBody>
          <a:bodyPr/>
          <a:lstStyle/>
          <a:p>
            <a:fld id="{6177D341-5D17-4D92-BFFE-874ED14BBB86}" type="slidenum">
              <a:rPr lang="pt-BR" smtClean="0"/>
              <a:pPr/>
              <a:t>47</a:t>
            </a:fld>
            <a:endParaRPr lang="pt-B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Alguns sistemas para EI Aberta</a:t>
            </a:r>
            <a:endParaRPr lang="pt-BR" dirty="0"/>
          </a:p>
        </p:txBody>
      </p:sp>
      <p:sp>
        <p:nvSpPr>
          <p:cNvPr id="3" name="Espaço Reservado para Conteúdo 2"/>
          <p:cNvSpPr>
            <a:spLocks noGrp="1"/>
          </p:cNvSpPr>
          <p:nvPr>
            <p:ph idx="1"/>
          </p:nvPr>
        </p:nvSpPr>
        <p:spPr/>
        <p:txBody>
          <a:bodyPr/>
          <a:lstStyle/>
          <a:p>
            <a:r>
              <a:rPr lang="pt-BR" sz="2400" dirty="0" err="1" smtClean="0"/>
              <a:t>TextRunner</a:t>
            </a:r>
            <a:endParaRPr lang="pt-BR" sz="2400" dirty="0" smtClean="0"/>
          </a:p>
          <a:p>
            <a:pPr lvl="1"/>
            <a:r>
              <a:rPr lang="pt-BR" sz="2000" dirty="0" smtClean="0"/>
              <a:t>primeiro sistema da EIA (</a:t>
            </a:r>
            <a:r>
              <a:rPr lang="en-US" sz="2000" dirty="0" err="1" smtClean="0"/>
              <a:t>Etzioni</a:t>
            </a:r>
            <a:r>
              <a:rPr lang="en-US" sz="2000" dirty="0" smtClean="0"/>
              <a:t> et al., 2008)</a:t>
            </a:r>
          </a:p>
          <a:p>
            <a:pPr lvl="1"/>
            <a:r>
              <a:rPr lang="pt-BR" sz="2000" dirty="0" smtClean="0">
                <a:hlinkClick r:id="rId2"/>
              </a:rPr>
              <a:t>https://github.com/knowitall/openie</a:t>
            </a:r>
            <a:endParaRPr lang="pt-BR" sz="2000" dirty="0" smtClean="0"/>
          </a:p>
          <a:p>
            <a:pPr>
              <a:spcBef>
                <a:spcPts val="1200"/>
              </a:spcBef>
            </a:pPr>
            <a:r>
              <a:rPr lang="pt-BR" sz="2400" dirty="0" smtClean="0"/>
              <a:t>WOE: </a:t>
            </a:r>
            <a:r>
              <a:rPr lang="pt-BR" sz="2400" dirty="0" err="1" smtClean="0"/>
              <a:t>Wikipedia-based</a:t>
            </a:r>
            <a:r>
              <a:rPr lang="pt-BR" sz="2400" dirty="0" smtClean="0"/>
              <a:t> Open </a:t>
            </a:r>
            <a:r>
              <a:rPr lang="pt-BR" sz="2400" dirty="0" err="1" smtClean="0"/>
              <a:t>Extractor</a:t>
            </a:r>
            <a:endParaRPr lang="pt-BR" sz="2400" dirty="0" smtClean="0"/>
          </a:p>
          <a:p>
            <a:pPr lvl="1"/>
            <a:r>
              <a:rPr lang="pt-BR" sz="2000" dirty="0" smtClean="0"/>
              <a:t>(Wu e </a:t>
            </a:r>
            <a:r>
              <a:rPr lang="pt-BR" sz="2000" dirty="0" err="1" smtClean="0"/>
              <a:t>Weld</a:t>
            </a:r>
            <a:r>
              <a:rPr lang="pt-BR" sz="2000" dirty="0" smtClean="0"/>
              <a:t>, 2010)</a:t>
            </a:r>
          </a:p>
          <a:p>
            <a:pPr>
              <a:spcBef>
                <a:spcPts val="1200"/>
              </a:spcBef>
            </a:pPr>
            <a:r>
              <a:rPr lang="en-US" sz="2400" dirty="0" smtClean="0"/>
              <a:t>OLLIE: Open Language Learning for Information Extraction </a:t>
            </a:r>
          </a:p>
          <a:p>
            <a:pPr lvl="1"/>
            <a:r>
              <a:rPr lang="en-US" sz="2000" dirty="0" smtClean="0"/>
              <a:t>(Schmitz et al., 2012)</a:t>
            </a:r>
          </a:p>
          <a:p>
            <a:pPr>
              <a:spcBef>
                <a:spcPts val="1200"/>
              </a:spcBef>
            </a:pPr>
            <a:r>
              <a:rPr lang="en-US" sz="2400" dirty="0" err="1" smtClean="0"/>
              <a:t>Clausie</a:t>
            </a:r>
            <a:r>
              <a:rPr lang="en-US" sz="2400" dirty="0" smtClean="0"/>
              <a:t>: clause-based open information extraction</a:t>
            </a:r>
          </a:p>
          <a:p>
            <a:pPr lvl="1"/>
            <a:r>
              <a:rPr lang="en-US" sz="2000" dirty="0" smtClean="0"/>
              <a:t>(Del </a:t>
            </a:r>
            <a:r>
              <a:rPr lang="en-US" sz="2000" dirty="0" err="1" smtClean="0"/>
              <a:t>Corro</a:t>
            </a:r>
            <a:r>
              <a:rPr lang="en-US" sz="2000" dirty="0" smtClean="0"/>
              <a:t> e </a:t>
            </a:r>
            <a:r>
              <a:rPr lang="en-US" sz="2000" dirty="0" err="1" smtClean="0"/>
              <a:t>Gemulla</a:t>
            </a:r>
            <a:r>
              <a:rPr lang="en-US" sz="2000" dirty="0" smtClean="0"/>
              <a:t>, 2013)</a:t>
            </a:r>
          </a:p>
        </p:txBody>
      </p:sp>
    </p:spTree>
    <p:extLst>
      <p:ext uri="{BB962C8B-B14F-4D97-AF65-F5344CB8AC3E}">
        <p14:creationId xmlns:p14="http://schemas.microsoft.com/office/powerpoint/2010/main" xmlns="" val="22454503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Algumas aplicações </a:t>
            </a:r>
            <a:endParaRPr lang="pt-BR" dirty="0"/>
          </a:p>
        </p:txBody>
      </p:sp>
      <p:sp>
        <p:nvSpPr>
          <p:cNvPr id="3" name="Espaço Reservado para Conteúdo 2"/>
          <p:cNvSpPr>
            <a:spLocks noGrp="1"/>
          </p:cNvSpPr>
          <p:nvPr>
            <p:ph idx="1"/>
          </p:nvPr>
        </p:nvSpPr>
        <p:spPr/>
        <p:txBody>
          <a:bodyPr/>
          <a:lstStyle/>
          <a:p>
            <a:r>
              <a:rPr lang="pt-BR" sz="2400" dirty="0" err="1" smtClean="0"/>
              <a:t>E.life</a:t>
            </a:r>
            <a:r>
              <a:rPr lang="pt-BR" sz="2400" dirty="0" smtClean="0"/>
              <a:t> - http://www.elife.com.br/</a:t>
            </a:r>
          </a:p>
          <a:p>
            <a:r>
              <a:rPr lang="pt-BR" sz="2400" dirty="0" smtClean="0"/>
              <a:t>Negócios Integrados - http://www.ni.com.br/</a:t>
            </a:r>
          </a:p>
          <a:p>
            <a:r>
              <a:rPr lang="pt-BR" sz="2400" dirty="0" smtClean="0"/>
              <a:t>PT Sistemas de informação - http://www.ptsi.pt/PTSI</a:t>
            </a:r>
          </a:p>
          <a:p>
            <a:r>
              <a:rPr lang="pt-BR" sz="2400" dirty="0" err="1" smtClean="0"/>
              <a:t>ATSolutions</a:t>
            </a:r>
            <a:r>
              <a:rPr lang="pt-BR" sz="2400" dirty="0" smtClean="0"/>
              <a:t> - http://www.atsolutions.com.br/</a:t>
            </a:r>
          </a:p>
          <a:p>
            <a:r>
              <a:rPr lang="pt-BR" sz="2400" dirty="0" err="1" smtClean="0"/>
              <a:t>Techne</a:t>
            </a:r>
            <a:r>
              <a:rPr lang="pt-BR" sz="2400" dirty="0" smtClean="0"/>
              <a:t> - http://www.techne.com.br/</a:t>
            </a:r>
          </a:p>
          <a:p>
            <a:r>
              <a:rPr lang="pt-BR" sz="2400" dirty="0" err="1" smtClean="0"/>
              <a:t>Datacraft</a:t>
            </a:r>
            <a:r>
              <a:rPr lang="pt-BR" sz="2400" dirty="0" smtClean="0"/>
              <a:t> - http://www.datacraft.com.br/</a:t>
            </a:r>
          </a:p>
          <a:p>
            <a:r>
              <a:rPr lang="pt-BR" sz="2400" dirty="0" smtClean="0"/>
              <a:t>NBCI - http://www.ncbi.nlm.nih.gov/</a:t>
            </a:r>
          </a:p>
          <a:p>
            <a:r>
              <a:rPr lang="pt-BR" sz="2400" dirty="0" err="1" smtClean="0"/>
              <a:t>Semiotic</a:t>
            </a:r>
            <a:r>
              <a:rPr lang="pt-BR" sz="2400" dirty="0" smtClean="0"/>
              <a:t> Systems - http://www.semiotic.com.br/</a:t>
            </a:r>
          </a:p>
          <a:p>
            <a:endParaRPr lang="pt-BR" dirty="0"/>
          </a:p>
        </p:txBody>
      </p:sp>
      <p:sp>
        <p:nvSpPr>
          <p:cNvPr id="4" name="Espaço Reservado para Rodapé 3"/>
          <p:cNvSpPr>
            <a:spLocks noGrp="1"/>
          </p:cNvSpPr>
          <p:nvPr>
            <p:ph type="ftr" sz="quarter" idx="10"/>
          </p:nvPr>
        </p:nvSpPr>
        <p:spPr/>
        <p:txBody>
          <a:bodyPr/>
          <a:lstStyle/>
          <a:p>
            <a:r>
              <a:rPr lang="pt-BR" smtClean="0"/>
              <a:t>CIn-UFPE</a:t>
            </a:r>
            <a:endParaRPr lang="pt-BR"/>
          </a:p>
        </p:txBody>
      </p:sp>
      <p:sp>
        <p:nvSpPr>
          <p:cNvPr id="5" name="Espaço Reservado para Número de Slide 4"/>
          <p:cNvSpPr>
            <a:spLocks noGrp="1"/>
          </p:cNvSpPr>
          <p:nvPr>
            <p:ph type="sldNum" sz="quarter" idx="11"/>
          </p:nvPr>
        </p:nvSpPr>
        <p:spPr/>
        <p:txBody>
          <a:bodyPr/>
          <a:lstStyle/>
          <a:p>
            <a:fld id="{6177D341-5D17-4D92-BFFE-874ED14BBB86}" type="slidenum">
              <a:rPr lang="pt-BR" smtClean="0"/>
              <a:pPr/>
              <a:t>49</a:t>
            </a:fld>
            <a:endParaRPr lang="pt-B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Extração de Informação</a:t>
            </a:r>
            <a:endParaRPr lang="pt-BR" dirty="0"/>
          </a:p>
        </p:txBody>
      </p:sp>
      <p:sp>
        <p:nvSpPr>
          <p:cNvPr id="3" name="Espaço Reservado para Conteúdo 2"/>
          <p:cNvSpPr>
            <a:spLocks noGrp="1"/>
          </p:cNvSpPr>
          <p:nvPr>
            <p:ph idx="1"/>
          </p:nvPr>
        </p:nvSpPr>
        <p:spPr/>
        <p:txBody>
          <a:bodyPr/>
          <a:lstStyle/>
          <a:p>
            <a:r>
              <a:rPr lang="pt-BR" dirty="0" smtClean="0"/>
              <a:t>A informação extraída pode ser utilizada por outros sistemas:</a:t>
            </a:r>
          </a:p>
          <a:p>
            <a:pPr lvl="1"/>
            <a:r>
              <a:rPr lang="pt-BR" dirty="0" smtClean="0"/>
              <a:t>Como metadados em sistemas de RI</a:t>
            </a:r>
          </a:p>
          <a:p>
            <a:pPr lvl="1"/>
            <a:r>
              <a:rPr lang="pt-BR" dirty="0"/>
              <a:t>P</a:t>
            </a:r>
            <a:r>
              <a:rPr lang="pt-BR" dirty="0" smtClean="0"/>
              <a:t>ara criação automática de sumários textuais</a:t>
            </a:r>
          </a:p>
          <a:p>
            <a:pPr lvl="1"/>
            <a:r>
              <a:rPr lang="pt-BR" dirty="0" smtClean="0"/>
              <a:t>Para geração de gráficos em sistemas de Mineração de Dados</a:t>
            </a:r>
          </a:p>
          <a:p>
            <a:pPr lvl="1"/>
            <a:r>
              <a:rPr lang="pt-BR" dirty="0" smtClean="0"/>
              <a:t>E mais...</a:t>
            </a:r>
          </a:p>
          <a:p>
            <a:pPr lvl="2"/>
            <a:r>
              <a:rPr lang="pt-BR" dirty="0" smtClean="0"/>
              <a:t>Sistemas de Análise de sentimento, Sistemas Especialistas, Aplicações Comerciais ...</a:t>
            </a:r>
          </a:p>
          <a:p>
            <a:pPr>
              <a:buNone/>
            </a:pPr>
            <a:endParaRPr lang="pt-BR" dirty="0"/>
          </a:p>
        </p:txBody>
      </p:sp>
    </p:spTree>
    <p:extLst>
      <p:ext uri="{BB962C8B-B14F-4D97-AF65-F5344CB8AC3E}">
        <p14:creationId xmlns:p14="http://schemas.microsoft.com/office/powerpoint/2010/main" xmlns="" val="21843410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Próxima aula</a:t>
            </a:r>
            <a:endParaRPr lang="pt-BR" dirty="0"/>
          </a:p>
        </p:txBody>
      </p:sp>
      <p:sp>
        <p:nvSpPr>
          <p:cNvPr id="3" name="Espaço Reservado para Conteúdo 2"/>
          <p:cNvSpPr>
            <a:spLocks noGrp="1"/>
          </p:cNvSpPr>
          <p:nvPr>
            <p:ph idx="1"/>
          </p:nvPr>
        </p:nvSpPr>
        <p:spPr/>
        <p:txBody>
          <a:bodyPr/>
          <a:lstStyle/>
          <a:p>
            <a:r>
              <a:rPr lang="pt-BR" smtClean="0"/>
              <a:t>Ver cronograma</a:t>
            </a:r>
            <a:endParaRPr lang="pt-BR" dirty="0" smtClean="0"/>
          </a:p>
        </p:txBody>
      </p:sp>
      <p:sp>
        <p:nvSpPr>
          <p:cNvPr id="5" name="Espaço Reservado para Número de Slide 4"/>
          <p:cNvSpPr>
            <a:spLocks noGrp="1"/>
          </p:cNvSpPr>
          <p:nvPr>
            <p:ph type="sldNum" sz="quarter" idx="11"/>
          </p:nvPr>
        </p:nvSpPr>
        <p:spPr/>
        <p:txBody>
          <a:bodyPr/>
          <a:lstStyle/>
          <a:p>
            <a:fld id="{6177D341-5D17-4D92-BFFE-874ED14BBB86}" type="slidenum">
              <a:rPr lang="pt-BR" smtClean="0"/>
              <a:pPr/>
              <a:t>50</a:t>
            </a:fld>
            <a:endParaRPr lang="pt-B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nchor="ctr"/>
          <a:lstStyle/>
          <a:p>
            <a:r>
              <a:rPr lang="pt-BR" dirty="0"/>
              <a:t>Processo de Extração</a:t>
            </a:r>
          </a:p>
        </p:txBody>
      </p:sp>
      <p:sp>
        <p:nvSpPr>
          <p:cNvPr id="1028" name="Content Placeholder 2"/>
          <p:cNvSpPr>
            <a:spLocks noGrp="1"/>
          </p:cNvSpPr>
          <p:nvPr>
            <p:ph idx="1"/>
          </p:nvPr>
        </p:nvSpPr>
        <p:spPr>
          <a:xfrm>
            <a:off x="838200" y="1690464"/>
            <a:ext cx="7772400" cy="1810544"/>
          </a:xfrm>
        </p:spPr>
        <p:txBody>
          <a:bodyPr/>
          <a:lstStyle/>
          <a:p>
            <a:pPr>
              <a:spcBef>
                <a:spcPct val="0"/>
              </a:spcBef>
              <a:spcAft>
                <a:spcPct val="40000"/>
              </a:spcAft>
            </a:pPr>
            <a:r>
              <a:rPr lang="pt-BR" dirty="0" smtClean="0"/>
              <a:t>Em geral, os </a:t>
            </a:r>
            <a:r>
              <a:rPr lang="pt-BR" dirty="0"/>
              <a:t>dados a serem extraídos são previamente definidos em um </a:t>
            </a:r>
            <a:r>
              <a:rPr lang="pt-BR" i="1" dirty="0" err="1"/>
              <a:t>template</a:t>
            </a:r>
            <a:r>
              <a:rPr lang="pt-BR" i="1" dirty="0"/>
              <a:t> </a:t>
            </a:r>
            <a:r>
              <a:rPr lang="pt-BR" dirty="0"/>
              <a:t>(formulário</a:t>
            </a:r>
            <a:r>
              <a:rPr lang="pt-BR" dirty="0" smtClean="0"/>
              <a:t>)</a:t>
            </a:r>
          </a:p>
          <a:p>
            <a:pPr lvl="1"/>
            <a:endParaRPr lang="pt-BR" sz="2000" dirty="0" smtClean="0"/>
          </a:p>
          <a:p>
            <a:pPr>
              <a:spcBef>
                <a:spcPct val="0"/>
              </a:spcBef>
              <a:spcAft>
                <a:spcPct val="40000"/>
              </a:spcAft>
            </a:pPr>
            <a:endParaRPr lang="pt-BR" sz="2600" dirty="0"/>
          </a:p>
          <a:p>
            <a:pPr lvl="1"/>
            <a:endParaRPr lang="pt-BR" dirty="0"/>
          </a:p>
          <a:p>
            <a:pPr>
              <a:buFont typeface="Wingdings" pitchFamily="2" charset="2"/>
              <a:buNone/>
            </a:pPr>
            <a:endParaRPr lang="pt-BR" dirty="0"/>
          </a:p>
        </p:txBody>
      </p:sp>
      <p:grpSp>
        <p:nvGrpSpPr>
          <p:cNvPr id="4" name="Group 4"/>
          <p:cNvGrpSpPr>
            <a:grpSpLocks/>
          </p:cNvGrpSpPr>
          <p:nvPr/>
        </p:nvGrpSpPr>
        <p:grpSpPr bwMode="auto">
          <a:xfrm>
            <a:off x="1042988" y="3501008"/>
            <a:ext cx="6838950" cy="2214563"/>
            <a:chOff x="962" y="2359"/>
            <a:chExt cx="4308" cy="1395"/>
          </a:xfrm>
        </p:grpSpPr>
        <p:grpSp>
          <p:nvGrpSpPr>
            <p:cNvPr id="1030" name="Group 5"/>
            <p:cNvGrpSpPr>
              <a:grpSpLocks/>
            </p:cNvGrpSpPr>
            <p:nvPr/>
          </p:nvGrpSpPr>
          <p:grpSpPr bwMode="auto">
            <a:xfrm>
              <a:off x="962" y="2603"/>
              <a:ext cx="576" cy="772"/>
              <a:chOff x="1029" y="2981"/>
              <a:chExt cx="576" cy="772"/>
            </a:xfrm>
          </p:grpSpPr>
          <p:sp>
            <p:nvSpPr>
              <p:cNvPr id="31" name="Rectangle 6"/>
              <p:cNvSpPr>
                <a:spLocks noChangeArrowheads="1"/>
              </p:cNvSpPr>
              <p:nvPr/>
            </p:nvSpPr>
            <p:spPr bwMode="auto">
              <a:xfrm>
                <a:off x="1029" y="2981"/>
                <a:ext cx="576" cy="772"/>
              </a:xfrm>
              <a:prstGeom prst="rect">
                <a:avLst/>
              </a:prstGeom>
              <a:solidFill>
                <a:srgbClr val="FFFFFF"/>
              </a:solidFill>
              <a:ln w="12700">
                <a:solidFill>
                  <a:schemeClr val="tx1"/>
                </a:solidFill>
                <a:miter lim="800000"/>
                <a:headEnd/>
                <a:tailEnd/>
              </a:ln>
              <a:effectLst>
                <a:outerShdw dist="35921" dir="2700000" algn="ctr" rotWithShape="0">
                  <a:schemeClr val="bg2"/>
                </a:outerShdw>
              </a:effectLst>
            </p:spPr>
            <p:txBody>
              <a:bodyPr wrap="none" anchor="ctr"/>
              <a:lstStyle/>
              <a:p>
                <a:pPr>
                  <a:defRPr/>
                </a:pPr>
                <a:endParaRPr lang="pt-BR">
                  <a:solidFill>
                    <a:srgbClr val="000000"/>
                  </a:solidFill>
                  <a:latin typeface="Arial" pitchFamily="34" charset="0"/>
                </a:endParaRPr>
              </a:p>
            </p:txBody>
          </p:sp>
          <p:sp>
            <p:nvSpPr>
              <p:cNvPr id="1056" name="Line 7"/>
              <p:cNvSpPr>
                <a:spLocks noChangeShapeType="1"/>
              </p:cNvSpPr>
              <p:nvPr/>
            </p:nvSpPr>
            <p:spPr bwMode="auto">
              <a:xfrm>
                <a:off x="1125" y="3129"/>
                <a:ext cx="384" cy="0"/>
              </a:xfrm>
              <a:prstGeom prst="line">
                <a:avLst/>
              </a:prstGeom>
              <a:noFill/>
              <a:ln w="38100">
                <a:solidFill>
                  <a:schemeClr val="hlink"/>
                </a:solidFill>
                <a:round/>
                <a:headEnd/>
                <a:tailEnd/>
              </a:ln>
            </p:spPr>
            <p:txBody>
              <a:bodyPr wrap="none" anchor="ctr"/>
              <a:lstStyle/>
              <a:p>
                <a:endParaRPr lang="pt-BR">
                  <a:solidFill>
                    <a:srgbClr val="000000"/>
                  </a:solidFill>
                </a:endParaRPr>
              </a:p>
            </p:txBody>
          </p:sp>
          <p:sp>
            <p:nvSpPr>
              <p:cNvPr id="1057" name="Line 8"/>
              <p:cNvSpPr>
                <a:spLocks noChangeShapeType="1"/>
              </p:cNvSpPr>
              <p:nvPr/>
            </p:nvSpPr>
            <p:spPr bwMode="auto">
              <a:xfrm>
                <a:off x="1125" y="3225"/>
                <a:ext cx="384" cy="0"/>
              </a:xfrm>
              <a:prstGeom prst="line">
                <a:avLst/>
              </a:prstGeom>
              <a:noFill/>
              <a:ln w="38100">
                <a:solidFill>
                  <a:schemeClr val="hlink"/>
                </a:solidFill>
                <a:round/>
                <a:headEnd/>
                <a:tailEnd/>
              </a:ln>
            </p:spPr>
            <p:txBody>
              <a:bodyPr wrap="none" anchor="ctr"/>
              <a:lstStyle/>
              <a:p>
                <a:endParaRPr lang="pt-BR">
                  <a:solidFill>
                    <a:srgbClr val="000000"/>
                  </a:solidFill>
                </a:endParaRPr>
              </a:p>
            </p:txBody>
          </p:sp>
          <p:sp>
            <p:nvSpPr>
              <p:cNvPr id="1058" name="Line 9"/>
              <p:cNvSpPr>
                <a:spLocks noChangeShapeType="1"/>
              </p:cNvSpPr>
              <p:nvPr/>
            </p:nvSpPr>
            <p:spPr bwMode="auto">
              <a:xfrm>
                <a:off x="1125" y="3321"/>
                <a:ext cx="384" cy="0"/>
              </a:xfrm>
              <a:prstGeom prst="line">
                <a:avLst/>
              </a:prstGeom>
              <a:noFill/>
              <a:ln w="38100">
                <a:solidFill>
                  <a:srgbClr val="FF3300"/>
                </a:solidFill>
                <a:round/>
                <a:headEnd/>
                <a:tailEnd/>
              </a:ln>
            </p:spPr>
            <p:txBody>
              <a:bodyPr wrap="none" anchor="ctr"/>
              <a:lstStyle/>
              <a:p>
                <a:endParaRPr lang="pt-BR">
                  <a:solidFill>
                    <a:srgbClr val="000000"/>
                  </a:solidFill>
                </a:endParaRPr>
              </a:p>
            </p:txBody>
          </p:sp>
          <p:sp>
            <p:nvSpPr>
              <p:cNvPr id="1059" name="Line 10"/>
              <p:cNvSpPr>
                <a:spLocks noChangeShapeType="1"/>
              </p:cNvSpPr>
              <p:nvPr/>
            </p:nvSpPr>
            <p:spPr bwMode="auto">
              <a:xfrm>
                <a:off x="1125" y="3417"/>
                <a:ext cx="384" cy="0"/>
              </a:xfrm>
              <a:prstGeom prst="line">
                <a:avLst/>
              </a:prstGeom>
              <a:noFill/>
              <a:ln w="38100">
                <a:solidFill>
                  <a:srgbClr val="FF3300"/>
                </a:solidFill>
                <a:round/>
                <a:headEnd/>
                <a:tailEnd/>
              </a:ln>
            </p:spPr>
            <p:txBody>
              <a:bodyPr wrap="none" anchor="ctr"/>
              <a:lstStyle/>
              <a:p>
                <a:endParaRPr lang="pt-BR">
                  <a:solidFill>
                    <a:srgbClr val="000000"/>
                  </a:solidFill>
                </a:endParaRPr>
              </a:p>
            </p:txBody>
          </p:sp>
          <p:sp>
            <p:nvSpPr>
              <p:cNvPr id="1060" name="Line 11"/>
              <p:cNvSpPr>
                <a:spLocks noChangeShapeType="1"/>
              </p:cNvSpPr>
              <p:nvPr/>
            </p:nvSpPr>
            <p:spPr bwMode="auto">
              <a:xfrm>
                <a:off x="1125" y="3513"/>
                <a:ext cx="384" cy="0"/>
              </a:xfrm>
              <a:prstGeom prst="line">
                <a:avLst/>
              </a:prstGeom>
              <a:noFill/>
              <a:ln w="38100">
                <a:solidFill>
                  <a:schemeClr val="accent1"/>
                </a:solidFill>
                <a:round/>
                <a:headEnd/>
                <a:tailEnd/>
              </a:ln>
            </p:spPr>
            <p:txBody>
              <a:bodyPr wrap="none" anchor="ctr"/>
              <a:lstStyle/>
              <a:p>
                <a:endParaRPr lang="pt-BR">
                  <a:solidFill>
                    <a:srgbClr val="000000"/>
                  </a:solidFill>
                </a:endParaRPr>
              </a:p>
            </p:txBody>
          </p:sp>
          <p:sp>
            <p:nvSpPr>
              <p:cNvPr id="1061" name="Line 12"/>
              <p:cNvSpPr>
                <a:spLocks noChangeShapeType="1"/>
              </p:cNvSpPr>
              <p:nvPr/>
            </p:nvSpPr>
            <p:spPr bwMode="auto">
              <a:xfrm>
                <a:off x="1125" y="3609"/>
                <a:ext cx="384" cy="0"/>
              </a:xfrm>
              <a:prstGeom prst="line">
                <a:avLst/>
              </a:prstGeom>
              <a:noFill/>
              <a:ln w="38100">
                <a:solidFill>
                  <a:schemeClr val="accent1"/>
                </a:solidFill>
                <a:round/>
                <a:headEnd/>
                <a:tailEnd/>
              </a:ln>
            </p:spPr>
            <p:txBody>
              <a:bodyPr wrap="none" anchor="ctr"/>
              <a:lstStyle/>
              <a:p>
                <a:endParaRPr lang="pt-BR">
                  <a:solidFill>
                    <a:srgbClr val="000000"/>
                  </a:solidFill>
                </a:endParaRPr>
              </a:p>
            </p:txBody>
          </p:sp>
        </p:grpSp>
        <p:sp>
          <p:nvSpPr>
            <p:cNvPr id="1031" name="AutoShape 13"/>
            <p:cNvSpPr>
              <a:spLocks noChangeArrowheads="1"/>
            </p:cNvSpPr>
            <p:nvPr/>
          </p:nvSpPr>
          <p:spPr bwMode="auto">
            <a:xfrm>
              <a:off x="1601" y="2823"/>
              <a:ext cx="301" cy="333"/>
            </a:xfrm>
            <a:prstGeom prst="rightArrow">
              <a:avLst>
                <a:gd name="adj1" fmla="val 50000"/>
                <a:gd name="adj2" fmla="val 25000"/>
              </a:avLst>
            </a:prstGeom>
            <a:solidFill>
              <a:srgbClr val="FFFFDF"/>
            </a:solidFill>
            <a:ln w="9525">
              <a:solidFill>
                <a:schemeClr val="tx1"/>
              </a:solidFill>
              <a:miter lim="800000"/>
              <a:headEnd/>
              <a:tailEnd/>
            </a:ln>
          </p:spPr>
          <p:txBody>
            <a:bodyPr wrap="none" anchor="ctr"/>
            <a:lstStyle/>
            <a:p>
              <a:endParaRPr lang="en-US">
                <a:solidFill>
                  <a:srgbClr val="000000"/>
                </a:solidFill>
              </a:endParaRPr>
            </a:p>
          </p:txBody>
        </p:sp>
        <p:sp>
          <p:nvSpPr>
            <p:cNvPr id="7" name="Rectangle 14"/>
            <p:cNvSpPr>
              <a:spLocks noChangeArrowheads="1"/>
            </p:cNvSpPr>
            <p:nvPr/>
          </p:nvSpPr>
          <p:spPr bwMode="auto">
            <a:xfrm>
              <a:off x="1950" y="2832"/>
              <a:ext cx="1073" cy="314"/>
            </a:xfrm>
            <a:prstGeom prst="rect">
              <a:avLst/>
            </a:prstGeom>
            <a:gradFill rotWithShape="0">
              <a:gsLst>
                <a:gs pos="0">
                  <a:srgbClr val="FFFFFF"/>
                </a:gs>
                <a:gs pos="100000">
                  <a:srgbClr val="FFFFDF"/>
                </a:gs>
              </a:gsLst>
              <a:lin ang="2700000" scaled="1"/>
            </a:gradFill>
            <a:ln w="12700">
              <a:solidFill>
                <a:schemeClr val="tx1"/>
              </a:solidFill>
              <a:miter lim="800000"/>
              <a:headEnd/>
              <a:tailEnd/>
            </a:ln>
            <a:effectLst>
              <a:outerShdw dist="35921" dir="2700000" algn="ctr" rotWithShape="0">
                <a:schemeClr val="bg2"/>
              </a:outerShdw>
            </a:effectLst>
          </p:spPr>
          <p:txBody>
            <a:bodyPr wrap="none" anchor="ctr"/>
            <a:lstStyle/>
            <a:p>
              <a:pPr>
                <a:defRPr/>
              </a:pPr>
              <a:endParaRPr lang="pt-BR">
                <a:solidFill>
                  <a:srgbClr val="000000"/>
                </a:solidFill>
                <a:latin typeface="Arial" pitchFamily="34" charset="0"/>
              </a:endParaRPr>
            </a:p>
          </p:txBody>
        </p:sp>
        <p:sp>
          <p:nvSpPr>
            <p:cNvPr id="1033" name="Text Box 15"/>
            <p:cNvSpPr txBox="1">
              <a:spLocks noChangeArrowheads="1"/>
            </p:cNvSpPr>
            <p:nvPr/>
          </p:nvSpPr>
          <p:spPr bwMode="auto">
            <a:xfrm>
              <a:off x="1924" y="2855"/>
              <a:ext cx="1113" cy="250"/>
            </a:xfrm>
            <a:prstGeom prst="rect">
              <a:avLst/>
            </a:prstGeom>
            <a:noFill/>
            <a:ln w="9525">
              <a:noFill/>
              <a:miter lim="800000"/>
              <a:headEnd/>
              <a:tailEnd/>
            </a:ln>
          </p:spPr>
          <p:txBody>
            <a:bodyPr>
              <a:spAutoFit/>
            </a:bodyPr>
            <a:lstStyle/>
            <a:p>
              <a:pPr algn="ctr" eaLnBrk="0" hangingPunct="0"/>
              <a:r>
                <a:rPr lang="pt-BR" sz="2000">
                  <a:solidFill>
                    <a:srgbClr val="000000"/>
                  </a:solidFill>
                  <a:latin typeface="Tahoma" pitchFamily="34" charset="0"/>
                </a:rPr>
                <a:t>Sistema p/ EI</a:t>
              </a:r>
            </a:p>
          </p:txBody>
        </p:sp>
        <p:grpSp>
          <p:nvGrpSpPr>
            <p:cNvPr id="1034" name="Group 16"/>
            <p:cNvGrpSpPr>
              <a:grpSpLocks/>
            </p:cNvGrpSpPr>
            <p:nvPr/>
          </p:nvGrpSpPr>
          <p:grpSpPr bwMode="auto">
            <a:xfrm>
              <a:off x="4637" y="3324"/>
              <a:ext cx="334" cy="308"/>
              <a:chOff x="4632" y="3708"/>
              <a:chExt cx="334" cy="308"/>
            </a:xfrm>
          </p:grpSpPr>
          <p:sp>
            <p:nvSpPr>
              <p:cNvPr id="1053" name="AutoShape 17"/>
              <p:cNvSpPr>
                <a:spLocks noChangeArrowheads="1"/>
              </p:cNvSpPr>
              <p:nvPr/>
            </p:nvSpPr>
            <p:spPr bwMode="auto">
              <a:xfrm>
                <a:off x="4632" y="3708"/>
                <a:ext cx="334" cy="304"/>
              </a:xfrm>
              <a:prstGeom prst="can">
                <a:avLst>
                  <a:gd name="adj" fmla="val 25000"/>
                </a:avLst>
              </a:prstGeom>
              <a:solidFill>
                <a:schemeClr val="bg1"/>
              </a:solidFill>
              <a:ln w="9525">
                <a:solidFill>
                  <a:schemeClr val="tx1"/>
                </a:solidFill>
                <a:round/>
                <a:headEnd/>
                <a:tailEnd/>
              </a:ln>
            </p:spPr>
            <p:txBody>
              <a:bodyPr wrap="none" anchor="ctr"/>
              <a:lstStyle/>
              <a:p>
                <a:endParaRPr lang="en-US">
                  <a:solidFill>
                    <a:srgbClr val="000000"/>
                  </a:solidFill>
                </a:endParaRPr>
              </a:p>
            </p:txBody>
          </p:sp>
          <p:sp>
            <p:nvSpPr>
              <p:cNvPr id="1054" name="Text Box 18"/>
              <p:cNvSpPr txBox="1">
                <a:spLocks noChangeArrowheads="1"/>
              </p:cNvSpPr>
              <p:nvPr/>
            </p:nvSpPr>
            <p:spPr bwMode="auto">
              <a:xfrm>
                <a:off x="4643" y="3766"/>
                <a:ext cx="319" cy="250"/>
              </a:xfrm>
              <a:prstGeom prst="rect">
                <a:avLst/>
              </a:prstGeom>
              <a:noFill/>
              <a:ln w="9525">
                <a:noFill/>
                <a:miter lim="800000"/>
                <a:headEnd/>
                <a:tailEnd/>
              </a:ln>
            </p:spPr>
            <p:txBody>
              <a:bodyPr wrap="none">
                <a:spAutoFit/>
              </a:bodyPr>
              <a:lstStyle/>
              <a:p>
                <a:pPr eaLnBrk="0" hangingPunct="0"/>
                <a:r>
                  <a:rPr lang="pt-BR" sz="2000">
                    <a:solidFill>
                      <a:srgbClr val="000000"/>
                    </a:solidFill>
                    <a:latin typeface="Tahoma" pitchFamily="34" charset="0"/>
                  </a:rPr>
                  <a:t>BD</a:t>
                </a:r>
              </a:p>
            </p:txBody>
          </p:sp>
        </p:grpSp>
        <p:sp>
          <p:nvSpPr>
            <p:cNvPr id="1035" name="AutoShape 19"/>
            <p:cNvSpPr>
              <a:spLocks noChangeArrowheads="1"/>
            </p:cNvSpPr>
            <p:nvPr/>
          </p:nvSpPr>
          <p:spPr bwMode="auto">
            <a:xfrm>
              <a:off x="3097" y="2841"/>
              <a:ext cx="301" cy="333"/>
            </a:xfrm>
            <a:prstGeom prst="rightArrow">
              <a:avLst>
                <a:gd name="adj1" fmla="val 50000"/>
                <a:gd name="adj2" fmla="val 25000"/>
              </a:avLst>
            </a:prstGeom>
            <a:solidFill>
              <a:srgbClr val="FFFFDF"/>
            </a:solidFill>
            <a:ln w="9525">
              <a:solidFill>
                <a:schemeClr val="tx1"/>
              </a:solidFill>
              <a:miter lim="800000"/>
              <a:headEnd/>
              <a:tailEnd/>
            </a:ln>
          </p:spPr>
          <p:txBody>
            <a:bodyPr wrap="none" anchor="ctr"/>
            <a:lstStyle/>
            <a:p>
              <a:endParaRPr lang="en-US">
                <a:solidFill>
                  <a:srgbClr val="000000"/>
                </a:solidFill>
              </a:endParaRPr>
            </a:p>
          </p:txBody>
        </p:sp>
        <p:sp>
          <p:nvSpPr>
            <p:cNvPr id="11" name="Rectangle 20"/>
            <p:cNvSpPr>
              <a:spLocks noChangeArrowheads="1"/>
            </p:cNvSpPr>
            <p:nvPr/>
          </p:nvSpPr>
          <p:spPr bwMode="auto">
            <a:xfrm>
              <a:off x="4652" y="2885"/>
              <a:ext cx="276" cy="352"/>
            </a:xfrm>
            <a:prstGeom prst="rect">
              <a:avLst/>
            </a:prstGeom>
            <a:solidFill>
              <a:srgbClr val="FFFFFF"/>
            </a:solidFill>
            <a:ln w="12700">
              <a:solidFill>
                <a:schemeClr val="tx1"/>
              </a:solidFill>
              <a:miter lim="800000"/>
              <a:headEnd/>
              <a:tailEnd/>
            </a:ln>
            <a:effectLst>
              <a:outerShdw dist="35921" dir="2700000" algn="ctr" rotWithShape="0">
                <a:schemeClr val="bg2"/>
              </a:outerShdw>
            </a:effectLst>
          </p:spPr>
          <p:txBody>
            <a:bodyPr wrap="none" anchor="ctr"/>
            <a:lstStyle/>
            <a:p>
              <a:pPr>
                <a:defRPr/>
              </a:pPr>
              <a:endParaRPr lang="pt-BR">
                <a:solidFill>
                  <a:srgbClr val="000000"/>
                </a:solidFill>
                <a:latin typeface="Arial" pitchFamily="34" charset="0"/>
              </a:endParaRPr>
            </a:p>
          </p:txBody>
        </p:sp>
        <p:sp>
          <p:nvSpPr>
            <p:cNvPr id="1037" name="Line 21"/>
            <p:cNvSpPr>
              <a:spLocks noChangeShapeType="1"/>
            </p:cNvSpPr>
            <p:nvPr/>
          </p:nvSpPr>
          <p:spPr bwMode="auto">
            <a:xfrm>
              <a:off x="4690" y="3063"/>
              <a:ext cx="200" cy="0"/>
            </a:xfrm>
            <a:prstGeom prst="line">
              <a:avLst/>
            </a:prstGeom>
            <a:noFill/>
            <a:ln w="38100">
              <a:solidFill>
                <a:srgbClr val="FF3300"/>
              </a:solidFill>
              <a:round/>
              <a:headEnd/>
              <a:tailEnd/>
            </a:ln>
          </p:spPr>
          <p:txBody>
            <a:bodyPr wrap="none" anchor="ctr"/>
            <a:lstStyle/>
            <a:p>
              <a:endParaRPr lang="pt-BR">
                <a:solidFill>
                  <a:srgbClr val="000000"/>
                </a:solidFill>
              </a:endParaRPr>
            </a:p>
          </p:txBody>
        </p:sp>
        <p:sp>
          <p:nvSpPr>
            <p:cNvPr id="1038" name="Line 22"/>
            <p:cNvSpPr>
              <a:spLocks noChangeShapeType="1"/>
            </p:cNvSpPr>
            <p:nvPr/>
          </p:nvSpPr>
          <p:spPr bwMode="auto">
            <a:xfrm>
              <a:off x="4690" y="3155"/>
              <a:ext cx="200" cy="0"/>
            </a:xfrm>
            <a:prstGeom prst="line">
              <a:avLst/>
            </a:prstGeom>
            <a:noFill/>
            <a:ln w="38100">
              <a:solidFill>
                <a:schemeClr val="accent1"/>
              </a:solidFill>
              <a:round/>
              <a:headEnd/>
              <a:tailEnd/>
            </a:ln>
          </p:spPr>
          <p:txBody>
            <a:bodyPr wrap="none" anchor="ctr"/>
            <a:lstStyle/>
            <a:p>
              <a:endParaRPr lang="pt-BR">
                <a:solidFill>
                  <a:srgbClr val="000000"/>
                </a:solidFill>
              </a:endParaRPr>
            </a:p>
          </p:txBody>
        </p:sp>
        <p:sp>
          <p:nvSpPr>
            <p:cNvPr id="14" name="Rectangle 23"/>
            <p:cNvSpPr>
              <a:spLocks noChangeArrowheads="1"/>
            </p:cNvSpPr>
            <p:nvPr/>
          </p:nvSpPr>
          <p:spPr bwMode="auto">
            <a:xfrm>
              <a:off x="3482" y="2687"/>
              <a:ext cx="594" cy="772"/>
            </a:xfrm>
            <a:prstGeom prst="rect">
              <a:avLst/>
            </a:prstGeom>
            <a:solidFill>
              <a:srgbClr val="FFFFFF"/>
            </a:solidFill>
            <a:ln w="12700">
              <a:solidFill>
                <a:schemeClr val="tx1"/>
              </a:solidFill>
              <a:miter lim="800000"/>
              <a:headEnd/>
              <a:tailEnd/>
            </a:ln>
            <a:effectLst>
              <a:outerShdw dist="35921" dir="2700000" algn="ctr" rotWithShape="0">
                <a:schemeClr val="bg2"/>
              </a:outerShdw>
            </a:effectLst>
          </p:spPr>
          <p:txBody>
            <a:bodyPr wrap="none" anchor="ctr"/>
            <a:lstStyle/>
            <a:p>
              <a:pPr>
                <a:defRPr/>
              </a:pPr>
              <a:endParaRPr lang="pt-BR">
                <a:solidFill>
                  <a:srgbClr val="000000"/>
                </a:solidFill>
                <a:latin typeface="Arial" pitchFamily="34" charset="0"/>
              </a:endParaRPr>
            </a:p>
          </p:txBody>
        </p:sp>
        <p:sp>
          <p:nvSpPr>
            <p:cNvPr id="1040" name="Text Box 24"/>
            <p:cNvSpPr txBox="1">
              <a:spLocks noChangeArrowheads="1"/>
            </p:cNvSpPr>
            <p:nvPr/>
          </p:nvSpPr>
          <p:spPr bwMode="auto">
            <a:xfrm>
              <a:off x="3436" y="2717"/>
              <a:ext cx="549" cy="737"/>
            </a:xfrm>
            <a:prstGeom prst="rect">
              <a:avLst/>
            </a:prstGeom>
            <a:noFill/>
            <a:ln w="9525">
              <a:noFill/>
              <a:miter lim="800000"/>
              <a:headEnd/>
              <a:tailEnd/>
            </a:ln>
          </p:spPr>
          <p:txBody>
            <a:bodyPr>
              <a:spAutoFit/>
            </a:bodyPr>
            <a:lstStyle/>
            <a:p>
              <a:pPr algn="ctr" eaLnBrk="0" hangingPunct="0"/>
              <a:r>
                <a:rPr lang="pt-BR" sz="1400" dirty="0">
                  <a:solidFill>
                    <a:srgbClr val="000000"/>
                  </a:solidFill>
                  <a:latin typeface="Tahoma" pitchFamily="34" charset="0"/>
                </a:rPr>
                <a:t>Item1:</a:t>
              </a:r>
            </a:p>
            <a:p>
              <a:pPr algn="ctr" eaLnBrk="0" hangingPunct="0"/>
              <a:r>
                <a:rPr lang="pt-BR" sz="1400" dirty="0">
                  <a:solidFill>
                    <a:srgbClr val="000000"/>
                  </a:solidFill>
                  <a:latin typeface="Tahoma" pitchFamily="34" charset="0"/>
                </a:rPr>
                <a:t>Item2:</a:t>
              </a:r>
            </a:p>
            <a:p>
              <a:pPr algn="ctr" eaLnBrk="0" hangingPunct="0"/>
              <a:r>
                <a:rPr lang="pt-BR" sz="1400" dirty="0">
                  <a:solidFill>
                    <a:srgbClr val="000000"/>
                  </a:solidFill>
                  <a:latin typeface="Tahoma" pitchFamily="34" charset="0"/>
                </a:rPr>
                <a:t>Item3:</a:t>
              </a:r>
            </a:p>
            <a:p>
              <a:pPr algn="ctr" eaLnBrk="0" hangingPunct="0"/>
              <a:r>
                <a:rPr lang="pt-BR" sz="1400" dirty="0">
                  <a:solidFill>
                    <a:srgbClr val="000000"/>
                  </a:solidFill>
                  <a:latin typeface="Tahoma" pitchFamily="34" charset="0"/>
                </a:rPr>
                <a:t>Item4:</a:t>
              </a:r>
            </a:p>
            <a:p>
              <a:pPr algn="ctr" eaLnBrk="0" hangingPunct="0"/>
              <a:r>
                <a:rPr lang="pt-BR" sz="1400" dirty="0">
                  <a:solidFill>
                    <a:srgbClr val="000000"/>
                  </a:solidFill>
                  <a:latin typeface="Tahoma" pitchFamily="34" charset="0"/>
                </a:rPr>
                <a:t>Item5:</a:t>
              </a:r>
            </a:p>
          </p:txBody>
        </p:sp>
        <p:sp>
          <p:nvSpPr>
            <p:cNvPr id="1041" name="Text Box 25"/>
            <p:cNvSpPr txBox="1">
              <a:spLocks noChangeArrowheads="1"/>
            </p:cNvSpPr>
            <p:nvPr/>
          </p:nvSpPr>
          <p:spPr bwMode="auto">
            <a:xfrm>
              <a:off x="3220" y="2447"/>
              <a:ext cx="1113" cy="250"/>
            </a:xfrm>
            <a:prstGeom prst="rect">
              <a:avLst/>
            </a:prstGeom>
            <a:noFill/>
            <a:ln w="9525">
              <a:noFill/>
              <a:miter lim="800000"/>
              <a:headEnd/>
              <a:tailEnd/>
            </a:ln>
          </p:spPr>
          <p:txBody>
            <a:bodyPr>
              <a:spAutoFit/>
            </a:bodyPr>
            <a:lstStyle/>
            <a:p>
              <a:pPr algn="ctr" eaLnBrk="0" hangingPunct="0"/>
              <a:r>
                <a:rPr lang="pt-BR" sz="2000" i="1">
                  <a:solidFill>
                    <a:srgbClr val="000000"/>
                  </a:solidFill>
                  <a:latin typeface="Tahoma" pitchFamily="34" charset="0"/>
                </a:rPr>
                <a:t>Template</a:t>
              </a:r>
            </a:p>
          </p:txBody>
        </p:sp>
        <p:sp>
          <p:nvSpPr>
            <p:cNvPr id="1042" name="Line 26"/>
            <p:cNvSpPr>
              <a:spLocks noChangeShapeType="1"/>
            </p:cNvSpPr>
            <p:nvPr/>
          </p:nvSpPr>
          <p:spPr bwMode="auto">
            <a:xfrm flipV="1">
              <a:off x="3896" y="3093"/>
              <a:ext cx="132" cy="0"/>
            </a:xfrm>
            <a:prstGeom prst="line">
              <a:avLst/>
            </a:prstGeom>
            <a:noFill/>
            <a:ln w="38100">
              <a:solidFill>
                <a:srgbClr val="FF0000"/>
              </a:solidFill>
              <a:round/>
              <a:headEnd/>
              <a:tailEnd/>
            </a:ln>
          </p:spPr>
          <p:txBody>
            <a:bodyPr wrap="none" anchor="ctr"/>
            <a:lstStyle/>
            <a:p>
              <a:endParaRPr lang="pt-BR">
                <a:solidFill>
                  <a:srgbClr val="000000"/>
                </a:solidFill>
              </a:endParaRPr>
            </a:p>
          </p:txBody>
        </p:sp>
        <p:sp>
          <p:nvSpPr>
            <p:cNvPr id="1043" name="Line 27"/>
            <p:cNvSpPr>
              <a:spLocks noChangeShapeType="1"/>
            </p:cNvSpPr>
            <p:nvPr/>
          </p:nvSpPr>
          <p:spPr bwMode="auto">
            <a:xfrm flipV="1">
              <a:off x="3896" y="3231"/>
              <a:ext cx="126" cy="0"/>
            </a:xfrm>
            <a:prstGeom prst="line">
              <a:avLst/>
            </a:prstGeom>
            <a:noFill/>
            <a:ln w="38100">
              <a:solidFill>
                <a:schemeClr val="accent1"/>
              </a:solidFill>
              <a:round/>
              <a:headEnd/>
              <a:tailEnd/>
            </a:ln>
          </p:spPr>
          <p:txBody>
            <a:bodyPr wrap="none" anchor="ctr"/>
            <a:lstStyle/>
            <a:p>
              <a:endParaRPr lang="pt-BR">
                <a:solidFill>
                  <a:srgbClr val="000000"/>
                </a:solidFill>
              </a:endParaRPr>
            </a:p>
          </p:txBody>
        </p:sp>
        <p:sp>
          <p:nvSpPr>
            <p:cNvPr id="1044" name="AutoShape 28"/>
            <p:cNvSpPr>
              <a:spLocks noChangeArrowheads="1"/>
            </p:cNvSpPr>
            <p:nvPr/>
          </p:nvSpPr>
          <p:spPr bwMode="auto">
            <a:xfrm>
              <a:off x="4931" y="3450"/>
              <a:ext cx="334" cy="304"/>
            </a:xfrm>
            <a:prstGeom prst="can">
              <a:avLst>
                <a:gd name="adj" fmla="val 25000"/>
              </a:avLst>
            </a:prstGeom>
            <a:solidFill>
              <a:schemeClr val="bg1"/>
            </a:solidFill>
            <a:ln w="9525">
              <a:solidFill>
                <a:schemeClr val="tx1"/>
              </a:solidFill>
              <a:round/>
              <a:headEnd/>
              <a:tailEnd/>
            </a:ln>
          </p:spPr>
          <p:txBody>
            <a:bodyPr wrap="none" anchor="ctr"/>
            <a:lstStyle/>
            <a:p>
              <a:endParaRPr lang="en-US">
                <a:solidFill>
                  <a:srgbClr val="000000"/>
                </a:solidFill>
              </a:endParaRPr>
            </a:p>
          </p:txBody>
        </p:sp>
        <p:sp>
          <p:nvSpPr>
            <p:cNvPr id="1045" name="Text Box 29"/>
            <p:cNvSpPr txBox="1">
              <a:spLocks noChangeArrowheads="1"/>
            </p:cNvSpPr>
            <p:nvPr/>
          </p:nvSpPr>
          <p:spPr bwMode="auto">
            <a:xfrm>
              <a:off x="4964" y="3497"/>
              <a:ext cx="306" cy="250"/>
            </a:xfrm>
            <a:prstGeom prst="rect">
              <a:avLst/>
            </a:prstGeom>
            <a:noFill/>
            <a:ln w="9525">
              <a:noFill/>
              <a:miter lim="800000"/>
              <a:headEnd/>
              <a:tailEnd/>
            </a:ln>
          </p:spPr>
          <p:txBody>
            <a:bodyPr wrap="none">
              <a:spAutoFit/>
            </a:bodyPr>
            <a:lstStyle/>
            <a:p>
              <a:pPr eaLnBrk="0" hangingPunct="0"/>
              <a:r>
                <a:rPr lang="pt-BR" sz="2000">
                  <a:solidFill>
                    <a:srgbClr val="000000"/>
                  </a:solidFill>
                  <a:latin typeface="Tahoma" pitchFamily="34" charset="0"/>
                </a:rPr>
                <a:t>BC</a:t>
              </a:r>
            </a:p>
          </p:txBody>
        </p:sp>
        <p:sp>
          <p:nvSpPr>
            <p:cNvPr id="1046" name="AutoShape 30"/>
            <p:cNvSpPr>
              <a:spLocks noChangeArrowheads="1"/>
            </p:cNvSpPr>
            <p:nvPr/>
          </p:nvSpPr>
          <p:spPr bwMode="auto">
            <a:xfrm>
              <a:off x="4153" y="3012"/>
              <a:ext cx="456" cy="60"/>
            </a:xfrm>
            <a:prstGeom prst="rightArrow">
              <a:avLst>
                <a:gd name="adj1" fmla="val 50000"/>
                <a:gd name="adj2" fmla="val 190000"/>
              </a:avLst>
            </a:prstGeom>
            <a:solidFill>
              <a:srgbClr val="FFFFDF"/>
            </a:solidFill>
            <a:ln w="9525">
              <a:solidFill>
                <a:srgbClr val="000000"/>
              </a:solidFill>
              <a:miter lim="800000"/>
              <a:headEnd/>
              <a:tailEnd/>
            </a:ln>
          </p:spPr>
          <p:txBody>
            <a:bodyPr wrap="none" anchor="ctr"/>
            <a:lstStyle/>
            <a:p>
              <a:endParaRPr lang="en-US">
                <a:solidFill>
                  <a:srgbClr val="000000"/>
                </a:solidFill>
              </a:endParaRPr>
            </a:p>
          </p:txBody>
        </p:sp>
        <p:sp>
          <p:nvSpPr>
            <p:cNvPr id="1047" name="AutoShape 31"/>
            <p:cNvSpPr>
              <a:spLocks noChangeArrowheads="1"/>
            </p:cNvSpPr>
            <p:nvPr/>
          </p:nvSpPr>
          <p:spPr bwMode="auto">
            <a:xfrm rot="1143027">
              <a:off x="4151" y="3222"/>
              <a:ext cx="456" cy="60"/>
            </a:xfrm>
            <a:prstGeom prst="rightArrow">
              <a:avLst>
                <a:gd name="adj1" fmla="val 50000"/>
                <a:gd name="adj2" fmla="val 190000"/>
              </a:avLst>
            </a:prstGeom>
            <a:solidFill>
              <a:srgbClr val="FFFFDF"/>
            </a:solidFill>
            <a:ln w="9525">
              <a:solidFill>
                <a:srgbClr val="000000"/>
              </a:solidFill>
              <a:miter lim="800000"/>
              <a:headEnd/>
              <a:tailEnd/>
            </a:ln>
          </p:spPr>
          <p:txBody>
            <a:bodyPr wrap="none" anchor="ctr"/>
            <a:lstStyle/>
            <a:p>
              <a:endParaRPr lang="en-US">
                <a:solidFill>
                  <a:srgbClr val="000000"/>
                </a:solidFill>
              </a:endParaRPr>
            </a:p>
          </p:txBody>
        </p:sp>
        <p:sp>
          <p:nvSpPr>
            <p:cNvPr id="1048" name="AutoShape 32"/>
            <p:cNvSpPr>
              <a:spLocks noChangeArrowheads="1"/>
            </p:cNvSpPr>
            <p:nvPr/>
          </p:nvSpPr>
          <p:spPr bwMode="auto">
            <a:xfrm rot="20456973" flipV="1">
              <a:off x="4151" y="2796"/>
              <a:ext cx="456" cy="60"/>
            </a:xfrm>
            <a:prstGeom prst="rightArrow">
              <a:avLst>
                <a:gd name="adj1" fmla="val 50000"/>
                <a:gd name="adj2" fmla="val 190000"/>
              </a:avLst>
            </a:prstGeom>
            <a:solidFill>
              <a:srgbClr val="FFFFDF"/>
            </a:solidFill>
            <a:ln w="9525">
              <a:solidFill>
                <a:srgbClr val="000000"/>
              </a:solidFill>
              <a:miter lim="800000"/>
              <a:headEnd/>
              <a:tailEnd/>
            </a:ln>
          </p:spPr>
          <p:txBody>
            <a:bodyPr wrap="none" anchor="ctr"/>
            <a:lstStyle/>
            <a:p>
              <a:endParaRPr lang="en-US">
                <a:solidFill>
                  <a:srgbClr val="000000"/>
                </a:solidFill>
              </a:endParaRPr>
            </a:p>
          </p:txBody>
        </p:sp>
        <p:sp>
          <p:nvSpPr>
            <p:cNvPr id="1049" name="Line 33"/>
            <p:cNvSpPr>
              <a:spLocks noChangeShapeType="1"/>
            </p:cNvSpPr>
            <p:nvPr/>
          </p:nvSpPr>
          <p:spPr bwMode="auto">
            <a:xfrm>
              <a:off x="4690" y="2967"/>
              <a:ext cx="200" cy="0"/>
            </a:xfrm>
            <a:prstGeom prst="line">
              <a:avLst/>
            </a:prstGeom>
            <a:noFill/>
            <a:ln w="38100">
              <a:solidFill>
                <a:schemeClr val="hlink"/>
              </a:solidFill>
              <a:round/>
              <a:headEnd/>
              <a:tailEnd/>
            </a:ln>
          </p:spPr>
          <p:txBody>
            <a:bodyPr wrap="none" anchor="ctr"/>
            <a:lstStyle/>
            <a:p>
              <a:endParaRPr lang="pt-BR">
                <a:solidFill>
                  <a:srgbClr val="000000"/>
                </a:solidFill>
              </a:endParaRPr>
            </a:p>
          </p:txBody>
        </p:sp>
        <p:sp>
          <p:nvSpPr>
            <p:cNvPr id="1050" name="Line 34"/>
            <p:cNvSpPr>
              <a:spLocks noChangeShapeType="1"/>
            </p:cNvSpPr>
            <p:nvPr/>
          </p:nvSpPr>
          <p:spPr bwMode="auto">
            <a:xfrm flipV="1">
              <a:off x="3896" y="3363"/>
              <a:ext cx="132" cy="0"/>
            </a:xfrm>
            <a:prstGeom prst="line">
              <a:avLst/>
            </a:prstGeom>
            <a:noFill/>
            <a:ln w="38100">
              <a:solidFill>
                <a:schemeClr val="hlink"/>
              </a:solidFill>
              <a:round/>
              <a:headEnd/>
              <a:tailEnd/>
            </a:ln>
          </p:spPr>
          <p:txBody>
            <a:bodyPr wrap="none" anchor="ctr"/>
            <a:lstStyle/>
            <a:p>
              <a:endParaRPr lang="pt-BR">
                <a:solidFill>
                  <a:srgbClr val="000000"/>
                </a:solidFill>
              </a:endParaRPr>
            </a:p>
          </p:txBody>
        </p:sp>
        <p:sp>
          <p:nvSpPr>
            <p:cNvPr id="1051" name="Line 35"/>
            <p:cNvSpPr>
              <a:spLocks noChangeShapeType="1"/>
            </p:cNvSpPr>
            <p:nvPr/>
          </p:nvSpPr>
          <p:spPr bwMode="auto">
            <a:xfrm flipV="1">
              <a:off x="3896" y="2961"/>
              <a:ext cx="132" cy="0"/>
            </a:xfrm>
            <a:prstGeom prst="line">
              <a:avLst/>
            </a:prstGeom>
            <a:noFill/>
            <a:ln w="38100">
              <a:solidFill>
                <a:srgbClr val="FF0000"/>
              </a:solidFill>
              <a:round/>
              <a:headEnd/>
              <a:tailEnd/>
            </a:ln>
          </p:spPr>
          <p:txBody>
            <a:bodyPr wrap="none" anchor="ctr"/>
            <a:lstStyle/>
            <a:p>
              <a:endParaRPr lang="pt-BR">
                <a:solidFill>
                  <a:srgbClr val="000000"/>
                </a:solidFill>
              </a:endParaRPr>
            </a:p>
          </p:txBody>
        </p:sp>
        <p:sp>
          <p:nvSpPr>
            <p:cNvPr id="1052" name="Line 36"/>
            <p:cNvSpPr>
              <a:spLocks noChangeShapeType="1"/>
            </p:cNvSpPr>
            <p:nvPr/>
          </p:nvSpPr>
          <p:spPr bwMode="auto">
            <a:xfrm flipV="1">
              <a:off x="3896" y="2823"/>
              <a:ext cx="132" cy="0"/>
            </a:xfrm>
            <a:prstGeom prst="line">
              <a:avLst/>
            </a:prstGeom>
            <a:noFill/>
            <a:ln w="38100">
              <a:solidFill>
                <a:schemeClr val="hlink"/>
              </a:solidFill>
              <a:round/>
              <a:headEnd/>
              <a:tailEnd/>
            </a:ln>
          </p:spPr>
          <p:txBody>
            <a:bodyPr wrap="none" anchor="ctr"/>
            <a:lstStyle/>
            <a:p>
              <a:endParaRPr lang="pt-BR">
                <a:solidFill>
                  <a:srgbClr val="000000"/>
                </a:solidFill>
              </a:endParaRPr>
            </a:p>
          </p:txBody>
        </p:sp>
        <p:graphicFrame>
          <p:nvGraphicFramePr>
            <p:cNvPr id="1026" name="Object 2"/>
            <p:cNvGraphicFramePr>
              <a:graphicFrameLocks noChangeAspect="1"/>
            </p:cNvGraphicFramePr>
            <p:nvPr/>
          </p:nvGraphicFramePr>
          <p:xfrm>
            <a:off x="4635" y="2359"/>
            <a:ext cx="437" cy="457"/>
          </p:xfrm>
          <a:graphic>
            <a:graphicData uri="http://schemas.openxmlformats.org/presentationml/2006/ole">
              <p:oleObj spid="_x0000_s1101" name="Clip" r:id="rId3" imgW="3597275" imgH="3390900" progId="">
                <p:embed/>
              </p:oleObj>
            </a:graphicData>
          </a:graphic>
        </p:graphicFrame>
      </p:grpSp>
    </p:spTree>
    <p:extLst>
      <p:ext uri="{BB962C8B-B14F-4D97-AF65-F5344CB8AC3E}">
        <p14:creationId xmlns:p14="http://schemas.microsoft.com/office/powerpoint/2010/main" xmlns="" val="409195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pt-BR" dirty="0" smtClean="0"/>
              <a:t>Exemplo de EI</a:t>
            </a:r>
          </a:p>
        </p:txBody>
      </p:sp>
      <p:pic>
        <p:nvPicPr>
          <p:cNvPr id="8195" name="Picture 2"/>
          <p:cNvPicPr>
            <a:picLocks noChangeAspect="1" noChangeArrowheads="1"/>
          </p:cNvPicPr>
          <p:nvPr/>
        </p:nvPicPr>
        <p:blipFill>
          <a:blip r:embed="rId3" cstate="print"/>
          <a:srcRect/>
          <a:stretch>
            <a:fillRect/>
          </a:stretch>
        </p:blipFill>
        <p:spPr bwMode="auto">
          <a:xfrm>
            <a:off x="1784932" y="1484784"/>
            <a:ext cx="5955420" cy="5112568"/>
          </a:xfrm>
          <a:prstGeom prst="rect">
            <a:avLst/>
          </a:prstGeom>
          <a:noFill/>
          <a:ln w="9525">
            <a:noFill/>
            <a:miter lim="800000"/>
            <a:headEnd/>
            <a:tailEnd/>
          </a:ln>
        </p:spPr>
      </p:pic>
    </p:spTree>
    <p:extLst>
      <p:ext uri="{BB962C8B-B14F-4D97-AF65-F5344CB8AC3E}">
        <p14:creationId xmlns:p14="http://schemas.microsoft.com/office/powerpoint/2010/main" xmlns="" val="2892317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Extração x Recuperação</a:t>
            </a:r>
            <a:endParaRPr lang="pt-BR" dirty="0"/>
          </a:p>
        </p:txBody>
      </p:sp>
      <p:sp>
        <p:nvSpPr>
          <p:cNvPr id="3" name="Espaço Reservado para Conteúdo 2"/>
          <p:cNvSpPr>
            <a:spLocks noGrp="1"/>
          </p:cNvSpPr>
          <p:nvPr>
            <p:ph idx="1"/>
          </p:nvPr>
        </p:nvSpPr>
        <p:spPr>
          <a:xfrm>
            <a:off x="838200" y="1556792"/>
            <a:ext cx="7772400" cy="5040560"/>
          </a:xfrm>
        </p:spPr>
        <p:txBody>
          <a:bodyPr/>
          <a:lstStyle/>
          <a:p>
            <a:r>
              <a:rPr lang="pt-BR" dirty="0" smtClean="0"/>
              <a:t>RI e EI são </a:t>
            </a:r>
            <a:r>
              <a:rPr lang="pt-BR" dirty="0" smtClean="0">
                <a:solidFill>
                  <a:srgbClr val="800080"/>
                </a:solidFill>
              </a:rPr>
              <a:t>tecnologias complementares </a:t>
            </a:r>
          </a:p>
          <a:p>
            <a:pPr>
              <a:spcBef>
                <a:spcPts val="1200"/>
              </a:spcBef>
            </a:pPr>
            <a:r>
              <a:rPr lang="pt-BR" dirty="0" smtClean="0"/>
              <a:t>Recuperação de Informação</a:t>
            </a:r>
          </a:p>
          <a:p>
            <a:pPr lvl="1"/>
            <a:r>
              <a:rPr lang="pt-BR" dirty="0" smtClean="0"/>
              <a:t>Seleciona/retorna uma lista de documentos relevantes para uma dada consulta</a:t>
            </a:r>
          </a:p>
          <a:p>
            <a:pPr lvl="2"/>
            <a:r>
              <a:rPr lang="pt-BR" dirty="0" smtClean="0"/>
              <a:t>A seguir, o usuário procura as informações de que ele necessita nesse subconjunto retornado</a:t>
            </a:r>
          </a:p>
          <a:p>
            <a:pPr>
              <a:spcBef>
                <a:spcPts val="1200"/>
              </a:spcBef>
            </a:pPr>
            <a:r>
              <a:rPr lang="pt-BR" dirty="0" smtClean="0"/>
              <a:t>Extração de Informação</a:t>
            </a:r>
          </a:p>
          <a:p>
            <a:pPr lvl="1"/>
            <a:r>
              <a:rPr lang="pt-BR" dirty="0" smtClean="0"/>
              <a:t>Extrai fatos/informações de documentos relevantes já selecionados</a:t>
            </a:r>
          </a:p>
          <a:p>
            <a:pPr lvl="2"/>
            <a:r>
              <a:rPr lang="pt-BR" dirty="0"/>
              <a:t>A informação extraída automaticamente, mesmo que esteja incompleta, é melhor do que a leitura individual de centenas de documentos de </a:t>
            </a:r>
            <a:r>
              <a:rPr lang="pt-BR" dirty="0" smtClean="0"/>
              <a:t>entrada...</a:t>
            </a:r>
          </a:p>
          <a:p>
            <a:pPr lvl="2"/>
            <a:endParaRPr lang="pt-BR" dirty="0" smtClean="0"/>
          </a:p>
        </p:txBody>
      </p:sp>
    </p:spTree>
    <p:extLst>
      <p:ext uri="{BB962C8B-B14F-4D97-AF65-F5344CB8AC3E}">
        <p14:creationId xmlns:p14="http://schemas.microsoft.com/office/powerpoint/2010/main" xmlns="" val="3600728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pt-BR" smtClean="0"/>
              <a:t>Extração x Recuperação</a:t>
            </a:r>
            <a:endParaRPr lang="pt-BR" dirty="0" smtClean="0"/>
          </a:p>
        </p:txBody>
      </p:sp>
      <p:sp>
        <p:nvSpPr>
          <p:cNvPr id="7171" name="Content Placeholder 2"/>
          <p:cNvSpPr>
            <a:spLocks noGrp="1"/>
          </p:cNvSpPr>
          <p:nvPr>
            <p:ph sz="quarter" idx="1"/>
          </p:nvPr>
        </p:nvSpPr>
        <p:spPr>
          <a:xfrm>
            <a:off x="745232" y="1609626"/>
            <a:ext cx="8147248" cy="4411662"/>
          </a:xfrm>
        </p:spPr>
        <p:txBody>
          <a:bodyPr/>
          <a:lstStyle/>
          <a:p>
            <a:r>
              <a:rPr lang="pt-BR" dirty="0" smtClean="0"/>
              <a:t>Extração de Informação</a:t>
            </a:r>
          </a:p>
          <a:p>
            <a:endParaRPr lang="pt-BR" dirty="0" smtClean="0"/>
          </a:p>
          <a:p>
            <a:endParaRPr lang="pt-BR" dirty="0" smtClean="0"/>
          </a:p>
          <a:p>
            <a:pPr marL="0" indent="0">
              <a:buNone/>
            </a:pPr>
            <a:endParaRPr lang="pt-BR" dirty="0" smtClean="0"/>
          </a:p>
          <a:p>
            <a:r>
              <a:rPr lang="pt-BR" dirty="0" smtClean="0"/>
              <a:t>Recuperação de Informação</a:t>
            </a:r>
          </a:p>
        </p:txBody>
      </p:sp>
      <p:pic>
        <p:nvPicPr>
          <p:cNvPr id="7172" name="Picture 2" descr="http://gate.ac.uk/ie/retrieve.gif"/>
          <p:cNvPicPr>
            <a:picLocks noChangeAspect="1" noChangeArrowheads="1"/>
          </p:cNvPicPr>
          <p:nvPr/>
        </p:nvPicPr>
        <p:blipFill>
          <a:blip r:embed="rId3" cstate="print"/>
          <a:srcRect/>
          <a:stretch>
            <a:fillRect/>
          </a:stretch>
        </p:blipFill>
        <p:spPr bwMode="auto">
          <a:xfrm>
            <a:off x="1528142" y="4437112"/>
            <a:ext cx="6572250" cy="1828800"/>
          </a:xfrm>
          <a:prstGeom prst="rect">
            <a:avLst/>
          </a:prstGeom>
          <a:noFill/>
          <a:ln w="9525">
            <a:noFill/>
            <a:miter lim="800000"/>
            <a:headEnd/>
            <a:tailEnd/>
          </a:ln>
        </p:spPr>
      </p:pic>
      <p:pic>
        <p:nvPicPr>
          <p:cNvPr id="7173" name="Picture 4" descr="http://gate.ac.uk/ie/extract.gif"/>
          <p:cNvPicPr>
            <a:picLocks noChangeAspect="1" noChangeArrowheads="1"/>
          </p:cNvPicPr>
          <p:nvPr/>
        </p:nvPicPr>
        <p:blipFill>
          <a:blip r:embed="rId4" cstate="print"/>
          <a:srcRect/>
          <a:stretch>
            <a:fillRect/>
          </a:stretch>
        </p:blipFill>
        <p:spPr bwMode="auto">
          <a:xfrm>
            <a:off x="1571625" y="2060848"/>
            <a:ext cx="6429375" cy="1773238"/>
          </a:xfrm>
          <a:prstGeom prst="rect">
            <a:avLst/>
          </a:prstGeom>
          <a:noFill/>
          <a:ln w="9525">
            <a:noFill/>
            <a:miter lim="800000"/>
            <a:headEnd/>
            <a:tailEnd/>
          </a:ln>
        </p:spPr>
      </p:pic>
    </p:spTree>
    <p:extLst>
      <p:ext uri="{BB962C8B-B14F-4D97-AF65-F5344CB8AC3E}">
        <p14:creationId xmlns:p14="http://schemas.microsoft.com/office/powerpoint/2010/main" xmlns="" val="1162559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no grafico">
  <a:themeElements>
    <a:clrScheme name="Plano grafico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Plano grafico">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lano grafico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Plano grafico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Plano grafico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Plano grafico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Plano grafico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Plano grafico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Plano grafico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Plano grafico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4613</TotalTime>
  <Words>2742</Words>
  <Application>Microsoft Office PowerPoint</Application>
  <PresentationFormat>Apresentação na tela (4:3)</PresentationFormat>
  <Paragraphs>494</Paragraphs>
  <Slides>50</Slides>
  <Notes>13</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50</vt:i4>
      </vt:variant>
    </vt:vector>
  </HeadingPairs>
  <TitlesOfParts>
    <vt:vector size="52" baseType="lpstr">
      <vt:lpstr>Plano grafico</vt:lpstr>
      <vt:lpstr>Clip</vt:lpstr>
      <vt:lpstr> Recuperação de Informação</vt:lpstr>
      <vt:lpstr>Roteiro</vt:lpstr>
      <vt:lpstr>Motivação para EI</vt:lpstr>
      <vt:lpstr>Extração de Informação (EI)</vt:lpstr>
      <vt:lpstr>Extração de Informação</vt:lpstr>
      <vt:lpstr>Processo de Extração</vt:lpstr>
      <vt:lpstr>Exemplo de EI</vt:lpstr>
      <vt:lpstr>Extração x Recuperação</vt:lpstr>
      <vt:lpstr>Extração x Recuperação</vt:lpstr>
      <vt:lpstr>Por que EI é difícil?</vt:lpstr>
      <vt:lpstr>Por que EI é difícil?</vt:lpstr>
      <vt:lpstr>Sistemas de EI</vt:lpstr>
      <vt:lpstr>Brevíssima História</vt:lpstr>
      <vt:lpstr>Sistemas de EI</vt:lpstr>
      <vt:lpstr>Tipos de Textos para EI</vt:lpstr>
      <vt:lpstr>Tipos de Textos em EI Texto estruturado</vt:lpstr>
      <vt:lpstr>Tipos de Textos em EI Textos Semiestruturados</vt:lpstr>
      <vt:lpstr>Tipos de Textos em EI Texto livre </vt:lpstr>
      <vt:lpstr>Sistemas de EI - O que extrair?</vt:lpstr>
      <vt:lpstr>Sistemas de EI - O que extrair?</vt:lpstr>
      <vt:lpstr>Sistemas de EI - Avaliação</vt:lpstr>
      <vt:lpstr>Tipos de Sistemas de EI</vt:lpstr>
      <vt:lpstr>Tipos de Sistemas de EI</vt:lpstr>
      <vt:lpstr>Wrappers</vt:lpstr>
      <vt:lpstr>Wrappers – Exemplo de EI</vt:lpstr>
      <vt:lpstr>Wrappers - Exemplo: Descrição de livro na Amazon</vt:lpstr>
      <vt:lpstr>Wrappers - Exemplo: Template preenchido</vt:lpstr>
      <vt:lpstr>Wrappers  Técnicas de Extração</vt:lpstr>
      <vt:lpstr>Wrappers  Autômatos Finitos</vt:lpstr>
      <vt:lpstr>Wrappers  Casamento de Padrões</vt:lpstr>
      <vt:lpstr>Wrappers  Casamento de Padrões</vt:lpstr>
      <vt:lpstr>Wrappers  Classificação de textos</vt:lpstr>
      <vt:lpstr>Modelos de Markov Escondidos (HMM) Autômato finito probabilístico </vt:lpstr>
      <vt:lpstr>Sistemas baseados em PLN</vt:lpstr>
      <vt:lpstr>EI baseada em PLN Arquitetura Típica</vt:lpstr>
      <vt:lpstr>Padrões de Extração</vt:lpstr>
      <vt:lpstr>Padrões de Extração</vt:lpstr>
      <vt:lpstr>Integração e preenchimento de templates</vt:lpstr>
      <vt:lpstr>Exemplo de EI com PLN (não aberta)</vt:lpstr>
      <vt:lpstr>Tokenização, POS-tagging e Identificação de Entidades Nomeadas </vt:lpstr>
      <vt:lpstr>Classificação das Entidades Nomeadas </vt:lpstr>
      <vt:lpstr>Análise sintática e semântica</vt:lpstr>
      <vt:lpstr>Preenchimento do template</vt:lpstr>
      <vt:lpstr>Extração de Informação Aberta</vt:lpstr>
      <vt:lpstr>Extração de Informação Aberta exemplos do OpenIE</vt:lpstr>
      <vt:lpstr>Ferramentas de auxílio para EI &amp; Exemplos de sistemas</vt:lpstr>
      <vt:lpstr>Ferramentas de auxílio a EI</vt:lpstr>
      <vt:lpstr>Alguns sistemas para EI Aberta</vt:lpstr>
      <vt:lpstr>Algumas aplicações </vt:lpstr>
      <vt:lpstr>Próxima aula</vt:lpstr>
    </vt:vector>
  </TitlesOfParts>
  <Company>UFPE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sem título</dc:title>
  <dc:creator>fbf2</dc:creator>
  <cp:lastModifiedBy>fab</cp:lastModifiedBy>
  <cp:revision>819</cp:revision>
  <cp:lastPrinted>2001-04-02T12:42:59Z</cp:lastPrinted>
  <dcterms:created xsi:type="dcterms:W3CDTF">2000-11-15T23:57:53Z</dcterms:created>
  <dcterms:modified xsi:type="dcterms:W3CDTF">2019-10-03T11:50:32Z</dcterms:modified>
</cp:coreProperties>
</file>