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81"/>
  </p:notesMasterIdLst>
  <p:handoutMasterIdLst>
    <p:handoutMasterId r:id="rId82"/>
  </p:handoutMasterIdLst>
  <p:sldIdLst>
    <p:sldId id="386" r:id="rId2"/>
    <p:sldId id="346" r:id="rId3"/>
    <p:sldId id="621" r:id="rId4"/>
    <p:sldId id="507" r:id="rId5"/>
    <p:sldId id="508" r:id="rId6"/>
    <p:sldId id="509" r:id="rId7"/>
    <p:sldId id="510" r:id="rId8"/>
    <p:sldId id="614" r:id="rId9"/>
    <p:sldId id="514" r:id="rId10"/>
    <p:sldId id="515" r:id="rId11"/>
    <p:sldId id="516" r:id="rId12"/>
    <p:sldId id="615" r:id="rId13"/>
    <p:sldId id="518" r:id="rId14"/>
    <p:sldId id="520" r:id="rId15"/>
    <p:sldId id="616" r:id="rId16"/>
    <p:sldId id="617" r:id="rId17"/>
    <p:sldId id="522" r:id="rId18"/>
    <p:sldId id="523" r:id="rId19"/>
    <p:sldId id="524" r:id="rId20"/>
    <p:sldId id="525" r:id="rId21"/>
    <p:sldId id="526" r:id="rId22"/>
    <p:sldId id="609" r:id="rId23"/>
    <p:sldId id="528" r:id="rId24"/>
    <p:sldId id="529" r:id="rId25"/>
    <p:sldId id="530" r:id="rId26"/>
    <p:sldId id="531" r:id="rId27"/>
    <p:sldId id="532" r:id="rId28"/>
    <p:sldId id="533" r:id="rId29"/>
    <p:sldId id="535" r:id="rId30"/>
    <p:sldId id="536" r:id="rId31"/>
    <p:sldId id="537" r:id="rId32"/>
    <p:sldId id="538" r:id="rId33"/>
    <p:sldId id="539" r:id="rId34"/>
    <p:sldId id="540" r:id="rId35"/>
    <p:sldId id="541" r:id="rId36"/>
    <p:sldId id="542" r:id="rId37"/>
    <p:sldId id="618" r:id="rId38"/>
    <p:sldId id="619" r:id="rId39"/>
    <p:sldId id="620" r:id="rId40"/>
    <p:sldId id="543" r:id="rId41"/>
    <p:sldId id="546" r:id="rId42"/>
    <p:sldId id="610" r:id="rId43"/>
    <p:sldId id="549" r:id="rId44"/>
    <p:sldId id="560" r:id="rId45"/>
    <p:sldId id="561" r:id="rId46"/>
    <p:sldId id="568" r:id="rId47"/>
    <p:sldId id="569" r:id="rId48"/>
    <p:sldId id="570" r:id="rId49"/>
    <p:sldId id="575" r:id="rId50"/>
    <p:sldId id="612" r:id="rId51"/>
    <p:sldId id="578" r:id="rId52"/>
    <p:sldId id="579" r:id="rId53"/>
    <p:sldId id="581" r:id="rId54"/>
    <p:sldId id="582" r:id="rId55"/>
    <p:sldId id="583" r:id="rId56"/>
    <p:sldId id="585" r:id="rId57"/>
    <p:sldId id="586" r:id="rId58"/>
    <p:sldId id="587" r:id="rId59"/>
    <p:sldId id="588" r:id="rId60"/>
    <p:sldId id="589" r:id="rId61"/>
    <p:sldId id="590" r:id="rId62"/>
    <p:sldId id="591" r:id="rId63"/>
    <p:sldId id="592" r:id="rId64"/>
    <p:sldId id="593" r:id="rId65"/>
    <p:sldId id="594" r:id="rId66"/>
    <p:sldId id="595" r:id="rId67"/>
    <p:sldId id="596" r:id="rId68"/>
    <p:sldId id="597" r:id="rId69"/>
    <p:sldId id="598" r:id="rId70"/>
    <p:sldId id="599" r:id="rId71"/>
    <p:sldId id="600" r:id="rId72"/>
    <p:sldId id="602" r:id="rId73"/>
    <p:sldId id="613" r:id="rId74"/>
    <p:sldId id="611" r:id="rId75"/>
    <p:sldId id="604" r:id="rId76"/>
    <p:sldId id="605" r:id="rId77"/>
    <p:sldId id="606" r:id="rId78"/>
    <p:sldId id="608" r:id="rId79"/>
    <p:sldId id="506" r:id="rId80"/>
  </p:sldIdLst>
  <p:sldSz cx="9144000" cy="6858000" type="screen4x3"/>
  <p:notesSz cx="6985000" cy="101219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00"/>
    <a:srgbClr val="660033"/>
    <a:srgbClr val="800000"/>
    <a:srgbClr val="23238D"/>
    <a:srgbClr val="00A076"/>
    <a:srgbClr val="99FFE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Objects="1"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284"/>
    </p:cViewPr>
  </p:sorterViewPr>
  <p:notesViewPr>
    <p:cSldViewPr snapToObjects="1">
      <p:cViewPr varScale="1">
        <p:scale>
          <a:sx n="40" d="100"/>
          <a:sy n="40" d="100"/>
        </p:scale>
        <p:origin x="-1488" y="-96"/>
      </p:cViewPr>
      <p:guideLst>
        <p:guide orient="horz" pos="3188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1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1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3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0477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9950" y="0"/>
            <a:ext cx="10350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825038"/>
            <a:ext cx="8270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8113" y="9825038"/>
            <a:ext cx="4968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fld id="{43B2D129-367C-490A-99DB-A212D966AC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24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58825"/>
            <a:ext cx="5060950" cy="379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808538"/>
            <a:ext cx="51212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5488"/>
            <a:ext cx="302736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9615488"/>
            <a:ext cx="30273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3B1572-4061-49A7-9084-B349963753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75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82180-251D-4680-8392-9D6EFB7BB4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1065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1066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3B6C-79AA-44C5-8356-D6257619D4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64093-1A17-4890-AFFA-D04D953130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42900"/>
            <a:ext cx="2000250" cy="52863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42900"/>
            <a:ext cx="5848350" cy="52863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5182-6820-45BE-9E3F-14D25BEF98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2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853852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41148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D341-5D17-4D92-BFFE-874ED14BB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F548-DD7F-4C3E-BE4B-258E727D74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8309-08B2-497D-8F3B-56BE419944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628B-D46C-40AC-A6CF-310C9E47C6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6F5F-4FFF-4443-8895-3CB4DD8138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43D4-E3BB-4553-9400-73BB8458A7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9260-60E1-43F2-BAAC-CFAE72FDF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4A4D-E9CE-4BAA-ACD4-C8C12E5704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9573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4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5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6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7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8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3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8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3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103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959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sp>
          <p:nvSpPr>
            <p:cNvPr id="109625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9626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034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9628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29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30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6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9046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10963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10963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0155CB-FB78-44FC-8058-CB3BE608D1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souza.com/wp-content/uploads/2009/07/example-roc-curves_thumb-5B6-5D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1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1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1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62880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pt-BR" dirty="0" smtClean="0"/>
              <a:t>Recuperação de Informação</a:t>
            </a:r>
            <a:endParaRPr lang="en-US" altLang="zh-TW" dirty="0" smtClean="0"/>
          </a:p>
        </p:txBody>
      </p:sp>
      <p:sp>
        <p:nvSpPr>
          <p:cNvPr id="307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73016"/>
            <a:ext cx="6400800" cy="1489522"/>
          </a:xfrm>
        </p:spPr>
        <p:txBody>
          <a:bodyPr/>
          <a:lstStyle/>
          <a:p>
            <a:pPr algn="r"/>
            <a:r>
              <a:rPr lang="pt-BR" dirty="0" smtClean="0"/>
              <a:t>Classificação de Texto</a:t>
            </a:r>
            <a:endParaRPr lang="pt-BR" dirty="0" smtClean="0">
              <a:sym typeface="Monotype Sorts"/>
            </a:endParaRPr>
          </a:p>
          <a:p>
            <a:pPr algn="r"/>
            <a:r>
              <a:rPr lang="pt-BR" dirty="0" smtClean="0"/>
              <a:t>Agrupamento - </a:t>
            </a:r>
            <a:r>
              <a:rPr lang="pt-BR" i="1" dirty="0" err="1" smtClean="0"/>
              <a:t>Clustering</a:t>
            </a:r>
            <a:endParaRPr lang="pt-BR" i="1" dirty="0" smtClean="0"/>
          </a:p>
        </p:txBody>
      </p:sp>
      <p:sp>
        <p:nvSpPr>
          <p:cNvPr id="307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05264"/>
            <a:ext cx="2895600" cy="900336"/>
          </a:xfrm>
        </p:spPr>
        <p:txBody>
          <a:bodyPr/>
          <a:lstStyle/>
          <a:p>
            <a:r>
              <a:rPr lang="pt-BR" sz="2000" dirty="0" smtClean="0">
                <a:sym typeface="Monotype Sorts"/>
              </a:rPr>
              <a:t>Flávia </a:t>
            </a:r>
            <a:r>
              <a:rPr lang="pt-BR" sz="2000" dirty="0" smtClean="0">
                <a:sym typeface="Monotype Sorts"/>
              </a:rPr>
              <a:t>Barros e </a:t>
            </a:r>
          </a:p>
          <a:p>
            <a:r>
              <a:rPr lang="pt-BR" sz="2000" dirty="0" smtClean="0">
                <a:sym typeface="Monotype Sorts"/>
              </a:rPr>
              <a:t>Ricardo </a:t>
            </a:r>
            <a:r>
              <a:rPr lang="pt-BR" sz="2000" dirty="0" err="1" smtClean="0">
                <a:sym typeface="Monotype Sorts"/>
              </a:rPr>
              <a:t>prudêncio</a:t>
            </a:r>
            <a:endParaRPr lang="pt-BR" sz="2000" dirty="0" smtClean="0">
              <a:sym typeface="Monotype Sorts"/>
            </a:endParaRPr>
          </a:p>
          <a:p>
            <a:endParaRPr lang="pt-BR" dirty="0" smtClean="0">
              <a:sym typeface="Monotype Sorts"/>
            </a:endParaRPr>
          </a:p>
        </p:txBody>
      </p:sp>
      <p:sp>
        <p:nvSpPr>
          <p:cNvPr id="3074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84FFF66-6659-4D44-8754-176FBCB2D17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Construção manual do classificador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Abordagem dominante até a década de 80 </a:t>
            </a:r>
          </a:p>
          <a:p>
            <a:pPr lvl="1"/>
            <a:r>
              <a:rPr lang="pt-BR" dirty="0"/>
              <a:t>Sistemas baseados em regras explícitas</a:t>
            </a:r>
          </a:p>
          <a:p>
            <a:r>
              <a:rPr lang="pt-BR" dirty="0" smtClean="0"/>
              <a:t>Componentes básicos:</a:t>
            </a:r>
          </a:p>
          <a:p>
            <a:pPr lvl="1"/>
            <a:r>
              <a:rPr lang="pt-BR" dirty="0" smtClean="0"/>
              <a:t>Base de Conhecimento com regras de classificação</a:t>
            </a:r>
          </a:p>
          <a:p>
            <a:pPr lvl="1"/>
            <a:r>
              <a:rPr lang="pt-BR" dirty="0" smtClean="0"/>
              <a:t>Máquina de Inferência </a:t>
            </a:r>
          </a:p>
          <a:p>
            <a:endParaRPr lang="pt-BR" dirty="0"/>
          </a:p>
        </p:txBody>
      </p:sp>
      <p:grpSp>
        <p:nvGrpSpPr>
          <p:cNvPr id="13316" name="Group 18"/>
          <p:cNvGrpSpPr>
            <a:grpSpLocks/>
          </p:cNvGrpSpPr>
          <p:nvPr/>
        </p:nvGrpSpPr>
        <p:grpSpPr bwMode="auto">
          <a:xfrm>
            <a:off x="1187624" y="4581128"/>
            <a:ext cx="6858000" cy="1604486"/>
            <a:chOff x="384" y="2688"/>
            <a:chExt cx="4800" cy="1123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4337" y="2875"/>
              <a:ext cx="847" cy="5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Testes</a:t>
              </a:r>
            </a:p>
            <a:p>
              <a:pPr algn="ctr"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e </a:t>
              </a:r>
            </a:p>
            <a:p>
              <a:pPr algn="ctr"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Validação</a:t>
              </a:r>
              <a:endParaRPr lang="pt-BR" sz="9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1419" y="3156"/>
              <a:ext cx="2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2737" y="3156"/>
              <a:ext cx="28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4055" y="3156"/>
              <a:ext cx="28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84" y="3437"/>
              <a:ext cx="1035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Nível de</a:t>
              </a:r>
            </a:p>
            <a:p>
              <a:pPr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Conhecimento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384" y="2875"/>
              <a:ext cx="1035" cy="5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Aquisição</a:t>
              </a:r>
            </a:p>
            <a:p>
              <a:pPr algn="ctr"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do</a:t>
              </a:r>
            </a:p>
            <a:p>
              <a:pPr algn="ctr"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Conhecimento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1702" y="3437"/>
              <a:ext cx="1035" cy="3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Nível Lógico</a:t>
              </a: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702" y="2875"/>
              <a:ext cx="1035" cy="5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400" b="1" dirty="0">
                  <a:solidFill>
                    <a:srgbClr val="000000"/>
                  </a:solidFill>
                  <a:latin typeface="Arial" pitchFamily="34" charset="0"/>
                </a:rPr>
                <a:t>Formulação</a:t>
              </a:r>
            </a:p>
            <a:p>
              <a:pPr algn="ctr" eaLnBrk="0" hangingPunct="0"/>
              <a:r>
                <a:rPr lang="pt-BR" sz="1400" b="1" dirty="0">
                  <a:solidFill>
                    <a:srgbClr val="000000"/>
                  </a:solidFill>
                  <a:latin typeface="Arial" pitchFamily="34" charset="0"/>
                </a:rPr>
                <a:t>da Base de Conhecimento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019" y="3437"/>
              <a:ext cx="1157" cy="3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Nível de</a:t>
              </a:r>
            </a:p>
            <a:p>
              <a:pPr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Implementação</a:t>
              </a: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3019" y="2875"/>
              <a:ext cx="1036" cy="5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Construção</a:t>
              </a:r>
            </a:p>
            <a:p>
              <a:pPr algn="ctr" eaLnBrk="0" hangingPunct="0"/>
              <a:r>
                <a:rPr lang="pt-BR" sz="1400" b="1">
                  <a:solidFill>
                    <a:srgbClr val="000000"/>
                  </a:solidFill>
                  <a:latin typeface="Arial" pitchFamily="34" charset="0"/>
                </a:rPr>
                <a:t>da Base de Conhecimento</a:t>
              </a:r>
              <a:endParaRPr lang="pt-BR" sz="900">
                <a:solidFill>
                  <a:srgbClr val="000000"/>
                </a:solidFill>
              </a:endParaRPr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855" y="2688"/>
              <a:ext cx="385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V="1">
              <a:off x="4713" y="2688"/>
              <a:ext cx="0" cy="1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855" y="2688"/>
              <a:ext cx="0" cy="1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6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Construção manual do classificador</a:t>
            </a:r>
            <a:endParaRPr lang="pt-BR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Preparação de Documentos </a:t>
            </a:r>
          </a:p>
          <a:p>
            <a:pPr lvl="1"/>
            <a:r>
              <a:rPr lang="pt-BR" smtClean="0"/>
              <a:t>Como em RI, podemos </a:t>
            </a:r>
          </a:p>
          <a:p>
            <a:pPr lvl="2"/>
            <a:r>
              <a:rPr lang="pt-BR" smtClean="0"/>
              <a:t>excluir stopwords</a:t>
            </a:r>
          </a:p>
          <a:p>
            <a:pPr lvl="2"/>
            <a:r>
              <a:rPr lang="pt-BR" smtClean="0"/>
              <a:t>usar stemming e</a:t>
            </a:r>
          </a:p>
          <a:p>
            <a:pPr lvl="2"/>
            <a:r>
              <a:rPr lang="pt-BR" smtClean="0"/>
              <a:t>Reduzir a dimensionalidade do vocabulário</a:t>
            </a:r>
          </a:p>
          <a:p>
            <a:pPr lvl="1"/>
            <a:r>
              <a:rPr lang="pt-BR" smtClean="0"/>
              <a:t>Gerlamente esses procedimentos melhoram a precisão e facilitam a criação de regras de classificação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56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Construção manual do classificador</a:t>
            </a:r>
            <a:endParaRPr lang="pt-BR"/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Sistemas </a:t>
            </a:r>
            <a:r>
              <a:rPr lang="pt-BR" dirty="0"/>
              <a:t>baseados em regras explícitas</a:t>
            </a:r>
          </a:p>
          <a:p>
            <a:r>
              <a:rPr lang="pt-BR" dirty="0" smtClean="0"/>
              <a:t>Exemplo: </a:t>
            </a:r>
          </a:p>
          <a:p>
            <a:pPr lvl="1"/>
            <a:r>
              <a:rPr lang="pt-BR" dirty="0" smtClean="0"/>
              <a:t>Regras para o classificação do tópico de notícias online</a:t>
            </a:r>
            <a:endParaRPr lang="pt-BR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05408" y="3789040"/>
            <a:ext cx="8005192" cy="14773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91439" tIns="45719" rIns="91439" bIns="45719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sz="1800" b="1" dirty="0">
                <a:latin typeface="Courier New" pitchFamily="49" charset="0"/>
              </a:rPr>
              <a:t>   </a:t>
            </a:r>
            <a:r>
              <a:rPr lang="pt-BR" sz="2000" b="1" dirty="0">
                <a:solidFill>
                  <a:srgbClr val="000000"/>
                </a:solidFill>
                <a:latin typeface="Courier New" pitchFamily="49" charset="0"/>
              </a:rPr>
              <a:t>SE</a:t>
            </a:r>
            <a:r>
              <a:rPr lang="pt-BR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texto contém termo = ‘futebol’ </a:t>
            </a:r>
          </a:p>
          <a:p>
            <a:pPr eaLnBrk="0" hangingPunct="0">
              <a:lnSpc>
                <a:spcPct val="90000"/>
              </a:lnSpc>
            </a:pPr>
            <a:r>
              <a:rPr lang="pt-BR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sz="2000" b="1" dirty="0" smtClean="0">
                <a:solidFill>
                  <a:srgbClr val="000000"/>
                </a:solidFill>
                <a:latin typeface="Courier New" pitchFamily="49" charset="0"/>
              </a:rPr>
              <a:t>OU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Courier New" pitchFamily="49" charset="0"/>
              </a:rPr>
              <a:t>texto contém termo = 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‘goleiro’ </a:t>
            </a:r>
            <a:endParaRPr lang="pt-BR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Courier New" pitchFamily="49" charset="0"/>
              </a:rPr>
              <a:t>	OU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Courier New" pitchFamily="49" charset="0"/>
              </a:rPr>
              <a:t>texto contém termo = 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‘atacante’</a:t>
            </a:r>
            <a:endParaRPr lang="pt-BR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Courier New" pitchFamily="49" charset="0"/>
              </a:rPr>
              <a:t>	OU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Courier New" pitchFamily="49" charset="0"/>
              </a:rPr>
              <a:t>texto contém termo = 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‘Copa Brasil’</a:t>
            </a:r>
            <a:endParaRPr lang="pt-BR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2000" b="1" dirty="0">
                <a:solidFill>
                  <a:srgbClr val="000000"/>
                </a:solidFill>
                <a:latin typeface="Courier New" pitchFamily="49" charset="0"/>
              </a:rPr>
              <a:t>      ENTÃO</a:t>
            </a:r>
            <a:r>
              <a:rPr lang="pt-BR" sz="2000" dirty="0">
                <a:solidFill>
                  <a:srgbClr val="000000"/>
                </a:solidFill>
                <a:latin typeface="Courier New" pitchFamily="49" charset="0"/>
              </a:rPr>
              <a:t> o texto é 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notícia esportiva(</a:t>
            </a:r>
            <a:r>
              <a:rPr lang="pt-BR" sz="2000" dirty="0" err="1" smtClean="0">
                <a:solidFill>
                  <a:srgbClr val="000000"/>
                </a:solidFill>
                <a:latin typeface="Courier New" pitchFamily="49" charset="0"/>
              </a:rPr>
              <a:t>prob</a:t>
            </a:r>
            <a:r>
              <a:rPr lang="pt-BR" sz="2000" dirty="0" smtClean="0">
                <a:solidFill>
                  <a:srgbClr val="000000"/>
                </a:solidFill>
                <a:latin typeface="Courier New" pitchFamily="49" charset="0"/>
              </a:rPr>
              <a:t> 100%)</a:t>
            </a:r>
            <a:endParaRPr lang="pt-BR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manual do classificador</a:t>
            </a:r>
            <a:endParaRPr lang="pt-BR" dirty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Vantagens</a:t>
            </a:r>
          </a:p>
          <a:p>
            <a:pPr lvl="1"/>
            <a:r>
              <a:rPr lang="pt-BR" smtClean="0"/>
              <a:t>Execução rápida do classificador</a:t>
            </a:r>
          </a:p>
          <a:p>
            <a:pPr lvl="1"/>
            <a:endParaRPr lang="pt-BR" smtClean="0"/>
          </a:p>
          <a:p>
            <a:r>
              <a:rPr lang="pt-BR" smtClean="0"/>
              <a:t> Desvantagens</a:t>
            </a:r>
          </a:p>
          <a:p>
            <a:pPr lvl="1"/>
            <a:r>
              <a:rPr lang="pt-BR" smtClean="0"/>
              <a:t>Necessário um especialista para codificar as regras </a:t>
            </a:r>
          </a:p>
          <a:p>
            <a:pPr lvl="1"/>
            <a:r>
              <a:rPr lang="pt-BR" smtClean="0"/>
              <a:t>Muito trabalho para criar, atualizar e manter a base de regras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210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Construção automática do classificador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838200" y="1690464"/>
            <a:ext cx="8054280" cy="4402832"/>
          </a:xfrm>
        </p:spPr>
        <p:txBody>
          <a:bodyPr/>
          <a:lstStyle/>
          <a:p>
            <a:r>
              <a:rPr lang="pt-BR" dirty="0"/>
              <a:t>Abordagem dominante a partir da década de 90</a:t>
            </a:r>
          </a:p>
          <a:p>
            <a:r>
              <a:rPr lang="pt-BR" dirty="0"/>
              <a:t>Baseada em </a:t>
            </a:r>
            <a:r>
              <a:rPr lang="pt-BR" dirty="0">
                <a:solidFill>
                  <a:srgbClr val="800080"/>
                </a:solidFill>
              </a:rPr>
              <a:t>Aprendizagem de Máquina</a:t>
            </a:r>
          </a:p>
          <a:p>
            <a:r>
              <a:rPr lang="pt-BR" dirty="0" smtClean="0"/>
              <a:t>Classes são mais simples de serem definidas através de exemplos</a:t>
            </a:r>
          </a:p>
          <a:p>
            <a:r>
              <a:rPr lang="pt-BR" dirty="0" smtClean="0"/>
              <a:t>Exemplos são facilmente obtidos</a:t>
            </a:r>
          </a:p>
          <a:p>
            <a:pPr lvl="1"/>
            <a:r>
              <a:rPr lang="pt-BR" dirty="0" smtClean="0"/>
              <a:t>"Esses 20 e-mails são Spams, esses 50 não."</a:t>
            </a:r>
          </a:p>
          <a:p>
            <a:r>
              <a:rPr lang="pt-BR" dirty="0" smtClean="0"/>
              <a:t>Necessidade de atualizar ou modificar frequentemente o classificador</a:t>
            </a:r>
          </a:p>
          <a:p>
            <a:pPr lvl="1"/>
            <a:r>
              <a:rPr lang="pt-BR" dirty="0" smtClean="0"/>
              <a:t>"Agora vou trabalhar com produtos eletrônicos."</a:t>
            </a:r>
          </a:p>
        </p:txBody>
      </p:sp>
    </p:spTree>
    <p:extLst>
      <p:ext uri="{BB962C8B-B14F-4D97-AF65-F5344CB8AC3E}">
        <p14:creationId xmlns:p14="http://schemas.microsoft.com/office/powerpoint/2010/main" val="17639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Construção automática do </a:t>
            </a:r>
            <a:r>
              <a:rPr lang="pt-BR" sz="3200" dirty="0" smtClean="0"/>
              <a:t>classificador</a:t>
            </a:r>
            <a:endParaRPr lang="pt-BR" sz="3200" dirty="0" smtClean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560" y="1690464"/>
            <a:ext cx="8280920" cy="4474840"/>
          </a:xfrm>
        </p:spPr>
        <p:txBody>
          <a:bodyPr/>
          <a:lstStyle/>
          <a:p>
            <a:r>
              <a:rPr lang="pt-BR" dirty="0" smtClean="0"/>
              <a:t>Aprendizagem de Máquina </a:t>
            </a:r>
          </a:p>
          <a:p>
            <a:pPr lvl="1"/>
            <a:r>
              <a:rPr lang="pt-BR" dirty="0" smtClean="0"/>
              <a:t>Um processo indutivo que </a:t>
            </a:r>
            <a:r>
              <a:rPr lang="pt-BR" u="sng" dirty="0">
                <a:solidFill>
                  <a:srgbClr val="800080"/>
                </a:solidFill>
              </a:rPr>
              <a:t>constrói automaticamente </a:t>
            </a:r>
            <a:r>
              <a:rPr lang="pt-BR" u="sng" dirty="0" smtClean="0"/>
              <a:t>um </a:t>
            </a:r>
            <a:r>
              <a:rPr lang="pt-BR" u="sng" dirty="0" smtClean="0"/>
              <a:t>classificador</a:t>
            </a:r>
            <a:r>
              <a:rPr lang="pt-BR" dirty="0" smtClean="0"/>
              <a:t> </a:t>
            </a:r>
          </a:p>
          <a:p>
            <a:pPr lvl="1"/>
            <a:r>
              <a:rPr lang="pt-BR" dirty="0"/>
              <a:t>A partir de um conjunto </a:t>
            </a:r>
            <a:r>
              <a:rPr lang="pt-BR" dirty="0" smtClean="0"/>
              <a:t>de dados etiquetados </a:t>
            </a:r>
            <a:endParaRPr lang="pt-BR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dirty="0" smtClean="0"/>
              <a:t>(</a:t>
            </a:r>
            <a:r>
              <a:rPr lang="pt-BR" i="1" dirty="0" smtClean="0"/>
              <a:t>corpus</a:t>
            </a:r>
            <a:r>
              <a:rPr lang="pt-BR" dirty="0" smtClean="0"/>
              <a:t> de treinamento) com categorias </a:t>
            </a:r>
            <a:r>
              <a:rPr lang="pt-BR" dirty="0" smtClean="0"/>
              <a:t>pré-definidas</a:t>
            </a:r>
            <a:endParaRPr lang="pt-BR" dirty="0"/>
          </a:p>
          <a:p>
            <a:pPr lvl="1">
              <a:spcBef>
                <a:spcPts val="1200"/>
              </a:spcBef>
            </a:pPr>
            <a:r>
              <a:rPr lang="pt-BR" dirty="0" smtClean="0"/>
              <a:t>O </a:t>
            </a:r>
            <a:r>
              <a:rPr lang="pt-BR" dirty="0"/>
              <a:t>algoritmo </a:t>
            </a:r>
            <a:r>
              <a:rPr lang="pt-BR" dirty="0" smtClean="0"/>
              <a:t>identifica as regularidades dos dados da mesma classe</a:t>
            </a:r>
          </a:p>
          <a:p>
            <a:pPr lvl="2"/>
            <a:r>
              <a:rPr lang="pt-BR" dirty="0" smtClean="0"/>
              <a:t>O que eles têm em comum (termos)</a:t>
            </a:r>
          </a:p>
          <a:p>
            <a:pPr lvl="1"/>
            <a:r>
              <a:rPr lang="pt-BR" dirty="0" smtClean="0"/>
              <a:t>Por fim, o algoritmo induz </a:t>
            </a:r>
            <a:r>
              <a:rPr lang="pt-BR" dirty="0" smtClean="0"/>
              <a:t>regras com base nessas regularidades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551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Construção automática do classificador</a:t>
            </a:r>
            <a:endParaRPr lang="pt-BR" sz="3200" dirty="0" smtClean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916832"/>
            <a:ext cx="7772400" cy="3888432"/>
          </a:xfrm>
        </p:spPr>
        <p:txBody>
          <a:bodyPr/>
          <a:lstStyle/>
          <a:p>
            <a:r>
              <a:rPr lang="pt-BR" dirty="0" smtClean="0"/>
              <a:t>Técnicas/algoritmos de Aprendizagem de Máquina</a:t>
            </a:r>
          </a:p>
          <a:p>
            <a:pPr lvl="1"/>
            <a:r>
              <a:rPr lang="pt-BR" dirty="0" smtClean="0"/>
              <a:t>KNN</a:t>
            </a:r>
          </a:p>
          <a:p>
            <a:pPr lvl="1"/>
            <a:r>
              <a:rPr lang="pt-BR" dirty="0" smtClean="0"/>
              <a:t>Classificador Linear (</a:t>
            </a:r>
            <a:r>
              <a:rPr lang="pt-BR" dirty="0" err="1" smtClean="0"/>
              <a:t>Rocchio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Naive</a:t>
            </a:r>
            <a:r>
              <a:rPr lang="pt-BR" dirty="0" smtClean="0"/>
              <a:t> </a:t>
            </a:r>
            <a:r>
              <a:rPr lang="pt-BR" dirty="0" err="1" smtClean="0"/>
              <a:t>Bayes</a:t>
            </a:r>
            <a:endParaRPr lang="pt-BR" dirty="0" smtClean="0"/>
          </a:p>
          <a:p>
            <a:pPr lvl="1"/>
            <a:r>
              <a:rPr lang="pt-BR" dirty="0" smtClean="0"/>
              <a:t>Árvores de Decisão</a:t>
            </a:r>
          </a:p>
          <a:p>
            <a:pPr lvl="1"/>
            <a:r>
              <a:rPr lang="pt-BR" dirty="0" smtClean="0"/>
              <a:t>Redes Neurais</a:t>
            </a:r>
          </a:p>
          <a:p>
            <a:pPr lvl="1"/>
            <a:r>
              <a:rPr lang="pt-BR" dirty="0" err="1" smtClean="0"/>
              <a:t>Sopport</a:t>
            </a:r>
            <a:r>
              <a:rPr lang="pt-BR" dirty="0" smtClean="0"/>
              <a:t> Vector </a:t>
            </a:r>
            <a:r>
              <a:rPr lang="pt-BR" dirty="0" err="1" smtClean="0"/>
              <a:t>Machine</a:t>
            </a:r>
            <a:r>
              <a:rPr lang="pt-BR" dirty="0" smtClean="0"/>
              <a:t> (SVM)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Construção automática de classificadores</a:t>
            </a:r>
            <a:endParaRPr lang="pt-BR" sz="3200" dirty="0"/>
          </a:p>
        </p:txBody>
      </p:sp>
      <p:sp>
        <p:nvSpPr>
          <p:cNvPr id="20483" name="Rectangle 24"/>
          <p:cNvSpPr>
            <a:spLocks noChangeArrowheads="1"/>
          </p:cNvSpPr>
          <p:nvPr/>
        </p:nvSpPr>
        <p:spPr bwMode="auto">
          <a:xfrm>
            <a:off x="3414713" y="2143125"/>
            <a:ext cx="1620203" cy="82296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Representação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536157" y="3050382"/>
            <a:ext cx="1690656" cy="6832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spAutoFit/>
          </a:bodyPr>
          <a:lstStyle/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Representação </a:t>
            </a:r>
          </a:p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dos documentos</a:t>
            </a:r>
          </a:p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(e.g. lista de termos)</a:t>
            </a:r>
          </a:p>
        </p:txBody>
      </p:sp>
      <p:sp>
        <p:nvSpPr>
          <p:cNvPr id="20485" name="Rectangle 26"/>
          <p:cNvSpPr>
            <a:spLocks noChangeArrowheads="1"/>
          </p:cNvSpPr>
          <p:nvPr/>
        </p:nvSpPr>
        <p:spPr bwMode="auto">
          <a:xfrm>
            <a:off x="5999322" y="2207419"/>
            <a:ext cx="1880235" cy="82296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Redução da </a:t>
            </a:r>
          </a:p>
          <a:p>
            <a:pPr algn="ctr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dimensionalidade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6063615" y="3114675"/>
            <a:ext cx="1735540" cy="4832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spAutoFit/>
          </a:bodyPr>
          <a:lstStyle/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Seleção ou extração </a:t>
            </a:r>
          </a:p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de características</a:t>
            </a:r>
          </a:p>
        </p:txBody>
      </p:sp>
      <p:sp>
        <p:nvSpPr>
          <p:cNvPr id="20487" name="Rectangle 28"/>
          <p:cNvSpPr>
            <a:spLocks noChangeArrowheads="1"/>
          </p:cNvSpPr>
          <p:nvPr/>
        </p:nvSpPr>
        <p:spPr bwMode="auto">
          <a:xfrm>
            <a:off x="6307932" y="4200525"/>
            <a:ext cx="1361598" cy="82296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Treinamento</a:t>
            </a:r>
          </a:p>
        </p:txBody>
      </p:sp>
      <p:sp>
        <p:nvSpPr>
          <p:cNvPr id="20488" name="AutoShape 29"/>
          <p:cNvSpPr>
            <a:spLocks noChangeArrowheads="1"/>
          </p:cNvSpPr>
          <p:nvPr/>
        </p:nvSpPr>
        <p:spPr bwMode="auto">
          <a:xfrm>
            <a:off x="684372" y="2143125"/>
            <a:ext cx="2008823" cy="842963"/>
          </a:xfrm>
          <a:prstGeom prst="flowChartMultidocumen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Textos</a:t>
            </a:r>
          </a:p>
          <a:p>
            <a:pPr algn="ctr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Etiquetados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485097" y="5149215"/>
            <a:ext cx="1084721" cy="4832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spAutoFit/>
          </a:bodyPr>
          <a:lstStyle/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Indução do </a:t>
            </a:r>
          </a:p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classificador</a:t>
            </a:r>
          </a:p>
        </p:txBody>
      </p:sp>
      <p:sp>
        <p:nvSpPr>
          <p:cNvPr id="20490" name="AutoShape 31"/>
          <p:cNvSpPr>
            <a:spLocks noChangeArrowheads="1"/>
          </p:cNvSpPr>
          <p:nvPr/>
        </p:nvSpPr>
        <p:spPr bwMode="auto">
          <a:xfrm>
            <a:off x="2771775" y="2336007"/>
            <a:ext cx="570072" cy="195738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0491" name="AutoShape 32"/>
          <p:cNvSpPr>
            <a:spLocks noChangeArrowheads="1"/>
          </p:cNvSpPr>
          <p:nvPr/>
        </p:nvSpPr>
        <p:spPr bwMode="auto">
          <a:xfrm>
            <a:off x="5156359" y="2336007"/>
            <a:ext cx="765810" cy="195738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0492" name="AutoShape 33"/>
          <p:cNvSpPr>
            <a:spLocks noChangeArrowheads="1"/>
          </p:cNvSpPr>
          <p:nvPr/>
        </p:nvSpPr>
        <p:spPr bwMode="auto">
          <a:xfrm rot="5400000">
            <a:off x="6825854" y="3746897"/>
            <a:ext cx="464343" cy="214313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0493" name="Oval 34"/>
          <p:cNvSpPr>
            <a:spLocks noChangeArrowheads="1"/>
          </p:cNvSpPr>
          <p:nvPr/>
        </p:nvSpPr>
        <p:spPr bwMode="auto">
          <a:xfrm>
            <a:off x="1597343" y="4213384"/>
            <a:ext cx="1490187" cy="84296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Classificador</a:t>
            </a:r>
          </a:p>
        </p:txBody>
      </p:sp>
      <p:sp>
        <p:nvSpPr>
          <p:cNvPr id="20494" name="AutoShape 35"/>
          <p:cNvSpPr>
            <a:spLocks noChangeArrowheads="1"/>
          </p:cNvSpPr>
          <p:nvPr/>
        </p:nvSpPr>
        <p:spPr bwMode="auto">
          <a:xfrm>
            <a:off x="3217545" y="4506278"/>
            <a:ext cx="567214" cy="225743"/>
          </a:xfrm>
          <a:prstGeom prst="leftArrow">
            <a:avLst>
              <a:gd name="adj1" fmla="val 50000"/>
              <a:gd name="adj2" fmla="val 5018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971550" y="3043238"/>
            <a:ext cx="1049454" cy="4832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spAutoFit/>
          </a:bodyPr>
          <a:lstStyle/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Corpus de </a:t>
            </a:r>
          </a:p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treinamento</a:t>
            </a:r>
          </a:p>
        </p:txBody>
      </p:sp>
      <p:sp>
        <p:nvSpPr>
          <p:cNvPr id="20496" name="Rectangle 28"/>
          <p:cNvSpPr>
            <a:spLocks noChangeArrowheads="1"/>
          </p:cNvSpPr>
          <p:nvPr/>
        </p:nvSpPr>
        <p:spPr bwMode="auto">
          <a:xfrm>
            <a:off x="3993357" y="4200525"/>
            <a:ext cx="1361598" cy="82296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Validação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4170522" y="5149215"/>
            <a:ext cx="1012585" cy="4832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spAutoFit/>
          </a:bodyPr>
          <a:lstStyle/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Ajuste de </a:t>
            </a:r>
          </a:p>
          <a:p>
            <a:pPr>
              <a:defRPr/>
            </a:pPr>
            <a:r>
              <a:rPr lang="pt-BR" sz="1300" i="1" dirty="0">
                <a:solidFill>
                  <a:srgbClr val="000000"/>
                </a:solidFill>
                <a:latin typeface="Arial" charset="0"/>
              </a:rPr>
              <a:t>parâmetros</a:t>
            </a:r>
          </a:p>
        </p:txBody>
      </p:sp>
      <p:sp>
        <p:nvSpPr>
          <p:cNvPr id="20498" name="AutoShape 35"/>
          <p:cNvSpPr>
            <a:spLocks noChangeArrowheads="1"/>
          </p:cNvSpPr>
          <p:nvPr/>
        </p:nvSpPr>
        <p:spPr bwMode="auto">
          <a:xfrm>
            <a:off x="5600700" y="4360545"/>
            <a:ext cx="567214" cy="225743"/>
          </a:xfrm>
          <a:prstGeom prst="leftArrow">
            <a:avLst>
              <a:gd name="adj1" fmla="val 50000"/>
              <a:gd name="adj2" fmla="val 5018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0499" name="AutoShape 32"/>
          <p:cNvSpPr>
            <a:spLocks noChangeArrowheads="1"/>
          </p:cNvSpPr>
          <p:nvPr/>
        </p:nvSpPr>
        <p:spPr bwMode="auto">
          <a:xfrm>
            <a:off x="5600700" y="4714875"/>
            <a:ext cx="578644" cy="192882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Passos da construção automática</a:t>
            </a:r>
            <a:endParaRPr lang="pt-BR"/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Textos devem ser representados através de características apropriadas</a:t>
            </a:r>
          </a:p>
          <a:p>
            <a:pPr lvl="1"/>
            <a:r>
              <a:rPr lang="pt-BR" dirty="0" smtClean="0"/>
              <a:t>Listas </a:t>
            </a:r>
            <a:r>
              <a:rPr lang="pt-BR" dirty="0" smtClean="0"/>
              <a:t>de termos que ocorrem no texto</a:t>
            </a:r>
          </a:p>
          <a:p>
            <a:pPr lvl="2"/>
            <a:r>
              <a:rPr lang="pt-BR" dirty="0" smtClean="0"/>
              <a:t>Pode-se excluir stopwords, usar </a:t>
            </a:r>
            <a:r>
              <a:rPr lang="pt-BR" dirty="0" err="1" smtClean="0"/>
              <a:t>stemming</a:t>
            </a:r>
            <a:r>
              <a:rPr lang="pt-BR" dirty="0" smtClean="0"/>
              <a:t>...</a:t>
            </a:r>
          </a:p>
          <a:p>
            <a:r>
              <a:rPr lang="pt-BR" dirty="0" smtClean="0"/>
              <a:t>Abordagens</a:t>
            </a:r>
          </a:p>
          <a:p>
            <a:pPr lvl="1"/>
            <a:r>
              <a:rPr lang="pt-BR" dirty="0" smtClean="0"/>
              <a:t>Bag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Words</a:t>
            </a:r>
            <a:r>
              <a:rPr lang="pt-BR" dirty="0" smtClean="0"/>
              <a:t> (</a:t>
            </a:r>
            <a:r>
              <a:rPr lang="pt-BR" dirty="0" smtClean="0"/>
              <a:t>com ou sem pesos - TF-IDF</a:t>
            </a:r>
            <a:r>
              <a:rPr lang="pt-BR" dirty="0" smtClean="0"/>
              <a:t>) </a:t>
            </a:r>
          </a:p>
          <a:p>
            <a:pPr lvl="1"/>
            <a:r>
              <a:rPr lang="pt-BR" dirty="0" smtClean="0"/>
              <a:t>Características relevantes do domínio</a:t>
            </a:r>
          </a:p>
          <a:p>
            <a:pPr lvl="1"/>
            <a:r>
              <a:rPr lang="pt-BR" dirty="0" smtClean="0"/>
              <a:t>Características linguísticas</a:t>
            </a:r>
          </a:p>
          <a:p>
            <a:pPr lvl="2"/>
            <a:endParaRPr lang="pt-BR" dirty="0" smtClean="0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CIn/UFPE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2898775" cy="458788"/>
          </a:xfrm>
          <a:prstGeom prst="rect">
            <a:avLst/>
          </a:prstGeom>
          <a:noFill/>
        </p:spPr>
        <p:txBody>
          <a:bodyPr lIns="82296" tIns="41148" rIns="82296" bIns="41148"/>
          <a:lstStyle/>
          <a:p>
            <a:pPr algn="ctr"/>
            <a:fld id="{20BEAD9C-EB49-4206-AF7B-6A83ABC97C89}" type="slidenum">
              <a:rPr lang="pt-BR" smtClean="0"/>
              <a:pPr algn="ctr"/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514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Passos da construção automática</a:t>
            </a:r>
            <a:endParaRPr lang="pt-BR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 o vocabulário da base é muito grande, o algoritmo de aprendizagem poderá perder em desempenho</a:t>
            </a:r>
          </a:p>
          <a:p>
            <a:r>
              <a:rPr lang="pt-BR" dirty="0" smtClean="0">
                <a:solidFill>
                  <a:srgbClr val="800080"/>
                </a:solidFill>
              </a:rPr>
              <a:t>Solução: </a:t>
            </a:r>
            <a:r>
              <a:rPr lang="pt-BR" dirty="0" smtClean="0"/>
              <a:t>Redução de dimensionalidade do vocabulário</a:t>
            </a:r>
          </a:p>
          <a:p>
            <a:pPr lvl="1"/>
            <a:r>
              <a:rPr lang="pt-BR" dirty="0" smtClean="0"/>
              <a:t>Seleção ou Extração das características mais relevantes</a:t>
            </a:r>
          </a:p>
          <a:p>
            <a:pPr lvl="1"/>
            <a:r>
              <a:rPr lang="pt-BR" dirty="0" smtClean="0"/>
              <a:t> Isso melhora significativamente a eficácia e a eficiência do aprendizado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162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Roteiro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62472"/>
            <a:ext cx="7772400" cy="4114800"/>
          </a:xfrm>
        </p:spPr>
        <p:txBody>
          <a:bodyPr/>
          <a:lstStyle/>
          <a:p>
            <a:r>
              <a:rPr lang="pt-BR" dirty="0" smtClean="0"/>
              <a:t>Classificação</a:t>
            </a:r>
          </a:p>
          <a:p>
            <a:pPr lvl="1"/>
            <a:r>
              <a:rPr lang="pt-BR" dirty="0" smtClean="0"/>
              <a:t>Definição e conceitos básicos</a:t>
            </a:r>
          </a:p>
          <a:p>
            <a:pPr lvl="1"/>
            <a:r>
              <a:rPr lang="pt-BR" dirty="0" smtClean="0"/>
              <a:t>Técnicas de construção de classificadores</a:t>
            </a:r>
          </a:p>
          <a:p>
            <a:pPr lvl="1"/>
            <a:r>
              <a:rPr lang="pt-BR" dirty="0" smtClean="0"/>
              <a:t>Avaliação</a:t>
            </a:r>
          </a:p>
          <a:p>
            <a:r>
              <a:rPr lang="pt-BR" dirty="0" smtClean="0"/>
              <a:t>Agrupamento</a:t>
            </a:r>
          </a:p>
          <a:p>
            <a:pPr lvl="1"/>
            <a:r>
              <a:rPr lang="pt-BR" dirty="0" smtClean="0"/>
              <a:t>Definição e conceitos básicos</a:t>
            </a:r>
          </a:p>
          <a:p>
            <a:pPr lvl="1"/>
            <a:r>
              <a:rPr lang="pt-BR" dirty="0" smtClean="0"/>
              <a:t>Algoritmos de </a:t>
            </a:r>
            <a:r>
              <a:rPr lang="pt-BR" dirty="0" err="1" smtClean="0"/>
              <a:t>clustering</a:t>
            </a:r>
            <a:endParaRPr lang="pt-BR" dirty="0" smtClean="0"/>
          </a:p>
          <a:p>
            <a:pPr lvl="1"/>
            <a:r>
              <a:rPr lang="pt-BR" dirty="0" smtClean="0"/>
              <a:t>Avaliação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099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1F50B-BFF5-4DCC-9328-745A0FBD372B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Passos da construção automática</a:t>
            </a:r>
            <a:endParaRPr lang="pt-BR"/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690464"/>
            <a:ext cx="7772400" cy="4618856"/>
          </a:xfrm>
        </p:spPr>
        <p:txBody>
          <a:bodyPr/>
          <a:lstStyle/>
          <a:p>
            <a:r>
              <a:rPr lang="pt-BR" dirty="0" smtClean="0"/>
              <a:t>Fase de Treinamento </a:t>
            </a:r>
          </a:p>
          <a:p>
            <a:pPr lvl="1"/>
            <a:r>
              <a:rPr lang="pt-BR" sz="2200" dirty="0" smtClean="0"/>
              <a:t>Usa-se uma técnica/algoritmo de Aprendizagem de </a:t>
            </a:r>
            <a:r>
              <a:rPr lang="pt-BR" sz="2200" dirty="0" smtClean="0"/>
              <a:t>Máquina para induzir regras de classificação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Validação e Ajuste de parâmetros </a:t>
            </a:r>
          </a:p>
          <a:p>
            <a:pPr lvl="1"/>
            <a:r>
              <a:rPr lang="pt-BR" sz="2200" dirty="0" smtClean="0"/>
              <a:t>Alguns </a:t>
            </a:r>
            <a:r>
              <a:rPr lang="pt-BR" sz="2200" dirty="0"/>
              <a:t>classificadores precisam de parâmetros de entrada, escolhidos </a:t>
            </a:r>
            <a:r>
              <a:rPr lang="pt-BR" sz="2200" dirty="0" smtClean="0"/>
              <a:t>empiricamente, por exemplo:</a:t>
            </a:r>
            <a:endParaRPr lang="pt-BR" sz="2200" dirty="0"/>
          </a:p>
          <a:p>
            <a:pPr lvl="2"/>
            <a:r>
              <a:rPr lang="pt-BR" dirty="0"/>
              <a:t>Um inteiro (K) para </a:t>
            </a:r>
            <a:r>
              <a:rPr lang="pt-BR" dirty="0" smtClean="0"/>
              <a:t>o KNN</a:t>
            </a:r>
            <a:endParaRPr lang="pt-BR" dirty="0"/>
          </a:p>
          <a:p>
            <a:pPr lvl="2"/>
            <a:r>
              <a:rPr lang="pt-BR" dirty="0"/>
              <a:t>Número de nós </a:t>
            </a:r>
            <a:r>
              <a:rPr lang="pt-BR" dirty="0" smtClean="0"/>
              <a:t>em uma Rede </a:t>
            </a:r>
            <a:r>
              <a:rPr lang="pt-BR" dirty="0"/>
              <a:t>Neural</a:t>
            </a:r>
          </a:p>
          <a:p>
            <a:pPr lvl="1"/>
            <a:r>
              <a:rPr lang="pt-BR" sz="2200" dirty="0"/>
              <a:t>Parte dos </a:t>
            </a:r>
            <a:r>
              <a:rPr lang="pt-BR" sz="2200" dirty="0" smtClean="0"/>
              <a:t>documentos etiquetados </a:t>
            </a:r>
            <a:r>
              <a:rPr lang="pt-BR" sz="2200" dirty="0"/>
              <a:t>são separados para o algoritmo ajustar automaticamente seus </a:t>
            </a:r>
            <a:r>
              <a:rPr lang="pt-BR" sz="2200" dirty="0" smtClean="0"/>
              <a:t>parâmetros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479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Passos da construção automática</a:t>
            </a:r>
            <a:endParaRPr lang="pt-BR"/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28800"/>
            <a:ext cx="7543800" cy="4032448"/>
          </a:xfrm>
        </p:spPr>
        <p:txBody>
          <a:bodyPr/>
          <a:lstStyle/>
          <a:p>
            <a:r>
              <a:rPr lang="pt-BR" dirty="0" smtClean="0"/>
              <a:t>Testes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pt-BR" dirty="0" smtClean="0"/>
              <a:t>Por fim, os classificadores são avaliados/testados com novos dados pré-classificados</a:t>
            </a:r>
          </a:p>
          <a:p>
            <a:pPr lvl="1"/>
            <a:r>
              <a:rPr lang="pt-BR" dirty="0" smtClean="0"/>
              <a:t>Se o desempenho ainda estiver baixo, ajustes são realizados, reiniciando o ciclo de treinamento</a:t>
            </a:r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437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Exemplo usando </a:t>
            </a:r>
            <a:r>
              <a:rPr lang="pt-BR" dirty="0"/>
              <a:t>o </a:t>
            </a:r>
            <a:r>
              <a:rPr lang="pt-BR" dirty="0" err="1"/>
              <a:t>Naive</a:t>
            </a:r>
            <a:r>
              <a:rPr lang="pt-BR" dirty="0"/>
              <a:t> </a:t>
            </a:r>
            <a:r>
              <a:rPr lang="pt-BR" dirty="0" err="1"/>
              <a:t>Bayes</a:t>
            </a:r>
            <a:endParaRPr lang="en-US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Ocultei os slides, não dá tempo de ver tanta coisa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8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Usando o </a:t>
            </a:r>
            <a:r>
              <a:rPr lang="pt-BR" dirty="0" err="1" smtClean="0"/>
              <a:t>Naive</a:t>
            </a:r>
            <a:r>
              <a:rPr lang="pt-BR" dirty="0" smtClean="0"/>
              <a:t> </a:t>
            </a:r>
            <a:r>
              <a:rPr lang="pt-BR" dirty="0" err="1" smtClean="0"/>
              <a:t>Bayes</a:t>
            </a:r>
            <a:endParaRPr lang="pt-BR" dirty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Vejam o exemplo com</a:t>
            </a:r>
          </a:p>
          <a:p>
            <a:pPr lvl="1"/>
            <a:r>
              <a:rPr lang="pt-BR" dirty="0" smtClean="0"/>
              <a:t>Duas </a:t>
            </a:r>
            <a:r>
              <a:rPr lang="pt-BR" dirty="0" smtClean="0"/>
              <a:t>classes e cinco </a:t>
            </a:r>
            <a:r>
              <a:rPr lang="pt-BR" dirty="0" smtClean="0"/>
              <a:t>documentos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57761"/>
              </p:ext>
            </p:extLst>
          </p:nvPr>
        </p:nvGraphicFramePr>
        <p:xfrm>
          <a:off x="878682" y="3040380"/>
          <a:ext cx="7452828" cy="250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034"/>
                <a:gridCol w="1749794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Documento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Classe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dirty="0" err="1" smtClean="0">
                          <a:solidFill>
                            <a:srgbClr val="000000"/>
                          </a:solidFill>
                        </a:rPr>
                        <a:t>Ruby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 é uma linguagem dinâmica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dirty="0" err="1" smtClean="0">
                          <a:solidFill>
                            <a:srgbClr val="000000"/>
                          </a:solidFill>
                        </a:rPr>
                        <a:t>Ruby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 tem a cor entre</a:t>
                      </a:r>
                      <a:r>
                        <a:rPr lang="pt-BR" sz="2200" baseline="0" dirty="0" smtClean="0">
                          <a:solidFill>
                            <a:srgbClr val="000000"/>
                          </a:solidFill>
                        </a:rPr>
                        <a:t> o rosa e o vermelho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Pedra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dirty="0" err="1" smtClean="0">
                          <a:solidFill>
                            <a:srgbClr val="000000"/>
                          </a:solidFill>
                        </a:rPr>
                        <a:t>Jóia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pt-BR" sz="2200" dirty="0" err="1" smtClean="0">
                          <a:solidFill>
                            <a:srgbClr val="000000"/>
                          </a:solidFill>
                        </a:rPr>
                        <a:t>Gems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) é um pacote</a:t>
                      </a:r>
                      <a:r>
                        <a:rPr lang="pt-BR" sz="2200" baseline="0" dirty="0" smtClean="0">
                          <a:solidFill>
                            <a:srgbClr val="000000"/>
                          </a:solidFill>
                        </a:rPr>
                        <a:t> da linguagem </a:t>
                      </a:r>
                      <a:r>
                        <a:rPr lang="pt-BR" sz="2200" baseline="0" dirty="0" err="1" smtClean="0">
                          <a:solidFill>
                            <a:srgbClr val="000000"/>
                          </a:solidFill>
                        </a:rPr>
                        <a:t>ruby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dirty="0" err="1" smtClean="0">
                          <a:solidFill>
                            <a:srgbClr val="000000"/>
                          </a:solidFill>
                        </a:rPr>
                        <a:t>Ruby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 é uma das quatro pedras</a:t>
                      </a:r>
                      <a:r>
                        <a:rPr lang="pt-BR" sz="2200" baseline="0" dirty="0" smtClean="0">
                          <a:solidFill>
                            <a:srgbClr val="000000"/>
                          </a:solidFill>
                        </a:rPr>
                        <a:t> preciosas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Pedra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A linguagem </a:t>
                      </a:r>
                      <a:r>
                        <a:rPr lang="pt-BR" sz="2200" dirty="0" err="1" smtClean="0">
                          <a:solidFill>
                            <a:srgbClr val="000000"/>
                          </a:solidFill>
                        </a:rPr>
                        <a:t>ruby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 nasceu no Japão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Usando o Naive Bayes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24901"/>
              </p:ext>
            </p:extLst>
          </p:nvPr>
        </p:nvGraphicFramePr>
        <p:xfrm>
          <a:off x="878682" y="3040380"/>
          <a:ext cx="7452828" cy="284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034"/>
                <a:gridCol w="1749794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Documento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Classe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b="1" dirty="0" err="1" smtClean="0">
                          <a:solidFill>
                            <a:srgbClr val="FF0000"/>
                          </a:solidFill>
                        </a:rPr>
                        <a:t>Ruby</a:t>
                      </a:r>
                      <a:r>
                        <a:rPr lang="pt-BR" sz="2200" dirty="0" smtClean="0"/>
                        <a:t> 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é uma 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linguagem dinâmica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b="1" dirty="0" err="1" smtClean="0">
                          <a:solidFill>
                            <a:srgbClr val="FF0000"/>
                          </a:solidFill>
                        </a:rPr>
                        <a:t>Ruby</a:t>
                      </a:r>
                      <a:r>
                        <a:rPr lang="pt-BR" sz="2200" dirty="0" smtClean="0"/>
                        <a:t> 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tem a 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cor</a:t>
                      </a:r>
                      <a:r>
                        <a:rPr lang="pt-BR" sz="2200" dirty="0" smtClean="0"/>
                        <a:t> 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entre</a:t>
                      </a:r>
                      <a:r>
                        <a:rPr lang="pt-BR" sz="2200" baseline="0" dirty="0" smtClean="0">
                          <a:solidFill>
                            <a:srgbClr val="000000"/>
                          </a:solidFill>
                        </a:rPr>
                        <a:t> o</a:t>
                      </a:r>
                      <a:r>
                        <a:rPr lang="pt-BR" sz="2200" baseline="0" dirty="0" smtClean="0"/>
                        <a:t>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</a:rPr>
                        <a:t>rosa</a:t>
                      </a:r>
                      <a:r>
                        <a:rPr lang="pt-BR" sz="2200" baseline="0" dirty="0" smtClean="0"/>
                        <a:t> </a:t>
                      </a:r>
                      <a:r>
                        <a:rPr lang="pt-BR" sz="2200" baseline="0" dirty="0" smtClean="0">
                          <a:solidFill>
                            <a:srgbClr val="000000"/>
                          </a:solidFill>
                        </a:rPr>
                        <a:t>e o</a:t>
                      </a:r>
                      <a:r>
                        <a:rPr lang="pt-BR" sz="2200" baseline="0" dirty="0" smtClean="0"/>
                        <a:t>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</a:rPr>
                        <a:t>vermelho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Pedra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pt-BR" sz="2200" b="1" dirty="0" err="1" smtClean="0">
                          <a:solidFill>
                            <a:srgbClr val="FF0000"/>
                          </a:solidFill>
                        </a:rPr>
                        <a:t>Gems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pt-BR" sz="2200" b="1" dirty="0" err="1" smtClean="0">
                          <a:solidFill>
                            <a:srgbClr val="FF0000"/>
                          </a:solidFill>
                        </a:rPr>
                        <a:t>Jóia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é um 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pacote</a:t>
                      </a:r>
                      <a:r>
                        <a:rPr lang="pt-BR" sz="2200" baseline="0" dirty="0" smtClean="0"/>
                        <a:t> </a:t>
                      </a:r>
                      <a:r>
                        <a:rPr lang="pt-BR" sz="2200" baseline="0" dirty="0" smtClean="0">
                          <a:solidFill>
                            <a:srgbClr val="000000"/>
                          </a:solidFill>
                        </a:rPr>
                        <a:t>do</a:t>
                      </a:r>
                      <a:r>
                        <a:rPr lang="pt-BR" sz="2200" baseline="0" dirty="0" smtClean="0"/>
                        <a:t> </a:t>
                      </a:r>
                      <a:r>
                        <a:rPr lang="pt-BR" sz="2200" b="1" baseline="0" dirty="0" err="1" smtClean="0">
                          <a:solidFill>
                            <a:srgbClr val="FF0000"/>
                          </a:solidFill>
                        </a:rPr>
                        <a:t>ruby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b="1" dirty="0" err="1" smtClean="0">
                          <a:solidFill>
                            <a:srgbClr val="FF0000"/>
                          </a:solidFill>
                        </a:rPr>
                        <a:t>Ruby</a:t>
                      </a:r>
                      <a:r>
                        <a:rPr lang="pt-BR" sz="2200" dirty="0" smtClean="0"/>
                        <a:t> 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é uma das quatro 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pedras</a:t>
                      </a:r>
                      <a:r>
                        <a:rPr lang="pt-BR" sz="2200" baseline="0" dirty="0" smtClean="0"/>
                        <a:t>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</a:rPr>
                        <a:t>preciosas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Pedra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pt-BR" sz="2200" dirty="0" smtClean="0"/>
                        <a:t> 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linguagem</a:t>
                      </a:r>
                      <a:r>
                        <a:rPr lang="pt-BR" sz="2200" dirty="0" smtClean="0"/>
                        <a:t> </a:t>
                      </a:r>
                      <a:r>
                        <a:rPr lang="pt-BR" sz="2200" b="1" dirty="0" err="1" smtClean="0">
                          <a:solidFill>
                            <a:srgbClr val="FF0000"/>
                          </a:solidFill>
                        </a:rPr>
                        <a:t>ruby</a:t>
                      </a:r>
                      <a:r>
                        <a:rPr lang="pt-BR" sz="2200" dirty="0" smtClean="0"/>
                        <a:t> 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nasceu no 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Japão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Usando o Naive Bayes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11180"/>
              </p:ext>
            </p:extLst>
          </p:nvPr>
        </p:nvGraphicFramePr>
        <p:xfrm>
          <a:off x="838200" y="1738472"/>
          <a:ext cx="8229600" cy="39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Termo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Pedra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solidFill>
                            <a:srgbClr val="000000"/>
                          </a:solidFill>
                        </a:rPr>
                        <a:t>Ruby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solidFill>
                            <a:srgbClr val="000000"/>
                          </a:solidFill>
                        </a:rPr>
                        <a:t>Jóia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Dinâmica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Cor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Rosa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Vermelho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Pacote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Preciosa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Japão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8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Usando Naive Bayes</a:t>
            </a:r>
          </a:p>
        </p:txBody>
      </p:sp>
      <p:sp>
        <p:nvSpPr>
          <p:cNvPr id="1028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	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007604" y="3136078"/>
          <a:ext cx="6351330" cy="87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ção" r:id="rId3" imgW="3124200" imgH="431800" progId="Equation.3">
                  <p:embed/>
                </p:oleObj>
              </mc:Choice>
              <mc:Fallback>
                <p:oleObj name="Equação" r:id="rId3" imgW="3124200" imgH="4318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604" y="3136078"/>
                        <a:ext cx="6351330" cy="878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Usando Naive Bayes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120741"/>
              </p:ext>
            </p:extLst>
          </p:nvPr>
        </p:nvGraphicFramePr>
        <p:xfrm>
          <a:off x="457200" y="2060848"/>
          <a:ext cx="8229600" cy="39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Termo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Pedra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solidFill>
                            <a:srgbClr val="000000"/>
                          </a:solidFill>
                        </a:rPr>
                        <a:t>Ruby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+ 3)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 (0,5 + 2) / (1 + 2)</a:t>
                      </a: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solidFill>
                            <a:srgbClr val="000000"/>
                          </a:solidFill>
                        </a:rPr>
                        <a:t>Jóia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Dinâmica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+ 0)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+ 2)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+ 0)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Cor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+ 0)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Rosa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+ 0)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Vermelho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+ 0)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Pacote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+ 0)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Preciosa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+ 0)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Japão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+ 1) / (1 + 3)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(0,5 + 0) / (1 + 2)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Usando Naive Bayes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445056"/>
              </p:ext>
            </p:extLst>
          </p:nvPr>
        </p:nvGraphicFramePr>
        <p:xfrm>
          <a:off x="457200" y="1821657"/>
          <a:ext cx="8229600" cy="39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Termo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00"/>
                          </a:solidFill>
                        </a:rPr>
                        <a:t>Pedra</a:t>
                      </a:r>
                      <a:endParaRPr lang="pt-B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solidFill>
                            <a:srgbClr val="000000"/>
                          </a:solidFill>
                        </a:rPr>
                        <a:t>Ruby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0,88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 0,83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solidFill>
                            <a:srgbClr val="000000"/>
                          </a:solidFill>
                        </a:rPr>
                        <a:t>Jóia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0,38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0,5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Dinâmica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0,38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0,17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Linguagem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0,62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0,17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Cor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0,12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0,5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Rosa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0,12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0,5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Vermelho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0,12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0,5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Pacote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0,38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0,17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Preciosa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0,12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0,5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Japão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0,38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</a:rPr>
                        <a:t>0,17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2296" marR="82296" marT="41148" marB="411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1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Usando Naive Bayes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4618856"/>
          </a:xfrm>
        </p:spPr>
        <p:txBody>
          <a:bodyPr/>
          <a:lstStyle/>
          <a:p>
            <a:r>
              <a:rPr lang="pt-BR" dirty="0"/>
              <a:t>A qual classe pertence o documento:</a:t>
            </a:r>
          </a:p>
          <a:p>
            <a:pPr lvl="1"/>
            <a:r>
              <a:rPr lang="pt-BR" dirty="0"/>
              <a:t>“Minha </a:t>
            </a:r>
            <a:r>
              <a:rPr lang="pt-BR" dirty="0" err="1"/>
              <a:t>jóia</a:t>
            </a:r>
            <a:r>
              <a:rPr lang="pt-BR" dirty="0"/>
              <a:t> </a:t>
            </a:r>
            <a:r>
              <a:rPr lang="pt-BR" dirty="0" err="1"/>
              <a:t>ruby</a:t>
            </a:r>
            <a:r>
              <a:rPr lang="pt-BR" dirty="0"/>
              <a:t> chegou em um pacote rosa</a:t>
            </a:r>
            <a:r>
              <a:rPr lang="pt-BR" dirty="0" smtClean="0"/>
              <a:t>” ?</a:t>
            </a:r>
            <a:endParaRPr lang="pt-BR" dirty="0"/>
          </a:p>
          <a:p>
            <a:pPr>
              <a:spcBef>
                <a:spcPts val="2400"/>
              </a:spcBef>
            </a:pPr>
            <a:r>
              <a:rPr lang="pt-BR" dirty="0" smtClean="0"/>
              <a:t>P(pedra </a:t>
            </a:r>
            <a:r>
              <a:rPr lang="pt-BR" dirty="0" smtClean="0"/>
              <a:t>| d) = P(ci) * P(d | ci) / P(d</a:t>
            </a:r>
            <a:r>
              <a:rPr lang="pt-BR" dirty="0" smtClean="0"/>
              <a:t>)</a:t>
            </a:r>
            <a:endParaRPr lang="pt-BR" dirty="0" smtClean="0"/>
          </a:p>
          <a:p>
            <a:r>
              <a:rPr lang="pt-BR" dirty="0" smtClean="0"/>
              <a:t>documentos em pedra/				mantém</a:t>
            </a:r>
          </a:p>
          <a:p>
            <a:r>
              <a:rPr lang="pt-BR" dirty="0" smtClean="0"/>
              <a:t>total de documentos = </a:t>
            </a:r>
            <a:r>
              <a:rPr lang="pt-BR" dirty="0" smtClean="0"/>
              <a:t>0,4</a:t>
            </a:r>
            <a:endParaRPr lang="pt-BR" dirty="0" smtClean="0"/>
          </a:p>
          <a:p>
            <a:r>
              <a:rPr lang="pt-BR" dirty="0" smtClean="0"/>
              <a:t>P(</a:t>
            </a:r>
            <a:r>
              <a:rPr lang="pt-BR" dirty="0" err="1" smtClean="0"/>
              <a:t>ruby</a:t>
            </a:r>
            <a:r>
              <a:rPr lang="pt-BR" dirty="0" smtClean="0"/>
              <a:t> | pedra) * P(</a:t>
            </a:r>
            <a:r>
              <a:rPr lang="pt-BR" dirty="0" err="1" smtClean="0"/>
              <a:t>jóia</a:t>
            </a:r>
            <a:r>
              <a:rPr lang="pt-BR" dirty="0" smtClean="0"/>
              <a:t> | pedra) *</a:t>
            </a:r>
          </a:p>
          <a:p>
            <a:r>
              <a:rPr lang="pt-BR" dirty="0" smtClean="0"/>
              <a:t>P(rosa | pedra) * P(pacote | pedra)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020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Clustering x 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Classificação</a:t>
            </a:r>
          </a:p>
          <a:p>
            <a:pPr lvl="1"/>
            <a:r>
              <a:rPr lang="pt-BR" dirty="0" smtClean="0"/>
              <a:t>Classes definidas previamente</a:t>
            </a:r>
          </a:p>
          <a:p>
            <a:pPr lvl="1"/>
            <a:r>
              <a:rPr lang="pt-BR" dirty="0" smtClean="0"/>
              <a:t>Tarefa</a:t>
            </a:r>
          </a:p>
          <a:p>
            <a:pPr lvl="2"/>
            <a:r>
              <a:rPr lang="pt-BR" dirty="0" smtClean="0"/>
              <a:t>Determinar a qual classe </a:t>
            </a:r>
            <a:r>
              <a:rPr lang="pt-BR" dirty="0"/>
              <a:t>o </a:t>
            </a:r>
            <a:r>
              <a:rPr lang="pt-BR" dirty="0" smtClean="0"/>
              <a:t>documento pertence</a:t>
            </a:r>
          </a:p>
          <a:p>
            <a:endParaRPr lang="pt-BR" dirty="0" smtClean="0"/>
          </a:p>
          <a:p>
            <a:r>
              <a:rPr lang="pt-BR" u="sng" dirty="0" smtClean="0"/>
              <a:t>Agrupamento/</a:t>
            </a:r>
            <a:r>
              <a:rPr lang="pt-BR" u="sng" dirty="0" err="1" smtClean="0"/>
              <a:t>Clustering</a:t>
            </a:r>
            <a:r>
              <a:rPr lang="pt-BR" u="sng" dirty="0" smtClean="0"/>
              <a:t> </a:t>
            </a:r>
            <a:endParaRPr lang="pt-BR" u="sng" dirty="0" smtClean="0"/>
          </a:p>
          <a:p>
            <a:pPr lvl="1"/>
            <a:r>
              <a:rPr lang="pt-BR" dirty="0"/>
              <a:t>Classes definidas pelo algoritmo</a:t>
            </a:r>
          </a:p>
          <a:p>
            <a:pPr lvl="1"/>
            <a:r>
              <a:rPr lang="pt-BR" dirty="0" smtClean="0"/>
              <a:t>Tarefa</a:t>
            </a:r>
          </a:p>
          <a:p>
            <a:pPr lvl="2"/>
            <a:r>
              <a:rPr lang="pt-BR" dirty="0" smtClean="0"/>
              <a:t>Agrupar documentos similares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750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Usando Naive Bayes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P(linguagem | d) = 0,6 * 0,88 * 0,38 * 0,12 * 0,38 / P(d)</a:t>
            </a:r>
          </a:p>
          <a:p>
            <a:r>
              <a:rPr lang="pt-BR" smtClean="0"/>
              <a:t>P(pedra | d) = 0,4 * 0,83 * 0,5 * 0,5 * 0,17 / P(d)</a:t>
            </a:r>
          </a:p>
          <a:p>
            <a:endParaRPr lang="pt-BR" smtClean="0"/>
          </a:p>
          <a:p>
            <a:r>
              <a:rPr lang="pt-BR" smtClean="0"/>
              <a:t>P(linguagem | d) = 0,009149 / P(d)</a:t>
            </a:r>
          </a:p>
          <a:p>
            <a:r>
              <a:rPr lang="pt-BR" smtClean="0"/>
              <a:t>P(pedra | d) = 0,014110 / P(d)</a:t>
            </a:r>
          </a:p>
          <a:p>
            <a:endParaRPr lang="pt-BR" smtClean="0"/>
          </a:p>
          <a:p>
            <a:r>
              <a:rPr lang="pt-BR" smtClean="0"/>
              <a:t>P(pedra | d) &gt; P(linguagem | d)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48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Avaliação de Classificadores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6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 de Classificadores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90464"/>
            <a:ext cx="8424936" cy="4114800"/>
          </a:xfrm>
        </p:spPr>
        <p:txBody>
          <a:bodyPr/>
          <a:lstStyle/>
          <a:p>
            <a:r>
              <a:rPr lang="pt-BR" dirty="0" smtClean="0"/>
              <a:t>Nomenclatura em inglês:</a:t>
            </a:r>
          </a:p>
          <a:p>
            <a:pPr lvl="1"/>
            <a:r>
              <a:rPr lang="pt-BR" dirty="0" err="1" smtClean="0"/>
              <a:t>Tp</a:t>
            </a:r>
            <a:r>
              <a:rPr lang="pt-BR" dirty="0" smtClean="0"/>
              <a:t> = </a:t>
            </a:r>
            <a:r>
              <a:rPr lang="pt-BR" dirty="0" err="1" smtClean="0"/>
              <a:t>True</a:t>
            </a:r>
            <a:r>
              <a:rPr lang="pt-BR" dirty="0" smtClean="0"/>
              <a:t> positive</a:t>
            </a:r>
          </a:p>
          <a:p>
            <a:pPr lvl="2"/>
            <a:r>
              <a:rPr lang="pt-BR" sz="2000" dirty="0" smtClean="0"/>
              <a:t>N. de  exemplos corretamente classificados como positivos</a:t>
            </a:r>
          </a:p>
          <a:p>
            <a:pPr lvl="1"/>
            <a:r>
              <a:rPr lang="pt-BR" dirty="0" err="1" smtClean="0"/>
              <a:t>Fp</a:t>
            </a:r>
            <a:r>
              <a:rPr lang="pt-BR" dirty="0" smtClean="0"/>
              <a:t> = False positive</a:t>
            </a:r>
          </a:p>
          <a:p>
            <a:pPr lvl="2"/>
            <a:r>
              <a:rPr lang="pt-BR" sz="2000" dirty="0" smtClean="0"/>
              <a:t>N. de exemplos erroneamente classificados como positivos </a:t>
            </a:r>
          </a:p>
          <a:p>
            <a:pPr lvl="1"/>
            <a:r>
              <a:rPr lang="pt-BR" dirty="0" err="1" smtClean="0"/>
              <a:t>Tn</a:t>
            </a:r>
            <a:r>
              <a:rPr lang="pt-BR" dirty="0" smtClean="0"/>
              <a:t> = </a:t>
            </a:r>
            <a:r>
              <a:rPr lang="pt-BR" dirty="0" err="1" smtClean="0"/>
              <a:t>True</a:t>
            </a:r>
            <a:r>
              <a:rPr lang="pt-BR" dirty="0" smtClean="0"/>
              <a:t> negative</a:t>
            </a:r>
          </a:p>
          <a:p>
            <a:pPr lvl="2"/>
            <a:r>
              <a:rPr lang="pt-BR" sz="2000" dirty="0" smtClean="0"/>
              <a:t>Num. de exemplos corretamente classificados como negativos</a:t>
            </a:r>
          </a:p>
          <a:p>
            <a:pPr lvl="1"/>
            <a:r>
              <a:rPr lang="pt-BR" dirty="0" err="1" smtClean="0"/>
              <a:t>Fn</a:t>
            </a:r>
            <a:r>
              <a:rPr lang="pt-BR" dirty="0" smtClean="0"/>
              <a:t>  = False negative</a:t>
            </a:r>
          </a:p>
          <a:p>
            <a:pPr lvl="2"/>
            <a:r>
              <a:rPr lang="pt-BR" sz="2000" dirty="0" smtClean="0"/>
              <a:t>Num. de exemplos erroneamente classificados como negativos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9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 de Classificadores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1690464"/>
            <a:ext cx="7772400" cy="4546848"/>
          </a:xfrm>
        </p:spPr>
        <p:txBody>
          <a:bodyPr/>
          <a:lstStyle/>
          <a:p>
            <a:r>
              <a:rPr lang="pt-BR" dirty="0"/>
              <a:t>Vale para as abordagens de engenharia do conhecimento e aprendizagem de máquina</a:t>
            </a:r>
          </a:p>
          <a:p>
            <a:r>
              <a:rPr lang="pt-BR" dirty="0"/>
              <a:t>Medidas de avaliação (para uma classe)</a:t>
            </a:r>
          </a:p>
          <a:p>
            <a:pPr lvl="1">
              <a:spcBef>
                <a:spcPts val="0"/>
              </a:spcBef>
            </a:pPr>
            <a:r>
              <a:rPr lang="pt-BR" dirty="0"/>
              <a:t>Precisão e cobertura</a:t>
            </a:r>
          </a:p>
          <a:p>
            <a:pPr lvl="1">
              <a:spcBef>
                <a:spcPts val="0"/>
              </a:spcBef>
            </a:pPr>
            <a:r>
              <a:rPr lang="pt-BR" dirty="0"/>
              <a:t>Taxa de erro</a:t>
            </a:r>
          </a:p>
          <a:p>
            <a:pPr lvl="1">
              <a:spcBef>
                <a:spcPts val="0"/>
              </a:spcBef>
            </a:pPr>
            <a:r>
              <a:rPr lang="pt-BR" dirty="0"/>
              <a:t>Acurácia</a:t>
            </a:r>
          </a:p>
          <a:p>
            <a:r>
              <a:rPr lang="pt-BR" dirty="0"/>
              <a:t>A média dessas medidas dá a efetividade geral do classificador</a:t>
            </a:r>
          </a:p>
          <a:p>
            <a:r>
              <a:rPr lang="pt-BR" dirty="0"/>
              <a:t>Temos ainda a curva ROC para avaliar o ranking da </a:t>
            </a:r>
            <a:r>
              <a:rPr lang="pt-BR" dirty="0" smtClean="0"/>
              <a:t>classificação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4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 de Classificadores</a:t>
            </a:r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1954560"/>
          </a:xfrm>
        </p:spPr>
        <p:txBody>
          <a:bodyPr/>
          <a:lstStyle/>
          <a:p>
            <a:r>
              <a:rPr lang="pt-BR" dirty="0" smtClean="0"/>
              <a:t>Matriz de Confusão (</a:t>
            </a:r>
            <a:r>
              <a:rPr lang="pt-BR" i="1" dirty="0" err="1" smtClean="0"/>
              <a:t>Confusion</a:t>
            </a:r>
            <a:r>
              <a:rPr lang="pt-BR" i="1" dirty="0" smtClean="0"/>
              <a:t> Matrix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Número de classificações corretas versus classificações preditas para cada classe</a:t>
            </a:r>
          </a:p>
          <a:p>
            <a:r>
              <a:rPr lang="pt-BR" dirty="0" smtClean="0"/>
              <a:t>Seja </a:t>
            </a:r>
            <a:r>
              <a:rPr lang="pt-BR" dirty="0" err="1"/>
              <a:t>C</a:t>
            </a:r>
            <a:r>
              <a:rPr lang="pt-BR" baseline="-25000" dirty="0" err="1"/>
              <a:t>i</a:t>
            </a:r>
            <a:r>
              <a:rPr lang="pt-BR" dirty="0"/>
              <a:t> uma </a:t>
            </a:r>
            <a:r>
              <a:rPr lang="pt-BR" dirty="0" smtClean="0"/>
              <a:t>dada classe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3"/>
            <a:endParaRPr lang="pt-BR" dirty="0" smtClean="0"/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0" y="87246"/>
            <a:ext cx="195053" cy="2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 anchor="ctr">
            <a:spAutoFit/>
          </a:bodyPr>
          <a:lstStyle/>
          <a:p>
            <a:pPr eaLnBrk="0" hangingPunct="0"/>
            <a:r>
              <a:rPr lang="pt-BR" sz="1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t-BR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0892"/>
              </p:ext>
            </p:extLst>
          </p:nvPr>
        </p:nvGraphicFramePr>
        <p:xfrm>
          <a:off x="1485900" y="3814762"/>
          <a:ext cx="5850732" cy="2364582"/>
        </p:xfrm>
        <a:graphic>
          <a:graphicData uri="http://schemas.openxmlformats.org/drawingml/2006/table">
            <a:tbl>
              <a:tblPr/>
              <a:tblGrid>
                <a:gridCol w="1538764"/>
                <a:gridCol w="1173003"/>
                <a:gridCol w="1570197"/>
                <a:gridCol w="1568768"/>
              </a:tblGrid>
              <a:tr h="101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Predito →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Real     ↓    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Classe </a:t>
                      </a:r>
                      <a:r>
                        <a:rPr kumimoji="0" lang="pt-B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Ci</a:t>
                      </a:r>
                      <a:endParaRPr kumimoji="0" lang="pt-B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lt"/>
                        <a:ea typeface="Calibr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Classe </a:t>
                      </a: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~</a:t>
                      </a:r>
                      <a:r>
                        <a:rPr kumimoji="0" lang="pt-B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Ci</a:t>
                      </a:r>
                      <a:endParaRPr kumimoji="0" lang="pt-B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lt"/>
                        <a:ea typeface="Calibr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Erro por classe</a:t>
                      </a: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Classe </a:t>
                      </a:r>
                      <a:r>
                        <a:rPr kumimoji="0" lang="pt-B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Ci</a:t>
                      </a:r>
                      <a:endParaRPr kumimoji="0" lang="pt-B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Tp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Fn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Fn/(Tp+Fn)</a:t>
                      </a: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Classe </a:t>
                      </a: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~</a:t>
                      </a:r>
                      <a:r>
                        <a:rPr kumimoji="0" lang="pt-B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Ci</a:t>
                      </a:r>
                      <a:endParaRPr kumimoji="0" lang="pt-B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Fp</a:t>
                      </a: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Tn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Fp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/(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Fp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+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Tn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Segoe UI Semibold" panose="020B0702040204020203" pitchFamily="34" charset="0"/>
                        </a:rPr>
                        <a:t>)</a:t>
                      </a:r>
                    </a:p>
                  </a:txBody>
                  <a:tcPr marL="61722" marR="617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3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 de Classificadores</a:t>
            </a:r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4474840"/>
          </a:xfrm>
        </p:spPr>
        <p:txBody>
          <a:bodyPr/>
          <a:lstStyle/>
          <a:p>
            <a:r>
              <a:rPr lang="pt-BR" dirty="0"/>
              <a:t>Precisão  para a classe </a:t>
            </a:r>
            <a:r>
              <a:rPr lang="pt-BR" dirty="0" err="1"/>
              <a:t>C</a:t>
            </a:r>
            <a:r>
              <a:rPr lang="pt-BR" baseline="-25000" dirty="0" err="1"/>
              <a:t>i</a:t>
            </a:r>
            <a:r>
              <a:rPr lang="pt-BR" baseline="-25000" dirty="0"/>
              <a:t> </a:t>
            </a:r>
          </a:p>
          <a:p>
            <a:pPr lvl="1"/>
            <a:r>
              <a:rPr lang="pt-BR" dirty="0"/>
              <a:t>Porcentagem de exemplos corretamente classificados como positivos</a:t>
            </a:r>
          </a:p>
          <a:p>
            <a:pPr lvl="1"/>
            <a:r>
              <a:rPr lang="pt-BR" dirty="0" err="1"/>
              <a:t>Tp</a:t>
            </a:r>
            <a:r>
              <a:rPr lang="pt-BR" dirty="0"/>
              <a:t> / (</a:t>
            </a:r>
            <a:r>
              <a:rPr lang="pt-BR" dirty="0" err="1"/>
              <a:t>Tp</a:t>
            </a:r>
            <a:r>
              <a:rPr lang="pt-BR" dirty="0"/>
              <a:t> + </a:t>
            </a:r>
            <a:r>
              <a:rPr lang="pt-BR" dirty="0" err="1"/>
              <a:t>Fp</a:t>
            </a:r>
            <a:r>
              <a:rPr lang="pt-BR" dirty="0"/>
              <a:t>)</a:t>
            </a:r>
          </a:p>
          <a:p>
            <a:r>
              <a:rPr lang="pt-BR" dirty="0"/>
              <a:t>Cobertura para a classe </a:t>
            </a:r>
            <a:r>
              <a:rPr lang="pt-BR" dirty="0" err="1"/>
              <a:t>C</a:t>
            </a:r>
            <a:r>
              <a:rPr lang="pt-BR" baseline="-25000" dirty="0" err="1"/>
              <a:t>i</a:t>
            </a:r>
            <a:r>
              <a:rPr lang="pt-BR" dirty="0"/>
              <a:t>  </a:t>
            </a:r>
          </a:p>
          <a:p>
            <a:pPr lvl="1"/>
            <a:r>
              <a:rPr lang="pt-BR" dirty="0"/>
              <a:t>Porcentagem de exemplos corretamente classificados como positivos em relação ao total de instâncias da classe</a:t>
            </a:r>
          </a:p>
          <a:p>
            <a:pPr lvl="2"/>
            <a:r>
              <a:rPr lang="pt-BR" dirty="0"/>
              <a:t>i.e., total de exemplos da classe </a:t>
            </a:r>
            <a:r>
              <a:rPr lang="pt-BR" dirty="0" err="1"/>
              <a:t>C</a:t>
            </a:r>
            <a:r>
              <a:rPr lang="pt-BR" baseline="-25000" dirty="0" err="1"/>
              <a:t>i</a:t>
            </a:r>
            <a:r>
              <a:rPr lang="pt-BR" dirty="0"/>
              <a:t>  </a:t>
            </a:r>
          </a:p>
          <a:p>
            <a:pPr lvl="1"/>
            <a:r>
              <a:rPr lang="pt-BR" dirty="0" err="1"/>
              <a:t>Tp</a:t>
            </a:r>
            <a:r>
              <a:rPr lang="pt-BR" dirty="0"/>
              <a:t> / (</a:t>
            </a:r>
            <a:r>
              <a:rPr lang="pt-BR" dirty="0" err="1"/>
              <a:t>Tp</a:t>
            </a:r>
            <a:r>
              <a:rPr lang="pt-BR" dirty="0"/>
              <a:t> + </a:t>
            </a:r>
            <a:r>
              <a:rPr lang="pt-BR" dirty="0" err="1"/>
              <a:t>Fn</a:t>
            </a:r>
            <a:r>
              <a:rPr lang="pt-BR" dirty="0"/>
              <a:t>)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1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 de Classificadores</a:t>
            </a:r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# total de exemplos é dado por </a:t>
            </a:r>
          </a:p>
          <a:p>
            <a:pPr lvl="1"/>
            <a:r>
              <a:rPr lang="pt-BR" smtClean="0"/>
              <a:t>N = Tp + Tn + Fp + Fn</a:t>
            </a:r>
          </a:p>
          <a:p>
            <a:pPr lvl="1"/>
            <a:r>
              <a:rPr lang="pt-BR" smtClean="0"/>
              <a:t>Precisão total = acurácia</a:t>
            </a:r>
          </a:p>
          <a:p>
            <a:pPr lvl="2"/>
            <a:r>
              <a:rPr lang="pt-BR" smtClean="0"/>
              <a:t>número de exemplos classificados corretamente /total de exemplos da amostra </a:t>
            </a:r>
          </a:p>
          <a:p>
            <a:pPr lvl="2"/>
            <a:r>
              <a:rPr lang="pt-BR" smtClean="0"/>
              <a:t>(Tp + Tn) / N</a:t>
            </a:r>
          </a:p>
          <a:p>
            <a:r>
              <a:rPr lang="pt-BR" smtClean="0"/>
              <a:t>Erro total</a:t>
            </a:r>
          </a:p>
          <a:p>
            <a:pPr lvl="1"/>
            <a:r>
              <a:rPr lang="pt-BR" smtClean="0"/>
              <a:t>(Fp + Fn) / 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0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ROC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4762872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Clr>
                <a:schemeClr val="hlink"/>
              </a:buClr>
              <a:buSzPct val="110000"/>
              <a:buBlip>
                <a:blip r:embed="rId2"/>
              </a:buBlip>
            </a:pPr>
            <a:r>
              <a:rPr lang="pt-BR" sz="2600" dirty="0"/>
              <a:t>Pode ser usada para </a:t>
            </a:r>
            <a:r>
              <a:rPr lang="pt-BR" sz="2600" dirty="0" smtClean="0"/>
              <a:t>avaliar o </a:t>
            </a:r>
            <a:r>
              <a:rPr lang="pt-BR" sz="2600" dirty="0"/>
              <a:t>desempenho de classificadores binários </a:t>
            </a:r>
          </a:p>
          <a:p>
            <a:pPr marL="742950" lvl="2" indent="-342900">
              <a:buSzPct val="110000"/>
              <a:buBlip>
                <a:blip r:embed="rId2"/>
              </a:buBlip>
            </a:pPr>
            <a:r>
              <a:rPr lang="pt-BR" dirty="0" smtClean="0"/>
              <a:t>Semelhante </a:t>
            </a:r>
            <a:r>
              <a:rPr lang="pt-BR" dirty="0"/>
              <a:t>ao uso da Curva ROC para Recuperação de </a:t>
            </a:r>
            <a:r>
              <a:rPr lang="pt-BR" dirty="0" smtClean="0"/>
              <a:t>Informação</a:t>
            </a:r>
            <a:endParaRPr lang="pt-BR" dirty="0"/>
          </a:p>
          <a:p>
            <a:pPr>
              <a:spcBef>
                <a:spcPts val="1200"/>
              </a:spcBef>
            </a:pPr>
            <a:r>
              <a:rPr lang="pt-BR" dirty="0" smtClean="0">
                <a:solidFill>
                  <a:srgbClr val="800080"/>
                </a:solidFill>
              </a:rPr>
              <a:t>Classificadores </a:t>
            </a:r>
            <a:r>
              <a:rPr lang="pt-BR" dirty="0">
                <a:solidFill>
                  <a:srgbClr val="800080"/>
                </a:solidFill>
              </a:rPr>
              <a:t>retornam a </a:t>
            </a:r>
            <a:r>
              <a:rPr lang="pt-BR" dirty="0" smtClean="0">
                <a:solidFill>
                  <a:srgbClr val="800080"/>
                </a:solidFill>
              </a:rPr>
              <a:t>probabilidade de cada item pertencer à classe alvo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Essa </a:t>
            </a:r>
            <a:r>
              <a:rPr lang="pt-BR" dirty="0"/>
              <a:t>probabilidade </a:t>
            </a:r>
            <a:r>
              <a:rPr lang="pt-BR" dirty="0" smtClean="0"/>
              <a:t>pode </a:t>
            </a:r>
            <a:r>
              <a:rPr lang="pt-BR" dirty="0"/>
              <a:t>usada para ranquear a lista de itens da classe </a:t>
            </a:r>
            <a:r>
              <a:rPr lang="pt-BR" dirty="0" smtClean="0"/>
              <a:t>positiva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21D288CA-7F48-4B62-AAEC-D1FB3750A5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Curva ROC - Gráfico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4762872"/>
          </a:xfrm>
        </p:spPr>
        <p:txBody>
          <a:bodyPr/>
          <a:lstStyle/>
          <a:p>
            <a:r>
              <a:rPr lang="pt-BR" dirty="0" smtClean="0"/>
              <a:t>Gráfico</a:t>
            </a:r>
          </a:p>
          <a:p>
            <a:pPr lvl="1"/>
            <a:r>
              <a:rPr lang="pt-BR" dirty="0" smtClean="0"/>
              <a:t>Eixo x – false positive rate</a:t>
            </a:r>
          </a:p>
          <a:p>
            <a:pPr lvl="2"/>
            <a:r>
              <a:rPr lang="pt-BR" sz="2000" dirty="0" err="1" smtClean="0"/>
              <a:t>Tn</a:t>
            </a:r>
            <a:r>
              <a:rPr lang="pt-BR" sz="2000" dirty="0" smtClean="0"/>
              <a:t> / (</a:t>
            </a:r>
            <a:r>
              <a:rPr lang="pt-BR" sz="2000" dirty="0" err="1" smtClean="0"/>
              <a:t>Tn</a:t>
            </a:r>
            <a:r>
              <a:rPr lang="pt-BR" sz="2000" dirty="0" smtClean="0"/>
              <a:t> + </a:t>
            </a:r>
            <a:r>
              <a:rPr lang="pt-BR" sz="2000" dirty="0" err="1" smtClean="0"/>
              <a:t>Fp</a:t>
            </a:r>
            <a:r>
              <a:rPr lang="pt-BR" sz="2000" dirty="0" smtClean="0"/>
              <a:t>)</a:t>
            </a:r>
          </a:p>
          <a:p>
            <a:pPr lvl="1"/>
            <a:r>
              <a:rPr lang="pt-BR" dirty="0" smtClean="0"/>
              <a:t>Eixo y – </a:t>
            </a:r>
            <a:r>
              <a:rPr lang="pt-BR" dirty="0" err="1" smtClean="0"/>
              <a:t>true</a:t>
            </a:r>
            <a:r>
              <a:rPr lang="pt-BR" dirty="0" smtClean="0"/>
              <a:t> positive rate </a:t>
            </a:r>
            <a:endParaRPr lang="pt-BR" dirty="0"/>
          </a:p>
          <a:p>
            <a:pPr lvl="2"/>
            <a:r>
              <a:rPr lang="pt-BR" sz="2000" dirty="0" err="1" smtClean="0"/>
              <a:t>Tp</a:t>
            </a:r>
            <a:r>
              <a:rPr lang="pt-BR" sz="2000" dirty="0" smtClean="0"/>
              <a:t> / (</a:t>
            </a:r>
            <a:r>
              <a:rPr lang="pt-BR" sz="2000" dirty="0" err="1" smtClean="0"/>
              <a:t>Tp</a:t>
            </a:r>
            <a:r>
              <a:rPr lang="pt-BR" sz="2000" dirty="0" smtClean="0"/>
              <a:t> + </a:t>
            </a:r>
            <a:r>
              <a:rPr lang="pt-BR" sz="2000" dirty="0" err="1" smtClean="0"/>
              <a:t>Fn</a:t>
            </a:r>
            <a:r>
              <a:rPr lang="pt-BR" sz="20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pt-BR" dirty="0"/>
              <a:t>AUC = </a:t>
            </a:r>
            <a:r>
              <a:rPr lang="pt-BR" i="1" dirty="0" err="1"/>
              <a:t>Area</a:t>
            </a:r>
            <a:r>
              <a:rPr lang="pt-BR" i="1" dirty="0"/>
              <a:t> </a:t>
            </a:r>
            <a:r>
              <a:rPr lang="pt-BR" i="1" dirty="0" err="1"/>
              <a:t>under</a:t>
            </a:r>
            <a:r>
              <a:rPr lang="pt-BR" i="1" dirty="0"/>
              <a:t> curve</a:t>
            </a:r>
          </a:p>
          <a:p>
            <a:pPr lvl="1"/>
            <a:r>
              <a:rPr lang="pt-BR" dirty="0" smtClean="0"/>
              <a:t>Similarmente aos sistemas de RI</a:t>
            </a:r>
          </a:p>
          <a:p>
            <a:pPr lvl="1"/>
            <a:r>
              <a:rPr lang="pt-BR" dirty="0" smtClean="0"/>
              <a:t>essa área representa </a:t>
            </a:r>
            <a:r>
              <a:rPr lang="pt-BR" dirty="0"/>
              <a:t>a probabilidade de um classificador ranquear itens da classe positiva acima de itens da classe </a:t>
            </a:r>
            <a:r>
              <a:rPr lang="pt-BR" dirty="0" smtClean="0"/>
              <a:t>negativa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21D288CA-7F48-4B62-AAEC-D1FB3750A5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36904" cy="755104"/>
          </a:xfrm>
        </p:spPr>
        <p:txBody>
          <a:bodyPr/>
          <a:lstStyle/>
          <a:p>
            <a:r>
              <a:rPr lang="pt-BR" sz="3600" dirty="0"/>
              <a:t>Curva </a:t>
            </a:r>
            <a:r>
              <a:rPr lang="pt-BR" sz="3600" dirty="0" smtClean="0"/>
              <a:t>ROC – </a:t>
            </a:r>
            <a:r>
              <a:rPr lang="pt-BR" sz="3200" dirty="0" smtClean="0"/>
              <a:t>gráfico exemplo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D288CA-7F48-4B62-AAEC-D1FB3750A5E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627981" y="599178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/>
              <a:t>Adaptado de </a:t>
            </a:r>
            <a:r>
              <a:rPr lang="pt-BR" sz="1800" dirty="0" smtClean="0">
                <a:hlinkClick r:id="rId2"/>
              </a:rPr>
              <a:t>http</a:t>
            </a:r>
            <a:r>
              <a:rPr lang="pt-BR" sz="1800" dirty="0">
                <a:hlinkClick r:id="rId2"/>
              </a:rPr>
              <a:t>://crsouza.com/wp-content/uploads/2009/07/example-roc-curves_thumb-5B6-5D.png</a:t>
            </a:r>
            <a:endParaRPr lang="pt-BR" sz="1800" dirty="0"/>
          </a:p>
        </p:txBody>
      </p:sp>
      <p:pic>
        <p:nvPicPr>
          <p:cNvPr id="9218" name="Picture 2" descr="http://crsouza.com/wp-content/uploads/2009/07/example-roc-curves_thumb-5B6-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33" y="1195164"/>
            <a:ext cx="5305847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 bwMode="auto">
          <a:xfrm>
            <a:off x="4451052" y="1267172"/>
            <a:ext cx="3469866" cy="36162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 rot="16200000">
            <a:off x="3036210" y="3337073"/>
            <a:ext cx="139390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600" dirty="0" err="1" smtClean="0">
                <a:solidFill>
                  <a:srgbClr val="000000"/>
                </a:solidFill>
              </a:rPr>
              <a:t>True</a:t>
            </a:r>
            <a:r>
              <a:rPr lang="pt-BR" sz="1600" b="1" dirty="0" smtClean="0">
                <a:solidFill>
                  <a:srgbClr val="000000"/>
                </a:solidFill>
              </a:rPr>
              <a:t> </a:t>
            </a:r>
            <a:r>
              <a:rPr lang="pt-BR" sz="1600" dirty="0" smtClean="0">
                <a:solidFill>
                  <a:srgbClr val="000000"/>
                </a:solidFill>
              </a:rPr>
              <a:t>positive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30806" y="5373216"/>
            <a:ext cx="14656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</a:rPr>
              <a:t>False negative</a:t>
            </a:r>
            <a:endParaRPr lang="pt-BR" sz="1600" dirty="0">
              <a:solidFill>
                <a:srgbClr val="0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2220540"/>
            <a:ext cx="2774210" cy="20005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Desempenho ideal: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</a:rPr>
              <a:t>Ranquear todos os itens da classe positiva antes dos itens da classe negativa.</a:t>
            </a:r>
          </a:p>
        </p:txBody>
      </p:sp>
    </p:spTree>
    <p:extLst>
      <p:ext uri="{BB962C8B-B14F-4D97-AF65-F5344CB8AC3E}">
        <p14:creationId xmlns:p14="http://schemas.microsoft.com/office/powerpoint/2010/main" val="7207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997868"/>
          </a:xfrm>
        </p:spPr>
        <p:txBody>
          <a:bodyPr/>
          <a:lstStyle/>
          <a:p>
            <a:r>
              <a:rPr lang="pt-BR" dirty="0" smtClean="0"/>
              <a:t>Classificação de Texto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18456"/>
            <a:ext cx="7772400" cy="4834880"/>
          </a:xfrm>
        </p:spPr>
        <p:txBody>
          <a:bodyPr/>
          <a:lstStyle/>
          <a:p>
            <a:r>
              <a:rPr lang="pt-BR" dirty="0" smtClean="0"/>
              <a:t>Objetivo</a:t>
            </a:r>
          </a:p>
          <a:p>
            <a:pPr lvl="1"/>
            <a:r>
              <a:rPr lang="pt-BR" dirty="0" smtClean="0"/>
              <a:t>Classificar documentos em classes pré-definidas</a:t>
            </a:r>
          </a:p>
          <a:p>
            <a:pPr lvl="2"/>
            <a:r>
              <a:rPr lang="pt-BR" dirty="0" err="1" smtClean="0"/>
              <a:t>E.g.</a:t>
            </a:r>
            <a:r>
              <a:rPr lang="pt-BR" dirty="0" smtClean="0"/>
              <a:t>, E-mail SPAM ou NÃO-SPAM</a:t>
            </a:r>
          </a:p>
          <a:p>
            <a:r>
              <a:rPr lang="pt-BR" dirty="0" smtClean="0"/>
              <a:t>A classificação de documentos visa:</a:t>
            </a:r>
          </a:p>
          <a:p>
            <a:pPr lvl="1"/>
            <a:r>
              <a:rPr lang="pt-BR" dirty="0" smtClean="0"/>
              <a:t>Melhorar a organização de uma base de documentos</a:t>
            </a:r>
          </a:p>
          <a:p>
            <a:pPr lvl="1"/>
            <a:r>
              <a:rPr lang="pt-BR" dirty="0" smtClean="0"/>
              <a:t>Facilitar a busca e a visualização de documentos</a:t>
            </a:r>
          </a:p>
          <a:p>
            <a:pPr lvl="2"/>
            <a:r>
              <a:rPr lang="pt-BR" dirty="0" smtClean="0"/>
              <a:t>E.g., Jornais online, Hierarquias do Yahoo</a:t>
            </a:r>
          </a:p>
          <a:p>
            <a:pPr lvl="1"/>
            <a:r>
              <a:rPr lang="pt-BR" dirty="0" smtClean="0"/>
              <a:t>Selecionar documentos de interesse do usuário</a:t>
            </a:r>
          </a:p>
          <a:p>
            <a:pPr lvl="1"/>
            <a:r>
              <a:rPr lang="pt-BR" dirty="0" smtClean="0"/>
              <a:t>Entre outras...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3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Agrupamento de documentos</a:t>
            </a:r>
            <a:br>
              <a:rPr lang="pt-BR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6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Agrupamento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Separação de objetos em classes não conhecidas a priori</a:t>
            </a:r>
          </a:p>
          <a:p>
            <a:pPr lvl="0"/>
            <a:r>
              <a:rPr lang="pt-BR" dirty="0" smtClean="0"/>
              <a:t>É a divisão de um conjunto de objetos em grupos tais que </a:t>
            </a:r>
          </a:p>
          <a:p>
            <a:pPr lvl="1"/>
            <a:r>
              <a:rPr lang="pt-BR" dirty="0" smtClean="0"/>
              <a:t>objetos em um mesmo grupo sejam similares entre si e </a:t>
            </a:r>
          </a:p>
          <a:p>
            <a:pPr lvl="1"/>
            <a:r>
              <a:rPr lang="pt-BR" dirty="0" smtClean="0"/>
              <a:t>diferentes de objetos em outros grupos. </a:t>
            </a:r>
          </a:p>
        </p:txBody>
      </p:sp>
    </p:spTree>
    <p:extLst>
      <p:ext uri="{BB962C8B-B14F-4D97-AF65-F5344CB8AC3E}">
        <p14:creationId xmlns:p14="http://schemas.microsoft.com/office/powerpoint/2010/main" val="24100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Agrupamento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048672" cy="426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de processamento</a:t>
            </a:r>
            <a:endParaRPr lang="pt-BR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43510" y="1890167"/>
            <a:ext cx="18002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Criação da </a:t>
            </a:r>
          </a:p>
          <a:p>
            <a:pPr algn="ctr"/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Representação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78448" y="2898229"/>
            <a:ext cx="18149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Representação </a:t>
            </a:r>
          </a:p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dos documentos</a:t>
            </a:r>
          </a:p>
          <a:p>
            <a:r>
              <a:rPr lang="pt-BR" sz="1400" i="1" dirty="0" smtClean="0">
                <a:solidFill>
                  <a:srgbClr val="000000"/>
                </a:solidFill>
                <a:latin typeface="Arial" charset="0"/>
              </a:rPr>
              <a:t>(e.g. lista </a:t>
            </a:r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de termos)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515298" y="1961604"/>
            <a:ext cx="20891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Redução da </a:t>
            </a:r>
          </a:p>
          <a:p>
            <a:pPr algn="ctr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dimensionalidade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86735" y="2969667"/>
            <a:ext cx="1866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Seleção ou extração </a:t>
            </a:r>
          </a:p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de características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089973" y="4193629"/>
            <a:ext cx="15128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err="1">
                <a:solidFill>
                  <a:srgbClr val="000000"/>
                </a:solidFill>
                <a:latin typeface="Arial" charset="0"/>
              </a:rPr>
              <a:t>Clustering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09798" y="1890167"/>
            <a:ext cx="2232025" cy="9366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charset="0"/>
              </a:rPr>
              <a:t>Textos</a:t>
            </a:r>
          </a:p>
          <a:p>
            <a:pPr algn="ctr"/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130748" y="2106067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578673" y="2106067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7486848" y="3725317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6370835" y="4568279"/>
            <a:ext cx="433388" cy="215900"/>
          </a:xfrm>
          <a:prstGeom prst="leftArrow">
            <a:avLst>
              <a:gd name="adj1" fmla="val 50000"/>
              <a:gd name="adj2" fmla="val 501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25698" y="2623592"/>
            <a:ext cx="8114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Corpus </a:t>
            </a: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499048" y="4509542"/>
            <a:ext cx="1462087" cy="1152525"/>
            <a:chOff x="1733" y="2795"/>
            <a:chExt cx="921" cy="726"/>
          </a:xfrm>
        </p:grpSpPr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>
              <a:off x="1973" y="3113"/>
              <a:ext cx="589" cy="226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40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pt-BR" sz="1400">
                  <a:solidFill>
                    <a:srgbClr val="000000"/>
                  </a:solidFill>
                  <a:latin typeface="Arial" charset="0"/>
                </a:rPr>
                <a:t>Textos</a:t>
              </a:r>
            </a:p>
            <a:p>
              <a:pPr algn="ctr"/>
              <a:endParaRPr 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1837" y="2977"/>
              <a:ext cx="817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733" y="2795"/>
              <a:ext cx="6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Cluster A</a:t>
              </a: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4700785" y="3790404"/>
            <a:ext cx="1462088" cy="1152525"/>
            <a:chOff x="1733" y="2795"/>
            <a:chExt cx="921" cy="726"/>
          </a:xfrm>
        </p:grpSpPr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1973" y="3113"/>
              <a:ext cx="589" cy="226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40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pt-BR" sz="1400">
                  <a:solidFill>
                    <a:srgbClr val="000000"/>
                  </a:solidFill>
                  <a:latin typeface="Arial" charset="0"/>
                </a:rPr>
                <a:t>Textos</a:t>
              </a:r>
            </a:p>
            <a:p>
              <a:pPr algn="ctr"/>
              <a:endParaRPr 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1837" y="2977"/>
              <a:ext cx="817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733" y="2795"/>
              <a:ext cx="62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Cluster B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5061148" y="5012779"/>
            <a:ext cx="1462087" cy="1152525"/>
            <a:chOff x="1733" y="2795"/>
            <a:chExt cx="921" cy="726"/>
          </a:xfrm>
        </p:grpSpPr>
        <p:sp>
          <p:nvSpPr>
            <p:cNvPr id="24" name="AutoShape 29"/>
            <p:cNvSpPr>
              <a:spLocks noChangeArrowheads="1"/>
            </p:cNvSpPr>
            <p:nvPr/>
          </p:nvSpPr>
          <p:spPr bwMode="auto">
            <a:xfrm>
              <a:off x="1973" y="3113"/>
              <a:ext cx="589" cy="226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40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pt-BR" sz="1400">
                  <a:solidFill>
                    <a:srgbClr val="000000"/>
                  </a:solidFill>
                  <a:latin typeface="Arial" charset="0"/>
                </a:rPr>
                <a:t>Textos</a:t>
              </a:r>
            </a:p>
            <a:p>
              <a:pPr algn="ctr"/>
              <a:endParaRPr 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837" y="2977"/>
              <a:ext cx="817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733" y="2795"/>
              <a:ext cx="6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Cluster C</a:t>
              </a:r>
            </a:p>
          </p:txBody>
        </p:sp>
      </p:grp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051123" y="4293642"/>
            <a:ext cx="15128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Avaliação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>
            <a:off x="2849760" y="4596854"/>
            <a:ext cx="433388" cy="215900"/>
          </a:xfrm>
          <a:prstGeom prst="leftArrow">
            <a:avLst>
              <a:gd name="adj1" fmla="val 50000"/>
              <a:gd name="adj2" fmla="val 501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Redução da dimensão do vocabulário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Redução da dimensão do vocabulário tem como objetivo</a:t>
            </a:r>
          </a:p>
          <a:p>
            <a:pPr lvl="1"/>
            <a:r>
              <a:rPr lang="pt-BR" dirty="0"/>
              <a:t>Diminuir a complexidade do problema </a:t>
            </a:r>
          </a:p>
          <a:p>
            <a:pPr lvl="1"/>
            <a:r>
              <a:rPr lang="pt-BR" dirty="0"/>
              <a:t>Eliminar termos considerados ruído na tarefa de agrupamento.</a:t>
            </a:r>
          </a:p>
          <a:p>
            <a:r>
              <a:rPr lang="pt-BR" dirty="0"/>
              <a:t>A qualidade de um algoritmo de </a:t>
            </a:r>
            <a:r>
              <a:rPr lang="pt-BR" i="1" dirty="0" err="1"/>
              <a:t>clustering</a:t>
            </a:r>
            <a:r>
              <a:rPr lang="pt-BR" dirty="0"/>
              <a:t> é fortemente dependente desta etapa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Redução da dimensão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4474840"/>
          </a:xfrm>
        </p:spPr>
        <p:txBody>
          <a:bodyPr/>
          <a:lstStyle/>
          <a:p>
            <a:r>
              <a:rPr lang="pt-BR" dirty="0"/>
              <a:t>Principais abordagens </a:t>
            </a:r>
          </a:p>
          <a:p>
            <a:pPr lvl="1"/>
            <a:r>
              <a:rPr lang="pt-BR" dirty="0" err="1"/>
              <a:t>Stemming</a:t>
            </a:r>
            <a:r>
              <a:rPr lang="pt-BR" dirty="0"/>
              <a:t> e eliminação de Stopwords</a:t>
            </a:r>
          </a:p>
          <a:p>
            <a:pPr lvl="1">
              <a:spcBef>
                <a:spcPts val="1800"/>
              </a:spcBef>
            </a:pPr>
            <a:r>
              <a:rPr lang="pt-BR" dirty="0"/>
              <a:t>Seleção de Atributos </a:t>
            </a:r>
          </a:p>
          <a:p>
            <a:pPr lvl="2"/>
            <a:r>
              <a:rPr lang="pt-BR" dirty="0"/>
              <a:t>Seleciona os termos mais relevantes do conjunto</a:t>
            </a:r>
          </a:p>
          <a:p>
            <a:pPr lvl="2"/>
            <a:r>
              <a:rPr lang="pt-BR" dirty="0"/>
              <a:t>Técnicas variadas...</a:t>
            </a:r>
          </a:p>
          <a:p>
            <a:pPr lvl="1">
              <a:spcBef>
                <a:spcPts val="1800"/>
              </a:spcBef>
            </a:pPr>
            <a:r>
              <a:rPr lang="pt-BR" dirty="0"/>
              <a:t>Extração de Atributos</a:t>
            </a:r>
          </a:p>
          <a:p>
            <a:pPr lvl="2"/>
            <a:r>
              <a:rPr lang="pt-BR" dirty="0"/>
              <a:t>Cria novos termos a partir da combinação de termos já existentes</a:t>
            </a:r>
          </a:p>
          <a:p>
            <a:pPr lvl="3"/>
            <a:r>
              <a:rPr lang="pt-BR" dirty="0"/>
              <a:t>Agrupa termos fortemente correlacionados (que ocorrem </a:t>
            </a:r>
            <a:r>
              <a:rPr lang="pt-BR" dirty="0" smtClean="0"/>
              <a:t>juntos)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30932"/>
            <a:ext cx="7772400" cy="853852"/>
          </a:xfrm>
        </p:spPr>
        <p:txBody>
          <a:bodyPr/>
          <a:lstStyle/>
          <a:p>
            <a:r>
              <a:rPr lang="pt-BR" dirty="0"/>
              <a:t>Redução da </a:t>
            </a:r>
            <a:r>
              <a:rPr lang="pt-BR" dirty="0" smtClean="0"/>
              <a:t>dimensão</a:t>
            </a:r>
            <a:br>
              <a:rPr lang="pt-BR" dirty="0" smtClean="0"/>
            </a:br>
            <a:r>
              <a:rPr lang="pt-BR" sz="3200" dirty="0" smtClean="0"/>
              <a:t>Seleção </a:t>
            </a:r>
            <a:r>
              <a:rPr lang="pt-BR" sz="3200" dirty="0"/>
              <a:t>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Seleciona os termos mais relevantes do conjunto: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55576" y="4293096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trike="sngStrike" dirty="0" smtClean="0">
                <a:solidFill>
                  <a:srgbClr val="000000"/>
                </a:solidFill>
                <a:latin typeface="Times New Roman" pitchFamily="18" charset="0"/>
              </a:rPr>
              <a:t>desonesto</a:t>
            </a:r>
            <a:endParaRPr lang="pt-BR" sz="2400" strike="sngStrike" dirty="0">
              <a:solidFill>
                <a:srgbClr val="00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11760" y="4149080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trike="sngStrike" dirty="0" smtClean="0">
                <a:solidFill>
                  <a:srgbClr val="000000"/>
                </a:solidFill>
                <a:latin typeface="Times New Roman" pitchFamily="18" charset="0"/>
              </a:rPr>
              <a:t>soubesse</a:t>
            </a:r>
            <a:endParaRPr lang="pt-BR" sz="2400" strike="sngStrike" dirty="0">
              <a:solidFill>
                <a:srgbClr val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115616" y="4797152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trike="sngStrike" dirty="0" smtClean="0">
                <a:solidFill>
                  <a:srgbClr val="000000"/>
                </a:solidFill>
                <a:latin typeface="Times New Roman" pitchFamily="18" charset="0"/>
              </a:rPr>
              <a:t>vantagem</a:t>
            </a:r>
            <a:endParaRPr lang="pt-BR" sz="2400" strike="sngStrike" dirty="0">
              <a:solidFill>
                <a:srgbClr val="0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483768" y="458112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trike="sngStrike" dirty="0" smtClean="0">
                <a:solidFill>
                  <a:srgbClr val="000000"/>
                </a:solidFill>
                <a:latin typeface="Times New Roman" pitchFamily="18" charset="0"/>
              </a:rPr>
              <a:t>honesto</a:t>
            </a:r>
            <a:endParaRPr lang="pt-BR" sz="2400" strike="sngStrike" dirty="0">
              <a:solidFill>
                <a:srgbClr val="0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475656" y="386104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moto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23728" y="3573016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automóvel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187624" y="34290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carro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467544" y="3284984"/>
            <a:ext cx="3888432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5076056" y="3284984"/>
            <a:ext cx="3888432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23528" y="328498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</a:rPr>
              <a:t>T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004048" y="3212976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</a:rPr>
              <a:t>T’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35" name="Conector de seta reta 34"/>
          <p:cNvCxnSpPr/>
          <p:nvPr/>
        </p:nvCxnSpPr>
        <p:spPr>
          <a:xfrm>
            <a:off x="4499992" y="42930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6244811" y="386104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moto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892883" y="3573016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automóvel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956779" y="34290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carro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58924"/>
            <a:ext cx="7772400" cy="853852"/>
          </a:xfrm>
        </p:spPr>
        <p:txBody>
          <a:bodyPr/>
          <a:lstStyle/>
          <a:p>
            <a:r>
              <a:rPr lang="pt-BR" dirty="0"/>
              <a:t>Redução da dimensão</a:t>
            </a:r>
            <a:br>
              <a:rPr lang="pt-BR" dirty="0"/>
            </a:br>
            <a:r>
              <a:rPr lang="pt-BR" sz="3200" dirty="0"/>
              <a:t>Seleção de atributos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4618856"/>
          </a:xfrm>
        </p:spPr>
        <p:txBody>
          <a:bodyPr/>
          <a:lstStyle/>
          <a:p>
            <a:r>
              <a:rPr lang="pt-BR" dirty="0" smtClean="0"/>
              <a:t>Técnicas:</a:t>
            </a:r>
          </a:p>
          <a:p>
            <a:pPr lvl="1"/>
            <a:r>
              <a:rPr lang="pt-BR" dirty="0" err="1" smtClean="0"/>
              <a:t>Document</a:t>
            </a:r>
            <a:r>
              <a:rPr lang="pt-BR" dirty="0" smtClean="0"/>
              <a:t> </a:t>
            </a:r>
            <a:r>
              <a:rPr lang="pt-BR" dirty="0" err="1" smtClean="0"/>
              <a:t>Frequency</a:t>
            </a:r>
            <a:r>
              <a:rPr lang="pt-BR" dirty="0" smtClean="0"/>
              <a:t> (DF):</a:t>
            </a:r>
          </a:p>
          <a:p>
            <a:pPr lvl="2">
              <a:spcBef>
                <a:spcPts val="300"/>
              </a:spcBef>
            </a:pPr>
            <a:r>
              <a:rPr lang="pt-BR" dirty="0" smtClean="0"/>
              <a:t>DF(t) consiste no número de documentos da coleção que contêm o termo t</a:t>
            </a:r>
          </a:p>
          <a:p>
            <a:pPr lvl="2">
              <a:spcBef>
                <a:spcPts val="300"/>
              </a:spcBef>
            </a:pPr>
            <a:r>
              <a:rPr lang="pt-BR" dirty="0" smtClean="0"/>
              <a:t>Busca </a:t>
            </a:r>
            <a:r>
              <a:rPr lang="pt-BR" dirty="0" smtClean="0">
                <a:solidFill>
                  <a:srgbClr val="660033"/>
                </a:solidFill>
              </a:rPr>
              <a:t>eliminar</a:t>
            </a:r>
            <a:r>
              <a:rPr lang="pt-BR" dirty="0" smtClean="0"/>
              <a:t> palavras:</a:t>
            </a:r>
          </a:p>
          <a:p>
            <a:pPr lvl="3">
              <a:spcBef>
                <a:spcPts val="300"/>
              </a:spcBef>
            </a:pPr>
            <a:r>
              <a:rPr lang="pt-BR" sz="2200" dirty="0" smtClean="0"/>
              <a:t>Muito frequentes, por não discriminarem bem os documentos entre si</a:t>
            </a:r>
          </a:p>
          <a:p>
            <a:pPr lvl="3">
              <a:spcBef>
                <a:spcPts val="300"/>
              </a:spcBef>
            </a:pPr>
            <a:r>
              <a:rPr lang="pt-BR" sz="2200" dirty="0" smtClean="0"/>
              <a:t>Pouco frequentes, por não </a:t>
            </a:r>
            <a:r>
              <a:rPr lang="pt-BR" sz="2200" dirty="0" err="1" smtClean="0"/>
              <a:t>contribuirem</a:t>
            </a:r>
            <a:r>
              <a:rPr lang="pt-BR" sz="2200" dirty="0" smtClean="0"/>
              <a:t> para o cálculo da similaridade entre documentos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77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58924"/>
            <a:ext cx="7772400" cy="853852"/>
          </a:xfrm>
        </p:spPr>
        <p:txBody>
          <a:bodyPr/>
          <a:lstStyle/>
          <a:p>
            <a:r>
              <a:rPr lang="pt-BR" dirty="0"/>
              <a:t>Redução da dimensão</a:t>
            </a:r>
            <a:br>
              <a:rPr lang="pt-BR" dirty="0"/>
            </a:br>
            <a:r>
              <a:rPr lang="pt-BR" sz="3200" dirty="0"/>
              <a:t>Seleção 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4824536"/>
          </a:xfrm>
        </p:spPr>
        <p:txBody>
          <a:bodyPr/>
          <a:lstStyle/>
          <a:p>
            <a:r>
              <a:rPr lang="pt-BR" dirty="0"/>
              <a:t>Técnicas:</a:t>
            </a:r>
          </a:p>
          <a:p>
            <a:pPr lvl="1">
              <a:spcBef>
                <a:spcPts val="300"/>
              </a:spcBef>
            </a:pPr>
            <a:r>
              <a:rPr lang="pt-BR" dirty="0" err="1" smtClean="0"/>
              <a:t>Term</a:t>
            </a:r>
            <a:r>
              <a:rPr lang="pt-BR" dirty="0" smtClean="0"/>
              <a:t> </a:t>
            </a:r>
            <a:r>
              <a:rPr lang="pt-BR" dirty="0" err="1" smtClean="0"/>
              <a:t>Frequency</a:t>
            </a:r>
            <a:r>
              <a:rPr lang="pt-BR" dirty="0" smtClean="0"/>
              <a:t> </a:t>
            </a:r>
            <a:r>
              <a:rPr lang="pt-BR" dirty="0" err="1" smtClean="0"/>
              <a:t>Variance</a:t>
            </a:r>
            <a:r>
              <a:rPr lang="pt-BR" dirty="0" smtClean="0"/>
              <a:t> (TFV)</a:t>
            </a:r>
          </a:p>
          <a:p>
            <a:pPr lvl="2">
              <a:spcBef>
                <a:spcPts val="300"/>
              </a:spcBef>
            </a:pPr>
            <a:r>
              <a:rPr lang="pt-BR" dirty="0" smtClean="0"/>
              <a:t>Calcula TF de todos os </a:t>
            </a:r>
            <a:r>
              <a:rPr lang="pt-BR" dirty="0" err="1" smtClean="0"/>
              <a:t>docs</a:t>
            </a:r>
            <a:r>
              <a:rPr lang="pt-BR" dirty="0" smtClean="0"/>
              <a:t> da base</a:t>
            </a:r>
          </a:p>
          <a:p>
            <a:pPr lvl="2">
              <a:spcBef>
                <a:spcPts val="300"/>
              </a:spcBef>
            </a:pPr>
            <a:r>
              <a:rPr lang="pt-BR" dirty="0" smtClean="0"/>
              <a:t>Procura selecionar os termos cujo valor de TF apresenta maior variação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Seleção Supervisionada</a:t>
            </a:r>
          </a:p>
          <a:p>
            <a:pPr lvl="2">
              <a:spcBef>
                <a:spcPts val="300"/>
              </a:spcBef>
            </a:pPr>
            <a:r>
              <a:rPr lang="pt-BR" dirty="0" smtClean="0"/>
              <a:t>(1) Aplica algoritmo de </a:t>
            </a:r>
            <a:r>
              <a:rPr lang="pt-BR" dirty="0" err="1" smtClean="0"/>
              <a:t>clustering</a:t>
            </a:r>
            <a:r>
              <a:rPr lang="pt-BR" dirty="0" smtClean="0"/>
              <a:t> e considera os clusters resultante como rótulos de classes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(2) Utiliza técnicas de seleção de atributos do aprendizado supervisionado: </a:t>
            </a:r>
          </a:p>
          <a:p>
            <a:pPr lvl="3">
              <a:spcBef>
                <a:spcPts val="600"/>
              </a:spcBef>
            </a:pPr>
            <a:r>
              <a:rPr lang="pt-BR" dirty="0" err="1" smtClean="0"/>
              <a:t>Information</a:t>
            </a:r>
            <a:r>
              <a:rPr lang="pt-BR" dirty="0" smtClean="0"/>
              <a:t> </a:t>
            </a:r>
            <a:r>
              <a:rPr lang="pt-BR" dirty="0" err="1" smtClean="0"/>
              <a:t>Gain</a:t>
            </a:r>
            <a:r>
              <a:rPr lang="pt-BR" dirty="0" smtClean="0"/>
              <a:t>, Chi-Square, </a:t>
            </a:r>
            <a:r>
              <a:rPr lang="pt-BR" dirty="0" err="1" smtClean="0"/>
              <a:t>Term</a:t>
            </a:r>
            <a:r>
              <a:rPr lang="pt-BR" dirty="0" smtClean="0"/>
              <a:t> </a:t>
            </a:r>
            <a:r>
              <a:rPr lang="pt-BR" dirty="0" err="1" smtClean="0"/>
              <a:t>Strength</a:t>
            </a:r>
            <a:r>
              <a:rPr lang="pt-BR" dirty="0" smtClean="0"/>
              <a:t>, etc.</a:t>
            </a:r>
          </a:p>
          <a:p>
            <a:pPr lvl="3">
              <a:spcBef>
                <a:spcPts val="600"/>
              </a:spcBef>
            </a:pPr>
            <a:r>
              <a:rPr lang="pt-BR" dirty="0" smtClean="0"/>
              <a:t>Curso de Ricardo...</a:t>
            </a:r>
          </a:p>
        </p:txBody>
      </p:sp>
    </p:spTree>
    <p:extLst>
      <p:ext uri="{BB962C8B-B14F-4D97-AF65-F5344CB8AC3E}">
        <p14:creationId xmlns:p14="http://schemas.microsoft.com/office/powerpoint/2010/main" val="1864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7772400" cy="1008112"/>
          </a:xfrm>
        </p:spPr>
        <p:txBody>
          <a:bodyPr/>
          <a:lstStyle/>
          <a:p>
            <a:r>
              <a:rPr lang="pt-BR" dirty="0"/>
              <a:t>Redução da dimensão</a:t>
            </a:r>
            <a:br>
              <a:rPr lang="pt-BR" dirty="0"/>
            </a:br>
            <a:r>
              <a:rPr lang="pt-BR" sz="3200" dirty="0"/>
              <a:t>Extração 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 novos termos a partir da combinação de termos já existentes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3568" y="4437112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desonesto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339752" y="429309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</a:rPr>
              <a:t>soubesse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4941168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</a:rPr>
              <a:t>vantagem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11760" y="472514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honesto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03648" y="4005064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</a:rPr>
              <a:t>moto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51720" y="3717032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</a:rPr>
              <a:t>automóvel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15616" y="35730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</a:rPr>
              <a:t>carro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95536" y="3429000"/>
            <a:ext cx="3888432" cy="21602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092280" y="4797152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</a:rPr>
              <a:t>soubesse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4941168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</a:rPr>
              <a:t>vantagem</a:t>
            </a:r>
            <a:endParaRPr lang="pt-BR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508104" y="422108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honesto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020272" y="4077072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</a:rPr>
              <a:t>automóvel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004048" y="3429000"/>
            <a:ext cx="3888432" cy="21602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251520" y="34290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</a:rPr>
              <a:t>T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932040" y="3356992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</a:rPr>
              <a:t>T’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4427984" y="44371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5364088" y="4551511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desonesto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5292080" y="4221088"/>
            <a:ext cx="1584176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6948264" y="3717032"/>
            <a:ext cx="1584176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7308304" y="378904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</a:rPr>
              <a:t>moto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236296" y="43651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</a:rPr>
              <a:t>carro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948264" y="3501008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940152" y="3820978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aplicações...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Classificação e indexação de documentos</a:t>
            </a:r>
          </a:p>
          <a:p>
            <a:pPr lvl="1"/>
            <a:r>
              <a:rPr lang="en-US" smtClean="0"/>
              <a:t>Ex.: Categorização de páginas Web</a:t>
            </a:r>
          </a:p>
          <a:p>
            <a:r>
              <a:rPr lang="en-US" smtClean="0"/>
              <a:t>Sistemas de recomendação e filtragem</a:t>
            </a:r>
          </a:p>
          <a:p>
            <a:pPr lvl="1"/>
            <a:r>
              <a:rPr lang="en-US" smtClean="0"/>
              <a:t>Ex.: Filtros de spam, E-mail</a:t>
            </a:r>
          </a:p>
          <a:p>
            <a:r>
              <a:rPr lang="en-US" smtClean="0"/>
              <a:t>Sistemas de extração de informação</a:t>
            </a:r>
          </a:p>
          <a:p>
            <a:pPr lvl="1"/>
            <a:r>
              <a:rPr lang="en-US" smtClean="0"/>
              <a:t>Ex.: Extração em referências bibliográficas</a:t>
            </a:r>
          </a:p>
          <a:p>
            <a:r>
              <a:rPr lang="en-US" smtClean="0"/>
              <a:t> etc…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08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de processamento</a:t>
            </a:r>
            <a:endParaRPr lang="pt-BR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43510" y="1890167"/>
            <a:ext cx="18002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Criação da </a:t>
            </a:r>
          </a:p>
          <a:p>
            <a:pPr algn="ctr"/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Representação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78448" y="2898229"/>
            <a:ext cx="18149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Representação </a:t>
            </a:r>
          </a:p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dos documentos</a:t>
            </a:r>
          </a:p>
          <a:p>
            <a:r>
              <a:rPr lang="pt-BR" sz="1400" i="1" dirty="0" smtClean="0">
                <a:solidFill>
                  <a:srgbClr val="000000"/>
                </a:solidFill>
                <a:latin typeface="Arial" charset="0"/>
              </a:rPr>
              <a:t>(e.g. lista </a:t>
            </a:r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de termos)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515298" y="1961604"/>
            <a:ext cx="20891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Redução da </a:t>
            </a:r>
          </a:p>
          <a:p>
            <a:pPr algn="ctr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dimensionalidade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86735" y="2969667"/>
            <a:ext cx="1866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Seleção ou extração </a:t>
            </a:r>
          </a:p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de características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089973" y="4193629"/>
            <a:ext cx="15128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err="1">
                <a:solidFill>
                  <a:srgbClr val="000000"/>
                </a:solidFill>
                <a:latin typeface="Arial" charset="0"/>
              </a:rPr>
              <a:t>Clustering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09798" y="1890167"/>
            <a:ext cx="2232025" cy="9366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charset="0"/>
              </a:rPr>
              <a:t>Textos</a:t>
            </a:r>
          </a:p>
          <a:p>
            <a:pPr algn="ctr"/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130748" y="2106067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578673" y="2106067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7486848" y="3725317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6370835" y="4568279"/>
            <a:ext cx="433388" cy="215900"/>
          </a:xfrm>
          <a:prstGeom prst="leftArrow">
            <a:avLst>
              <a:gd name="adj1" fmla="val 50000"/>
              <a:gd name="adj2" fmla="val 501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25698" y="2623592"/>
            <a:ext cx="8114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r>
              <a:rPr lang="pt-BR" sz="1400" i="1" dirty="0">
                <a:solidFill>
                  <a:srgbClr val="000000"/>
                </a:solidFill>
                <a:latin typeface="Arial" charset="0"/>
              </a:rPr>
              <a:t>Corpus </a:t>
            </a: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499048" y="4509542"/>
            <a:ext cx="1462087" cy="1152525"/>
            <a:chOff x="1733" y="2795"/>
            <a:chExt cx="921" cy="726"/>
          </a:xfrm>
        </p:grpSpPr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>
              <a:off x="1973" y="3113"/>
              <a:ext cx="589" cy="226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40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pt-BR" sz="1400">
                  <a:solidFill>
                    <a:srgbClr val="000000"/>
                  </a:solidFill>
                  <a:latin typeface="Arial" charset="0"/>
                </a:rPr>
                <a:t>Textos</a:t>
              </a:r>
            </a:p>
            <a:p>
              <a:pPr algn="ctr"/>
              <a:endParaRPr 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1837" y="2977"/>
              <a:ext cx="817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733" y="2795"/>
              <a:ext cx="6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Cluster A</a:t>
              </a: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4700785" y="3790404"/>
            <a:ext cx="1462088" cy="1152525"/>
            <a:chOff x="1733" y="2795"/>
            <a:chExt cx="921" cy="726"/>
          </a:xfrm>
        </p:grpSpPr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1973" y="3113"/>
              <a:ext cx="589" cy="226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40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pt-BR" sz="1400">
                  <a:solidFill>
                    <a:srgbClr val="000000"/>
                  </a:solidFill>
                  <a:latin typeface="Arial" charset="0"/>
                </a:rPr>
                <a:t>Textos</a:t>
              </a:r>
            </a:p>
            <a:p>
              <a:pPr algn="ctr"/>
              <a:endParaRPr 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1837" y="2977"/>
              <a:ext cx="817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733" y="2795"/>
              <a:ext cx="62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Cluster B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5061148" y="5012779"/>
            <a:ext cx="1462087" cy="1152525"/>
            <a:chOff x="1733" y="2795"/>
            <a:chExt cx="921" cy="726"/>
          </a:xfrm>
        </p:grpSpPr>
        <p:sp>
          <p:nvSpPr>
            <p:cNvPr id="24" name="AutoShape 29"/>
            <p:cNvSpPr>
              <a:spLocks noChangeArrowheads="1"/>
            </p:cNvSpPr>
            <p:nvPr/>
          </p:nvSpPr>
          <p:spPr bwMode="auto">
            <a:xfrm>
              <a:off x="1973" y="3113"/>
              <a:ext cx="589" cy="226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40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pt-BR" sz="1400">
                  <a:solidFill>
                    <a:srgbClr val="000000"/>
                  </a:solidFill>
                  <a:latin typeface="Arial" charset="0"/>
                </a:rPr>
                <a:t>Textos</a:t>
              </a:r>
            </a:p>
            <a:p>
              <a:pPr algn="ctr"/>
              <a:endParaRPr 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837" y="2977"/>
              <a:ext cx="817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733" y="2795"/>
              <a:ext cx="6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Cluster C</a:t>
              </a:r>
            </a:p>
          </p:txBody>
        </p:sp>
      </p:grp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051123" y="4293642"/>
            <a:ext cx="15128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Avaliação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>
            <a:off x="2849760" y="4596854"/>
            <a:ext cx="433388" cy="215900"/>
          </a:xfrm>
          <a:prstGeom prst="leftArrow">
            <a:avLst>
              <a:gd name="adj1" fmla="val 50000"/>
              <a:gd name="adj2" fmla="val 501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Agrupamento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Relembrando...</a:t>
            </a:r>
          </a:p>
          <a:p>
            <a:pPr lvl="1"/>
            <a:r>
              <a:rPr lang="pt-BR" dirty="0" smtClean="0"/>
              <a:t>Documentos dentro de um cluster são similares</a:t>
            </a:r>
          </a:p>
          <a:p>
            <a:pPr lvl="1"/>
            <a:r>
              <a:rPr lang="pt-BR" dirty="0" smtClean="0"/>
              <a:t>Documentos de um cluster são diferentes de documentos em outros clusters</a:t>
            </a:r>
          </a:p>
          <a:p>
            <a:endParaRPr lang="pt-BR" dirty="0" smtClean="0"/>
          </a:p>
          <a:p>
            <a:r>
              <a:rPr lang="pt-BR" dirty="0" smtClean="0"/>
              <a:t>Tipos de agrupamento</a:t>
            </a:r>
          </a:p>
          <a:p>
            <a:pPr lvl="1"/>
            <a:r>
              <a:rPr lang="pt-BR" dirty="0" smtClean="0"/>
              <a:t>Flat X Hierárquicos</a:t>
            </a:r>
          </a:p>
          <a:p>
            <a:pPr lvl="1"/>
            <a:r>
              <a:rPr lang="pt-BR" dirty="0" smtClean="0"/>
              <a:t>Hard X </a:t>
            </a:r>
            <a:r>
              <a:rPr lang="pt-BR" dirty="0" err="1" smtClean="0"/>
              <a:t>Fuzzy</a:t>
            </a:r>
            <a:endParaRPr lang="pt-BR" dirty="0" smtClean="0"/>
          </a:p>
          <a:p>
            <a:pPr lvl="1"/>
            <a:r>
              <a:rPr lang="pt-BR" dirty="0" smtClean="0"/>
              <a:t>Incremental X Não-Incremental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Algoritmos para Clustering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Algoritmo k-</a:t>
            </a:r>
            <a:r>
              <a:rPr lang="pt-BR" dirty="0" err="1" smtClean="0"/>
              <a:t>means</a:t>
            </a:r>
            <a:r>
              <a:rPr lang="pt-BR" dirty="0" smtClean="0"/>
              <a:t> </a:t>
            </a:r>
            <a:r>
              <a:rPr lang="pt-BR" dirty="0" smtClean="0"/>
              <a:t>clássico</a:t>
            </a:r>
          </a:p>
          <a:p>
            <a:pPr lvl="1"/>
            <a:r>
              <a:rPr lang="pt-BR" dirty="0" smtClean="0"/>
              <a:t>Flat, Hard e Não-incremental</a:t>
            </a:r>
          </a:p>
          <a:p>
            <a:r>
              <a:rPr lang="pt-BR" dirty="0"/>
              <a:t>Algoritmo </a:t>
            </a:r>
            <a:r>
              <a:rPr lang="pt-BR" i="1" dirty="0" err="1" smtClean="0"/>
              <a:t>Hierarchical</a:t>
            </a:r>
            <a:r>
              <a:rPr lang="pt-BR" i="1" dirty="0" smtClean="0"/>
              <a:t> </a:t>
            </a:r>
            <a:r>
              <a:rPr lang="pt-BR" i="1" dirty="0" err="1" smtClean="0"/>
              <a:t>clustering</a:t>
            </a:r>
            <a:endParaRPr lang="pt-BR" i="1" dirty="0" smtClean="0"/>
          </a:p>
          <a:p>
            <a:pPr lvl="1"/>
            <a:r>
              <a:rPr lang="pt-BR" dirty="0" smtClean="0"/>
              <a:t>Hierárquico, Hard e Não-incremental</a:t>
            </a:r>
          </a:p>
          <a:p>
            <a:r>
              <a:rPr lang="pt-BR" dirty="0" smtClean="0"/>
              <a:t>Existem vários outros!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Obs.: ocultei os slides dos algoritmos...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Senão a gente nunca vai terminar essa aula.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29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K-means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772400" cy="4618856"/>
          </a:xfrm>
        </p:spPr>
        <p:txBody>
          <a:bodyPr/>
          <a:lstStyle/>
          <a:p>
            <a:r>
              <a:rPr lang="pt-BR" dirty="0" smtClean="0"/>
              <a:t>Algoritmo simples com muitas variações.</a:t>
            </a:r>
          </a:p>
          <a:p>
            <a:pPr lvl="1"/>
            <a:r>
              <a:rPr lang="pt-BR" dirty="0" smtClean="0"/>
              <a:t>Define uma classe de algoritmos.</a:t>
            </a:r>
          </a:p>
          <a:p>
            <a:pPr lvl="0"/>
            <a:r>
              <a:rPr lang="pt-BR" dirty="0" smtClean="0"/>
              <a:t>Passos:</a:t>
            </a:r>
            <a:endParaRPr lang="pt-BR" dirty="0" smtClean="0"/>
          </a:p>
          <a:p>
            <a:pPr lvl="1"/>
            <a:r>
              <a:rPr lang="pt-BR" dirty="0" smtClean="0"/>
              <a:t>Escolhe os centros iniciais dos k clusters desejados randomicamente.</a:t>
            </a:r>
          </a:p>
          <a:p>
            <a:pPr lvl="1"/>
            <a:r>
              <a:rPr lang="pt-BR" dirty="0"/>
              <a:t>E</a:t>
            </a:r>
            <a:r>
              <a:rPr lang="pt-BR" dirty="0" smtClean="0"/>
              <a:t>nquanto não houver alteração </a:t>
            </a:r>
            <a:r>
              <a:rPr lang="pt-BR" dirty="0"/>
              <a:t>nos </a:t>
            </a:r>
            <a:r>
              <a:rPr lang="pt-BR" dirty="0" smtClean="0"/>
              <a:t>clusters, repete:</a:t>
            </a:r>
          </a:p>
          <a:p>
            <a:pPr lvl="2"/>
            <a:r>
              <a:rPr lang="pt-BR" dirty="0" smtClean="0"/>
              <a:t> Associa cada vetor ao cluster de centro mais próximo.</a:t>
            </a:r>
          </a:p>
          <a:p>
            <a:pPr lvl="2"/>
            <a:r>
              <a:rPr lang="pt-BR" dirty="0" smtClean="0"/>
              <a:t>Calcula o novo centro de cada cluster como a média aritmética de seus vetores.</a:t>
            </a:r>
          </a:p>
        </p:txBody>
      </p:sp>
    </p:spTree>
    <p:extLst>
      <p:ext uri="{BB962C8B-B14F-4D97-AF65-F5344CB8AC3E}">
        <p14:creationId xmlns:p14="http://schemas.microsoft.com/office/powerpoint/2010/main" val="38821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 txBox="1">
            <a:spLocks/>
          </p:cNvSpPr>
          <p:nvPr/>
        </p:nvSpPr>
        <p:spPr>
          <a:xfrm>
            <a:off x="666764" y="980728"/>
            <a:ext cx="4041648" cy="545272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K = 3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5" name="CaixaDeTexto 9"/>
          <p:cNvSpPr txBox="1"/>
          <p:nvPr/>
        </p:nvSpPr>
        <p:spPr>
          <a:xfrm>
            <a:off x="586443" y="1484784"/>
            <a:ext cx="3977953" cy="69865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308610" indent="-308610">
              <a:buFont typeface="+mj-lt"/>
              <a:buAutoNum type="arabicPeriod"/>
            </a:pPr>
            <a:r>
              <a:rPr lang="pt-BR" sz="2000" dirty="0" smtClean="0">
                <a:solidFill>
                  <a:srgbClr val="000000"/>
                </a:solidFill>
              </a:rPr>
              <a:t>Escolher os centros iniciais (centroide).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6" name="CaixaDeTexto 10"/>
          <p:cNvSpPr txBox="1"/>
          <p:nvPr/>
        </p:nvSpPr>
        <p:spPr>
          <a:xfrm>
            <a:off x="586443" y="2154283"/>
            <a:ext cx="4049961" cy="69865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308610" indent="-308610">
              <a:buFont typeface="+mj-lt"/>
              <a:buAutoNum type="arabicPeriod" startAt="2"/>
            </a:pPr>
            <a:r>
              <a:rPr lang="pt-BR" sz="2000" dirty="0" smtClean="0">
                <a:solidFill>
                  <a:srgbClr val="000000"/>
                </a:solidFill>
              </a:rPr>
              <a:t>Associar cada vetor ao centroide mais próximo.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7" name="CaixaDeTexto 11"/>
          <p:cNvSpPr txBox="1"/>
          <p:nvPr/>
        </p:nvSpPr>
        <p:spPr>
          <a:xfrm>
            <a:off x="586443" y="2852936"/>
            <a:ext cx="4265985" cy="39087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308610" indent="-308610">
              <a:buFont typeface="+mj-lt"/>
              <a:buAutoNum type="arabicPeriod" startAt="3"/>
            </a:pPr>
            <a:r>
              <a:rPr lang="pt-BR" sz="2000" dirty="0" smtClean="0">
                <a:solidFill>
                  <a:srgbClr val="000000"/>
                </a:solidFill>
              </a:rPr>
              <a:t>Determinar os novos centros.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8" name="CaixaDeTexto 12"/>
          <p:cNvSpPr txBox="1"/>
          <p:nvPr/>
        </p:nvSpPr>
        <p:spPr>
          <a:xfrm>
            <a:off x="586443" y="3320242"/>
            <a:ext cx="3977953" cy="69865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308610" indent="-308610">
              <a:buFont typeface="+mj-lt"/>
              <a:buAutoNum type="arabicPeriod" startAt="4"/>
            </a:pPr>
            <a:r>
              <a:rPr lang="pt-BR" sz="2000" dirty="0" smtClean="0">
                <a:solidFill>
                  <a:srgbClr val="000000"/>
                </a:solidFill>
              </a:rPr>
              <a:t>Associar cada vetor ao </a:t>
            </a:r>
            <a:r>
              <a:rPr lang="pt-BR" sz="2000" dirty="0">
                <a:solidFill>
                  <a:srgbClr val="000000"/>
                </a:solidFill>
              </a:rPr>
              <a:t>centroide mais </a:t>
            </a:r>
            <a:r>
              <a:rPr lang="pt-BR" sz="2000" dirty="0" smtClean="0">
                <a:solidFill>
                  <a:srgbClr val="000000"/>
                </a:solidFill>
              </a:rPr>
              <a:t>próximo.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9" name="CaixaDeTexto 13"/>
          <p:cNvSpPr txBox="1"/>
          <p:nvPr/>
        </p:nvSpPr>
        <p:spPr>
          <a:xfrm>
            <a:off x="586443" y="4077072"/>
            <a:ext cx="4049961" cy="39087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308610" indent="-308610">
              <a:buFont typeface="+mj-lt"/>
              <a:buAutoNum type="arabicPeriod" startAt="5"/>
            </a:pPr>
            <a:r>
              <a:rPr lang="pt-BR" sz="2000" dirty="0" smtClean="0">
                <a:solidFill>
                  <a:srgbClr val="000000"/>
                </a:solidFill>
              </a:rPr>
              <a:t>Determinar os novos centros.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10" name="CaixaDeTexto 14"/>
          <p:cNvSpPr txBox="1"/>
          <p:nvPr/>
        </p:nvSpPr>
        <p:spPr>
          <a:xfrm>
            <a:off x="586443" y="4839485"/>
            <a:ext cx="4193977" cy="69865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308610" indent="-308610">
              <a:buFont typeface="+mj-lt"/>
              <a:buAutoNum type="arabicPeriod" startAt="6"/>
            </a:pPr>
            <a:r>
              <a:rPr lang="pt-BR" sz="2000" dirty="0" smtClean="0">
                <a:solidFill>
                  <a:srgbClr val="000000"/>
                </a:solidFill>
              </a:rPr>
              <a:t>Associar cada vetor ao </a:t>
            </a:r>
            <a:r>
              <a:rPr lang="pt-BR" sz="2000" dirty="0">
                <a:solidFill>
                  <a:srgbClr val="000000"/>
                </a:solidFill>
              </a:rPr>
              <a:t>centroide mais </a:t>
            </a:r>
            <a:r>
              <a:rPr lang="pt-BR" sz="2000" dirty="0" smtClean="0">
                <a:solidFill>
                  <a:srgbClr val="000000"/>
                </a:solidFill>
              </a:rPr>
              <a:t>próximo.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11" name="CaixaDeTexto 15"/>
          <p:cNvSpPr txBox="1"/>
          <p:nvPr/>
        </p:nvSpPr>
        <p:spPr>
          <a:xfrm>
            <a:off x="586443" y="5589240"/>
            <a:ext cx="3797933" cy="39087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308610" indent="-308610">
              <a:buFont typeface="+mj-lt"/>
              <a:buAutoNum type="arabicPeriod" startAt="7"/>
            </a:pPr>
            <a:r>
              <a:rPr lang="pt-BR" sz="2000" b="1" dirty="0" smtClean="0">
                <a:solidFill>
                  <a:srgbClr val="000000"/>
                </a:solidFill>
              </a:rPr>
              <a:t>Não houve alterações.</a:t>
            </a:r>
            <a:endParaRPr lang="pt-BR" sz="2000" b="1" dirty="0">
              <a:solidFill>
                <a:srgbClr val="000000"/>
              </a:solidFill>
            </a:endParaRPr>
          </a:p>
        </p:txBody>
      </p:sp>
      <p:grpSp>
        <p:nvGrpSpPr>
          <p:cNvPr id="3" name="Grupo 216"/>
          <p:cNvGrpSpPr/>
          <p:nvPr/>
        </p:nvGrpSpPr>
        <p:grpSpPr>
          <a:xfrm>
            <a:off x="5284879" y="2025267"/>
            <a:ext cx="3045938" cy="3147470"/>
            <a:chOff x="6232128" y="2369840"/>
            <a:chExt cx="2143140" cy="2214578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12" name="Grupo 211"/>
            <p:cNvGrpSpPr/>
            <p:nvPr/>
          </p:nvGrpSpPr>
          <p:grpSpPr>
            <a:xfrm>
              <a:off x="6232128" y="2369840"/>
              <a:ext cx="2143140" cy="2214578"/>
              <a:chOff x="6228184" y="2348880"/>
              <a:chExt cx="2143140" cy="2214578"/>
            </a:xfrm>
            <a:grpFill/>
          </p:grpSpPr>
          <p:grpSp>
            <p:nvGrpSpPr>
              <p:cNvPr id="13" name="Grupo 48"/>
              <p:cNvGrpSpPr/>
              <p:nvPr/>
            </p:nvGrpSpPr>
            <p:grpSpPr>
              <a:xfrm>
                <a:off x="6228184" y="2348880"/>
                <a:ext cx="2143140" cy="2214578"/>
                <a:chOff x="5000628" y="3079433"/>
                <a:chExt cx="2143140" cy="2214578"/>
              </a:xfrm>
              <a:grpFill/>
            </p:grpSpPr>
            <p:sp>
              <p:nvSpPr>
                <p:cNvPr id="17" name="Elipse 131"/>
                <p:cNvSpPr/>
                <p:nvPr/>
              </p:nvSpPr>
              <p:spPr>
                <a:xfrm>
                  <a:off x="5000628" y="357949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Elipse 132"/>
                <p:cNvSpPr/>
                <p:nvPr/>
              </p:nvSpPr>
              <p:spPr>
                <a:xfrm>
                  <a:off x="5572132" y="350806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Elipse 133"/>
                <p:cNvSpPr/>
                <p:nvPr/>
              </p:nvSpPr>
              <p:spPr>
                <a:xfrm>
                  <a:off x="5357818" y="407956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Elipse 134"/>
                <p:cNvSpPr/>
                <p:nvPr/>
              </p:nvSpPr>
              <p:spPr>
                <a:xfrm>
                  <a:off x="5857884" y="307943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Elipse 135"/>
                <p:cNvSpPr/>
                <p:nvPr/>
              </p:nvSpPr>
              <p:spPr>
                <a:xfrm>
                  <a:off x="5857884" y="384853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" name="Elipse 136"/>
                <p:cNvSpPr/>
                <p:nvPr/>
              </p:nvSpPr>
              <p:spPr>
                <a:xfrm>
                  <a:off x="6143636" y="343662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Elipse 137"/>
                <p:cNvSpPr/>
                <p:nvPr/>
              </p:nvSpPr>
              <p:spPr>
                <a:xfrm>
                  <a:off x="6357950" y="479394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Elipse 138"/>
                <p:cNvSpPr/>
                <p:nvPr/>
              </p:nvSpPr>
              <p:spPr>
                <a:xfrm>
                  <a:off x="6500826" y="429387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Elipse 139"/>
                <p:cNvSpPr/>
                <p:nvPr/>
              </p:nvSpPr>
              <p:spPr>
                <a:xfrm>
                  <a:off x="6858016" y="465106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Elipse 140"/>
                <p:cNvSpPr/>
                <p:nvPr/>
              </p:nvSpPr>
              <p:spPr>
                <a:xfrm>
                  <a:off x="7000892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Elipse 141"/>
                <p:cNvSpPr/>
                <p:nvPr/>
              </p:nvSpPr>
              <p:spPr>
                <a:xfrm>
                  <a:off x="6000760" y="4722507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Elipse 142"/>
                <p:cNvSpPr/>
                <p:nvPr/>
              </p:nvSpPr>
              <p:spPr>
                <a:xfrm>
                  <a:off x="6357950" y="450819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Elipse 143"/>
                <p:cNvSpPr/>
                <p:nvPr/>
              </p:nvSpPr>
              <p:spPr>
                <a:xfrm>
                  <a:off x="6715140" y="407956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0" name="Elipse 144"/>
                <p:cNvSpPr/>
                <p:nvPr/>
              </p:nvSpPr>
              <p:spPr>
                <a:xfrm>
                  <a:off x="6215074" y="515113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1" name="Elipse 145"/>
                <p:cNvSpPr/>
                <p:nvPr/>
              </p:nvSpPr>
              <p:spPr>
                <a:xfrm>
                  <a:off x="6572264" y="493682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2" name="Elipse 146"/>
                <p:cNvSpPr/>
                <p:nvPr/>
              </p:nvSpPr>
              <p:spPr>
                <a:xfrm>
                  <a:off x="5715008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Elipse 147"/>
                <p:cNvSpPr/>
                <p:nvPr/>
              </p:nvSpPr>
              <p:spPr>
                <a:xfrm>
                  <a:off x="5072066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" name="Elipse 148"/>
                <p:cNvSpPr/>
                <p:nvPr/>
              </p:nvSpPr>
              <p:spPr>
                <a:xfrm>
                  <a:off x="5214942" y="479394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" name="Elipse 149"/>
                <p:cNvSpPr/>
                <p:nvPr/>
              </p:nvSpPr>
              <p:spPr>
                <a:xfrm>
                  <a:off x="6429388" y="393668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" name="Elipse 150"/>
                <p:cNvSpPr/>
                <p:nvPr/>
              </p:nvSpPr>
              <p:spPr>
                <a:xfrm>
                  <a:off x="6929454" y="372237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7" name="Elipse 151"/>
                <p:cNvSpPr/>
                <p:nvPr/>
              </p:nvSpPr>
              <p:spPr>
                <a:xfrm>
                  <a:off x="6572264" y="357949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6" name="Elipse 210"/>
              <p:cNvSpPr/>
              <p:nvPr/>
            </p:nvSpPr>
            <p:spPr>
              <a:xfrm>
                <a:off x="6446442" y="2442373"/>
                <a:ext cx="142876" cy="142876"/>
              </a:xfrm>
              <a:prstGeom prst="ellipse">
                <a:avLst/>
              </a:prstGeom>
              <a:grpFill/>
              <a:ln w="19050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4" name="Elipse 215"/>
            <p:cNvSpPr/>
            <p:nvPr/>
          </p:nvSpPr>
          <p:spPr>
            <a:xfrm>
              <a:off x="6773233" y="3848759"/>
              <a:ext cx="142876" cy="142876"/>
            </a:xfrm>
            <a:prstGeom prst="ellipse">
              <a:avLst/>
            </a:prstGeom>
            <a:grpFill/>
            <a:ln w="190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8" name="Conector de seta reta 219"/>
          <p:cNvCxnSpPr/>
          <p:nvPr/>
        </p:nvCxnSpPr>
        <p:spPr>
          <a:xfrm rot="5400000" flipH="1" flipV="1">
            <a:off x="3100800" y="3734410"/>
            <a:ext cx="4122524" cy="14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de seta reta 220"/>
          <p:cNvCxnSpPr/>
          <p:nvPr/>
        </p:nvCxnSpPr>
        <p:spPr>
          <a:xfrm>
            <a:off x="4834197" y="5535637"/>
            <a:ext cx="3950271" cy="14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aixaDeTexto 221"/>
          <p:cNvSpPr txBox="1"/>
          <p:nvPr/>
        </p:nvSpPr>
        <p:spPr>
          <a:xfrm>
            <a:off x="4777726" y="1543534"/>
            <a:ext cx="514354" cy="4431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pt-BR" sz="2300" dirty="0" smtClean="0"/>
              <a:t>t</a:t>
            </a:r>
            <a:r>
              <a:rPr lang="pt-BR" sz="2300" baseline="-25000" dirty="0" smtClean="0"/>
              <a:t>2</a:t>
            </a:r>
            <a:endParaRPr lang="pt-BR" sz="2300" baseline="-25000" dirty="0"/>
          </a:p>
        </p:txBody>
      </p:sp>
      <p:sp>
        <p:nvSpPr>
          <p:cNvPr id="41" name="CaixaDeTexto 222"/>
          <p:cNvSpPr txBox="1"/>
          <p:nvPr/>
        </p:nvSpPr>
        <p:spPr>
          <a:xfrm>
            <a:off x="8460432" y="5431966"/>
            <a:ext cx="514354" cy="4431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pt-BR" sz="2300" dirty="0" smtClean="0"/>
              <a:t>t</a:t>
            </a:r>
            <a:r>
              <a:rPr lang="pt-BR" sz="2300" baseline="-25000" dirty="0" smtClean="0"/>
              <a:t>1</a:t>
            </a:r>
            <a:endParaRPr lang="pt-BR" sz="2300" baseline="-25000" dirty="0"/>
          </a:p>
        </p:txBody>
      </p:sp>
      <p:grpSp>
        <p:nvGrpSpPr>
          <p:cNvPr id="15" name="Grupo 225"/>
          <p:cNvGrpSpPr/>
          <p:nvPr/>
        </p:nvGrpSpPr>
        <p:grpSpPr>
          <a:xfrm>
            <a:off x="5284879" y="2025267"/>
            <a:ext cx="3045938" cy="3147470"/>
            <a:chOff x="6232128" y="2369840"/>
            <a:chExt cx="2143140" cy="2214578"/>
          </a:xfrm>
          <a:solidFill>
            <a:schemeClr val="bg2"/>
          </a:solidFill>
        </p:grpSpPr>
        <p:grpSp>
          <p:nvGrpSpPr>
            <p:cNvPr id="42" name="Grupo 211"/>
            <p:cNvGrpSpPr/>
            <p:nvPr/>
          </p:nvGrpSpPr>
          <p:grpSpPr>
            <a:xfrm>
              <a:off x="6232128" y="2369840"/>
              <a:ext cx="2143140" cy="2214578"/>
              <a:chOff x="6228184" y="2348880"/>
              <a:chExt cx="2143140" cy="2214578"/>
            </a:xfrm>
            <a:grpFill/>
          </p:grpSpPr>
          <p:grpSp>
            <p:nvGrpSpPr>
              <p:cNvPr id="43" name="Grupo 48"/>
              <p:cNvGrpSpPr/>
              <p:nvPr/>
            </p:nvGrpSpPr>
            <p:grpSpPr>
              <a:xfrm>
                <a:off x="6228184" y="2348880"/>
                <a:ext cx="2143140" cy="2214578"/>
                <a:chOff x="5000628" y="3079433"/>
                <a:chExt cx="2143140" cy="2214578"/>
              </a:xfrm>
              <a:grpFill/>
            </p:grpSpPr>
            <p:sp>
              <p:nvSpPr>
                <p:cNvPr id="47" name="Elipse 230"/>
                <p:cNvSpPr/>
                <p:nvPr/>
              </p:nvSpPr>
              <p:spPr>
                <a:xfrm>
                  <a:off x="5000628" y="357949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" name="Elipse 231"/>
                <p:cNvSpPr/>
                <p:nvPr/>
              </p:nvSpPr>
              <p:spPr>
                <a:xfrm>
                  <a:off x="5572132" y="3508061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9" name="Elipse 232"/>
                <p:cNvSpPr/>
                <p:nvPr/>
              </p:nvSpPr>
              <p:spPr>
                <a:xfrm>
                  <a:off x="5357818" y="407956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0" name="Elipse 233"/>
                <p:cNvSpPr/>
                <p:nvPr/>
              </p:nvSpPr>
              <p:spPr>
                <a:xfrm>
                  <a:off x="5857884" y="307943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1" name="Elipse 234"/>
                <p:cNvSpPr/>
                <p:nvPr/>
              </p:nvSpPr>
              <p:spPr>
                <a:xfrm>
                  <a:off x="5857884" y="385461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2" name="Elipse 235"/>
                <p:cNvSpPr/>
                <p:nvPr/>
              </p:nvSpPr>
              <p:spPr>
                <a:xfrm>
                  <a:off x="6143636" y="343662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3" name="Elipse 236"/>
                <p:cNvSpPr/>
                <p:nvPr/>
              </p:nvSpPr>
              <p:spPr>
                <a:xfrm>
                  <a:off x="6357950" y="479394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4" name="Elipse 237"/>
                <p:cNvSpPr/>
                <p:nvPr/>
              </p:nvSpPr>
              <p:spPr>
                <a:xfrm>
                  <a:off x="6500826" y="429387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" name="Elipse 238"/>
                <p:cNvSpPr/>
                <p:nvPr/>
              </p:nvSpPr>
              <p:spPr>
                <a:xfrm>
                  <a:off x="6858016" y="465106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" name="Elipse 239"/>
                <p:cNvSpPr/>
                <p:nvPr/>
              </p:nvSpPr>
              <p:spPr>
                <a:xfrm>
                  <a:off x="7000892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" name="Elipse 240"/>
                <p:cNvSpPr/>
                <p:nvPr/>
              </p:nvSpPr>
              <p:spPr>
                <a:xfrm>
                  <a:off x="6000760" y="4722507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" name="Elipse 241"/>
                <p:cNvSpPr/>
                <p:nvPr/>
              </p:nvSpPr>
              <p:spPr>
                <a:xfrm>
                  <a:off x="6357950" y="450819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" name="Elipse 242"/>
                <p:cNvSpPr/>
                <p:nvPr/>
              </p:nvSpPr>
              <p:spPr>
                <a:xfrm>
                  <a:off x="6715140" y="407956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0" name="Elipse 243"/>
                <p:cNvSpPr/>
                <p:nvPr/>
              </p:nvSpPr>
              <p:spPr>
                <a:xfrm>
                  <a:off x="6215074" y="515113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" name="Elipse 244"/>
                <p:cNvSpPr/>
                <p:nvPr/>
              </p:nvSpPr>
              <p:spPr>
                <a:xfrm>
                  <a:off x="6572264" y="493682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" name="Elipse 245"/>
                <p:cNvSpPr/>
                <p:nvPr/>
              </p:nvSpPr>
              <p:spPr>
                <a:xfrm>
                  <a:off x="5715008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" name="Elipse 246"/>
                <p:cNvSpPr/>
                <p:nvPr/>
              </p:nvSpPr>
              <p:spPr>
                <a:xfrm>
                  <a:off x="5072066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" name="Elipse 247"/>
                <p:cNvSpPr/>
                <p:nvPr/>
              </p:nvSpPr>
              <p:spPr>
                <a:xfrm>
                  <a:off x="5214942" y="479394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" name="Elipse 248"/>
                <p:cNvSpPr/>
                <p:nvPr/>
              </p:nvSpPr>
              <p:spPr>
                <a:xfrm>
                  <a:off x="6429388" y="393668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6" name="Elipse 249"/>
                <p:cNvSpPr/>
                <p:nvPr/>
              </p:nvSpPr>
              <p:spPr>
                <a:xfrm>
                  <a:off x="6929454" y="372237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7" name="Elipse 250"/>
                <p:cNvSpPr/>
                <p:nvPr/>
              </p:nvSpPr>
              <p:spPr>
                <a:xfrm>
                  <a:off x="6572264" y="3579499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46" name="Elipse 229"/>
              <p:cNvSpPr/>
              <p:nvPr/>
            </p:nvSpPr>
            <p:spPr>
              <a:xfrm>
                <a:off x="6446442" y="2442373"/>
                <a:ext cx="142876" cy="142876"/>
              </a:xfrm>
              <a:prstGeom prst="ellipse">
                <a:avLst/>
              </a:prstGeom>
              <a:grpFill/>
              <a:ln w="19050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4" name="Elipse 227"/>
            <p:cNvSpPr/>
            <p:nvPr/>
          </p:nvSpPr>
          <p:spPr>
            <a:xfrm>
              <a:off x="6773233" y="3848759"/>
              <a:ext cx="142876" cy="142876"/>
            </a:xfrm>
            <a:prstGeom prst="ellipse">
              <a:avLst/>
            </a:prstGeom>
            <a:grpFill/>
            <a:ln w="190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8" name="Multiplicar 254"/>
          <p:cNvSpPr/>
          <p:nvPr/>
        </p:nvSpPr>
        <p:spPr>
          <a:xfrm>
            <a:off x="7747553" y="3163714"/>
            <a:ext cx="388843" cy="388843"/>
          </a:xfrm>
          <a:prstGeom prst="mathMultiply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grpSp>
        <p:nvGrpSpPr>
          <p:cNvPr id="45" name="Grupo 218"/>
          <p:cNvGrpSpPr/>
          <p:nvPr/>
        </p:nvGrpSpPr>
        <p:grpSpPr>
          <a:xfrm>
            <a:off x="5284879" y="2025267"/>
            <a:ext cx="3045942" cy="3147470"/>
            <a:chOff x="6232126" y="2369840"/>
            <a:chExt cx="2143142" cy="2214578"/>
          </a:xfrm>
        </p:grpSpPr>
        <p:grpSp>
          <p:nvGrpSpPr>
            <p:cNvPr id="69" name="Grupo 209"/>
            <p:cNvGrpSpPr/>
            <p:nvPr/>
          </p:nvGrpSpPr>
          <p:grpSpPr>
            <a:xfrm>
              <a:off x="6232126" y="2369840"/>
              <a:ext cx="2143142" cy="2214578"/>
              <a:chOff x="6232126" y="2369840"/>
              <a:chExt cx="2143142" cy="2214578"/>
            </a:xfrm>
          </p:grpSpPr>
          <p:grpSp>
            <p:nvGrpSpPr>
              <p:cNvPr id="70" name="Grupo 71"/>
              <p:cNvGrpSpPr/>
              <p:nvPr/>
            </p:nvGrpSpPr>
            <p:grpSpPr>
              <a:xfrm>
                <a:off x="6232126" y="2369840"/>
                <a:ext cx="2143142" cy="2214578"/>
                <a:chOff x="5000626" y="3078342"/>
                <a:chExt cx="2143142" cy="2214578"/>
              </a:xfrm>
            </p:grpSpPr>
            <p:sp>
              <p:nvSpPr>
                <p:cNvPr id="74" name="Elipse 156"/>
                <p:cNvSpPr/>
                <p:nvPr/>
              </p:nvSpPr>
              <p:spPr>
                <a:xfrm>
                  <a:off x="5000626" y="3578408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75" name="Elipse 157"/>
                <p:cNvSpPr/>
                <p:nvPr/>
              </p:nvSpPr>
              <p:spPr>
                <a:xfrm>
                  <a:off x="5572131" y="350849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76" name="Elipse 158"/>
                <p:cNvSpPr/>
                <p:nvPr/>
              </p:nvSpPr>
              <p:spPr>
                <a:xfrm>
                  <a:off x="5357818" y="407847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77" name="Elipse 159"/>
                <p:cNvSpPr/>
                <p:nvPr/>
              </p:nvSpPr>
              <p:spPr>
                <a:xfrm>
                  <a:off x="5857883" y="307834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78" name="Elipse 160"/>
                <p:cNvSpPr/>
                <p:nvPr/>
              </p:nvSpPr>
              <p:spPr>
                <a:xfrm>
                  <a:off x="5857884" y="384744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79" name="Elipse 161"/>
                <p:cNvSpPr/>
                <p:nvPr/>
              </p:nvSpPr>
              <p:spPr>
                <a:xfrm>
                  <a:off x="6143635" y="3435532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0" name="Elipse 162"/>
                <p:cNvSpPr/>
                <p:nvPr/>
              </p:nvSpPr>
              <p:spPr>
                <a:xfrm>
                  <a:off x="6357950" y="479285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1" name="Elipse 163"/>
                <p:cNvSpPr/>
                <p:nvPr/>
              </p:nvSpPr>
              <p:spPr>
                <a:xfrm>
                  <a:off x="6500826" y="429278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2" name="Elipse 164"/>
                <p:cNvSpPr/>
                <p:nvPr/>
              </p:nvSpPr>
              <p:spPr>
                <a:xfrm>
                  <a:off x="6858016" y="464997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3" name="Elipse 165"/>
                <p:cNvSpPr/>
                <p:nvPr/>
              </p:nvSpPr>
              <p:spPr>
                <a:xfrm>
                  <a:off x="7000892" y="4149912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4" name="Elipse 166"/>
                <p:cNvSpPr/>
                <p:nvPr/>
              </p:nvSpPr>
              <p:spPr>
                <a:xfrm>
                  <a:off x="6000760" y="472141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5" name="Elipse 167"/>
                <p:cNvSpPr/>
                <p:nvPr/>
              </p:nvSpPr>
              <p:spPr>
                <a:xfrm>
                  <a:off x="6357950" y="45071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6" name="Elipse 168"/>
                <p:cNvSpPr/>
                <p:nvPr/>
              </p:nvSpPr>
              <p:spPr>
                <a:xfrm>
                  <a:off x="6715140" y="407847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7" name="Elipse 169"/>
                <p:cNvSpPr/>
                <p:nvPr/>
              </p:nvSpPr>
              <p:spPr>
                <a:xfrm>
                  <a:off x="6215074" y="515004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8" name="Elipse 170"/>
                <p:cNvSpPr/>
                <p:nvPr/>
              </p:nvSpPr>
              <p:spPr>
                <a:xfrm>
                  <a:off x="6572264" y="493573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89" name="Elipse 171"/>
                <p:cNvSpPr/>
                <p:nvPr/>
              </p:nvSpPr>
              <p:spPr>
                <a:xfrm>
                  <a:off x="5715008" y="414991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90" name="Elipse 172"/>
                <p:cNvSpPr/>
                <p:nvPr/>
              </p:nvSpPr>
              <p:spPr>
                <a:xfrm>
                  <a:off x="5072066" y="414991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91" name="Elipse 173"/>
                <p:cNvSpPr/>
                <p:nvPr/>
              </p:nvSpPr>
              <p:spPr>
                <a:xfrm>
                  <a:off x="5214942" y="479285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92" name="Elipse 174"/>
                <p:cNvSpPr/>
                <p:nvPr/>
              </p:nvSpPr>
              <p:spPr>
                <a:xfrm>
                  <a:off x="6429388" y="393559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93" name="Elipse 175"/>
                <p:cNvSpPr/>
                <p:nvPr/>
              </p:nvSpPr>
              <p:spPr>
                <a:xfrm>
                  <a:off x="6929454" y="37212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94" name="Elipse 176"/>
                <p:cNvSpPr/>
                <p:nvPr/>
              </p:nvSpPr>
              <p:spPr>
                <a:xfrm>
                  <a:off x="6572263" y="357840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  <p:sp>
            <p:nvSpPr>
              <p:cNvPr id="73" name="Elipse 208"/>
              <p:cNvSpPr/>
              <p:nvPr/>
            </p:nvSpPr>
            <p:spPr>
              <a:xfrm>
                <a:off x="6446440" y="2442373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28575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  <p:sp>
          <p:nvSpPr>
            <p:cNvPr id="71" name="Elipse 217"/>
            <p:cNvSpPr/>
            <p:nvPr/>
          </p:nvSpPr>
          <p:spPr>
            <a:xfrm>
              <a:off x="6773231" y="3854839"/>
              <a:ext cx="142876" cy="142876"/>
            </a:xfrm>
            <a:prstGeom prst="ellipse">
              <a:avLst/>
            </a:prstGeom>
            <a:solidFill>
              <a:srgbClr val="FF0000"/>
            </a:solidFill>
            <a:ln w="28575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5" name="Multiplicar 256"/>
          <p:cNvSpPr/>
          <p:nvPr/>
        </p:nvSpPr>
        <p:spPr>
          <a:xfrm>
            <a:off x="6588224" y="4524665"/>
            <a:ext cx="388843" cy="388843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96" name="Multiplicar 255"/>
          <p:cNvSpPr/>
          <p:nvPr/>
        </p:nvSpPr>
        <p:spPr>
          <a:xfrm>
            <a:off x="6062566" y="2710063"/>
            <a:ext cx="388843" cy="388843"/>
          </a:xfrm>
          <a:prstGeom prst="mathMultiply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97" name="Multiplicar 124"/>
          <p:cNvSpPr/>
          <p:nvPr/>
        </p:nvSpPr>
        <p:spPr>
          <a:xfrm>
            <a:off x="6581023" y="4265436"/>
            <a:ext cx="388843" cy="388843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98" name="Multiplicar 125"/>
          <p:cNvSpPr/>
          <p:nvPr/>
        </p:nvSpPr>
        <p:spPr>
          <a:xfrm>
            <a:off x="5997759" y="2515642"/>
            <a:ext cx="388843" cy="388843"/>
          </a:xfrm>
          <a:prstGeom prst="mathMultiply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99" name="Multiplicar 127"/>
          <p:cNvSpPr/>
          <p:nvPr/>
        </p:nvSpPr>
        <p:spPr>
          <a:xfrm>
            <a:off x="7423517" y="2645256"/>
            <a:ext cx="388843" cy="388843"/>
          </a:xfrm>
          <a:prstGeom prst="mathMultiply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100" name="Multiplicar 128"/>
          <p:cNvSpPr/>
          <p:nvPr/>
        </p:nvSpPr>
        <p:spPr>
          <a:xfrm>
            <a:off x="7423517" y="3163714"/>
            <a:ext cx="388843" cy="388843"/>
          </a:xfrm>
          <a:prstGeom prst="mathMultiply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101" name="Multiplicar 129"/>
          <p:cNvSpPr/>
          <p:nvPr/>
        </p:nvSpPr>
        <p:spPr>
          <a:xfrm>
            <a:off x="6581023" y="4524665"/>
            <a:ext cx="388843" cy="388843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102" name="Multiplicar 130"/>
          <p:cNvSpPr/>
          <p:nvPr/>
        </p:nvSpPr>
        <p:spPr>
          <a:xfrm>
            <a:off x="5932951" y="2904485"/>
            <a:ext cx="388843" cy="388843"/>
          </a:xfrm>
          <a:prstGeom prst="mathMultiply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grpSp>
        <p:nvGrpSpPr>
          <p:cNvPr id="72" name="Grupo 218"/>
          <p:cNvGrpSpPr/>
          <p:nvPr/>
        </p:nvGrpSpPr>
        <p:grpSpPr>
          <a:xfrm>
            <a:off x="5284876" y="2025267"/>
            <a:ext cx="3045942" cy="3147470"/>
            <a:chOff x="6232126" y="2369840"/>
            <a:chExt cx="2143142" cy="2214578"/>
          </a:xfrm>
        </p:grpSpPr>
        <p:grpSp>
          <p:nvGrpSpPr>
            <p:cNvPr id="103" name="Grupo 209"/>
            <p:cNvGrpSpPr/>
            <p:nvPr/>
          </p:nvGrpSpPr>
          <p:grpSpPr>
            <a:xfrm>
              <a:off x="6232126" y="2369840"/>
              <a:ext cx="2143142" cy="2214578"/>
              <a:chOff x="6232126" y="2369840"/>
              <a:chExt cx="2143142" cy="2214578"/>
            </a:xfrm>
          </p:grpSpPr>
          <p:grpSp>
            <p:nvGrpSpPr>
              <p:cNvPr id="104" name="Grupo 71"/>
              <p:cNvGrpSpPr/>
              <p:nvPr/>
            </p:nvGrpSpPr>
            <p:grpSpPr>
              <a:xfrm>
                <a:off x="6232126" y="2369840"/>
                <a:ext cx="2143142" cy="2214578"/>
                <a:chOff x="5000626" y="3078342"/>
                <a:chExt cx="2143142" cy="2214578"/>
              </a:xfrm>
            </p:grpSpPr>
            <p:sp>
              <p:nvSpPr>
                <p:cNvPr id="108" name="Elipse 203"/>
                <p:cNvSpPr/>
                <p:nvPr/>
              </p:nvSpPr>
              <p:spPr>
                <a:xfrm>
                  <a:off x="5000626" y="3578408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09" name="Elipse 204"/>
                <p:cNvSpPr/>
                <p:nvPr/>
              </p:nvSpPr>
              <p:spPr>
                <a:xfrm>
                  <a:off x="5572131" y="350849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0" name="Elipse 205"/>
                <p:cNvSpPr/>
                <p:nvPr/>
              </p:nvSpPr>
              <p:spPr>
                <a:xfrm>
                  <a:off x="5357818" y="407847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1" name="Elipse 206"/>
                <p:cNvSpPr/>
                <p:nvPr/>
              </p:nvSpPr>
              <p:spPr>
                <a:xfrm>
                  <a:off x="5857883" y="307834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2" name="Elipse 207"/>
                <p:cNvSpPr/>
                <p:nvPr/>
              </p:nvSpPr>
              <p:spPr>
                <a:xfrm>
                  <a:off x="5857884" y="384744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3" name="Elipse 209"/>
                <p:cNvSpPr/>
                <p:nvPr/>
              </p:nvSpPr>
              <p:spPr>
                <a:xfrm>
                  <a:off x="6143635" y="343553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4" name="Elipse 211"/>
                <p:cNvSpPr/>
                <p:nvPr/>
              </p:nvSpPr>
              <p:spPr>
                <a:xfrm>
                  <a:off x="6357950" y="479285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5" name="Elipse 212"/>
                <p:cNvSpPr/>
                <p:nvPr/>
              </p:nvSpPr>
              <p:spPr>
                <a:xfrm>
                  <a:off x="6500826" y="429278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6" name="Elipse 213"/>
                <p:cNvSpPr/>
                <p:nvPr/>
              </p:nvSpPr>
              <p:spPr>
                <a:xfrm>
                  <a:off x="6858016" y="464997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7" name="Elipse 214"/>
                <p:cNvSpPr/>
                <p:nvPr/>
              </p:nvSpPr>
              <p:spPr>
                <a:xfrm>
                  <a:off x="7000892" y="4149912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8" name="Elipse 216"/>
                <p:cNvSpPr/>
                <p:nvPr/>
              </p:nvSpPr>
              <p:spPr>
                <a:xfrm>
                  <a:off x="6000760" y="472141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9" name="Elipse 218"/>
                <p:cNvSpPr/>
                <p:nvPr/>
              </p:nvSpPr>
              <p:spPr>
                <a:xfrm>
                  <a:off x="6357950" y="45071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0" name="Elipse 223"/>
                <p:cNvSpPr/>
                <p:nvPr/>
              </p:nvSpPr>
              <p:spPr>
                <a:xfrm>
                  <a:off x="6715140" y="407847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1" name="Elipse 224"/>
                <p:cNvSpPr/>
                <p:nvPr/>
              </p:nvSpPr>
              <p:spPr>
                <a:xfrm>
                  <a:off x="6215074" y="515004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2" name="Elipse 225"/>
                <p:cNvSpPr/>
                <p:nvPr/>
              </p:nvSpPr>
              <p:spPr>
                <a:xfrm>
                  <a:off x="6572264" y="493573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3" name="Elipse 226"/>
                <p:cNvSpPr/>
                <p:nvPr/>
              </p:nvSpPr>
              <p:spPr>
                <a:xfrm>
                  <a:off x="5715008" y="414991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4" name="Elipse 228"/>
                <p:cNvSpPr/>
                <p:nvPr/>
              </p:nvSpPr>
              <p:spPr>
                <a:xfrm>
                  <a:off x="5072066" y="414991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5" name="Elipse 257"/>
                <p:cNvSpPr/>
                <p:nvPr/>
              </p:nvSpPr>
              <p:spPr>
                <a:xfrm>
                  <a:off x="5214942" y="479285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6" name="Elipse 258"/>
                <p:cNvSpPr/>
                <p:nvPr/>
              </p:nvSpPr>
              <p:spPr>
                <a:xfrm>
                  <a:off x="6429388" y="393559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7" name="Elipse 259"/>
                <p:cNvSpPr/>
                <p:nvPr/>
              </p:nvSpPr>
              <p:spPr>
                <a:xfrm>
                  <a:off x="6929454" y="37212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28" name="Elipse 260"/>
                <p:cNvSpPr/>
                <p:nvPr/>
              </p:nvSpPr>
              <p:spPr>
                <a:xfrm>
                  <a:off x="6572263" y="357840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  <p:sp>
            <p:nvSpPr>
              <p:cNvPr id="107" name="Elipse 202"/>
              <p:cNvSpPr/>
              <p:nvPr/>
            </p:nvSpPr>
            <p:spPr>
              <a:xfrm>
                <a:off x="6446440" y="2442373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28575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  <p:sp>
          <p:nvSpPr>
            <p:cNvPr id="105" name="Elipse 177"/>
            <p:cNvSpPr/>
            <p:nvPr/>
          </p:nvSpPr>
          <p:spPr>
            <a:xfrm>
              <a:off x="6773231" y="3854839"/>
              <a:ext cx="142876" cy="142876"/>
            </a:xfrm>
            <a:prstGeom prst="ellipse">
              <a:avLst/>
            </a:prstGeom>
            <a:solidFill>
              <a:srgbClr val="FF0000"/>
            </a:solidFill>
            <a:ln w="28575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9" name="Elipse 261"/>
          <p:cNvSpPr/>
          <p:nvPr/>
        </p:nvSpPr>
        <p:spPr>
          <a:xfrm>
            <a:off x="7034673" y="2386027"/>
            <a:ext cx="1490566" cy="1684987"/>
          </a:xfrm>
          <a:prstGeom prst="ellipse">
            <a:avLst/>
          </a:prstGeom>
          <a:solidFill>
            <a:schemeClr val="bg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130" name="Forma livre 264"/>
          <p:cNvSpPr/>
          <p:nvPr/>
        </p:nvSpPr>
        <p:spPr>
          <a:xfrm>
            <a:off x="5148064" y="1867570"/>
            <a:ext cx="2025200" cy="2137240"/>
          </a:xfrm>
          <a:custGeom>
            <a:avLst/>
            <a:gdLst>
              <a:gd name="connsiteX0" fmla="*/ 581021 w 2409821"/>
              <a:gd name="connsiteY0" fmla="*/ 122830 h 2374711"/>
              <a:gd name="connsiteX1" fmla="*/ 581021 w 2409821"/>
              <a:gd name="connsiteY1" fmla="*/ 122830 h 2374711"/>
              <a:gd name="connsiteX2" fmla="*/ 471838 w 2409821"/>
              <a:gd name="connsiteY2" fmla="*/ 204717 h 2374711"/>
              <a:gd name="connsiteX3" fmla="*/ 430895 w 2409821"/>
              <a:gd name="connsiteY3" fmla="*/ 232012 h 2374711"/>
              <a:gd name="connsiteX4" fmla="*/ 376304 w 2409821"/>
              <a:gd name="connsiteY4" fmla="*/ 313899 h 2374711"/>
              <a:gd name="connsiteX5" fmla="*/ 321713 w 2409821"/>
              <a:gd name="connsiteY5" fmla="*/ 382137 h 2374711"/>
              <a:gd name="connsiteX6" fmla="*/ 226179 w 2409821"/>
              <a:gd name="connsiteY6" fmla="*/ 491320 h 2374711"/>
              <a:gd name="connsiteX7" fmla="*/ 212531 w 2409821"/>
              <a:gd name="connsiteY7" fmla="*/ 559558 h 2374711"/>
              <a:gd name="connsiteX8" fmla="*/ 198883 w 2409821"/>
              <a:gd name="connsiteY8" fmla="*/ 600502 h 2374711"/>
              <a:gd name="connsiteX9" fmla="*/ 185235 w 2409821"/>
              <a:gd name="connsiteY9" fmla="*/ 668740 h 2374711"/>
              <a:gd name="connsiteX10" fmla="*/ 157940 w 2409821"/>
              <a:gd name="connsiteY10" fmla="*/ 709684 h 2374711"/>
              <a:gd name="connsiteX11" fmla="*/ 144292 w 2409821"/>
              <a:gd name="connsiteY11" fmla="*/ 777923 h 2374711"/>
              <a:gd name="connsiteX12" fmla="*/ 116997 w 2409821"/>
              <a:gd name="connsiteY12" fmla="*/ 859809 h 2374711"/>
              <a:gd name="connsiteX13" fmla="*/ 103349 w 2409821"/>
              <a:gd name="connsiteY13" fmla="*/ 996287 h 2374711"/>
              <a:gd name="connsiteX14" fmla="*/ 89701 w 2409821"/>
              <a:gd name="connsiteY14" fmla="*/ 1050878 h 2374711"/>
              <a:gd name="connsiteX15" fmla="*/ 76053 w 2409821"/>
              <a:gd name="connsiteY15" fmla="*/ 1146412 h 2374711"/>
              <a:gd name="connsiteX16" fmla="*/ 35110 w 2409821"/>
              <a:gd name="connsiteY16" fmla="*/ 1337481 h 2374711"/>
              <a:gd name="connsiteX17" fmla="*/ 35110 w 2409821"/>
              <a:gd name="connsiteY17" fmla="*/ 1842448 h 2374711"/>
              <a:gd name="connsiteX18" fmla="*/ 48758 w 2409821"/>
              <a:gd name="connsiteY18" fmla="*/ 1883391 h 2374711"/>
              <a:gd name="connsiteX19" fmla="*/ 116997 w 2409821"/>
              <a:gd name="connsiteY19" fmla="*/ 1992573 h 2374711"/>
              <a:gd name="connsiteX20" fmla="*/ 144292 w 2409821"/>
              <a:gd name="connsiteY20" fmla="*/ 2047164 h 2374711"/>
              <a:gd name="connsiteX21" fmla="*/ 226179 w 2409821"/>
              <a:gd name="connsiteY21" fmla="*/ 2115403 h 2374711"/>
              <a:gd name="connsiteX22" fmla="*/ 253474 w 2409821"/>
              <a:gd name="connsiteY22" fmla="*/ 2156346 h 2374711"/>
              <a:gd name="connsiteX23" fmla="*/ 294418 w 2409821"/>
              <a:gd name="connsiteY23" fmla="*/ 2169994 h 2374711"/>
              <a:gd name="connsiteX24" fmla="*/ 349009 w 2409821"/>
              <a:gd name="connsiteY24" fmla="*/ 2197290 h 2374711"/>
              <a:gd name="connsiteX25" fmla="*/ 485486 w 2409821"/>
              <a:gd name="connsiteY25" fmla="*/ 2279176 h 2374711"/>
              <a:gd name="connsiteX26" fmla="*/ 567373 w 2409821"/>
              <a:gd name="connsiteY26" fmla="*/ 2306472 h 2374711"/>
              <a:gd name="connsiteX27" fmla="*/ 608316 w 2409821"/>
              <a:gd name="connsiteY27" fmla="*/ 2320120 h 2374711"/>
              <a:gd name="connsiteX28" fmla="*/ 690203 w 2409821"/>
              <a:gd name="connsiteY28" fmla="*/ 2361063 h 2374711"/>
              <a:gd name="connsiteX29" fmla="*/ 785737 w 2409821"/>
              <a:gd name="connsiteY29" fmla="*/ 2374711 h 2374711"/>
              <a:gd name="connsiteX30" fmla="*/ 1126931 w 2409821"/>
              <a:gd name="connsiteY30" fmla="*/ 2361063 h 2374711"/>
              <a:gd name="connsiteX31" fmla="*/ 1290704 w 2409821"/>
              <a:gd name="connsiteY31" fmla="*/ 2333767 h 2374711"/>
              <a:gd name="connsiteX32" fmla="*/ 1509068 w 2409821"/>
              <a:gd name="connsiteY32" fmla="*/ 2320120 h 2374711"/>
              <a:gd name="connsiteX33" fmla="*/ 1577307 w 2409821"/>
              <a:gd name="connsiteY33" fmla="*/ 2306472 h 2374711"/>
              <a:gd name="connsiteX34" fmla="*/ 1618250 w 2409821"/>
              <a:gd name="connsiteY34" fmla="*/ 2279176 h 2374711"/>
              <a:gd name="connsiteX35" fmla="*/ 1659194 w 2409821"/>
              <a:gd name="connsiteY35" fmla="*/ 2265528 h 2374711"/>
              <a:gd name="connsiteX36" fmla="*/ 1713785 w 2409821"/>
              <a:gd name="connsiteY36" fmla="*/ 2238233 h 2374711"/>
              <a:gd name="connsiteX37" fmla="*/ 1754728 w 2409821"/>
              <a:gd name="connsiteY37" fmla="*/ 2224585 h 2374711"/>
              <a:gd name="connsiteX38" fmla="*/ 1863910 w 2409821"/>
              <a:gd name="connsiteY38" fmla="*/ 2169994 h 2374711"/>
              <a:gd name="connsiteX39" fmla="*/ 1986740 w 2409821"/>
              <a:gd name="connsiteY39" fmla="*/ 2115403 h 2374711"/>
              <a:gd name="connsiteX40" fmla="*/ 2054979 w 2409821"/>
              <a:gd name="connsiteY40" fmla="*/ 2019869 h 2374711"/>
              <a:gd name="connsiteX41" fmla="*/ 2095922 w 2409821"/>
              <a:gd name="connsiteY41" fmla="*/ 1924334 h 2374711"/>
              <a:gd name="connsiteX42" fmla="*/ 2123218 w 2409821"/>
              <a:gd name="connsiteY42" fmla="*/ 1869743 h 2374711"/>
              <a:gd name="connsiteX43" fmla="*/ 2150513 w 2409821"/>
              <a:gd name="connsiteY43" fmla="*/ 1651379 h 2374711"/>
              <a:gd name="connsiteX44" fmla="*/ 2164161 w 2409821"/>
              <a:gd name="connsiteY44" fmla="*/ 1596788 h 2374711"/>
              <a:gd name="connsiteX45" fmla="*/ 2177809 w 2409821"/>
              <a:gd name="connsiteY45" fmla="*/ 1501254 h 2374711"/>
              <a:gd name="connsiteX46" fmla="*/ 2191456 w 2409821"/>
              <a:gd name="connsiteY46" fmla="*/ 1378424 h 2374711"/>
              <a:gd name="connsiteX47" fmla="*/ 2246047 w 2409821"/>
              <a:gd name="connsiteY47" fmla="*/ 1241946 h 2374711"/>
              <a:gd name="connsiteX48" fmla="*/ 2300638 w 2409821"/>
              <a:gd name="connsiteY48" fmla="*/ 1105469 h 2374711"/>
              <a:gd name="connsiteX49" fmla="*/ 2341582 w 2409821"/>
              <a:gd name="connsiteY49" fmla="*/ 968991 h 2374711"/>
              <a:gd name="connsiteX50" fmla="*/ 2382525 w 2409821"/>
              <a:gd name="connsiteY50" fmla="*/ 873457 h 2374711"/>
              <a:gd name="connsiteX51" fmla="*/ 2396173 w 2409821"/>
              <a:gd name="connsiteY51" fmla="*/ 736979 h 2374711"/>
              <a:gd name="connsiteX52" fmla="*/ 2409821 w 2409821"/>
              <a:gd name="connsiteY52" fmla="*/ 682388 h 2374711"/>
              <a:gd name="connsiteX53" fmla="*/ 2396173 w 2409821"/>
              <a:gd name="connsiteY53" fmla="*/ 354842 h 2374711"/>
              <a:gd name="connsiteX54" fmla="*/ 2382525 w 2409821"/>
              <a:gd name="connsiteY54" fmla="*/ 300251 h 2374711"/>
              <a:gd name="connsiteX55" fmla="*/ 2341582 w 2409821"/>
              <a:gd name="connsiteY55" fmla="*/ 259308 h 2374711"/>
              <a:gd name="connsiteX56" fmla="*/ 2314286 w 2409821"/>
              <a:gd name="connsiteY56" fmla="*/ 218364 h 2374711"/>
              <a:gd name="connsiteX57" fmla="*/ 2273343 w 2409821"/>
              <a:gd name="connsiteY57" fmla="*/ 191069 h 2374711"/>
              <a:gd name="connsiteX58" fmla="*/ 2177809 w 2409821"/>
              <a:gd name="connsiteY58" fmla="*/ 122830 h 2374711"/>
              <a:gd name="connsiteX59" fmla="*/ 2123218 w 2409821"/>
              <a:gd name="connsiteY59" fmla="*/ 109182 h 2374711"/>
              <a:gd name="connsiteX60" fmla="*/ 2041331 w 2409821"/>
              <a:gd name="connsiteY60" fmla="*/ 81887 h 2374711"/>
              <a:gd name="connsiteX61" fmla="*/ 2000388 w 2409821"/>
              <a:gd name="connsiteY61" fmla="*/ 68239 h 2374711"/>
              <a:gd name="connsiteX62" fmla="*/ 1904853 w 2409821"/>
              <a:gd name="connsiteY62" fmla="*/ 54591 h 2374711"/>
              <a:gd name="connsiteX63" fmla="*/ 1768376 w 2409821"/>
              <a:gd name="connsiteY63" fmla="*/ 27296 h 2374711"/>
              <a:gd name="connsiteX64" fmla="*/ 1713785 w 2409821"/>
              <a:gd name="connsiteY64" fmla="*/ 13648 h 2374711"/>
              <a:gd name="connsiteX65" fmla="*/ 1618250 w 2409821"/>
              <a:gd name="connsiteY65" fmla="*/ 0 h 2374711"/>
              <a:gd name="connsiteX66" fmla="*/ 1017749 w 2409821"/>
              <a:gd name="connsiteY66" fmla="*/ 13648 h 2374711"/>
              <a:gd name="connsiteX67" fmla="*/ 963158 w 2409821"/>
              <a:gd name="connsiteY67" fmla="*/ 27296 h 2374711"/>
              <a:gd name="connsiteX68" fmla="*/ 826680 w 2409821"/>
              <a:gd name="connsiteY68" fmla="*/ 81887 h 2374711"/>
              <a:gd name="connsiteX69" fmla="*/ 744794 w 2409821"/>
              <a:gd name="connsiteY69" fmla="*/ 109182 h 2374711"/>
              <a:gd name="connsiteX70" fmla="*/ 581021 w 2409821"/>
              <a:gd name="connsiteY70" fmla="*/ 122830 h 23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09821" h="2374711">
                <a:moveTo>
                  <a:pt x="581021" y="122830"/>
                </a:moveTo>
                <a:lnTo>
                  <a:pt x="581021" y="122830"/>
                </a:lnTo>
                <a:cubicBezTo>
                  <a:pt x="544627" y="150126"/>
                  <a:pt x="508630" y="177959"/>
                  <a:pt x="471838" y="204717"/>
                </a:cubicBezTo>
                <a:cubicBezTo>
                  <a:pt x="458573" y="214364"/>
                  <a:pt x="441696" y="219668"/>
                  <a:pt x="430895" y="232012"/>
                </a:cubicBezTo>
                <a:cubicBezTo>
                  <a:pt x="409293" y="256700"/>
                  <a:pt x="396797" y="288283"/>
                  <a:pt x="376304" y="313899"/>
                </a:cubicBezTo>
                <a:cubicBezTo>
                  <a:pt x="358107" y="336645"/>
                  <a:pt x="338846" y="358579"/>
                  <a:pt x="321713" y="382137"/>
                </a:cubicBezTo>
                <a:cubicBezTo>
                  <a:pt x="246783" y="485166"/>
                  <a:pt x="300038" y="442080"/>
                  <a:pt x="226179" y="491320"/>
                </a:cubicBezTo>
                <a:cubicBezTo>
                  <a:pt x="221630" y="514066"/>
                  <a:pt x="218157" y="537054"/>
                  <a:pt x="212531" y="559558"/>
                </a:cubicBezTo>
                <a:cubicBezTo>
                  <a:pt x="209042" y="573515"/>
                  <a:pt x="202372" y="586545"/>
                  <a:pt x="198883" y="600502"/>
                </a:cubicBezTo>
                <a:cubicBezTo>
                  <a:pt x="193257" y="623006"/>
                  <a:pt x="193380" y="647020"/>
                  <a:pt x="185235" y="668740"/>
                </a:cubicBezTo>
                <a:cubicBezTo>
                  <a:pt x="179476" y="684098"/>
                  <a:pt x="167038" y="696036"/>
                  <a:pt x="157940" y="709684"/>
                </a:cubicBezTo>
                <a:cubicBezTo>
                  <a:pt x="153391" y="732430"/>
                  <a:pt x="150395" y="755544"/>
                  <a:pt x="144292" y="777923"/>
                </a:cubicBezTo>
                <a:cubicBezTo>
                  <a:pt x="136722" y="805681"/>
                  <a:pt x="116997" y="859809"/>
                  <a:pt x="116997" y="859809"/>
                </a:cubicBezTo>
                <a:cubicBezTo>
                  <a:pt x="112448" y="905302"/>
                  <a:pt x="109815" y="951027"/>
                  <a:pt x="103349" y="996287"/>
                </a:cubicBezTo>
                <a:cubicBezTo>
                  <a:pt x="100696" y="1014856"/>
                  <a:pt x="93056" y="1032424"/>
                  <a:pt x="89701" y="1050878"/>
                </a:cubicBezTo>
                <a:cubicBezTo>
                  <a:pt x="83947" y="1082527"/>
                  <a:pt x="79811" y="1114464"/>
                  <a:pt x="76053" y="1146412"/>
                </a:cubicBezTo>
                <a:cubicBezTo>
                  <a:pt x="56764" y="1310369"/>
                  <a:pt x="84462" y="1238778"/>
                  <a:pt x="35110" y="1337481"/>
                </a:cubicBezTo>
                <a:cubicBezTo>
                  <a:pt x="0" y="1548133"/>
                  <a:pt x="11719" y="1444812"/>
                  <a:pt x="35110" y="1842448"/>
                </a:cubicBezTo>
                <a:cubicBezTo>
                  <a:pt x="35955" y="1856809"/>
                  <a:pt x="43091" y="1870168"/>
                  <a:pt x="48758" y="1883391"/>
                </a:cubicBezTo>
                <a:cubicBezTo>
                  <a:pt x="86484" y="1971420"/>
                  <a:pt x="63556" y="1907068"/>
                  <a:pt x="116997" y="1992573"/>
                </a:cubicBezTo>
                <a:cubicBezTo>
                  <a:pt x="127780" y="2009825"/>
                  <a:pt x="132467" y="2030609"/>
                  <a:pt x="144292" y="2047164"/>
                </a:cubicBezTo>
                <a:cubicBezTo>
                  <a:pt x="168176" y="2080603"/>
                  <a:pt x="193529" y="2093637"/>
                  <a:pt x="226179" y="2115403"/>
                </a:cubicBezTo>
                <a:cubicBezTo>
                  <a:pt x="235277" y="2129051"/>
                  <a:pt x="240666" y="2146100"/>
                  <a:pt x="253474" y="2156346"/>
                </a:cubicBezTo>
                <a:cubicBezTo>
                  <a:pt x="264708" y="2165333"/>
                  <a:pt x="281195" y="2164327"/>
                  <a:pt x="294418" y="2169994"/>
                </a:cubicBezTo>
                <a:cubicBezTo>
                  <a:pt x="313118" y="2178008"/>
                  <a:pt x="331345" y="2187196"/>
                  <a:pt x="349009" y="2197290"/>
                </a:cubicBezTo>
                <a:cubicBezTo>
                  <a:pt x="395072" y="2223612"/>
                  <a:pt x="435156" y="2262399"/>
                  <a:pt x="485486" y="2279176"/>
                </a:cubicBezTo>
                <a:lnTo>
                  <a:pt x="567373" y="2306472"/>
                </a:lnTo>
                <a:cubicBezTo>
                  <a:pt x="581021" y="2311021"/>
                  <a:pt x="596346" y="2312140"/>
                  <a:pt x="608316" y="2320120"/>
                </a:cubicBezTo>
                <a:cubicBezTo>
                  <a:pt x="642822" y="2343124"/>
                  <a:pt x="649843" y="2352991"/>
                  <a:pt x="690203" y="2361063"/>
                </a:cubicBezTo>
                <a:cubicBezTo>
                  <a:pt x="721746" y="2367372"/>
                  <a:pt x="753892" y="2370162"/>
                  <a:pt x="785737" y="2374711"/>
                </a:cubicBezTo>
                <a:cubicBezTo>
                  <a:pt x="899468" y="2370162"/>
                  <a:pt x="1013330" y="2368163"/>
                  <a:pt x="1126931" y="2361063"/>
                </a:cubicBezTo>
                <a:cubicBezTo>
                  <a:pt x="1397389" y="2344159"/>
                  <a:pt x="1081341" y="2353706"/>
                  <a:pt x="1290704" y="2333767"/>
                </a:cubicBezTo>
                <a:cubicBezTo>
                  <a:pt x="1363306" y="2326853"/>
                  <a:pt x="1436280" y="2324669"/>
                  <a:pt x="1509068" y="2320120"/>
                </a:cubicBezTo>
                <a:cubicBezTo>
                  <a:pt x="1531814" y="2315571"/>
                  <a:pt x="1555587" y="2314617"/>
                  <a:pt x="1577307" y="2306472"/>
                </a:cubicBezTo>
                <a:cubicBezTo>
                  <a:pt x="1592665" y="2300713"/>
                  <a:pt x="1603579" y="2286512"/>
                  <a:pt x="1618250" y="2279176"/>
                </a:cubicBezTo>
                <a:cubicBezTo>
                  <a:pt x="1631117" y="2272742"/>
                  <a:pt x="1645971" y="2271195"/>
                  <a:pt x="1659194" y="2265528"/>
                </a:cubicBezTo>
                <a:cubicBezTo>
                  <a:pt x="1677894" y="2257514"/>
                  <a:pt x="1695085" y="2246247"/>
                  <a:pt x="1713785" y="2238233"/>
                </a:cubicBezTo>
                <a:cubicBezTo>
                  <a:pt x="1727008" y="2232566"/>
                  <a:pt x="1741632" y="2230538"/>
                  <a:pt x="1754728" y="2224585"/>
                </a:cubicBezTo>
                <a:cubicBezTo>
                  <a:pt x="1791771" y="2207747"/>
                  <a:pt x="1826130" y="2185105"/>
                  <a:pt x="1863910" y="2169994"/>
                </a:cubicBezTo>
                <a:cubicBezTo>
                  <a:pt x="1951039" y="2135143"/>
                  <a:pt x="1910237" y="2153655"/>
                  <a:pt x="1986740" y="2115403"/>
                </a:cubicBezTo>
                <a:cubicBezTo>
                  <a:pt x="2004309" y="2091977"/>
                  <a:pt x="2039017" y="2047802"/>
                  <a:pt x="2054979" y="2019869"/>
                </a:cubicBezTo>
                <a:cubicBezTo>
                  <a:pt x="2106708" y="1929344"/>
                  <a:pt x="2063112" y="2000890"/>
                  <a:pt x="2095922" y="1924334"/>
                </a:cubicBezTo>
                <a:cubicBezTo>
                  <a:pt x="2103936" y="1905634"/>
                  <a:pt x="2114119" y="1887940"/>
                  <a:pt x="2123218" y="1869743"/>
                </a:cubicBezTo>
                <a:cubicBezTo>
                  <a:pt x="2155357" y="1741179"/>
                  <a:pt x="2120100" y="1894675"/>
                  <a:pt x="2150513" y="1651379"/>
                </a:cubicBezTo>
                <a:cubicBezTo>
                  <a:pt x="2152840" y="1632767"/>
                  <a:pt x="2160806" y="1615242"/>
                  <a:pt x="2164161" y="1596788"/>
                </a:cubicBezTo>
                <a:cubicBezTo>
                  <a:pt x="2169915" y="1565139"/>
                  <a:pt x="2173819" y="1533174"/>
                  <a:pt x="2177809" y="1501254"/>
                </a:cubicBezTo>
                <a:cubicBezTo>
                  <a:pt x="2182919" y="1460377"/>
                  <a:pt x="2183377" y="1418819"/>
                  <a:pt x="2191456" y="1378424"/>
                </a:cubicBezTo>
                <a:cubicBezTo>
                  <a:pt x="2202698" y="1322212"/>
                  <a:pt x="2221786" y="1290470"/>
                  <a:pt x="2246047" y="1241946"/>
                </a:cubicBezTo>
                <a:cubicBezTo>
                  <a:pt x="2275103" y="1067616"/>
                  <a:pt x="2233501" y="1239744"/>
                  <a:pt x="2300638" y="1105469"/>
                </a:cubicBezTo>
                <a:cubicBezTo>
                  <a:pt x="2322259" y="1062227"/>
                  <a:pt x="2328522" y="1014701"/>
                  <a:pt x="2341582" y="968991"/>
                </a:cubicBezTo>
                <a:cubicBezTo>
                  <a:pt x="2354971" y="922130"/>
                  <a:pt x="2358259" y="921988"/>
                  <a:pt x="2382525" y="873457"/>
                </a:cubicBezTo>
                <a:cubicBezTo>
                  <a:pt x="2387074" y="827964"/>
                  <a:pt x="2389707" y="782239"/>
                  <a:pt x="2396173" y="736979"/>
                </a:cubicBezTo>
                <a:cubicBezTo>
                  <a:pt x="2398826" y="718410"/>
                  <a:pt x="2409821" y="701145"/>
                  <a:pt x="2409821" y="682388"/>
                </a:cubicBezTo>
                <a:cubicBezTo>
                  <a:pt x="2409821" y="573111"/>
                  <a:pt x="2403959" y="463841"/>
                  <a:pt x="2396173" y="354842"/>
                </a:cubicBezTo>
                <a:cubicBezTo>
                  <a:pt x="2394837" y="336133"/>
                  <a:pt x="2391831" y="316537"/>
                  <a:pt x="2382525" y="300251"/>
                </a:cubicBezTo>
                <a:cubicBezTo>
                  <a:pt x="2372949" y="283493"/>
                  <a:pt x="2353938" y="274135"/>
                  <a:pt x="2341582" y="259308"/>
                </a:cubicBezTo>
                <a:cubicBezTo>
                  <a:pt x="2331081" y="246707"/>
                  <a:pt x="2325885" y="229963"/>
                  <a:pt x="2314286" y="218364"/>
                </a:cubicBezTo>
                <a:cubicBezTo>
                  <a:pt x="2302688" y="206766"/>
                  <a:pt x="2286690" y="200603"/>
                  <a:pt x="2273343" y="191069"/>
                </a:cubicBezTo>
                <a:cubicBezTo>
                  <a:pt x="2266348" y="186073"/>
                  <a:pt x="2193895" y="129724"/>
                  <a:pt x="2177809" y="122830"/>
                </a:cubicBezTo>
                <a:cubicBezTo>
                  <a:pt x="2160569" y="115441"/>
                  <a:pt x="2141184" y="114572"/>
                  <a:pt x="2123218" y="109182"/>
                </a:cubicBezTo>
                <a:cubicBezTo>
                  <a:pt x="2095659" y="100914"/>
                  <a:pt x="2068627" y="90985"/>
                  <a:pt x="2041331" y="81887"/>
                </a:cubicBezTo>
                <a:cubicBezTo>
                  <a:pt x="2027683" y="77338"/>
                  <a:pt x="2014629" y="70273"/>
                  <a:pt x="2000388" y="68239"/>
                </a:cubicBezTo>
                <a:lnTo>
                  <a:pt x="1904853" y="54591"/>
                </a:lnTo>
                <a:cubicBezTo>
                  <a:pt x="1820768" y="26562"/>
                  <a:pt x="1906380" y="52387"/>
                  <a:pt x="1768376" y="27296"/>
                </a:cubicBezTo>
                <a:cubicBezTo>
                  <a:pt x="1749921" y="23941"/>
                  <a:pt x="1732239" y="17003"/>
                  <a:pt x="1713785" y="13648"/>
                </a:cubicBezTo>
                <a:cubicBezTo>
                  <a:pt x="1682136" y="7893"/>
                  <a:pt x="1650095" y="4549"/>
                  <a:pt x="1618250" y="0"/>
                </a:cubicBezTo>
                <a:lnTo>
                  <a:pt x="1017749" y="13648"/>
                </a:lnTo>
                <a:cubicBezTo>
                  <a:pt x="999008" y="14429"/>
                  <a:pt x="981124" y="21906"/>
                  <a:pt x="963158" y="27296"/>
                </a:cubicBezTo>
                <a:cubicBezTo>
                  <a:pt x="782092" y="81615"/>
                  <a:pt x="963488" y="27164"/>
                  <a:pt x="826680" y="81887"/>
                </a:cubicBezTo>
                <a:cubicBezTo>
                  <a:pt x="799966" y="92573"/>
                  <a:pt x="773566" y="109182"/>
                  <a:pt x="744794" y="109182"/>
                </a:cubicBezTo>
                <a:lnTo>
                  <a:pt x="581021" y="122830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131" name="Forma livre 267"/>
          <p:cNvSpPr/>
          <p:nvPr/>
        </p:nvSpPr>
        <p:spPr>
          <a:xfrm>
            <a:off x="5508104" y="3964052"/>
            <a:ext cx="2683928" cy="1265148"/>
          </a:xfrm>
          <a:custGeom>
            <a:avLst/>
            <a:gdLst>
              <a:gd name="connsiteX0" fmla="*/ 382137 w 2982142"/>
              <a:gd name="connsiteY0" fmla="*/ 122830 h 1405720"/>
              <a:gd name="connsiteX1" fmla="*/ 382137 w 2982142"/>
              <a:gd name="connsiteY1" fmla="*/ 122830 h 1405720"/>
              <a:gd name="connsiteX2" fmla="*/ 259308 w 2982142"/>
              <a:gd name="connsiteY2" fmla="*/ 177421 h 1405720"/>
              <a:gd name="connsiteX3" fmla="*/ 150125 w 2982142"/>
              <a:gd name="connsiteY3" fmla="*/ 259308 h 1405720"/>
              <a:gd name="connsiteX4" fmla="*/ 54591 w 2982142"/>
              <a:gd name="connsiteY4" fmla="*/ 368490 h 1405720"/>
              <a:gd name="connsiteX5" fmla="*/ 27296 w 2982142"/>
              <a:gd name="connsiteY5" fmla="*/ 436729 h 1405720"/>
              <a:gd name="connsiteX6" fmla="*/ 13648 w 2982142"/>
              <a:gd name="connsiteY6" fmla="*/ 504967 h 1405720"/>
              <a:gd name="connsiteX7" fmla="*/ 0 w 2982142"/>
              <a:gd name="connsiteY7" fmla="*/ 559558 h 1405720"/>
              <a:gd name="connsiteX8" fmla="*/ 40943 w 2982142"/>
              <a:gd name="connsiteY8" fmla="*/ 832514 h 1405720"/>
              <a:gd name="connsiteX9" fmla="*/ 95534 w 2982142"/>
              <a:gd name="connsiteY9" fmla="*/ 928048 h 1405720"/>
              <a:gd name="connsiteX10" fmla="*/ 177421 w 2982142"/>
              <a:gd name="connsiteY10" fmla="*/ 1009935 h 1405720"/>
              <a:gd name="connsiteX11" fmla="*/ 218364 w 2982142"/>
              <a:gd name="connsiteY11" fmla="*/ 1050878 h 1405720"/>
              <a:gd name="connsiteX12" fmla="*/ 313899 w 2982142"/>
              <a:gd name="connsiteY12" fmla="*/ 1091821 h 1405720"/>
              <a:gd name="connsiteX13" fmla="*/ 409433 w 2982142"/>
              <a:gd name="connsiteY13" fmla="*/ 1119117 h 1405720"/>
              <a:gd name="connsiteX14" fmla="*/ 491320 w 2982142"/>
              <a:gd name="connsiteY14" fmla="*/ 1173708 h 1405720"/>
              <a:gd name="connsiteX15" fmla="*/ 1078173 w 2982142"/>
              <a:gd name="connsiteY15" fmla="*/ 1187355 h 1405720"/>
              <a:gd name="connsiteX16" fmla="*/ 1187355 w 2982142"/>
              <a:gd name="connsiteY16" fmla="*/ 1214651 h 1405720"/>
              <a:gd name="connsiteX17" fmla="*/ 1228299 w 2982142"/>
              <a:gd name="connsiteY17" fmla="*/ 1228299 h 1405720"/>
              <a:gd name="connsiteX18" fmla="*/ 1351128 w 2982142"/>
              <a:gd name="connsiteY18" fmla="*/ 1255594 h 1405720"/>
              <a:gd name="connsiteX19" fmla="*/ 1473958 w 2982142"/>
              <a:gd name="connsiteY19" fmla="*/ 1282890 h 1405720"/>
              <a:gd name="connsiteX20" fmla="*/ 1610436 w 2982142"/>
              <a:gd name="connsiteY20" fmla="*/ 1351129 h 1405720"/>
              <a:gd name="connsiteX21" fmla="*/ 1651379 w 2982142"/>
              <a:gd name="connsiteY21" fmla="*/ 1378424 h 1405720"/>
              <a:gd name="connsiteX22" fmla="*/ 1787857 w 2982142"/>
              <a:gd name="connsiteY22" fmla="*/ 1405720 h 1405720"/>
              <a:gd name="connsiteX23" fmla="*/ 2047164 w 2982142"/>
              <a:gd name="connsiteY23" fmla="*/ 1392072 h 1405720"/>
              <a:gd name="connsiteX24" fmla="*/ 2088108 w 2982142"/>
              <a:gd name="connsiteY24" fmla="*/ 1378424 h 1405720"/>
              <a:gd name="connsiteX25" fmla="*/ 2156346 w 2982142"/>
              <a:gd name="connsiteY25" fmla="*/ 1364776 h 1405720"/>
              <a:gd name="connsiteX26" fmla="*/ 2197290 w 2982142"/>
              <a:gd name="connsiteY26" fmla="*/ 1351129 h 1405720"/>
              <a:gd name="connsiteX27" fmla="*/ 2251881 w 2982142"/>
              <a:gd name="connsiteY27" fmla="*/ 1337481 h 1405720"/>
              <a:gd name="connsiteX28" fmla="*/ 2292824 w 2982142"/>
              <a:gd name="connsiteY28" fmla="*/ 1310185 h 1405720"/>
              <a:gd name="connsiteX29" fmla="*/ 2374711 w 2982142"/>
              <a:gd name="connsiteY29" fmla="*/ 1282890 h 1405720"/>
              <a:gd name="connsiteX30" fmla="*/ 2456597 w 2982142"/>
              <a:gd name="connsiteY30" fmla="*/ 1228299 h 1405720"/>
              <a:gd name="connsiteX31" fmla="*/ 2511188 w 2982142"/>
              <a:gd name="connsiteY31" fmla="*/ 1201003 h 1405720"/>
              <a:gd name="connsiteX32" fmla="*/ 2606722 w 2982142"/>
              <a:gd name="connsiteY32" fmla="*/ 1132764 h 1405720"/>
              <a:gd name="connsiteX33" fmla="*/ 2674961 w 2982142"/>
              <a:gd name="connsiteY33" fmla="*/ 1064526 h 1405720"/>
              <a:gd name="connsiteX34" fmla="*/ 2756848 w 2982142"/>
              <a:gd name="connsiteY34" fmla="*/ 996287 h 1405720"/>
              <a:gd name="connsiteX35" fmla="*/ 2770496 w 2982142"/>
              <a:gd name="connsiteY35" fmla="*/ 955344 h 1405720"/>
              <a:gd name="connsiteX36" fmla="*/ 2852382 w 2982142"/>
              <a:gd name="connsiteY36" fmla="*/ 873457 h 1405720"/>
              <a:gd name="connsiteX37" fmla="*/ 2879678 w 2982142"/>
              <a:gd name="connsiteY37" fmla="*/ 832514 h 1405720"/>
              <a:gd name="connsiteX38" fmla="*/ 2893325 w 2982142"/>
              <a:gd name="connsiteY38" fmla="*/ 791570 h 1405720"/>
              <a:gd name="connsiteX39" fmla="*/ 2920621 w 2982142"/>
              <a:gd name="connsiteY39" fmla="*/ 750627 h 1405720"/>
              <a:gd name="connsiteX40" fmla="*/ 2934269 w 2982142"/>
              <a:gd name="connsiteY40" fmla="*/ 696036 h 1405720"/>
              <a:gd name="connsiteX41" fmla="*/ 2947917 w 2982142"/>
              <a:gd name="connsiteY41" fmla="*/ 655093 h 1405720"/>
              <a:gd name="connsiteX42" fmla="*/ 2961564 w 2982142"/>
              <a:gd name="connsiteY42" fmla="*/ 573206 h 1405720"/>
              <a:gd name="connsiteX43" fmla="*/ 2975212 w 2982142"/>
              <a:gd name="connsiteY43" fmla="*/ 504967 h 1405720"/>
              <a:gd name="connsiteX44" fmla="*/ 2961564 w 2982142"/>
              <a:gd name="connsiteY44" fmla="*/ 286603 h 1405720"/>
              <a:gd name="connsiteX45" fmla="*/ 2906973 w 2982142"/>
              <a:gd name="connsiteY45" fmla="*/ 272955 h 1405720"/>
              <a:gd name="connsiteX46" fmla="*/ 2674961 w 2982142"/>
              <a:gd name="connsiteY46" fmla="*/ 232012 h 1405720"/>
              <a:gd name="connsiteX47" fmla="*/ 2251881 w 2982142"/>
              <a:gd name="connsiteY47" fmla="*/ 218364 h 1405720"/>
              <a:gd name="connsiteX48" fmla="*/ 2210937 w 2982142"/>
              <a:gd name="connsiteY48" fmla="*/ 204717 h 1405720"/>
              <a:gd name="connsiteX49" fmla="*/ 2142699 w 2982142"/>
              <a:gd name="connsiteY49" fmla="*/ 191069 h 1405720"/>
              <a:gd name="connsiteX50" fmla="*/ 2101755 w 2982142"/>
              <a:gd name="connsiteY50" fmla="*/ 163773 h 1405720"/>
              <a:gd name="connsiteX51" fmla="*/ 2033517 w 2982142"/>
              <a:gd name="connsiteY51" fmla="*/ 81887 h 1405720"/>
              <a:gd name="connsiteX52" fmla="*/ 1951630 w 2982142"/>
              <a:gd name="connsiteY52" fmla="*/ 27296 h 1405720"/>
              <a:gd name="connsiteX53" fmla="*/ 1842448 w 2982142"/>
              <a:gd name="connsiteY53" fmla="*/ 0 h 1405720"/>
              <a:gd name="connsiteX54" fmla="*/ 1351128 w 2982142"/>
              <a:gd name="connsiteY54" fmla="*/ 13648 h 1405720"/>
              <a:gd name="connsiteX55" fmla="*/ 1310185 w 2982142"/>
              <a:gd name="connsiteY55" fmla="*/ 27296 h 1405720"/>
              <a:gd name="connsiteX56" fmla="*/ 1201003 w 2982142"/>
              <a:gd name="connsiteY56" fmla="*/ 40944 h 1405720"/>
              <a:gd name="connsiteX57" fmla="*/ 750627 w 2982142"/>
              <a:gd name="connsiteY57" fmla="*/ 54591 h 1405720"/>
              <a:gd name="connsiteX58" fmla="*/ 573206 w 2982142"/>
              <a:gd name="connsiteY58" fmla="*/ 81887 h 1405720"/>
              <a:gd name="connsiteX59" fmla="*/ 491320 w 2982142"/>
              <a:gd name="connsiteY59" fmla="*/ 109182 h 1405720"/>
              <a:gd name="connsiteX60" fmla="*/ 450376 w 2982142"/>
              <a:gd name="connsiteY60" fmla="*/ 122830 h 1405720"/>
              <a:gd name="connsiteX61" fmla="*/ 409433 w 2982142"/>
              <a:gd name="connsiteY61" fmla="*/ 136478 h 1405720"/>
              <a:gd name="connsiteX62" fmla="*/ 382137 w 2982142"/>
              <a:gd name="connsiteY62" fmla="*/ 122830 h 14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82142" h="1405720">
                <a:moveTo>
                  <a:pt x="382137" y="122830"/>
                </a:moveTo>
                <a:lnTo>
                  <a:pt x="382137" y="122830"/>
                </a:lnTo>
                <a:cubicBezTo>
                  <a:pt x="341194" y="141027"/>
                  <a:pt x="297927" y="154704"/>
                  <a:pt x="259308" y="177421"/>
                </a:cubicBezTo>
                <a:cubicBezTo>
                  <a:pt x="220096" y="200487"/>
                  <a:pt x="177421" y="222914"/>
                  <a:pt x="150125" y="259308"/>
                </a:cubicBezTo>
                <a:cubicBezTo>
                  <a:pt x="93741" y="334487"/>
                  <a:pt x="125266" y="297815"/>
                  <a:pt x="54591" y="368490"/>
                </a:cubicBezTo>
                <a:cubicBezTo>
                  <a:pt x="45493" y="391236"/>
                  <a:pt x="34336" y="413264"/>
                  <a:pt x="27296" y="436729"/>
                </a:cubicBezTo>
                <a:cubicBezTo>
                  <a:pt x="20631" y="458947"/>
                  <a:pt x="18680" y="482323"/>
                  <a:pt x="13648" y="504967"/>
                </a:cubicBezTo>
                <a:cubicBezTo>
                  <a:pt x="9579" y="523277"/>
                  <a:pt x="4549" y="541361"/>
                  <a:pt x="0" y="559558"/>
                </a:cubicBezTo>
                <a:cubicBezTo>
                  <a:pt x="6575" y="615445"/>
                  <a:pt x="6811" y="752872"/>
                  <a:pt x="40943" y="832514"/>
                </a:cubicBezTo>
                <a:cubicBezTo>
                  <a:pt x="51168" y="856372"/>
                  <a:pt x="76631" y="906782"/>
                  <a:pt x="95534" y="928048"/>
                </a:cubicBezTo>
                <a:cubicBezTo>
                  <a:pt x="121180" y="956899"/>
                  <a:pt x="150125" y="982639"/>
                  <a:pt x="177421" y="1009935"/>
                </a:cubicBezTo>
                <a:cubicBezTo>
                  <a:pt x="191069" y="1023583"/>
                  <a:pt x="200054" y="1044775"/>
                  <a:pt x="218364" y="1050878"/>
                </a:cubicBezTo>
                <a:cubicBezTo>
                  <a:pt x="421713" y="1118661"/>
                  <a:pt x="44065" y="990634"/>
                  <a:pt x="313899" y="1091821"/>
                </a:cubicBezTo>
                <a:cubicBezTo>
                  <a:pt x="335646" y="1099976"/>
                  <a:pt x="386590" y="1106426"/>
                  <a:pt x="409433" y="1119117"/>
                </a:cubicBezTo>
                <a:cubicBezTo>
                  <a:pt x="438110" y="1135049"/>
                  <a:pt x="458524" y="1172945"/>
                  <a:pt x="491320" y="1173708"/>
                </a:cubicBezTo>
                <a:lnTo>
                  <a:pt x="1078173" y="1187355"/>
                </a:lnTo>
                <a:cubicBezTo>
                  <a:pt x="1171766" y="1218553"/>
                  <a:pt x="1055602" y="1181712"/>
                  <a:pt x="1187355" y="1214651"/>
                </a:cubicBezTo>
                <a:cubicBezTo>
                  <a:pt x="1201312" y="1218140"/>
                  <a:pt x="1214466" y="1224347"/>
                  <a:pt x="1228299" y="1228299"/>
                </a:cubicBezTo>
                <a:cubicBezTo>
                  <a:pt x="1286555" y="1244944"/>
                  <a:pt x="1287795" y="1241520"/>
                  <a:pt x="1351128" y="1255594"/>
                </a:cubicBezTo>
                <a:cubicBezTo>
                  <a:pt x="1524655" y="1294155"/>
                  <a:pt x="1268075" y="1241712"/>
                  <a:pt x="1473958" y="1282890"/>
                </a:cubicBezTo>
                <a:cubicBezTo>
                  <a:pt x="1571452" y="1347886"/>
                  <a:pt x="1524019" y="1329524"/>
                  <a:pt x="1610436" y="1351129"/>
                </a:cubicBezTo>
                <a:cubicBezTo>
                  <a:pt x="1624084" y="1360227"/>
                  <a:pt x="1635702" y="1373600"/>
                  <a:pt x="1651379" y="1378424"/>
                </a:cubicBezTo>
                <a:cubicBezTo>
                  <a:pt x="1695721" y="1392068"/>
                  <a:pt x="1787857" y="1405720"/>
                  <a:pt x="1787857" y="1405720"/>
                </a:cubicBezTo>
                <a:cubicBezTo>
                  <a:pt x="1874293" y="1401171"/>
                  <a:pt x="1960964" y="1399908"/>
                  <a:pt x="2047164" y="1392072"/>
                </a:cubicBezTo>
                <a:cubicBezTo>
                  <a:pt x="2061491" y="1390770"/>
                  <a:pt x="2074151" y="1381913"/>
                  <a:pt x="2088108" y="1378424"/>
                </a:cubicBezTo>
                <a:cubicBezTo>
                  <a:pt x="2110612" y="1372798"/>
                  <a:pt x="2133842" y="1370402"/>
                  <a:pt x="2156346" y="1364776"/>
                </a:cubicBezTo>
                <a:cubicBezTo>
                  <a:pt x="2170303" y="1361287"/>
                  <a:pt x="2183457" y="1355081"/>
                  <a:pt x="2197290" y="1351129"/>
                </a:cubicBezTo>
                <a:cubicBezTo>
                  <a:pt x="2215325" y="1345976"/>
                  <a:pt x="2233684" y="1342030"/>
                  <a:pt x="2251881" y="1337481"/>
                </a:cubicBezTo>
                <a:cubicBezTo>
                  <a:pt x="2265529" y="1328382"/>
                  <a:pt x="2277835" y="1316847"/>
                  <a:pt x="2292824" y="1310185"/>
                </a:cubicBezTo>
                <a:cubicBezTo>
                  <a:pt x="2319116" y="1298500"/>
                  <a:pt x="2374711" y="1282890"/>
                  <a:pt x="2374711" y="1282890"/>
                </a:cubicBezTo>
                <a:cubicBezTo>
                  <a:pt x="2402006" y="1264693"/>
                  <a:pt x="2427255" y="1242970"/>
                  <a:pt x="2456597" y="1228299"/>
                </a:cubicBezTo>
                <a:cubicBezTo>
                  <a:pt x="2474794" y="1219200"/>
                  <a:pt x="2494633" y="1212828"/>
                  <a:pt x="2511188" y="1201003"/>
                </a:cubicBezTo>
                <a:cubicBezTo>
                  <a:pt x="2640290" y="1108787"/>
                  <a:pt x="2457104" y="1207574"/>
                  <a:pt x="2606722" y="1132764"/>
                </a:cubicBezTo>
                <a:cubicBezTo>
                  <a:pt x="2656766" y="1057700"/>
                  <a:pt x="2606721" y="1121392"/>
                  <a:pt x="2674961" y="1064526"/>
                </a:cubicBezTo>
                <a:cubicBezTo>
                  <a:pt x="2780044" y="976957"/>
                  <a:pt x="2655195" y="1064055"/>
                  <a:pt x="2756848" y="996287"/>
                </a:cubicBezTo>
                <a:cubicBezTo>
                  <a:pt x="2761397" y="982639"/>
                  <a:pt x="2761664" y="966700"/>
                  <a:pt x="2770496" y="955344"/>
                </a:cubicBezTo>
                <a:cubicBezTo>
                  <a:pt x="2794195" y="924874"/>
                  <a:pt x="2830969" y="905575"/>
                  <a:pt x="2852382" y="873457"/>
                </a:cubicBezTo>
                <a:lnTo>
                  <a:pt x="2879678" y="832514"/>
                </a:lnTo>
                <a:cubicBezTo>
                  <a:pt x="2884227" y="818866"/>
                  <a:pt x="2886891" y="804437"/>
                  <a:pt x="2893325" y="791570"/>
                </a:cubicBezTo>
                <a:cubicBezTo>
                  <a:pt x="2900660" y="776899"/>
                  <a:pt x="2914160" y="765703"/>
                  <a:pt x="2920621" y="750627"/>
                </a:cubicBezTo>
                <a:cubicBezTo>
                  <a:pt x="2928010" y="733387"/>
                  <a:pt x="2929116" y="714071"/>
                  <a:pt x="2934269" y="696036"/>
                </a:cubicBezTo>
                <a:cubicBezTo>
                  <a:pt x="2938221" y="682204"/>
                  <a:pt x="2943368" y="668741"/>
                  <a:pt x="2947917" y="655093"/>
                </a:cubicBezTo>
                <a:cubicBezTo>
                  <a:pt x="2952466" y="627797"/>
                  <a:pt x="2956614" y="600432"/>
                  <a:pt x="2961564" y="573206"/>
                </a:cubicBezTo>
                <a:cubicBezTo>
                  <a:pt x="2965713" y="550383"/>
                  <a:pt x="2975212" y="528164"/>
                  <a:pt x="2975212" y="504967"/>
                </a:cubicBezTo>
                <a:cubicBezTo>
                  <a:pt x="2975212" y="432037"/>
                  <a:pt x="2982142" y="356570"/>
                  <a:pt x="2961564" y="286603"/>
                </a:cubicBezTo>
                <a:cubicBezTo>
                  <a:pt x="2956271" y="268608"/>
                  <a:pt x="2924939" y="278345"/>
                  <a:pt x="2906973" y="272955"/>
                </a:cubicBezTo>
                <a:cubicBezTo>
                  <a:pt x="2777867" y="234223"/>
                  <a:pt x="2852956" y="240488"/>
                  <a:pt x="2674961" y="232012"/>
                </a:cubicBezTo>
                <a:cubicBezTo>
                  <a:pt x="2534021" y="225300"/>
                  <a:pt x="2392908" y="222913"/>
                  <a:pt x="2251881" y="218364"/>
                </a:cubicBezTo>
                <a:cubicBezTo>
                  <a:pt x="2238233" y="213815"/>
                  <a:pt x="2224894" y="208206"/>
                  <a:pt x="2210937" y="204717"/>
                </a:cubicBezTo>
                <a:cubicBezTo>
                  <a:pt x="2188433" y="199091"/>
                  <a:pt x="2164418" y="199214"/>
                  <a:pt x="2142699" y="191069"/>
                </a:cubicBezTo>
                <a:cubicBezTo>
                  <a:pt x="2127341" y="185309"/>
                  <a:pt x="2115403" y="172872"/>
                  <a:pt x="2101755" y="163773"/>
                </a:cubicBezTo>
                <a:cubicBezTo>
                  <a:pt x="2077493" y="127379"/>
                  <a:pt x="2069892" y="110178"/>
                  <a:pt x="2033517" y="81887"/>
                </a:cubicBezTo>
                <a:cubicBezTo>
                  <a:pt x="2007622" y="61747"/>
                  <a:pt x="1983798" y="33730"/>
                  <a:pt x="1951630" y="27296"/>
                </a:cubicBezTo>
                <a:cubicBezTo>
                  <a:pt x="1869284" y="10827"/>
                  <a:pt x="1905397" y="20984"/>
                  <a:pt x="1842448" y="0"/>
                </a:cubicBezTo>
                <a:cubicBezTo>
                  <a:pt x="1678675" y="4549"/>
                  <a:pt x="1514749" y="5257"/>
                  <a:pt x="1351128" y="13648"/>
                </a:cubicBezTo>
                <a:cubicBezTo>
                  <a:pt x="1336761" y="14385"/>
                  <a:pt x="1324339" y="24723"/>
                  <a:pt x="1310185" y="27296"/>
                </a:cubicBezTo>
                <a:cubicBezTo>
                  <a:pt x="1274099" y="33857"/>
                  <a:pt x="1237637" y="39157"/>
                  <a:pt x="1201003" y="40944"/>
                </a:cubicBezTo>
                <a:cubicBezTo>
                  <a:pt x="1050987" y="48262"/>
                  <a:pt x="900752" y="50042"/>
                  <a:pt x="750627" y="54591"/>
                </a:cubicBezTo>
                <a:cubicBezTo>
                  <a:pt x="730425" y="57477"/>
                  <a:pt x="598454" y="75575"/>
                  <a:pt x="573206" y="81887"/>
                </a:cubicBezTo>
                <a:cubicBezTo>
                  <a:pt x="545293" y="88865"/>
                  <a:pt x="518615" y="100084"/>
                  <a:pt x="491320" y="109182"/>
                </a:cubicBezTo>
                <a:lnTo>
                  <a:pt x="450376" y="122830"/>
                </a:lnTo>
                <a:lnTo>
                  <a:pt x="409433" y="136478"/>
                </a:lnTo>
                <a:cubicBezTo>
                  <a:pt x="359858" y="119953"/>
                  <a:pt x="386686" y="125105"/>
                  <a:pt x="382137" y="122830"/>
                </a:cubicBezTo>
                <a:close/>
              </a:path>
            </a:pathLst>
          </a:cu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BR"/>
          </a:p>
        </p:txBody>
      </p:sp>
      <p:sp>
        <p:nvSpPr>
          <p:cNvPr id="13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K-means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13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40" grpId="0"/>
      <p:bldP spid="41" grpId="0"/>
      <p:bldP spid="95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29" grpId="0" animBg="1"/>
      <p:bldP spid="130" grpId="0" animBg="1"/>
      <p:bldP spid="1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K-means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Vantagens</a:t>
            </a:r>
          </a:p>
          <a:p>
            <a:pPr lvl="1"/>
            <a:r>
              <a:rPr lang="pt-BR" smtClean="0"/>
              <a:t>Bastante utilizado na literatura</a:t>
            </a:r>
          </a:p>
          <a:p>
            <a:pPr lvl="2"/>
            <a:r>
              <a:rPr lang="pt-BR" smtClean="0"/>
              <a:t>Desempenho costuma ser satisfatório</a:t>
            </a:r>
          </a:p>
          <a:p>
            <a:r>
              <a:rPr lang="pt-BR" smtClean="0"/>
              <a:t>Desvantagens</a:t>
            </a:r>
          </a:p>
          <a:p>
            <a:pPr lvl="1"/>
            <a:r>
              <a:rPr lang="pt-BR" smtClean="0"/>
              <a:t>Precisa que o usuário especifique o número de clusters.</a:t>
            </a:r>
          </a:p>
          <a:p>
            <a:pPr lvl="1"/>
            <a:r>
              <a:rPr lang="pt-BR" smtClean="0"/>
              <a:t>Não possibilidade de examinar o resultado em diferentes níveis de granularidade.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7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</a:t>
            </a:r>
            <a:r>
              <a:rPr lang="pt-BR" i="1" dirty="0" err="1"/>
              <a:t>Hierarchical</a:t>
            </a:r>
            <a:r>
              <a:rPr lang="pt-BR" i="1" dirty="0"/>
              <a:t> </a:t>
            </a:r>
            <a:r>
              <a:rPr lang="pt-BR" i="1" dirty="0" err="1" smtClean="0"/>
              <a:t>Clustering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464"/>
            <a:ext cx="7982272" cy="4114800"/>
          </a:xfrm>
        </p:spPr>
        <p:txBody>
          <a:bodyPr/>
          <a:lstStyle/>
          <a:p>
            <a:r>
              <a:rPr lang="pt-BR" dirty="0" smtClean="0"/>
              <a:t>Re</a:t>
            </a:r>
            <a:r>
              <a:rPr lang="pt-BR" dirty="0" smtClean="0"/>
              <a:t>torna como </a:t>
            </a:r>
            <a:r>
              <a:rPr lang="pt-BR" dirty="0" smtClean="0"/>
              <a:t>resultado uma árvore de categorias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Tipos:</a:t>
            </a:r>
          </a:p>
          <a:p>
            <a:pPr lvl="1"/>
            <a:r>
              <a:rPr lang="pt-BR" dirty="0" err="1" smtClean="0"/>
              <a:t>Bottom-up</a:t>
            </a:r>
            <a:endParaRPr lang="pt-BR" dirty="0" smtClean="0"/>
          </a:p>
          <a:p>
            <a:pPr lvl="1"/>
            <a:r>
              <a:rPr lang="pt-BR" dirty="0" smtClean="0"/>
              <a:t>Top-</a:t>
            </a:r>
            <a:r>
              <a:rPr lang="pt-BR" dirty="0" err="1" smtClean="0"/>
              <a:t>down</a:t>
            </a:r>
            <a:endParaRPr lang="pt-BR" dirty="0" smtClean="0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5652120" y="227687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1331640" y="2780928"/>
            <a:ext cx="1040516" cy="1250860"/>
            <a:chOff x="1403648" y="2646953"/>
            <a:chExt cx="1040516" cy="1250860"/>
          </a:xfrm>
        </p:grpSpPr>
        <p:sp>
          <p:nvSpPr>
            <p:cNvPr id="7" name="Documents"/>
            <p:cNvSpPr>
              <a:spLocks noEditPoints="1" noChangeArrowheads="1"/>
            </p:cNvSpPr>
            <p:nvPr/>
          </p:nvSpPr>
          <p:spPr bwMode="auto">
            <a:xfrm>
              <a:off x="1770889" y="2646953"/>
              <a:ext cx="673275" cy="900861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Documents"/>
            <p:cNvSpPr>
              <a:spLocks noEditPoints="1" noChangeArrowheads="1"/>
            </p:cNvSpPr>
            <p:nvPr/>
          </p:nvSpPr>
          <p:spPr bwMode="auto">
            <a:xfrm>
              <a:off x="1587269" y="2830573"/>
              <a:ext cx="673275" cy="900861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Documents"/>
            <p:cNvSpPr>
              <a:spLocks noEditPoints="1" noChangeArrowheads="1"/>
            </p:cNvSpPr>
            <p:nvPr/>
          </p:nvSpPr>
          <p:spPr bwMode="auto">
            <a:xfrm>
              <a:off x="1403648" y="2996952"/>
              <a:ext cx="673275" cy="900861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5076056" y="29249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6228184" y="29249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4644008" y="386104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Document"/>
          <p:cNvSpPr>
            <a:spLocks noEditPoints="1" noChangeArrowheads="1"/>
          </p:cNvSpPr>
          <p:nvPr/>
        </p:nvSpPr>
        <p:spPr bwMode="auto">
          <a:xfrm>
            <a:off x="5436096" y="386104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Document"/>
          <p:cNvSpPr>
            <a:spLocks noEditPoints="1" noChangeArrowheads="1"/>
          </p:cNvSpPr>
          <p:nvPr/>
        </p:nvSpPr>
        <p:spPr bwMode="auto">
          <a:xfrm>
            <a:off x="5076056" y="47251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CC99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5796136" y="47251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9" name="Conector de seta reta 18"/>
          <p:cNvCxnSpPr>
            <a:stCxn id="12" idx="0"/>
            <a:endCxn id="14" idx="2"/>
          </p:cNvCxnSpPr>
          <p:nvPr/>
        </p:nvCxnSpPr>
        <p:spPr>
          <a:xfrm flipH="1">
            <a:off x="4804815" y="3357632"/>
            <a:ext cx="432048" cy="505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2" idx="0"/>
            <a:endCxn id="15" idx="2"/>
          </p:cNvCxnSpPr>
          <p:nvPr/>
        </p:nvCxnSpPr>
        <p:spPr>
          <a:xfrm>
            <a:off x="5236863" y="3357632"/>
            <a:ext cx="360040" cy="505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5" idx="0"/>
            <a:endCxn id="16" idx="2"/>
          </p:cNvCxnSpPr>
          <p:nvPr/>
        </p:nvCxnSpPr>
        <p:spPr>
          <a:xfrm flipH="1">
            <a:off x="5236863" y="4293736"/>
            <a:ext cx="360040" cy="433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5" idx="0"/>
            <a:endCxn id="17" idx="2"/>
          </p:cNvCxnSpPr>
          <p:nvPr/>
        </p:nvCxnSpPr>
        <p:spPr>
          <a:xfrm>
            <a:off x="5596903" y="4293736"/>
            <a:ext cx="360040" cy="433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6" idx="0"/>
            <a:endCxn id="12" idx="2"/>
          </p:cNvCxnSpPr>
          <p:nvPr/>
        </p:nvCxnSpPr>
        <p:spPr>
          <a:xfrm flipH="1">
            <a:off x="5236863" y="2709560"/>
            <a:ext cx="576064" cy="217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6" idx="7"/>
            <a:endCxn id="13" idx="2"/>
          </p:cNvCxnSpPr>
          <p:nvPr/>
        </p:nvCxnSpPr>
        <p:spPr>
          <a:xfrm>
            <a:off x="5975019" y="2708920"/>
            <a:ext cx="413972" cy="217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eta para a direita 34"/>
          <p:cNvSpPr/>
          <p:nvPr/>
        </p:nvSpPr>
        <p:spPr>
          <a:xfrm>
            <a:off x="2987824" y="3212976"/>
            <a:ext cx="1224136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5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9600" y="630932"/>
            <a:ext cx="7772400" cy="853852"/>
          </a:xfrm>
        </p:spPr>
        <p:txBody>
          <a:bodyPr/>
          <a:lstStyle/>
          <a:p>
            <a:r>
              <a:rPr lang="pt-BR" i="1" dirty="0" err="1"/>
              <a:t>Hierarchical</a:t>
            </a:r>
            <a:r>
              <a:rPr lang="pt-BR" i="1" dirty="0"/>
              <a:t> </a:t>
            </a:r>
            <a:r>
              <a:rPr lang="pt-BR" i="1" dirty="0" err="1" smtClean="0"/>
              <a:t>Clustering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err="1" smtClean="0"/>
              <a:t>Bottom-up</a:t>
            </a:r>
            <a:endParaRPr lang="en-US" sz="3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043608" y="216145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400" dirty="0" smtClean="0">
                <a:solidFill>
                  <a:srgbClr val="000000"/>
                </a:solidFill>
              </a:rPr>
              <a:t>(1) Inicia alocando cada documento como um cluster distinto</a:t>
            </a:r>
          </a:p>
          <a:p>
            <a:pPr marL="514350" indent="-514350"/>
            <a:endParaRPr lang="pt-BR" sz="2400" dirty="0" smtClean="0"/>
          </a:p>
          <a:p>
            <a:pPr marL="514350" indent="-514350"/>
            <a:endParaRPr lang="en-US" sz="2400" dirty="0" smtClean="0"/>
          </a:p>
        </p:txBody>
      </p:sp>
      <p:sp>
        <p:nvSpPr>
          <p:cNvPr id="32" name="Document"/>
          <p:cNvSpPr>
            <a:spLocks noEditPoints="1" noChangeArrowheads="1"/>
          </p:cNvSpPr>
          <p:nvPr/>
        </p:nvSpPr>
        <p:spPr bwMode="auto">
          <a:xfrm>
            <a:off x="5724128" y="333606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35" name="Document"/>
          <p:cNvSpPr>
            <a:spLocks noEditPoints="1" noChangeArrowheads="1"/>
          </p:cNvSpPr>
          <p:nvPr/>
        </p:nvSpPr>
        <p:spPr bwMode="auto">
          <a:xfrm>
            <a:off x="8316416" y="333606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Document"/>
          <p:cNvSpPr>
            <a:spLocks noEditPoints="1" noChangeArrowheads="1"/>
          </p:cNvSpPr>
          <p:nvPr/>
        </p:nvSpPr>
        <p:spPr bwMode="auto">
          <a:xfrm>
            <a:off x="7092280" y="333606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Document"/>
          <p:cNvSpPr>
            <a:spLocks noEditPoints="1" noChangeArrowheads="1"/>
          </p:cNvSpPr>
          <p:nvPr/>
        </p:nvSpPr>
        <p:spPr bwMode="auto">
          <a:xfrm>
            <a:off x="7740352" y="333606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Document"/>
          <p:cNvSpPr>
            <a:spLocks noEditPoints="1" noChangeArrowheads="1"/>
          </p:cNvSpPr>
          <p:nvPr/>
        </p:nvSpPr>
        <p:spPr bwMode="auto">
          <a:xfrm>
            <a:off x="6444208" y="333606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580112" y="3120038"/>
            <a:ext cx="648072" cy="79208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6300192" y="3120038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6948264" y="3120038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7596336" y="3120038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8172400" y="3120038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040459"/>
              </p:ext>
            </p:extLst>
          </p:nvPr>
        </p:nvGraphicFramePr>
        <p:xfrm>
          <a:off x="5711105" y="2592418"/>
          <a:ext cx="3730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2" name="Equação" r:id="rId3" imgW="177569" imgH="215619" progId="Equation.3">
                  <p:embed/>
                </p:oleObj>
              </mc:Choice>
              <mc:Fallback>
                <p:oleObj name="Equação" r:id="rId3" imgW="177569" imgH="215619" progId="Equation.3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105" y="2592418"/>
                        <a:ext cx="37306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739303"/>
              </p:ext>
            </p:extLst>
          </p:nvPr>
        </p:nvGraphicFramePr>
        <p:xfrm>
          <a:off x="6418709" y="2592790"/>
          <a:ext cx="400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" name="Equação" r:id="rId5" imgW="190335" imgH="215713" progId="Equation.3">
                  <p:embed/>
                </p:oleObj>
              </mc:Choice>
              <mc:Fallback>
                <p:oleObj name="Equação" r:id="rId5" imgW="190335" imgH="215713" progId="Equation.3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709" y="2592790"/>
                        <a:ext cx="4000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04303"/>
              </p:ext>
            </p:extLst>
          </p:nvPr>
        </p:nvGraphicFramePr>
        <p:xfrm>
          <a:off x="7091809" y="2603902"/>
          <a:ext cx="400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" name="Equação" r:id="rId7" imgW="190500" imgH="228600" progId="Equation.3">
                  <p:embed/>
                </p:oleObj>
              </mc:Choice>
              <mc:Fallback>
                <p:oleObj name="Equação" r:id="rId7" imgW="190500" imgH="228600" progId="Equation.3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809" y="2603902"/>
                        <a:ext cx="4000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12984"/>
              </p:ext>
            </p:extLst>
          </p:nvPr>
        </p:nvGraphicFramePr>
        <p:xfrm>
          <a:off x="7741097" y="2629302"/>
          <a:ext cx="4000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" name="Equação" r:id="rId9" imgW="190335" imgH="215713" progId="Equation.3">
                  <p:embed/>
                </p:oleObj>
              </mc:Choice>
              <mc:Fallback>
                <p:oleObj name="Equação" r:id="rId9" imgW="190335" imgH="215713" progId="Equation.3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1097" y="2629302"/>
                        <a:ext cx="4000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77844"/>
              </p:ext>
            </p:extLst>
          </p:nvPr>
        </p:nvGraphicFramePr>
        <p:xfrm>
          <a:off x="8349109" y="2603902"/>
          <a:ext cx="400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" name="Equação" r:id="rId11" imgW="190500" imgH="228600" progId="Equation.3">
                  <p:embed/>
                </p:oleObj>
              </mc:Choice>
              <mc:Fallback>
                <p:oleObj name="Equação" r:id="rId11" imgW="190500" imgH="228600" progId="Equation.3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9109" y="2603902"/>
                        <a:ext cx="4000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251719"/>
              </p:ext>
            </p:extLst>
          </p:nvPr>
        </p:nvGraphicFramePr>
        <p:xfrm>
          <a:off x="6391721" y="4656683"/>
          <a:ext cx="14001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" name="Equação" r:id="rId13" imgW="444307" imgH="203112" progId="Equation.3">
                  <p:embed/>
                </p:oleObj>
              </mc:Choice>
              <mc:Fallback>
                <p:oleObj name="Equação" r:id="rId13" imgW="444307" imgH="203112" progId="Equation.3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721" y="4656683"/>
                        <a:ext cx="140017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3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1"/>
          <p:cNvSpPr>
            <a:spLocks noGrp="1"/>
          </p:cNvSpPr>
          <p:nvPr>
            <p:ph type="title"/>
          </p:nvPr>
        </p:nvSpPr>
        <p:spPr>
          <a:xfrm>
            <a:off x="609600" y="630932"/>
            <a:ext cx="7772400" cy="853852"/>
          </a:xfrm>
        </p:spPr>
        <p:txBody>
          <a:bodyPr/>
          <a:lstStyle/>
          <a:p>
            <a:r>
              <a:rPr lang="pt-BR" i="1" dirty="0" err="1" smtClean="0"/>
              <a:t>Hierarchical</a:t>
            </a:r>
            <a:r>
              <a:rPr lang="pt-BR" i="1" dirty="0" smtClean="0"/>
              <a:t> </a:t>
            </a:r>
            <a:r>
              <a:rPr lang="pt-BR" i="1" dirty="0" err="1" smtClean="0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 err="1"/>
              <a:t>Bottom-up</a:t>
            </a:r>
            <a:endParaRPr lang="pt-BR" sz="3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51520" y="2161456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400" dirty="0" smtClean="0"/>
              <a:t>(1) Inicia alocando cada documento </a:t>
            </a:r>
          </a:p>
          <a:p>
            <a:pPr marL="514350" indent="-514350"/>
            <a:r>
              <a:rPr lang="pt-BR" sz="2400" dirty="0" smtClean="0"/>
              <a:t>como um cluster distinto;</a:t>
            </a:r>
          </a:p>
          <a:p>
            <a:pPr marL="514350" indent="-514350"/>
            <a:endParaRPr lang="pt-BR" sz="2400" dirty="0" smtClean="0"/>
          </a:p>
          <a:p>
            <a:pPr marL="514350" indent="-514350"/>
            <a:r>
              <a:rPr lang="pt-BR" sz="2400" dirty="0" smtClean="0"/>
              <a:t>(2) Seleciona o par de clusters mais </a:t>
            </a:r>
          </a:p>
          <a:p>
            <a:pPr marL="514350" indent="-514350"/>
            <a:r>
              <a:rPr lang="pt-BR" sz="2400" dirty="0" smtClean="0">
                <a:solidFill>
                  <a:srgbClr val="0070C0"/>
                </a:solidFill>
              </a:rPr>
              <a:t>similares</a:t>
            </a:r>
            <a:r>
              <a:rPr lang="pt-BR" sz="2400" dirty="0" smtClean="0"/>
              <a:t> entre si e os agrupa em </a:t>
            </a:r>
            <a:r>
              <a:rPr lang="pt-BR" sz="2400" dirty="0" smtClean="0"/>
              <a:t>um </a:t>
            </a:r>
            <a:r>
              <a:rPr lang="pt-BR" sz="2400" dirty="0" smtClean="0"/>
              <a:t>cluster mais geral;</a:t>
            </a:r>
          </a:p>
          <a:p>
            <a:pPr marL="342900" indent="-342900"/>
            <a:endParaRPr lang="pt-BR" sz="2400" dirty="0" smtClean="0"/>
          </a:p>
        </p:txBody>
      </p:sp>
      <p:grpSp>
        <p:nvGrpSpPr>
          <p:cNvPr id="2" name="Grupo 1"/>
          <p:cNvGrpSpPr/>
          <p:nvPr/>
        </p:nvGrpSpPr>
        <p:grpSpPr>
          <a:xfrm>
            <a:off x="5580112" y="1965276"/>
            <a:ext cx="3240360" cy="2471836"/>
            <a:chOff x="5580112" y="1344588"/>
            <a:chExt cx="3240360" cy="2471836"/>
          </a:xfrm>
        </p:grpSpPr>
        <p:sp>
          <p:nvSpPr>
            <p:cNvPr id="32" name="Document"/>
            <p:cNvSpPr>
              <a:spLocks noEditPoints="1" noChangeArrowheads="1"/>
            </p:cNvSpPr>
            <p:nvPr/>
          </p:nvSpPr>
          <p:spPr bwMode="auto">
            <a:xfrm>
              <a:off x="572412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35" name="Document"/>
            <p:cNvSpPr>
              <a:spLocks noEditPoints="1" noChangeArrowheads="1"/>
            </p:cNvSpPr>
            <p:nvPr/>
          </p:nvSpPr>
          <p:spPr bwMode="auto">
            <a:xfrm>
              <a:off x="8316416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Document"/>
            <p:cNvSpPr>
              <a:spLocks noEditPoints="1" noChangeArrowheads="1"/>
            </p:cNvSpPr>
            <p:nvPr/>
          </p:nvSpPr>
          <p:spPr bwMode="auto">
            <a:xfrm>
              <a:off x="7092280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Document"/>
            <p:cNvSpPr>
              <a:spLocks noEditPoints="1" noChangeArrowheads="1"/>
            </p:cNvSpPr>
            <p:nvPr/>
          </p:nvSpPr>
          <p:spPr bwMode="auto">
            <a:xfrm>
              <a:off x="7740352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Document"/>
            <p:cNvSpPr>
              <a:spLocks noEditPoints="1" noChangeArrowheads="1"/>
            </p:cNvSpPr>
            <p:nvPr/>
          </p:nvSpPr>
          <p:spPr bwMode="auto">
            <a:xfrm>
              <a:off x="644420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Elipse 40"/>
            <p:cNvSpPr/>
            <p:nvPr/>
          </p:nvSpPr>
          <p:spPr>
            <a:xfrm>
              <a:off x="5580112" y="1872208"/>
              <a:ext cx="648072" cy="792088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/>
            <p:cNvSpPr/>
            <p:nvPr/>
          </p:nvSpPr>
          <p:spPr>
            <a:xfrm>
              <a:off x="6300192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/>
            <p:cNvSpPr/>
            <p:nvPr/>
          </p:nvSpPr>
          <p:spPr>
            <a:xfrm>
              <a:off x="6948264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/>
            <p:cNvSpPr/>
            <p:nvPr/>
          </p:nvSpPr>
          <p:spPr>
            <a:xfrm>
              <a:off x="7596336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/>
            <p:cNvSpPr/>
            <p:nvPr/>
          </p:nvSpPr>
          <p:spPr>
            <a:xfrm>
              <a:off x="8172400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351122"/>
                </p:ext>
              </p:extLst>
            </p:nvPr>
          </p:nvGraphicFramePr>
          <p:xfrm>
            <a:off x="5711105" y="1344588"/>
            <a:ext cx="37306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6" name="Equação" r:id="rId3" imgW="177569" imgH="215619" progId="Equation.3">
                    <p:embed/>
                  </p:oleObj>
                </mc:Choice>
                <mc:Fallback>
                  <p:oleObj name="Equação" r:id="rId3" imgW="177569" imgH="215619" progId="Equation.3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1105" y="1344588"/>
                          <a:ext cx="373063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5326019"/>
                </p:ext>
              </p:extLst>
            </p:nvPr>
          </p:nvGraphicFramePr>
          <p:xfrm>
            <a:off x="6418709" y="1344960"/>
            <a:ext cx="4000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7" name="Equação" r:id="rId5" imgW="190335" imgH="215713" progId="Equation.3">
                    <p:embed/>
                  </p:oleObj>
                </mc:Choice>
                <mc:Fallback>
                  <p:oleObj name="Equação" r:id="rId5" imgW="190335" imgH="215713" progId="Equation.3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709" y="1344960"/>
                          <a:ext cx="400050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1852474"/>
                </p:ext>
              </p:extLst>
            </p:nvPr>
          </p:nvGraphicFramePr>
          <p:xfrm>
            <a:off x="70918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8" name="Equação" r:id="rId7" imgW="190500" imgH="228600" progId="Equation.3">
                    <p:embed/>
                  </p:oleObj>
                </mc:Choice>
                <mc:Fallback>
                  <p:oleObj name="Equação" r:id="rId7" imgW="190500" imgH="228600" progId="Equation.3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18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828138"/>
                </p:ext>
              </p:extLst>
            </p:nvPr>
          </p:nvGraphicFramePr>
          <p:xfrm>
            <a:off x="7741097" y="1381472"/>
            <a:ext cx="40005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9" name="Equação" r:id="rId9" imgW="190335" imgH="215713" progId="Equation.3">
                    <p:embed/>
                  </p:oleObj>
                </mc:Choice>
                <mc:Fallback>
                  <p:oleObj name="Equação" r:id="rId9" imgW="190335" imgH="215713" progId="Equation.3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097" y="1381472"/>
                          <a:ext cx="400050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321791"/>
                </p:ext>
              </p:extLst>
            </p:nvPr>
          </p:nvGraphicFramePr>
          <p:xfrm>
            <a:off x="83491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0" name="Equação" r:id="rId11" imgW="190500" imgH="228600" progId="Equation.3">
                    <p:embed/>
                  </p:oleObj>
                </mc:Choice>
                <mc:Fallback>
                  <p:oleObj name="Equação" r:id="rId11" imgW="190500" imgH="228600" progId="Equation.3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91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Elipse 56"/>
            <p:cNvSpPr/>
            <p:nvPr/>
          </p:nvSpPr>
          <p:spPr>
            <a:xfrm>
              <a:off x="5580112" y="2736304"/>
              <a:ext cx="648072" cy="108012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9" name="Conector de seta reta 68"/>
            <p:cNvCxnSpPr/>
            <p:nvPr/>
          </p:nvCxnSpPr>
          <p:spPr>
            <a:xfrm>
              <a:off x="5868144" y="2348880"/>
              <a:ext cx="72008" cy="100811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70"/>
            <p:cNvCxnSpPr/>
            <p:nvPr/>
          </p:nvCxnSpPr>
          <p:spPr>
            <a:xfrm flipH="1">
              <a:off x="5940152" y="2348880"/>
              <a:ext cx="1944216" cy="108012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356456"/>
              </p:ext>
            </p:extLst>
          </p:nvPr>
        </p:nvGraphicFramePr>
        <p:xfrm>
          <a:off x="6372348" y="5050953"/>
          <a:ext cx="14398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" name="Equação" r:id="rId13" imgW="457002" imgH="203112" progId="Equation.3">
                  <p:embed/>
                </p:oleObj>
              </mc:Choice>
              <mc:Fallback>
                <p:oleObj name="Equação" r:id="rId13" imgW="457002" imgH="203112" progId="Equation.3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348" y="5050953"/>
                        <a:ext cx="1439863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8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251520" y="2161456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400" dirty="0" smtClean="0"/>
              <a:t>(1) Inicia alocando cada documento </a:t>
            </a:r>
          </a:p>
          <a:p>
            <a:pPr marL="514350" indent="-514350"/>
            <a:r>
              <a:rPr lang="pt-BR" sz="2400" dirty="0" smtClean="0"/>
              <a:t>como um cluster distinto;</a:t>
            </a:r>
          </a:p>
          <a:p>
            <a:pPr marL="514350" indent="-514350"/>
            <a:endParaRPr lang="pt-BR" sz="2400" dirty="0" smtClean="0"/>
          </a:p>
          <a:p>
            <a:pPr marL="514350" indent="-514350"/>
            <a:r>
              <a:rPr lang="pt-BR" sz="2400" dirty="0" smtClean="0"/>
              <a:t>(2) Seleciona o par de </a:t>
            </a:r>
            <a:r>
              <a:rPr lang="pt-BR" sz="2400" dirty="0" smtClean="0">
                <a:solidFill>
                  <a:srgbClr val="0070C0"/>
                </a:solidFill>
              </a:rPr>
              <a:t>clusters</a:t>
            </a:r>
            <a:r>
              <a:rPr lang="pt-BR" sz="2400" dirty="0" smtClean="0"/>
              <a:t> mais </a:t>
            </a:r>
          </a:p>
          <a:p>
            <a:pPr marL="514350" indent="-514350"/>
            <a:r>
              <a:rPr lang="pt-BR" sz="2400" dirty="0" smtClean="0">
                <a:solidFill>
                  <a:srgbClr val="0070C0"/>
                </a:solidFill>
              </a:rPr>
              <a:t>similares</a:t>
            </a:r>
            <a:r>
              <a:rPr lang="pt-BR" sz="2400" dirty="0" smtClean="0"/>
              <a:t> entre si e os agrupa em um cluster mais geral;</a:t>
            </a:r>
          </a:p>
          <a:p>
            <a:pPr marL="342900" indent="-342900"/>
            <a:endParaRPr lang="pt-BR" sz="2400" dirty="0" smtClean="0"/>
          </a:p>
        </p:txBody>
      </p:sp>
      <p:grpSp>
        <p:nvGrpSpPr>
          <p:cNvPr id="2" name="Grupo 1"/>
          <p:cNvGrpSpPr/>
          <p:nvPr/>
        </p:nvGrpSpPr>
        <p:grpSpPr>
          <a:xfrm>
            <a:off x="5580112" y="1821260"/>
            <a:ext cx="3240360" cy="2471836"/>
            <a:chOff x="5580112" y="1344588"/>
            <a:chExt cx="3240360" cy="2471836"/>
          </a:xfrm>
        </p:grpSpPr>
        <p:sp>
          <p:nvSpPr>
            <p:cNvPr id="32" name="Document"/>
            <p:cNvSpPr>
              <a:spLocks noEditPoints="1" noChangeArrowheads="1"/>
            </p:cNvSpPr>
            <p:nvPr/>
          </p:nvSpPr>
          <p:spPr bwMode="auto">
            <a:xfrm>
              <a:off x="572412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35" name="Document"/>
            <p:cNvSpPr>
              <a:spLocks noEditPoints="1" noChangeArrowheads="1"/>
            </p:cNvSpPr>
            <p:nvPr/>
          </p:nvSpPr>
          <p:spPr bwMode="auto">
            <a:xfrm>
              <a:off x="8316416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Document"/>
            <p:cNvSpPr>
              <a:spLocks noEditPoints="1" noChangeArrowheads="1"/>
            </p:cNvSpPr>
            <p:nvPr/>
          </p:nvSpPr>
          <p:spPr bwMode="auto">
            <a:xfrm>
              <a:off x="7092280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Document"/>
            <p:cNvSpPr>
              <a:spLocks noEditPoints="1" noChangeArrowheads="1"/>
            </p:cNvSpPr>
            <p:nvPr/>
          </p:nvSpPr>
          <p:spPr bwMode="auto">
            <a:xfrm>
              <a:off x="7740352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Document"/>
            <p:cNvSpPr>
              <a:spLocks noEditPoints="1" noChangeArrowheads="1"/>
            </p:cNvSpPr>
            <p:nvPr/>
          </p:nvSpPr>
          <p:spPr bwMode="auto">
            <a:xfrm>
              <a:off x="644420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Elipse 40"/>
            <p:cNvSpPr/>
            <p:nvPr/>
          </p:nvSpPr>
          <p:spPr>
            <a:xfrm>
              <a:off x="5580112" y="1872208"/>
              <a:ext cx="648072" cy="792088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/>
            <p:cNvSpPr/>
            <p:nvPr/>
          </p:nvSpPr>
          <p:spPr>
            <a:xfrm>
              <a:off x="6300192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/>
            <p:cNvSpPr/>
            <p:nvPr/>
          </p:nvSpPr>
          <p:spPr>
            <a:xfrm>
              <a:off x="6948264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/>
            <p:cNvSpPr/>
            <p:nvPr/>
          </p:nvSpPr>
          <p:spPr>
            <a:xfrm>
              <a:off x="7596336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/>
            <p:cNvSpPr/>
            <p:nvPr/>
          </p:nvSpPr>
          <p:spPr>
            <a:xfrm>
              <a:off x="8172400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55724"/>
                </p:ext>
              </p:extLst>
            </p:nvPr>
          </p:nvGraphicFramePr>
          <p:xfrm>
            <a:off x="5711105" y="1344588"/>
            <a:ext cx="37306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0" name="Equação" r:id="rId3" imgW="177569" imgH="215619" progId="Equation.3">
                    <p:embed/>
                  </p:oleObj>
                </mc:Choice>
                <mc:Fallback>
                  <p:oleObj name="Equação" r:id="rId3" imgW="177569" imgH="215619" progId="Equation.3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1105" y="1344588"/>
                          <a:ext cx="373063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687115"/>
                </p:ext>
              </p:extLst>
            </p:nvPr>
          </p:nvGraphicFramePr>
          <p:xfrm>
            <a:off x="6418709" y="1344960"/>
            <a:ext cx="4000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1" name="Equação" r:id="rId5" imgW="190335" imgH="215713" progId="Equation.3">
                    <p:embed/>
                  </p:oleObj>
                </mc:Choice>
                <mc:Fallback>
                  <p:oleObj name="Equação" r:id="rId5" imgW="190335" imgH="215713" progId="Equation.3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709" y="1344960"/>
                          <a:ext cx="400050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266797"/>
                </p:ext>
              </p:extLst>
            </p:nvPr>
          </p:nvGraphicFramePr>
          <p:xfrm>
            <a:off x="70918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2" name="Equação" r:id="rId7" imgW="190500" imgH="228600" progId="Equation.3">
                    <p:embed/>
                  </p:oleObj>
                </mc:Choice>
                <mc:Fallback>
                  <p:oleObj name="Equação" r:id="rId7" imgW="190500" imgH="228600" progId="Equation.3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18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111613"/>
                </p:ext>
              </p:extLst>
            </p:nvPr>
          </p:nvGraphicFramePr>
          <p:xfrm>
            <a:off x="7741097" y="1381472"/>
            <a:ext cx="40005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3" name="Equação" r:id="rId9" imgW="190335" imgH="215713" progId="Equation.3">
                    <p:embed/>
                  </p:oleObj>
                </mc:Choice>
                <mc:Fallback>
                  <p:oleObj name="Equação" r:id="rId9" imgW="190335" imgH="215713" progId="Equation.3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097" y="1381472"/>
                          <a:ext cx="400050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505236"/>
                </p:ext>
              </p:extLst>
            </p:nvPr>
          </p:nvGraphicFramePr>
          <p:xfrm>
            <a:off x="83491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4" name="Equação" r:id="rId11" imgW="190500" imgH="228600" progId="Equation.3">
                    <p:embed/>
                  </p:oleObj>
                </mc:Choice>
                <mc:Fallback>
                  <p:oleObj name="Equação" r:id="rId11" imgW="190500" imgH="228600" progId="Equation.3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91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5724128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777493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Document"/>
            <p:cNvSpPr>
              <a:spLocks noEditPoints="1" noChangeArrowheads="1"/>
            </p:cNvSpPr>
            <p:nvPr/>
          </p:nvSpPr>
          <p:spPr bwMode="auto">
            <a:xfrm>
              <a:off x="7092280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Document"/>
            <p:cNvSpPr>
              <a:spLocks noEditPoints="1" noChangeArrowheads="1"/>
            </p:cNvSpPr>
            <p:nvPr/>
          </p:nvSpPr>
          <p:spPr bwMode="auto">
            <a:xfrm>
              <a:off x="5796136" y="316835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Document"/>
            <p:cNvSpPr>
              <a:spLocks noEditPoints="1" noChangeArrowheads="1"/>
            </p:cNvSpPr>
            <p:nvPr/>
          </p:nvSpPr>
          <p:spPr bwMode="auto">
            <a:xfrm>
              <a:off x="6409341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5580112" y="2736304"/>
              <a:ext cx="648072" cy="108012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/>
            <p:cNvSpPr/>
            <p:nvPr/>
          </p:nvSpPr>
          <p:spPr>
            <a:xfrm>
              <a:off x="6265325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6948264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/>
            <p:cNvSpPr/>
            <p:nvPr/>
          </p:nvSpPr>
          <p:spPr>
            <a:xfrm>
              <a:off x="7596336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89148"/>
              </p:ext>
            </p:extLst>
          </p:nvPr>
        </p:nvGraphicFramePr>
        <p:xfrm>
          <a:off x="5884399" y="5050953"/>
          <a:ext cx="14398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" name="Equação" r:id="rId13" imgW="457002" imgH="203112" progId="Equation.3">
                  <p:embed/>
                </p:oleObj>
              </mc:Choice>
              <mc:Fallback>
                <p:oleObj name="Equação" r:id="rId13" imgW="457002" imgH="203112" progId="Equation.3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399" y="5050953"/>
                        <a:ext cx="1439863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ítulo 1"/>
          <p:cNvSpPr>
            <a:spLocks noGrp="1"/>
          </p:cNvSpPr>
          <p:nvPr>
            <p:ph type="title"/>
          </p:nvPr>
        </p:nvSpPr>
        <p:spPr>
          <a:xfrm>
            <a:off x="609600" y="558924"/>
            <a:ext cx="7772400" cy="853852"/>
          </a:xfrm>
        </p:spPr>
        <p:txBody>
          <a:bodyPr/>
          <a:lstStyle/>
          <a:p>
            <a:r>
              <a:rPr lang="pt-BR" i="1" dirty="0" err="1" smtClean="0"/>
              <a:t>Hierarchical</a:t>
            </a:r>
            <a:r>
              <a:rPr lang="pt-BR" i="1" dirty="0"/>
              <a:t> </a:t>
            </a:r>
            <a:r>
              <a:rPr lang="pt-BR" i="1" dirty="0" err="1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 err="1"/>
              <a:t>Bottom-up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691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Classificação x  RI</a:t>
            </a:r>
            <a:endParaRPr lang="pt-BR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988840"/>
            <a:ext cx="7772400" cy="3816424"/>
          </a:xfrm>
        </p:spPr>
        <p:txBody>
          <a:bodyPr/>
          <a:lstStyle/>
          <a:p>
            <a:r>
              <a:rPr lang="pt-BR" dirty="0" smtClean="0"/>
              <a:t>A Recuperação de Informação pode ser vista como um problema de classificação </a:t>
            </a:r>
          </a:p>
          <a:p>
            <a:pPr lvl="1"/>
            <a:r>
              <a:rPr lang="pt-BR" dirty="0" smtClean="0"/>
              <a:t>RI = Classificação “binária” entre documentos relevantes ou não relevantes</a:t>
            </a:r>
          </a:p>
          <a:p>
            <a:r>
              <a:rPr lang="pt-BR" dirty="0" smtClean="0"/>
              <a:t>Contudo, as duas áreas apresentam particularidades que merecem distinção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634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251520" y="2161456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400" dirty="0" smtClean="0"/>
              <a:t>(1) Inicia alocando cada documento </a:t>
            </a:r>
          </a:p>
          <a:p>
            <a:pPr marL="514350" indent="-514350"/>
            <a:r>
              <a:rPr lang="pt-BR" sz="2400" dirty="0" smtClean="0"/>
              <a:t>como um cluster distinto;</a:t>
            </a:r>
          </a:p>
          <a:p>
            <a:pPr marL="514350" indent="-514350"/>
            <a:endParaRPr lang="pt-BR" sz="2400" dirty="0" smtClean="0"/>
          </a:p>
          <a:p>
            <a:pPr marL="514350" indent="-514350"/>
            <a:r>
              <a:rPr lang="pt-BR" sz="2400" dirty="0" smtClean="0"/>
              <a:t>(2) Seleciona o par de </a:t>
            </a:r>
            <a:r>
              <a:rPr lang="pt-BR" sz="2400" dirty="0" smtClean="0">
                <a:solidFill>
                  <a:srgbClr val="0070C0"/>
                </a:solidFill>
              </a:rPr>
              <a:t>clusters</a:t>
            </a:r>
            <a:r>
              <a:rPr lang="pt-BR" sz="2400" dirty="0" smtClean="0"/>
              <a:t> mais </a:t>
            </a:r>
          </a:p>
          <a:p>
            <a:pPr marL="514350" indent="-514350"/>
            <a:r>
              <a:rPr lang="pt-BR" sz="2400" dirty="0" smtClean="0">
                <a:solidFill>
                  <a:srgbClr val="0070C0"/>
                </a:solidFill>
              </a:rPr>
              <a:t>similares</a:t>
            </a:r>
            <a:r>
              <a:rPr lang="pt-BR" sz="2400" dirty="0" smtClean="0"/>
              <a:t> entre si e os agrupa em um cluster mais geral;</a:t>
            </a:r>
          </a:p>
          <a:p>
            <a:pPr marL="514350" indent="-514350"/>
            <a:endParaRPr lang="pt-BR" sz="2400" dirty="0" smtClean="0"/>
          </a:p>
          <a:p>
            <a:pPr marL="342900" indent="-342900"/>
            <a:r>
              <a:rPr lang="pt-BR" sz="2400" dirty="0" smtClean="0"/>
              <a:t>(3) Repete o passo 2 até se atingir o critério de parada</a:t>
            </a:r>
          </a:p>
          <a:p>
            <a:pPr marL="342900" indent="-342900"/>
            <a:r>
              <a:rPr lang="pt-BR" sz="2400" dirty="0" smtClean="0"/>
              <a:t>	(Exemplo, |C| = 2).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99399"/>
              </p:ext>
            </p:extLst>
          </p:nvPr>
        </p:nvGraphicFramePr>
        <p:xfrm>
          <a:off x="7020272" y="5301208"/>
          <a:ext cx="1441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4" name="Equação" r:id="rId3" imgW="457002" imgH="203112" progId="Equation.3">
                  <p:embed/>
                </p:oleObj>
              </mc:Choice>
              <mc:Fallback>
                <p:oleObj name="Equação" r:id="rId3" imgW="457002" imgH="203112" progId="Equation.3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301208"/>
                        <a:ext cx="14414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580112" y="1985109"/>
            <a:ext cx="3240360" cy="3172083"/>
            <a:chOff x="5580112" y="1344588"/>
            <a:chExt cx="3240360" cy="3172083"/>
          </a:xfrm>
        </p:grpSpPr>
        <p:sp>
          <p:nvSpPr>
            <p:cNvPr id="32" name="Document"/>
            <p:cNvSpPr>
              <a:spLocks noEditPoints="1" noChangeArrowheads="1"/>
            </p:cNvSpPr>
            <p:nvPr/>
          </p:nvSpPr>
          <p:spPr bwMode="auto">
            <a:xfrm>
              <a:off x="572412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35" name="Document"/>
            <p:cNvSpPr>
              <a:spLocks noEditPoints="1" noChangeArrowheads="1"/>
            </p:cNvSpPr>
            <p:nvPr/>
          </p:nvSpPr>
          <p:spPr bwMode="auto">
            <a:xfrm>
              <a:off x="8316416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Document"/>
            <p:cNvSpPr>
              <a:spLocks noEditPoints="1" noChangeArrowheads="1"/>
            </p:cNvSpPr>
            <p:nvPr/>
          </p:nvSpPr>
          <p:spPr bwMode="auto">
            <a:xfrm>
              <a:off x="7092280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Document"/>
            <p:cNvSpPr>
              <a:spLocks noEditPoints="1" noChangeArrowheads="1"/>
            </p:cNvSpPr>
            <p:nvPr/>
          </p:nvSpPr>
          <p:spPr bwMode="auto">
            <a:xfrm>
              <a:off x="7740352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Document"/>
            <p:cNvSpPr>
              <a:spLocks noEditPoints="1" noChangeArrowheads="1"/>
            </p:cNvSpPr>
            <p:nvPr/>
          </p:nvSpPr>
          <p:spPr bwMode="auto">
            <a:xfrm>
              <a:off x="644420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Elipse 40"/>
            <p:cNvSpPr/>
            <p:nvPr/>
          </p:nvSpPr>
          <p:spPr>
            <a:xfrm>
              <a:off x="5580112" y="1872208"/>
              <a:ext cx="648072" cy="792088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/>
            <p:cNvSpPr/>
            <p:nvPr/>
          </p:nvSpPr>
          <p:spPr>
            <a:xfrm>
              <a:off x="6300192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/>
            <p:cNvSpPr/>
            <p:nvPr/>
          </p:nvSpPr>
          <p:spPr>
            <a:xfrm>
              <a:off x="6948264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/>
            <p:cNvSpPr/>
            <p:nvPr/>
          </p:nvSpPr>
          <p:spPr>
            <a:xfrm>
              <a:off x="7596336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/>
            <p:cNvSpPr/>
            <p:nvPr/>
          </p:nvSpPr>
          <p:spPr>
            <a:xfrm>
              <a:off x="8172400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9528426"/>
                </p:ext>
              </p:extLst>
            </p:nvPr>
          </p:nvGraphicFramePr>
          <p:xfrm>
            <a:off x="5711105" y="1344588"/>
            <a:ext cx="37306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5" name="Equação" r:id="rId5" imgW="177569" imgH="215619" progId="Equation.3">
                    <p:embed/>
                  </p:oleObj>
                </mc:Choice>
                <mc:Fallback>
                  <p:oleObj name="Equação" r:id="rId5" imgW="177569" imgH="215619" progId="Equation.3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1105" y="1344588"/>
                          <a:ext cx="373063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7998863"/>
                </p:ext>
              </p:extLst>
            </p:nvPr>
          </p:nvGraphicFramePr>
          <p:xfrm>
            <a:off x="6418709" y="1344960"/>
            <a:ext cx="4000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6" name="Equação" r:id="rId7" imgW="190335" imgH="215713" progId="Equation.3">
                    <p:embed/>
                  </p:oleObj>
                </mc:Choice>
                <mc:Fallback>
                  <p:oleObj name="Equação" r:id="rId7" imgW="190335" imgH="215713" progId="Equation.3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709" y="1344960"/>
                          <a:ext cx="400050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6881638"/>
                </p:ext>
              </p:extLst>
            </p:nvPr>
          </p:nvGraphicFramePr>
          <p:xfrm>
            <a:off x="70918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7" name="Equação" r:id="rId9" imgW="190500" imgH="228600" progId="Equation.3">
                    <p:embed/>
                  </p:oleObj>
                </mc:Choice>
                <mc:Fallback>
                  <p:oleObj name="Equação" r:id="rId9" imgW="190500" imgH="228600" progId="Equation.3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18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913091"/>
                </p:ext>
              </p:extLst>
            </p:nvPr>
          </p:nvGraphicFramePr>
          <p:xfrm>
            <a:off x="7741097" y="1381472"/>
            <a:ext cx="40005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8" name="Equação" r:id="rId11" imgW="190335" imgH="215713" progId="Equation.3">
                    <p:embed/>
                  </p:oleObj>
                </mc:Choice>
                <mc:Fallback>
                  <p:oleObj name="Equação" r:id="rId11" imgW="190335" imgH="215713" progId="Equation.3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097" y="1381472"/>
                          <a:ext cx="400050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2743914"/>
                </p:ext>
              </p:extLst>
            </p:nvPr>
          </p:nvGraphicFramePr>
          <p:xfrm>
            <a:off x="83491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9" name="Equação" r:id="rId13" imgW="190500" imgH="228600" progId="Equation.3">
                    <p:embed/>
                  </p:oleObj>
                </mc:Choice>
                <mc:Fallback>
                  <p:oleObj name="Equação" r:id="rId13" imgW="190500" imgH="228600" progId="Equation.3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91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5724128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777493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Document"/>
            <p:cNvSpPr>
              <a:spLocks noEditPoints="1" noChangeArrowheads="1"/>
            </p:cNvSpPr>
            <p:nvPr/>
          </p:nvSpPr>
          <p:spPr bwMode="auto">
            <a:xfrm>
              <a:off x="7092280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Document"/>
            <p:cNvSpPr>
              <a:spLocks noEditPoints="1" noChangeArrowheads="1"/>
            </p:cNvSpPr>
            <p:nvPr/>
          </p:nvSpPr>
          <p:spPr bwMode="auto">
            <a:xfrm>
              <a:off x="5796136" y="316835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Document"/>
            <p:cNvSpPr>
              <a:spLocks noEditPoints="1" noChangeArrowheads="1"/>
            </p:cNvSpPr>
            <p:nvPr/>
          </p:nvSpPr>
          <p:spPr bwMode="auto">
            <a:xfrm>
              <a:off x="6409341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5580112" y="2736304"/>
              <a:ext cx="648072" cy="108012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/>
            <p:cNvSpPr/>
            <p:nvPr/>
          </p:nvSpPr>
          <p:spPr>
            <a:xfrm>
              <a:off x="6265325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6948264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/>
            <p:cNvSpPr/>
            <p:nvPr/>
          </p:nvSpPr>
          <p:spPr>
            <a:xfrm>
              <a:off x="7596336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80112" y="3501008"/>
              <a:ext cx="766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/>
                <a:t>...</a:t>
              </a:r>
              <a:endParaRPr lang="pt-BR" dirty="0"/>
            </a:p>
          </p:txBody>
        </p:sp>
      </p:grpSp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609600" y="702940"/>
            <a:ext cx="7772400" cy="853852"/>
          </a:xfrm>
        </p:spPr>
        <p:txBody>
          <a:bodyPr/>
          <a:lstStyle/>
          <a:p>
            <a:r>
              <a:rPr lang="pt-BR" i="1" dirty="0" err="1" smtClean="0"/>
              <a:t>Hierarchical</a:t>
            </a:r>
            <a:r>
              <a:rPr lang="pt-BR" i="1" dirty="0" smtClean="0"/>
              <a:t> </a:t>
            </a:r>
            <a:r>
              <a:rPr lang="pt-BR" i="1" dirty="0" err="1" smtClean="0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 err="1"/>
              <a:t>Bottom-up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351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251520" y="2161456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400" dirty="0" smtClean="0"/>
              <a:t>(1) Inicia alocando cada documento </a:t>
            </a:r>
          </a:p>
          <a:p>
            <a:pPr marL="514350" indent="-514350"/>
            <a:r>
              <a:rPr lang="pt-BR" sz="2400" dirty="0" smtClean="0"/>
              <a:t>como um cluster distinto;</a:t>
            </a:r>
          </a:p>
          <a:p>
            <a:pPr marL="514350" indent="-514350"/>
            <a:endParaRPr lang="pt-BR" sz="2400" dirty="0" smtClean="0"/>
          </a:p>
          <a:p>
            <a:pPr marL="514350" indent="-514350"/>
            <a:r>
              <a:rPr lang="pt-BR" sz="2400" dirty="0" smtClean="0"/>
              <a:t>(2) Seleciona o par de </a:t>
            </a:r>
            <a:r>
              <a:rPr lang="pt-BR" sz="2400" dirty="0" smtClean="0">
                <a:solidFill>
                  <a:srgbClr val="0070C0"/>
                </a:solidFill>
              </a:rPr>
              <a:t>clusters</a:t>
            </a:r>
            <a:r>
              <a:rPr lang="pt-BR" sz="2400" dirty="0" smtClean="0"/>
              <a:t> mais </a:t>
            </a:r>
          </a:p>
          <a:p>
            <a:pPr marL="514350" indent="-514350"/>
            <a:r>
              <a:rPr lang="pt-BR" sz="2400" dirty="0" smtClean="0">
                <a:solidFill>
                  <a:srgbClr val="0070C0"/>
                </a:solidFill>
              </a:rPr>
              <a:t>similares</a:t>
            </a:r>
            <a:r>
              <a:rPr lang="pt-BR" sz="2400" dirty="0" smtClean="0"/>
              <a:t> entre si e os agrupa em um cluster mais geral;</a:t>
            </a:r>
          </a:p>
          <a:p>
            <a:pPr marL="342900" indent="-342900"/>
            <a:endParaRPr lang="pt-BR" sz="2400" dirty="0" smtClean="0"/>
          </a:p>
          <a:p>
            <a:pPr marL="342900" indent="-342900"/>
            <a:r>
              <a:rPr lang="pt-BR" sz="2400" dirty="0" smtClean="0"/>
              <a:t>(3) Repete o passo 2 até se atingir o critério de parada</a:t>
            </a:r>
          </a:p>
          <a:p>
            <a:pPr marL="342900" indent="-342900"/>
            <a:r>
              <a:rPr lang="pt-BR" sz="2400" dirty="0" smtClean="0"/>
              <a:t>	(Exemplo, |C| = 2).</a:t>
            </a:r>
          </a:p>
          <a:p>
            <a:pPr marL="342900" indent="-342900"/>
            <a:endParaRPr lang="en-US" sz="2400" dirty="0" smtClean="0"/>
          </a:p>
        </p:txBody>
      </p:sp>
      <p:grpSp>
        <p:nvGrpSpPr>
          <p:cNvPr id="2" name="Grupo 1"/>
          <p:cNvGrpSpPr/>
          <p:nvPr/>
        </p:nvGrpSpPr>
        <p:grpSpPr>
          <a:xfrm>
            <a:off x="5580112" y="1636167"/>
            <a:ext cx="3294013" cy="4601145"/>
            <a:chOff x="5580112" y="1344588"/>
            <a:chExt cx="3294013" cy="4601145"/>
          </a:xfrm>
        </p:grpSpPr>
        <p:sp>
          <p:nvSpPr>
            <p:cNvPr id="32" name="Document"/>
            <p:cNvSpPr>
              <a:spLocks noEditPoints="1" noChangeArrowheads="1"/>
            </p:cNvSpPr>
            <p:nvPr/>
          </p:nvSpPr>
          <p:spPr bwMode="auto">
            <a:xfrm>
              <a:off x="572412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35" name="Document"/>
            <p:cNvSpPr>
              <a:spLocks noEditPoints="1" noChangeArrowheads="1"/>
            </p:cNvSpPr>
            <p:nvPr/>
          </p:nvSpPr>
          <p:spPr bwMode="auto">
            <a:xfrm>
              <a:off x="8316416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Document"/>
            <p:cNvSpPr>
              <a:spLocks noEditPoints="1" noChangeArrowheads="1"/>
            </p:cNvSpPr>
            <p:nvPr/>
          </p:nvSpPr>
          <p:spPr bwMode="auto">
            <a:xfrm>
              <a:off x="7092280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Document"/>
            <p:cNvSpPr>
              <a:spLocks noEditPoints="1" noChangeArrowheads="1"/>
            </p:cNvSpPr>
            <p:nvPr/>
          </p:nvSpPr>
          <p:spPr bwMode="auto">
            <a:xfrm>
              <a:off x="7740352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Document"/>
            <p:cNvSpPr>
              <a:spLocks noEditPoints="1" noChangeArrowheads="1"/>
            </p:cNvSpPr>
            <p:nvPr/>
          </p:nvSpPr>
          <p:spPr bwMode="auto">
            <a:xfrm>
              <a:off x="644420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Elipse 40"/>
            <p:cNvSpPr/>
            <p:nvPr/>
          </p:nvSpPr>
          <p:spPr>
            <a:xfrm>
              <a:off x="5580112" y="1872208"/>
              <a:ext cx="648072" cy="792088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/>
            <p:cNvSpPr/>
            <p:nvPr/>
          </p:nvSpPr>
          <p:spPr>
            <a:xfrm>
              <a:off x="6300192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/>
            <p:cNvSpPr/>
            <p:nvPr/>
          </p:nvSpPr>
          <p:spPr>
            <a:xfrm>
              <a:off x="6948264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/>
            <p:cNvSpPr/>
            <p:nvPr/>
          </p:nvSpPr>
          <p:spPr>
            <a:xfrm>
              <a:off x="7596336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/>
            <p:cNvSpPr/>
            <p:nvPr/>
          </p:nvSpPr>
          <p:spPr>
            <a:xfrm>
              <a:off x="8172400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9358479"/>
                </p:ext>
              </p:extLst>
            </p:nvPr>
          </p:nvGraphicFramePr>
          <p:xfrm>
            <a:off x="5711105" y="1344588"/>
            <a:ext cx="37306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68" name="Equação" r:id="rId3" imgW="177569" imgH="215619" progId="Equation.3">
                    <p:embed/>
                  </p:oleObj>
                </mc:Choice>
                <mc:Fallback>
                  <p:oleObj name="Equação" r:id="rId3" imgW="177569" imgH="215619" progId="Equation.3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1105" y="1344588"/>
                          <a:ext cx="373063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9260688"/>
                </p:ext>
              </p:extLst>
            </p:nvPr>
          </p:nvGraphicFramePr>
          <p:xfrm>
            <a:off x="6418709" y="1344960"/>
            <a:ext cx="4000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69" name="Equação" r:id="rId5" imgW="190335" imgH="215713" progId="Equation.3">
                    <p:embed/>
                  </p:oleObj>
                </mc:Choice>
                <mc:Fallback>
                  <p:oleObj name="Equação" r:id="rId5" imgW="190335" imgH="215713" progId="Equation.3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709" y="1344960"/>
                          <a:ext cx="400050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3410670"/>
                </p:ext>
              </p:extLst>
            </p:nvPr>
          </p:nvGraphicFramePr>
          <p:xfrm>
            <a:off x="70918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0" name="Equação" r:id="rId7" imgW="190500" imgH="228600" progId="Equation.3">
                    <p:embed/>
                  </p:oleObj>
                </mc:Choice>
                <mc:Fallback>
                  <p:oleObj name="Equação" r:id="rId7" imgW="190500" imgH="228600" progId="Equation.3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18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7090841"/>
                </p:ext>
              </p:extLst>
            </p:nvPr>
          </p:nvGraphicFramePr>
          <p:xfrm>
            <a:off x="7741097" y="1381472"/>
            <a:ext cx="40005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1" name="Equação" r:id="rId9" imgW="190335" imgH="215713" progId="Equation.3">
                    <p:embed/>
                  </p:oleObj>
                </mc:Choice>
                <mc:Fallback>
                  <p:oleObj name="Equação" r:id="rId9" imgW="190335" imgH="215713" progId="Equation.3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097" y="1381472"/>
                          <a:ext cx="400050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376107"/>
                </p:ext>
              </p:extLst>
            </p:nvPr>
          </p:nvGraphicFramePr>
          <p:xfrm>
            <a:off x="83491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2" name="Equação" r:id="rId11" imgW="190500" imgH="228600" progId="Equation.3">
                    <p:embed/>
                  </p:oleObj>
                </mc:Choice>
                <mc:Fallback>
                  <p:oleObj name="Equação" r:id="rId11" imgW="190500" imgH="228600" progId="Equation.3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91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5724128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777493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Document"/>
            <p:cNvSpPr>
              <a:spLocks noEditPoints="1" noChangeArrowheads="1"/>
            </p:cNvSpPr>
            <p:nvPr/>
          </p:nvSpPr>
          <p:spPr bwMode="auto">
            <a:xfrm>
              <a:off x="7092280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Document"/>
            <p:cNvSpPr>
              <a:spLocks noEditPoints="1" noChangeArrowheads="1"/>
            </p:cNvSpPr>
            <p:nvPr/>
          </p:nvSpPr>
          <p:spPr bwMode="auto">
            <a:xfrm>
              <a:off x="5796136" y="316835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Document"/>
            <p:cNvSpPr>
              <a:spLocks noEditPoints="1" noChangeArrowheads="1"/>
            </p:cNvSpPr>
            <p:nvPr/>
          </p:nvSpPr>
          <p:spPr bwMode="auto">
            <a:xfrm>
              <a:off x="6409341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5580112" y="2736304"/>
              <a:ext cx="648072" cy="108012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/>
            <p:cNvSpPr/>
            <p:nvPr/>
          </p:nvSpPr>
          <p:spPr>
            <a:xfrm>
              <a:off x="6265325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6948264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/>
            <p:cNvSpPr/>
            <p:nvPr/>
          </p:nvSpPr>
          <p:spPr>
            <a:xfrm>
              <a:off x="7596336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092280" y="403244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020272" y="4176464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6372200" y="403244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4" name="Grupo 70"/>
            <p:cNvGrpSpPr/>
            <p:nvPr/>
          </p:nvGrpSpPr>
          <p:grpSpPr>
            <a:xfrm>
              <a:off x="5580112" y="3816424"/>
              <a:ext cx="648072" cy="1080120"/>
              <a:chOff x="5652120" y="4293096"/>
              <a:chExt cx="648072" cy="1080120"/>
            </a:xfrm>
          </p:grpSpPr>
          <p:sp>
            <p:nvSpPr>
              <p:cNvPr id="62" name="Document"/>
              <p:cNvSpPr>
                <a:spLocks noEditPoints="1" noChangeArrowheads="1"/>
              </p:cNvSpPr>
              <p:nvPr/>
            </p:nvSpPr>
            <p:spPr bwMode="auto">
              <a:xfrm>
                <a:off x="5796136" y="4509120"/>
                <a:ext cx="322899" cy="432048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100" dirty="0"/>
              </a:p>
            </p:txBody>
          </p:sp>
          <p:sp>
            <p:nvSpPr>
              <p:cNvPr id="65" name="Document"/>
              <p:cNvSpPr>
                <a:spLocks noEditPoints="1" noChangeArrowheads="1"/>
              </p:cNvSpPr>
              <p:nvPr/>
            </p:nvSpPr>
            <p:spPr bwMode="auto">
              <a:xfrm>
                <a:off x="5868144" y="4725144"/>
                <a:ext cx="322899" cy="432048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5652120" y="4293096"/>
                <a:ext cx="648072" cy="1080120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8" name="Elipse 67"/>
            <p:cNvSpPr/>
            <p:nvPr/>
          </p:nvSpPr>
          <p:spPr>
            <a:xfrm>
              <a:off x="6228184" y="381642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/>
            <p:cNvSpPr/>
            <p:nvPr/>
          </p:nvSpPr>
          <p:spPr>
            <a:xfrm>
              <a:off x="6876256" y="3816424"/>
              <a:ext cx="648072" cy="1008112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94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3658763"/>
                </p:ext>
              </p:extLst>
            </p:nvPr>
          </p:nvGraphicFramePr>
          <p:xfrm>
            <a:off x="7473950" y="5301208"/>
            <a:ext cx="140017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3" name="Equação" r:id="rId13" imgW="444307" imgH="203112" progId="Equation.3">
                    <p:embed/>
                  </p:oleObj>
                </mc:Choice>
                <mc:Fallback>
                  <p:oleObj name="Equação" r:id="rId13" imgW="444307" imgH="203112" progId="Equation.3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3950" y="5301208"/>
                          <a:ext cx="1400175" cy="644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Títul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772400" cy="1080120"/>
          </a:xfrm>
        </p:spPr>
        <p:txBody>
          <a:bodyPr/>
          <a:lstStyle/>
          <a:p>
            <a:r>
              <a:rPr lang="pt-BR" i="1" dirty="0" err="1" smtClean="0"/>
              <a:t>Hierarchical</a:t>
            </a:r>
            <a:r>
              <a:rPr lang="pt-BR" i="1" dirty="0" smtClean="0"/>
              <a:t> </a:t>
            </a:r>
            <a:r>
              <a:rPr lang="pt-BR" i="1" dirty="0" err="1" smtClean="0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 err="1"/>
              <a:t>Bottom-up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120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251520" y="2154336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400" dirty="0" smtClean="0"/>
              <a:t>(1) Inicia alocando cada documento </a:t>
            </a:r>
          </a:p>
          <a:p>
            <a:pPr marL="514350" indent="-514350"/>
            <a:r>
              <a:rPr lang="pt-BR" sz="2400" dirty="0" smtClean="0"/>
              <a:t>como um cluster distinto;</a:t>
            </a:r>
          </a:p>
          <a:p>
            <a:pPr marL="514350" indent="-514350"/>
            <a:endParaRPr lang="pt-BR" sz="2400" dirty="0" smtClean="0"/>
          </a:p>
          <a:p>
            <a:pPr marL="514350" indent="-514350"/>
            <a:r>
              <a:rPr lang="pt-BR" sz="2400" dirty="0" smtClean="0"/>
              <a:t>(2) Seleciona o par de </a:t>
            </a:r>
            <a:r>
              <a:rPr lang="pt-BR" sz="2400" dirty="0" smtClean="0">
                <a:solidFill>
                  <a:srgbClr val="0070C0"/>
                </a:solidFill>
              </a:rPr>
              <a:t>clusters</a:t>
            </a:r>
            <a:r>
              <a:rPr lang="pt-BR" sz="2400" dirty="0" smtClean="0"/>
              <a:t> mais </a:t>
            </a:r>
          </a:p>
          <a:p>
            <a:pPr marL="514350" indent="-514350"/>
            <a:r>
              <a:rPr lang="pt-BR" sz="2400" dirty="0" smtClean="0">
                <a:solidFill>
                  <a:srgbClr val="0070C0"/>
                </a:solidFill>
              </a:rPr>
              <a:t>similares</a:t>
            </a:r>
            <a:r>
              <a:rPr lang="pt-BR" sz="2400" dirty="0" smtClean="0"/>
              <a:t> entre si e os agrupa em um cluster mais geral;</a:t>
            </a:r>
          </a:p>
          <a:p>
            <a:pPr marL="342900" indent="-342900"/>
            <a:endParaRPr lang="pt-BR" sz="2400" dirty="0" smtClean="0"/>
          </a:p>
          <a:p>
            <a:pPr marL="342900" indent="-342900"/>
            <a:r>
              <a:rPr lang="pt-BR" sz="2400" dirty="0" smtClean="0"/>
              <a:t>(3) Repete o passo 2 até se atingir o critério de parada</a:t>
            </a:r>
          </a:p>
          <a:p>
            <a:pPr marL="342900" indent="-342900"/>
            <a:r>
              <a:rPr lang="pt-BR" sz="2400" dirty="0" smtClean="0"/>
              <a:t>	(Exemplo, |C| = 2).</a:t>
            </a:r>
          </a:p>
          <a:p>
            <a:pPr marL="342900" indent="-342900"/>
            <a:endParaRPr lang="en-US" sz="2400" dirty="0" smtClean="0"/>
          </a:p>
        </p:txBody>
      </p:sp>
      <p:grpSp>
        <p:nvGrpSpPr>
          <p:cNvPr id="2" name="Grupo 1"/>
          <p:cNvGrpSpPr/>
          <p:nvPr/>
        </p:nvGrpSpPr>
        <p:grpSpPr>
          <a:xfrm>
            <a:off x="5508104" y="1677244"/>
            <a:ext cx="3386659" cy="4632076"/>
            <a:chOff x="5508104" y="1344588"/>
            <a:chExt cx="3386659" cy="4632076"/>
          </a:xfrm>
        </p:grpSpPr>
        <p:sp>
          <p:nvSpPr>
            <p:cNvPr id="32" name="Document"/>
            <p:cNvSpPr>
              <a:spLocks noEditPoints="1" noChangeArrowheads="1"/>
            </p:cNvSpPr>
            <p:nvPr/>
          </p:nvSpPr>
          <p:spPr bwMode="auto">
            <a:xfrm>
              <a:off x="572412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35" name="Document"/>
            <p:cNvSpPr>
              <a:spLocks noEditPoints="1" noChangeArrowheads="1"/>
            </p:cNvSpPr>
            <p:nvPr/>
          </p:nvSpPr>
          <p:spPr bwMode="auto">
            <a:xfrm>
              <a:off x="8316416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Document"/>
            <p:cNvSpPr>
              <a:spLocks noEditPoints="1" noChangeArrowheads="1"/>
            </p:cNvSpPr>
            <p:nvPr/>
          </p:nvSpPr>
          <p:spPr bwMode="auto">
            <a:xfrm>
              <a:off x="7092280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Document"/>
            <p:cNvSpPr>
              <a:spLocks noEditPoints="1" noChangeArrowheads="1"/>
            </p:cNvSpPr>
            <p:nvPr/>
          </p:nvSpPr>
          <p:spPr bwMode="auto">
            <a:xfrm>
              <a:off x="7740352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Document"/>
            <p:cNvSpPr>
              <a:spLocks noEditPoints="1" noChangeArrowheads="1"/>
            </p:cNvSpPr>
            <p:nvPr/>
          </p:nvSpPr>
          <p:spPr bwMode="auto">
            <a:xfrm>
              <a:off x="6444208" y="208823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Elipse 40"/>
            <p:cNvSpPr/>
            <p:nvPr/>
          </p:nvSpPr>
          <p:spPr>
            <a:xfrm>
              <a:off x="5580112" y="1872208"/>
              <a:ext cx="648072" cy="792088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/>
            <p:cNvSpPr/>
            <p:nvPr/>
          </p:nvSpPr>
          <p:spPr>
            <a:xfrm>
              <a:off x="6300192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/>
            <p:cNvSpPr/>
            <p:nvPr/>
          </p:nvSpPr>
          <p:spPr>
            <a:xfrm>
              <a:off x="6948264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/>
            <p:cNvSpPr/>
            <p:nvPr/>
          </p:nvSpPr>
          <p:spPr>
            <a:xfrm>
              <a:off x="7596336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/>
            <p:cNvSpPr/>
            <p:nvPr/>
          </p:nvSpPr>
          <p:spPr>
            <a:xfrm>
              <a:off x="8172400" y="1872208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2483852"/>
                </p:ext>
              </p:extLst>
            </p:nvPr>
          </p:nvGraphicFramePr>
          <p:xfrm>
            <a:off x="5711105" y="1344588"/>
            <a:ext cx="37306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2" name="Equação" r:id="rId3" imgW="177569" imgH="215619" progId="Equation.3">
                    <p:embed/>
                  </p:oleObj>
                </mc:Choice>
                <mc:Fallback>
                  <p:oleObj name="Equação" r:id="rId3" imgW="177569" imgH="215619" progId="Equation.3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1105" y="1344588"/>
                          <a:ext cx="373063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702370"/>
                </p:ext>
              </p:extLst>
            </p:nvPr>
          </p:nvGraphicFramePr>
          <p:xfrm>
            <a:off x="6418709" y="1344960"/>
            <a:ext cx="4000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3" name="Equação" r:id="rId5" imgW="190335" imgH="215713" progId="Equation.3">
                    <p:embed/>
                  </p:oleObj>
                </mc:Choice>
                <mc:Fallback>
                  <p:oleObj name="Equação" r:id="rId5" imgW="190335" imgH="215713" progId="Equation.3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709" y="1344960"/>
                          <a:ext cx="400050" cy="455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283965"/>
                </p:ext>
              </p:extLst>
            </p:nvPr>
          </p:nvGraphicFramePr>
          <p:xfrm>
            <a:off x="70918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4" name="Equação" r:id="rId7" imgW="190500" imgH="228600" progId="Equation.3">
                    <p:embed/>
                  </p:oleObj>
                </mc:Choice>
                <mc:Fallback>
                  <p:oleObj name="Equação" r:id="rId7" imgW="190500" imgH="228600" progId="Equation.3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18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0854143"/>
                </p:ext>
              </p:extLst>
            </p:nvPr>
          </p:nvGraphicFramePr>
          <p:xfrm>
            <a:off x="7741097" y="1381472"/>
            <a:ext cx="40005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5" name="Equação" r:id="rId9" imgW="190335" imgH="215713" progId="Equation.3">
                    <p:embed/>
                  </p:oleObj>
                </mc:Choice>
                <mc:Fallback>
                  <p:oleObj name="Equação" r:id="rId9" imgW="190335" imgH="215713" progId="Equation.3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097" y="1381472"/>
                          <a:ext cx="400050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0486417"/>
                </p:ext>
              </p:extLst>
            </p:nvPr>
          </p:nvGraphicFramePr>
          <p:xfrm>
            <a:off x="8349109" y="1356072"/>
            <a:ext cx="4000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6" name="Equação" r:id="rId11" imgW="190500" imgH="228600" progId="Equation.3">
                    <p:embed/>
                  </p:oleObj>
                </mc:Choice>
                <mc:Fallback>
                  <p:oleObj name="Equação" r:id="rId11" imgW="190500" imgH="228600" progId="Equation.3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9109" y="1356072"/>
                          <a:ext cx="4000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5724128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 dirty="0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777493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Document"/>
            <p:cNvSpPr>
              <a:spLocks noEditPoints="1" noChangeArrowheads="1"/>
            </p:cNvSpPr>
            <p:nvPr/>
          </p:nvSpPr>
          <p:spPr bwMode="auto">
            <a:xfrm>
              <a:off x="7092280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Document"/>
            <p:cNvSpPr>
              <a:spLocks noEditPoints="1" noChangeArrowheads="1"/>
            </p:cNvSpPr>
            <p:nvPr/>
          </p:nvSpPr>
          <p:spPr bwMode="auto">
            <a:xfrm>
              <a:off x="5796136" y="3168352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Document"/>
            <p:cNvSpPr>
              <a:spLocks noEditPoints="1" noChangeArrowheads="1"/>
            </p:cNvSpPr>
            <p:nvPr/>
          </p:nvSpPr>
          <p:spPr bwMode="auto">
            <a:xfrm>
              <a:off x="6409341" y="295232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5580112" y="2736304"/>
              <a:ext cx="648072" cy="108012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/>
            <p:cNvSpPr/>
            <p:nvPr/>
          </p:nvSpPr>
          <p:spPr>
            <a:xfrm>
              <a:off x="6265325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6948264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/>
            <p:cNvSpPr/>
            <p:nvPr/>
          </p:nvSpPr>
          <p:spPr>
            <a:xfrm>
              <a:off x="7596336" y="273630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092280" y="403244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020272" y="4176464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6372200" y="4032448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4" name="Grupo 70"/>
            <p:cNvGrpSpPr/>
            <p:nvPr/>
          </p:nvGrpSpPr>
          <p:grpSpPr>
            <a:xfrm>
              <a:off x="5580112" y="3816424"/>
              <a:ext cx="648072" cy="1080120"/>
              <a:chOff x="5652120" y="4293096"/>
              <a:chExt cx="648072" cy="1080120"/>
            </a:xfrm>
          </p:grpSpPr>
          <p:sp>
            <p:nvSpPr>
              <p:cNvPr id="62" name="Document"/>
              <p:cNvSpPr>
                <a:spLocks noEditPoints="1" noChangeArrowheads="1"/>
              </p:cNvSpPr>
              <p:nvPr/>
            </p:nvSpPr>
            <p:spPr bwMode="auto">
              <a:xfrm>
                <a:off x="5796136" y="4509120"/>
                <a:ext cx="322899" cy="432048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100" dirty="0"/>
              </a:p>
            </p:txBody>
          </p:sp>
          <p:sp>
            <p:nvSpPr>
              <p:cNvPr id="65" name="Document"/>
              <p:cNvSpPr>
                <a:spLocks noEditPoints="1" noChangeArrowheads="1"/>
              </p:cNvSpPr>
              <p:nvPr/>
            </p:nvSpPr>
            <p:spPr bwMode="auto">
              <a:xfrm>
                <a:off x="5868144" y="4725144"/>
                <a:ext cx="322899" cy="432048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5652120" y="4293096"/>
                <a:ext cx="648072" cy="1080120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8" name="Elipse 67"/>
            <p:cNvSpPr/>
            <p:nvPr/>
          </p:nvSpPr>
          <p:spPr>
            <a:xfrm>
              <a:off x="6228184" y="3816424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/>
            <p:cNvSpPr/>
            <p:nvPr/>
          </p:nvSpPr>
          <p:spPr>
            <a:xfrm>
              <a:off x="6876256" y="3816424"/>
              <a:ext cx="648072" cy="1008112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Document"/>
            <p:cNvSpPr>
              <a:spLocks noEditPoints="1" noChangeArrowheads="1"/>
            </p:cNvSpPr>
            <p:nvPr/>
          </p:nvSpPr>
          <p:spPr bwMode="auto">
            <a:xfrm>
              <a:off x="6588224" y="5256584"/>
              <a:ext cx="322899" cy="43204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Elipse 78"/>
            <p:cNvSpPr/>
            <p:nvPr/>
          </p:nvSpPr>
          <p:spPr>
            <a:xfrm>
              <a:off x="6444208" y="5040560"/>
              <a:ext cx="648072" cy="792088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Grupo 82"/>
            <p:cNvGrpSpPr/>
            <p:nvPr/>
          </p:nvGrpSpPr>
          <p:grpSpPr>
            <a:xfrm>
              <a:off x="5508104" y="4896544"/>
              <a:ext cx="936104" cy="1080120"/>
              <a:chOff x="5652120" y="5157192"/>
              <a:chExt cx="936104" cy="1080120"/>
            </a:xfrm>
          </p:grpSpPr>
          <p:sp>
            <p:nvSpPr>
              <p:cNvPr id="73" name="Document"/>
              <p:cNvSpPr>
                <a:spLocks noEditPoints="1" noChangeArrowheads="1"/>
              </p:cNvSpPr>
              <p:nvPr/>
            </p:nvSpPr>
            <p:spPr bwMode="auto">
              <a:xfrm>
                <a:off x="6012160" y="5661248"/>
                <a:ext cx="322899" cy="432048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Document"/>
              <p:cNvSpPr>
                <a:spLocks noEditPoints="1" noChangeArrowheads="1"/>
              </p:cNvSpPr>
              <p:nvPr/>
            </p:nvSpPr>
            <p:spPr bwMode="auto">
              <a:xfrm>
                <a:off x="5940152" y="5589240"/>
                <a:ext cx="322899" cy="432048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100" dirty="0"/>
              </a:p>
            </p:txBody>
          </p:sp>
          <p:sp>
            <p:nvSpPr>
              <p:cNvPr id="78" name="Elipse 77"/>
              <p:cNvSpPr/>
              <p:nvPr/>
            </p:nvSpPr>
            <p:spPr>
              <a:xfrm>
                <a:off x="5652120" y="5157192"/>
                <a:ext cx="936104" cy="1080120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Document"/>
              <p:cNvSpPr>
                <a:spLocks noEditPoints="1" noChangeArrowheads="1"/>
              </p:cNvSpPr>
              <p:nvPr/>
            </p:nvSpPr>
            <p:spPr bwMode="auto">
              <a:xfrm>
                <a:off x="5905285" y="5445224"/>
                <a:ext cx="322899" cy="432048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100" dirty="0"/>
              </a:p>
            </p:txBody>
          </p:sp>
          <p:sp>
            <p:nvSpPr>
              <p:cNvPr id="82" name="Document"/>
              <p:cNvSpPr>
                <a:spLocks noEditPoints="1" noChangeArrowheads="1"/>
              </p:cNvSpPr>
              <p:nvPr/>
            </p:nvSpPr>
            <p:spPr bwMode="auto">
              <a:xfrm>
                <a:off x="5833277" y="5301208"/>
                <a:ext cx="322899" cy="432048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100" dirty="0"/>
              </a:p>
            </p:txBody>
          </p:sp>
        </p:grpSp>
        <p:graphicFrame>
          <p:nvGraphicFramePr>
            <p:cNvPr id="194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8999412"/>
                </p:ext>
              </p:extLst>
            </p:nvPr>
          </p:nvGraphicFramePr>
          <p:xfrm>
            <a:off x="7453313" y="5301208"/>
            <a:ext cx="1441450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7" name="Equação" r:id="rId13" imgW="457002" imgH="203112" progId="Equation.3">
                    <p:embed/>
                  </p:oleObj>
                </mc:Choice>
                <mc:Fallback>
                  <p:oleObj name="Equação" r:id="rId13" imgW="457002" imgH="203112" progId="Equation.3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3313" y="5301208"/>
                          <a:ext cx="1441450" cy="644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Títul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772400" cy="1008112"/>
          </a:xfrm>
        </p:spPr>
        <p:txBody>
          <a:bodyPr/>
          <a:lstStyle/>
          <a:p>
            <a:r>
              <a:rPr lang="pt-BR" i="1" dirty="0" err="1" smtClean="0"/>
              <a:t>Hierarchical</a:t>
            </a:r>
            <a:r>
              <a:rPr lang="pt-BR" i="1" dirty="0" smtClean="0"/>
              <a:t> </a:t>
            </a:r>
            <a:r>
              <a:rPr lang="pt-BR" i="1" dirty="0" err="1" smtClean="0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 err="1"/>
              <a:t>Bottom-up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155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772400" cy="1224136"/>
          </a:xfrm>
        </p:spPr>
        <p:txBody>
          <a:bodyPr/>
          <a:lstStyle/>
          <a:p>
            <a:r>
              <a:rPr lang="pt-BR" i="1" dirty="0" err="1" smtClean="0"/>
              <a:t>Hierarchical</a:t>
            </a:r>
            <a:r>
              <a:rPr lang="pt-BR" i="1" dirty="0" smtClean="0"/>
              <a:t> </a:t>
            </a:r>
            <a:r>
              <a:rPr lang="pt-BR" i="1" dirty="0" err="1" smtClean="0"/>
              <a:t>Clustering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Top-</a:t>
            </a:r>
            <a:r>
              <a:rPr lang="pt-BR" sz="3200" dirty="0" err="1" smtClean="0"/>
              <a:t>down</a:t>
            </a:r>
            <a:endParaRPr lang="pt-BR" sz="3200" dirty="0"/>
          </a:p>
        </p:txBody>
      </p:sp>
      <p:grpSp>
        <p:nvGrpSpPr>
          <p:cNvPr id="4" name="Grupo 10"/>
          <p:cNvGrpSpPr/>
          <p:nvPr/>
        </p:nvGrpSpPr>
        <p:grpSpPr>
          <a:xfrm>
            <a:off x="9540552" y="1196752"/>
            <a:ext cx="1040516" cy="1250860"/>
            <a:chOff x="1403648" y="2646953"/>
            <a:chExt cx="1040516" cy="1250860"/>
          </a:xfrm>
        </p:grpSpPr>
        <p:sp>
          <p:nvSpPr>
            <p:cNvPr id="7" name="Documents"/>
            <p:cNvSpPr>
              <a:spLocks noEditPoints="1" noChangeArrowheads="1"/>
            </p:cNvSpPr>
            <p:nvPr/>
          </p:nvSpPr>
          <p:spPr bwMode="auto">
            <a:xfrm>
              <a:off x="1770889" y="2646953"/>
              <a:ext cx="673275" cy="900861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Documents"/>
            <p:cNvSpPr>
              <a:spLocks noEditPoints="1" noChangeArrowheads="1"/>
            </p:cNvSpPr>
            <p:nvPr/>
          </p:nvSpPr>
          <p:spPr bwMode="auto">
            <a:xfrm>
              <a:off x="1587269" y="2830573"/>
              <a:ext cx="673275" cy="900861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Documents"/>
            <p:cNvSpPr>
              <a:spLocks noEditPoints="1" noChangeArrowheads="1"/>
            </p:cNvSpPr>
            <p:nvPr/>
          </p:nvSpPr>
          <p:spPr bwMode="auto">
            <a:xfrm>
              <a:off x="1403648" y="2996952"/>
              <a:ext cx="673275" cy="900861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23528" y="2089448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pt-BR" sz="2600" dirty="0" smtClean="0"/>
              <a:t>Inicia com todos os documentos pertencendo ao mesmo cluster;</a:t>
            </a:r>
          </a:p>
        </p:txBody>
      </p:sp>
      <p:sp>
        <p:nvSpPr>
          <p:cNvPr id="12" name="Elipse 11"/>
          <p:cNvSpPr/>
          <p:nvPr/>
        </p:nvSpPr>
        <p:spPr>
          <a:xfrm>
            <a:off x="6084168" y="1992387"/>
            <a:ext cx="1728192" cy="8367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092280" y="2280419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7164288" y="2136403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86686"/>
              </p:ext>
            </p:extLst>
          </p:nvPr>
        </p:nvGraphicFramePr>
        <p:xfrm>
          <a:off x="6666130" y="3717032"/>
          <a:ext cx="1319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ção" r:id="rId3" imgW="418918" imgH="203112" progId="Equation.3">
                  <p:embed/>
                </p:oleObj>
              </mc:Choice>
              <mc:Fallback>
                <p:oleObj name="Equação" r:id="rId3" imgW="418918" imgH="203112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6130" y="3717032"/>
                        <a:ext cx="1319213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Document"/>
          <p:cNvSpPr>
            <a:spLocks noEditPoints="1" noChangeArrowheads="1"/>
          </p:cNvSpPr>
          <p:nvPr/>
        </p:nvSpPr>
        <p:spPr bwMode="auto">
          <a:xfrm>
            <a:off x="6697373" y="2352427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Document"/>
          <p:cNvSpPr>
            <a:spLocks noEditPoints="1" noChangeArrowheads="1"/>
          </p:cNvSpPr>
          <p:nvPr/>
        </p:nvSpPr>
        <p:spPr bwMode="auto">
          <a:xfrm>
            <a:off x="6444208" y="2208411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6732240" y="2064395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154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323528" y="2089448"/>
            <a:ext cx="540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pt-BR" sz="2600" dirty="0" smtClean="0"/>
              <a:t>Inicia com todos os documentos pertencendo ao mesmo cluster;</a:t>
            </a:r>
          </a:p>
          <a:p>
            <a:pPr marL="342900" indent="-342900"/>
            <a:r>
              <a:rPr lang="pt-BR" sz="2600" dirty="0" smtClean="0"/>
              <a:t>(2) Selecione um cluster para </a:t>
            </a:r>
          </a:p>
          <a:p>
            <a:pPr marL="342900" indent="-342900"/>
            <a:r>
              <a:rPr lang="pt-BR" sz="2600" dirty="0" err="1" smtClean="0"/>
              <a:t>particionar</a:t>
            </a:r>
            <a:r>
              <a:rPr lang="pt-BR" sz="2600" dirty="0" smtClean="0"/>
              <a:t> (</a:t>
            </a:r>
            <a:r>
              <a:rPr lang="pt-BR" sz="2400" dirty="0" smtClean="0"/>
              <a:t>maior, menos homogêneo); </a:t>
            </a:r>
          </a:p>
        </p:txBody>
      </p:sp>
      <p:sp>
        <p:nvSpPr>
          <p:cNvPr id="12" name="Elipse 11"/>
          <p:cNvSpPr/>
          <p:nvPr/>
        </p:nvSpPr>
        <p:spPr>
          <a:xfrm>
            <a:off x="6084168" y="1628800"/>
            <a:ext cx="1728192" cy="8367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092280" y="191683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7164288" y="177281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7515225" y="5373216"/>
          <a:ext cx="1319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ção" r:id="rId3" imgW="418918" imgH="203112" progId="Equation.3">
                  <p:embed/>
                </p:oleObj>
              </mc:Choice>
              <mc:Fallback>
                <p:oleObj name="Equação" r:id="rId3" imgW="418918" imgH="203112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5373216"/>
                        <a:ext cx="1319213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Document"/>
          <p:cNvSpPr>
            <a:spLocks noEditPoints="1" noChangeArrowheads="1"/>
          </p:cNvSpPr>
          <p:nvPr/>
        </p:nvSpPr>
        <p:spPr bwMode="auto">
          <a:xfrm>
            <a:off x="6697373" y="19888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Document"/>
          <p:cNvSpPr>
            <a:spLocks noEditPoints="1" noChangeArrowheads="1"/>
          </p:cNvSpPr>
          <p:nvPr/>
        </p:nvSpPr>
        <p:spPr bwMode="auto">
          <a:xfrm>
            <a:off x="6444208" y="184482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6732240" y="170080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7740352" y="1052736"/>
            <a:ext cx="720080" cy="6480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Hierarchical</a:t>
            </a:r>
            <a:r>
              <a:rPr lang="pt-BR" dirty="0"/>
              <a:t> </a:t>
            </a:r>
            <a:r>
              <a:rPr lang="pt-BR" dirty="0" err="1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/>
              <a:t>Top-</a:t>
            </a:r>
            <a:r>
              <a:rPr lang="pt-BR" sz="3200" dirty="0" err="1"/>
              <a:t>down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0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323528" y="2089448"/>
            <a:ext cx="5400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pt-BR" sz="2600" dirty="0" smtClean="0"/>
              <a:t>Inicia com todos os documentos pertencendo ao mesmo cluster;</a:t>
            </a:r>
          </a:p>
          <a:p>
            <a:pPr marL="342900" indent="-342900"/>
            <a:r>
              <a:rPr lang="pt-BR" sz="2600" dirty="0" smtClean="0"/>
              <a:t>(2) Selecione um cluster para </a:t>
            </a:r>
          </a:p>
          <a:p>
            <a:pPr marL="342900" indent="-342900"/>
            <a:r>
              <a:rPr lang="pt-BR" sz="2600" dirty="0" err="1" smtClean="0"/>
              <a:t>particionar</a:t>
            </a:r>
            <a:r>
              <a:rPr lang="pt-BR" sz="2600" dirty="0" smtClean="0"/>
              <a:t> (</a:t>
            </a:r>
            <a:r>
              <a:rPr lang="pt-BR" sz="2400" dirty="0" smtClean="0"/>
              <a:t>maior, menos homogêneo); </a:t>
            </a:r>
          </a:p>
          <a:p>
            <a:pPr marL="342900" indent="-342900"/>
            <a:r>
              <a:rPr lang="pt-BR" sz="2600" dirty="0" smtClean="0"/>
              <a:t>(3) </a:t>
            </a:r>
            <a:r>
              <a:rPr lang="pt-BR" sz="2600" dirty="0" err="1" smtClean="0"/>
              <a:t>Particiona</a:t>
            </a:r>
            <a:r>
              <a:rPr lang="pt-BR" sz="2600" dirty="0" smtClean="0"/>
              <a:t> o cluster em dois ou </a:t>
            </a:r>
          </a:p>
          <a:p>
            <a:pPr marL="342900" indent="-342900"/>
            <a:r>
              <a:rPr lang="pt-BR" sz="2600" dirty="0" smtClean="0"/>
              <a:t>mais subgrupos; </a:t>
            </a:r>
          </a:p>
        </p:txBody>
      </p:sp>
      <p:sp>
        <p:nvSpPr>
          <p:cNvPr id="12" name="Elipse 11"/>
          <p:cNvSpPr/>
          <p:nvPr/>
        </p:nvSpPr>
        <p:spPr>
          <a:xfrm>
            <a:off x="6084168" y="1628800"/>
            <a:ext cx="1728192" cy="8367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092280" y="191683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7164288" y="177281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7454900" y="5373216"/>
          <a:ext cx="14398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ção" r:id="rId3" imgW="457002" imgH="203112" progId="Equation.3">
                  <p:embed/>
                </p:oleObj>
              </mc:Choice>
              <mc:Fallback>
                <p:oleObj name="Equação" r:id="rId3" imgW="457002" imgH="203112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373216"/>
                        <a:ext cx="1439863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7092280" y="278092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948264" y="2564904"/>
            <a:ext cx="648072" cy="792088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Document"/>
          <p:cNvSpPr>
            <a:spLocks noEditPoints="1" noChangeArrowheads="1"/>
          </p:cNvSpPr>
          <p:nvPr/>
        </p:nvSpPr>
        <p:spPr bwMode="auto">
          <a:xfrm>
            <a:off x="6372200" y="29249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Document"/>
          <p:cNvSpPr>
            <a:spLocks noEditPoints="1" noChangeArrowheads="1"/>
          </p:cNvSpPr>
          <p:nvPr/>
        </p:nvSpPr>
        <p:spPr bwMode="auto">
          <a:xfrm>
            <a:off x="6300192" y="285293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2" name="Elipse 21"/>
          <p:cNvSpPr/>
          <p:nvPr/>
        </p:nvSpPr>
        <p:spPr>
          <a:xfrm>
            <a:off x="6012160" y="2492896"/>
            <a:ext cx="936104" cy="10081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Document"/>
          <p:cNvSpPr>
            <a:spLocks noEditPoints="1" noChangeArrowheads="1"/>
          </p:cNvSpPr>
          <p:nvPr/>
        </p:nvSpPr>
        <p:spPr bwMode="auto">
          <a:xfrm>
            <a:off x="6265325" y="270892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4" name="Document"/>
          <p:cNvSpPr>
            <a:spLocks noEditPoints="1" noChangeArrowheads="1"/>
          </p:cNvSpPr>
          <p:nvPr/>
        </p:nvSpPr>
        <p:spPr bwMode="auto">
          <a:xfrm>
            <a:off x="7164288" y="270892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2" name="Document"/>
          <p:cNvSpPr>
            <a:spLocks noEditPoints="1" noChangeArrowheads="1"/>
          </p:cNvSpPr>
          <p:nvPr/>
        </p:nvSpPr>
        <p:spPr bwMode="auto">
          <a:xfrm>
            <a:off x="6697373" y="19888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Document"/>
          <p:cNvSpPr>
            <a:spLocks noEditPoints="1" noChangeArrowheads="1"/>
          </p:cNvSpPr>
          <p:nvPr/>
        </p:nvSpPr>
        <p:spPr bwMode="auto">
          <a:xfrm>
            <a:off x="6444208" y="184482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6732240" y="170080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Hierarchical</a:t>
            </a:r>
            <a:r>
              <a:rPr lang="pt-BR" dirty="0"/>
              <a:t> </a:t>
            </a:r>
            <a:r>
              <a:rPr lang="pt-BR" dirty="0" err="1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/>
              <a:t>Top-</a:t>
            </a:r>
            <a:r>
              <a:rPr lang="pt-BR" sz="3200" dirty="0" err="1"/>
              <a:t>down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7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323528" y="2089448"/>
            <a:ext cx="540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pt-BR" sz="2600" dirty="0" smtClean="0"/>
              <a:t>Inicia com todos os documentos </a:t>
            </a:r>
          </a:p>
          <a:p>
            <a:pPr marL="514350" indent="-514350"/>
            <a:r>
              <a:rPr lang="pt-BR" sz="2600" dirty="0" smtClean="0"/>
              <a:t>pertencendo ao mesmo cluster;</a:t>
            </a:r>
          </a:p>
          <a:p>
            <a:pPr marL="342900" indent="-342900"/>
            <a:r>
              <a:rPr lang="pt-BR" sz="2600" dirty="0" smtClean="0"/>
              <a:t>(2) Selecione um cluster para </a:t>
            </a:r>
          </a:p>
          <a:p>
            <a:pPr marL="342900" indent="-342900"/>
            <a:r>
              <a:rPr lang="pt-BR" sz="2600" dirty="0" err="1" smtClean="0"/>
              <a:t>particionar</a:t>
            </a:r>
            <a:r>
              <a:rPr lang="pt-BR" sz="2600" dirty="0" smtClean="0"/>
              <a:t> (</a:t>
            </a:r>
            <a:r>
              <a:rPr lang="pt-BR" sz="2400" dirty="0" smtClean="0"/>
              <a:t>maior, menos homogêneo); </a:t>
            </a:r>
          </a:p>
          <a:p>
            <a:pPr marL="342900" indent="-342900"/>
            <a:r>
              <a:rPr lang="pt-BR" sz="2600" dirty="0" smtClean="0"/>
              <a:t>(3) </a:t>
            </a:r>
            <a:r>
              <a:rPr lang="pt-BR" sz="2600" dirty="0" err="1" smtClean="0"/>
              <a:t>Particiona</a:t>
            </a:r>
            <a:r>
              <a:rPr lang="pt-BR" sz="2600" dirty="0" smtClean="0"/>
              <a:t> o cluster em dois ou </a:t>
            </a:r>
          </a:p>
          <a:p>
            <a:pPr marL="342900" indent="-342900"/>
            <a:r>
              <a:rPr lang="pt-BR" sz="2600" dirty="0" smtClean="0"/>
              <a:t>mais subgrupos; </a:t>
            </a:r>
          </a:p>
          <a:p>
            <a:pPr marL="342900" indent="-342900"/>
            <a:r>
              <a:rPr lang="pt-BR" sz="2400" dirty="0" smtClean="0"/>
              <a:t>(4) Repete os passos 2 e 3 até se atingir o critério de parada</a:t>
            </a:r>
          </a:p>
          <a:p>
            <a:pPr marL="342900" indent="-342900"/>
            <a:r>
              <a:rPr lang="pt-BR" sz="2400" dirty="0" smtClean="0"/>
              <a:t>	(Exemplo: |C| = 4).</a:t>
            </a:r>
            <a:endParaRPr lang="en-US" sz="2400" dirty="0" smtClean="0"/>
          </a:p>
        </p:txBody>
      </p:sp>
      <p:sp>
        <p:nvSpPr>
          <p:cNvPr id="12" name="Elipse 11"/>
          <p:cNvSpPr/>
          <p:nvPr/>
        </p:nvSpPr>
        <p:spPr>
          <a:xfrm>
            <a:off x="6084168" y="1628800"/>
            <a:ext cx="1728192" cy="8367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092280" y="191683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7164288" y="177281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7456488" y="5376763"/>
          <a:ext cx="14382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ção" r:id="rId3" imgW="457002" imgH="203112" progId="Equation.3">
                  <p:embed/>
                </p:oleObj>
              </mc:Choice>
              <mc:Fallback>
                <p:oleObj name="Equação" r:id="rId3" imgW="457002" imgH="203112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5376763"/>
                        <a:ext cx="143827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7092280" y="278092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948264" y="2564904"/>
            <a:ext cx="648072" cy="792088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Document"/>
          <p:cNvSpPr>
            <a:spLocks noEditPoints="1" noChangeArrowheads="1"/>
          </p:cNvSpPr>
          <p:nvPr/>
        </p:nvSpPr>
        <p:spPr bwMode="auto">
          <a:xfrm>
            <a:off x="6372200" y="29249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Document"/>
          <p:cNvSpPr>
            <a:spLocks noEditPoints="1" noChangeArrowheads="1"/>
          </p:cNvSpPr>
          <p:nvPr/>
        </p:nvSpPr>
        <p:spPr bwMode="auto">
          <a:xfrm>
            <a:off x="6300192" y="285293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2" name="Elipse 21"/>
          <p:cNvSpPr/>
          <p:nvPr/>
        </p:nvSpPr>
        <p:spPr>
          <a:xfrm>
            <a:off x="6012160" y="2492896"/>
            <a:ext cx="936104" cy="10081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Document"/>
          <p:cNvSpPr>
            <a:spLocks noEditPoints="1" noChangeArrowheads="1"/>
          </p:cNvSpPr>
          <p:nvPr/>
        </p:nvSpPr>
        <p:spPr bwMode="auto">
          <a:xfrm>
            <a:off x="6265325" y="270892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4" name="Document"/>
          <p:cNvSpPr>
            <a:spLocks noEditPoints="1" noChangeArrowheads="1"/>
          </p:cNvSpPr>
          <p:nvPr/>
        </p:nvSpPr>
        <p:spPr bwMode="auto">
          <a:xfrm>
            <a:off x="7164288" y="270892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2" name="Document"/>
          <p:cNvSpPr>
            <a:spLocks noEditPoints="1" noChangeArrowheads="1"/>
          </p:cNvSpPr>
          <p:nvPr/>
        </p:nvSpPr>
        <p:spPr bwMode="auto">
          <a:xfrm>
            <a:off x="6697373" y="19888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Document"/>
          <p:cNvSpPr>
            <a:spLocks noEditPoints="1" noChangeArrowheads="1"/>
          </p:cNvSpPr>
          <p:nvPr/>
        </p:nvSpPr>
        <p:spPr bwMode="auto">
          <a:xfrm>
            <a:off x="6444208" y="184482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6732240" y="170080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7668344" y="2204864"/>
            <a:ext cx="720080" cy="6480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Hierarchical</a:t>
            </a:r>
            <a:r>
              <a:rPr lang="pt-BR" dirty="0"/>
              <a:t> </a:t>
            </a:r>
            <a:r>
              <a:rPr lang="pt-BR" dirty="0" err="1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/>
              <a:t>Top-</a:t>
            </a:r>
            <a:r>
              <a:rPr lang="pt-BR" sz="3200" dirty="0" err="1"/>
              <a:t>down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59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323528" y="2089448"/>
            <a:ext cx="540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pt-BR" sz="2600" dirty="0" smtClean="0"/>
              <a:t>Inicia com todos os documentos </a:t>
            </a:r>
          </a:p>
          <a:p>
            <a:pPr marL="514350" indent="-514350"/>
            <a:r>
              <a:rPr lang="pt-BR" sz="2600" dirty="0" smtClean="0"/>
              <a:t>pertencendo ao mesmo cluster;</a:t>
            </a:r>
          </a:p>
          <a:p>
            <a:pPr marL="342900" indent="-342900"/>
            <a:r>
              <a:rPr lang="pt-BR" sz="2600" dirty="0" smtClean="0"/>
              <a:t>(2) Selecione um cluster para </a:t>
            </a:r>
          </a:p>
          <a:p>
            <a:pPr marL="342900" indent="-342900"/>
            <a:r>
              <a:rPr lang="pt-BR" sz="2600" dirty="0" err="1" smtClean="0"/>
              <a:t>particionar</a:t>
            </a:r>
            <a:r>
              <a:rPr lang="pt-BR" sz="2600" dirty="0" smtClean="0"/>
              <a:t> (</a:t>
            </a:r>
            <a:r>
              <a:rPr lang="pt-BR" sz="2400" dirty="0" smtClean="0"/>
              <a:t>maior, menos homogêneo); </a:t>
            </a:r>
          </a:p>
          <a:p>
            <a:pPr marL="342900" indent="-342900"/>
            <a:r>
              <a:rPr lang="pt-BR" sz="2600" dirty="0" smtClean="0"/>
              <a:t>(3) </a:t>
            </a:r>
            <a:r>
              <a:rPr lang="pt-BR" sz="2600" dirty="0" err="1" smtClean="0"/>
              <a:t>Particiona</a:t>
            </a:r>
            <a:r>
              <a:rPr lang="pt-BR" sz="2600" dirty="0" smtClean="0"/>
              <a:t> o cluster em dois ou </a:t>
            </a:r>
          </a:p>
          <a:p>
            <a:pPr marL="342900" indent="-342900"/>
            <a:r>
              <a:rPr lang="pt-BR" sz="2600" dirty="0" smtClean="0"/>
              <a:t>mais subgrupos; </a:t>
            </a:r>
          </a:p>
          <a:p>
            <a:pPr marL="342900" indent="-342900"/>
            <a:r>
              <a:rPr lang="pt-BR" sz="2400" dirty="0" smtClean="0"/>
              <a:t>(4) Repete os passos 2 e 3 até se atingir o critério de parada</a:t>
            </a:r>
          </a:p>
          <a:p>
            <a:pPr marL="342900" indent="-342900"/>
            <a:r>
              <a:rPr lang="pt-BR" sz="2400" dirty="0" smtClean="0"/>
              <a:t>	(Exemplo: |C| = 4).</a:t>
            </a:r>
            <a:endParaRPr lang="en-US" sz="2400" dirty="0" smtClean="0"/>
          </a:p>
        </p:txBody>
      </p:sp>
      <p:sp>
        <p:nvSpPr>
          <p:cNvPr id="12" name="Elipse 11"/>
          <p:cNvSpPr/>
          <p:nvPr/>
        </p:nvSpPr>
        <p:spPr>
          <a:xfrm>
            <a:off x="6084168" y="1628800"/>
            <a:ext cx="1728192" cy="8367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092280" y="191683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7164288" y="177281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7475538" y="5376763"/>
          <a:ext cx="13985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ção" r:id="rId3" imgW="444307" imgH="203112" progId="Equation.3">
                  <p:embed/>
                </p:oleObj>
              </mc:Choice>
              <mc:Fallback>
                <p:oleObj name="Equação" r:id="rId3" imgW="444307" imgH="203112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5376763"/>
                        <a:ext cx="1398587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7092280" y="278092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948264" y="2564904"/>
            <a:ext cx="648072" cy="792088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Document"/>
          <p:cNvSpPr>
            <a:spLocks noEditPoints="1" noChangeArrowheads="1"/>
          </p:cNvSpPr>
          <p:nvPr/>
        </p:nvSpPr>
        <p:spPr bwMode="auto">
          <a:xfrm>
            <a:off x="6372200" y="29249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Document"/>
          <p:cNvSpPr>
            <a:spLocks noEditPoints="1" noChangeArrowheads="1"/>
          </p:cNvSpPr>
          <p:nvPr/>
        </p:nvSpPr>
        <p:spPr bwMode="auto">
          <a:xfrm>
            <a:off x="6300192" y="285293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2" name="Elipse 21"/>
          <p:cNvSpPr/>
          <p:nvPr/>
        </p:nvSpPr>
        <p:spPr>
          <a:xfrm>
            <a:off x="6012160" y="2492896"/>
            <a:ext cx="936104" cy="10081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Document"/>
          <p:cNvSpPr>
            <a:spLocks noEditPoints="1" noChangeArrowheads="1"/>
          </p:cNvSpPr>
          <p:nvPr/>
        </p:nvSpPr>
        <p:spPr bwMode="auto">
          <a:xfrm>
            <a:off x="6265325" y="270892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4" name="Document"/>
          <p:cNvSpPr>
            <a:spLocks noEditPoints="1" noChangeArrowheads="1"/>
          </p:cNvSpPr>
          <p:nvPr/>
        </p:nvSpPr>
        <p:spPr bwMode="auto">
          <a:xfrm>
            <a:off x="7164288" y="270892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33" name="Elipse 32"/>
          <p:cNvSpPr/>
          <p:nvPr/>
        </p:nvSpPr>
        <p:spPr>
          <a:xfrm>
            <a:off x="6948264" y="3645024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7596336" y="3645024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Document"/>
          <p:cNvSpPr>
            <a:spLocks noEditPoints="1" noChangeArrowheads="1"/>
          </p:cNvSpPr>
          <p:nvPr/>
        </p:nvSpPr>
        <p:spPr bwMode="auto">
          <a:xfrm>
            <a:off x="7812360" y="37890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37" name="Document"/>
          <p:cNvSpPr>
            <a:spLocks noEditPoints="1" noChangeArrowheads="1"/>
          </p:cNvSpPr>
          <p:nvPr/>
        </p:nvSpPr>
        <p:spPr bwMode="auto">
          <a:xfrm>
            <a:off x="7092280" y="37890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Document"/>
          <p:cNvSpPr>
            <a:spLocks noEditPoints="1" noChangeArrowheads="1"/>
          </p:cNvSpPr>
          <p:nvPr/>
        </p:nvSpPr>
        <p:spPr bwMode="auto">
          <a:xfrm>
            <a:off x="6372200" y="393305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Document"/>
          <p:cNvSpPr>
            <a:spLocks noEditPoints="1" noChangeArrowheads="1"/>
          </p:cNvSpPr>
          <p:nvPr/>
        </p:nvSpPr>
        <p:spPr bwMode="auto">
          <a:xfrm>
            <a:off x="6300192" y="386104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40" name="Elipse 39"/>
          <p:cNvSpPr/>
          <p:nvPr/>
        </p:nvSpPr>
        <p:spPr>
          <a:xfrm>
            <a:off x="6012160" y="3501008"/>
            <a:ext cx="936104" cy="10081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Document"/>
          <p:cNvSpPr>
            <a:spLocks noEditPoints="1" noChangeArrowheads="1"/>
          </p:cNvSpPr>
          <p:nvPr/>
        </p:nvSpPr>
        <p:spPr bwMode="auto">
          <a:xfrm>
            <a:off x="6265325" y="371703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2" name="Document"/>
          <p:cNvSpPr>
            <a:spLocks noEditPoints="1" noChangeArrowheads="1"/>
          </p:cNvSpPr>
          <p:nvPr/>
        </p:nvSpPr>
        <p:spPr bwMode="auto">
          <a:xfrm>
            <a:off x="6697373" y="19888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Document"/>
          <p:cNvSpPr>
            <a:spLocks noEditPoints="1" noChangeArrowheads="1"/>
          </p:cNvSpPr>
          <p:nvPr/>
        </p:nvSpPr>
        <p:spPr bwMode="auto">
          <a:xfrm>
            <a:off x="6444208" y="184482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6732240" y="170080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4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Hierarchical</a:t>
            </a:r>
            <a:r>
              <a:rPr lang="pt-BR" dirty="0"/>
              <a:t> </a:t>
            </a:r>
            <a:r>
              <a:rPr lang="pt-BR" dirty="0" err="1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/>
              <a:t>Top-</a:t>
            </a:r>
            <a:r>
              <a:rPr lang="pt-BR" sz="3200" dirty="0" err="1"/>
              <a:t>down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8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323528" y="2089448"/>
            <a:ext cx="540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pt-BR" sz="2600" dirty="0" smtClean="0"/>
              <a:t>Inicia com todos os documentos </a:t>
            </a:r>
          </a:p>
          <a:p>
            <a:pPr marL="514350" indent="-514350"/>
            <a:r>
              <a:rPr lang="pt-BR" sz="2600" dirty="0" smtClean="0"/>
              <a:t>pertencendo ao mesmo cluster;</a:t>
            </a:r>
          </a:p>
          <a:p>
            <a:pPr marL="342900" indent="-342900"/>
            <a:r>
              <a:rPr lang="pt-BR" sz="2600" dirty="0" smtClean="0"/>
              <a:t>(2) Selecione um cluster para </a:t>
            </a:r>
          </a:p>
          <a:p>
            <a:pPr marL="342900" indent="-342900"/>
            <a:r>
              <a:rPr lang="pt-BR" sz="2600" dirty="0" err="1" smtClean="0"/>
              <a:t>particionar</a:t>
            </a:r>
            <a:r>
              <a:rPr lang="pt-BR" sz="2600" dirty="0" smtClean="0"/>
              <a:t> (</a:t>
            </a:r>
            <a:r>
              <a:rPr lang="pt-BR" sz="2400" dirty="0" smtClean="0"/>
              <a:t>maior, menos homogêneo); </a:t>
            </a:r>
          </a:p>
          <a:p>
            <a:pPr marL="342900" indent="-342900"/>
            <a:r>
              <a:rPr lang="pt-BR" sz="2600" dirty="0" smtClean="0"/>
              <a:t>(3) </a:t>
            </a:r>
            <a:r>
              <a:rPr lang="pt-BR" sz="2600" dirty="0" err="1" smtClean="0"/>
              <a:t>Particiona</a:t>
            </a:r>
            <a:r>
              <a:rPr lang="pt-BR" sz="2600" dirty="0" smtClean="0"/>
              <a:t> o cluster em dois ou </a:t>
            </a:r>
          </a:p>
          <a:p>
            <a:pPr marL="342900" indent="-342900"/>
            <a:r>
              <a:rPr lang="pt-BR" sz="2600" dirty="0" smtClean="0"/>
              <a:t>mais subgrupos; </a:t>
            </a:r>
          </a:p>
          <a:p>
            <a:pPr marL="342900" indent="-342900"/>
            <a:r>
              <a:rPr lang="pt-BR" sz="2400" dirty="0" smtClean="0"/>
              <a:t>(4) Repete os passos 2 e 3 até se atingir o critério de parada</a:t>
            </a:r>
          </a:p>
          <a:p>
            <a:pPr marL="342900" indent="-342900"/>
            <a:r>
              <a:rPr lang="pt-BR" sz="2400" dirty="0" smtClean="0"/>
              <a:t>	(Exemplo: |C| = 4).</a:t>
            </a:r>
            <a:endParaRPr lang="en-US" sz="2400" dirty="0" smtClean="0"/>
          </a:p>
        </p:txBody>
      </p:sp>
      <p:sp>
        <p:nvSpPr>
          <p:cNvPr id="12" name="Elipse 11"/>
          <p:cNvSpPr/>
          <p:nvPr/>
        </p:nvSpPr>
        <p:spPr>
          <a:xfrm>
            <a:off x="6084168" y="1628800"/>
            <a:ext cx="1728192" cy="8367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092280" y="191683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7164288" y="177281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7454900" y="5376763"/>
          <a:ext cx="14398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ção" r:id="rId3" imgW="457002" imgH="203112" progId="Equation.3">
                  <p:embed/>
                </p:oleObj>
              </mc:Choice>
              <mc:Fallback>
                <p:oleObj name="Equação" r:id="rId3" imgW="457002" imgH="203112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376763"/>
                        <a:ext cx="1439863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7092280" y="278092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948264" y="2564904"/>
            <a:ext cx="648072" cy="792088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Document"/>
          <p:cNvSpPr>
            <a:spLocks noEditPoints="1" noChangeArrowheads="1"/>
          </p:cNvSpPr>
          <p:nvPr/>
        </p:nvSpPr>
        <p:spPr bwMode="auto">
          <a:xfrm>
            <a:off x="6372200" y="29249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Document"/>
          <p:cNvSpPr>
            <a:spLocks noEditPoints="1" noChangeArrowheads="1"/>
          </p:cNvSpPr>
          <p:nvPr/>
        </p:nvSpPr>
        <p:spPr bwMode="auto">
          <a:xfrm>
            <a:off x="6300192" y="285293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2" name="Elipse 21"/>
          <p:cNvSpPr/>
          <p:nvPr/>
        </p:nvSpPr>
        <p:spPr>
          <a:xfrm>
            <a:off x="6012160" y="2492896"/>
            <a:ext cx="936104" cy="10081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Document"/>
          <p:cNvSpPr>
            <a:spLocks noEditPoints="1" noChangeArrowheads="1"/>
          </p:cNvSpPr>
          <p:nvPr/>
        </p:nvSpPr>
        <p:spPr bwMode="auto">
          <a:xfrm>
            <a:off x="6265325" y="270892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24" name="Document"/>
          <p:cNvSpPr>
            <a:spLocks noEditPoints="1" noChangeArrowheads="1"/>
          </p:cNvSpPr>
          <p:nvPr/>
        </p:nvSpPr>
        <p:spPr bwMode="auto">
          <a:xfrm>
            <a:off x="7164288" y="270892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33" name="Elipse 32"/>
          <p:cNvSpPr/>
          <p:nvPr/>
        </p:nvSpPr>
        <p:spPr>
          <a:xfrm>
            <a:off x="6948264" y="3645024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7596336" y="3645024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Document"/>
          <p:cNvSpPr>
            <a:spLocks noEditPoints="1" noChangeArrowheads="1"/>
          </p:cNvSpPr>
          <p:nvPr/>
        </p:nvSpPr>
        <p:spPr bwMode="auto">
          <a:xfrm>
            <a:off x="7812360" y="37890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37" name="Document"/>
          <p:cNvSpPr>
            <a:spLocks noEditPoints="1" noChangeArrowheads="1"/>
          </p:cNvSpPr>
          <p:nvPr/>
        </p:nvSpPr>
        <p:spPr bwMode="auto">
          <a:xfrm>
            <a:off x="7092280" y="37890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Document"/>
          <p:cNvSpPr>
            <a:spLocks noEditPoints="1" noChangeArrowheads="1"/>
          </p:cNvSpPr>
          <p:nvPr/>
        </p:nvSpPr>
        <p:spPr bwMode="auto">
          <a:xfrm>
            <a:off x="6372200" y="3933056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Document"/>
          <p:cNvSpPr>
            <a:spLocks noEditPoints="1" noChangeArrowheads="1"/>
          </p:cNvSpPr>
          <p:nvPr/>
        </p:nvSpPr>
        <p:spPr bwMode="auto">
          <a:xfrm>
            <a:off x="6300192" y="386104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40" name="Elipse 39"/>
          <p:cNvSpPr/>
          <p:nvPr/>
        </p:nvSpPr>
        <p:spPr>
          <a:xfrm>
            <a:off x="6012160" y="3501008"/>
            <a:ext cx="936104" cy="10081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Document"/>
          <p:cNvSpPr>
            <a:spLocks noEditPoints="1" noChangeArrowheads="1"/>
          </p:cNvSpPr>
          <p:nvPr/>
        </p:nvSpPr>
        <p:spPr bwMode="auto">
          <a:xfrm>
            <a:off x="6265325" y="371703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42" name="Elipse 41"/>
          <p:cNvSpPr/>
          <p:nvPr/>
        </p:nvSpPr>
        <p:spPr>
          <a:xfrm>
            <a:off x="6012160" y="4509120"/>
            <a:ext cx="802375" cy="8640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Document"/>
          <p:cNvSpPr>
            <a:spLocks noEditPoints="1" noChangeArrowheads="1"/>
          </p:cNvSpPr>
          <p:nvPr/>
        </p:nvSpPr>
        <p:spPr bwMode="auto">
          <a:xfrm>
            <a:off x="6156176" y="47251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44" name="Document"/>
          <p:cNvSpPr>
            <a:spLocks noEditPoints="1" noChangeArrowheads="1"/>
          </p:cNvSpPr>
          <p:nvPr/>
        </p:nvSpPr>
        <p:spPr bwMode="auto">
          <a:xfrm>
            <a:off x="6300192" y="479715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46" name="Elipse 45"/>
          <p:cNvSpPr/>
          <p:nvPr/>
        </p:nvSpPr>
        <p:spPr>
          <a:xfrm>
            <a:off x="6804248" y="4509120"/>
            <a:ext cx="802375" cy="8640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Document"/>
          <p:cNvSpPr>
            <a:spLocks noEditPoints="1" noChangeArrowheads="1"/>
          </p:cNvSpPr>
          <p:nvPr/>
        </p:nvSpPr>
        <p:spPr bwMode="auto">
          <a:xfrm>
            <a:off x="7020272" y="4797152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Elipse 47"/>
          <p:cNvSpPr/>
          <p:nvPr/>
        </p:nvSpPr>
        <p:spPr>
          <a:xfrm>
            <a:off x="7596336" y="4581128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8244408" y="4581128"/>
            <a:ext cx="648072" cy="79208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Document"/>
          <p:cNvSpPr>
            <a:spLocks noEditPoints="1" noChangeArrowheads="1"/>
          </p:cNvSpPr>
          <p:nvPr/>
        </p:nvSpPr>
        <p:spPr bwMode="auto">
          <a:xfrm>
            <a:off x="8460432" y="47251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1" name="Document"/>
          <p:cNvSpPr>
            <a:spLocks noEditPoints="1" noChangeArrowheads="1"/>
          </p:cNvSpPr>
          <p:nvPr/>
        </p:nvSpPr>
        <p:spPr bwMode="auto">
          <a:xfrm>
            <a:off x="7740352" y="472514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Document"/>
          <p:cNvSpPr>
            <a:spLocks noEditPoints="1" noChangeArrowheads="1"/>
          </p:cNvSpPr>
          <p:nvPr/>
        </p:nvSpPr>
        <p:spPr bwMode="auto">
          <a:xfrm>
            <a:off x="6697373" y="1988840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Document"/>
          <p:cNvSpPr>
            <a:spLocks noEditPoints="1" noChangeArrowheads="1"/>
          </p:cNvSpPr>
          <p:nvPr/>
        </p:nvSpPr>
        <p:spPr bwMode="auto">
          <a:xfrm>
            <a:off x="6444208" y="1844824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6732240" y="1700808"/>
            <a:ext cx="322899" cy="4320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100" dirty="0"/>
          </a:p>
        </p:txBody>
      </p:sp>
      <p:sp>
        <p:nvSpPr>
          <p:cNvPr id="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Hierarchical</a:t>
            </a:r>
            <a:r>
              <a:rPr lang="pt-BR" dirty="0"/>
              <a:t> </a:t>
            </a:r>
            <a:r>
              <a:rPr lang="pt-BR" dirty="0" err="1"/>
              <a:t>Clustering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/>
              <a:t>Top-</a:t>
            </a:r>
            <a:r>
              <a:rPr lang="pt-BR" sz="3200" dirty="0" err="1"/>
              <a:t>down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1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Hierarchical Clustering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Vantagens</a:t>
            </a:r>
          </a:p>
          <a:p>
            <a:pPr lvl="1"/>
            <a:r>
              <a:rPr lang="pt-BR" smtClean="0"/>
              <a:t>Possibilidade de examinar o resultado em diferentes níveis de granularidade.</a:t>
            </a:r>
          </a:p>
          <a:p>
            <a:pPr lvl="1"/>
            <a:r>
              <a:rPr lang="pt-BR" smtClean="0"/>
              <a:t>Resultado mais flexível.</a:t>
            </a:r>
          </a:p>
          <a:p>
            <a:r>
              <a:rPr lang="pt-BR" smtClean="0"/>
              <a:t>Desvantagens</a:t>
            </a:r>
          </a:p>
          <a:p>
            <a:pPr lvl="1"/>
            <a:r>
              <a:rPr lang="pt-BR" smtClean="0"/>
              <a:t>Dificuldade na escolha do critério de parada do algoritmo.</a:t>
            </a:r>
          </a:p>
          <a:p>
            <a:pPr lvl="1"/>
            <a:r>
              <a:rPr lang="pt-BR" smtClean="0"/>
              <a:t>Dificuldade na escolha do melhor critério para avaliar a similaridade entre clusters.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45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44824"/>
            <a:ext cx="7772400" cy="4464496"/>
          </a:xfrm>
        </p:spPr>
        <p:txBody>
          <a:bodyPr/>
          <a:lstStyle/>
          <a:p>
            <a:r>
              <a:rPr lang="pt-BR" dirty="0" smtClean="0"/>
              <a:t>A </a:t>
            </a:r>
            <a:r>
              <a:rPr lang="pt-BR" dirty="0" smtClean="0"/>
              <a:t>classificação de documentos </a:t>
            </a:r>
            <a:r>
              <a:rPr lang="pt-BR" dirty="0" smtClean="0"/>
              <a:t>pode ser </a:t>
            </a:r>
            <a:r>
              <a:rPr lang="pt-BR" dirty="0" smtClean="0">
                <a:solidFill>
                  <a:srgbClr val="800080"/>
                </a:solidFill>
              </a:rPr>
              <a:t>realizada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de forma:</a:t>
            </a:r>
          </a:p>
          <a:p>
            <a:pPr lvl="1"/>
            <a:r>
              <a:rPr lang="pt-BR" dirty="0" smtClean="0">
                <a:solidFill>
                  <a:srgbClr val="800080"/>
                </a:solidFill>
              </a:rPr>
              <a:t>Manual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Realizada por um </a:t>
            </a:r>
            <a:r>
              <a:rPr lang="pt-BR" dirty="0" smtClean="0"/>
              <a:t>especialista</a:t>
            </a:r>
          </a:p>
          <a:p>
            <a:pPr lvl="3"/>
            <a:r>
              <a:rPr lang="pt-BR" dirty="0" smtClean="0"/>
              <a:t>Biblioteca da UFPE</a:t>
            </a:r>
            <a:endParaRPr lang="pt-BR" dirty="0" smtClean="0"/>
          </a:p>
          <a:p>
            <a:pPr lvl="2"/>
            <a:r>
              <a:rPr lang="pt-BR" dirty="0" smtClean="0"/>
              <a:t>Alta precisão, porém alto custo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rgbClr val="800080"/>
                </a:solidFill>
              </a:rPr>
              <a:t>Automática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Realizada por um </a:t>
            </a:r>
            <a:r>
              <a:rPr lang="pt-BR" dirty="0" smtClean="0"/>
              <a:t>classificador automático </a:t>
            </a:r>
          </a:p>
          <a:p>
            <a:pPr lvl="2"/>
            <a:r>
              <a:rPr lang="pt-BR" dirty="0" smtClean="0"/>
              <a:t>Rapidez, baixo custo no uso</a:t>
            </a:r>
          </a:p>
          <a:p>
            <a:pPr lvl="2"/>
            <a:r>
              <a:rPr lang="pt-BR" dirty="0"/>
              <a:t>Perda de </a:t>
            </a:r>
            <a:r>
              <a:rPr lang="pt-BR" dirty="0" smtClean="0"/>
              <a:t>precisão, necessidade de </a:t>
            </a:r>
            <a:r>
              <a:rPr lang="pt-BR" dirty="0"/>
              <a:t>construção do </a:t>
            </a:r>
            <a:r>
              <a:rPr lang="pt-BR" dirty="0" smtClean="0"/>
              <a:t>sistema</a:t>
            </a:r>
            <a:endParaRPr lang="pt-BR" dirty="0"/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187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Hierarchical Clustering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Algoritmos variam conforme a maneira de medir similaridade entre dois clusters:</a:t>
            </a:r>
          </a:p>
          <a:p>
            <a:pPr lvl="1"/>
            <a:r>
              <a:rPr lang="pt-BR" smtClean="0"/>
              <a:t>Single-Link: definida como a máxima similaridade entre os membros dos clusters</a:t>
            </a:r>
          </a:p>
          <a:p>
            <a:pPr lvl="1"/>
            <a:r>
              <a:rPr lang="pt-BR" smtClean="0"/>
              <a:t>Complete-Link: definida como a mínima similaridade entre os membros dos clusters</a:t>
            </a:r>
          </a:p>
          <a:p>
            <a:pPr lvl="1"/>
            <a:r>
              <a:rPr lang="pt-BR" smtClean="0"/>
              <a:t>Average-Link: definida como a média da similaridade entre os membros dos clusters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1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Hierarchical Clustering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Algoritmos variam conforme a maneira de medir similaridade entre dois clusters:</a:t>
            </a:r>
          </a:p>
          <a:p>
            <a:pPr lvl="1"/>
            <a:r>
              <a:rPr lang="pt-BR" dirty="0" smtClean="0"/>
              <a:t>Single-Link: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Complete-Link: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Average</a:t>
            </a:r>
            <a:r>
              <a:rPr lang="pt-BR" dirty="0" smtClean="0"/>
              <a:t>-Link:</a:t>
            </a:r>
            <a:endParaRPr lang="en-US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592686"/>
              </p:ext>
            </p:extLst>
          </p:nvPr>
        </p:nvGraphicFramePr>
        <p:xfrm>
          <a:off x="3491880" y="2669604"/>
          <a:ext cx="41036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9" name="Equação" r:id="rId3" imgW="2044700" imgH="342900" progId="Equation.3">
                  <p:embed/>
                </p:oleObj>
              </mc:Choice>
              <mc:Fallback>
                <p:oleObj name="Equação" r:id="rId3" imgW="2044700" imgH="342900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669604"/>
                        <a:ext cx="4103687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640394"/>
              </p:ext>
            </p:extLst>
          </p:nvPr>
        </p:nvGraphicFramePr>
        <p:xfrm>
          <a:off x="3779912" y="3874964"/>
          <a:ext cx="41036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Equação" r:id="rId5" imgW="2044700" imgH="330200" progId="Equation.3">
                  <p:embed/>
                </p:oleObj>
              </mc:Choice>
              <mc:Fallback>
                <p:oleObj name="Equação" r:id="rId5" imgW="2044700" imgH="330200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874964"/>
                        <a:ext cx="4103687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36712"/>
              </p:ext>
            </p:extLst>
          </p:nvPr>
        </p:nvGraphicFramePr>
        <p:xfrm>
          <a:off x="3596303" y="5157192"/>
          <a:ext cx="4750718" cy="1056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" name="Equação" r:id="rId7" imgW="2514600" imgH="558800" progId="Equation.3">
                  <p:embed/>
                </p:oleObj>
              </mc:Choice>
              <mc:Fallback>
                <p:oleObj name="Equação" r:id="rId7" imgW="2514600" imgH="558800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303" y="5157192"/>
                        <a:ext cx="4750718" cy="1056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0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Interna</a:t>
            </a:r>
          </a:p>
          <a:p>
            <a:pPr lvl="1"/>
            <a:r>
              <a:rPr lang="pt-BR" dirty="0" smtClean="0"/>
              <a:t>Homogeneidade: </a:t>
            </a:r>
            <a:r>
              <a:rPr lang="pt-BR" dirty="0"/>
              <a:t>Mede </a:t>
            </a:r>
            <a:r>
              <a:rPr lang="pt-BR" dirty="0" smtClean="0"/>
              <a:t>se os documentos dentro do mesmo cluster são similares 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Separação: mede o quão distintos são os clusters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383226" y="3212976"/>
                <a:ext cx="5069094" cy="69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H(C)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BR" sz="2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6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pt-BR" sz="2600" i="1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  <m:sup/>
                      <m:e>
                        <m:r>
                          <a:rPr lang="pt-BR" sz="2600" b="0" i="1" smtClean="0">
                            <a:latin typeface="Cambria Math"/>
                          </a:rPr>
                          <m:t>𝑠𝑖𝑚</m:t>
                        </m:r>
                        <m:d>
                          <m:dPr>
                            <m:ctrlPr>
                              <a:rPr lang="pt-BR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pt-BR" sz="26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6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2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26" y="3212976"/>
                <a:ext cx="5069094" cy="69846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166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267744" y="5429328"/>
                <a:ext cx="3700942" cy="7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𝑠𝑖𝑚</m:t>
                        </m:r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B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B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29328"/>
                <a:ext cx="3700942" cy="75187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5824569" y="4077072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Centróide</a:t>
            </a:r>
            <a:r>
              <a:rPr lang="en-US" sz="2000" dirty="0" smtClean="0"/>
              <a:t> </a:t>
            </a:r>
            <a:r>
              <a:rPr lang="en-US" sz="2000" dirty="0" smtClean="0"/>
              <a:t>do cluster C</a:t>
            </a:r>
            <a:endParaRPr lang="en-US" sz="2000" dirty="0"/>
          </a:p>
        </p:txBody>
      </p:sp>
      <p:cxnSp>
        <p:nvCxnSpPr>
          <p:cNvPr id="16" name="Conector angulado 15"/>
          <p:cNvCxnSpPr>
            <a:endCxn id="10" idx="1"/>
          </p:cNvCxnSpPr>
          <p:nvPr/>
        </p:nvCxnSpPr>
        <p:spPr bwMode="auto">
          <a:xfrm rot="16200000" flipH="1">
            <a:off x="5350284" y="3802842"/>
            <a:ext cx="560096" cy="38847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ixaDeTexto 18"/>
          <p:cNvSpPr txBox="1"/>
          <p:nvPr/>
        </p:nvSpPr>
        <p:spPr>
          <a:xfrm>
            <a:off x="5976969" y="5839342"/>
            <a:ext cx="255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Centróides</a:t>
            </a:r>
            <a:r>
              <a:rPr lang="en-US" sz="2000" dirty="0" smtClean="0"/>
              <a:t> de C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e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j</a:t>
            </a:r>
            <a:endParaRPr lang="en-US" sz="2000" baseline="-25000" dirty="0"/>
          </a:p>
        </p:txBody>
      </p:sp>
      <p:cxnSp>
        <p:nvCxnSpPr>
          <p:cNvPr id="20" name="Conector angulado 19"/>
          <p:cNvCxnSpPr>
            <a:endCxn id="19" idx="1"/>
          </p:cNvCxnSpPr>
          <p:nvPr/>
        </p:nvCxnSpPr>
        <p:spPr bwMode="auto">
          <a:xfrm>
            <a:off x="5004048" y="6039397"/>
            <a:ext cx="972921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62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Avaliação Externa</a:t>
            </a:r>
          </a:p>
          <a:p>
            <a:pPr lvl="1"/>
            <a:r>
              <a:rPr lang="pt-BR" dirty="0" smtClean="0"/>
              <a:t>Usa um corpus etiquetado, como na classificação</a:t>
            </a:r>
          </a:p>
          <a:p>
            <a:pPr lvl="1"/>
            <a:r>
              <a:rPr lang="pt-BR" dirty="0" smtClean="0"/>
              <a:t>Compara se clusters criados são parecidos com classes conhecidas</a:t>
            </a:r>
            <a:endParaRPr lang="pt-BR" dirty="0"/>
          </a:p>
          <a:p>
            <a:pPr lvl="2"/>
            <a:r>
              <a:rPr lang="pt-BR" dirty="0" err="1" smtClean="0"/>
              <a:t>Obs</a:t>
            </a:r>
            <a:r>
              <a:rPr lang="pt-BR" dirty="0" smtClean="0"/>
              <a:t>: usada mais comumente em trabalhos acadêmicos para avaliar os novos algoritmos de </a:t>
            </a:r>
            <a:r>
              <a:rPr lang="pt-BR" dirty="0" err="1" smtClean="0"/>
              <a:t>clustering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0" y="4523928"/>
            <a:ext cx="27760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Cluster 1: Docs </a:t>
            </a:r>
            <a:r>
              <a:rPr lang="en-US" sz="2000" dirty="0" smtClean="0">
                <a:solidFill>
                  <a:srgbClr val="FF0000"/>
                </a:solidFill>
              </a:rPr>
              <a:t>A, B, H</a:t>
            </a:r>
          </a:p>
          <a:p>
            <a:r>
              <a:rPr lang="en-US" sz="2000" dirty="0" smtClean="0"/>
              <a:t>Cluster 2: Docs D, G</a:t>
            </a:r>
          </a:p>
          <a:p>
            <a:r>
              <a:rPr lang="en-US" sz="2000" dirty="0" smtClean="0"/>
              <a:t>Cluster 3: Docs C, E, F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90763" y="4509120"/>
            <a:ext cx="3097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Classe</a:t>
            </a:r>
            <a:r>
              <a:rPr lang="en-US" sz="2000" dirty="0" smtClean="0"/>
              <a:t> 1: Docs </a:t>
            </a:r>
            <a:r>
              <a:rPr lang="en-US" sz="2000" dirty="0" smtClean="0">
                <a:solidFill>
                  <a:srgbClr val="FF0000"/>
                </a:solidFill>
              </a:rPr>
              <a:t>A, B</a:t>
            </a:r>
            <a:r>
              <a:rPr lang="en-US" sz="2000" dirty="0" smtClean="0"/>
              <a:t>, G, </a:t>
            </a:r>
            <a:r>
              <a:rPr lang="en-US" sz="2000" dirty="0" smtClean="0">
                <a:solidFill>
                  <a:srgbClr val="FF0000"/>
                </a:solidFill>
              </a:rPr>
              <a:t>H</a:t>
            </a:r>
          </a:p>
          <a:p>
            <a:r>
              <a:rPr lang="en-US" sz="2000" dirty="0" err="1" smtClean="0"/>
              <a:t>Classe</a:t>
            </a:r>
            <a:r>
              <a:rPr lang="en-US" sz="2000" dirty="0" smtClean="0"/>
              <a:t> 2: </a:t>
            </a:r>
            <a:r>
              <a:rPr lang="en-US" sz="2000" dirty="0"/>
              <a:t>Docs </a:t>
            </a:r>
            <a:r>
              <a:rPr lang="en-US" sz="2000" dirty="0" smtClean="0"/>
              <a:t>C, D, E, F</a:t>
            </a:r>
            <a:endParaRPr lang="en-US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36408" y="5805264"/>
            <a:ext cx="4006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Cluster 1 é </a:t>
            </a:r>
            <a:r>
              <a:rPr lang="en-US" sz="2000" dirty="0" err="1" smtClean="0"/>
              <a:t>parecido</a:t>
            </a:r>
            <a:r>
              <a:rPr lang="en-US" sz="2000" dirty="0" smtClean="0"/>
              <a:t> com </a:t>
            </a:r>
            <a:r>
              <a:rPr lang="en-US" sz="2000" dirty="0" err="1" smtClean="0"/>
              <a:t>Classe</a:t>
            </a:r>
            <a:r>
              <a:rPr lang="en-US" sz="2000" dirty="0" smtClean="0"/>
              <a:t>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58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80"/>
                </a:solidFill>
              </a:rPr>
              <a:t>Redes sociais </a:t>
            </a:r>
            <a:r>
              <a:rPr lang="pt-BR" dirty="0" smtClean="0"/>
              <a:t>no centro das atenções de diversas empresas, marcas e personalidades.</a:t>
            </a:r>
          </a:p>
          <a:p>
            <a:pPr lvl="1"/>
            <a:r>
              <a:rPr lang="pt-BR" dirty="0" smtClean="0"/>
              <a:t>Identificação de hot </a:t>
            </a:r>
            <a:r>
              <a:rPr lang="pt-BR" dirty="0" err="1" smtClean="0"/>
              <a:t>topic</a:t>
            </a:r>
            <a:endParaRPr lang="pt-BR" dirty="0" smtClean="0"/>
          </a:p>
          <a:p>
            <a:pPr lvl="1"/>
            <a:r>
              <a:rPr lang="pt-BR" dirty="0" smtClean="0"/>
              <a:t>Identificação de novos padrões de comportamento:</a:t>
            </a:r>
          </a:p>
          <a:p>
            <a:pPr lvl="2"/>
            <a:r>
              <a:rPr lang="pt-BR" dirty="0" smtClean="0"/>
              <a:t>As empresas precisam disso para adequar seus produtos e serviço ao mercado.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25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44"/>
          <p:cNvSpPr/>
          <p:nvPr/>
        </p:nvSpPr>
        <p:spPr>
          <a:xfrm>
            <a:off x="395536" y="1340768"/>
            <a:ext cx="8474075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4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 -Navegação Hierárquica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66297" cy="51310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0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Produto: http://www.cluster-text.com/</a:t>
            </a:r>
            <a:endParaRPr lang="pt-B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38689"/>
            <a:ext cx="542738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96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err="1" smtClean="0"/>
              <a:t>Aggarwal</a:t>
            </a:r>
            <a:r>
              <a:rPr lang="pt-BR" sz="2000" dirty="0" smtClean="0"/>
              <a:t>, </a:t>
            </a:r>
            <a:r>
              <a:rPr lang="pt-BR" sz="2000" dirty="0" err="1" smtClean="0"/>
              <a:t>CharuC</a:t>
            </a:r>
            <a:r>
              <a:rPr lang="pt-BR" sz="2000" dirty="0" smtClean="0"/>
              <a:t>.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Zhai</a:t>
            </a:r>
            <a:r>
              <a:rPr lang="pt-BR" sz="2000" dirty="0" smtClean="0"/>
              <a:t>, </a:t>
            </a:r>
            <a:r>
              <a:rPr lang="pt-BR" sz="2000" dirty="0" err="1" smtClean="0"/>
              <a:t>ChengXiang</a:t>
            </a:r>
            <a:r>
              <a:rPr lang="en-US" sz="2000" dirty="0" smtClean="0"/>
              <a:t>,  A Survey of Text Clustering Algorithms, Springer, 2012.  </a:t>
            </a:r>
          </a:p>
          <a:p>
            <a:r>
              <a:rPr lang="en-US" sz="2000" dirty="0" smtClean="0"/>
              <a:t>Vincenzo Russo, Clustering and classification in Information Retrieval: from standard techniques towards the state of the art, 2008.</a:t>
            </a:r>
          </a:p>
          <a:p>
            <a:r>
              <a:rPr lang="pt-BR" sz="2000" dirty="0" err="1" smtClean="0"/>
              <a:t>Fasheng</a:t>
            </a:r>
            <a:r>
              <a:rPr lang="pt-BR" sz="2000" dirty="0" smtClean="0"/>
              <a:t> Liu; Lu </a:t>
            </a:r>
            <a:r>
              <a:rPr lang="pt-BR" sz="2000" dirty="0" err="1" smtClean="0"/>
              <a:t>Xiong</a:t>
            </a:r>
            <a:r>
              <a:rPr lang="pt-BR" sz="2000" dirty="0" smtClean="0"/>
              <a:t>, </a:t>
            </a:r>
            <a:r>
              <a:rPr lang="pt-BR" sz="2000" dirty="0" err="1" smtClean="0"/>
              <a:t>Survey</a:t>
            </a:r>
            <a:r>
              <a:rPr lang="pt-BR" sz="2000" dirty="0" smtClean="0"/>
              <a:t> </a:t>
            </a:r>
            <a:r>
              <a:rPr lang="pt-BR" sz="2000" dirty="0" err="1" smtClean="0"/>
              <a:t>on</a:t>
            </a:r>
            <a:r>
              <a:rPr lang="pt-BR" sz="2000" dirty="0" smtClean="0"/>
              <a:t> </a:t>
            </a:r>
            <a:r>
              <a:rPr lang="pt-BR" sz="2000" dirty="0" err="1" smtClean="0"/>
              <a:t>text</a:t>
            </a:r>
            <a:r>
              <a:rPr lang="pt-BR" sz="2000" dirty="0" smtClean="0"/>
              <a:t> </a:t>
            </a:r>
            <a:r>
              <a:rPr lang="pt-BR" sz="2000" dirty="0" err="1" smtClean="0"/>
              <a:t>clustering</a:t>
            </a:r>
            <a:r>
              <a:rPr lang="pt-BR" sz="2000" dirty="0" smtClean="0"/>
              <a:t> </a:t>
            </a:r>
            <a:r>
              <a:rPr lang="pt-BR" sz="2000" dirty="0" err="1" smtClean="0"/>
              <a:t>algorithm</a:t>
            </a:r>
            <a:r>
              <a:rPr lang="pt-BR" sz="2000" dirty="0" smtClean="0"/>
              <a:t>, Software </a:t>
            </a:r>
            <a:r>
              <a:rPr lang="pt-BR" sz="2000" dirty="0" err="1" smtClean="0"/>
              <a:t>Engineering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Service Science (ICSESS), 2011.</a:t>
            </a:r>
            <a:endParaRPr lang="en-US" sz="2000" dirty="0" smtClean="0"/>
          </a:p>
          <a:p>
            <a:r>
              <a:rPr lang="en-US" sz="2000" dirty="0" smtClean="0"/>
              <a:t>Huang, A., Similarity measures for text document clustering, 2008. </a:t>
            </a:r>
          </a:p>
        </p:txBody>
      </p:sp>
    </p:spTree>
    <p:extLst>
      <p:ext uri="{BB962C8B-B14F-4D97-AF65-F5344CB8AC3E}">
        <p14:creationId xmlns:p14="http://schemas.microsoft.com/office/powerpoint/2010/main" val="40733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Próxima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Extração de Informação ou</a:t>
            </a:r>
          </a:p>
          <a:p>
            <a:r>
              <a:rPr lang="pt-BR" dirty="0" smtClean="0"/>
              <a:t>Análise </a:t>
            </a:r>
            <a:r>
              <a:rPr lang="pt-BR" smtClean="0"/>
              <a:t>de sentimento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79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Classificação Automática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8840"/>
            <a:ext cx="7772400" cy="4248472"/>
          </a:xfrm>
        </p:spPr>
        <p:txBody>
          <a:bodyPr/>
          <a:lstStyle/>
          <a:p>
            <a:r>
              <a:rPr lang="pt-BR" dirty="0" smtClean="0"/>
              <a:t>Abordagens para </a:t>
            </a:r>
            <a:r>
              <a:rPr lang="pt-BR" dirty="0" smtClean="0">
                <a:solidFill>
                  <a:srgbClr val="800080"/>
                </a:solidFill>
              </a:rPr>
              <a:t>construção do classificador</a:t>
            </a:r>
          </a:p>
          <a:p>
            <a:pPr lvl="1">
              <a:spcBef>
                <a:spcPts val="600"/>
              </a:spcBef>
            </a:pPr>
            <a:r>
              <a:rPr lang="pt-BR" u="sng" dirty="0" smtClean="0"/>
              <a:t>Construção manual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Engenharia do Conhecimento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Regras explícitas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Abordagem dominante até a década de 80 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 </a:t>
            </a:r>
            <a:r>
              <a:rPr lang="pt-BR" u="sng" dirty="0" smtClean="0"/>
              <a:t>Construção automática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Aprendizagem de máquina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Abordagem mais utilizada atualmente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400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Construção manual do classificador</a:t>
            </a:r>
          </a:p>
        </p:txBody>
      </p:sp>
      <p:sp>
        <p:nvSpPr>
          <p:cNvPr id="122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16832"/>
            <a:ext cx="7772400" cy="4464496"/>
          </a:xfrm>
        </p:spPr>
        <p:txBody>
          <a:bodyPr/>
          <a:lstStyle/>
          <a:p>
            <a:r>
              <a:rPr lang="pt-BR" dirty="0" smtClean="0"/>
              <a:t>Engenharia do conhecimento</a:t>
            </a:r>
          </a:p>
          <a:p>
            <a:pPr lvl="1"/>
            <a:r>
              <a:rPr lang="pt-BR" dirty="0" smtClean="0"/>
              <a:t>Um especialista no domínio propõe regras para classificar os documentos</a:t>
            </a:r>
          </a:p>
          <a:p>
            <a:pPr lvl="1"/>
            <a:r>
              <a:rPr lang="pt-BR" dirty="0" smtClean="0"/>
              <a:t>O sistema é implementado pelo engenheiro </a:t>
            </a:r>
            <a:r>
              <a:rPr lang="pt-BR" dirty="0" smtClean="0"/>
              <a:t>de </a:t>
            </a:r>
            <a:r>
              <a:rPr lang="pt-BR" dirty="0" smtClean="0"/>
              <a:t>conhecimento</a:t>
            </a:r>
          </a:p>
          <a:p>
            <a:pPr lvl="1"/>
            <a:r>
              <a:rPr lang="pt-BR" dirty="0" smtClean="0"/>
              <a:t>Dependendo do sistema, metadados podem ser considerados</a:t>
            </a:r>
          </a:p>
          <a:p>
            <a:pPr lvl="2"/>
            <a:r>
              <a:rPr lang="pt-BR" dirty="0" smtClean="0"/>
              <a:t>Ex.: localização das palavras no </a:t>
            </a:r>
            <a:r>
              <a:rPr lang="pt-BR" dirty="0" smtClean="0"/>
              <a:t>texto </a:t>
            </a:r>
            <a:endParaRPr lang="pt-BR" dirty="0" smtClean="0"/>
          </a:p>
          <a:p>
            <a:pPr lvl="3"/>
            <a:r>
              <a:rPr lang="pt-BR" dirty="0" smtClean="0"/>
              <a:t>título, autor, ...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5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apresentação\Plano grafico.pot</Template>
  <TotalTime>4403</TotalTime>
  <Words>3186</Words>
  <Application>Microsoft Office PowerPoint</Application>
  <PresentationFormat>Apresentação na tela (4:3)</PresentationFormat>
  <Paragraphs>746</Paragraphs>
  <Slides>79</Slides>
  <Notes>1</Notes>
  <HiddenSlides>24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1" baseType="lpstr">
      <vt:lpstr>Plano grafico</vt:lpstr>
      <vt:lpstr>Equação</vt:lpstr>
      <vt:lpstr> Recuperação de Informação</vt:lpstr>
      <vt:lpstr>Roteiro</vt:lpstr>
      <vt:lpstr>Clustering x Classificação</vt:lpstr>
      <vt:lpstr>Classificação de Texto</vt:lpstr>
      <vt:lpstr>Algumas aplicações...</vt:lpstr>
      <vt:lpstr>Classificação x  RI</vt:lpstr>
      <vt:lpstr>Classificação</vt:lpstr>
      <vt:lpstr>Classificação Automática</vt:lpstr>
      <vt:lpstr>Construção manual do classificador</vt:lpstr>
      <vt:lpstr>Construção manual do classificador</vt:lpstr>
      <vt:lpstr>Construção manual do classificador</vt:lpstr>
      <vt:lpstr>Construção manual do classificador</vt:lpstr>
      <vt:lpstr>Construção manual do classificador</vt:lpstr>
      <vt:lpstr>Construção automática do classificador</vt:lpstr>
      <vt:lpstr>Construção automática do classificador</vt:lpstr>
      <vt:lpstr>Construção automática do classificador</vt:lpstr>
      <vt:lpstr>Construção automática de classificadores</vt:lpstr>
      <vt:lpstr>Passos da construção automática</vt:lpstr>
      <vt:lpstr>Passos da construção automática</vt:lpstr>
      <vt:lpstr>Passos da construção automática</vt:lpstr>
      <vt:lpstr>Passos da construção automática</vt:lpstr>
      <vt:lpstr>Exemplo usando o Naive Bayes</vt:lpstr>
      <vt:lpstr>Usando o Naive Bayes</vt:lpstr>
      <vt:lpstr>Usando o Naive Bayes</vt:lpstr>
      <vt:lpstr>Usando o Naive Bayes</vt:lpstr>
      <vt:lpstr>Usando Naive Bayes</vt:lpstr>
      <vt:lpstr>Usando Naive Bayes</vt:lpstr>
      <vt:lpstr>Usando Naive Bayes</vt:lpstr>
      <vt:lpstr>Usando Naive Bayes</vt:lpstr>
      <vt:lpstr>Usando Naive Bayes</vt:lpstr>
      <vt:lpstr>Avaliação de Classificadores</vt:lpstr>
      <vt:lpstr>Avaliação de Classificadores</vt:lpstr>
      <vt:lpstr>Avaliação de Classificadores</vt:lpstr>
      <vt:lpstr>Avaliação de Classificadores</vt:lpstr>
      <vt:lpstr>Avaliação de Classificadores</vt:lpstr>
      <vt:lpstr>Avaliação de Classificadores</vt:lpstr>
      <vt:lpstr>Curva ROC</vt:lpstr>
      <vt:lpstr>Curva ROC - Gráfico</vt:lpstr>
      <vt:lpstr>Curva ROC – gráfico exemplo</vt:lpstr>
      <vt:lpstr>Agrupamento de documentos </vt:lpstr>
      <vt:lpstr>Agrupamento</vt:lpstr>
      <vt:lpstr>Agrupamento</vt:lpstr>
      <vt:lpstr>Etapas de processamento</vt:lpstr>
      <vt:lpstr>Redução da dimensão do vocabulário</vt:lpstr>
      <vt:lpstr>Redução da dimensão</vt:lpstr>
      <vt:lpstr>Redução da dimensão Seleção de atributos</vt:lpstr>
      <vt:lpstr>Redução da dimensão Seleção de atributos</vt:lpstr>
      <vt:lpstr>Redução da dimensão Seleção de atributos</vt:lpstr>
      <vt:lpstr>Redução da dimensão Extração de atributos</vt:lpstr>
      <vt:lpstr>Etapas de processamento</vt:lpstr>
      <vt:lpstr>Agrupamento</vt:lpstr>
      <vt:lpstr>Algoritmos para Clustering</vt:lpstr>
      <vt:lpstr>K-means</vt:lpstr>
      <vt:lpstr>K-means</vt:lpstr>
      <vt:lpstr>K-means</vt:lpstr>
      <vt:lpstr>Algoritmo Hierarchical Clustering</vt:lpstr>
      <vt:lpstr>Hierarchical Clustering Bottom-up</vt:lpstr>
      <vt:lpstr>Hierarchical Clustering Bottom-up</vt:lpstr>
      <vt:lpstr>Hierarchical Clustering Bottom-up</vt:lpstr>
      <vt:lpstr>Hierarchical Clustering Bottom-up</vt:lpstr>
      <vt:lpstr>Hierarchical Clustering Bottom-up</vt:lpstr>
      <vt:lpstr>Hierarchical Clustering Bottom-up</vt:lpstr>
      <vt:lpstr>Hierarchical Clustering Top-down</vt:lpstr>
      <vt:lpstr>Hierarchical Clustering Top-down</vt:lpstr>
      <vt:lpstr>Hierarchical Clustering Top-down</vt:lpstr>
      <vt:lpstr>Hierarchical Clustering Top-down</vt:lpstr>
      <vt:lpstr>Hierarchical Clustering Top-down</vt:lpstr>
      <vt:lpstr>Hierarchical Clustering Top-down</vt:lpstr>
      <vt:lpstr>Hierarchical Clustering</vt:lpstr>
      <vt:lpstr>Hierarchical Clustering</vt:lpstr>
      <vt:lpstr>Hierarchical Clustering</vt:lpstr>
      <vt:lpstr>Avaliação</vt:lpstr>
      <vt:lpstr>Avaliação</vt:lpstr>
      <vt:lpstr>Aplicações</vt:lpstr>
      <vt:lpstr>Aplicações</vt:lpstr>
      <vt:lpstr>Aplicações -Navegação Hierárquica</vt:lpstr>
      <vt:lpstr>Aplicações</vt:lpstr>
      <vt:lpstr>Algumas Referências</vt:lpstr>
      <vt:lpstr>Próxima aula</vt:lpstr>
    </vt:vector>
  </TitlesOfParts>
  <Company>UFPE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fbf2</dc:creator>
  <cp:lastModifiedBy>Ricardo Prudencio</cp:lastModifiedBy>
  <cp:revision>726</cp:revision>
  <cp:lastPrinted>2001-04-02T12:42:59Z</cp:lastPrinted>
  <dcterms:created xsi:type="dcterms:W3CDTF">2000-11-15T23:57:53Z</dcterms:created>
  <dcterms:modified xsi:type="dcterms:W3CDTF">2019-09-25T14:40:01Z</dcterms:modified>
</cp:coreProperties>
</file>