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386" r:id="rId2"/>
    <p:sldId id="507" r:id="rId3"/>
    <p:sldId id="508" r:id="rId4"/>
    <p:sldId id="509" r:id="rId5"/>
    <p:sldId id="512" r:id="rId6"/>
    <p:sldId id="510" r:id="rId7"/>
    <p:sldId id="511" r:id="rId8"/>
    <p:sldId id="513" r:id="rId9"/>
    <p:sldId id="514" r:id="rId10"/>
    <p:sldId id="515" r:id="rId11"/>
    <p:sldId id="516" r:id="rId12"/>
    <p:sldId id="541" r:id="rId13"/>
    <p:sldId id="518" r:id="rId14"/>
    <p:sldId id="519" r:id="rId15"/>
    <p:sldId id="520" r:id="rId16"/>
    <p:sldId id="521" r:id="rId17"/>
    <p:sldId id="522" r:id="rId18"/>
    <p:sldId id="542" r:id="rId19"/>
    <p:sldId id="549" r:id="rId20"/>
    <p:sldId id="523" r:id="rId21"/>
    <p:sldId id="524" r:id="rId22"/>
    <p:sldId id="525" r:id="rId23"/>
    <p:sldId id="543" r:id="rId24"/>
    <p:sldId id="526" r:id="rId25"/>
    <p:sldId id="527" r:id="rId26"/>
    <p:sldId id="550" r:id="rId27"/>
    <p:sldId id="528" r:id="rId28"/>
    <p:sldId id="544" r:id="rId29"/>
    <p:sldId id="545" r:id="rId30"/>
    <p:sldId id="546" r:id="rId31"/>
    <p:sldId id="548" r:id="rId32"/>
    <p:sldId id="530" r:id="rId33"/>
    <p:sldId id="531" r:id="rId34"/>
    <p:sldId id="533" r:id="rId35"/>
    <p:sldId id="534" r:id="rId36"/>
    <p:sldId id="535" r:id="rId37"/>
    <p:sldId id="536" r:id="rId38"/>
    <p:sldId id="537" r:id="rId39"/>
    <p:sldId id="538" r:id="rId40"/>
    <p:sldId id="540" r:id="rId41"/>
    <p:sldId id="547" r:id="rId42"/>
    <p:sldId id="506" r:id="rId43"/>
  </p:sldIdLst>
  <p:sldSz cx="9144000" cy="6858000" type="screen4x3"/>
  <p:notesSz cx="6985000" cy="101219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0033"/>
    <a:srgbClr val="800080"/>
    <a:srgbClr val="800000"/>
    <a:srgbClr val="23238D"/>
    <a:srgbClr val="00A076"/>
    <a:srgbClr val="99FFE4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Objects="1">
      <p:cViewPr>
        <p:scale>
          <a:sx n="60" d="100"/>
          <a:sy n="60" d="100"/>
        </p:scale>
        <p:origin x="-183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3188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047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9950" y="0"/>
            <a:ext cx="10350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825038"/>
            <a:ext cx="8270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8113" y="9825038"/>
            <a:ext cx="496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43B2D129-367C-490A-99DB-A212D966A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22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58825"/>
            <a:ext cx="5060950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808538"/>
            <a:ext cx="51212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5488"/>
            <a:ext cx="30273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9615488"/>
            <a:ext cx="30273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3B1572-4061-49A7-9084-B34996375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957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82180-251D-4680-8392-9D6EFB7BB4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97CA-C4F0-4EA6-B2CE-DDD00AE3300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8843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Mas o que consiste em EI?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Extração de Informação (EI) tem por objetivo extrair, de documentos textuais, apenas os dados relevantes ao usuário [Kushmerick &amp; Thomas 2003]. Ou seja, trata o procedimento</a:t>
            </a:r>
            <a:r>
              <a:rPr lang="pt-BR" baseline="0" dirty="0" smtClean="0"/>
              <a:t> de dados relevantes em uma coleção de </a:t>
            </a:r>
            <a:r>
              <a:rPr lang="pt-BR" u="sng" baseline="0" dirty="0" smtClean="0"/>
              <a:t>documentos</a:t>
            </a:r>
            <a:r>
              <a:rPr lang="pt-BR" baseline="0" dirty="0" smtClean="0"/>
              <a:t>;</a:t>
            </a:r>
          </a:p>
          <a:p>
            <a:r>
              <a:rPr lang="pt-BR" dirty="0" smtClean="0"/>
              <a:t>Sistemas de EI identificam trechos dos documentos que preenchem corretamente campos de um formulário de saída que determina os dados a serem extraídos.</a:t>
            </a:r>
          </a:p>
          <a:p>
            <a:pPr>
              <a:buFontTx/>
              <a:buNone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Os</a:t>
            </a:r>
            <a:r>
              <a:rPr lang="pt-BR" baseline="0" dirty="0" smtClean="0"/>
              <a:t> </a:t>
            </a:r>
            <a:r>
              <a:rPr lang="pt-BR" dirty="0" smtClean="0"/>
              <a:t>dados a serem exrtaídos são previamente definidos em um template (formulário). E cada entrada</a:t>
            </a:r>
            <a:r>
              <a:rPr lang="pt-BR" baseline="0" dirty="0" smtClean="0"/>
              <a:t> do formulário é tida como um </a:t>
            </a:r>
            <a:r>
              <a:rPr lang="pt-BR" baseline="0" dirty="0" err="1" smtClean="0"/>
              <a:t>slot</a:t>
            </a:r>
            <a:r>
              <a:rPr lang="pt-BR" baseline="0" dirty="0" smtClean="0"/>
              <a:t>.</a:t>
            </a:r>
          </a:p>
          <a:p>
            <a:pPr>
              <a:buFontTx/>
              <a:buNone/>
            </a:pP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E036-E922-4A35-9207-F3AC88DF1F7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3B6C-79AA-44C5-8356-D6257619D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4093-1A17-4890-AFFA-D04D953130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00250" cy="5286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848350" cy="5286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5182-6820-45BE-9E3F-14D25BEF9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114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D341-5D17-4D92-BFFE-874ED14BB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F548-DD7F-4C3E-BE4B-258E727D74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8309-08B2-497D-8F3B-56BE419944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628B-D46C-40AC-A6CF-310C9E47C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6F5F-4FFF-4443-8895-3CB4DD8138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43D4-E3BB-4553-9400-73BB8458A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60-60E1-43F2-BAAC-CFAE72FDF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4A4D-E9CE-4BAA-ACD4-C8C12E570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957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10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95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0962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4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9628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29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30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29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61845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9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0155CB-FB78-44FC-8058-CB3BE608D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text_mining_software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apid-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884312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pt-BR" dirty="0" smtClean="0"/>
              <a:t>Recuperação de Informação</a:t>
            </a:r>
            <a:endParaRPr lang="en-US" altLang="zh-TW" dirty="0" smtClean="0"/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016"/>
            <a:ext cx="6400800" cy="1489522"/>
          </a:xfrm>
        </p:spPr>
        <p:txBody>
          <a:bodyPr/>
          <a:lstStyle/>
          <a:p>
            <a:pPr algn="r"/>
            <a:r>
              <a:rPr lang="pt-BR" sz="2800" dirty="0" smtClean="0"/>
              <a:t>Mineração de Texto</a:t>
            </a:r>
          </a:p>
          <a:p>
            <a:r>
              <a:rPr lang="pt-BR" dirty="0" smtClean="0"/>
              <a:t> </a:t>
            </a:r>
          </a:p>
        </p:txBody>
      </p:sp>
      <p:sp>
        <p:nvSpPr>
          <p:cNvPr id="3074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4FFF66-6659-4D44-8754-176FBCB2D1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589240"/>
            <a:ext cx="3175992" cy="900112"/>
          </a:xfrm>
          <a:noFill/>
        </p:spPr>
        <p:txBody>
          <a:bodyPr/>
          <a:lstStyle/>
          <a:p>
            <a:r>
              <a:rPr lang="pt-BR" sz="2400" dirty="0" smtClean="0">
                <a:sym typeface="Monotype Sorts" pitchFamily="2" charset="2"/>
              </a:rPr>
              <a:t>Flávia Barros &amp; </a:t>
            </a:r>
          </a:p>
          <a:p>
            <a:r>
              <a:rPr lang="pt-BR" sz="2400" dirty="0" smtClean="0">
                <a:sym typeface="Monotype Sorts" pitchFamily="2" charset="2"/>
              </a:rPr>
              <a:t>Ricardo </a:t>
            </a:r>
            <a:r>
              <a:rPr lang="pt-BR" sz="2400" dirty="0">
                <a:sym typeface="Monotype Sorts" pitchFamily="2" charset="2"/>
              </a:rPr>
              <a:t>P</a:t>
            </a:r>
            <a:r>
              <a:rPr lang="pt-BR" sz="2400" dirty="0" smtClean="0">
                <a:sym typeface="Monotype Sorts" pitchFamily="2" charset="2"/>
              </a:rPr>
              <a:t>rudêncio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834880"/>
          </a:xfrm>
        </p:spPr>
        <p:txBody>
          <a:bodyPr/>
          <a:lstStyle/>
          <a:p>
            <a:r>
              <a:rPr lang="pt-BR" dirty="0"/>
              <a:t>Objetiva transformar </a:t>
            </a:r>
            <a:r>
              <a:rPr lang="pt-BR" dirty="0" smtClean="0"/>
              <a:t>os textos em uma representação estruturada adequada</a:t>
            </a:r>
          </a:p>
          <a:p>
            <a:r>
              <a:rPr lang="pt-BR" dirty="0" smtClean="0"/>
              <a:t>Consiste  em  um  conjunto  de transformações  realizadas no texto:  </a:t>
            </a:r>
          </a:p>
          <a:p>
            <a:pPr lvl="1"/>
            <a:r>
              <a:rPr lang="pt-BR" dirty="0" err="1" smtClean="0"/>
              <a:t>Tokenização</a:t>
            </a:r>
            <a:endParaRPr lang="pt-BR" dirty="0" smtClean="0"/>
          </a:p>
          <a:p>
            <a:pPr lvl="1"/>
            <a:r>
              <a:rPr lang="pt-BR" dirty="0" smtClean="0"/>
              <a:t>POS-</a:t>
            </a:r>
            <a:r>
              <a:rPr lang="pt-BR" dirty="0" err="1" smtClean="0"/>
              <a:t>tagging</a:t>
            </a:r>
            <a:endParaRPr lang="pt-BR" dirty="0"/>
          </a:p>
          <a:p>
            <a:pPr lvl="2"/>
            <a:r>
              <a:rPr lang="pt-BR" dirty="0" smtClean="0"/>
              <a:t>Etiquetar classe gramatical</a:t>
            </a:r>
          </a:p>
          <a:p>
            <a:pPr lvl="1"/>
            <a:r>
              <a:rPr lang="pt-BR" dirty="0"/>
              <a:t>Remoção de stopwords</a:t>
            </a:r>
          </a:p>
          <a:p>
            <a:pPr lvl="1"/>
            <a:r>
              <a:rPr lang="pt-BR" dirty="0" smtClean="0"/>
              <a:t>Lematização (</a:t>
            </a:r>
            <a:r>
              <a:rPr lang="pt-BR" dirty="0" err="1" smtClean="0"/>
              <a:t>Stemming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 outras...</a:t>
            </a:r>
          </a:p>
          <a:p>
            <a:pPr lvl="2"/>
            <a:r>
              <a:rPr lang="pt-BR" dirty="0" smtClean="0"/>
              <a:t>Ver Aula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56992"/>
            <a:ext cx="1638300" cy="29337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0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114800"/>
          </a:xfrm>
        </p:spPr>
        <p:txBody>
          <a:bodyPr/>
          <a:lstStyle/>
          <a:p>
            <a:r>
              <a:rPr lang="pt-BR" i="1" dirty="0"/>
              <a:t>POS-</a:t>
            </a:r>
            <a:r>
              <a:rPr lang="pt-BR" i="1" dirty="0" err="1"/>
              <a:t>tagging</a:t>
            </a:r>
            <a:r>
              <a:rPr lang="pt-BR" dirty="0"/>
              <a:t>: </a:t>
            </a:r>
            <a:r>
              <a:rPr lang="pt-BR" dirty="0" err="1"/>
              <a:t>Parts</a:t>
            </a:r>
            <a:r>
              <a:rPr lang="pt-BR" dirty="0"/>
              <a:t>-</a:t>
            </a:r>
            <a:r>
              <a:rPr lang="pt-BR" dirty="0" err="1"/>
              <a:t>Of</a:t>
            </a:r>
            <a:r>
              <a:rPr lang="pt-BR" dirty="0"/>
              <a:t>-Speech </a:t>
            </a:r>
            <a:r>
              <a:rPr lang="pt-BR" dirty="0" err="1" smtClean="0"/>
              <a:t>tag</a:t>
            </a:r>
            <a:r>
              <a:rPr lang="pt-BR" dirty="0" err="1"/>
              <a:t>ging</a:t>
            </a:r>
            <a:endParaRPr lang="pt-BR" dirty="0" smtClean="0"/>
          </a:p>
          <a:p>
            <a:pPr lvl="1"/>
            <a:r>
              <a:rPr lang="pt-BR" dirty="0" smtClean="0"/>
              <a:t>Classificação palavras segundo a classe gramatical</a:t>
            </a:r>
          </a:p>
          <a:p>
            <a:pPr lvl="1"/>
            <a:r>
              <a:rPr lang="pt-BR" dirty="0" err="1" smtClean="0"/>
              <a:t>E.g.</a:t>
            </a:r>
            <a:r>
              <a:rPr lang="pt-BR" dirty="0" smtClean="0"/>
              <a:t>, “O novo celular G6 é ótimo”</a:t>
            </a:r>
          </a:p>
          <a:p>
            <a:pPr lvl="2"/>
            <a:r>
              <a:rPr lang="pt-BR" dirty="0" smtClean="0"/>
              <a:t>O – artigo</a:t>
            </a:r>
          </a:p>
          <a:p>
            <a:pPr lvl="2"/>
            <a:r>
              <a:rPr lang="pt-BR" dirty="0" smtClean="0"/>
              <a:t>novo – adjetivo</a:t>
            </a:r>
          </a:p>
          <a:p>
            <a:pPr lvl="2"/>
            <a:r>
              <a:rPr lang="pt-BR" dirty="0" smtClean="0"/>
              <a:t>celular G6 – substantivo</a:t>
            </a:r>
          </a:p>
          <a:p>
            <a:pPr lvl="2"/>
            <a:r>
              <a:rPr lang="pt-BR" dirty="0" smtClean="0"/>
              <a:t>É – verbo</a:t>
            </a:r>
          </a:p>
          <a:p>
            <a:pPr lvl="2"/>
            <a:r>
              <a:rPr lang="pt-BR" dirty="0" smtClean="0"/>
              <a:t>Ótimo – adjetivo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5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representação estruturada de </a:t>
            </a:r>
            <a:r>
              <a:rPr lang="pt-BR" dirty="0"/>
              <a:t>saída </a:t>
            </a:r>
            <a:r>
              <a:rPr lang="pt-BR" dirty="0" smtClean="0"/>
              <a:t>dessa etapa (vetor)  deve conter todas as informações obtidas durante o pré-processamento</a:t>
            </a:r>
          </a:p>
          <a:p>
            <a:pPr lvl="1"/>
            <a:r>
              <a:rPr lang="pt-BR" dirty="0" smtClean="0"/>
              <a:t>A classe gramatical da palavra e muito importante para tarefas de Análise de Sentimento </a:t>
            </a:r>
          </a:p>
          <a:p>
            <a:pPr lvl="1"/>
            <a:r>
              <a:rPr lang="pt-BR" dirty="0" smtClean="0"/>
              <a:t>Adjetivos</a:t>
            </a:r>
          </a:p>
          <a:p>
            <a:pPr lvl="2"/>
            <a:r>
              <a:rPr lang="pt-BR" dirty="0" smtClean="0"/>
              <a:t>Bom, péssimo, caro, quebrado, etc...</a:t>
            </a:r>
          </a:p>
          <a:p>
            <a:pPr lvl="1"/>
            <a:r>
              <a:rPr lang="pt-BR" dirty="0" smtClean="0"/>
              <a:t>Advérbios</a:t>
            </a:r>
          </a:p>
          <a:p>
            <a:pPr lvl="2"/>
            <a:r>
              <a:rPr lang="pt-BR" dirty="0" smtClean="0">
                <a:solidFill>
                  <a:srgbClr val="FF0000"/>
                </a:solidFill>
              </a:rPr>
              <a:t>Muito </a:t>
            </a:r>
            <a:r>
              <a:rPr lang="pt-BR" dirty="0" smtClean="0"/>
              <a:t>ruim...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26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Indexação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5976664" cy="1594520"/>
          </a:xfrm>
        </p:spPr>
        <p:txBody>
          <a:bodyPr/>
          <a:lstStyle/>
          <a:p>
            <a:r>
              <a:rPr lang="pt-BR" dirty="0" smtClean="0"/>
              <a:t>Base de índices invertidos</a:t>
            </a:r>
          </a:p>
          <a:p>
            <a:pPr lvl="1"/>
            <a:r>
              <a:rPr lang="pt-BR" dirty="0" smtClean="0"/>
              <a:t>Processo  de  indexar documentos,  para  que  sejam  recuperados  de  forma rápida  e  precisa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52067"/>
            <a:ext cx="1533525" cy="290512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255527" y="3775885"/>
            <a:ext cx="5256584" cy="2389419"/>
            <a:chOff x="1255527" y="3775885"/>
            <a:chExt cx="5256584" cy="238941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804181" y="4392262"/>
              <a:ext cx="1694855" cy="175356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zh-TW" altLang="en-US" sz="180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12632" y="4683519"/>
              <a:ext cx="16948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833153" y="5805264"/>
              <a:ext cx="16948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804181" y="5013176"/>
              <a:ext cx="16948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804181" y="5479070"/>
              <a:ext cx="16948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01789" y="5795972"/>
              <a:ext cx="8980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system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67745" y="4365104"/>
              <a:ext cx="114807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computer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763688" y="4715852"/>
              <a:ext cx="110799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database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76141" y="5445224"/>
              <a:ext cx="92365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science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919128" y="4725714"/>
              <a:ext cx="1289248" cy="36947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>
                <a:solidFill>
                  <a:srgbClr val="000000"/>
                </a:solidFill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19128" y="4404613"/>
              <a:ext cx="1926630" cy="3005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>
                <a:solidFill>
                  <a:srgbClr val="000000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933614" y="5315855"/>
              <a:ext cx="2578497" cy="4174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>
                <a:solidFill>
                  <a:srgbClr val="000000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657911" y="5479070"/>
              <a:ext cx="0" cy="209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266320" y="5479070"/>
              <a:ext cx="0" cy="209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933614" y="5805317"/>
              <a:ext cx="709811" cy="3405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sz="2000">
                <a:solidFill>
                  <a:srgbClr val="000000"/>
                </a:solidFill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281747" y="4528114"/>
              <a:ext cx="6228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296233" y="4824516"/>
              <a:ext cx="6228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315680" y="5577871"/>
              <a:ext cx="6228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328827" y="5886622"/>
              <a:ext cx="6228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017356" y="5373216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 dirty="0">
                  <a:solidFill>
                    <a:srgbClr val="000000"/>
                  </a:solidFill>
                  <a:ea typeface="PMingLiU" pitchFamily="18" charset="-120"/>
                </a:rPr>
                <a:t>2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4008906" y="5776500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 dirty="0">
                  <a:solidFill>
                    <a:srgbClr val="000000"/>
                  </a:solidFill>
                  <a:ea typeface="PMingLiU" pitchFamily="18" charset="-120"/>
                </a:rPr>
                <a:t>5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4014941" y="4705132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>
                  <a:solidFill>
                    <a:srgbClr val="000000"/>
                  </a:solidFill>
                  <a:ea typeface="PMingLiU" pitchFamily="18" charset="-120"/>
                </a:rPr>
                <a:t>1</a:t>
              </a:r>
              <a:endParaRPr kumimoji="1" lang="en-US" altLang="zh-TW" sz="180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679794" y="4384030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 dirty="0">
                  <a:solidFill>
                    <a:srgbClr val="000000"/>
                  </a:solidFill>
                  <a:ea typeface="PMingLiU" pitchFamily="18" charset="-120"/>
                </a:rPr>
                <a:t>7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5208377" y="4411817"/>
              <a:ext cx="0" cy="209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606003" y="4413876"/>
              <a:ext cx="0" cy="209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616868" y="4729832"/>
              <a:ext cx="0" cy="209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55527" y="3789040"/>
              <a:ext cx="335348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sz="2000" i="1" dirty="0" smtClean="0">
                  <a:solidFill>
                    <a:srgbClr val="000000"/>
                  </a:solidFill>
                  <a:ea typeface="PMingLiU" pitchFamily="18" charset="-120"/>
                </a:rPr>
                <a:t>K</a:t>
              </a:r>
              <a:endParaRPr kumimoji="1" lang="en-US" altLang="zh-TW" sz="1800" i="1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5897666" y="5469807"/>
              <a:ext cx="0" cy="238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000">
                <a:solidFill>
                  <a:srgbClr val="000000"/>
                </a:solidFill>
              </a:endParaRP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025092" y="5095188"/>
              <a:ext cx="617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TW" alt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sym typeface="Symbol" pitchFamily="18" charset="2"/>
                </a:rPr>
                <a:t>  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158618" y="3775885"/>
              <a:ext cx="1513556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sz="2000" dirty="0" err="1">
                  <a:solidFill>
                    <a:srgbClr val="000000"/>
                  </a:solidFill>
                  <a:ea typeface="PMingLiU" pitchFamily="18" charset="-120"/>
                </a:rPr>
                <a:t>Ocorrências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1883119" y="3775885"/>
              <a:ext cx="148733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sz="2000" dirty="0" err="1">
                  <a:solidFill>
                    <a:srgbClr val="000000"/>
                  </a:solidFill>
                  <a:ea typeface="PMingLiU" pitchFamily="18" charset="-120"/>
                </a:rPr>
                <a:t>Vocabulário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cxnSp>
          <p:nvCxnSpPr>
            <p:cNvPr id="39" name="Conector de seta reta 38"/>
            <p:cNvCxnSpPr/>
            <p:nvPr/>
          </p:nvCxnSpPr>
          <p:spPr bwMode="auto">
            <a:xfrm>
              <a:off x="1565322" y="4077072"/>
              <a:ext cx="270374" cy="11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4031722" y="4355812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 dirty="0">
                  <a:solidFill>
                    <a:srgbClr val="000000"/>
                  </a:solidFill>
                  <a:ea typeface="PMingLiU" pitchFamily="18" charset="-120"/>
                </a:rPr>
                <a:t>2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4679794" y="4725144"/>
              <a:ext cx="3962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1800" dirty="0">
                  <a:solidFill>
                    <a:srgbClr val="000000"/>
                  </a:solidFill>
                  <a:ea typeface="PMingLiU" pitchFamily="18" charset="-120"/>
                </a:rPr>
                <a:t>d</a:t>
              </a:r>
              <a:r>
                <a:rPr kumimoji="1" lang="en-US" altLang="zh-TW" sz="1800" baseline="-25000" dirty="0">
                  <a:solidFill>
                    <a:srgbClr val="000000"/>
                  </a:solidFill>
                  <a:ea typeface="PMingLiU" pitchFamily="18" charset="-120"/>
                </a:rPr>
                <a:t>5</a:t>
              </a:r>
              <a:endParaRPr kumimoji="1" lang="en-US" altLang="zh-TW" sz="1800" dirty="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284135" y="4259351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</a:rPr>
                <a:t>...</a:t>
              </a:r>
              <a:endParaRPr lang="pt-BR" dirty="0">
                <a:solidFill>
                  <a:srgbClr val="000000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436535" y="5199583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</a:rPr>
                <a:t>...</a:t>
              </a:r>
              <a:endParaRPr lang="pt-B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55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Mineração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6696744" cy="4600228"/>
          </a:xfrm>
        </p:spPr>
        <p:txBody>
          <a:bodyPr/>
          <a:lstStyle/>
          <a:p>
            <a:r>
              <a:rPr lang="pt-BR" dirty="0" smtClean="0"/>
              <a:t>Objetivo  </a:t>
            </a:r>
          </a:p>
          <a:p>
            <a:pPr lvl="1"/>
            <a:r>
              <a:rPr lang="pt-BR" dirty="0" smtClean="0"/>
              <a:t>Derivar ou extrair informações relevantes a partir das representações dos documentos</a:t>
            </a:r>
          </a:p>
          <a:p>
            <a:r>
              <a:rPr lang="pt-BR" dirty="0" smtClean="0"/>
              <a:t>Geralmente utiliza algoritmos da área de  Inteligência Artificial para Mineração  de  Dados</a:t>
            </a:r>
          </a:p>
          <a:p>
            <a:r>
              <a:rPr lang="pt-BR" dirty="0" smtClean="0"/>
              <a:t>Abordagens:</a:t>
            </a:r>
          </a:p>
          <a:p>
            <a:pPr lvl="1"/>
            <a:r>
              <a:rPr lang="pt-BR" dirty="0" smtClean="0"/>
              <a:t>Aprendizado de Máquina </a:t>
            </a:r>
          </a:p>
          <a:p>
            <a:pPr lvl="1"/>
            <a:r>
              <a:rPr lang="pt-BR" dirty="0" smtClean="0"/>
              <a:t>Sistemas baseados em regras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727548"/>
            <a:ext cx="1438275" cy="29337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4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Mineração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Nesta etapa, destacam-se quatro tarefas/atividades:</a:t>
            </a:r>
          </a:p>
          <a:p>
            <a:pPr lvl="1"/>
            <a:r>
              <a:rPr lang="pt-BR" dirty="0" smtClean="0"/>
              <a:t>classificação </a:t>
            </a:r>
          </a:p>
          <a:p>
            <a:pPr lvl="1"/>
            <a:r>
              <a:rPr lang="pt-BR" dirty="0" smtClean="0"/>
              <a:t>agrupamento </a:t>
            </a:r>
          </a:p>
          <a:p>
            <a:pPr lvl="1"/>
            <a:r>
              <a:rPr lang="pt-BR" dirty="0" smtClean="0"/>
              <a:t>associação</a:t>
            </a:r>
          </a:p>
          <a:p>
            <a:pPr lvl="1"/>
            <a:r>
              <a:rPr lang="pt-BR" dirty="0" smtClean="0"/>
              <a:t>sumarização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438275" cy="29337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– Mineração </a:t>
            </a:r>
            <a:br>
              <a:rPr lang="pt-BR" dirty="0" smtClean="0"/>
            </a:br>
            <a:r>
              <a:rPr lang="pt-BR" sz="3200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Visa associar documentos a </a:t>
            </a:r>
            <a:r>
              <a:rPr lang="pt-BR" u="sng" dirty="0" smtClean="0"/>
              <a:t>classes pré-definidas</a:t>
            </a:r>
          </a:p>
          <a:p>
            <a:pPr lvl="1"/>
            <a:r>
              <a:rPr lang="pt-BR" dirty="0" smtClean="0"/>
              <a:t>Os documentos são classificados a partir de características do texto, como termos ou palavras presentes nos documentos</a:t>
            </a:r>
          </a:p>
          <a:p>
            <a:r>
              <a:rPr lang="pt-BR" dirty="0" smtClean="0"/>
              <a:t>Abordagens</a:t>
            </a:r>
          </a:p>
          <a:p>
            <a:pPr lvl="1"/>
            <a:r>
              <a:rPr lang="pt-BR" dirty="0" smtClean="0"/>
              <a:t>Algoritmos de Aprendizagem de Máquina</a:t>
            </a:r>
          </a:p>
          <a:p>
            <a:pPr lvl="1"/>
            <a:r>
              <a:rPr lang="pt-BR" dirty="0" smtClean="0"/>
              <a:t>Engenharia de Conhecimento </a:t>
            </a:r>
          </a:p>
          <a:p>
            <a:pPr lvl="2"/>
            <a:r>
              <a:rPr lang="pt-BR" dirty="0" smtClean="0"/>
              <a:t>classificação com regras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73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– Mineração </a:t>
            </a:r>
            <a:br>
              <a:rPr lang="pt-BR" dirty="0" smtClean="0"/>
            </a:br>
            <a:r>
              <a:rPr lang="pt-BR" sz="3200" dirty="0" smtClean="0"/>
              <a:t>Classificação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968342" cy="39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Engenharia de Conhecimento </a:t>
            </a:r>
          </a:p>
          <a:p>
            <a:pPr lvl="1"/>
            <a:r>
              <a:rPr lang="pt-BR" dirty="0" smtClean="0"/>
              <a:t>Classificação com regras construídas manualmente</a:t>
            </a:r>
          </a:p>
          <a:p>
            <a:pPr lvl="1"/>
            <a:r>
              <a:rPr lang="pt-BR" dirty="0" smtClean="0"/>
              <a:t>Veja abaixo exemplo bem simples:</a:t>
            </a:r>
          </a:p>
          <a:p>
            <a:pPr lvl="1"/>
            <a:endParaRPr lang="pt-BR" dirty="0"/>
          </a:p>
          <a:p>
            <a:pPr marL="857250" lvl="2" indent="0">
              <a:spcBef>
                <a:spcPts val="300"/>
              </a:spcBef>
              <a:buNone/>
            </a:pPr>
            <a:r>
              <a:rPr lang="pt-BR" sz="2200" dirty="0" err="1" smtClean="0"/>
              <a:t>If</a:t>
            </a:r>
            <a:r>
              <a:rPr lang="pt-BR" sz="2200" dirty="0" smtClean="0"/>
              <a:t> “Hospital” </a:t>
            </a:r>
            <a:r>
              <a:rPr lang="pt-BR" sz="2200" dirty="0" err="1" smtClean="0"/>
              <a:t>is</a:t>
            </a:r>
            <a:r>
              <a:rPr lang="pt-BR" sz="2200" dirty="0" smtClean="0"/>
              <a:t> in </a:t>
            </a:r>
            <a:r>
              <a:rPr lang="pt-BR" sz="2200" dirty="0" err="1" smtClean="0"/>
              <a:t>d</a:t>
            </a:r>
            <a:r>
              <a:rPr lang="pt-BR" sz="2200" baseline="-25000" dirty="0" err="1" smtClean="0"/>
              <a:t>i</a:t>
            </a:r>
            <a:endParaRPr lang="pt-BR" sz="2200" baseline="-25000" dirty="0" smtClean="0"/>
          </a:p>
          <a:p>
            <a:pPr marL="857250" lvl="2" indent="0">
              <a:spcBef>
                <a:spcPts val="300"/>
              </a:spcBef>
              <a:buNone/>
            </a:pPr>
            <a:r>
              <a:rPr lang="pt-BR" sz="2200" dirty="0" smtClean="0"/>
              <a:t>     OR “Médico” </a:t>
            </a:r>
            <a:r>
              <a:rPr lang="pt-BR" sz="2200" dirty="0" err="1" smtClean="0"/>
              <a:t>is</a:t>
            </a:r>
            <a:r>
              <a:rPr lang="pt-BR" sz="2200" dirty="0" smtClean="0"/>
              <a:t> in </a:t>
            </a:r>
            <a:r>
              <a:rPr lang="pt-BR" sz="2200" dirty="0" err="1" smtClean="0"/>
              <a:t>d</a:t>
            </a:r>
            <a:r>
              <a:rPr lang="pt-BR" sz="2200" baseline="-25000" dirty="0" err="1" smtClean="0"/>
              <a:t>i</a:t>
            </a:r>
            <a:endParaRPr lang="pt-BR" sz="2200" baseline="-25000" dirty="0" smtClean="0"/>
          </a:p>
          <a:p>
            <a:pPr marL="857250" lvl="2" indent="0">
              <a:spcBef>
                <a:spcPts val="300"/>
              </a:spcBef>
              <a:buNone/>
            </a:pPr>
            <a:r>
              <a:rPr lang="pt-BR" sz="2200" dirty="0" smtClean="0"/>
              <a:t>     OR “Remédio” </a:t>
            </a:r>
            <a:r>
              <a:rPr lang="pt-BR" sz="2200" dirty="0" err="1" smtClean="0"/>
              <a:t>is</a:t>
            </a:r>
            <a:r>
              <a:rPr lang="pt-BR" sz="2200" dirty="0" smtClean="0"/>
              <a:t> in </a:t>
            </a:r>
            <a:r>
              <a:rPr lang="pt-BR" sz="2200" dirty="0" err="1" smtClean="0"/>
              <a:t>d</a:t>
            </a:r>
            <a:r>
              <a:rPr lang="pt-BR" sz="2200" baseline="-25000" dirty="0" err="1" smtClean="0"/>
              <a:t>i</a:t>
            </a:r>
            <a:endParaRPr lang="pt-BR" sz="2200" baseline="-25000" dirty="0" smtClean="0"/>
          </a:p>
          <a:p>
            <a:pPr marL="857250" lvl="2" indent="0">
              <a:spcBef>
                <a:spcPts val="300"/>
              </a:spcBef>
              <a:buNone/>
            </a:pPr>
            <a:r>
              <a:rPr lang="pt-BR" sz="2200" dirty="0" err="1" smtClean="0"/>
              <a:t>Then</a:t>
            </a:r>
            <a:r>
              <a:rPr lang="pt-BR" sz="2200" dirty="0" smtClean="0"/>
              <a:t> </a:t>
            </a:r>
            <a:r>
              <a:rPr lang="pt-BR" sz="2200" dirty="0" err="1" smtClean="0"/>
              <a:t>Class-d</a:t>
            </a:r>
            <a:r>
              <a:rPr lang="pt-BR" sz="2200" baseline="-25000" dirty="0" err="1" smtClean="0"/>
              <a:t>i</a:t>
            </a:r>
            <a:r>
              <a:rPr lang="pt-BR" sz="2200" baseline="-25000" dirty="0" smtClean="0"/>
              <a:t> </a:t>
            </a:r>
            <a:r>
              <a:rPr lang="pt-BR" sz="2200" dirty="0" smtClean="0"/>
              <a:t>= “Saúde”</a:t>
            </a:r>
            <a:endParaRPr lang="pt-BR" sz="2200" dirty="0"/>
          </a:p>
          <a:p>
            <a:pPr marL="857250" lvl="2" indent="0">
              <a:spcBef>
                <a:spcPts val="300"/>
              </a:spcBef>
              <a:buNone/>
            </a:pPr>
            <a:endParaRPr lang="pt-BR" sz="22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12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DCT - Mineração </a:t>
            </a:r>
            <a:br>
              <a:rPr lang="pt-BR" dirty="0"/>
            </a:br>
            <a:r>
              <a:rPr lang="pt-BR" sz="3200" dirty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32856"/>
            <a:ext cx="7772400" cy="3672408"/>
          </a:xfrm>
        </p:spPr>
        <p:txBody>
          <a:bodyPr/>
          <a:lstStyle/>
          <a:p>
            <a:r>
              <a:rPr lang="pt-BR" dirty="0" smtClean="0"/>
              <a:t>Aprendizagem de máquina supervisionada</a:t>
            </a:r>
          </a:p>
          <a:p>
            <a:pPr lvl="1"/>
            <a:r>
              <a:rPr lang="pt-BR" dirty="0" smtClean="0"/>
              <a:t>Duas fases</a:t>
            </a:r>
          </a:p>
          <a:p>
            <a:pPr lvl="2"/>
            <a:r>
              <a:rPr lang="pt-BR" dirty="0" smtClean="0"/>
              <a:t>Construção automática do classificador</a:t>
            </a:r>
          </a:p>
          <a:p>
            <a:pPr lvl="3"/>
            <a:r>
              <a:rPr lang="pt-BR" dirty="0" smtClean="0"/>
              <a:t>Indução automática de regras</a:t>
            </a:r>
          </a:p>
          <a:p>
            <a:pPr lvl="3"/>
            <a:r>
              <a:rPr lang="pt-BR" dirty="0" smtClean="0"/>
              <a:t>A partir de um corpus de dados etiquetados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Uso do classificador “aprendido”</a:t>
            </a:r>
          </a:p>
          <a:p>
            <a:pPr lvl="3">
              <a:spcBef>
                <a:spcPts val="600"/>
              </a:spcBef>
            </a:pPr>
            <a:r>
              <a:rPr lang="pt-BR" dirty="0" smtClean="0"/>
              <a:t>Regras induzidas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496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18456"/>
            <a:ext cx="7772400" cy="4114800"/>
          </a:xfrm>
        </p:spPr>
        <p:txBody>
          <a:bodyPr/>
          <a:lstStyle/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Conceitos básicos</a:t>
            </a:r>
          </a:p>
          <a:p>
            <a:r>
              <a:rPr lang="pt-BR" dirty="0" smtClean="0"/>
              <a:t>Processo </a:t>
            </a:r>
            <a:r>
              <a:rPr lang="pt-BR" dirty="0"/>
              <a:t>de DCT</a:t>
            </a:r>
            <a:endParaRPr lang="pt-BR" dirty="0" smtClean="0"/>
          </a:p>
          <a:p>
            <a:r>
              <a:rPr lang="pt-BR" dirty="0" smtClean="0"/>
              <a:t>Áreas de estudo e aplicações</a:t>
            </a:r>
          </a:p>
          <a:p>
            <a:r>
              <a:rPr lang="pt-BR" dirty="0" smtClean="0"/>
              <a:t>Ferramentas </a:t>
            </a:r>
          </a:p>
          <a:p>
            <a:r>
              <a:rPr lang="pt-BR" dirty="0" smtClean="0"/>
              <a:t>Conclusão</a:t>
            </a: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417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752528"/>
          </a:xfrm>
        </p:spPr>
        <p:txBody>
          <a:bodyPr/>
          <a:lstStyle/>
          <a:p>
            <a:r>
              <a:rPr lang="pt-BR" i="1" dirty="0" err="1" smtClean="0"/>
              <a:t>Clustering</a:t>
            </a:r>
            <a:r>
              <a:rPr lang="pt-BR" dirty="0" smtClean="0"/>
              <a:t>, em inglês</a:t>
            </a:r>
          </a:p>
          <a:p>
            <a:r>
              <a:rPr lang="pt-BR" dirty="0" smtClean="0"/>
              <a:t>Objetiva agrupar documentos similares entre si</a:t>
            </a:r>
          </a:p>
          <a:p>
            <a:pPr lvl="1"/>
            <a:r>
              <a:rPr lang="pt-BR" dirty="0" smtClean="0"/>
              <a:t>Porém, as classes não são conhecidas a priori</a:t>
            </a:r>
          </a:p>
          <a:p>
            <a:pPr lvl="1"/>
            <a:r>
              <a:rPr lang="pt-BR" dirty="0" smtClean="0"/>
              <a:t>i.e., não existe corpus etiquetado com as classes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Envolve o uso de técnicas de Aprendizagem de Máquina não-supervisionada, por exemplo:</a:t>
            </a:r>
          </a:p>
          <a:p>
            <a:pPr lvl="1"/>
            <a:r>
              <a:rPr lang="pt-BR" dirty="0" smtClean="0"/>
              <a:t>k-</a:t>
            </a:r>
            <a:r>
              <a:rPr lang="pt-BR" dirty="0" err="1" smtClean="0"/>
              <a:t>means</a:t>
            </a:r>
            <a:endParaRPr lang="pt-BR" dirty="0" smtClean="0"/>
          </a:p>
          <a:p>
            <a:pPr lvl="1"/>
            <a:r>
              <a:rPr lang="pt-BR" dirty="0" err="1" smtClean="0"/>
              <a:t>clustering</a:t>
            </a:r>
            <a:r>
              <a:rPr lang="pt-BR" dirty="0" smtClean="0"/>
              <a:t> hierárquico</a:t>
            </a:r>
          </a:p>
          <a:p>
            <a:pPr lvl="1"/>
            <a:r>
              <a:rPr lang="pt-BR" dirty="0" smtClean="0"/>
              <a:t>redes SOM,...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94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Agrupamento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048672" cy="42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7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8159824" cy="4114800"/>
          </a:xfrm>
        </p:spPr>
        <p:txBody>
          <a:bodyPr/>
          <a:lstStyle/>
          <a:p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descobrir padrões ou regras de associação presentes nos documentos ou na base de documentos</a:t>
            </a:r>
          </a:p>
          <a:p>
            <a:r>
              <a:rPr lang="pt-BR" dirty="0" smtClean="0"/>
              <a:t>Regras de associação no nível da base de documentos</a:t>
            </a:r>
          </a:p>
          <a:p>
            <a:pPr lvl="1"/>
            <a:r>
              <a:rPr lang="pt-BR" dirty="0" smtClean="0"/>
              <a:t>Por exemplo, encontrar documentos que impliquem na presença de outros documentos </a:t>
            </a:r>
          </a:p>
          <a:p>
            <a:pPr lvl="2"/>
            <a:r>
              <a:rPr lang="pt-BR" dirty="0" smtClean="0"/>
              <a:t>identificar páginas Web que sejam acessadas juntas</a:t>
            </a:r>
          </a:p>
          <a:p>
            <a:pPr lvl="2"/>
            <a:r>
              <a:rPr lang="pt-BR" dirty="0" smtClean="0"/>
              <a:t>Ex.: Compra de passagens e reserva de hotéis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9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4330824"/>
          </a:xfrm>
        </p:spPr>
        <p:txBody>
          <a:bodyPr/>
          <a:lstStyle/>
          <a:p>
            <a:r>
              <a:rPr lang="pt-BR" dirty="0" smtClean="0"/>
              <a:t>Regras de associação no nível do documento</a:t>
            </a:r>
          </a:p>
          <a:p>
            <a:pPr lvl="1"/>
            <a:r>
              <a:rPr lang="pt-BR" dirty="0" smtClean="0"/>
              <a:t>Presença (ou conteúdo) de um campo no documento implica na presença (ou conteúdo) de outro campo do documento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xemplo: regras de associação entre tópicos/temas do documento</a:t>
            </a:r>
          </a:p>
          <a:p>
            <a:pPr lvl="2"/>
            <a:r>
              <a:rPr lang="pt-BR" dirty="0" smtClean="0"/>
              <a:t>Exemplo em notícias de jornais:</a:t>
            </a:r>
          </a:p>
          <a:p>
            <a:pPr lvl="2"/>
            <a:r>
              <a:rPr lang="pt-BR" dirty="0" smtClean="0"/>
              <a:t>sempre que termos “ações” e “empresa” aparecem, o termo “Bolsa de valores” provavelmente também aparece.</a:t>
            </a:r>
          </a:p>
          <a:p>
            <a:pPr lvl="1"/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9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Sumarização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3960440"/>
          </a:xfrm>
        </p:spPr>
        <p:txBody>
          <a:bodyPr/>
          <a:lstStyle/>
          <a:p>
            <a:r>
              <a:rPr lang="pt-BR" dirty="0" smtClean="0"/>
              <a:t>É o processo de descoberta das </a:t>
            </a:r>
            <a:r>
              <a:rPr lang="pt-BR" dirty="0" smtClean="0">
                <a:solidFill>
                  <a:srgbClr val="660033"/>
                </a:solidFill>
              </a:rPr>
              <a:t>informações mais importantes </a:t>
            </a:r>
            <a:r>
              <a:rPr lang="pt-BR" dirty="0" smtClean="0"/>
              <a:t>de um texto </a:t>
            </a:r>
          </a:p>
          <a:p>
            <a:pPr lvl="1"/>
            <a:r>
              <a:rPr lang="pt-BR" dirty="0" smtClean="0"/>
              <a:t>para produzir uma </a:t>
            </a:r>
            <a:r>
              <a:rPr lang="pt-BR" dirty="0" smtClean="0">
                <a:solidFill>
                  <a:srgbClr val="660033"/>
                </a:solidFill>
              </a:rPr>
              <a:t>versão resumida </a:t>
            </a:r>
            <a:r>
              <a:rPr lang="pt-BR" dirty="0" smtClean="0"/>
              <a:t>desse texto</a:t>
            </a:r>
          </a:p>
          <a:p>
            <a:r>
              <a:rPr lang="pt-BR" dirty="0" smtClean="0"/>
              <a:t>Visa criar um documento novo</a:t>
            </a:r>
          </a:p>
          <a:p>
            <a:pPr lvl="1"/>
            <a:r>
              <a:rPr lang="pt-BR" dirty="0" smtClean="0"/>
              <a:t>que é menor do que o original em tamanho</a:t>
            </a:r>
          </a:p>
          <a:p>
            <a:pPr lvl="1"/>
            <a:r>
              <a:rPr lang="pt-BR" dirty="0" smtClean="0"/>
              <a:t>mas mantém as principais informações contidas na fonte original 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23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Sumarização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916832"/>
            <a:ext cx="7772400" cy="38884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Dois tipos de sumarização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Sumarização de documento único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Sintetiza o conteúdo de um documento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Sumarização de múltiplos documentos 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Sintetiza e condensa informações a partir de diversos documentos de entrada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Mineração </a:t>
            </a:r>
            <a:br>
              <a:rPr lang="pt-BR" dirty="0" smtClean="0"/>
            </a:br>
            <a:r>
              <a:rPr lang="pt-BR" sz="3200" dirty="0" smtClean="0"/>
              <a:t>Sumarização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Nuvem de </a:t>
            </a:r>
            <a:r>
              <a:rPr lang="pt-BR" dirty="0" err="1" smtClean="0"/>
              <a:t>tags</a:t>
            </a:r>
            <a:endParaRPr lang="pt-BR" dirty="0" smtClean="0"/>
          </a:p>
          <a:p>
            <a:pPr lvl="1"/>
            <a:r>
              <a:rPr lang="pt-BR" dirty="0" smtClean="0"/>
              <a:t>Bem simples</a:t>
            </a:r>
          </a:p>
          <a:p>
            <a:pPr lvl="1"/>
            <a:r>
              <a:rPr lang="pt-BR" dirty="0" smtClean="0"/>
              <a:t>Apenas destaca </a:t>
            </a:r>
            <a:r>
              <a:rPr lang="pt-BR" smtClean="0"/>
              <a:t>os termos </a:t>
            </a:r>
            <a:r>
              <a:rPr lang="pt-BR" dirty="0" smtClean="0"/>
              <a:t>mais </a:t>
            </a:r>
            <a:r>
              <a:rPr lang="pt-BR" smtClean="0"/>
              <a:t>importantes do </a:t>
            </a:r>
            <a:r>
              <a:rPr lang="pt-BR" dirty="0" smtClean="0"/>
              <a:t>texto de entrada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5840909" cy="28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DCT- Análise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6480720" cy="4618856"/>
          </a:xfrm>
        </p:spPr>
        <p:txBody>
          <a:bodyPr/>
          <a:lstStyle/>
          <a:p>
            <a:r>
              <a:rPr lang="pt-BR" dirty="0" smtClean="0"/>
              <a:t>Fase de interpretação e avaliação dos  resultados obtidos pela fase de  Mineração</a:t>
            </a:r>
          </a:p>
          <a:p>
            <a:r>
              <a:rPr lang="pt-BR" dirty="0" smtClean="0"/>
              <a:t>Em geral, realizada manualmente por um analista humano</a:t>
            </a:r>
          </a:p>
          <a:p>
            <a:pPr lvl="1"/>
            <a:r>
              <a:rPr lang="pt-BR" dirty="0" smtClean="0"/>
              <a:t>O analista de dados avalia os resultados do processo de DCT utilizando algumas métricas da área</a:t>
            </a:r>
          </a:p>
          <a:p>
            <a:pPr lvl="1"/>
            <a:r>
              <a:rPr lang="pt-BR" dirty="0" smtClean="0"/>
              <a:t>Varia de acordo com a tarefa principal que foi foco do processo de DCT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581150" cy="28289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Aplicações e Áreas de estudo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</a:t>
            </a:r>
            <a:br>
              <a:rPr lang="pt-BR" dirty="0" smtClean="0"/>
            </a:br>
            <a:r>
              <a:rPr lang="pt-BR" dirty="0" smtClean="0"/>
              <a:t>Setores que usam DCT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557936"/>
          </a:xfrm>
        </p:spPr>
        <p:txBody>
          <a:bodyPr/>
          <a:lstStyle/>
          <a:p>
            <a:r>
              <a:rPr lang="pt-BR" dirty="0" smtClean="0"/>
              <a:t>Auxílio nos </a:t>
            </a:r>
            <a:r>
              <a:rPr lang="pt-BR" dirty="0" smtClean="0">
                <a:solidFill>
                  <a:srgbClr val="660033"/>
                </a:solidFill>
              </a:rPr>
              <a:t>processos de tomada de decisão</a:t>
            </a:r>
          </a:p>
          <a:p>
            <a:pPr lvl="1"/>
            <a:r>
              <a:rPr lang="pt-BR" dirty="0" smtClean="0"/>
              <a:t>Internet e tecnologias da informação</a:t>
            </a:r>
          </a:p>
          <a:p>
            <a:pPr lvl="1"/>
            <a:r>
              <a:rPr lang="pt-BR" dirty="0" smtClean="0"/>
              <a:t>Mercado financeiro</a:t>
            </a:r>
          </a:p>
          <a:p>
            <a:pPr lvl="2"/>
            <a:r>
              <a:rPr lang="pt-BR" dirty="0" smtClean="0"/>
              <a:t>Bolsa de Valores</a:t>
            </a:r>
          </a:p>
          <a:p>
            <a:pPr lvl="3"/>
            <a:r>
              <a:rPr lang="pt-BR" dirty="0" smtClean="0"/>
              <a:t>Analisam notícias em jornais online e redes sociais (</a:t>
            </a:r>
            <a:r>
              <a:rPr lang="pt-BR" dirty="0" err="1" smtClean="0"/>
              <a:t>Tweeter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Bancos e outras intuições financeiras</a:t>
            </a:r>
          </a:p>
          <a:p>
            <a:pPr lvl="1"/>
            <a:r>
              <a:rPr lang="pt-BR" dirty="0" smtClean="0"/>
              <a:t>Seguradoras</a:t>
            </a:r>
          </a:p>
          <a:p>
            <a:pPr lvl="2"/>
            <a:r>
              <a:rPr lang="pt-BR" dirty="0" smtClean="0"/>
              <a:t>Analisam apólices de seguros e termos de garantia x solicitação de clientes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25860"/>
          </a:xfrm>
        </p:spPr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18456"/>
            <a:ext cx="7772400" cy="4114800"/>
          </a:xfrm>
        </p:spPr>
        <p:txBody>
          <a:bodyPr/>
          <a:lstStyle/>
          <a:p>
            <a:r>
              <a:rPr lang="pt-BR" dirty="0" smtClean="0"/>
              <a:t>Grande parte da informação contida na Web está representada  em  formato de documentos de texto</a:t>
            </a:r>
          </a:p>
          <a:p>
            <a:r>
              <a:rPr lang="pt-BR" dirty="0" smtClean="0"/>
              <a:t>Com mineração de texto pode-se extrair informação relevante de uma grande base de dados textuais</a:t>
            </a:r>
          </a:p>
          <a:p>
            <a:pPr lvl="1"/>
            <a:r>
              <a:rPr lang="pt-BR" dirty="0" smtClean="0"/>
              <a:t>sem precisar de intervenção humana na leitura de cada documento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74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</a:t>
            </a:r>
            <a:br>
              <a:rPr lang="pt-BR" dirty="0" smtClean="0"/>
            </a:br>
            <a:r>
              <a:rPr lang="pt-BR" dirty="0" smtClean="0"/>
              <a:t>Setores que usam DCT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Auxílio nos </a:t>
            </a:r>
            <a:r>
              <a:rPr lang="pt-BR" dirty="0" smtClean="0">
                <a:solidFill>
                  <a:srgbClr val="660033"/>
                </a:solidFill>
              </a:rPr>
              <a:t>processos de tomada de decisão</a:t>
            </a:r>
          </a:p>
          <a:p>
            <a:pPr lvl="1"/>
            <a:r>
              <a:rPr lang="pt-BR" dirty="0" smtClean="0"/>
              <a:t>Imprensa e Propaganda</a:t>
            </a:r>
          </a:p>
          <a:p>
            <a:pPr lvl="2"/>
            <a:r>
              <a:rPr lang="pt-BR" dirty="0"/>
              <a:t>Serviços de levantamento de dados de opinião</a:t>
            </a:r>
          </a:p>
          <a:p>
            <a:pPr lvl="2"/>
            <a:r>
              <a:rPr lang="pt-BR" dirty="0"/>
              <a:t>Analisando pesquisas de </a:t>
            </a:r>
            <a:r>
              <a:rPr lang="pt-BR" dirty="0">
                <a:solidFill>
                  <a:srgbClr val="660033"/>
                </a:solidFill>
              </a:rPr>
              <a:t>opinião em texto livre</a:t>
            </a:r>
          </a:p>
          <a:p>
            <a:pPr lvl="1"/>
            <a:r>
              <a:rPr lang="pt-BR" dirty="0" smtClean="0"/>
              <a:t>Governo</a:t>
            </a:r>
          </a:p>
          <a:p>
            <a:pPr lvl="2"/>
            <a:r>
              <a:rPr lang="pt-BR" dirty="0" smtClean="0"/>
              <a:t>Instituições governamentais</a:t>
            </a:r>
          </a:p>
          <a:p>
            <a:pPr lvl="2"/>
            <a:r>
              <a:rPr lang="pt-BR" dirty="0" smtClean="0"/>
              <a:t>Administração pública</a:t>
            </a:r>
          </a:p>
          <a:p>
            <a:pPr lvl="1"/>
            <a:r>
              <a:rPr lang="pt-BR" dirty="0" smtClean="0"/>
              <a:t>Área biomédica</a:t>
            </a:r>
          </a:p>
          <a:p>
            <a:pPr lvl="2"/>
            <a:r>
              <a:rPr lang="pt-BR" dirty="0" smtClean="0"/>
              <a:t>Farmacêutica e de saúde em geral </a:t>
            </a:r>
          </a:p>
          <a:p>
            <a:pPr lvl="1"/>
            <a:r>
              <a:rPr lang="pt-BR" dirty="0" smtClean="0"/>
              <a:t>Entre outros...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estudo da DCT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Todas as áreas relacionadas às etapas do processo de DCT</a:t>
            </a:r>
          </a:p>
          <a:p>
            <a:r>
              <a:rPr lang="pt-BR" dirty="0" smtClean="0"/>
              <a:t>Veremos mais detalhes nas aulas seguintes...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77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estudo da DCT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Extração de informação</a:t>
            </a:r>
          </a:p>
          <a:p>
            <a:pPr lvl="1"/>
            <a:r>
              <a:rPr lang="pt-BR" dirty="0" smtClean="0"/>
              <a:t>Busca identificar dados relevantes presentes em documentos sem estruturação precisa</a:t>
            </a:r>
          </a:p>
          <a:p>
            <a:r>
              <a:rPr lang="pt-BR" dirty="0" smtClean="0"/>
              <a:t>Objetivos</a:t>
            </a:r>
          </a:p>
          <a:p>
            <a:pPr lvl="1"/>
            <a:r>
              <a:rPr lang="pt-BR" dirty="0" smtClean="0"/>
              <a:t>Conversão de texto livre para estrutura tabular</a:t>
            </a:r>
          </a:p>
          <a:p>
            <a:pPr lvl="1"/>
            <a:r>
              <a:rPr lang="pt-BR" dirty="0" smtClean="0"/>
              <a:t>Exibição dos dados de forma legível e facilmente recuperável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47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estudo da DCT</a:t>
            </a:r>
            <a:br>
              <a:rPr lang="pt-BR" dirty="0" smtClean="0"/>
            </a:br>
            <a:r>
              <a:rPr lang="pt-BR" sz="3200" dirty="0" smtClean="0"/>
              <a:t>Extração de informação</a:t>
            </a:r>
            <a:endParaRPr lang="en-US" dirty="0"/>
          </a:p>
        </p:txBody>
      </p:sp>
      <p:pic>
        <p:nvPicPr>
          <p:cNvPr id="7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8201" y="1906488"/>
            <a:ext cx="4412397" cy="4114800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5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estudo da DCT</a:t>
            </a:r>
            <a:br>
              <a:rPr lang="pt-BR" dirty="0" smtClean="0"/>
            </a:br>
            <a:r>
              <a:rPr lang="pt-BR" sz="3200" dirty="0" smtClean="0"/>
              <a:t>Mineração de opinião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Também chamada de Análise de sentimento</a:t>
            </a:r>
          </a:p>
          <a:p>
            <a:r>
              <a:rPr lang="pt-BR" dirty="0" smtClean="0"/>
              <a:t>A mineração de opinião visa identificar o sentimento que os usuários apresentam a respeito de alguma entidade, como:</a:t>
            </a:r>
          </a:p>
          <a:p>
            <a:pPr lvl="2"/>
            <a:r>
              <a:rPr lang="pt-BR" dirty="0" smtClean="0"/>
              <a:t>um produto específico </a:t>
            </a:r>
          </a:p>
          <a:p>
            <a:pPr lvl="2"/>
            <a:r>
              <a:rPr lang="pt-BR" dirty="0" smtClean="0"/>
              <a:t>uma empresa </a:t>
            </a:r>
          </a:p>
          <a:p>
            <a:pPr lvl="2"/>
            <a:r>
              <a:rPr lang="pt-BR" dirty="0" smtClean="0"/>
              <a:t>um lugar </a:t>
            </a:r>
          </a:p>
          <a:p>
            <a:pPr lvl="2"/>
            <a:r>
              <a:rPr lang="pt-BR" dirty="0" smtClean="0"/>
              <a:t>uma pessoa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13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estudo da DCT </a:t>
            </a:r>
            <a:br>
              <a:rPr lang="pt-BR" dirty="0" smtClean="0"/>
            </a:br>
            <a:r>
              <a:rPr lang="pt-BR" sz="3200" dirty="0" smtClean="0"/>
              <a:t>Mineração de opinião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 objetivo principal é permitir que um usuário obtenha um relatório (gráfico ou textual) contendo a opinião/sentimento predominante das pessoas a respeito de um determinado item ou entidade</a:t>
            </a:r>
          </a:p>
          <a:p>
            <a:endParaRPr lang="pt-BR" dirty="0" smtClean="0"/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3074" name="Picture 2" descr="http://tarciziosilva.com.br/blog/wp-content/uploads/2011/07/analise-de-sentimentos-aspectos-de-entidade-600x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715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7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7037784" cy="1143000"/>
          </a:xfrm>
        </p:spPr>
        <p:txBody>
          <a:bodyPr/>
          <a:lstStyle/>
          <a:p>
            <a:r>
              <a:rPr lang="pt-BR" dirty="0" smtClean="0"/>
              <a:t>Algumas ferramentas utilizadas na DCT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990600" y="3309938"/>
            <a:ext cx="7253808" cy="1752600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https://en.wikipedia.org/wiki/List_of_text_mining_software</a:t>
            </a:r>
            <a:endParaRPr lang="en-US" sz="2000" dirty="0" smtClean="0"/>
          </a:p>
          <a:p>
            <a:r>
              <a:rPr lang="en-US" sz="2000" dirty="0" err="1" smtClean="0"/>
              <a:t>Alguns</a:t>
            </a:r>
            <a:r>
              <a:rPr lang="en-US" sz="2000" dirty="0" smtClean="0"/>
              <a:t> </a:t>
            </a:r>
            <a:r>
              <a:rPr lang="en-US" sz="2000" dirty="0" err="1" smtClean="0"/>
              <a:t>softwares</a:t>
            </a:r>
            <a:r>
              <a:rPr lang="en-US" sz="2000" dirty="0" smtClean="0"/>
              <a:t> </a:t>
            </a:r>
            <a:r>
              <a:rPr lang="en-US" sz="2000" dirty="0" err="1" smtClean="0"/>
              <a:t>já</a:t>
            </a:r>
            <a:r>
              <a:rPr lang="en-US" sz="2000" dirty="0" smtClean="0"/>
              <a:t> </a:t>
            </a:r>
            <a:r>
              <a:rPr lang="en-US" sz="2000" dirty="0" err="1" smtClean="0"/>
              <a:t>foram</a:t>
            </a:r>
            <a:r>
              <a:rPr lang="en-US" sz="2000" dirty="0" smtClean="0"/>
              <a:t> </a:t>
            </a:r>
            <a:r>
              <a:rPr lang="en-US" sz="2000" dirty="0" err="1" smtClean="0"/>
              <a:t>vistos</a:t>
            </a:r>
            <a:r>
              <a:rPr lang="en-US" sz="2000" dirty="0" smtClean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aulas</a:t>
            </a:r>
            <a:r>
              <a:rPr lang="en-US" sz="2000" dirty="0" smtClean="0"/>
              <a:t> de </a:t>
            </a:r>
            <a:r>
              <a:rPr lang="pt-BR" sz="2000" dirty="0" smtClean="0"/>
              <a:t>ferramentas </a:t>
            </a:r>
            <a:r>
              <a:rPr lang="pt-BR" sz="2000" dirty="0"/>
              <a:t>para PLN e RI</a:t>
            </a:r>
          </a:p>
          <a:p>
            <a:endParaRPr lang="en-US" sz="2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0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Softwares 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RapidMiner (</a:t>
            </a:r>
            <a:r>
              <a:rPr lang="pt-BR" smtClean="0">
                <a:hlinkClick r:id="rId2"/>
              </a:rPr>
              <a:t>http://rapid-i.com</a:t>
            </a:r>
            <a:r>
              <a:rPr lang="pt-BR" smtClean="0"/>
              <a:t>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2050" name="Picture 2" descr="http://a.fsdn.com/con/app/proj/rapidminer/screenshots/261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184576" cy="37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alyticideas.files.wordpress.com/2013/04/rapidmi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741" y="5253741"/>
            <a:ext cx="1415619" cy="14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2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Softwares 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Weka (</a:t>
            </a:r>
            <a:r>
              <a:rPr lang="pt-BR" smtClean="0">
                <a:hlinkClick r:id="rId2"/>
              </a:rPr>
              <a:t>http://www.cs.waikato.ac.nz/ml/weka/</a:t>
            </a:r>
            <a:r>
              <a:rPr lang="pt-BR" smtClean="0"/>
              <a:t>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3074" name="Picture 2" descr="http://upload.wikimedia.org/wikipedia/commons/5/59/Weka-3.5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564904"/>
            <a:ext cx="5013024" cy="37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arekamr.appspot.com/img/wek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93979"/>
            <a:ext cx="1347788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7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Softwares 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Statistical R (</a:t>
            </a:r>
            <a:r>
              <a:rPr lang="pt-BR" smtClean="0">
                <a:hlinkClick r:id="rId2"/>
              </a:rPr>
              <a:t>http://www.r-project.org/</a:t>
            </a:r>
            <a:r>
              <a:rPr lang="pt-BR" smtClean="0"/>
              <a:t>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1026" name="Picture 2" descr="http://www.r-project.org/screenshots/RAqua-scrsh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288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79992"/>
            <a:ext cx="1422840" cy="10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5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Mineração de Textos (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Mining</a:t>
            </a:r>
            <a:r>
              <a:rPr lang="pt-BR" dirty="0" smtClean="0"/>
              <a:t>)</a:t>
            </a:r>
            <a:endParaRPr lang="pt-BR" dirty="0"/>
          </a:p>
          <a:p>
            <a:pPr lvl="1"/>
            <a:r>
              <a:rPr lang="pt-BR" dirty="0"/>
              <a:t>Descoberta de conhecimento em textos (DCT)</a:t>
            </a:r>
          </a:p>
          <a:p>
            <a:pPr lvl="1"/>
            <a:r>
              <a:rPr lang="en-US" dirty="0"/>
              <a:t>Do </a:t>
            </a:r>
            <a:r>
              <a:rPr lang="en-US" dirty="0" err="1"/>
              <a:t>inglês</a:t>
            </a:r>
            <a:r>
              <a:rPr lang="en-US" dirty="0"/>
              <a:t>, knowledge discovery in texts (KDT) 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É </a:t>
            </a:r>
            <a:r>
              <a:rPr lang="pt-BR" dirty="0"/>
              <a:t>um processo que </a:t>
            </a:r>
            <a:r>
              <a:rPr lang="pt-BR" dirty="0" smtClean="0"/>
              <a:t>visa </a:t>
            </a:r>
            <a:r>
              <a:rPr lang="pt-BR" dirty="0" smtClean="0">
                <a:solidFill>
                  <a:srgbClr val="660033"/>
                </a:solidFill>
              </a:rPr>
              <a:t>derivar informação </a:t>
            </a:r>
            <a:r>
              <a:rPr lang="pt-BR" dirty="0" smtClean="0"/>
              <a:t>útil e relevante a partir de documentos textuais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Através da descoberta de </a:t>
            </a:r>
            <a:r>
              <a:rPr lang="pt-BR" dirty="0" smtClean="0">
                <a:solidFill>
                  <a:srgbClr val="660033"/>
                </a:solidFill>
              </a:rPr>
              <a:t>padrões </a:t>
            </a:r>
            <a:r>
              <a:rPr lang="pt-BR" dirty="0">
                <a:solidFill>
                  <a:srgbClr val="660033"/>
                </a:solidFill>
              </a:rPr>
              <a:t>não  explícitos</a:t>
            </a:r>
            <a:r>
              <a:rPr lang="pt-BR" dirty="0"/>
              <a:t> </a:t>
            </a:r>
            <a:r>
              <a:rPr lang="pt-BR" dirty="0" smtClean="0"/>
              <a:t>em </a:t>
            </a:r>
            <a:r>
              <a:rPr lang="pt-BR" dirty="0"/>
              <a:t>documentos </a:t>
            </a:r>
            <a:r>
              <a:rPr lang="pt-BR" dirty="0" smtClean="0"/>
              <a:t>textuais</a:t>
            </a:r>
            <a:endParaRPr lang="pt-BR" dirty="0"/>
          </a:p>
          <a:p>
            <a:pPr lvl="1"/>
            <a:r>
              <a:rPr lang="pt-BR" dirty="0"/>
              <a:t>S</a:t>
            </a:r>
            <a:r>
              <a:rPr lang="pt-BR" dirty="0" smtClean="0"/>
              <a:t>emelhante à  Mineração  de  Dados  </a:t>
            </a:r>
          </a:p>
          <a:p>
            <a:pPr lvl="2"/>
            <a:r>
              <a:rPr lang="pt-BR" dirty="0" smtClean="0"/>
              <a:t>DM  –  Data Mining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73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mineração de Texto possui um vasto campo de aplicação</a:t>
            </a:r>
          </a:p>
          <a:p>
            <a:pPr lvl="1"/>
            <a:r>
              <a:rPr lang="pt-BR" smtClean="0"/>
              <a:t>Uma vez que a maioria dos dados disponibilizados é armazenado em texto</a:t>
            </a:r>
          </a:p>
          <a:p>
            <a:r>
              <a:rPr lang="pt-BR" smtClean="0"/>
              <a:t>Entretanto, alguns estudos indicam que, fora do meio acadêmico...</a:t>
            </a:r>
          </a:p>
          <a:p>
            <a:pPr lvl="1"/>
            <a:r>
              <a:rPr lang="pt-BR" smtClean="0"/>
              <a:t>as tecnologias disponibilizadas por esta área ainda são pouco aplicadas na prática.</a:t>
            </a:r>
          </a:p>
          <a:p>
            <a:r>
              <a:rPr lang="pt-BR" smtClean="0"/>
              <a:t>Um dos principais problemas da área é a falta de técnicas efetivas de análise semântica de textos.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57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links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 smtClean="0"/>
              <a:t>Surveys</a:t>
            </a:r>
            <a:r>
              <a:rPr lang="pt-BR" sz="2400" dirty="0" smtClean="0"/>
              <a:t>: </a:t>
            </a:r>
          </a:p>
          <a:p>
            <a:pPr lvl="1"/>
            <a:r>
              <a:rPr lang="pt-BR" sz="2200" dirty="0" smtClean="0"/>
              <a:t>http://citeseerx.ist.psu.edu/viewdoc/download?</a:t>
            </a:r>
            <a:r>
              <a:rPr lang="pt-BR" sz="2200" dirty="0" err="1" smtClean="0"/>
              <a:t>doi</a:t>
            </a:r>
            <a:r>
              <a:rPr lang="pt-BR" sz="2200" dirty="0" smtClean="0"/>
              <a:t>=10.1.1.447.4161&amp;</a:t>
            </a:r>
            <a:r>
              <a:rPr lang="pt-BR" sz="2200" dirty="0" err="1" smtClean="0"/>
              <a:t>rep</a:t>
            </a:r>
            <a:r>
              <a:rPr lang="pt-BR" sz="2200" dirty="0" smtClean="0"/>
              <a:t>=rep1&amp;</a:t>
            </a:r>
            <a:r>
              <a:rPr lang="pt-BR" sz="2200" dirty="0" err="1" smtClean="0"/>
              <a:t>type</a:t>
            </a:r>
            <a:r>
              <a:rPr lang="pt-BR" sz="2200" dirty="0" smtClean="0"/>
              <a:t>=</a:t>
            </a:r>
            <a:r>
              <a:rPr lang="pt-BR" sz="2200" dirty="0" err="1" smtClean="0"/>
              <a:t>pdf</a:t>
            </a:r>
            <a:endParaRPr lang="pt-BR" sz="2200" dirty="0" smtClean="0"/>
          </a:p>
          <a:p>
            <a:pPr lvl="1"/>
            <a:r>
              <a:rPr lang="pt-BR" sz="2200" dirty="0" smtClean="0"/>
              <a:t>https://link.springer.com/content/pdf/10.1007/978-1-4757-4305-0.pdf</a:t>
            </a:r>
          </a:p>
          <a:p>
            <a:pPr lvl="1"/>
            <a:r>
              <a:rPr lang="pt-BR" sz="2200" dirty="0" smtClean="0"/>
              <a:t>http://www.jetwi.us/uploadfile/2014/1230/20141230112729939.pdf</a:t>
            </a:r>
          </a:p>
          <a:p>
            <a:pPr lvl="1"/>
            <a:r>
              <a:rPr lang="pt-BR" sz="2200" dirty="0" smtClean="0"/>
              <a:t>https://academic.oup.com/bib/article/6/1/57/288914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Próximas aulas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Classificação e agrupamento </a:t>
            </a:r>
            <a:r>
              <a:rPr lang="pt-BR" smtClean="0"/>
              <a:t>de documentos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Mineração de dados</a:t>
            </a:r>
          </a:p>
          <a:p>
            <a:pPr lvl="1"/>
            <a:r>
              <a:rPr lang="pt-BR" dirty="0" smtClean="0"/>
              <a:t>Trabalha com dados estruturados</a:t>
            </a:r>
          </a:p>
          <a:p>
            <a:pPr lvl="2"/>
            <a:r>
              <a:rPr lang="pt-BR" dirty="0" smtClean="0"/>
              <a:t>Bancos de dados...</a:t>
            </a:r>
          </a:p>
          <a:p>
            <a:pPr marL="914400" lvl="2" indent="0">
              <a:buNone/>
            </a:pPr>
            <a:endParaRPr lang="pt-BR" dirty="0" smtClean="0"/>
          </a:p>
          <a:p>
            <a:r>
              <a:rPr lang="pt-BR" dirty="0" smtClean="0"/>
              <a:t>Mineração de textos </a:t>
            </a:r>
          </a:p>
          <a:p>
            <a:pPr lvl="1"/>
            <a:r>
              <a:rPr lang="pt-BR" dirty="0" smtClean="0"/>
              <a:t>Os dados são não estruturados (texto livre) ou semiestruturados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26" name="Picture 2" descr="http://libeltyseo.com/wp-content/uploads/2013/02/web-data-mining-sof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546053" cy="18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motions.com/blog/wp-content/uploads/2010/06/ngc4lib/body-wor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663" y="4725144"/>
            <a:ext cx="3046581" cy="16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51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Mineração de Textos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Áreas correlatas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ecuperação de informação </a:t>
            </a:r>
          </a:p>
          <a:p>
            <a:pPr lvl="1"/>
            <a:r>
              <a:rPr lang="pt-BR" dirty="0" smtClean="0"/>
              <a:t>Processamento de linguagem natural</a:t>
            </a:r>
          </a:p>
          <a:p>
            <a:pPr lvl="1"/>
            <a:r>
              <a:rPr lang="pt-BR" dirty="0" smtClean="0"/>
              <a:t>“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analytics</a:t>
            </a:r>
            <a:r>
              <a:rPr lang="pt-BR" dirty="0" smtClean="0"/>
              <a:t>”</a:t>
            </a:r>
          </a:p>
          <a:p>
            <a:pPr lvl="2"/>
            <a:r>
              <a:rPr lang="pt-BR" dirty="0" smtClean="0"/>
              <a:t>Com foco em Business </a:t>
            </a:r>
            <a:r>
              <a:rPr lang="pt-BR" dirty="0" err="1" smtClean="0"/>
              <a:t>intelligence</a:t>
            </a:r>
            <a:endParaRPr lang="pt-BR" dirty="0" smtClean="0"/>
          </a:p>
          <a:p>
            <a:pPr lvl="1"/>
            <a:r>
              <a:rPr lang="pt-BR" dirty="0" smtClean="0"/>
              <a:t>Reconhecimento de padrões</a:t>
            </a:r>
          </a:p>
          <a:p>
            <a:pPr lvl="1"/>
            <a:r>
              <a:rPr lang="pt-BR" dirty="0" smtClean="0"/>
              <a:t>Mineração de dados</a:t>
            </a:r>
          </a:p>
          <a:p>
            <a:pPr lvl="1"/>
            <a:r>
              <a:rPr lang="pt-BR" dirty="0" smtClean="0"/>
              <a:t>Inteligência artificial</a:t>
            </a:r>
          </a:p>
          <a:p>
            <a:pPr lvl="2"/>
            <a:r>
              <a:rPr lang="pt-BR" dirty="0" smtClean="0"/>
              <a:t>Aprendizagem de máquina</a:t>
            </a:r>
          </a:p>
          <a:p>
            <a:pPr lvl="2"/>
            <a:r>
              <a:rPr lang="pt-BR" dirty="0" smtClean="0"/>
              <a:t>Regras e inferência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84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Mineração de </a:t>
            </a:r>
            <a:r>
              <a:rPr lang="pt-BR" dirty="0" smtClean="0"/>
              <a:t>Textos	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se pode fazer com mineração de </a:t>
            </a:r>
            <a:r>
              <a:rPr lang="pt-BR" dirty="0" smtClean="0"/>
              <a:t>texto?</a:t>
            </a:r>
          </a:p>
          <a:p>
            <a:pPr lvl="1"/>
            <a:r>
              <a:rPr lang="pt-BR" dirty="0" smtClean="0"/>
              <a:t>Classificação/categorização</a:t>
            </a:r>
          </a:p>
          <a:p>
            <a:pPr lvl="1"/>
            <a:r>
              <a:rPr lang="pt-BR" dirty="0" smtClean="0"/>
              <a:t>Agrupamento </a:t>
            </a:r>
          </a:p>
          <a:p>
            <a:pPr lvl="1"/>
            <a:r>
              <a:rPr lang="pt-BR" dirty="0" smtClean="0"/>
              <a:t>Extração de informação</a:t>
            </a:r>
          </a:p>
          <a:p>
            <a:pPr lvl="2"/>
            <a:r>
              <a:rPr lang="pt-BR" dirty="0" smtClean="0"/>
              <a:t>Incluindo extração de entidade nomeadas</a:t>
            </a:r>
          </a:p>
          <a:p>
            <a:pPr lvl="1"/>
            <a:r>
              <a:rPr lang="pt-BR" dirty="0" smtClean="0"/>
              <a:t>Criação de taxonomias (ontologias)</a:t>
            </a:r>
          </a:p>
          <a:p>
            <a:pPr lvl="1"/>
            <a:r>
              <a:rPr lang="pt-BR" dirty="0" smtClean="0"/>
              <a:t>Sumarização de texto</a:t>
            </a:r>
          </a:p>
          <a:p>
            <a:pPr lvl="1"/>
            <a:r>
              <a:rPr lang="pt-BR" dirty="0" smtClean="0"/>
              <a:t>Mineração de opinião</a:t>
            </a:r>
          </a:p>
          <a:p>
            <a:pPr lvl="2"/>
            <a:r>
              <a:rPr lang="pt-BR" dirty="0" smtClean="0"/>
              <a:t>Análise de sentimento</a:t>
            </a:r>
          </a:p>
          <a:p>
            <a:pPr lvl="1"/>
            <a:endParaRPr lang="pt-BR" dirty="0" smtClean="0"/>
          </a:p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DCT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processo de DCT pode ser dividido em 5 fases: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81" y="2780928"/>
            <a:ext cx="7897067" cy="3134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93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DCT - Coleta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 como  objetivo criar a base de documentos textuais que  serão processados</a:t>
            </a:r>
          </a:p>
          <a:p>
            <a:r>
              <a:rPr lang="pt-BR" dirty="0" smtClean="0"/>
              <a:t>A base pode ser estática ou dinâmica</a:t>
            </a:r>
          </a:p>
          <a:p>
            <a:pPr lvl="1"/>
            <a:r>
              <a:rPr lang="pt-BR" dirty="0" smtClean="0"/>
              <a:t>isto é, atualizada frequentemente</a:t>
            </a:r>
          </a:p>
          <a:p>
            <a:r>
              <a:rPr lang="pt-BR" dirty="0" smtClean="0"/>
              <a:t>A base pode ser adquirida de forma</a:t>
            </a:r>
          </a:p>
          <a:p>
            <a:pPr lvl="1"/>
            <a:r>
              <a:rPr lang="pt-BR" dirty="0" smtClean="0"/>
              <a:t>Manual, realizada por um ser humano</a:t>
            </a:r>
          </a:p>
          <a:p>
            <a:pPr lvl="1"/>
            <a:r>
              <a:rPr lang="pt-BR" dirty="0" smtClean="0"/>
              <a:t>Automática, por meio de um </a:t>
            </a:r>
            <a:r>
              <a:rPr lang="pt-BR" dirty="0" err="1" smtClean="0"/>
              <a:t>crawler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010400" y="76200"/>
            <a:ext cx="1905000" cy="45720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305" y="2852936"/>
            <a:ext cx="1781175" cy="298132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4530</TotalTime>
  <Words>1411</Words>
  <Application>Microsoft Office PowerPoint</Application>
  <PresentationFormat>Apresentação na tela (4:3)</PresentationFormat>
  <Paragraphs>308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Plano grafico</vt:lpstr>
      <vt:lpstr> Recuperação de Informação</vt:lpstr>
      <vt:lpstr>Roteiro</vt:lpstr>
      <vt:lpstr>Motivação</vt:lpstr>
      <vt:lpstr>Conceitos básicos</vt:lpstr>
      <vt:lpstr>Conceitos básicos</vt:lpstr>
      <vt:lpstr>Mineração de Textos</vt:lpstr>
      <vt:lpstr>Mineração de Textos </vt:lpstr>
      <vt:lpstr>Processo de DCT</vt:lpstr>
      <vt:lpstr>DCT - Coleta de dados</vt:lpstr>
      <vt:lpstr>DCT - Pré-Processamento</vt:lpstr>
      <vt:lpstr>DCT - Pré-Processamento</vt:lpstr>
      <vt:lpstr>DCT - Pré-Processamento</vt:lpstr>
      <vt:lpstr>DCT - Indexação</vt:lpstr>
      <vt:lpstr>DCT - Mineração</vt:lpstr>
      <vt:lpstr>DCT - Mineração</vt:lpstr>
      <vt:lpstr>DCT – Mineração  Classificação</vt:lpstr>
      <vt:lpstr>DCT – Mineração  Classificação</vt:lpstr>
      <vt:lpstr>DCT - Mineração  Classificação</vt:lpstr>
      <vt:lpstr>DCT - Mineração  Classificação</vt:lpstr>
      <vt:lpstr>DCT - Mineração  Agrupamento</vt:lpstr>
      <vt:lpstr>DCT - Mineração  Agrupamento</vt:lpstr>
      <vt:lpstr>DCT - Mineração  Associação</vt:lpstr>
      <vt:lpstr>DCT - Mineração  Associação</vt:lpstr>
      <vt:lpstr>DCT - Mineração  Sumarização</vt:lpstr>
      <vt:lpstr>DCT - Mineração  Sumarização</vt:lpstr>
      <vt:lpstr>DCT - Mineração  Sumarização</vt:lpstr>
      <vt:lpstr>DCT- Análise</vt:lpstr>
      <vt:lpstr>Aplicações e Áreas de estudo</vt:lpstr>
      <vt:lpstr>Algumas aplicações Setores que usam DCT </vt:lpstr>
      <vt:lpstr>Algumas aplicações Setores que usam DCT </vt:lpstr>
      <vt:lpstr>Áreas de estudo da DCT </vt:lpstr>
      <vt:lpstr>Áreas de estudo da DCT</vt:lpstr>
      <vt:lpstr>Áreas de estudo da DCT Extração de informação</vt:lpstr>
      <vt:lpstr>Áreas de estudo da DCT Mineração de opinião </vt:lpstr>
      <vt:lpstr>Áreas de estudo da DCT  Mineração de opinião </vt:lpstr>
      <vt:lpstr>Algumas ferramentas utilizadas na DCT</vt:lpstr>
      <vt:lpstr>Softwares utilizados</vt:lpstr>
      <vt:lpstr>Softwares utilizados</vt:lpstr>
      <vt:lpstr>Softwares utilizados</vt:lpstr>
      <vt:lpstr>Conclusão</vt:lpstr>
      <vt:lpstr>Alguns links relacionados</vt:lpstr>
      <vt:lpstr>Próximas aulas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fbf2</dc:creator>
  <cp:lastModifiedBy>fab</cp:lastModifiedBy>
  <cp:revision>719</cp:revision>
  <cp:lastPrinted>2001-04-02T12:42:59Z</cp:lastPrinted>
  <dcterms:created xsi:type="dcterms:W3CDTF">2000-11-15T23:57:53Z</dcterms:created>
  <dcterms:modified xsi:type="dcterms:W3CDTF">2019-09-30T18:58:48Z</dcterms:modified>
</cp:coreProperties>
</file>