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328" r:id="rId2"/>
    <p:sldId id="327" r:id="rId3"/>
    <p:sldId id="306" r:id="rId4"/>
    <p:sldId id="370" r:id="rId5"/>
    <p:sldId id="365" r:id="rId6"/>
    <p:sldId id="340" r:id="rId7"/>
    <p:sldId id="341" r:id="rId8"/>
    <p:sldId id="307" r:id="rId9"/>
    <p:sldId id="369" r:id="rId10"/>
    <p:sldId id="343" r:id="rId11"/>
    <p:sldId id="308" r:id="rId12"/>
    <p:sldId id="330" r:id="rId13"/>
    <p:sldId id="331" r:id="rId14"/>
    <p:sldId id="333" r:id="rId15"/>
    <p:sldId id="335" r:id="rId16"/>
    <p:sldId id="373" r:id="rId17"/>
    <p:sldId id="332" r:id="rId18"/>
    <p:sldId id="366" r:id="rId19"/>
    <p:sldId id="367" r:id="rId20"/>
    <p:sldId id="371" r:id="rId21"/>
    <p:sldId id="372" r:id="rId22"/>
    <p:sldId id="344" r:id="rId23"/>
    <p:sldId id="345" r:id="rId24"/>
    <p:sldId id="355" r:id="rId25"/>
    <p:sldId id="359" r:id="rId26"/>
    <p:sldId id="361" r:id="rId27"/>
    <p:sldId id="368" r:id="rId28"/>
    <p:sldId id="297" r:id="rId29"/>
    <p:sldId id="337" r:id="rId30"/>
    <p:sldId id="336" r:id="rId31"/>
    <p:sldId id="363" r:id="rId32"/>
  </p:sldIdLst>
  <p:sldSz cx="9144000" cy="6858000" type="screen4x3"/>
  <p:notesSz cx="7315200" cy="9601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660066"/>
    <a:srgbClr val="800080"/>
    <a:srgbClr val="23238D"/>
    <a:srgbClr val="00A076"/>
    <a:srgbClr val="800000"/>
    <a:srgbClr val="99FFE4"/>
    <a:srgbClr val="DDDDDD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963" autoAdjust="0"/>
    <p:restoredTop sz="90709" autoAdjust="0"/>
  </p:normalViewPr>
  <p:slideViewPr>
    <p:cSldViewPr snapToObjects="1">
      <p:cViewPr>
        <p:scale>
          <a:sx n="70" d="100"/>
          <a:sy n="70" d="100"/>
        </p:scale>
        <p:origin x="-2244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7728" y="1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02442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14825" y="9302442"/>
            <a:ext cx="500375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678EB764-4E20-4949-A350-AC8C1ED1DE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8005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475" cy="48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26" y="0"/>
            <a:ext cx="3170474" cy="48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15" y="4561173"/>
            <a:ext cx="5363372" cy="432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840"/>
            <a:ext cx="3170475" cy="48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26" y="9120840"/>
            <a:ext cx="3170474" cy="48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947E6D3B-41C6-4933-B420-D38B08CBB6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55325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F4701-99B0-494B-A5FA-741EBB0A5167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0E75-5803-4B72-86F4-46D85383BE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E983B-9E25-4A82-819A-FDB4D72A31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78AA-9683-4362-B7BD-4C8D426A61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 smtClean="0"/>
              <a:t>CIn</a:t>
            </a:r>
            <a:r>
              <a:rPr lang="pt-BR" dirty="0" smtClean="0"/>
              <a:t>-Motorola</a:t>
            </a:r>
            <a:endParaRPr lang="pt-BR" dirty="0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323A5-BCE6-4B79-8A5B-CF66237D4D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FB99B-BE39-4FFF-ADEC-FA96BE61B8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B91BC-41D7-4DF3-9A8E-5E72E04F47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30CCD-96B0-462C-8BB4-6C18494AC9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661D-3C6A-4C76-9C84-F069A99E23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F780F-07E2-4822-9E59-AD13FCEDBA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F7704-C80A-4D3E-833B-528B66D030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6CCC7-F725-4AD7-AB20-A25A2E3E86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6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03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032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3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5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6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7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82AD8A4-D4ED-4381-9DE2-B525EAC8B8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567363"/>
            <a:ext cx="2895600" cy="1138237"/>
          </a:xfrm>
          <a:noFill/>
        </p:spPr>
        <p:txBody>
          <a:bodyPr/>
          <a:lstStyle/>
          <a:p>
            <a:r>
              <a:rPr lang="pt-BR" altLang="pt-BR" sz="1800" dirty="0" smtClean="0"/>
              <a:t>Flávia</a:t>
            </a:r>
            <a:r>
              <a:rPr lang="pt-BR" altLang="pt-BR" sz="1600" dirty="0" smtClean="0"/>
              <a:t> </a:t>
            </a:r>
            <a:r>
              <a:rPr lang="pt-BR" altLang="pt-BR" sz="1800" dirty="0" smtClean="0"/>
              <a:t>Barros </a:t>
            </a:r>
            <a:r>
              <a:rPr lang="pt-BR" altLang="pt-BR" sz="1800" smtClean="0"/>
              <a:t>e </a:t>
            </a:r>
          </a:p>
          <a:p>
            <a:r>
              <a:rPr lang="pt-BR" altLang="pt-BR" sz="1800" smtClean="0"/>
              <a:t>Ricardo Prudêncio</a:t>
            </a:r>
            <a:endParaRPr lang="pt-BR" altLang="pt-BR" sz="1600" dirty="0" smtClean="0"/>
          </a:p>
          <a:p>
            <a:endParaRPr lang="pt-BR" altLang="pt-BR" sz="1600" dirty="0" smtClean="0"/>
          </a:p>
        </p:txBody>
      </p:sp>
      <p:sp>
        <p:nvSpPr>
          <p:cNvPr id="3075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B5576C-0574-4A1D-98EA-CA97DC5E62F0}" type="slidenum">
              <a:rPr lang="pt-BR" altLang="pt-BR" smtClean="0"/>
              <a:pPr/>
              <a:t>1</a:t>
            </a:fld>
            <a:endParaRPr lang="pt-BR" altLang="pt-BR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85875"/>
            <a:ext cx="7848600" cy="1447800"/>
          </a:xfrm>
        </p:spPr>
        <p:txBody>
          <a:bodyPr/>
          <a:lstStyle/>
          <a:p>
            <a:pPr algn="l" eaLnBrk="1" hangingPunct="1">
              <a:spcBef>
                <a:spcPct val="40000"/>
              </a:spcBef>
            </a:pPr>
            <a:r>
              <a:rPr lang="pt-BR" altLang="pt-BR" dirty="0" smtClean="0">
                <a:solidFill>
                  <a:srgbClr val="000000"/>
                </a:solidFill>
              </a:rPr>
              <a:t>Recuperação Inteligente de Informação</a:t>
            </a:r>
            <a:endParaRPr lang="pt-BR" altLang="pt-BR" i="1" dirty="0" smtClean="0">
              <a:solidFill>
                <a:srgbClr val="000000"/>
              </a:solidFill>
            </a:endParaRPr>
          </a:p>
        </p:txBody>
      </p:sp>
      <p:sp>
        <p:nvSpPr>
          <p:cNvPr id="30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05200"/>
            <a:ext cx="5886450" cy="2062163"/>
          </a:xfrm>
        </p:spPr>
        <p:txBody>
          <a:bodyPr/>
          <a:lstStyle/>
          <a:p>
            <a:pPr algn="ctr" eaLnBrk="1" hangingPunct="1"/>
            <a:r>
              <a:rPr lang="pt-BR" altLang="pt-BR" sz="3200" dirty="0" smtClean="0"/>
              <a:t>Introdução e Visão Geral</a:t>
            </a:r>
            <a:endParaRPr lang="pt-BR" altLang="pt-BR" dirty="0" smtClean="0"/>
          </a:p>
          <a:p>
            <a:pPr eaLnBrk="1" hangingPunct="1"/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9BDD3F-A3D9-4A22-A882-5AE44677C8D2}" type="slidenum">
              <a:rPr lang="pt-BR" altLang="pt-BR" smtClean="0"/>
              <a:pPr/>
              <a:t>10</a:t>
            </a:fld>
            <a:endParaRPr lang="pt-BR" altLang="pt-BR" smtClean="0"/>
          </a:p>
        </p:txBody>
      </p:sp>
      <p:sp>
        <p:nvSpPr>
          <p:cNvPr id="1229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371600"/>
          </a:xfrm>
        </p:spPr>
        <p:txBody>
          <a:bodyPr/>
          <a:lstStyle/>
          <a:p>
            <a:pPr eaLnBrk="1" hangingPunct="1"/>
            <a:r>
              <a:rPr lang="pt-BR" altLang="pt-BR" smtClean="0"/>
              <a:t>Recuperação de Informação</a:t>
            </a:r>
            <a:br>
              <a:rPr lang="pt-BR" altLang="pt-BR" smtClean="0"/>
            </a:br>
            <a:r>
              <a:rPr lang="pt-BR" altLang="pt-BR" sz="3200" smtClean="0"/>
              <a:t>Definições</a:t>
            </a:r>
            <a:endParaRPr lang="pt-BR" altLang="pt-BR" smtClean="0"/>
          </a:p>
        </p:txBody>
      </p:sp>
      <p:sp>
        <p:nvSpPr>
          <p:cNvPr id="1331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00188"/>
            <a:ext cx="8229600" cy="4962525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Recuperação de dados:</a:t>
            </a:r>
          </a:p>
          <a:p>
            <a:pPr lvl="1" eaLnBrk="1" hangingPunct="1">
              <a:defRPr/>
            </a:pPr>
            <a:r>
              <a:rPr lang="pt-BR" sz="2000" dirty="0" smtClean="0"/>
              <a:t>Necessidade de informação sobre 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dados</a:t>
            </a:r>
          </a:p>
          <a:p>
            <a:pPr lvl="2" eaLnBrk="1" hangingPunct="1">
              <a:defRPr/>
            </a:pPr>
            <a:r>
              <a:rPr lang="pt-BR" sz="2000" dirty="0" smtClean="0"/>
              <a:t>Ex., “quais são os funcionários do setor de calçados?”</a:t>
            </a:r>
          </a:p>
          <a:p>
            <a:pPr lvl="1" eaLnBrk="1" hangingPunct="1">
              <a:defRPr/>
            </a:pPr>
            <a:r>
              <a:rPr lang="pt-BR" sz="2000" dirty="0" smtClean="0"/>
              <a:t>Consultas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pt-BR" sz="1800" dirty="0" smtClean="0"/>
              <a:t>Semântica bem-definida (e.g.,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SQL</a:t>
            </a:r>
            <a:r>
              <a:rPr lang="pt-BR" sz="1800" dirty="0" smtClean="0"/>
              <a:t>)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pt-BR" sz="1800" dirty="0" smtClean="0"/>
              <a:t>Qualquer erro implica em falha na recuperação</a:t>
            </a:r>
            <a:endParaRPr lang="pt-BR" sz="2000" dirty="0" smtClean="0"/>
          </a:p>
          <a:p>
            <a:pPr eaLnBrk="1" hangingPunct="1">
              <a:spcBef>
                <a:spcPts val="2400"/>
              </a:spcBef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Recuperação de informação:</a:t>
            </a:r>
          </a:p>
          <a:p>
            <a:pPr lvl="1" eaLnBrk="1" hangingPunct="1">
              <a:defRPr/>
            </a:pPr>
            <a:r>
              <a:rPr lang="pt-BR" sz="2000" dirty="0" smtClean="0"/>
              <a:t>Necessidade de informação sobre um assunto ou tópico</a:t>
            </a:r>
          </a:p>
          <a:p>
            <a:pPr lvl="2" eaLnBrk="1" hangingPunct="1">
              <a:defRPr/>
            </a:pPr>
            <a:r>
              <a:rPr lang="pt-BR" sz="1800" dirty="0" smtClean="0"/>
              <a:t>Ex., “encontre </a:t>
            </a:r>
            <a:r>
              <a:rPr lang="pt-BR" sz="1800" dirty="0" smtClean="0">
                <a:solidFill>
                  <a:srgbClr val="660066"/>
                </a:solidFill>
              </a:rPr>
              <a:t>documentos </a:t>
            </a:r>
            <a:r>
              <a:rPr lang="pt-BR" sz="1800" dirty="0" smtClean="0"/>
              <a:t>contendo informação sobre: (a) cursos de Computação (b) com pós-graduação em Inteligência Artificial”</a:t>
            </a:r>
          </a:p>
          <a:p>
            <a:pPr lvl="1" eaLnBrk="1" hangingPunct="1">
              <a:defRPr/>
            </a:pPr>
            <a:r>
              <a:rPr lang="pt-BR" sz="2000" dirty="0" smtClean="0"/>
              <a:t>Consultas</a:t>
            </a:r>
            <a:endParaRPr lang="pt-BR" sz="2200" dirty="0" smtClean="0"/>
          </a:p>
          <a:p>
            <a:pPr lvl="2" eaLnBrk="1" hangingPunct="1">
              <a:spcBef>
                <a:spcPts val="0"/>
              </a:spcBef>
              <a:defRPr/>
            </a:pPr>
            <a:r>
              <a:rPr lang="pt-BR" sz="1800" dirty="0" smtClean="0"/>
              <a:t>Semântica mais livre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pt-BR" sz="1800" dirty="0" smtClean="0"/>
              <a:t>Pequenos erros são tolerados</a:t>
            </a:r>
          </a:p>
          <a:p>
            <a:pPr lvl="1" eaLnBrk="1" hangingPunct="1">
              <a:defRPr/>
            </a:pP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6561A8-5FA3-4827-B597-35084D743290}" type="slidenum">
              <a:rPr lang="pt-BR" altLang="pt-BR" smtClean="0"/>
              <a:pPr/>
              <a:t>11</a:t>
            </a:fld>
            <a:endParaRPr lang="pt-BR" altLang="pt-BR" smtClean="0"/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04900"/>
          </a:xfrm>
        </p:spPr>
        <p:txBody>
          <a:bodyPr/>
          <a:lstStyle/>
          <a:p>
            <a:pPr eaLnBrk="1" hangingPunct="1"/>
            <a:r>
              <a:rPr lang="en-US" altLang="pt-BR" dirty="0" err="1" smtClean="0"/>
              <a:t>Histórico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dirty="0" smtClean="0"/>
              <a:t> </a:t>
            </a:r>
            <a:r>
              <a:rPr lang="pt-BR" altLang="pt-BR" sz="3200" dirty="0" smtClean="0"/>
              <a:t>1ª Fase: 1950 e 1960</a:t>
            </a:r>
            <a:endParaRPr lang="en-US" altLang="pt-BR" sz="3200" dirty="0" smtClean="0"/>
          </a:p>
        </p:txBody>
      </p:sp>
      <p:sp>
        <p:nvSpPr>
          <p:cNvPr id="13317" name="Rectangle 2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01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pt-BR" sz="2600" dirty="0" smtClean="0"/>
              <a:t>Dec. 1950: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>
                <a:solidFill>
                  <a:schemeClr val="tx2"/>
                </a:solidFill>
              </a:rPr>
              <a:t>Aplicações</a:t>
            </a:r>
            <a:r>
              <a:rPr lang="pt-BR" altLang="pt-BR" sz="2200" dirty="0" smtClean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sistemas de recuperação de referências bibliográficas e outros serviços para bibliotecas.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>
                <a:solidFill>
                  <a:schemeClr val="tx2"/>
                </a:solidFill>
              </a:rPr>
              <a:t>Técnicas</a:t>
            </a:r>
            <a:r>
              <a:rPr lang="pt-BR" altLang="pt-BR" sz="2200" dirty="0" smtClean="0"/>
              <a:t>: indexação manual</a:t>
            </a:r>
            <a:r>
              <a:rPr lang="pt-BR" altLang="pt-BR" sz="2000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documentos indexados por </a:t>
            </a:r>
            <a:r>
              <a:rPr lang="pt-BR" altLang="pt-BR" sz="2000" dirty="0" smtClean="0">
                <a:solidFill>
                  <a:srgbClr val="660066"/>
                </a:solidFill>
              </a:rPr>
              <a:t>termos </a:t>
            </a:r>
            <a:r>
              <a:rPr lang="pt-BR" altLang="pt-BR" sz="2000" dirty="0" smtClean="0"/>
              <a:t>de um </a:t>
            </a:r>
            <a:r>
              <a:rPr lang="pt-BR" altLang="pt-BR" sz="2000" dirty="0" smtClean="0">
                <a:solidFill>
                  <a:srgbClr val="660066"/>
                </a:solidFill>
              </a:rPr>
              <a:t>vocabulário restrito montado manualmente 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Dec. 1960: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>
                <a:solidFill>
                  <a:schemeClr val="tx2"/>
                </a:solidFill>
              </a:rPr>
              <a:t>Aplicações</a:t>
            </a:r>
            <a:r>
              <a:rPr lang="pt-BR" altLang="pt-BR" sz="2200" dirty="0" smtClean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sistemas de recuperação de documentos </a:t>
            </a:r>
            <a:r>
              <a:rPr lang="pt-BR" altLang="pt-BR" sz="2000" i="1" dirty="0" smtClean="0"/>
              <a:t>off-line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>
                <a:solidFill>
                  <a:schemeClr val="tx2"/>
                </a:solidFill>
              </a:rPr>
              <a:t>Técnicas</a:t>
            </a:r>
            <a:r>
              <a:rPr lang="pt-BR" altLang="pt-BR" sz="2200" dirty="0" smtClean="0"/>
              <a:t>: início da indexação automática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título e resumo (</a:t>
            </a:r>
            <a:r>
              <a:rPr lang="pt-BR" altLang="pt-BR" sz="2000" i="1" dirty="0" smtClean="0"/>
              <a:t>abstract</a:t>
            </a:r>
            <a:r>
              <a:rPr lang="pt-BR" altLang="pt-BR" sz="20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Algoritmos de busca na recuperação dos itens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89718E-A4A5-4117-BB97-6C06EAED8DFF}" type="slidenum">
              <a:rPr lang="pt-BR" altLang="pt-BR" smtClean="0"/>
              <a:pPr/>
              <a:t>12</a:t>
            </a:fld>
            <a:endParaRPr lang="pt-BR" altLang="pt-BR" smtClean="0"/>
          </a:p>
        </p:txBody>
      </p:sp>
      <p:sp>
        <p:nvSpPr>
          <p:cNvPr id="14340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pt-BR" dirty="0" err="1" smtClean="0"/>
              <a:t>Histórico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pt-BR" altLang="pt-BR" sz="3200" dirty="0" smtClean="0"/>
              <a:t>2ª</a:t>
            </a:r>
            <a:r>
              <a:rPr lang="en-US" altLang="pt-BR" sz="3200" dirty="0" smtClean="0"/>
              <a:t> </a:t>
            </a:r>
            <a:r>
              <a:rPr lang="en-US" altLang="pt-BR" sz="3200" dirty="0" err="1" smtClean="0"/>
              <a:t>Fase</a:t>
            </a:r>
            <a:r>
              <a:rPr lang="en-US" altLang="pt-BR" sz="3200" dirty="0" smtClean="0"/>
              <a:t>: 1970 e 1980 </a:t>
            </a:r>
          </a:p>
        </p:txBody>
      </p:sp>
      <p:sp>
        <p:nvSpPr>
          <p:cNvPr id="14341" name="Rectangle 1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56792"/>
            <a:ext cx="7772400" cy="507868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Aumento do poder computacional</a:t>
            </a:r>
            <a:endParaRPr lang="en-US" altLang="pt-BR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pt-BR" sz="2600" dirty="0" err="1" smtClean="0"/>
              <a:t>Aplicações</a:t>
            </a:r>
            <a:r>
              <a:rPr lang="en-US" altLang="pt-BR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pt-BR" sz="2400" dirty="0" err="1" smtClean="0"/>
              <a:t>Sistemas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Pergunta-Respo</a:t>
            </a:r>
            <a:r>
              <a:rPr lang="en-US" altLang="pt-BR" dirty="0" err="1" smtClean="0"/>
              <a:t>sta</a:t>
            </a:r>
            <a:endParaRPr lang="en-US" altLang="pt-BR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pt-BR" dirty="0" err="1" smtClean="0">
                <a:solidFill>
                  <a:schemeClr val="tx2"/>
                </a:solidFill>
              </a:rPr>
              <a:t>Técnicas</a:t>
            </a:r>
            <a:r>
              <a:rPr lang="en-US" altLang="pt-BR" dirty="0" smtClean="0"/>
              <a:t>: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pt-BR" dirty="0" smtClean="0"/>
              <a:t>RI + </a:t>
            </a:r>
            <a:r>
              <a:rPr lang="en-US" altLang="pt-BR" dirty="0" err="1" smtClean="0"/>
              <a:t>Processamento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Linguagem</a:t>
            </a:r>
            <a:r>
              <a:rPr lang="en-US" altLang="pt-BR" dirty="0" smtClean="0"/>
              <a:t> Natural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pt-BR" dirty="0" err="1" smtClean="0"/>
              <a:t>Evoluíram</a:t>
            </a:r>
            <a:r>
              <a:rPr lang="en-US" altLang="pt-BR" dirty="0" smtClean="0"/>
              <a:t> para interfaces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Linguagem</a:t>
            </a:r>
            <a:r>
              <a:rPr lang="en-US" altLang="pt-BR" dirty="0" smtClean="0"/>
              <a:t> Natural para BDs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pt-BR" sz="2400" dirty="0" err="1" smtClean="0"/>
              <a:t>Sistemas</a:t>
            </a:r>
            <a:r>
              <a:rPr lang="en-US" altLang="pt-BR" sz="2400" dirty="0" smtClean="0"/>
              <a:t> de RI on-line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pt-BR" dirty="0" err="1" smtClean="0">
                <a:solidFill>
                  <a:schemeClr val="tx2"/>
                </a:solidFill>
              </a:rPr>
              <a:t>Técnicas</a:t>
            </a:r>
            <a:r>
              <a:rPr lang="en-US" altLang="pt-BR" dirty="0" smtClean="0"/>
              <a:t>:  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pt-BR" dirty="0"/>
              <a:t>E</a:t>
            </a:r>
            <a:r>
              <a:rPr lang="pt-BR" altLang="pt-BR" dirty="0" smtClean="0"/>
              <a:t>statística e Probabilidade, Modelo </a:t>
            </a:r>
            <a:r>
              <a:rPr lang="pt-BR" altLang="pt-BR" i="1" dirty="0" smtClean="0"/>
              <a:t>Espaço Vetorial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dirty="0" smtClean="0"/>
              <a:t>Avaliação do desempenho do sistema pelo usuário</a:t>
            </a:r>
            <a:endParaRPr lang="en-US" alt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92CDAF-D09F-43D7-B4DC-81D72D2F503C}" type="slidenum">
              <a:rPr lang="pt-BR" altLang="pt-BR" smtClean="0"/>
              <a:pPr/>
              <a:t>13</a:t>
            </a:fld>
            <a:endParaRPr lang="pt-BR" altLang="pt-BR" smtClean="0"/>
          </a:p>
        </p:txBody>
      </p:sp>
      <p:sp>
        <p:nvSpPr>
          <p:cNvPr id="15364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52500"/>
          </a:xfrm>
        </p:spPr>
        <p:txBody>
          <a:bodyPr/>
          <a:lstStyle/>
          <a:p>
            <a:pPr eaLnBrk="1" hangingPunct="1"/>
            <a:r>
              <a:rPr lang="en-US" altLang="pt-BR" dirty="0" err="1" smtClean="0"/>
              <a:t>Histórico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pt-BR" altLang="pt-BR" sz="3200" dirty="0" smtClean="0"/>
              <a:t>3ª Fase: de 1990 até  ...</a:t>
            </a:r>
            <a:r>
              <a:rPr lang="pt-BR" altLang="pt-BR" dirty="0" smtClean="0"/>
              <a:t> </a:t>
            </a:r>
            <a:endParaRPr lang="en-US" altLang="pt-BR" dirty="0" smtClean="0"/>
          </a:p>
        </p:txBody>
      </p:sp>
      <p:sp>
        <p:nvSpPr>
          <p:cNvPr id="15365" name="Rectangle 1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14475"/>
            <a:ext cx="7772400" cy="4886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>
                <a:solidFill>
                  <a:schemeClr val="tx2"/>
                </a:solidFill>
              </a:rPr>
              <a:t>Aparecimento da Web: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Repositório universal de informação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Gigabytes de dados não estruturados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Livre acesso e livre escrita</a:t>
            </a:r>
            <a:endParaRPr lang="pt-BR" altLang="pt-BR" sz="22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Alguns problemas: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Escalabilidade das soluções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Velocidade de atualização da Web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Velocidade de acesso aos documentos armazenados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smtClean="0">
                <a:solidFill>
                  <a:schemeClr val="tx2"/>
                </a:solidFill>
              </a:rPr>
              <a:t>RI é vista como a chave para encontrar soluções...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Técnicas tradicionais de RI foram adaptadas ao caso da Web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Explosão de </a:t>
            </a:r>
            <a:r>
              <a:rPr lang="pt-BR" altLang="pt-BR" sz="2200" dirty="0" smtClean="0">
                <a:solidFill>
                  <a:schemeClr val="tx2"/>
                </a:solidFill>
              </a:rPr>
              <a:t>serviços</a:t>
            </a:r>
            <a:r>
              <a:rPr lang="pt-BR" altLang="pt-BR" sz="2200" dirty="0" smtClean="0"/>
              <a:t> + </a:t>
            </a:r>
            <a:r>
              <a:rPr lang="pt-BR" altLang="pt-BR" sz="2200" dirty="0" smtClean="0">
                <a:solidFill>
                  <a:schemeClr val="tx2"/>
                </a:solidFill>
              </a:rPr>
              <a:t>agentes inteligentes</a:t>
            </a:r>
            <a:endParaRPr lang="pt-BR" alt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94DA7E3-E6E1-4B99-B8AA-E07B23D09340}" type="slidenum">
              <a:rPr lang="pt-BR" altLang="pt-BR" smtClean="0"/>
              <a:pPr/>
              <a:t>14</a:t>
            </a:fld>
            <a:endParaRPr lang="pt-BR" altLang="pt-BR" smtClean="0"/>
          </a:p>
        </p:txBody>
      </p:sp>
      <p:sp>
        <p:nvSpPr>
          <p:cNvPr id="16388" name="Rectangle 3076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723900"/>
          </a:xfrm>
        </p:spPr>
        <p:txBody>
          <a:bodyPr/>
          <a:lstStyle/>
          <a:p>
            <a:pPr eaLnBrk="1" hangingPunct="1"/>
            <a:r>
              <a:rPr lang="pt-BR" altLang="pt-BR" smtClean="0"/>
              <a:t>Aplicações, Serviços, Agentes...</a:t>
            </a:r>
          </a:p>
        </p:txBody>
      </p:sp>
      <p:sp>
        <p:nvSpPr>
          <p:cNvPr id="16389" name="Rectangle 307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7772400" cy="5038725"/>
          </a:xfrm>
        </p:spPr>
        <p:txBody>
          <a:bodyPr/>
          <a:lstStyle/>
          <a:p>
            <a:pPr eaLnBrk="1" hangingPunct="1"/>
            <a:r>
              <a:rPr lang="pt-BR" altLang="pt-BR" sz="2600" dirty="0" smtClean="0"/>
              <a:t>Engenhos de Busca na Web</a:t>
            </a:r>
          </a:p>
          <a:p>
            <a:pPr lvl="1" eaLnBrk="1" hangingPunct="1"/>
            <a:r>
              <a:rPr lang="pt-BR" altLang="pt-BR" sz="2400" dirty="0" smtClean="0"/>
              <a:t>Google, Yahoo!, etc...</a:t>
            </a:r>
          </a:p>
          <a:p>
            <a:pPr eaLnBrk="1" hangingPunct="1"/>
            <a:r>
              <a:rPr lang="pt-BR" altLang="pt-BR" sz="2600" dirty="0" smtClean="0"/>
              <a:t>Sistemas de Recomendação </a:t>
            </a:r>
          </a:p>
          <a:p>
            <a:pPr lvl="1" eaLnBrk="1" hangingPunct="1"/>
            <a:r>
              <a:rPr lang="pt-BR" altLang="pt-BR" sz="2400" dirty="0" smtClean="0"/>
              <a:t>Recomendam de itens de informação ao usuário de acordo com o seu perfil </a:t>
            </a:r>
          </a:p>
          <a:p>
            <a:pPr eaLnBrk="1" hangingPunct="1"/>
            <a:r>
              <a:rPr lang="pt-BR" altLang="pt-BR" sz="2600" dirty="0" smtClean="0"/>
              <a:t>Sistemas de Extração de Informação</a:t>
            </a:r>
          </a:p>
          <a:p>
            <a:pPr lvl="1" eaLnBrk="1" hangingPunct="1"/>
            <a:r>
              <a:rPr lang="pt-BR" altLang="pt-BR" sz="2400" dirty="0" smtClean="0"/>
              <a:t>Extraem de documentos relevantes apenas a </a:t>
            </a:r>
            <a:r>
              <a:rPr lang="pt-BR" altLang="pt-BR" sz="2400" dirty="0" smtClean="0">
                <a:solidFill>
                  <a:srgbClr val="660066"/>
                </a:solidFill>
              </a:rPr>
              <a:t>informação requerida</a:t>
            </a:r>
            <a:endParaRPr lang="pt-BR" altLang="pt-BR" sz="2400" dirty="0"/>
          </a:p>
          <a:p>
            <a:pPr lvl="2" eaLnBrk="1" hangingPunct="1"/>
            <a:r>
              <a:rPr lang="pt-BR" altLang="pt-BR" sz="2200" dirty="0" smtClean="0"/>
              <a:t>apresentada ao usuário e/ou armazenada em </a:t>
            </a:r>
            <a:r>
              <a:rPr lang="pt-BR" altLang="pt-BR" sz="2200" dirty="0" err="1" smtClean="0"/>
              <a:t>BDs</a:t>
            </a:r>
            <a:r>
              <a:rPr lang="pt-BR" altLang="pt-BR" sz="2200" dirty="0" smtClean="0"/>
              <a:t> ou em Bases se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57CA7F-A4A0-449F-BE03-BB8A42B6DAD2}" type="slidenum">
              <a:rPr lang="pt-BR" altLang="pt-BR" smtClean="0"/>
              <a:pPr/>
              <a:t>15</a:t>
            </a:fld>
            <a:endParaRPr lang="pt-BR" altLang="pt-BR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76300"/>
          </a:xfrm>
        </p:spPr>
        <p:txBody>
          <a:bodyPr/>
          <a:lstStyle/>
          <a:p>
            <a:pPr eaLnBrk="1" hangingPunct="1"/>
            <a:r>
              <a:rPr lang="pt-BR" altLang="pt-BR" smtClean="0"/>
              <a:t>Aplicações, Serviços, Agentes...</a:t>
            </a:r>
          </a:p>
        </p:txBody>
      </p:sp>
      <p:sp>
        <p:nvSpPr>
          <p:cNvPr id="1741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Agentes Notificadores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 smtClean="0"/>
              <a:t>Enviam notificações ou e-mails para o usuário de acordo com seus interesses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Agentes Chatterbots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 smtClean="0"/>
              <a:t>Capazes de dialogar com os usuários em linguagem natural restrita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 err="1" smtClean="0"/>
              <a:t>E.g.</a:t>
            </a:r>
            <a:r>
              <a:rPr lang="pt-BR" altLang="pt-BR" sz="2400" dirty="0" smtClean="0"/>
              <a:t>, </a:t>
            </a:r>
            <a:r>
              <a:rPr lang="pt-BR" altLang="pt-BR" sz="2400" dirty="0" smtClean="0"/>
              <a:t>ELIZA, ALICE, entre outros </a:t>
            </a:r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Voltando</a:t>
            </a:r>
            <a:r>
              <a:rPr lang="en-US" dirty="0" smtClean="0"/>
              <a:t>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definições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10E75-5803-4B72-86F4-46D85383BE0C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293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mtClean="0"/>
              <a:t>Sistemas de RI</a:t>
            </a:r>
          </a:p>
        </p:txBody>
      </p:sp>
      <p:sp>
        <p:nvSpPr>
          <p:cNvPr id="184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4"/>
            <a:ext cx="7772400" cy="4794845"/>
          </a:xfrm>
        </p:spPr>
        <p:txBody>
          <a:bodyPr/>
          <a:lstStyle/>
          <a:p>
            <a:r>
              <a:rPr lang="pt-BR" altLang="pt-BR" sz="2600" dirty="0" smtClean="0"/>
              <a:t>Um sistema de RI pode ser visto como a parte do sistema de informação responsável pelo</a:t>
            </a:r>
          </a:p>
          <a:p>
            <a:pPr lvl="1"/>
            <a:r>
              <a:rPr lang="pt-BR" altLang="pt-BR" sz="2400" dirty="0" smtClean="0">
                <a:solidFill>
                  <a:srgbClr val="660066"/>
                </a:solidFill>
              </a:rPr>
              <a:t>armazenamento</a:t>
            </a:r>
            <a:r>
              <a:rPr lang="pt-BR" altLang="pt-BR" sz="2400" dirty="0" smtClean="0"/>
              <a:t> ordenado de documentos (itens de informação) em um BD </a:t>
            </a:r>
          </a:p>
          <a:p>
            <a:pPr lvl="1"/>
            <a:r>
              <a:rPr lang="pt-BR" altLang="pt-BR" sz="2400" dirty="0" smtClean="0"/>
              <a:t>e sua posterior </a:t>
            </a:r>
            <a:r>
              <a:rPr lang="pt-BR" altLang="pt-BR" sz="2400" dirty="0" smtClean="0">
                <a:solidFill>
                  <a:srgbClr val="660066"/>
                </a:solidFill>
              </a:rPr>
              <a:t>recuperação </a:t>
            </a:r>
          </a:p>
          <a:p>
            <a:pPr lvl="1"/>
            <a:r>
              <a:rPr lang="pt-BR" altLang="pt-BR" sz="2400" dirty="0" smtClean="0"/>
              <a:t>para responder a </a:t>
            </a:r>
            <a:r>
              <a:rPr lang="pt-BR" altLang="pt-BR" sz="2400" dirty="0" smtClean="0">
                <a:solidFill>
                  <a:srgbClr val="660066"/>
                </a:solidFill>
              </a:rPr>
              <a:t>consulta do usuário.</a:t>
            </a:r>
          </a:p>
          <a:p>
            <a:pPr lvl="1"/>
            <a:endParaRPr lang="pt-BR" altLang="pt-BR" sz="2400" dirty="0" smtClean="0"/>
          </a:p>
          <a:p>
            <a:r>
              <a:rPr lang="pt-BR" altLang="pt-BR" sz="2600" dirty="0" smtClean="0">
                <a:solidFill>
                  <a:srgbClr val="660066"/>
                </a:solidFill>
              </a:rPr>
              <a:t>Duas Fases</a:t>
            </a:r>
          </a:p>
          <a:p>
            <a:pPr lvl="1"/>
            <a:r>
              <a:rPr lang="pt-BR" altLang="pt-BR" sz="2400" dirty="0" smtClean="0"/>
              <a:t>Criação da Base de índices de documentos</a:t>
            </a:r>
          </a:p>
          <a:p>
            <a:pPr lvl="1"/>
            <a:r>
              <a:rPr lang="pt-BR" altLang="pt-BR" sz="2400" dirty="0" smtClean="0"/>
              <a:t>Consulta à Base de índices de documentos</a:t>
            </a:r>
          </a:p>
        </p:txBody>
      </p:sp>
      <p:sp>
        <p:nvSpPr>
          <p:cNvPr id="1843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0647AC-7C13-4739-AD1F-083995EBC33B}" type="slidenum">
              <a:rPr lang="pt-BR" altLang="pt-BR" smtClean="0"/>
              <a:pPr/>
              <a:t>17</a:t>
            </a:fld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62050"/>
          </a:xfrm>
          <a:ln>
            <a:solidFill>
              <a:srgbClr val="23238D"/>
            </a:solidFill>
          </a:ln>
        </p:spPr>
        <p:txBody>
          <a:bodyPr/>
          <a:lstStyle/>
          <a:p>
            <a:pPr eaLnBrk="1" hangingPunct="1"/>
            <a:r>
              <a:rPr lang="pt-BR" altLang="pt-BR" dirty="0" smtClean="0"/>
              <a:t>Sistemas de RI </a:t>
            </a:r>
            <a:br>
              <a:rPr lang="pt-BR" altLang="pt-BR" dirty="0" smtClean="0"/>
            </a:br>
            <a:r>
              <a:rPr lang="pt-BR" altLang="pt-BR" sz="3200" dirty="0" smtClean="0"/>
              <a:t>Fase 1: Criação da Base de Índices</a:t>
            </a:r>
          </a:p>
        </p:txBody>
      </p:sp>
      <p:sp>
        <p:nvSpPr>
          <p:cNvPr id="19459" name="AutoShape 2051"/>
          <p:cNvSpPr>
            <a:spLocks noChangeArrowheads="1"/>
          </p:cNvSpPr>
          <p:nvPr/>
        </p:nvSpPr>
        <p:spPr bwMode="auto">
          <a:xfrm>
            <a:off x="676275" y="3429000"/>
            <a:ext cx="1447800" cy="1447800"/>
          </a:xfrm>
          <a:prstGeom prst="flowChartMagneticDisk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pt-BR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altLang="pt-BR" sz="2000">
                <a:solidFill>
                  <a:srgbClr val="000000"/>
                </a:solidFill>
                <a:latin typeface="Times New Roman" pitchFamily="18" charset="0"/>
              </a:rPr>
              <a:t>Base de </a:t>
            </a:r>
          </a:p>
          <a:p>
            <a:pPr algn="ctr"/>
            <a:r>
              <a:rPr lang="en-US" altLang="pt-BR" sz="2000">
                <a:solidFill>
                  <a:srgbClr val="000000"/>
                </a:solidFill>
                <a:latin typeface="Times New Roman" pitchFamily="18" charset="0"/>
              </a:rPr>
              <a:t>docs. ou</a:t>
            </a:r>
          </a:p>
          <a:p>
            <a:pPr algn="ctr"/>
            <a:r>
              <a:rPr lang="en-US" altLang="pt-BR" sz="2000">
                <a:solidFill>
                  <a:srgbClr val="000000"/>
                </a:solidFill>
                <a:latin typeface="Times New Roman" pitchFamily="18" charset="0"/>
              </a:rPr>
              <a:t>Web</a:t>
            </a:r>
          </a:p>
        </p:txBody>
      </p:sp>
      <p:sp>
        <p:nvSpPr>
          <p:cNvPr id="19460" name="Rectangle 2053"/>
          <p:cNvSpPr>
            <a:spLocks noChangeArrowheads="1"/>
          </p:cNvSpPr>
          <p:nvPr/>
        </p:nvSpPr>
        <p:spPr bwMode="auto">
          <a:xfrm>
            <a:off x="4144963" y="3505200"/>
            <a:ext cx="1524000" cy="914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Indexação</a:t>
            </a:r>
          </a:p>
        </p:txBody>
      </p:sp>
      <p:sp>
        <p:nvSpPr>
          <p:cNvPr id="19461" name="Rectangle 2060"/>
          <p:cNvSpPr>
            <a:spLocks noChangeArrowheads="1"/>
          </p:cNvSpPr>
          <p:nvPr/>
        </p:nvSpPr>
        <p:spPr bwMode="auto">
          <a:xfrm>
            <a:off x="3419475" y="1905000"/>
            <a:ext cx="3962400" cy="533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altLang="pt-BR" sz="2200" dirty="0">
                <a:solidFill>
                  <a:srgbClr val="000000"/>
                </a:solidFill>
                <a:latin typeface="Times New Roman" pitchFamily="18" charset="0"/>
              </a:rPr>
              <a:t>Preparação dos documentos</a:t>
            </a:r>
            <a:endParaRPr lang="en-US" altLang="pt-BR" sz="2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9462" name="AutoShape 2066"/>
          <p:cNvCxnSpPr>
            <a:cxnSpLocks noChangeShapeType="1"/>
          </p:cNvCxnSpPr>
          <p:nvPr/>
        </p:nvCxnSpPr>
        <p:spPr bwMode="auto">
          <a:xfrm rot="-5400000">
            <a:off x="1030288" y="31242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463" name="Line 2069"/>
          <p:cNvSpPr>
            <a:spLocks noChangeShapeType="1"/>
          </p:cNvSpPr>
          <p:nvPr/>
        </p:nvSpPr>
        <p:spPr bwMode="auto">
          <a:xfrm>
            <a:off x="4983163" y="2438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9464" name="Line 2071"/>
          <p:cNvSpPr>
            <a:spLocks noChangeShapeType="1"/>
          </p:cNvSpPr>
          <p:nvPr/>
        </p:nvSpPr>
        <p:spPr bwMode="auto">
          <a:xfrm>
            <a:off x="4906963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9465" name="Line 2083"/>
          <p:cNvSpPr>
            <a:spLocks noChangeShapeType="1"/>
          </p:cNvSpPr>
          <p:nvPr/>
        </p:nvSpPr>
        <p:spPr bwMode="auto">
          <a:xfrm>
            <a:off x="2057400" y="2057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9466" name="Line 2084"/>
          <p:cNvSpPr>
            <a:spLocks noChangeShapeType="1"/>
          </p:cNvSpPr>
          <p:nvPr/>
        </p:nvSpPr>
        <p:spPr bwMode="auto">
          <a:xfrm>
            <a:off x="2209800" y="2209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9467" name="AutoShape 2091"/>
          <p:cNvSpPr>
            <a:spLocks noChangeArrowheads="1"/>
          </p:cNvSpPr>
          <p:nvPr/>
        </p:nvSpPr>
        <p:spPr bwMode="auto">
          <a:xfrm>
            <a:off x="4211638" y="5105400"/>
            <a:ext cx="1447800" cy="1447800"/>
          </a:xfrm>
          <a:prstGeom prst="flowChartMagneticDisk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Base de</a:t>
            </a:r>
          </a:p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índices</a:t>
            </a:r>
          </a:p>
        </p:txBody>
      </p:sp>
      <p:sp>
        <p:nvSpPr>
          <p:cNvPr id="19468" name="Text Box 2094"/>
          <p:cNvSpPr txBox="1">
            <a:spLocks noChangeArrowheads="1"/>
          </p:cNvSpPr>
          <p:nvPr/>
        </p:nvSpPr>
        <p:spPr bwMode="auto">
          <a:xfrm>
            <a:off x="5135563" y="2362200"/>
            <a:ext cx="1676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>
                <a:solidFill>
                  <a:srgbClr val="000000"/>
                </a:solidFill>
                <a:latin typeface="Times New Roman" pitchFamily="18" charset="0"/>
              </a:rPr>
              <a:t>Representação  do documento</a:t>
            </a:r>
          </a:p>
          <a:p>
            <a:pPr>
              <a:spcBef>
                <a:spcPct val="50000"/>
              </a:spcBef>
            </a:pPr>
            <a:r>
              <a:rPr lang="pt-BR" altLang="pt-BR" sz="2000">
                <a:solidFill>
                  <a:srgbClr val="000000"/>
                </a:solidFill>
                <a:latin typeface="Times New Roman" pitchFamily="18" charset="0"/>
              </a:rPr>
              <a:t>(visão lógica)</a:t>
            </a:r>
            <a:endParaRPr lang="pt-PT" altLang="pt-BR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9" name="Line 2095"/>
          <p:cNvSpPr>
            <a:spLocks noChangeShapeType="1"/>
          </p:cNvSpPr>
          <p:nvPr/>
        </p:nvSpPr>
        <p:spPr bwMode="auto">
          <a:xfrm>
            <a:off x="2678113" y="2209800"/>
            <a:ext cx="712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9470" name="Text Box 2098"/>
          <p:cNvSpPr txBox="1">
            <a:spLocks noChangeArrowheads="1"/>
          </p:cNvSpPr>
          <p:nvPr/>
        </p:nvSpPr>
        <p:spPr bwMode="auto">
          <a:xfrm>
            <a:off x="5211763" y="4479925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Times New Roman" pitchFamily="18" charset="0"/>
              </a:rPr>
              <a:t>Arquivo de índices </a:t>
            </a:r>
            <a:r>
              <a:rPr lang="pt-BR" altLang="pt-BR" sz="2000" dirty="0" smtClean="0">
                <a:solidFill>
                  <a:srgbClr val="000000"/>
                </a:solidFill>
                <a:latin typeface="Times New Roman" pitchFamily="18" charset="0"/>
              </a:rPr>
              <a:t>invertidos</a:t>
            </a:r>
            <a:endParaRPr lang="pt-PT" altLang="pt-BR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1" name="AutoShape 2099"/>
          <p:cNvSpPr>
            <a:spLocks noChangeArrowheads="1"/>
          </p:cNvSpPr>
          <p:nvPr/>
        </p:nvSpPr>
        <p:spPr bwMode="auto">
          <a:xfrm>
            <a:off x="687388" y="1751360"/>
            <a:ext cx="1990725" cy="962918"/>
          </a:xfrm>
          <a:prstGeom prst="flowChartMultidocumen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Documentos</a:t>
            </a:r>
          </a:p>
          <a:p>
            <a:pPr algn="ctr"/>
            <a:endParaRPr lang="pt-PT" altLang="pt-BR" sz="2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ChangeArrowheads="1"/>
          </p:cNvSpPr>
          <p:nvPr/>
        </p:nvSpPr>
        <p:spPr bwMode="auto">
          <a:xfrm>
            <a:off x="3276600" y="3838575"/>
            <a:ext cx="1676400" cy="838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Busca e </a:t>
            </a:r>
          </a:p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recuperação</a:t>
            </a:r>
          </a:p>
        </p:txBody>
      </p:sp>
      <p:sp>
        <p:nvSpPr>
          <p:cNvPr id="20483" name="Rectangle 9"/>
          <p:cNvSpPr>
            <a:spLocks noChangeArrowheads="1"/>
          </p:cNvSpPr>
          <p:nvPr/>
        </p:nvSpPr>
        <p:spPr bwMode="auto">
          <a:xfrm>
            <a:off x="4119563" y="5327650"/>
            <a:ext cx="1676400" cy="838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Ordenação</a:t>
            </a:r>
          </a:p>
        </p:txBody>
      </p:sp>
      <p:sp>
        <p:nvSpPr>
          <p:cNvPr id="20484" name="Rectangle 12"/>
          <p:cNvSpPr>
            <a:spLocks noChangeArrowheads="1"/>
          </p:cNvSpPr>
          <p:nvPr/>
        </p:nvSpPr>
        <p:spPr bwMode="auto">
          <a:xfrm>
            <a:off x="2195513" y="2466975"/>
            <a:ext cx="3962400" cy="533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altLang="pt-BR" sz="2200">
                <a:solidFill>
                  <a:srgbClr val="000000"/>
                </a:solidFill>
                <a:latin typeface="Times New Roman" pitchFamily="18" charset="0"/>
              </a:rPr>
              <a:t>Preparação da consulta</a:t>
            </a:r>
            <a:endParaRPr lang="en-US" altLang="pt-BR" sz="2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5" name="Rectangle 13"/>
          <p:cNvSpPr>
            <a:spLocks noChangeArrowheads="1"/>
          </p:cNvSpPr>
          <p:nvPr/>
        </p:nvSpPr>
        <p:spPr bwMode="auto">
          <a:xfrm>
            <a:off x="2916238" y="1371600"/>
            <a:ext cx="2362200" cy="457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Interface do usuário</a:t>
            </a:r>
          </a:p>
        </p:txBody>
      </p:sp>
      <p:sp>
        <p:nvSpPr>
          <p:cNvPr id="20486" name="Line 26"/>
          <p:cNvSpPr>
            <a:spLocks noChangeShapeType="1"/>
          </p:cNvSpPr>
          <p:nvPr/>
        </p:nvSpPr>
        <p:spPr bwMode="auto">
          <a:xfrm>
            <a:off x="5837238" y="571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0487" name="Line 29"/>
          <p:cNvSpPr>
            <a:spLocks noChangeShapeType="1"/>
          </p:cNvSpPr>
          <p:nvPr/>
        </p:nvSpPr>
        <p:spPr bwMode="auto">
          <a:xfrm>
            <a:off x="4067175" y="30003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0488" name="Line 35"/>
          <p:cNvSpPr>
            <a:spLocks noChangeShapeType="1"/>
          </p:cNvSpPr>
          <p:nvPr/>
        </p:nvSpPr>
        <p:spPr bwMode="auto">
          <a:xfrm>
            <a:off x="3683000" y="1600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0489" name="Line 36"/>
          <p:cNvSpPr>
            <a:spLocks noChangeShapeType="1"/>
          </p:cNvSpPr>
          <p:nvPr/>
        </p:nvSpPr>
        <p:spPr bwMode="auto">
          <a:xfrm>
            <a:off x="3835400" y="175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</a:endParaRPr>
          </a:p>
        </p:txBody>
      </p:sp>
      <p:cxnSp>
        <p:nvCxnSpPr>
          <p:cNvPr id="17420" name="AutoShape 40"/>
          <p:cNvCxnSpPr>
            <a:cxnSpLocks noChangeShapeType="1"/>
          </p:cNvCxnSpPr>
          <p:nvPr/>
        </p:nvCxnSpPr>
        <p:spPr bwMode="auto">
          <a:xfrm rot="10800000">
            <a:off x="5292725" y="1557338"/>
            <a:ext cx="2514600" cy="4076700"/>
          </a:xfrm>
          <a:prstGeom prst="bentConnector3">
            <a:avLst>
              <a:gd name="adj1" fmla="val -9093"/>
            </a:avLst>
          </a:prstGeom>
          <a:noFill/>
          <a:ln w="28575">
            <a:solidFill>
              <a:schemeClr val="bg2">
                <a:lumMod val="75000"/>
              </a:schemeClr>
            </a:solidFill>
            <a:miter lim="800000"/>
            <a:headEnd/>
            <a:tailEnd type="triangle" w="med" len="med"/>
          </a:ln>
        </p:spPr>
      </p:cxnSp>
      <p:sp>
        <p:nvSpPr>
          <p:cNvPr id="20491" name="AutoShape 41"/>
          <p:cNvSpPr>
            <a:spLocks noChangeArrowheads="1"/>
          </p:cNvSpPr>
          <p:nvPr/>
        </p:nvSpPr>
        <p:spPr bwMode="auto">
          <a:xfrm>
            <a:off x="5940425" y="3649663"/>
            <a:ext cx="1447800" cy="1219200"/>
          </a:xfrm>
          <a:prstGeom prst="flowChartMagneticDisk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Base de</a:t>
            </a:r>
          </a:p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índices</a:t>
            </a:r>
          </a:p>
        </p:txBody>
      </p:sp>
      <p:sp>
        <p:nvSpPr>
          <p:cNvPr id="20492" name="AutoShape 43"/>
          <p:cNvSpPr>
            <a:spLocks noChangeArrowheads="1"/>
          </p:cNvSpPr>
          <p:nvPr/>
        </p:nvSpPr>
        <p:spPr bwMode="auto">
          <a:xfrm>
            <a:off x="1193800" y="5380038"/>
            <a:ext cx="2514600" cy="963612"/>
          </a:xfrm>
          <a:prstGeom prst="flowChartMultidocumen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Índices-docs</a:t>
            </a:r>
          </a:p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recuperados</a:t>
            </a:r>
            <a:endParaRPr lang="pt-PT" altLang="pt-BR">
              <a:solidFill>
                <a:srgbClr val="000000"/>
              </a:solidFill>
            </a:endParaRPr>
          </a:p>
        </p:txBody>
      </p:sp>
      <p:sp>
        <p:nvSpPr>
          <p:cNvPr id="20493" name="Rectangle 45"/>
          <p:cNvSpPr>
            <a:spLocks noChangeArrowheads="1"/>
          </p:cNvSpPr>
          <p:nvPr/>
        </p:nvSpPr>
        <p:spPr bwMode="auto">
          <a:xfrm>
            <a:off x="1949450" y="3130550"/>
            <a:ext cx="1928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pt-BR" sz="1800">
                <a:solidFill>
                  <a:srgbClr val="000000"/>
                </a:solidFill>
                <a:latin typeface="Times New Roman" pitchFamily="18" charset="0"/>
              </a:rPr>
              <a:t>Representação </a:t>
            </a:r>
          </a:p>
          <a:p>
            <a:r>
              <a:rPr lang="en-US" altLang="pt-BR" sz="1800">
                <a:solidFill>
                  <a:srgbClr val="000000"/>
                </a:solidFill>
                <a:latin typeface="Times New Roman" pitchFamily="18" charset="0"/>
              </a:rPr>
              <a:t>interna da consulta</a:t>
            </a:r>
            <a:endParaRPr lang="pt-PT" altLang="pt-BR" sz="1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94" name="AutoShape 47"/>
          <p:cNvSpPr>
            <a:spLocks noChangeArrowheads="1"/>
          </p:cNvSpPr>
          <p:nvPr/>
        </p:nvSpPr>
        <p:spPr bwMode="auto">
          <a:xfrm>
            <a:off x="6443663" y="5229225"/>
            <a:ext cx="1990725" cy="963613"/>
          </a:xfrm>
          <a:prstGeom prst="flowChartMultidocumen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Índices-docs</a:t>
            </a:r>
          </a:p>
          <a:p>
            <a:pPr algn="ctr"/>
            <a:r>
              <a:rPr lang="en-US" altLang="pt-BR" sz="2200">
                <a:solidFill>
                  <a:srgbClr val="000000"/>
                </a:solidFill>
                <a:latin typeface="Times New Roman" pitchFamily="18" charset="0"/>
              </a:rPr>
              <a:t>ordenados</a:t>
            </a:r>
            <a:endParaRPr lang="pt-PT" altLang="pt-BR" sz="2200">
              <a:solidFill>
                <a:srgbClr val="000000"/>
              </a:solidFill>
            </a:endParaRPr>
          </a:p>
        </p:txBody>
      </p:sp>
      <p:sp>
        <p:nvSpPr>
          <p:cNvPr id="20495" name="Line 48"/>
          <p:cNvSpPr>
            <a:spLocks noChangeShapeType="1"/>
          </p:cNvSpPr>
          <p:nvPr/>
        </p:nvSpPr>
        <p:spPr bwMode="auto">
          <a:xfrm>
            <a:off x="4067175" y="1828800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0496" name="Text Box 49"/>
          <p:cNvSpPr txBox="1">
            <a:spLocks noChangeArrowheads="1"/>
          </p:cNvSpPr>
          <p:nvPr/>
        </p:nvSpPr>
        <p:spPr bwMode="auto">
          <a:xfrm>
            <a:off x="1735138" y="1773238"/>
            <a:ext cx="3124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800">
                <a:solidFill>
                  <a:srgbClr val="000000"/>
                </a:solidFill>
                <a:latin typeface="Times New Roman" pitchFamily="18" charset="0"/>
              </a:rPr>
              <a:t>Consulta = </a:t>
            </a:r>
          </a:p>
          <a:p>
            <a:r>
              <a:rPr lang="pt-BR" altLang="pt-BR" sz="1800">
                <a:solidFill>
                  <a:srgbClr val="000000"/>
                </a:solidFill>
                <a:latin typeface="Times New Roman" pitchFamily="18" charset="0"/>
              </a:rPr>
              <a:t>Necessidade do usuário</a:t>
            </a:r>
            <a:endParaRPr lang="pt-PT" altLang="pt-BR" sz="1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97" name="Line 57"/>
          <p:cNvSpPr>
            <a:spLocks noChangeShapeType="1"/>
          </p:cNvSpPr>
          <p:nvPr/>
        </p:nvSpPr>
        <p:spPr bwMode="auto">
          <a:xfrm>
            <a:off x="3683000" y="5715000"/>
            <a:ext cx="447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20498" name="Line 58"/>
          <p:cNvSpPr>
            <a:spLocks noChangeShapeType="1"/>
          </p:cNvSpPr>
          <p:nvPr/>
        </p:nvSpPr>
        <p:spPr bwMode="auto">
          <a:xfrm flipH="1">
            <a:off x="2159000" y="4716463"/>
            <a:ext cx="198120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>
              <a:solidFill>
                <a:srgbClr val="000000"/>
              </a:solidFill>
            </a:endParaRPr>
          </a:p>
        </p:txBody>
      </p:sp>
      <p:cxnSp>
        <p:nvCxnSpPr>
          <p:cNvPr id="20499" name="Conector de seta reta 26"/>
          <p:cNvCxnSpPr>
            <a:cxnSpLocks noChangeShapeType="1"/>
          </p:cNvCxnSpPr>
          <p:nvPr/>
        </p:nvCxnSpPr>
        <p:spPr bwMode="auto">
          <a:xfrm flipV="1">
            <a:off x="4932363" y="4219575"/>
            <a:ext cx="1000125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0500" name="Título 20"/>
          <p:cNvSpPr>
            <a:spLocks noGrp="1"/>
          </p:cNvSpPr>
          <p:nvPr>
            <p:ph type="title"/>
          </p:nvPr>
        </p:nvSpPr>
        <p:spPr>
          <a:xfrm>
            <a:off x="609600" y="142875"/>
            <a:ext cx="7772400" cy="1143000"/>
          </a:xfrm>
          <a:ln>
            <a:solidFill>
              <a:srgbClr val="23238D"/>
            </a:solidFill>
          </a:ln>
        </p:spPr>
        <p:txBody>
          <a:bodyPr/>
          <a:lstStyle/>
          <a:p>
            <a:r>
              <a:rPr lang="pt-BR" altLang="pt-BR" dirty="0" smtClean="0"/>
              <a:t>Sistemas de RI </a:t>
            </a:r>
            <a:r>
              <a:rPr lang="pt-BR" altLang="pt-BR" sz="4000" dirty="0" smtClean="0"/>
              <a:t/>
            </a:r>
            <a:br>
              <a:rPr lang="pt-BR" altLang="pt-BR" sz="4000" dirty="0" smtClean="0"/>
            </a:br>
            <a:r>
              <a:rPr lang="pt-BR" altLang="pt-BR" sz="3200" dirty="0" smtClean="0"/>
              <a:t>Fase 2: Consulta à </a:t>
            </a:r>
            <a:r>
              <a:rPr lang="pt-BR" altLang="pt-BR" sz="3200" dirty="0"/>
              <a:t>Base de Índices</a:t>
            </a:r>
            <a:endParaRPr lang="en-US" alt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6415085-A806-458F-B207-74E701A049BA}" type="slidenum">
              <a:rPr lang="pt-BR" altLang="pt-BR" smtClean="0"/>
              <a:pPr/>
              <a:t>2</a:t>
            </a:fld>
            <a:endParaRPr lang="pt-BR" altLang="pt-BR" smtClean="0"/>
          </a:p>
        </p:txBody>
      </p:sp>
      <p:sp>
        <p:nvSpPr>
          <p:cNvPr id="410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00100"/>
          </a:xfrm>
        </p:spPr>
        <p:txBody>
          <a:bodyPr/>
          <a:lstStyle/>
          <a:p>
            <a:pPr eaLnBrk="1" hangingPunct="1"/>
            <a:r>
              <a:rPr lang="pt-BR" altLang="pt-BR" smtClean="0"/>
              <a:t>Roteiro</a:t>
            </a:r>
          </a:p>
        </p:txBody>
      </p:sp>
      <p:sp>
        <p:nvSpPr>
          <p:cNvPr id="410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Motivação/Introdução</a:t>
            </a:r>
          </a:p>
          <a:p>
            <a:pPr eaLnBrk="1" hangingPunct="1"/>
            <a:r>
              <a:rPr lang="pt-BR" altLang="pt-BR" dirty="0" smtClean="0"/>
              <a:t>Histórico</a:t>
            </a:r>
          </a:p>
          <a:p>
            <a:pPr eaLnBrk="1" hangingPunct="1"/>
            <a:r>
              <a:rPr lang="pt-BR" altLang="pt-BR" dirty="0" smtClean="0"/>
              <a:t>Arquitetura básica</a:t>
            </a:r>
          </a:p>
          <a:p>
            <a:pPr lvl="1" eaLnBrk="1" hangingPunct="1"/>
            <a:r>
              <a:rPr lang="pt-BR" altLang="pt-BR" dirty="0" smtClean="0"/>
              <a:t>Fases e etapas dos sistemas de RI</a:t>
            </a:r>
          </a:p>
          <a:p>
            <a:pPr eaLnBrk="1" hangingPunct="1"/>
            <a:r>
              <a:rPr lang="pt-BR" altLang="pt-BR" dirty="0" smtClean="0"/>
              <a:t>Principais módulos</a:t>
            </a:r>
          </a:p>
          <a:p>
            <a:pPr eaLnBrk="1" hangingPunct="1"/>
            <a:r>
              <a:rPr lang="pt-BR" altLang="pt-BR" dirty="0" smtClean="0"/>
              <a:t>Algumas aplicações</a:t>
            </a:r>
          </a:p>
          <a:p>
            <a:pPr eaLnBrk="1" hangingPunct="1"/>
            <a:r>
              <a:rPr lang="pt-BR" altLang="pt-BR" dirty="0" smtClean="0"/>
              <a:t>Próxima aula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1FE00E-0E53-4844-A1EF-A9BE5624C2C7}" type="slidenum">
              <a:rPr lang="pt-BR" altLang="pt-BR" smtClean="0"/>
              <a:pPr/>
              <a:t>20</a:t>
            </a:fld>
            <a:endParaRPr lang="pt-BR" altLang="pt-BR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714375"/>
          </a:xfrm>
        </p:spPr>
        <p:txBody>
          <a:bodyPr/>
          <a:lstStyle/>
          <a:p>
            <a:pPr eaLnBrk="1" hangingPunct="1"/>
            <a:r>
              <a:rPr lang="en-US" altLang="pt-BR" smtClean="0"/>
              <a:t>Fases e Etapas de um Sistemas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925144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lvl="1" eaLnBrk="1" hangingPunct="1">
              <a:defRPr/>
            </a:pPr>
            <a:r>
              <a:rPr lang="pt-BR" sz="2200" dirty="0" smtClean="0"/>
              <a:t>Aquisição (seleção) dos documentos</a:t>
            </a:r>
          </a:p>
          <a:p>
            <a:pPr lvl="1" eaLnBrk="1" hangingPunct="1">
              <a:defRPr/>
            </a:pPr>
            <a:r>
              <a:rPr lang="pt-BR" sz="2200" dirty="0" smtClean="0"/>
              <a:t>Preparação dos documentos</a:t>
            </a:r>
          </a:p>
          <a:p>
            <a:pPr lvl="1" eaLnBrk="1" hangingPunct="1">
              <a:defRPr/>
            </a:pPr>
            <a:r>
              <a:rPr lang="pt-BR" sz="2200" dirty="0" smtClean="0"/>
              <a:t>Indexação dos documentos</a:t>
            </a:r>
          </a:p>
          <a:p>
            <a:pPr lvl="2" eaLnBrk="1" hangingPunct="1">
              <a:defRPr/>
            </a:pPr>
            <a:r>
              <a:rPr lang="pt-BR" sz="2000" dirty="0" smtClean="0"/>
              <a:t>Criação da base de índices invertidos</a:t>
            </a:r>
          </a:p>
          <a:p>
            <a:pPr lvl="2" eaLnBrk="1" hangingPunct="1">
              <a:defRPr/>
            </a:pPr>
            <a:endParaRPr lang="pt-BR" sz="2000" dirty="0" smtClean="0"/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lvl="1" eaLnBrk="1" hangingPunct="1">
              <a:defRPr/>
            </a:pPr>
            <a:r>
              <a:rPr lang="pt-BR" sz="2200" dirty="0" smtClean="0"/>
              <a:t>Construção da consulta (</a:t>
            </a:r>
            <a:r>
              <a:rPr lang="pt-BR" sz="2200" i="1" dirty="0" err="1" smtClean="0"/>
              <a:t>query</a:t>
            </a:r>
            <a:r>
              <a:rPr lang="pt-BR" sz="2200" dirty="0" smtClean="0"/>
              <a:t>)</a:t>
            </a:r>
          </a:p>
          <a:p>
            <a:pPr lvl="1" eaLnBrk="1" hangingPunct="1">
              <a:defRPr/>
            </a:pPr>
            <a:r>
              <a:rPr lang="pt-BR" sz="2200" dirty="0" smtClean="0"/>
              <a:t>Busca (casamento/</a:t>
            </a:r>
            <a:r>
              <a:rPr lang="pt-BR" sz="2200" i="1" dirty="0" smtClean="0"/>
              <a:t>match</a:t>
            </a:r>
            <a:r>
              <a:rPr lang="pt-BR" sz="2200" dirty="0" smtClean="0"/>
              <a:t> com a consulta do usuário)</a:t>
            </a:r>
          </a:p>
          <a:p>
            <a:pPr lvl="1" eaLnBrk="1" hangingPunct="1">
              <a:defRPr/>
            </a:pPr>
            <a:r>
              <a:rPr lang="pt-BR" sz="2200" dirty="0" smtClean="0"/>
              <a:t>Ordenação dos documentos recuperados</a:t>
            </a:r>
          </a:p>
          <a:p>
            <a:pPr lvl="1" eaLnBrk="1" hangingPunct="1">
              <a:defRPr/>
            </a:pPr>
            <a:r>
              <a:rPr lang="pt-BR" sz="2200" dirty="0" smtClean="0"/>
              <a:t>Apresentação dos resultados</a:t>
            </a:r>
          </a:p>
          <a:p>
            <a:pPr lvl="1" eaLnBrk="1" hangingPunct="1">
              <a:defRPr/>
            </a:pP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71538"/>
          </a:xfrm>
        </p:spPr>
        <p:txBody>
          <a:bodyPr/>
          <a:lstStyle/>
          <a:p>
            <a:r>
              <a:rPr lang="en-US" altLang="pt-BR" smtClean="0"/>
              <a:t>Sistemas de RI</a:t>
            </a:r>
          </a:p>
        </p:txBody>
      </p:sp>
      <p:sp>
        <p:nvSpPr>
          <p:cNvPr id="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514475"/>
            <a:ext cx="7772400" cy="4733925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Antes de </a:t>
            </a:r>
            <a:r>
              <a:rPr lang="en-US" sz="2600" dirty="0" err="1" smtClean="0"/>
              <a:t>tudo</a:t>
            </a:r>
            <a:r>
              <a:rPr lang="en-US" sz="2600" dirty="0" smtClean="0"/>
              <a:t>…</a:t>
            </a:r>
          </a:p>
          <a:p>
            <a:pPr lvl="1">
              <a:defRPr/>
            </a:pPr>
            <a:r>
              <a:rPr lang="en-US" sz="2400" dirty="0" err="1" smtClean="0"/>
              <a:t>Precisamos</a:t>
            </a:r>
            <a:r>
              <a:rPr lang="en-US" sz="2400" dirty="0" smtClean="0"/>
              <a:t> </a:t>
            </a:r>
            <a:r>
              <a:rPr lang="en-US" sz="2400" dirty="0" err="1" smtClean="0"/>
              <a:t>escolher</a:t>
            </a:r>
            <a:r>
              <a:rPr lang="en-US" sz="2400" dirty="0" smtClean="0"/>
              <a:t> o </a:t>
            </a:r>
            <a:r>
              <a:rPr lang="pt-BR" sz="2400" dirty="0" smtClean="0">
                <a:solidFill>
                  <a:srgbClr val="660066"/>
                </a:solidFill>
                <a:sym typeface="Monotype Sorts" pitchFamily="2" charset="2"/>
              </a:rPr>
              <a:t>Modelo de Recuperação de Documentos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sym typeface="Monotype Sorts" pitchFamily="2" charset="2"/>
              </a:rPr>
              <a:t> </a:t>
            </a:r>
            <a:r>
              <a:rPr lang="pt-BR" sz="2400" dirty="0" smtClean="0">
                <a:sym typeface="Monotype Sorts" pitchFamily="2" charset="2"/>
              </a:rPr>
              <a:t>que será usado para indexar os documentos</a:t>
            </a:r>
          </a:p>
          <a:p>
            <a:pPr lvl="2">
              <a:defRPr/>
            </a:pPr>
            <a:r>
              <a:rPr lang="pt-BR" sz="2000" dirty="0" smtClean="0">
                <a:sym typeface="Monotype Sorts" pitchFamily="2" charset="2"/>
              </a:rPr>
              <a:t>Esse modelo vai determinar como será a Base de índices, como será a função de ordenação, quais são os tipos de consulta possíveis, etc.</a:t>
            </a:r>
          </a:p>
          <a:p>
            <a:pPr>
              <a:defRPr/>
            </a:pPr>
            <a:r>
              <a:rPr lang="pt-BR" sz="2600" dirty="0" smtClean="0">
                <a:sym typeface="Monotype Sorts" pitchFamily="2" charset="2"/>
              </a:rPr>
              <a:t>Voltando </a:t>
            </a:r>
            <a:r>
              <a:rPr lang="pt-BR" sz="2600" dirty="0" smtClean="0">
                <a:sym typeface="Monotype Sorts" pitchFamily="2" charset="2"/>
              </a:rPr>
              <a:t>às Fases e Etapas</a:t>
            </a:r>
          </a:p>
          <a:p>
            <a:pPr lvl="1">
              <a:defRPr/>
            </a:pPr>
            <a:r>
              <a:rPr lang="pt-BR" sz="2400" dirty="0" smtClean="0">
                <a:sym typeface="Monotype Sorts" pitchFamily="2" charset="2"/>
              </a:rPr>
              <a:t>Bem de leve...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253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0827BE3-2EFF-4EE6-A193-7AA7384C05FC}" type="slidenum">
              <a:rPr lang="pt-BR" altLang="pt-BR" smtClean="0"/>
              <a:pPr/>
              <a:t>21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AD0480-ED46-46F4-AC92-171D7EBAEA35}" type="slidenum">
              <a:rPr lang="pt-BR" altLang="pt-BR" smtClean="0"/>
              <a:pPr/>
              <a:t>22</a:t>
            </a:fld>
            <a:endParaRPr lang="pt-BR" altLang="pt-BR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33475"/>
          </a:xfrm>
        </p:spPr>
        <p:txBody>
          <a:bodyPr/>
          <a:lstStyle/>
          <a:p>
            <a:pPr eaLnBrk="1" hangingPunct="1"/>
            <a:r>
              <a:rPr lang="pt-BR" altLang="pt-BR" smtClean="0"/>
              <a:t>F1: Aquisição de Documentos</a:t>
            </a:r>
          </a:p>
        </p:txBody>
      </p:sp>
      <p:sp>
        <p:nvSpPr>
          <p:cNvPr id="2355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66875"/>
            <a:ext cx="7772400" cy="4657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 smtClean="0">
                <a:solidFill>
                  <a:schemeClr val="tx2"/>
                </a:solidFill>
              </a:rPr>
              <a:t>Manual</a:t>
            </a:r>
            <a:r>
              <a:rPr lang="pt-BR" altLang="pt-BR" sz="2600" dirty="0" smtClean="0"/>
              <a:t> para sistemas gerais de RI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 smtClean="0"/>
              <a:t>E</a:t>
            </a:r>
            <a:r>
              <a:rPr lang="pt-BR" altLang="pt-BR" sz="2400" dirty="0"/>
              <a:t>x</a:t>
            </a:r>
            <a:r>
              <a:rPr lang="pt-BR" altLang="pt-BR" sz="2400" dirty="0" smtClean="0"/>
              <a:t>., sistemas de bibliotecas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 smtClean="0">
                <a:solidFill>
                  <a:schemeClr val="tx2"/>
                </a:solidFill>
              </a:rPr>
              <a:t>Automática</a:t>
            </a:r>
            <a:r>
              <a:rPr lang="pt-BR" altLang="pt-BR" sz="2600" dirty="0" smtClean="0"/>
              <a:t> para sistemas na Web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 smtClean="0"/>
              <a:t>Uso de </a:t>
            </a:r>
            <a:r>
              <a:rPr lang="pt-BR" altLang="pt-BR" sz="2400" i="1" dirty="0" err="1" smtClean="0"/>
              <a:t>crawlers</a:t>
            </a:r>
            <a:r>
              <a:rPr lang="pt-BR" altLang="pt-BR" sz="2400" i="1" dirty="0" smtClean="0"/>
              <a:t> </a:t>
            </a:r>
            <a:r>
              <a:rPr lang="pt-BR" altLang="pt-BR" sz="2400" dirty="0" smtClean="0"/>
              <a:t>(</a:t>
            </a:r>
            <a:r>
              <a:rPr lang="pt-BR" altLang="pt-BR" sz="2400" i="1" dirty="0" err="1" smtClean="0"/>
              <a:t>spiders</a:t>
            </a:r>
            <a:r>
              <a:rPr lang="pt-BR" altLang="pt-BR" sz="2400" dirty="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Programas que navegam pela Web e fazem download das páginas para um servidor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Partem de um conjunto inicial de links (sementes)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Executam busca em largura ou em profundidade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7E0CEC6-7587-46EB-BC06-860CFB5A9855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09638"/>
          </a:xfrm>
        </p:spPr>
        <p:txBody>
          <a:bodyPr/>
          <a:lstStyle/>
          <a:p>
            <a:pPr eaLnBrk="1" hangingPunct="1"/>
            <a:r>
              <a:rPr lang="pt-BR" altLang="pt-BR" smtClean="0"/>
              <a:t>F1: Preparação dos Documentos</a:t>
            </a:r>
          </a:p>
        </p:txBody>
      </p:sp>
      <p:sp>
        <p:nvSpPr>
          <p:cNvPr id="1935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9300" y="1528763"/>
            <a:ext cx="7772400" cy="25098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Objetivo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Criar uma representação computacional do documento seguindo algum modelo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Fases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Operações sobre o texto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Criação da representação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143000" y="4025900"/>
            <a:ext cx="7283451" cy="1993900"/>
            <a:chOff x="1143000" y="4025900"/>
            <a:chExt cx="7283451" cy="1993900"/>
          </a:xfrm>
        </p:grpSpPr>
        <p:sp>
          <p:nvSpPr>
            <p:cNvPr id="24583" name="Line 5"/>
            <p:cNvSpPr>
              <a:spLocks noChangeShapeType="1"/>
            </p:cNvSpPr>
            <p:nvPr/>
          </p:nvSpPr>
          <p:spPr bwMode="auto">
            <a:xfrm>
              <a:off x="3200400" y="5232400"/>
              <a:ext cx="381000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584" name="Rectangle 6"/>
            <p:cNvSpPr>
              <a:spLocks noChangeArrowheads="1"/>
            </p:cNvSpPr>
            <p:nvPr/>
          </p:nvSpPr>
          <p:spPr bwMode="auto">
            <a:xfrm>
              <a:off x="1181100" y="4729163"/>
              <a:ext cx="2019300" cy="1138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/>
            </a:p>
          </p:txBody>
        </p:sp>
        <p:sp>
          <p:nvSpPr>
            <p:cNvPr id="24585" name="Text Box 7"/>
            <p:cNvSpPr txBox="1">
              <a:spLocks noChangeArrowheads="1"/>
            </p:cNvSpPr>
            <p:nvPr/>
          </p:nvSpPr>
          <p:spPr bwMode="auto">
            <a:xfrm>
              <a:off x="1143000" y="4865688"/>
              <a:ext cx="2133600" cy="1001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ts val="13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pt-BR" altLang="pt-BR" sz="1400">
                  <a:latin typeface="Times New Roman" pitchFamily="18" charset="0"/>
                </a:rPr>
                <a:t>“Se o desonesto soubesse a vantagem de ser honesto, ele seria honesto ao menos por desonestidade.”</a:t>
              </a:r>
            </a:p>
            <a:p>
              <a:pPr eaLnBrk="0" hangingPunct="0">
                <a:lnSpc>
                  <a:spcPct val="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pt-BR" altLang="pt-BR" sz="1600" b="1" i="1">
                  <a:latin typeface="Times New Roman" pitchFamily="18" charset="0"/>
                </a:rPr>
                <a:t>Sócrates</a:t>
              </a:r>
              <a:endParaRPr lang="pt-BR" altLang="pt-BR" sz="1800" b="1" i="1">
                <a:latin typeface="Times New Roman" pitchFamily="18" charset="0"/>
              </a:endParaRPr>
            </a:p>
          </p:txBody>
        </p:sp>
        <p:sp>
          <p:nvSpPr>
            <p:cNvPr id="24586" name="Text Box 8"/>
            <p:cNvSpPr txBox="1">
              <a:spLocks noChangeArrowheads="1"/>
            </p:cNvSpPr>
            <p:nvPr/>
          </p:nvSpPr>
          <p:spPr bwMode="auto">
            <a:xfrm>
              <a:off x="1258888" y="4114800"/>
              <a:ext cx="12557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1400" b="1" dirty="0" err="1">
                  <a:solidFill>
                    <a:srgbClr val="000000"/>
                  </a:solidFill>
                </a:rPr>
                <a:t>Doc</a:t>
              </a:r>
              <a:r>
                <a:rPr lang="pt-BR" altLang="pt-BR" sz="1400" b="1" dirty="0">
                  <a:solidFill>
                    <a:srgbClr val="000000"/>
                  </a:solidFill>
                </a:rPr>
                <a:t> original</a:t>
              </a:r>
              <a:endParaRPr lang="pt-BR" altLang="pt-BR" dirty="0">
                <a:solidFill>
                  <a:srgbClr val="000000"/>
                </a:solidFill>
              </a:endParaRPr>
            </a:p>
          </p:txBody>
        </p:sp>
        <p:sp>
          <p:nvSpPr>
            <p:cNvPr id="24587" name="Line 9"/>
            <p:cNvSpPr>
              <a:spLocks noChangeShapeType="1"/>
            </p:cNvSpPr>
            <p:nvPr/>
          </p:nvSpPr>
          <p:spPr bwMode="auto">
            <a:xfrm>
              <a:off x="5553075" y="5278438"/>
              <a:ext cx="652463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4588" name="Group 10"/>
            <p:cNvGrpSpPr>
              <a:grpSpLocks/>
            </p:cNvGrpSpPr>
            <p:nvPr/>
          </p:nvGrpSpPr>
          <p:grpSpPr bwMode="auto">
            <a:xfrm>
              <a:off x="3648075" y="4757738"/>
              <a:ext cx="1905000" cy="1138238"/>
              <a:chOff x="2002" y="3173"/>
              <a:chExt cx="1200" cy="717"/>
            </a:xfrm>
          </p:grpSpPr>
          <p:sp>
            <p:nvSpPr>
              <p:cNvPr id="24601" name="Rectangle 11"/>
              <p:cNvSpPr>
                <a:spLocks noChangeArrowheads="1"/>
              </p:cNvSpPr>
              <p:nvPr/>
            </p:nvSpPr>
            <p:spPr bwMode="auto">
              <a:xfrm>
                <a:off x="2002" y="3173"/>
                <a:ext cx="1200" cy="7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 altLang="pt-BR"/>
              </a:p>
            </p:txBody>
          </p:sp>
          <p:sp>
            <p:nvSpPr>
              <p:cNvPr id="24602" name="Text Box 12"/>
              <p:cNvSpPr txBox="1">
                <a:spLocks noChangeArrowheads="1"/>
              </p:cNvSpPr>
              <p:nvPr/>
            </p:nvSpPr>
            <p:spPr bwMode="auto">
              <a:xfrm>
                <a:off x="2016" y="3245"/>
                <a:ext cx="1186" cy="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desonesto / soubesse 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vantagem / honesto 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seria / honesto 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menos/desonestidade/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socrates</a:t>
                </a:r>
                <a:endParaRPr lang="pt-BR" altLang="pt-BR" sz="1800" i="1">
                  <a:latin typeface="Times New Roman" pitchFamily="18" charset="0"/>
                </a:endParaRPr>
              </a:p>
            </p:txBody>
          </p:sp>
        </p:grp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6205538" y="4597400"/>
              <a:ext cx="2124075" cy="1422400"/>
            </a:xfrm>
            <a:prstGeom prst="rect">
              <a:avLst/>
            </a:prstGeom>
            <a:solidFill>
              <a:srgbClr val="E6E6E6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honesto 		2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desonesto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soubesse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vantagem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seria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menos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desonestidade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altLang="pt-BR" sz="1600">
                  <a:latin typeface="Times New Roman" pitchFamily="18" charset="0"/>
                </a:rPr>
                <a:t>socrates 		1</a:t>
              </a: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3670300" y="4140200"/>
              <a:ext cx="19542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1400" b="1" dirty="0">
                  <a:solidFill>
                    <a:srgbClr val="000000"/>
                  </a:solidFill>
                </a:rPr>
                <a:t>Operações de Texto</a:t>
              </a:r>
              <a:endParaRPr lang="pt-BR" altLang="pt-BR" dirty="0">
                <a:solidFill>
                  <a:srgbClr val="000000"/>
                </a:solidFill>
              </a:endParaRPr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6616700" y="4025900"/>
              <a:ext cx="15176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1400" b="1" dirty="0">
                  <a:solidFill>
                    <a:srgbClr val="000000"/>
                  </a:solidFill>
                </a:rPr>
                <a:t>Representação</a:t>
              </a:r>
              <a:endParaRPr lang="pt-BR" altLang="pt-BR" dirty="0">
                <a:solidFill>
                  <a:srgbClr val="000000"/>
                </a:solidFill>
              </a:endParaRPr>
            </a:p>
          </p:txBody>
        </p:sp>
        <p:grpSp>
          <p:nvGrpSpPr>
            <p:cNvPr id="24592" name="Group 16"/>
            <p:cNvGrpSpPr>
              <a:grpSpLocks/>
            </p:cNvGrpSpPr>
            <p:nvPr/>
          </p:nvGrpSpPr>
          <p:grpSpPr bwMode="auto">
            <a:xfrm>
              <a:off x="1181100" y="4457700"/>
              <a:ext cx="2220913" cy="266700"/>
              <a:chOff x="448" y="2888"/>
              <a:chExt cx="1399" cy="168"/>
            </a:xfrm>
          </p:grpSpPr>
          <p:sp>
            <p:nvSpPr>
              <p:cNvPr id="24599" name="Rectangle 17"/>
              <p:cNvSpPr>
                <a:spLocks noChangeArrowheads="1"/>
              </p:cNvSpPr>
              <p:nvPr/>
            </p:nvSpPr>
            <p:spPr bwMode="auto">
              <a:xfrm>
                <a:off x="448" y="2888"/>
                <a:ext cx="1344" cy="1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 altLang="pt-BR"/>
              </a:p>
            </p:txBody>
          </p:sp>
          <p:sp>
            <p:nvSpPr>
              <p:cNvPr id="24600" name="Text Box 18"/>
              <p:cNvSpPr txBox="1">
                <a:spLocks noChangeArrowheads="1"/>
              </p:cNvSpPr>
              <p:nvPr/>
            </p:nvSpPr>
            <p:spPr bwMode="auto">
              <a:xfrm>
                <a:off x="472" y="2955"/>
                <a:ext cx="137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Doc : www.filosofia.com</a:t>
                </a:r>
                <a:endParaRPr lang="pt-BR" altLang="pt-BR" sz="1800" b="1" i="1">
                  <a:latin typeface="Times New Roman" pitchFamily="18" charset="0"/>
                </a:endParaRPr>
              </a:p>
            </p:txBody>
          </p:sp>
        </p:grpSp>
        <p:grpSp>
          <p:nvGrpSpPr>
            <p:cNvPr id="24593" name="Group 19"/>
            <p:cNvGrpSpPr>
              <a:grpSpLocks/>
            </p:cNvGrpSpPr>
            <p:nvPr/>
          </p:nvGrpSpPr>
          <p:grpSpPr bwMode="auto">
            <a:xfrm>
              <a:off x="3648075" y="4491038"/>
              <a:ext cx="2220913" cy="266700"/>
              <a:chOff x="448" y="2888"/>
              <a:chExt cx="1399" cy="168"/>
            </a:xfrm>
          </p:grpSpPr>
          <p:sp>
            <p:nvSpPr>
              <p:cNvPr id="24597" name="Rectangle 20"/>
              <p:cNvSpPr>
                <a:spLocks noChangeArrowheads="1"/>
              </p:cNvSpPr>
              <p:nvPr/>
            </p:nvSpPr>
            <p:spPr bwMode="auto">
              <a:xfrm>
                <a:off x="448" y="2888"/>
                <a:ext cx="1344" cy="1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 altLang="pt-BR"/>
              </a:p>
            </p:txBody>
          </p:sp>
          <p:sp>
            <p:nvSpPr>
              <p:cNvPr id="24598" name="Text Box 21"/>
              <p:cNvSpPr txBox="1">
                <a:spLocks noChangeArrowheads="1"/>
              </p:cNvSpPr>
              <p:nvPr/>
            </p:nvSpPr>
            <p:spPr bwMode="auto">
              <a:xfrm>
                <a:off x="472" y="2955"/>
                <a:ext cx="137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Doc : www.filosofia.com</a:t>
                </a:r>
                <a:endParaRPr lang="pt-BR" altLang="pt-BR" sz="1800" b="1" i="1">
                  <a:latin typeface="Times New Roman" pitchFamily="18" charset="0"/>
                </a:endParaRPr>
              </a:p>
            </p:txBody>
          </p:sp>
        </p:grpSp>
        <p:grpSp>
          <p:nvGrpSpPr>
            <p:cNvPr id="24594" name="Group 22"/>
            <p:cNvGrpSpPr>
              <a:grpSpLocks/>
            </p:cNvGrpSpPr>
            <p:nvPr/>
          </p:nvGrpSpPr>
          <p:grpSpPr bwMode="auto">
            <a:xfrm>
              <a:off x="6205538" y="4330700"/>
              <a:ext cx="2220913" cy="266700"/>
              <a:chOff x="448" y="2888"/>
              <a:chExt cx="1399" cy="168"/>
            </a:xfrm>
          </p:grpSpPr>
          <p:sp>
            <p:nvSpPr>
              <p:cNvPr id="24595" name="Rectangle 23"/>
              <p:cNvSpPr>
                <a:spLocks noChangeArrowheads="1"/>
              </p:cNvSpPr>
              <p:nvPr/>
            </p:nvSpPr>
            <p:spPr bwMode="auto">
              <a:xfrm>
                <a:off x="448" y="2888"/>
                <a:ext cx="1344" cy="1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 altLang="pt-BR"/>
              </a:p>
            </p:txBody>
          </p:sp>
          <p:sp>
            <p:nvSpPr>
              <p:cNvPr id="24596" name="Text Box 24"/>
              <p:cNvSpPr txBox="1">
                <a:spLocks noChangeArrowheads="1"/>
              </p:cNvSpPr>
              <p:nvPr/>
            </p:nvSpPr>
            <p:spPr bwMode="auto">
              <a:xfrm>
                <a:off x="472" y="2955"/>
                <a:ext cx="137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pt-BR" altLang="pt-BR" sz="1600">
                    <a:latin typeface="Times New Roman" pitchFamily="18" charset="0"/>
                  </a:rPr>
                  <a:t>Doc : www.filosofia.com</a:t>
                </a:r>
                <a:endParaRPr lang="pt-BR" altLang="pt-BR" sz="1800" b="1" i="1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594CB6-8830-422F-9387-1213FBA5BEF5}" type="slidenum">
              <a:rPr lang="pt-BR" altLang="pt-BR" smtClean="0"/>
              <a:pPr/>
              <a:t>24</a:t>
            </a:fld>
            <a:endParaRPr lang="pt-BR" altLang="pt-BR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00063"/>
            <a:ext cx="7772400" cy="714375"/>
          </a:xfrm>
        </p:spPr>
        <p:txBody>
          <a:bodyPr/>
          <a:lstStyle/>
          <a:p>
            <a:pPr eaLnBrk="1" hangingPunct="1"/>
            <a:r>
              <a:rPr lang="pt-BR" altLang="pt-BR" smtClean="0"/>
              <a:t>F1: Indexação dos Documentos</a:t>
            </a:r>
          </a:p>
        </p:txBody>
      </p:sp>
      <p:sp>
        <p:nvSpPr>
          <p:cNvPr id="2458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2411"/>
            <a:ext cx="77724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Construção da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base de índices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Objetivo: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z="2200" dirty="0" smtClean="0"/>
              <a:t>facilitar busca dos documentos no repositório digital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Opção mais simples: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z="2200" dirty="0" smtClean="0"/>
              <a:t>Varrer o texto completo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Busca seqüencial </a:t>
            </a:r>
            <a:r>
              <a:rPr lang="pt-BR" sz="2000" i="1" dirty="0" smtClean="0"/>
              <a:t>on-line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Eficaz para textos pequenos ou muito voláteis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Para bases maiores: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z="2200" dirty="0" smtClean="0"/>
              <a:t>Indexar os documentos a partir das palavras-chaves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Índices invertidos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Vetores e árvores de sufixos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Arquivos de assinatura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F64D8C-7546-4C63-B366-D8EB5AE697F6}" type="slidenum">
              <a:rPr lang="pt-BR" altLang="pt-BR" smtClean="0"/>
              <a:pPr/>
              <a:t>25</a:t>
            </a:fld>
            <a:endParaRPr lang="pt-BR" altLang="pt-BR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00100"/>
          </a:xfrm>
        </p:spPr>
        <p:txBody>
          <a:bodyPr/>
          <a:lstStyle/>
          <a:p>
            <a:pPr eaLnBrk="1" hangingPunct="1"/>
            <a:r>
              <a:rPr lang="pt-BR" altLang="pt-BR" smtClean="0"/>
              <a:t>F2: Busca e Recuperação</a:t>
            </a:r>
          </a:p>
        </p:txBody>
      </p:sp>
      <p:sp>
        <p:nvSpPr>
          <p:cNvPr id="2662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66875"/>
            <a:ext cx="7772400" cy="481012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Seleção dos links dos documentos da base que satisfazem uma consulta</a:t>
            </a:r>
          </a:p>
          <a:p>
            <a:pPr eaLnBrk="1" hangingPunct="1"/>
            <a:r>
              <a:rPr lang="pt-BR" altLang="pt-BR" sz="2400" smtClean="0"/>
              <a:t>Consultas simples</a:t>
            </a:r>
          </a:p>
          <a:p>
            <a:pPr lvl="1" eaLnBrk="1" hangingPunct="1"/>
            <a:r>
              <a:rPr lang="pt-BR" altLang="pt-BR" sz="2200" smtClean="0"/>
              <a:t>Recuperam links dos documentos onde a palavra ocorre pelo menos uma vez </a:t>
            </a:r>
          </a:p>
          <a:p>
            <a:pPr eaLnBrk="1" hangingPunct="1"/>
            <a:r>
              <a:rPr lang="pt-BR" altLang="pt-BR" sz="2400" smtClean="0"/>
              <a:t>Consultas compostas (booleanas) </a:t>
            </a:r>
          </a:p>
          <a:p>
            <a:pPr lvl="1" eaLnBrk="1" hangingPunct="1"/>
            <a:r>
              <a:rPr lang="pt-BR" altLang="pt-BR" sz="2200" smtClean="0"/>
              <a:t>Recuperam links dos documentos onde cada palavra da consulta ocorre pelo menos uma vez </a:t>
            </a:r>
          </a:p>
          <a:p>
            <a:pPr lvl="1" eaLnBrk="1" hangingPunct="1"/>
            <a:r>
              <a:rPr lang="pt-BR" altLang="pt-BR" sz="2200" i="1" smtClean="0"/>
              <a:t>Merge</a:t>
            </a:r>
            <a:r>
              <a:rPr lang="pt-BR" altLang="pt-BR" sz="2200" smtClean="0"/>
              <a:t> de listas</a:t>
            </a:r>
          </a:p>
          <a:p>
            <a:pPr lvl="2" eaLnBrk="1" hangingPunct="1"/>
            <a:r>
              <a:rPr lang="pt-BR" altLang="pt-BR" sz="2000" smtClean="0"/>
              <a:t>Combina as listas de documentos recuperados de acordo com o operador booleano da consulta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8EB01E-9268-4EFF-B7A6-9C8975664BA9}" type="slidenum">
              <a:rPr lang="pt-BR" altLang="pt-BR" smtClean="0"/>
              <a:pPr/>
              <a:t>26</a:t>
            </a:fld>
            <a:endParaRPr lang="pt-BR" altLang="pt-BR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00100"/>
          </a:xfrm>
        </p:spPr>
        <p:txBody>
          <a:bodyPr/>
          <a:lstStyle/>
          <a:p>
            <a:pPr eaLnBrk="1" hangingPunct="1"/>
            <a:r>
              <a:rPr lang="pt-BR" altLang="pt-BR" smtClean="0"/>
              <a:t>F2: Ordenação dos resultados</a:t>
            </a:r>
          </a:p>
        </p:txBody>
      </p:sp>
      <p:sp>
        <p:nvSpPr>
          <p:cNvPr id="276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14475"/>
            <a:ext cx="7772400" cy="5000625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Ordena os links dos documentos recuperados de acordo com sua </a:t>
            </a:r>
            <a:r>
              <a:rPr lang="pt-BR" altLang="pt-BR" sz="2400" dirty="0" smtClean="0">
                <a:solidFill>
                  <a:srgbClr val="660066"/>
                </a:solidFill>
              </a:rPr>
              <a:t>relevância </a:t>
            </a:r>
            <a:r>
              <a:rPr lang="pt-BR" altLang="pt-BR" sz="2400" dirty="0" smtClean="0"/>
              <a:t>em relação à Consulta</a:t>
            </a:r>
          </a:p>
          <a:p>
            <a:pPr eaLnBrk="1" hangingPunct="1"/>
            <a:r>
              <a:rPr lang="pt-BR" altLang="pt-BR" sz="2400" dirty="0" smtClean="0"/>
              <a:t>Relevância é difícil de medir</a:t>
            </a:r>
          </a:p>
          <a:p>
            <a:pPr lvl="1" eaLnBrk="1" hangingPunct="1"/>
            <a:r>
              <a:rPr lang="pt-BR" altLang="pt-BR" sz="2000" dirty="0" smtClean="0"/>
              <a:t>Mede-se a </a:t>
            </a:r>
            <a:r>
              <a:rPr lang="pt-BR" altLang="pt-BR" sz="2000" dirty="0" smtClean="0">
                <a:solidFill>
                  <a:srgbClr val="660066"/>
                </a:solidFill>
              </a:rPr>
              <a:t>similaridade </a:t>
            </a:r>
            <a:r>
              <a:rPr lang="pt-BR" altLang="pt-BR" sz="2000" dirty="0" smtClean="0"/>
              <a:t>entre cada documento e a consulta</a:t>
            </a:r>
          </a:p>
          <a:p>
            <a:pPr eaLnBrk="1" hangingPunct="1"/>
            <a:r>
              <a:rPr lang="pt-BR" altLang="pt-BR" sz="2400" dirty="0" smtClean="0"/>
              <a:t>Modelo </a:t>
            </a:r>
            <a:r>
              <a:rPr lang="pt-BR" altLang="pt-BR" sz="2400" i="1" dirty="0" smtClean="0"/>
              <a:t>Espaço Vetorial</a:t>
            </a:r>
          </a:p>
          <a:p>
            <a:pPr lvl="1" eaLnBrk="1" hangingPunct="1"/>
            <a:r>
              <a:rPr lang="pt-BR" altLang="pt-BR" sz="2000" dirty="0" smtClean="0"/>
              <a:t>Similaridade é proporcional ao cosseno do ângulo entre o vetor que representa o documento e o vetor da consulta</a:t>
            </a:r>
          </a:p>
          <a:p>
            <a:pPr lvl="1" eaLnBrk="1" hangingPunct="1"/>
            <a:r>
              <a:rPr lang="pt-BR" altLang="pt-BR" sz="2000" dirty="0" smtClean="0"/>
              <a:t>Tende a retornar documentos pequenos</a:t>
            </a:r>
          </a:p>
          <a:p>
            <a:pPr eaLnBrk="1" hangingPunct="1"/>
            <a:r>
              <a:rPr lang="pt-BR" altLang="pt-BR" sz="2400" dirty="0" smtClean="0"/>
              <a:t>Google</a:t>
            </a:r>
          </a:p>
          <a:p>
            <a:pPr lvl="1" eaLnBrk="1" hangingPunct="1"/>
            <a:r>
              <a:rPr lang="pt-BR" altLang="pt-BR" sz="2100" dirty="0" smtClean="0"/>
              <a:t>Proximidade das palavras da consulta no documento</a:t>
            </a:r>
          </a:p>
          <a:p>
            <a:pPr lvl="1" eaLnBrk="1" hangingPunct="1"/>
            <a:r>
              <a:rPr lang="pt-BR" altLang="pt-BR" sz="2100" dirty="0" smtClean="0"/>
              <a:t>Tamanho da fonte, texto de </a:t>
            </a:r>
            <a:r>
              <a:rPr lang="pt-BR" altLang="pt-BR" sz="2100" i="1" dirty="0" smtClean="0"/>
              <a:t>links</a:t>
            </a:r>
            <a:r>
              <a:rPr lang="pt-BR" altLang="pt-BR" sz="2100" dirty="0" smtClean="0"/>
              <a:t>, ...</a:t>
            </a:r>
          </a:p>
          <a:p>
            <a:pPr lvl="1" eaLnBrk="1" hangingPunct="1"/>
            <a:r>
              <a:rPr lang="pt-BR" altLang="pt-BR" sz="2100" i="1" dirty="0" err="1" smtClean="0"/>
              <a:t>PageRank</a:t>
            </a:r>
            <a:endParaRPr lang="pt-BR" altLang="pt-BR" sz="2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mtClean="0"/>
              <a:t>Algumas aplicações...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ABD2D5F-BB7D-44AA-9B4E-B54CAAC8075F}" type="slidenum">
              <a:rPr lang="pt-BR" altLang="pt-BR" smtClean="0"/>
              <a:pPr/>
              <a:t>28</a:t>
            </a:fld>
            <a:endParaRPr lang="pt-BR" altLang="pt-BR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8392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Engenhos de Busca</a:t>
            </a:r>
          </a:p>
        </p:txBody>
      </p:sp>
      <p:grpSp>
        <p:nvGrpSpPr>
          <p:cNvPr id="29701" name="Group 97"/>
          <p:cNvGrpSpPr>
            <a:grpSpLocks/>
          </p:cNvGrpSpPr>
          <p:nvPr/>
        </p:nvGrpSpPr>
        <p:grpSpPr bwMode="auto">
          <a:xfrm>
            <a:off x="338138" y="1287463"/>
            <a:ext cx="8413750" cy="5037137"/>
            <a:chOff x="213" y="574"/>
            <a:chExt cx="5300" cy="3173"/>
          </a:xfrm>
        </p:grpSpPr>
        <p:pic>
          <p:nvPicPr>
            <p:cNvPr id="29702" name="Picture 81" descr="D:\efas\ias\WEB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3" y="2978"/>
              <a:ext cx="727" cy="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23" name="Rectangle 19"/>
            <p:cNvSpPr>
              <a:spLocks noChangeArrowheads="1"/>
            </p:cNvSpPr>
            <p:nvPr/>
          </p:nvSpPr>
          <p:spPr bwMode="auto">
            <a:xfrm>
              <a:off x="248" y="3405"/>
              <a:ext cx="558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pt-BR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Web</a:t>
              </a:r>
            </a:p>
          </p:txBody>
        </p:sp>
        <p:grpSp>
          <p:nvGrpSpPr>
            <p:cNvPr id="29704" name="Group 96"/>
            <p:cNvGrpSpPr>
              <a:grpSpLocks/>
            </p:cNvGrpSpPr>
            <p:nvPr/>
          </p:nvGrpSpPr>
          <p:grpSpPr bwMode="auto">
            <a:xfrm>
              <a:off x="443" y="574"/>
              <a:ext cx="5070" cy="3122"/>
              <a:chOff x="443" y="574"/>
              <a:chExt cx="5070" cy="3122"/>
            </a:xfrm>
          </p:grpSpPr>
          <p:sp>
            <p:nvSpPr>
              <p:cNvPr id="29705" name="Rectangle 68"/>
              <p:cNvSpPr>
                <a:spLocks noChangeArrowheads="1"/>
              </p:cNvSpPr>
              <p:nvPr/>
            </p:nvSpPr>
            <p:spPr bwMode="auto">
              <a:xfrm>
                <a:off x="2133" y="2344"/>
                <a:ext cx="3228" cy="1280"/>
              </a:xfrm>
              <a:prstGeom prst="rect">
                <a:avLst/>
              </a:prstGeom>
              <a:solidFill>
                <a:srgbClr val="CCFFCC">
                  <a:alpha val="50195"/>
                </a:srgbClr>
              </a:solidFill>
              <a:ln w="1270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29706" name="Rectangle 5"/>
              <p:cNvSpPr>
                <a:spLocks noChangeArrowheads="1"/>
              </p:cNvSpPr>
              <p:nvPr/>
            </p:nvSpPr>
            <p:spPr bwMode="auto">
              <a:xfrm>
                <a:off x="1282" y="1264"/>
                <a:ext cx="677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Consulta</a:t>
                </a:r>
              </a:p>
            </p:txBody>
          </p:sp>
          <p:sp>
            <p:nvSpPr>
              <p:cNvPr id="29707" name="Rectangle 6"/>
              <p:cNvSpPr>
                <a:spLocks noChangeArrowheads="1"/>
              </p:cNvSpPr>
              <p:nvPr/>
            </p:nvSpPr>
            <p:spPr bwMode="auto">
              <a:xfrm>
                <a:off x="1282" y="1743"/>
                <a:ext cx="705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Resposta</a:t>
                </a:r>
              </a:p>
            </p:txBody>
          </p:sp>
          <p:sp>
            <p:nvSpPr>
              <p:cNvPr id="29708" name="Rectangle 7"/>
              <p:cNvSpPr>
                <a:spLocks noChangeArrowheads="1"/>
              </p:cNvSpPr>
              <p:nvPr/>
            </p:nvSpPr>
            <p:spPr bwMode="auto">
              <a:xfrm>
                <a:off x="2133" y="873"/>
                <a:ext cx="3228" cy="1408"/>
              </a:xfrm>
              <a:prstGeom prst="rect">
                <a:avLst/>
              </a:prstGeom>
              <a:solidFill>
                <a:schemeClr val="folHlink">
                  <a:alpha val="50195"/>
                </a:schemeClr>
              </a:solidFill>
              <a:ln w="1270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grpSp>
            <p:nvGrpSpPr>
              <p:cNvPr id="29709" name="Group 48"/>
              <p:cNvGrpSpPr>
                <a:grpSpLocks/>
              </p:cNvGrpSpPr>
              <p:nvPr/>
            </p:nvGrpSpPr>
            <p:grpSpPr bwMode="auto">
              <a:xfrm>
                <a:off x="4348" y="1832"/>
                <a:ext cx="832" cy="585"/>
                <a:chOff x="4387" y="1063"/>
                <a:chExt cx="832" cy="585"/>
              </a:xfrm>
            </p:grpSpPr>
            <p:sp>
              <p:nvSpPr>
                <p:cNvPr id="29754" name="AutoShape 11"/>
                <p:cNvSpPr>
                  <a:spLocks noChangeArrowheads="1"/>
                </p:cNvSpPr>
                <p:nvPr/>
              </p:nvSpPr>
              <p:spPr bwMode="auto">
                <a:xfrm>
                  <a:off x="4387" y="1093"/>
                  <a:ext cx="832" cy="555"/>
                </a:xfrm>
                <a:prstGeom prst="roundRect">
                  <a:avLst>
                    <a:gd name="adj" fmla="val 12477"/>
                  </a:avLst>
                </a:prstGeom>
                <a:solidFill>
                  <a:srgbClr val="66CCFF"/>
                </a:solidFill>
                <a:ln w="1270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 altLang="pt-BR"/>
                </a:p>
              </p:txBody>
            </p:sp>
            <p:sp>
              <p:nvSpPr>
                <p:cNvPr id="29755" name="Oval 12"/>
                <p:cNvSpPr>
                  <a:spLocks noChangeArrowheads="1"/>
                </p:cNvSpPr>
                <p:nvPr/>
              </p:nvSpPr>
              <p:spPr bwMode="auto">
                <a:xfrm>
                  <a:off x="4387" y="1063"/>
                  <a:ext cx="832" cy="171"/>
                </a:xfrm>
                <a:prstGeom prst="ellipse">
                  <a:avLst/>
                </a:prstGeom>
                <a:solidFill>
                  <a:srgbClr val="66CCFF"/>
                </a:solidFill>
                <a:ln w="1270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 altLang="pt-BR"/>
                </a:p>
              </p:txBody>
            </p:sp>
            <p:sp>
              <p:nvSpPr>
                <p:cNvPr id="29756" name="Rectangle 13"/>
                <p:cNvSpPr>
                  <a:spLocks noChangeArrowheads="1"/>
                </p:cNvSpPr>
                <p:nvPr/>
              </p:nvSpPr>
              <p:spPr bwMode="auto">
                <a:xfrm>
                  <a:off x="4433" y="1203"/>
                  <a:ext cx="740" cy="4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altLang="pt-BR" sz="2000" b="1">
                      <a:solidFill>
                        <a:srgbClr val="000099"/>
                      </a:solidFill>
                    </a:rPr>
                    <a:t>Base de</a:t>
                  </a:r>
                </a:p>
                <a:p>
                  <a:pPr algn="ctr" eaLnBrk="0" hangingPunct="0"/>
                  <a:r>
                    <a:rPr lang="pt-BR" altLang="pt-BR" sz="2000" b="1">
                      <a:solidFill>
                        <a:srgbClr val="000099"/>
                      </a:solidFill>
                    </a:rPr>
                    <a:t>Índices</a:t>
                  </a:r>
                </a:p>
              </p:txBody>
            </p:sp>
          </p:grpSp>
          <p:sp>
            <p:nvSpPr>
              <p:cNvPr id="29710" name="Rectangle 14"/>
              <p:cNvSpPr>
                <a:spLocks noChangeArrowheads="1"/>
              </p:cNvSpPr>
              <p:nvPr/>
            </p:nvSpPr>
            <p:spPr bwMode="auto">
              <a:xfrm>
                <a:off x="4224" y="574"/>
                <a:ext cx="1289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Engenho de Busca</a:t>
                </a:r>
              </a:p>
            </p:txBody>
          </p:sp>
          <p:sp>
            <p:nvSpPr>
              <p:cNvPr id="29711" name="Rectangle 15"/>
              <p:cNvSpPr>
                <a:spLocks noChangeArrowheads="1"/>
              </p:cNvSpPr>
              <p:nvPr/>
            </p:nvSpPr>
            <p:spPr bwMode="auto">
              <a:xfrm>
                <a:off x="478" y="827"/>
                <a:ext cx="728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2000" b="1">
                    <a:solidFill>
                      <a:srgbClr val="000099"/>
                    </a:solidFill>
                  </a:rPr>
                  <a:t>Usuário</a:t>
                </a:r>
                <a:endParaRPr lang="pt-BR" altLang="pt-BR" sz="20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712" name="Rectangle 25"/>
              <p:cNvSpPr>
                <a:spLocks noChangeArrowheads="1"/>
              </p:cNvSpPr>
              <p:nvPr/>
            </p:nvSpPr>
            <p:spPr bwMode="auto">
              <a:xfrm>
                <a:off x="1282" y="2978"/>
                <a:ext cx="578" cy="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800" b="1">
                    <a:solidFill>
                      <a:srgbClr val="000099"/>
                    </a:solidFill>
                  </a:rPr>
                  <a:t>Spider</a:t>
                </a:r>
              </a:p>
            </p:txBody>
          </p:sp>
          <p:sp>
            <p:nvSpPr>
              <p:cNvPr id="29713" name="Rectangle 26"/>
              <p:cNvSpPr>
                <a:spLocks noChangeArrowheads="1"/>
              </p:cNvSpPr>
              <p:nvPr/>
            </p:nvSpPr>
            <p:spPr bwMode="auto">
              <a:xfrm>
                <a:off x="3220" y="2507"/>
                <a:ext cx="80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Indexador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714" name="Rectangle 27"/>
              <p:cNvSpPr>
                <a:spLocks noChangeArrowheads="1"/>
              </p:cNvSpPr>
              <p:nvPr/>
            </p:nvSpPr>
            <p:spPr bwMode="auto">
              <a:xfrm>
                <a:off x="3128" y="3107"/>
                <a:ext cx="1178" cy="412"/>
              </a:xfrm>
              <a:prstGeom prst="rect">
                <a:avLst/>
              </a:prstGeom>
              <a:noFill/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29715" name="Line 28"/>
              <p:cNvSpPr>
                <a:spLocks noChangeShapeType="1"/>
              </p:cNvSpPr>
              <p:nvPr/>
            </p:nvSpPr>
            <p:spPr bwMode="auto">
              <a:xfrm>
                <a:off x="1215" y="1477"/>
                <a:ext cx="1774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6" name="Line 29"/>
              <p:cNvSpPr>
                <a:spLocks noChangeShapeType="1"/>
              </p:cNvSpPr>
              <p:nvPr/>
            </p:nvSpPr>
            <p:spPr bwMode="auto">
              <a:xfrm flipH="1">
                <a:off x="1215" y="1972"/>
                <a:ext cx="1389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7" name="Line 30"/>
              <p:cNvSpPr>
                <a:spLocks noChangeShapeType="1"/>
              </p:cNvSpPr>
              <p:nvPr/>
            </p:nvSpPr>
            <p:spPr bwMode="auto">
              <a:xfrm>
                <a:off x="4803" y="1369"/>
                <a:ext cx="0" cy="463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8" name="Rectangle 34"/>
              <p:cNvSpPr>
                <a:spLocks noChangeArrowheads="1"/>
              </p:cNvSpPr>
              <p:nvPr/>
            </p:nvSpPr>
            <p:spPr bwMode="auto">
              <a:xfrm>
                <a:off x="2042" y="805"/>
                <a:ext cx="3430" cy="2891"/>
              </a:xfrm>
              <a:prstGeom prst="rect">
                <a:avLst/>
              </a:prstGeom>
              <a:noFill/>
              <a:ln w="38100">
                <a:solidFill>
                  <a:srgbClr val="000099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29719" name="Line 35"/>
              <p:cNvSpPr>
                <a:spLocks noChangeShapeType="1"/>
              </p:cNvSpPr>
              <p:nvPr/>
            </p:nvSpPr>
            <p:spPr bwMode="auto">
              <a:xfrm flipH="1">
                <a:off x="940" y="3354"/>
                <a:ext cx="1267" cy="0"/>
              </a:xfrm>
              <a:prstGeom prst="line">
                <a:avLst/>
              </a:prstGeom>
              <a:noFill/>
              <a:ln w="76200">
                <a:solidFill>
                  <a:srgbClr val="000099"/>
                </a:solidFill>
                <a:round/>
                <a:headEnd type="arrow" w="med" len="med"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20" name="Line 36"/>
              <p:cNvSpPr>
                <a:spLocks noChangeShapeType="1"/>
              </p:cNvSpPr>
              <p:nvPr/>
            </p:nvSpPr>
            <p:spPr bwMode="auto">
              <a:xfrm>
                <a:off x="806" y="1081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21" name="Rectangle 38"/>
              <p:cNvSpPr>
                <a:spLocks noChangeArrowheads="1"/>
              </p:cNvSpPr>
              <p:nvPr/>
            </p:nvSpPr>
            <p:spPr bwMode="auto">
              <a:xfrm>
                <a:off x="3757" y="2900"/>
                <a:ext cx="1308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200" b="1">
                    <a:solidFill>
                      <a:srgbClr val="000099"/>
                    </a:solidFill>
                  </a:rPr>
                  <a:t>Representação dos Docs</a:t>
                </a:r>
                <a:endParaRPr lang="pt-BR" altLang="pt-BR" sz="12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722" name="Rectangle 39"/>
              <p:cNvSpPr>
                <a:spLocks noChangeArrowheads="1"/>
              </p:cNvSpPr>
              <p:nvPr/>
            </p:nvSpPr>
            <p:spPr bwMode="auto">
              <a:xfrm>
                <a:off x="2133" y="871"/>
                <a:ext cx="162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chemeClr val="tx2"/>
                    </a:solidFill>
                  </a:rPr>
                  <a:t>Servidor de Consultas</a:t>
                </a:r>
              </a:p>
            </p:txBody>
          </p:sp>
          <p:sp>
            <p:nvSpPr>
              <p:cNvPr id="29723" name="Rectangle 40"/>
              <p:cNvSpPr>
                <a:spLocks noChangeArrowheads="1"/>
              </p:cNvSpPr>
              <p:nvPr/>
            </p:nvSpPr>
            <p:spPr bwMode="auto">
              <a:xfrm>
                <a:off x="899" y="3414"/>
                <a:ext cx="1308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Aquisição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724" name="Rectangle 41"/>
              <p:cNvSpPr>
                <a:spLocks noChangeArrowheads="1"/>
              </p:cNvSpPr>
              <p:nvPr/>
            </p:nvSpPr>
            <p:spPr bwMode="auto">
              <a:xfrm>
                <a:off x="3114" y="3207"/>
                <a:ext cx="123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Pré-Processador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725" name="AutoShape 42"/>
              <p:cNvSpPr>
                <a:spLocks noChangeArrowheads="1"/>
              </p:cNvSpPr>
              <p:nvPr/>
            </p:nvSpPr>
            <p:spPr bwMode="auto">
              <a:xfrm>
                <a:off x="2219" y="3048"/>
                <a:ext cx="538" cy="528"/>
              </a:xfrm>
              <a:prstGeom prst="flowChartMultidocumen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lnSpc>
                    <a:spcPct val="200000"/>
                  </a:lnSpc>
                </a:pPr>
                <a:r>
                  <a:rPr lang="pt-BR" altLang="pt-BR" sz="1600" b="1"/>
                  <a:t>Docs</a:t>
                </a:r>
              </a:p>
            </p:txBody>
          </p:sp>
          <p:sp>
            <p:nvSpPr>
              <p:cNvPr id="29726" name="Line 43"/>
              <p:cNvSpPr>
                <a:spLocks noChangeShapeType="1"/>
              </p:cNvSpPr>
              <p:nvPr/>
            </p:nvSpPr>
            <p:spPr bwMode="auto">
              <a:xfrm>
                <a:off x="2757" y="3296"/>
                <a:ext cx="350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27" name="Line 45"/>
              <p:cNvSpPr>
                <a:spLocks noChangeShapeType="1"/>
              </p:cNvSpPr>
              <p:nvPr/>
            </p:nvSpPr>
            <p:spPr bwMode="auto">
              <a:xfrm flipH="1">
                <a:off x="3734" y="2819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 type="arrow" w="med" len="med"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28" name="Rectangle 46"/>
              <p:cNvSpPr>
                <a:spLocks noChangeArrowheads="1"/>
              </p:cNvSpPr>
              <p:nvPr/>
            </p:nvSpPr>
            <p:spPr bwMode="auto">
              <a:xfrm>
                <a:off x="3107" y="2406"/>
                <a:ext cx="1035" cy="412"/>
              </a:xfrm>
              <a:prstGeom prst="rect">
                <a:avLst/>
              </a:prstGeom>
              <a:noFill/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grpSp>
            <p:nvGrpSpPr>
              <p:cNvPr id="29729" name="Group 51"/>
              <p:cNvGrpSpPr>
                <a:grpSpLocks/>
              </p:cNvGrpSpPr>
              <p:nvPr/>
            </p:nvGrpSpPr>
            <p:grpSpPr bwMode="auto">
              <a:xfrm>
                <a:off x="4139" y="2435"/>
                <a:ext cx="661" cy="177"/>
                <a:chOff x="3622" y="1993"/>
                <a:chExt cx="520" cy="288"/>
              </a:xfrm>
            </p:grpSpPr>
            <p:sp>
              <p:nvSpPr>
                <p:cNvPr id="29752" name="Line 49"/>
                <p:cNvSpPr>
                  <a:spLocks noChangeShapeType="1"/>
                </p:cNvSpPr>
                <p:nvPr/>
              </p:nvSpPr>
              <p:spPr bwMode="auto">
                <a:xfrm>
                  <a:off x="4142" y="1993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rgbClr val="000099"/>
                  </a:solidFill>
                  <a:round/>
                  <a:headEnd type="arrow" w="med" len="med"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753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3622" y="2281"/>
                  <a:ext cx="520" cy="0"/>
                </a:xfrm>
                <a:prstGeom prst="line">
                  <a:avLst/>
                </a:prstGeom>
                <a:noFill/>
                <a:ln w="3810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29730" name="Group 56"/>
              <p:cNvGrpSpPr>
                <a:grpSpLocks/>
              </p:cNvGrpSpPr>
              <p:nvPr/>
            </p:nvGrpSpPr>
            <p:grpSpPr bwMode="auto">
              <a:xfrm>
                <a:off x="2989" y="1163"/>
                <a:ext cx="1035" cy="412"/>
                <a:chOff x="2699" y="1257"/>
                <a:chExt cx="1035" cy="412"/>
              </a:xfrm>
            </p:grpSpPr>
            <p:sp>
              <p:nvSpPr>
                <p:cNvPr id="29750" name="Rectangle 52"/>
                <p:cNvSpPr>
                  <a:spLocks noChangeArrowheads="1"/>
                </p:cNvSpPr>
                <p:nvPr/>
              </p:nvSpPr>
              <p:spPr bwMode="auto">
                <a:xfrm>
                  <a:off x="2699" y="1358"/>
                  <a:ext cx="1035" cy="2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altLang="pt-BR" sz="1600" b="1">
                      <a:solidFill>
                        <a:srgbClr val="000099"/>
                      </a:solidFill>
                    </a:rPr>
                    <a:t>Recuperador</a:t>
                  </a:r>
                  <a:endParaRPr lang="pt-BR" altLang="pt-BR" sz="1600" b="1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29751" name="Rectangle 53"/>
                <p:cNvSpPr>
                  <a:spLocks noChangeArrowheads="1"/>
                </p:cNvSpPr>
                <p:nvPr/>
              </p:nvSpPr>
              <p:spPr bwMode="auto">
                <a:xfrm>
                  <a:off x="2699" y="1257"/>
                  <a:ext cx="1035" cy="412"/>
                </a:xfrm>
                <a:prstGeom prst="rect">
                  <a:avLst/>
                </a:prstGeom>
                <a:noFill/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 altLang="pt-BR"/>
                </a:p>
              </p:txBody>
            </p:sp>
          </p:grpSp>
          <p:sp>
            <p:nvSpPr>
              <p:cNvPr id="29731" name="Rectangle 54"/>
              <p:cNvSpPr>
                <a:spLocks noChangeArrowheads="1"/>
              </p:cNvSpPr>
              <p:nvPr/>
            </p:nvSpPr>
            <p:spPr bwMode="auto">
              <a:xfrm>
                <a:off x="2740" y="1868"/>
                <a:ext cx="80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Ordenador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732" name="Rectangle 55"/>
              <p:cNvSpPr>
                <a:spLocks noChangeArrowheads="1"/>
              </p:cNvSpPr>
              <p:nvPr/>
            </p:nvSpPr>
            <p:spPr bwMode="auto">
              <a:xfrm>
                <a:off x="2604" y="1766"/>
                <a:ext cx="1035" cy="412"/>
              </a:xfrm>
              <a:prstGeom prst="rect">
                <a:avLst/>
              </a:prstGeom>
              <a:noFill/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29733" name="Line 57"/>
              <p:cNvSpPr>
                <a:spLocks noChangeShapeType="1"/>
              </p:cNvSpPr>
              <p:nvPr/>
            </p:nvSpPr>
            <p:spPr bwMode="auto">
              <a:xfrm>
                <a:off x="4024" y="1369"/>
                <a:ext cx="779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 type="arrow" w="med" len="med"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34" name="Line 58"/>
              <p:cNvSpPr>
                <a:spLocks noChangeShapeType="1"/>
              </p:cNvSpPr>
              <p:nvPr/>
            </p:nvSpPr>
            <p:spPr bwMode="auto">
              <a:xfrm flipH="1">
                <a:off x="3891" y="1575"/>
                <a:ext cx="0" cy="398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35" name="Line 59"/>
              <p:cNvSpPr>
                <a:spLocks noChangeShapeType="1"/>
              </p:cNvSpPr>
              <p:nvPr/>
            </p:nvSpPr>
            <p:spPr bwMode="auto">
              <a:xfrm flipH="1">
                <a:off x="3639" y="1972"/>
                <a:ext cx="252" cy="1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36" name="Rectangle 61"/>
              <p:cNvSpPr>
                <a:spLocks noChangeArrowheads="1"/>
              </p:cNvSpPr>
              <p:nvPr/>
            </p:nvSpPr>
            <p:spPr bwMode="auto">
              <a:xfrm>
                <a:off x="4530" y="1159"/>
                <a:ext cx="49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29737" name="Rectangle 62"/>
              <p:cNvSpPr>
                <a:spLocks noChangeArrowheads="1"/>
              </p:cNvSpPr>
              <p:nvPr/>
            </p:nvSpPr>
            <p:spPr bwMode="auto">
              <a:xfrm>
                <a:off x="2386" y="1264"/>
                <a:ext cx="30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1</a:t>
                </a:r>
              </a:p>
            </p:txBody>
          </p:sp>
          <p:sp>
            <p:nvSpPr>
              <p:cNvPr id="29738" name="Rectangle 63"/>
              <p:cNvSpPr>
                <a:spLocks noChangeArrowheads="1"/>
              </p:cNvSpPr>
              <p:nvPr/>
            </p:nvSpPr>
            <p:spPr bwMode="auto">
              <a:xfrm>
                <a:off x="3840" y="1766"/>
                <a:ext cx="30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3</a:t>
                </a:r>
              </a:p>
            </p:txBody>
          </p:sp>
          <p:sp>
            <p:nvSpPr>
              <p:cNvPr id="29739" name="Rectangle 64"/>
              <p:cNvSpPr>
                <a:spLocks noChangeArrowheads="1"/>
              </p:cNvSpPr>
              <p:nvPr/>
            </p:nvSpPr>
            <p:spPr bwMode="auto">
              <a:xfrm>
                <a:off x="2207" y="1757"/>
                <a:ext cx="30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4</a:t>
                </a:r>
              </a:p>
            </p:txBody>
          </p:sp>
          <p:sp>
            <p:nvSpPr>
              <p:cNvPr id="29740" name="Rectangle 69"/>
              <p:cNvSpPr>
                <a:spLocks noChangeArrowheads="1"/>
              </p:cNvSpPr>
              <p:nvPr/>
            </p:nvSpPr>
            <p:spPr bwMode="auto">
              <a:xfrm>
                <a:off x="2133" y="2344"/>
                <a:ext cx="856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chemeClr val="tx2"/>
                    </a:solidFill>
                  </a:rPr>
                  <a:t>Motor de</a:t>
                </a:r>
              </a:p>
              <a:p>
                <a:pPr eaLnBrk="0" hangingPunct="0"/>
                <a:r>
                  <a:rPr lang="pt-BR" altLang="pt-BR" sz="1600" b="1">
                    <a:solidFill>
                      <a:schemeClr val="tx2"/>
                    </a:solidFill>
                  </a:rPr>
                  <a:t>Indexação</a:t>
                </a:r>
              </a:p>
            </p:txBody>
          </p:sp>
          <p:grpSp>
            <p:nvGrpSpPr>
              <p:cNvPr id="29741" name="Group 77"/>
              <p:cNvGrpSpPr>
                <a:grpSpLocks/>
              </p:cNvGrpSpPr>
              <p:nvPr/>
            </p:nvGrpSpPr>
            <p:grpSpPr bwMode="auto">
              <a:xfrm>
                <a:off x="443" y="1397"/>
                <a:ext cx="772" cy="781"/>
                <a:chOff x="443" y="1397"/>
                <a:chExt cx="772" cy="781"/>
              </a:xfrm>
            </p:grpSpPr>
            <p:sp>
              <p:nvSpPr>
                <p:cNvPr id="29743" name="Rectangle 4"/>
                <p:cNvSpPr>
                  <a:spLocks noChangeArrowheads="1"/>
                </p:cNvSpPr>
                <p:nvPr/>
              </p:nvSpPr>
              <p:spPr bwMode="auto">
                <a:xfrm>
                  <a:off x="443" y="1397"/>
                  <a:ext cx="772" cy="781"/>
                </a:xfrm>
                <a:prstGeom prst="rect">
                  <a:avLst/>
                </a:prstGeom>
                <a:solidFill>
                  <a:srgbClr val="66CC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pt-BR" altLang="pt-BR" sz="2000" b="1" dirty="0">
                      <a:solidFill>
                        <a:srgbClr val="000099"/>
                      </a:solidFill>
                    </a:rPr>
                    <a:t>Browser</a:t>
                  </a:r>
                  <a:endParaRPr lang="pt-BR" altLang="pt-BR" dirty="0">
                    <a:solidFill>
                      <a:srgbClr val="000099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9744" name="Rectangle 70"/>
                <p:cNvSpPr>
                  <a:spLocks noChangeArrowheads="1"/>
                </p:cNvSpPr>
                <p:nvPr/>
              </p:nvSpPr>
              <p:spPr bwMode="auto">
                <a:xfrm>
                  <a:off x="443" y="1397"/>
                  <a:ext cx="660" cy="99"/>
                </a:xfrm>
                <a:prstGeom prst="rect">
                  <a:avLst/>
                </a:prstGeom>
                <a:solidFill>
                  <a:srgbClr val="23238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 altLang="pt-BR"/>
                </a:p>
              </p:txBody>
            </p:sp>
            <p:grpSp>
              <p:nvGrpSpPr>
                <p:cNvPr id="29745" name="Group 76"/>
                <p:cNvGrpSpPr>
                  <a:grpSpLocks/>
                </p:cNvGrpSpPr>
                <p:nvPr/>
              </p:nvGrpSpPr>
              <p:grpSpPr bwMode="auto">
                <a:xfrm>
                  <a:off x="1108" y="1397"/>
                  <a:ext cx="100" cy="97"/>
                  <a:chOff x="1108" y="1397"/>
                  <a:chExt cx="100" cy="97"/>
                </a:xfrm>
              </p:grpSpPr>
              <p:sp>
                <p:nvSpPr>
                  <p:cNvPr id="29746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1397"/>
                    <a:ext cx="100" cy="97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pt-BR" altLang="pt-BR"/>
                  </a:p>
                </p:txBody>
              </p:sp>
              <p:grpSp>
                <p:nvGrpSpPr>
                  <p:cNvPr id="2974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1132" y="1421"/>
                    <a:ext cx="58" cy="56"/>
                    <a:chOff x="802" y="3860"/>
                    <a:chExt cx="58" cy="56"/>
                  </a:xfrm>
                </p:grpSpPr>
                <p:sp>
                  <p:nvSpPr>
                    <p:cNvPr id="2974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06" y="3860"/>
                      <a:ext cx="54" cy="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9749" name="Line 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02" y="3860"/>
                      <a:ext cx="54" cy="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endParaRPr lang="pt-BR"/>
                    </a:p>
                  </p:txBody>
                </p:sp>
              </p:grpSp>
            </p:grpSp>
          </p:grpSp>
          <p:pic>
            <p:nvPicPr>
              <p:cNvPr id="29742" name="Picture 80" descr="D:\efas\ias\spider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71" y="2972"/>
                <a:ext cx="511" cy="3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5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76300"/>
          </a:xfrm>
        </p:spPr>
        <p:txBody>
          <a:bodyPr/>
          <a:lstStyle/>
          <a:p>
            <a:pPr eaLnBrk="1" hangingPunct="1"/>
            <a:r>
              <a:rPr lang="pt-BR" altLang="pt-BR" smtClean="0"/>
              <a:t/>
            </a:r>
            <a:br>
              <a:rPr lang="pt-BR" altLang="pt-BR" smtClean="0"/>
            </a:br>
            <a:r>
              <a:rPr lang="pt-BR" altLang="pt-BR" smtClean="0"/>
              <a:t>Sistemas de Filtragem de Informação</a:t>
            </a:r>
          </a:p>
        </p:txBody>
      </p:sp>
      <p:sp>
        <p:nvSpPr>
          <p:cNvPr id="30723" name="Rectangle 105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30363"/>
            <a:ext cx="7772400" cy="1265237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que filtram a informação recuperada de acordo com o interesse do usuário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1066800" y="2984500"/>
            <a:ext cx="7180263" cy="3416300"/>
            <a:chOff x="902" y="1736"/>
            <a:chExt cx="4523" cy="2152"/>
          </a:xfrm>
        </p:grpSpPr>
        <p:sp>
          <p:nvSpPr>
            <p:cNvPr id="30725" name="Rectangle 1029"/>
            <p:cNvSpPr>
              <a:spLocks noChangeArrowheads="1"/>
            </p:cNvSpPr>
            <p:nvPr/>
          </p:nvSpPr>
          <p:spPr bwMode="auto">
            <a:xfrm>
              <a:off x="1924" y="1736"/>
              <a:ext cx="2056" cy="21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30726" name="Rectangle 1030"/>
            <p:cNvSpPr>
              <a:spLocks noChangeArrowheads="1"/>
            </p:cNvSpPr>
            <p:nvPr/>
          </p:nvSpPr>
          <p:spPr bwMode="auto">
            <a:xfrm>
              <a:off x="2212" y="1832"/>
              <a:ext cx="1480" cy="3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30727" name="Rectangle 1031"/>
            <p:cNvSpPr>
              <a:spLocks noChangeArrowheads="1"/>
            </p:cNvSpPr>
            <p:nvPr/>
          </p:nvSpPr>
          <p:spPr bwMode="auto">
            <a:xfrm>
              <a:off x="2390" y="1923"/>
              <a:ext cx="11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pt-BR" altLang="pt-BR" sz="1600" b="1">
                  <a:latin typeface="Arial" pitchFamily="34" charset="0"/>
                </a:rPr>
                <a:t>Servidor News</a:t>
              </a:r>
            </a:p>
          </p:txBody>
        </p:sp>
        <p:sp>
          <p:nvSpPr>
            <p:cNvPr id="30728" name="Line 1032"/>
            <p:cNvSpPr>
              <a:spLocks noChangeShapeType="1"/>
            </p:cNvSpPr>
            <p:nvPr/>
          </p:nvSpPr>
          <p:spPr bwMode="auto">
            <a:xfrm>
              <a:off x="2592" y="2981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29" name="Line 1033"/>
            <p:cNvSpPr>
              <a:spLocks noChangeShapeType="1"/>
            </p:cNvSpPr>
            <p:nvPr/>
          </p:nvSpPr>
          <p:spPr bwMode="auto">
            <a:xfrm flipH="1">
              <a:off x="1633" y="2068"/>
              <a:ext cx="4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0730" name="Group 1034"/>
            <p:cNvGrpSpPr>
              <a:grpSpLocks/>
            </p:cNvGrpSpPr>
            <p:nvPr/>
          </p:nvGrpSpPr>
          <p:grpSpPr bwMode="auto">
            <a:xfrm>
              <a:off x="2260" y="2360"/>
              <a:ext cx="664" cy="616"/>
              <a:chOff x="2260" y="2360"/>
              <a:chExt cx="664" cy="616"/>
            </a:xfrm>
          </p:grpSpPr>
          <p:sp>
            <p:nvSpPr>
              <p:cNvPr id="30747" name="AutoShape 1035"/>
              <p:cNvSpPr>
                <a:spLocks noChangeArrowheads="1"/>
              </p:cNvSpPr>
              <p:nvPr/>
            </p:nvSpPr>
            <p:spPr bwMode="auto">
              <a:xfrm>
                <a:off x="2260" y="2450"/>
                <a:ext cx="664" cy="526"/>
              </a:xfrm>
              <a:prstGeom prst="roundRect">
                <a:avLst>
                  <a:gd name="adj" fmla="val 12486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30748" name="Oval 1036"/>
              <p:cNvSpPr>
                <a:spLocks noChangeArrowheads="1"/>
              </p:cNvSpPr>
              <p:nvPr/>
            </p:nvSpPr>
            <p:spPr bwMode="auto">
              <a:xfrm>
                <a:off x="2260" y="2360"/>
                <a:ext cx="664" cy="25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</p:grpSp>
        <p:sp>
          <p:nvSpPr>
            <p:cNvPr id="30731" name="Rectangle 1037"/>
            <p:cNvSpPr>
              <a:spLocks noChangeArrowheads="1"/>
            </p:cNvSpPr>
            <p:nvPr/>
          </p:nvSpPr>
          <p:spPr bwMode="auto">
            <a:xfrm>
              <a:off x="2246" y="2595"/>
              <a:ext cx="74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sz="1600" b="1">
                  <a:latin typeface="Arial" pitchFamily="34" charset="0"/>
                </a:rPr>
                <a:t>Artigos</a:t>
              </a:r>
            </a:p>
            <a:p>
              <a:pPr eaLnBrk="0" hangingPunct="0"/>
              <a:r>
                <a:rPr lang="pt-BR" altLang="pt-BR" sz="1600" b="1">
                  <a:latin typeface="Arial" pitchFamily="34" charset="0"/>
                </a:rPr>
                <a:t>Indexados</a:t>
              </a:r>
            </a:p>
          </p:txBody>
        </p:sp>
        <p:sp>
          <p:nvSpPr>
            <p:cNvPr id="30732" name="Rectangle 1038"/>
            <p:cNvSpPr>
              <a:spLocks noChangeArrowheads="1"/>
            </p:cNvSpPr>
            <p:nvPr/>
          </p:nvSpPr>
          <p:spPr bwMode="auto">
            <a:xfrm>
              <a:off x="916" y="1880"/>
              <a:ext cx="616" cy="3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30733" name="Rectangle 1039"/>
            <p:cNvSpPr>
              <a:spLocks noChangeArrowheads="1"/>
            </p:cNvSpPr>
            <p:nvPr/>
          </p:nvSpPr>
          <p:spPr bwMode="auto">
            <a:xfrm>
              <a:off x="902" y="1923"/>
              <a:ext cx="5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sz="1600" b="1">
                  <a:latin typeface="Arial" pitchFamily="34" charset="0"/>
                </a:rPr>
                <a:t>Usuário</a:t>
              </a:r>
            </a:p>
          </p:txBody>
        </p:sp>
        <p:sp>
          <p:nvSpPr>
            <p:cNvPr id="30734" name="Line 1040"/>
            <p:cNvSpPr>
              <a:spLocks noChangeShapeType="1"/>
            </p:cNvSpPr>
            <p:nvPr/>
          </p:nvSpPr>
          <p:spPr bwMode="auto">
            <a:xfrm>
              <a:off x="2592" y="2165"/>
              <a:ext cx="0" cy="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5" name="Rectangle 1041"/>
            <p:cNvSpPr>
              <a:spLocks noChangeArrowheads="1"/>
            </p:cNvSpPr>
            <p:nvPr/>
          </p:nvSpPr>
          <p:spPr bwMode="auto">
            <a:xfrm>
              <a:off x="2244" y="3637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pt-PT" altLang="pt-BR" sz="1800" b="1">
                <a:latin typeface="Arial" pitchFamily="34" charset="0"/>
              </a:endParaRPr>
            </a:p>
          </p:txBody>
        </p:sp>
        <p:grpSp>
          <p:nvGrpSpPr>
            <p:cNvPr id="30736" name="Group 1042"/>
            <p:cNvGrpSpPr>
              <a:grpSpLocks/>
            </p:cNvGrpSpPr>
            <p:nvPr/>
          </p:nvGrpSpPr>
          <p:grpSpPr bwMode="auto">
            <a:xfrm>
              <a:off x="3076" y="2360"/>
              <a:ext cx="664" cy="616"/>
              <a:chOff x="3076" y="2360"/>
              <a:chExt cx="664" cy="616"/>
            </a:xfrm>
          </p:grpSpPr>
          <p:sp>
            <p:nvSpPr>
              <p:cNvPr id="30745" name="AutoShape 1043"/>
              <p:cNvSpPr>
                <a:spLocks noChangeArrowheads="1"/>
              </p:cNvSpPr>
              <p:nvPr/>
            </p:nvSpPr>
            <p:spPr bwMode="auto">
              <a:xfrm>
                <a:off x="3076" y="2450"/>
                <a:ext cx="664" cy="526"/>
              </a:xfrm>
              <a:prstGeom prst="roundRect">
                <a:avLst>
                  <a:gd name="adj" fmla="val 12486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30746" name="Oval 1044"/>
              <p:cNvSpPr>
                <a:spLocks noChangeArrowheads="1"/>
              </p:cNvSpPr>
              <p:nvPr/>
            </p:nvSpPr>
            <p:spPr bwMode="auto">
              <a:xfrm>
                <a:off x="3076" y="2360"/>
                <a:ext cx="664" cy="25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</p:grpSp>
        <p:sp>
          <p:nvSpPr>
            <p:cNvPr id="30737" name="Rectangle 1045"/>
            <p:cNvSpPr>
              <a:spLocks noChangeArrowheads="1"/>
            </p:cNvSpPr>
            <p:nvPr/>
          </p:nvSpPr>
          <p:spPr bwMode="auto">
            <a:xfrm>
              <a:off x="3062" y="2595"/>
              <a:ext cx="62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sz="1600" b="1">
                  <a:latin typeface="Arial" pitchFamily="34" charset="0"/>
                </a:rPr>
                <a:t>Perfil do</a:t>
              </a:r>
            </a:p>
            <a:p>
              <a:pPr eaLnBrk="0" hangingPunct="0"/>
              <a:r>
                <a:rPr lang="pt-BR" altLang="pt-BR" sz="1600" b="1">
                  <a:latin typeface="Arial" pitchFamily="34" charset="0"/>
                </a:rPr>
                <a:t>usuário</a:t>
              </a:r>
            </a:p>
          </p:txBody>
        </p:sp>
        <p:sp>
          <p:nvSpPr>
            <p:cNvPr id="30738" name="Line 1046"/>
            <p:cNvSpPr>
              <a:spLocks noChangeShapeType="1"/>
            </p:cNvSpPr>
            <p:nvPr/>
          </p:nvSpPr>
          <p:spPr bwMode="auto">
            <a:xfrm>
              <a:off x="3408" y="2213"/>
              <a:ext cx="0" cy="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9" name="Rectangle 1047"/>
            <p:cNvSpPr>
              <a:spLocks noChangeArrowheads="1"/>
            </p:cNvSpPr>
            <p:nvPr/>
          </p:nvSpPr>
          <p:spPr bwMode="auto">
            <a:xfrm>
              <a:off x="2260" y="3176"/>
              <a:ext cx="1000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30740" name="Rectangle 1048"/>
            <p:cNvSpPr>
              <a:spLocks noChangeArrowheads="1"/>
            </p:cNvSpPr>
            <p:nvPr/>
          </p:nvSpPr>
          <p:spPr bwMode="auto">
            <a:xfrm>
              <a:off x="2246" y="3219"/>
              <a:ext cx="101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pt-BR" altLang="pt-BR" sz="1600" b="1">
                  <a:latin typeface="Arial" pitchFamily="34" charset="0"/>
                </a:rPr>
                <a:t>Engenho de Busca</a:t>
              </a:r>
            </a:p>
          </p:txBody>
        </p:sp>
        <p:grpSp>
          <p:nvGrpSpPr>
            <p:cNvPr id="30741" name="Group 1049"/>
            <p:cNvGrpSpPr>
              <a:grpSpLocks/>
            </p:cNvGrpSpPr>
            <p:nvPr/>
          </p:nvGrpSpPr>
          <p:grpSpPr bwMode="auto">
            <a:xfrm>
              <a:off x="4176" y="3060"/>
              <a:ext cx="1249" cy="781"/>
              <a:chOff x="4176" y="3060"/>
              <a:chExt cx="1249" cy="781"/>
            </a:xfrm>
          </p:grpSpPr>
          <p:sp>
            <p:nvSpPr>
              <p:cNvPr id="30743" name="Freeform 1050"/>
              <p:cNvSpPr>
                <a:spLocks/>
              </p:cNvSpPr>
              <p:nvPr/>
            </p:nvSpPr>
            <p:spPr bwMode="auto">
              <a:xfrm>
                <a:off x="4176" y="3060"/>
                <a:ext cx="1249" cy="781"/>
              </a:xfrm>
              <a:custGeom>
                <a:avLst/>
                <a:gdLst>
                  <a:gd name="T0" fmla="*/ 662 w 1249"/>
                  <a:gd name="T1" fmla="*/ 157 h 781"/>
                  <a:gd name="T2" fmla="*/ 562 w 1249"/>
                  <a:gd name="T3" fmla="*/ 68 h 781"/>
                  <a:gd name="T4" fmla="*/ 494 w 1249"/>
                  <a:gd name="T5" fmla="*/ 230 h 781"/>
                  <a:gd name="T6" fmla="*/ 260 w 1249"/>
                  <a:gd name="T7" fmla="*/ 131 h 781"/>
                  <a:gd name="T8" fmla="*/ 310 w 1249"/>
                  <a:gd name="T9" fmla="*/ 282 h 781"/>
                  <a:gd name="T10" fmla="*/ 68 w 1249"/>
                  <a:gd name="T11" fmla="*/ 299 h 781"/>
                  <a:gd name="T12" fmla="*/ 227 w 1249"/>
                  <a:gd name="T13" fmla="*/ 419 h 781"/>
                  <a:gd name="T14" fmla="*/ 0 w 1249"/>
                  <a:gd name="T15" fmla="*/ 465 h 781"/>
                  <a:gd name="T16" fmla="*/ 192 w 1249"/>
                  <a:gd name="T17" fmla="*/ 555 h 781"/>
                  <a:gd name="T18" fmla="*/ 74 w 1249"/>
                  <a:gd name="T19" fmla="*/ 644 h 781"/>
                  <a:gd name="T20" fmla="*/ 278 w 1249"/>
                  <a:gd name="T21" fmla="*/ 659 h 781"/>
                  <a:gd name="T22" fmla="*/ 284 w 1249"/>
                  <a:gd name="T23" fmla="*/ 780 h 781"/>
                  <a:gd name="T24" fmla="*/ 435 w 1249"/>
                  <a:gd name="T25" fmla="*/ 655 h 781"/>
                  <a:gd name="T26" fmla="*/ 503 w 1249"/>
                  <a:gd name="T27" fmla="*/ 712 h 781"/>
                  <a:gd name="T28" fmla="*/ 570 w 1249"/>
                  <a:gd name="T29" fmla="*/ 627 h 781"/>
                  <a:gd name="T30" fmla="*/ 671 w 1249"/>
                  <a:gd name="T31" fmla="*/ 680 h 781"/>
                  <a:gd name="T32" fmla="*/ 704 w 1249"/>
                  <a:gd name="T33" fmla="*/ 575 h 781"/>
                  <a:gd name="T34" fmla="*/ 863 w 1249"/>
                  <a:gd name="T35" fmla="*/ 627 h 781"/>
                  <a:gd name="T36" fmla="*/ 846 w 1249"/>
                  <a:gd name="T37" fmla="*/ 518 h 781"/>
                  <a:gd name="T38" fmla="*/ 1091 w 1249"/>
                  <a:gd name="T39" fmla="*/ 564 h 781"/>
                  <a:gd name="T40" fmla="*/ 946 w 1249"/>
                  <a:gd name="T41" fmla="*/ 445 h 781"/>
                  <a:gd name="T42" fmla="*/ 1056 w 1249"/>
                  <a:gd name="T43" fmla="*/ 408 h 781"/>
                  <a:gd name="T44" fmla="*/ 981 w 1249"/>
                  <a:gd name="T45" fmla="*/ 340 h 781"/>
                  <a:gd name="T46" fmla="*/ 1248 w 1249"/>
                  <a:gd name="T47" fmla="*/ 240 h 781"/>
                  <a:gd name="T48" fmla="*/ 946 w 1249"/>
                  <a:gd name="T49" fmla="*/ 236 h 781"/>
                  <a:gd name="T50" fmla="*/ 1040 w 1249"/>
                  <a:gd name="T51" fmla="*/ 115 h 781"/>
                  <a:gd name="T52" fmla="*/ 839 w 1249"/>
                  <a:gd name="T53" fmla="*/ 209 h 781"/>
                  <a:gd name="T54" fmla="*/ 855 w 1249"/>
                  <a:gd name="T55" fmla="*/ 0 h 781"/>
                  <a:gd name="T56" fmla="*/ 662 w 1249"/>
                  <a:gd name="T57" fmla="*/ 157 h 7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249"/>
                  <a:gd name="T88" fmla="*/ 0 h 781"/>
                  <a:gd name="T89" fmla="*/ 1249 w 1249"/>
                  <a:gd name="T90" fmla="*/ 781 h 7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249" h="781">
                    <a:moveTo>
                      <a:pt x="662" y="157"/>
                    </a:moveTo>
                    <a:lnTo>
                      <a:pt x="562" y="68"/>
                    </a:lnTo>
                    <a:lnTo>
                      <a:pt x="494" y="230"/>
                    </a:lnTo>
                    <a:lnTo>
                      <a:pt x="260" y="131"/>
                    </a:lnTo>
                    <a:lnTo>
                      <a:pt x="310" y="282"/>
                    </a:lnTo>
                    <a:lnTo>
                      <a:pt x="68" y="299"/>
                    </a:lnTo>
                    <a:lnTo>
                      <a:pt x="227" y="419"/>
                    </a:lnTo>
                    <a:lnTo>
                      <a:pt x="0" y="465"/>
                    </a:lnTo>
                    <a:lnTo>
                      <a:pt x="192" y="555"/>
                    </a:lnTo>
                    <a:lnTo>
                      <a:pt x="74" y="644"/>
                    </a:lnTo>
                    <a:lnTo>
                      <a:pt x="278" y="659"/>
                    </a:lnTo>
                    <a:lnTo>
                      <a:pt x="284" y="780"/>
                    </a:lnTo>
                    <a:lnTo>
                      <a:pt x="435" y="655"/>
                    </a:lnTo>
                    <a:lnTo>
                      <a:pt x="503" y="712"/>
                    </a:lnTo>
                    <a:lnTo>
                      <a:pt x="570" y="627"/>
                    </a:lnTo>
                    <a:lnTo>
                      <a:pt x="671" y="680"/>
                    </a:lnTo>
                    <a:lnTo>
                      <a:pt x="704" y="575"/>
                    </a:lnTo>
                    <a:lnTo>
                      <a:pt x="863" y="627"/>
                    </a:lnTo>
                    <a:lnTo>
                      <a:pt x="846" y="518"/>
                    </a:lnTo>
                    <a:lnTo>
                      <a:pt x="1091" y="564"/>
                    </a:lnTo>
                    <a:lnTo>
                      <a:pt x="946" y="445"/>
                    </a:lnTo>
                    <a:lnTo>
                      <a:pt x="1056" y="408"/>
                    </a:lnTo>
                    <a:lnTo>
                      <a:pt x="981" y="340"/>
                    </a:lnTo>
                    <a:lnTo>
                      <a:pt x="1248" y="240"/>
                    </a:lnTo>
                    <a:lnTo>
                      <a:pt x="946" y="236"/>
                    </a:lnTo>
                    <a:lnTo>
                      <a:pt x="1040" y="115"/>
                    </a:lnTo>
                    <a:lnTo>
                      <a:pt x="839" y="209"/>
                    </a:lnTo>
                    <a:lnTo>
                      <a:pt x="855" y="0"/>
                    </a:lnTo>
                    <a:lnTo>
                      <a:pt x="662" y="157"/>
                    </a:lnTo>
                  </a:path>
                </a:pathLst>
              </a:custGeom>
              <a:solidFill>
                <a:srgbClr val="3366CC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1275" name="Rectangle 1051"/>
              <p:cNvSpPr>
                <a:spLocks noChangeArrowheads="1"/>
              </p:cNvSpPr>
              <p:nvPr/>
            </p:nvSpPr>
            <p:spPr bwMode="auto">
              <a:xfrm>
                <a:off x="4518" y="3304"/>
                <a:ext cx="481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>
                  <a:defRPr/>
                </a:pPr>
                <a:r>
                  <a:rPr lang="pt-BR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Internet</a:t>
                </a:r>
              </a:p>
            </p:txBody>
          </p:sp>
        </p:grpSp>
        <p:sp>
          <p:nvSpPr>
            <p:cNvPr id="30742" name="Line 1052"/>
            <p:cNvSpPr>
              <a:spLocks noChangeShapeType="1"/>
            </p:cNvSpPr>
            <p:nvPr/>
          </p:nvSpPr>
          <p:spPr bwMode="auto">
            <a:xfrm>
              <a:off x="3265" y="3408"/>
              <a:ext cx="9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306997-D34B-4941-98E5-AD439932993B}" type="slidenum">
              <a:rPr lang="pt-BR" altLang="pt-BR" smtClean="0"/>
              <a:pPr/>
              <a:t>3</a:t>
            </a:fld>
            <a:endParaRPr lang="pt-BR" altLang="pt-BR" smtClean="0"/>
          </a:p>
        </p:txBody>
      </p:sp>
      <p:sp>
        <p:nvSpPr>
          <p:cNvPr id="6149" name="Rectangle 53"/>
          <p:cNvSpPr>
            <a:spLocks noChangeArrowheads="1"/>
          </p:cNvSpPr>
          <p:nvPr/>
        </p:nvSpPr>
        <p:spPr bwMode="auto">
          <a:xfrm>
            <a:off x="467544" y="439291"/>
            <a:ext cx="8094240" cy="82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altLang="pt-BR" sz="3600" dirty="0" smtClean="0">
                <a:solidFill>
                  <a:schemeClr val="tx2"/>
                </a:solidFill>
              </a:rPr>
              <a:t>Perdidos em um “mar” de informações</a:t>
            </a:r>
            <a:endParaRPr lang="pt-BR" altLang="pt-BR" sz="3600" dirty="0">
              <a:solidFill>
                <a:schemeClr val="tx2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323528" y="1412776"/>
            <a:ext cx="8496944" cy="4793013"/>
            <a:chOff x="395536" y="1484784"/>
            <a:chExt cx="8496944" cy="4793013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484784"/>
              <a:ext cx="8424936" cy="473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tângulo 1"/>
            <p:cNvSpPr/>
            <p:nvPr/>
          </p:nvSpPr>
          <p:spPr bwMode="auto">
            <a:xfrm>
              <a:off x="395536" y="1484784"/>
              <a:ext cx="8496944" cy="54454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7" name="Retângulo 16"/>
            <p:cNvSpPr/>
            <p:nvPr/>
          </p:nvSpPr>
          <p:spPr bwMode="auto">
            <a:xfrm>
              <a:off x="395536" y="5733256"/>
              <a:ext cx="8496944" cy="54454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5" name="Elipse 4"/>
          <p:cNvSpPr/>
          <p:nvPr/>
        </p:nvSpPr>
        <p:spPr bwMode="auto">
          <a:xfrm>
            <a:off x="1907704" y="2708920"/>
            <a:ext cx="1152128" cy="36004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Seta para baixo 5"/>
          <p:cNvSpPr/>
          <p:nvPr/>
        </p:nvSpPr>
        <p:spPr bwMode="auto">
          <a:xfrm rot="5400000">
            <a:off x="3275856" y="2636912"/>
            <a:ext cx="144016" cy="43204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395536" y="1957317"/>
            <a:ext cx="8424936" cy="38479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54B01A-7C3F-49B6-A2FC-ABC2C9BF5CEC}" type="slidenum">
              <a:rPr lang="pt-BR" altLang="pt-BR" smtClean="0"/>
              <a:pPr/>
              <a:t>30</a:t>
            </a:fld>
            <a:endParaRPr lang="pt-BR" altLang="pt-BR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0"/>
            <a:ext cx="7772400" cy="620713"/>
          </a:xfrm>
        </p:spPr>
        <p:txBody>
          <a:bodyPr/>
          <a:lstStyle/>
          <a:p>
            <a:pPr eaLnBrk="1" hangingPunct="1"/>
            <a:r>
              <a:rPr lang="pt-BR" altLang="pt-BR" smtClean="0"/>
              <a:t>Extração de Informação</a:t>
            </a:r>
          </a:p>
        </p:txBody>
      </p:sp>
      <p:sp>
        <p:nvSpPr>
          <p:cNvPr id="317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0813" cy="20574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capazes de extrair de documentos relevantes apenas a </a:t>
            </a:r>
            <a:r>
              <a:rPr lang="pt-BR" altLang="pt-BR" smtClean="0">
                <a:solidFill>
                  <a:srgbClr val="800080"/>
                </a:solidFill>
              </a:rPr>
              <a:t>informação requerida</a:t>
            </a:r>
          </a:p>
          <a:p>
            <a:pPr eaLnBrk="1" hangingPunct="1"/>
            <a:r>
              <a:rPr lang="pt-BR" altLang="pt-BR" smtClean="0"/>
              <a:t>A informação extraída pode ser apresentada ao usuário e/ou armazenada em BDs ou BCs.</a:t>
            </a:r>
          </a:p>
        </p:txBody>
      </p:sp>
      <p:grpSp>
        <p:nvGrpSpPr>
          <p:cNvPr id="31750" name="Group 4"/>
          <p:cNvGrpSpPr>
            <a:grpSpLocks/>
          </p:cNvGrpSpPr>
          <p:nvPr/>
        </p:nvGrpSpPr>
        <p:grpSpPr bwMode="auto">
          <a:xfrm>
            <a:off x="1146175" y="4733925"/>
            <a:ext cx="914400" cy="1225550"/>
            <a:chOff x="1029" y="2981"/>
            <a:chExt cx="576" cy="772"/>
          </a:xfrm>
        </p:grpSpPr>
        <p:sp>
          <p:nvSpPr>
            <p:cNvPr id="31777" name="Rectangle 5"/>
            <p:cNvSpPr>
              <a:spLocks noChangeArrowheads="1"/>
            </p:cNvSpPr>
            <p:nvPr/>
          </p:nvSpPr>
          <p:spPr bwMode="auto">
            <a:xfrm>
              <a:off x="1029" y="2981"/>
              <a:ext cx="576" cy="7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1125" y="3129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79" name="Line 7"/>
            <p:cNvSpPr>
              <a:spLocks noChangeShapeType="1"/>
            </p:cNvSpPr>
            <p:nvPr/>
          </p:nvSpPr>
          <p:spPr bwMode="auto">
            <a:xfrm>
              <a:off x="1125" y="3225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80" name="Line 8"/>
            <p:cNvSpPr>
              <a:spLocks noChangeShapeType="1"/>
            </p:cNvSpPr>
            <p:nvPr/>
          </p:nvSpPr>
          <p:spPr bwMode="auto">
            <a:xfrm>
              <a:off x="1125" y="3321"/>
              <a:ext cx="3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81" name="Line 9"/>
            <p:cNvSpPr>
              <a:spLocks noChangeShapeType="1"/>
            </p:cNvSpPr>
            <p:nvPr/>
          </p:nvSpPr>
          <p:spPr bwMode="auto">
            <a:xfrm>
              <a:off x="1125" y="3417"/>
              <a:ext cx="3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82" name="Line 10"/>
            <p:cNvSpPr>
              <a:spLocks noChangeShapeType="1"/>
            </p:cNvSpPr>
            <p:nvPr/>
          </p:nvSpPr>
          <p:spPr bwMode="auto">
            <a:xfrm>
              <a:off x="1125" y="3513"/>
              <a:ext cx="38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83" name="Line 11"/>
            <p:cNvSpPr>
              <a:spLocks noChangeShapeType="1"/>
            </p:cNvSpPr>
            <p:nvPr/>
          </p:nvSpPr>
          <p:spPr bwMode="auto">
            <a:xfrm>
              <a:off x="1125" y="3609"/>
              <a:ext cx="38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1751" name="AutoShape 12"/>
          <p:cNvSpPr>
            <a:spLocks noChangeArrowheads="1"/>
          </p:cNvSpPr>
          <p:nvPr/>
        </p:nvSpPr>
        <p:spPr bwMode="auto">
          <a:xfrm>
            <a:off x="2160588" y="5030788"/>
            <a:ext cx="477837" cy="5286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D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1752" name="Rectangle 13"/>
          <p:cNvSpPr>
            <a:spLocks noChangeArrowheads="1"/>
          </p:cNvSpPr>
          <p:nvPr/>
        </p:nvSpPr>
        <p:spPr bwMode="auto">
          <a:xfrm>
            <a:off x="2714625" y="5045075"/>
            <a:ext cx="1703388" cy="498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DF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53" name="Text Box 14"/>
          <p:cNvSpPr txBox="1">
            <a:spLocks noChangeArrowheads="1"/>
          </p:cNvSpPr>
          <p:nvPr/>
        </p:nvSpPr>
        <p:spPr bwMode="auto">
          <a:xfrm>
            <a:off x="2673350" y="5081588"/>
            <a:ext cx="1766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altLang="pt-BR" sz="2000">
                <a:solidFill>
                  <a:srgbClr val="003399"/>
                </a:solidFill>
              </a:rPr>
              <a:t>Sistema de EI</a:t>
            </a:r>
            <a:endParaRPr lang="pt-BR" altLang="pt-BR" sz="2000"/>
          </a:p>
        </p:txBody>
      </p:sp>
      <p:grpSp>
        <p:nvGrpSpPr>
          <p:cNvPr id="31754" name="Group 15"/>
          <p:cNvGrpSpPr>
            <a:grpSpLocks/>
          </p:cNvGrpSpPr>
          <p:nvPr/>
        </p:nvGrpSpPr>
        <p:grpSpPr bwMode="auto">
          <a:xfrm>
            <a:off x="6980238" y="5826125"/>
            <a:ext cx="530225" cy="488950"/>
            <a:chOff x="4632" y="3708"/>
            <a:chExt cx="334" cy="308"/>
          </a:xfrm>
        </p:grpSpPr>
        <p:sp>
          <p:nvSpPr>
            <p:cNvPr id="31775" name="AutoShape 16"/>
            <p:cNvSpPr>
              <a:spLocks noChangeArrowheads="1"/>
            </p:cNvSpPr>
            <p:nvPr/>
          </p:nvSpPr>
          <p:spPr bwMode="auto">
            <a:xfrm>
              <a:off x="4632" y="3708"/>
              <a:ext cx="334" cy="304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31776" name="Text Box 17"/>
            <p:cNvSpPr txBox="1">
              <a:spLocks noChangeArrowheads="1"/>
            </p:cNvSpPr>
            <p:nvPr/>
          </p:nvSpPr>
          <p:spPr bwMode="auto">
            <a:xfrm>
              <a:off x="4643" y="3766"/>
              <a:ext cx="3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2000">
                  <a:solidFill>
                    <a:srgbClr val="003399"/>
                  </a:solidFill>
                </a:rPr>
                <a:t>BD</a:t>
              </a:r>
              <a:endParaRPr lang="pt-BR" altLang="pt-BR" sz="2000"/>
            </a:p>
          </p:txBody>
        </p:sp>
      </p:grpSp>
      <p:sp>
        <p:nvSpPr>
          <p:cNvPr id="31755" name="AutoShape 18"/>
          <p:cNvSpPr>
            <a:spLocks noChangeArrowheads="1"/>
          </p:cNvSpPr>
          <p:nvPr/>
        </p:nvSpPr>
        <p:spPr bwMode="auto">
          <a:xfrm>
            <a:off x="4535488" y="5059363"/>
            <a:ext cx="477837" cy="5286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D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1756" name="Rectangle 19"/>
          <p:cNvSpPr>
            <a:spLocks noChangeArrowheads="1"/>
          </p:cNvSpPr>
          <p:nvPr/>
        </p:nvSpPr>
        <p:spPr bwMode="auto">
          <a:xfrm>
            <a:off x="7004050" y="5129213"/>
            <a:ext cx="438150" cy="558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57" name="Line 20"/>
          <p:cNvSpPr>
            <a:spLocks noChangeShapeType="1"/>
          </p:cNvSpPr>
          <p:nvPr/>
        </p:nvSpPr>
        <p:spPr bwMode="auto">
          <a:xfrm>
            <a:off x="7064375" y="5411788"/>
            <a:ext cx="3175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8" name="Line 21"/>
          <p:cNvSpPr>
            <a:spLocks noChangeShapeType="1"/>
          </p:cNvSpPr>
          <p:nvPr/>
        </p:nvSpPr>
        <p:spPr bwMode="auto">
          <a:xfrm>
            <a:off x="7064375" y="5557838"/>
            <a:ext cx="3175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9" name="Rectangle 22"/>
          <p:cNvSpPr>
            <a:spLocks noChangeArrowheads="1"/>
          </p:cNvSpPr>
          <p:nvPr/>
        </p:nvSpPr>
        <p:spPr bwMode="auto">
          <a:xfrm>
            <a:off x="5146675" y="4814888"/>
            <a:ext cx="942975" cy="12255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60" name="Text Box 23"/>
          <p:cNvSpPr txBox="1">
            <a:spLocks noChangeArrowheads="1"/>
          </p:cNvSpPr>
          <p:nvPr/>
        </p:nvSpPr>
        <p:spPr bwMode="auto">
          <a:xfrm>
            <a:off x="5148263" y="4862513"/>
            <a:ext cx="8715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t-BR" altLang="pt-BR" sz="1400">
                <a:solidFill>
                  <a:srgbClr val="003399"/>
                </a:solidFill>
              </a:rPr>
              <a:t>Nome:</a:t>
            </a:r>
          </a:p>
          <a:p>
            <a:pPr eaLnBrk="0" hangingPunct="0"/>
            <a:r>
              <a:rPr lang="pt-BR" altLang="pt-BR" sz="1400">
                <a:solidFill>
                  <a:srgbClr val="003399"/>
                </a:solidFill>
              </a:rPr>
              <a:t>End.:</a:t>
            </a:r>
          </a:p>
          <a:p>
            <a:pPr eaLnBrk="0" hangingPunct="0"/>
            <a:r>
              <a:rPr lang="pt-BR" altLang="pt-BR" sz="1400">
                <a:solidFill>
                  <a:srgbClr val="003399"/>
                </a:solidFill>
              </a:rPr>
              <a:t>Fone:</a:t>
            </a:r>
          </a:p>
          <a:p>
            <a:pPr eaLnBrk="0" hangingPunct="0"/>
            <a:r>
              <a:rPr lang="pt-BR" altLang="pt-BR" sz="1400">
                <a:solidFill>
                  <a:srgbClr val="003399"/>
                </a:solidFill>
              </a:rPr>
              <a:t>Fax:</a:t>
            </a:r>
          </a:p>
          <a:p>
            <a:pPr eaLnBrk="0" hangingPunct="0"/>
            <a:r>
              <a:rPr lang="pt-BR" altLang="pt-BR" sz="1400">
                <a:solidFill>
                  <a:srgbClr val="003399"/>
                </a:solidFill>
              </a:rPr>
              <a:t>Preços:</a:t>
            </a:r>
            <a:endParaRPr lang="pt-BR" altLang="pt-BR" sz="1400"/>
          </a:p>
        </p:txBody>
      </p:sp>
      <p:sp>
        <p:nvSpPr>
          <p:cNvPr id="31761" name="Text Box 24"/>
          <p:cNvSpPr txBox="1">
            <a:spLocks noChangeArrowheads="1"/>
          </p:cNvSpPr>
          <p:nvPr/>
        </p:nvSpPr>
        <p:spPr bwMode="auto">
          <a:xfrm>
            <a:off x="4730750" y="4359275"/>
            <a:ext cx="1766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altLang="pt-BR" sz="2000" i="1">
                <a:solidFill>
                  <a:srgbClr val="003399"/>
                </a:solidFill>
              </a:rPr>
              <a:t>Template</a:t>
            </a:r>
            <a:endParaRPr lang="pt-BR" altLang="pt-BR" sz="2000" i="1"/>
          </a:p>
        </p:txBody>
      </p:sp>
      <p:sp>
        <p:nvSpPr>
          <p:cNvPr id="31762" name="Line 25"/>
          <p:cNvSpPr>
            <a:spLocks noChangeShapeType="1"/>
          </p:cNvSpPr>
          <p:nvPr/>
        </p:nvSpPr>
        <p:spPr bwMode="auto">
          <a:xfrm flipV="1">
            <a:off x="5803900" y="5459413"/>
            <a:ext cx="209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3" name="Line 26"/>
          <p:cNvSpPr>
            <a:spLocks noChangeShapeType="1"/>
          </p:cNvSpPr>
          <p:nvPr/>
        </p:nvSpPr>
        <p:spPr bwMode="auto">
          <a:xfrm flipV="1">
            <a:off x="5803900" y="5678488"/>
            <a:ext cx="2000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4" name="AutoShape 27"/>
          <p:cNvSpPr>
            <a:spLocks noChangeArrowheads="1"/>
          </p:cNvSpPr>
          <p:nvPr/>
        </p:nvSpPr>
        <p:spPr bwMode="auto">
          <a:xfrm>
            <a:off x="7446963" y="6026150"/>
            <a:ext cx="530225" cy="4826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1765" name="Text Box 28"/>
          <p:cNvSpPr txBox="1">
            <a:spLocks noChangeArrowheads="1"/>
          </p:cNvSpPr>
          <p:nvPr/>
        </p:nvSpPr>
        <p:spPr bwMode="auto">
          <a:xfrm>
            <a:off x="7499350" y="6100763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>
                <a:solidFill>
                  <a:srgbClr val="003399"/>
                </a:solidFill>
              </a:rPr>
              <a:t>BC</a:t>
            </a:r>
            <a:endParaRPr lang="pt-BR" altLang="pt-BR" sz="2000"/>
          </a:p>
        </p:txBody>
      </p:sp>
      <p:sp>
        <p:nvSpPr>
          <p:cNvPr id="31766" name="AutoShape 29"/>
          <p:cNvSpPr>
            <a:spLocks noChangeArrowheads="1"/>
          </p:cNvSpPr>
          <p:nvPr/>
        </p:nvSpPr>
        <p:spPr bwMode="auto">
          <a:xfrm>
            <a:off x="6211888" y="5330825"/>
            <a:ext cx="723900" cy="95250"/>
          </a:xfrm>
          <a:prstGeom prst="rightArrow">
            <a:avLst>
              <a:gd name="adj1" fmla="val 50000"/>
              <a:gd name="adj2" fmla="val 190000"/>
            </a:avLst>
          </a:prstGeom>
          <a:solidFill>
            <a:srgbClr val="FFFFD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1767" name="AutoShape 30"/>
          <p:cNvSpPr>
            <a:spLocks noChangeArrowheads="1"/>
          </p:cNvSpPr>
          <p:nvPr/>
        </p:nvSpPr>
        <p:spPr bwMode="auto">
          <a:xfrm rot="1143027">
            <a:off x="6208713" y="5664200"/>
            <a:ext cx="723900" cy="95250"/>
          </a:xfrm>
          <a:prstGeom prst="rightArrow">
            <a:avLst>
              <a:gd name="adj1" fmla="val 50000"/>
              <a:gd name="adj2" fmla="val 190000"/>
            </a:avLst>
          </a:prstGeom>
          <a:solidFill>
            <a:srgbClr val="FFFFD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1768" name="AutoShape 31"/>
          <p:cNvSpPr>
            <a:spLocks noChangeArrowheads="1"/>
          </p:cNvSpPr>
          <p:nvPr/>
        </p:nvSpPr>
        <p:spPr bwMode="auto">
          <a:xfrm rot="20456973" flipV="1">
            <a:off x="6208713" y="4987925"/>
            <a:ext cx="723900" cy="95250"/>
          </a:xfrm>
          <a:prstGeom prst="rightArrow">
            <a:avLst>
              <a:gd name="adj1" fmla="val 50000"/>
              <a:gd name="adj2" fmla="val 190000"/>
            </a:avLst>
          </a:prstGeom>
          <a:solidFill>
            <a:srgbClr val="FFFFD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1769" name="Line 32"/>
          <p:cNvSpPr>
            <a:spLocks noChangeShapeType="1"/>
          </p:cNvSpPr>
          <p:nvPr/>
        </p:nvSpPr>
        <p:spPr bwMode="auto">
          <a:xfrm>
            <a:off x="7064375" y="5259388"/>
            <a:ext cx="3175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70" name="Line 33"/>
          <p:cNvSpPr>
            <a:spLocks noChangeShapeType="1"/>
          </p:cNvSpPr>
          <p:nvPr/>
        </p:nvSpPr>
        <p:spPr bwMode="auto">
          <a:xfrm flipV="1">
            <a:off x="5803900" y="5888038"/>
            <a:ext cx="2095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71" name="Line 34"/>
          <p:cNvSpPr>
            <a:spLocks noChangeShapeType="1"/>
          </p:cNvSpPr>
          <p:nvPr/>
        </p:nvSpPr>
        <p:spPr bwMode="auto">
          <a:xfrm flipV="1">
            <a:off x="5803900" y="5249863"/>
            <a:ext cx="209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72" name="Line 35"/>
          <p:cNvSpPr>
            <a:spLocks noChangeShapeType="1"/>
          </p:cNvSpPr>
          <p:nvPr/>
        </p:nvSpPr>
        <p:spPr bwMode="auto">
          <a:xfrm flipV="1">
            <a:off x="5803900" y="5030788"/>
            <a:ext cx="2095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31773" name="Object 0"/>
          <p:cNvGraphicFramePr>
            <a:graphicFrameLocks noChangeAspect="1"/>
          </p:cNvGraphicFramePr>
          <p:nvPr/>
        </p:nvGraphicFramePr>
        <p:xfrm>
          <a:off x="6977063" y="4294188"/>
          <a:ext cx="693737" cy="725487"/>
        </p:xfrm>
        <a:graphic>
          <a:graphicData uri="http://schemas.openxmlformats.org/presentationml/2006/ole">
            <p:oleObj spid="_x0000_s31805" name="Clip" r:id="rId3" imgW="3597275" imgH="3390900" progId="">
              <p:embed/>
            </p:oleObj>
          </a:graphicData>
        </a:graphic>
      </p:graphicFrame>
      <p:sp>
        <p:nvSpPr>
          <p:cNvPr id="31774" name="Text Box 37"/>
          <p:cNvSpPr txBox="1">
            <a:spLocks noChangeArrowheads="1"/>
          </p:cNvSpPr>
          <p:nvPr/>
        </p:nvSpPr>
        <p:spPr bwMode="auto">
          <a:xfrm>
            <a:off x="457200" y="42672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altLang="pt-BR" sz="2000" i="1">
                <a:solidFill>
                  <a:srgbClr val="003399"/>
                </a:solidFill>
              </a:rPr>
              <a:t>Página de Hotel</a:t>
            </a:r>
            <a:endParaRPr lang="pt-BR" altLang="pt-BR" sz="2000"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Próxima aula</a:t>
            </a:r>
          </a:p>
        </p:txBody>
      </p:sp>
      <p:sp>
        <p:nvSpPr>
          <p:cNvPr id="3277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Preparação dos documentos</a:t>
            </a:r>
            <a:endParaRPr lang="pt-BR" dirty="0" smtClean="0">
              <a:sym typeface="Monotype Sorts"/>
            </a:endParaRPr>
          </a:p>
          <a:p>
            <a:r>
              <a:rPr lang="pt-BR" altLang="pt-BR" dirty="0" smtClean="0"/>
              <a:t>Cap. 7 do Livro texto</a:t>
            </a:r>
          </a:p>
          <a:p>
            <a:pPr lvl="1"/>
            <a:r>
              <a:rPr lang="pt-BR" altLang="pt-BR" dirty="0" err="1" smtClean="0"/>
              <a:t>Modern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Information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Retrieval</a:t>
            </a:r>
            <a:r>
              <a:rPr lang="pt-BR" altLang="pt-BR" dirty="0" smtClean="0"/>
              <a:t>. </a:t>
            </a:r>
            <a:r>
              <a:rPr lang="pt-BR" altLang="pt-BR" dirty="0" err="1" smtClean="0"/>
              <a:t>Baeza-Yates</a:t>
            </a:r>
            <a:r>
              <a:rPr lang="pt-BR" altLang="pt-BR" dirty="0" smtClean="0"/>
              <a:t> &amp; Ribeiro-Neto. </a:t>
            </a:r>
            <a:r>
              <a:rPr lang="pt-BR" altLang="pt-BR" dirty="0" err="1" smtClean="0"/>
              <a:t>Addison</a:t>
            </a:r>
            <a:r>
              <a:rPr lang="pt-BR" altLang="pt-BR" dirty="0" smtClean="0"/>
              <a:t>-Wesley, 1999</a:t>
            </a:r>
          </a:p>
        </p:txBody>
      </p:sp>
      <p:sp>
        <p:nvSpPr>
          <p:cNvPr id="32773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19258-7E46-40FE-813F-F1F0B3EC4AEC}" type="slidenum">
              <a:rPr lang="pt-BR" altLang="pt-BR" smtClean="0"/>
              <a:pPr/>
              <a:t>31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609600" y="404813"/>
            <a:ext cx="7772400" cy="720725"/>
          </a:xfrm>
        </p:spPr>
        <p:txBody>
          <a:bodyPr/>
          <a:lstStyle/>
          <a:p>
            <a:r>
              <a:rPr lang="pt-BR" altLang="pt-BR" smtClean="0"/>
              <a:t>“Information Overload”</a:t>
            </a:r>
          </a:p>
        </p:txBody>
      </p:sp>
      <p:sp>
        <p:nvSpPr>
          <p:cNvPr id="512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576" y="1802507"/>
            <a:ext cx="7772400" cy="3354685"/>
          </a:xfrm>
        </p:spPr>
        <p:txBody>
          <a:bodyPr/>
          <a:lstStyle/>
          <a:p>
            <a:r>
              <a:rPr lang="en-US" altLang="pt-BR" dirty="0" smtClean="0"/>
              <a:t>“The greatest problem of today is how to teach people to </a:t>
            </a:r>
            <a:r>
              <a:rPr lang="en-US" altLang="pt-BR" dirty="0" smtClean="0">
                <a:solidFill>
                  <a:srgbClr val="800080"/>
                </a:solidFill>
              </a:rPr>
              <a:t>ignore the irrelevant</a:t>
            </a:r>
            <a:r>
              <a:rPr lang="en-US" altLang="pt-BR" dirty="0" smtClean="0"/>
              <a:t>, how to </a:t>
            </a:r>
            <a:r>
              <a:rPr lang="en-US" altLang="pt-BR" dirty="0" smtClean="0">
                <a:solidFill>
                  <a:srgbClr val="800080"/>
                </a:solidFill>
              </a:rPr>
              <a:t>refuse to know things</a:t>
            </a:r>
            <a:r>
              <a:rPr lang="en-US" altLang="pt-BR" dirty="0" smtClean="0"/>
              <a:t>, before they are </a:t>
            </a:r>
            <a:r>
              <a:rPr lang="en-US" altLang="pt-BR" dirty="0" smtClean="0">
                <a:solidFill>
                  <a:srgbClr val="800080"/>
                </a:solidFill>
              </a:rPr>
              <a:t>suffocated</a:t>
            </a:r>
            <a:r>
              <a:rPr lang="en-US" altLang="pt-BR" dirty="0" smtClean="0"/>
              <a:t>. For too many facts are as bad as none at all.”</a:t>
            </a:r>
          </a:p>
          <a:p>
            <a:pPr>
              <a:buFont typeface="Wingdings" pitchFamily="2" charset="2"/>
              <a:buNone/>
            </a:pPr>
            <a:r>
              <a:rPr lang="pt-BR" altLang="pt-BR" i="1" dirty="0" smtClean="0"/>
              <a:t>– W. H. </a:t>
            </a:r>
            <a:r>
              <a:rPr lang="pt-BR" altLang="pt-BR" i="1" dirty="0" err="1" smtClean="0"/>
              <a:t>Auden</a:t>
            </a:r>
            <a:endParaRPr lang="pt-BR" altLang="pt-BR" dirty="0" smtClean="0"/>
          </a:p>
        </p:txBody>
      </p:sp>
      <p:sp>
        <p:nvSpPr>
          <p:cNvPr id="512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2235D3-15AE-455B-B462-CFF3356A2412}" type="slidenum">
              <a:rPr lang="pt-BR" altLang="pt-BR" smtClean="0"/>
              <a:pPr/>
              <a:t>4</a:t>
            </a:fld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E76321-0FEF-4208-914B-E5CBD4709AEB}" type="slidenum">
              <a:rPr lang="pt-BR" altLang="pt-BR" smtClean="0"/>
              <a:pPr/>
              <a:t>5</a:t>
            </a:fld>
            <a:endParaRPr lang="pt-BR" altLang="pt-BR" smtClean="0"/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674018" y="1598886"/>
            <a:ext cx="6418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pt-BR" altLang="pt-BR" sz="2800" dirty="0">
                <a:solidFill>
                  <a:srgbClr val="000000"/>
                </a:solidFill>
              </a:rPr>
              <a:t>Tarefa típica de RI</a:t>
            </a: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7173" name="AutoShape 27"/>
          <p:cNvSpPr>
            <a:spLocks noChangeArrowheads="1"/>
          </p:cNvSpPr>
          <p:nvPr/>
        </p:nvSpPr>
        <p:spPr bwMode="auto">
          <a:xfrm>
            <a:off x="6625480" y="2708920"/>
            <a:ext cx="1834952" cy="1124426"/>
          </a:xfrm>
          <a:prstGeom prst="cloudCallout">
            <a:avLst>
              <a:gd name="adj1" fmla="val -54162"/>
              <a:gd name="adj2" fmla="val 7264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pt-BR" altLang="pt-BR" sz="1400" dirty="0">
                <a:solidFill>
                  <a:srgbClr val="000000"/>
                </a:solidFill>
                <a:latin typeface="Times New Roman" pitchFamily="18" charset="0"/>
              </a:rPr>
              <a:t>Necessidade de</a:t>
            </a:r>
          </a:p>
          <a:p>
            <a:pPr algn="ctr" eaLnBrk="0" hangingPunct="0"/>
            <a:r>
              <a:rPr lang="pt-BR" altLang="pt-BR" sz="1400" dirty="0">
                <a:solidFill>
                  <a:srgbClr val="000000"/>
                </a:solidFill>
                <a:latin typeface="Times New Roman" pitchFamily="18" charset="0"/>
              </a:rPr>
              <a:t>Informação</a:t>
            </a:r>
          </a:p>
        </p:txBody>
      </p:sp>
      <p:sp>
        <p:nvSpPr>
          <p:cNvPr id="121885" name="AutoShape 29"/>
          <p:cNvSpPr>
            <a:spLocks noChangeArrowheads="1"/>
          </p:cNvSpPr>
          <p:nvPr/>
        </p:nvSpPr>
        <p:spPr bwMode="auto">
          <a:xfrm>
            <a:off x="3432444" y="4654084"/>
            <a:ext cx="1820325" cy="1104245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chemeClr val="tx1"/>
              </a:gs>
              <a:gs pos="50000">
                <a:schemeClr val="tx1">
                  <a:gamma/>
                  <a:tint val="60000"/>
                  <a:invGamma/>
                </a:schemeClr>
              </a:gs>
              <a:gs pos="100000">
                <a:schemeClr val="tx1"/>
              </a:gs>
            </a:gsLst>
            <a:lin ang="189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pt-BR" dirty="0" smtClean="0">
                <a:solidFill>
                  <a:srgbClr val="000000"/>
                </a:solidFill>
                <a:latin typeface="Times New Roman" pitchFamily="18" charset="0"/>
              </a:rPr>
              <a:t>Casamento</a:t>
            </a:r>
          </a:p>
          <a:p>
            <a:pPr algn="ctr" eaLnBrk="0" hangingPunct="0">
              <a:defRPr/>
            </a:pPr>
            <a:r>
              <a:rPr lang="pt-BR" dirty="0" smtClean="0">
                <a:solidFill>
                  <a:srgbClr val="000000"/>
                </a:solidFill>
                <a:latin typeface="Times New Roman" pitchFamily="18" charset="0"/>
              </a:rPr>
              <a:t>(match)</a:t>
            </a: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6" name="AutoShape 30"/>
          <p:cNvSpPr>
            <a:spLocks noChangeArrowheads="1"/>
          </p:cNvSpPr>
          <p:nvPr/>
        </p:nvSpPr>
        <p:spPr bwMode="auto">
          <a:xfrm>
            <a:off x="798860" y="4065315"/>
            <a:ext cx="1612900" cy="731837"/>
          </a:xfrm>
          <a:prstGeom prst="flowChartMulti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200000"/>
              </a:lnSpc>
            </a:pPr>
            <a:r>
              <a:rPr lang="pt-BR" altLang="pt-BR" sz="1600" b="1" dirty="0">
                <a:solidFill>
                  <a:srgbClr val="000000"/>
                </a:solidFill>
                <a:latin typeface="Times New Roman" pitchFamily="18" charset="0"/>
              </a:rPr>
              <a:t>Documentos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572000" y="3717032"/>
            <a:ext cx="404812" cy="624652"/>
            <a:chOff x="4672013" y="3552082"/>
            <a:chExt cx="404812" cy="873025"/>
          </a:xfrm>
        </p:grpSpPr>
        <p:sp>
          <p:nvSpPr>
            <p:cNvPr id="7177" name="Oval 31"/>
            <p:cNvSpPr>
              <a:spLocks noChangeArrowheads="1"/>
            </p:cNvSpPr>
            <p:nvPr/>
          </p:nvSpPr>
          <p:spPr bwMode="auto">
            <a:xfrm>
              <a:off x="4894263" y="3597325"/>
              <a:ext cx="174625" cy="6491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78" name="Oval 32"/>
            <p:cNvSpPr>
              <a:spLocks noChangeArrowheads="1"/>
            </p:cNvSpPr>
            <p:nvPr/>
          </p:nvSpPr>
          <p:spPr bwMode="auto">
            <a:xfrm>
              <a:off x="4760913" y="3775919"/>
              <a:ext cx="315912" cy="649188"/>
            </a:xfrm>
            <a:prstGeom prst="ellipse">
              <a:avLst/>
            </a:prstGeom>
            <a:solidFill>
              <a:srgbClr val="EBAE1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79" name="Oval 33"/>
            <p:cNvSpPr>
              <a:spLocks noChangeArrowheads="1"/>
            </p:cNvSpPr>
            <p:nvPr/>
          </p:nvSpPr>
          <p:spPr bwMode="auto">
            <a:xfrm>
              <a:off x="4672013" y="3552082"/>
              <a:ext cx="315912" cy="6491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</p:grpSp>
      <p:grpSp>
        <p:nvGrpSpPr>
          <p:cNvPr id="7180" name="Group 34"/>
          <p:cNvGrpSpPr>
            <a:grpSpLocks/>
          </p:cNvGrpSpPr>
          <p:nvPr/>
        </p:nvGrpSpPr>
        <p:grpSpPr bwMode="auto">
          <a:xfrm>
            <a:off x="3175506" y="3549136"/>
            <a:ext cx="1036454" cy="815968"/>
            <a:chOff x="1643" y="3096"/>
            <a:chExt cx="491" cy="661"/>
          </a:xfrm>
        </p:grpSpPr>
        <p:sp>
          <p:nvSpPr>
            <p:cNvPr id="7190" name="Oval 35"/>
            <p:cNvSpPr>
              <a:spLocks noChangeArrowheads="1"/>
            </p:cNvSpPr>
            <p:nvPr/>
          </p:nvSpPr>
          <p:spPr bwMode="auto">
            <a:xfrm>
              <a:off x="1935" y="3263"/>
              <a:ext cx="199" cy="40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1" name="Oval 36"/>
            <p:cNvSpPr>
              <a:spLocks noChangeArrowheads="1"/>
            </p:cNvSpPr>
            <p:nvPr/>
          </p:nvSpPr>
          <p:spPr bwMode="auto">
            <a:xfrm>
              <a:off x="1802" y="3156"/>
              <a:ext cx="110" cy="409"/>
            </a:xfrm>
            <a:prstGeom prst="ellips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2" name="Oval 37"/>
            <p:cNvSpPr>
              <a:spLocks noChangeArrowheads="1"/>
            </p:cNvSpPr>
            <p:nvPr/>
          </p:nvSpPr>
          <p:spPr bwMode="auto">
            <a:xfrm>
              <a:off x="1997" y="3191"/>
              <a:ext cx="110" cy="40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3" name="Oval 38"/>
            <p:cNvSpPr>
              <a:spLocks noChangeArrowheads="1"/>
            </p:cNvSpPr>
            <p:nvPr/>
          </p:nvSpPr>
          <p:spPr bwMode="auto">
            <a:xfrm>
              <a:off x="1713" y="3163"/>
              <a:ext cx="199" cy="40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4" name="Oval 39"/>
            <p:cNvSpPr>
              <a:spLocks noChangeArrowheads="1"/>
            </p:cNvSpPr>
            <p:nvPr/>
          </p:nvSpPr>
          <p:spPr bwMode="auto">
            <a:xfrm>
              <a:off x="1846" y="3096"/>
              <a:ext cx="199" cy="409"/>
            </a:xfrm>
            <a:prstGeom prst="ellipse">
              <a:avLst/>
            </a:prstGeom>
            <a:solidFill>
              <a:srgbClr val="FFE7BB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5" name="Oval 40"/>
            <p:cNvSpPr>
              <a:spLocks noChangeArrowheads="1"/>
            </p:cNvSpPr>
            <p:nvPr/>
          </p:nvSpPr>
          <p:spPr bwMode="auto">
            <a:xfrm>
              <a:off x="1643" y="3269"/>
              <a:ext cx="175" cy="409"/>
            </a:xfrm>
            <a:prstGeom prst="ellips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6" name="Oval 41"/>
            <p:cNvSpPr>
              <a:spLocks noChangeArrowheads="1"/>
            </p:cNvSpPr>
            <p:nvPr/>
          </p:nvSpPr>
          <p:spPr bwMode="auto">
            <a:xfrm>
              <a:off x="1703" y="3251"/>
              <a:ext cx="110" cy="40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7" name="Oval 42"/>
            <p:cNvSpPr>
              <a:spLocks noChangeArrowheads="1"/>
            </p:cNvSpPr>
            <p:nvPr/>
          </p:nvSpPr>
          <p:spPr bwMode="auto">
            <a:xfrm>
              <a:off x="1790" y="3348"/>
              <a:ext cx="110" cy="409"/>
            </a:xfrm>
            <a:prstGeom prst="ellips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8" name="Oval 43"/>
            <p:cNvSpPr>
              <a:spLocks noChangeArrowheads="1"/>
            </p:cNvSpPr>
            <p:nvPr/>
          </p:nvSpPr>
          <p:spPr bwMode="auto">
            <a:xfrm>
              <a:off x="1913" y="3323"/>
              <a:ext cx="110" cy="40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199" name="Oval 44"/>
            <p:cNvSpPr>
              <a:spLocks noChangeArrowheads="1"/>
            </p:cNvSpPr>
            <p:nvPr/>
          </p:nvSpPr>
          <p:spPr bwMode="auto">
            <a:xfrm>
              <a:off x="1879" y="3276"/>
              <a:ext cx="110" cy="40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7200" name="Oval 45"/>
            <p:cNvSpPr>
              <a:spLocks noChangeArrowheads="1"/>
            </p:cNvSpPr>
            <p:nvPr/>
          </p:nvSpPr>
          <p:spPr bwMode="auto">
            <a:xfrm>
              <a:off x="1769" y="3304"/>
              <a:ext cx="199" cy="409"/>
            </a:xfrm>
            <a:prstGeom prst="ellipse">
              <a:avLst/>
            </a:prstGeom>
            <a:solidFill>
              <a:srgbClr val="EBAE1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</p:grpSp>
      <p:sp>
        <p:nvSpPr>
          <p:cNvPr id="7182" name="Text Box 47"/>
          <p:cNvSpPr txBox="1">
            <a:spLocks noChangeArrowheads="1"/>
          </p:cNvSpPr>
          <p:nvPr/>
        </p:nvSpPr>
        <p:spPr bwMode="auto">
          <a:xfrm>
            <a:off x="2051720" y="3668514"/>
            <a:ext cx="1020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Aft>
                <a:spcPct val="5000"/>
              </a:spcAft>
            </a:pPr>
            <a:r>
              <a:rPr lang="pt-BR" altLang="pt-BR" sz="1600" dirty="0">
                <a:solidFill>
                  <a:srgbClr val="000000"/>
                </a:solidFill>
                <a:latin typeface="Times New Roman" pitchFamily="18" charset="0"/>
              </a:rPr>
              <a:t>Indexação</a:t>
            </a:r>
          </a:p>
        </p:txBody>
      </p:sp>
      <p:sp>
        <p:nvSpPr>
          <p:cNvPr id="7183" name="Text Box 50"/>
          <p:cNvSpPr txBox="1">
            <a:spLocks noChangeArrowheads="1"/>
          </p:cNvSpPr>
          <p:nvPr/>
        </p:nvSpPr>
        <p:spPr bwMode="auto">
          <a:xfrm>
            <a:off x="4402138" y="2924944"/>
            <a:ext cx="1384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altLang="pt-BR" sz="1600" dirty="0">
                <a:solidFill>
                  <a:srgbClr val="000000"/>
                </a:solidFill>
                <a:latin typeface="Times New Roman" pitchFamily="18" charset="0"/>
              </a:rPr>
              <a:t>Representação</a:t>
            </a:r>
          </a:p>
          <a:p>
            <a:pPr algn="ctr" eaLnBrk="0" hangingPunct="0"/>
            <a:r>
              <a:rPr lang="pt-BR" altLang="pt-BR" sz="1600" dirty="0">
                <a:solidFill>
                  <a:srgbClr val="000000"/>
                </a:solidFill>
                <a:latin typeface="Times New Roman" pitchFamily="18" charset="0"/>
              </a:rPr>
              <a:t>da Consulta</a:t>
            </a:r>
          </a:p>
        </p:txBody>
      </p:sp>
      <p:sp>
        <p:nvSpPr>
          <p:cNvPr id="7184" name="Text Box 51"/>
          <p:cNvSpPr txBox="1">
            <a:spLocks noChangeArrowheads="1"/>
          </p:cNvSpPr>
          <p:nvPr/>
        </p:nvSpPr>
        <p:spPr bwMode="auto">
          <a:xfrm>
            <a:off x="2783075" y="2924944"/>
            <a:ext cx="14061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altLang="pt-BR" sz="1600" dirty="0">
                <a:solidFill>
                  <a:srgbClr val="000000"/>
                </a:solidFill>
                <a:latin typeface="Times New Roman" pitchFamily="18" charset="0"/>
              </a:rPr>
              <a:t>Representação</a:t>
            </a:r>
          </a:p>
          <a:p>
            <a:pPr algn="ctr" eaLnBrk="0" hangingPunct="0"/>
            <a:r>
              <a:rPr lang="pt-BR" altLang="pt-BR" sz="1600" dirty="0">
                <a:solidFill>
                  <a:srgbClr val="000000"/>
                </a:solidFill>
                <a:latin typeface="Times New Roman" pitchFamily="18" charset="0"/>
              </a:rPr>
              <a:t>do </a:t>
            </a:r>
            <a:r>
              <a:rPr lang="pt-BR" altLang="pt-BR" sz="1600" dirty="0" smtClean="0">
                <a:solidFill>
                  <a:srgbClr val="000000"/>
                </a:solidFill>
                <a:latin typeface="Times New Roman" pitchFamily="18" charset="0"/>
              </a:rPr>
              <a:t>documento</a:t>
            </a:r>
            <a:endParaRPr lang="pt-BR" altLang="pt-BR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85" name="Text Box 52"/>
          <p:cNvSpPr txBox="1">
            <a:spLocks noChangeArrowheads="1"/>
          </p:cNvSpPr>
          <p:nvPr/>
        </p:nvSpPr>
        <p:spPr bwMode="auto">
          <a:xfrm>
            <a:off x="5261152" y="3645024"/>
            <a:ext cx="9156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altLang="pt-BR" sz="1600" dirty="0" smtClean="0">
                <a:solidFill>
                  <a:srgbClr val="000000"/>
                </a:solidFill>
                <a:latin typeface="Times New Roman" pitchFamily="18" charset="0"/>
              </a:rPr>
              <a:t>Consulta</a:t>
            </a:r>
            <a:endParaRPr lang="pt-BR" altLang="pt-BR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86" name="Rectangle 53"/>
          <p:cNvSpPr>
            <a:spLocks noChangeArrowheads="1"/>
          </p:cNvSpPr>
          <p:nvPr/>
        </p:nvSpPr>
        <p:spPr bwMode="auto">
          <a:xfrm>
            <a:off x="609600" y="332656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altLang="pt-BR" sz="3600" dirty="0">
                <a:solidFill>
                  <a:schemeClr val="tx2"/>
                </a:solidFill>
              </a:rPr>
              <a:t>Recuperação de </a:t>
            </a:r>
            <a:r>
              <a:rPr lang="pt-BR" altLang="pt-BR" sz="3600" dirty="0" smtClean="0">
                <a:solidFill>
                  <a:schemeClr val="tx2"/>
                </a:solidFill>
              </a:rPr>
              <a:t>Informação (RI) </a:t>
            </a:r>
            <a:endParaRPr lang="pt-BR" altLang="pt-BR" sz="3600" dirty="0">
              <a:solidFill>
                <a:schemeClr val="tx2"/>
              </a:solidFill>
            </a:endParaRPr>
          </a:p>
        </p:txBody>
      </p:sp>
      <p:sp>
        <p:nvSpPr>
          <p:cNvPr id="7187" name="Text Box 50"/>
          <p:cNvSpPr txBox="1">
            <a:spLocks noChangeArrowheads="1"/>
          </p:cNvSpPr>
          <p:nvPr/>
        </p:nvSpPr>
        <p:spPr bwMode="auto">
          <a:xfrm>
            <a:off x="6228184" y="4098975"/>
            <a:ext cx="881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altLang="pt-BR" sz="1600" b="1" dirty="0">
                <a:solidFill>
                  <a:srgbClr val="000000"/>
                </a:solidFill>
                <a:latin typeface="Times New Roman" pitchFamily="18" charset="0"/>
              </a:rPr>
              <a:t>Usuário</a:t>
            </a:r>
          </a:p>
        </p:txBody>
      </p:sp>
      <p:cxnSp>
        <p:nvCxnSpPr>
          <p:cNvPr id="7188" name="Conector de seta reta 42"/>
          <p:cNvCxnSpPr>
            <a:cxnSpLocks noChangeShapeType="1"/>
          </p:cNvCxnSpPr>
          <p:nvPr/>
        </p:nvCxnSpPr>
        <p:spPr bwMode="auto">
          <a:xfrm rot="16200000" flipH="1">
            <a:off x="3514726" y="4443412"/>
            <a:ext cx="684212" cy="2524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9" name="Conector de seta reta 44"/>
          <p:cNvCxnSpPr>
            <a:cxnSpLocks noChangeShapeType="1"/>
          </p:cNvCxnSpPr>
          <p:nvPr/>
        </p:nvCxnSpPr>
        <p:spPr bwMode="auto">
          <a:xfrm rot="5400000">
            <a:off x="4307682" y="4458494"/>
            <a:ext cx="646112" cy="260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" name="Conector de seta reta 3"/>
          <p:cNvCxnSpPr>
            <a:stCxn id="7176" idx="3"/>
            <a:endCxn id="7195" idx="2"/>
          </p:cNvCxnSpPr>
          <p:nvPr/>
        </p:nvCxnSpPr>
        <p:spPr bwMode="auto">
          <a:xfrm flipV="1">
            <a:off x="2411760" y="4015139"/>
            <a:ext cx="763746" cy="4160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Conector de seta reta 5"/>
          <p:cNvCxnSpPr>
            <a:stCxn id="7187" idx="1"/>
          </p:cNvCxnSpPr>
          <p:nvPr/>
        </p:nvCxnSpPr>
        <p:spPr bwMode="auto">
          <a:xfrm flipH="1" flipV="1">
            <a:off x="5094288" y="4065315"/>
            <a:ext cx="1133896" cy="2027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55576FE-CE21-4411-ADF9-3B5FCA86683C}" type="slidenum">
              <a:rPr lang="pt-BR" altLang="pt-BR" smtClean="0"/>
              <a:pPr/>
              <a:t>6</a:t>
            </a:fld>
            <a:endParaRPr lang="pt-BR" altLang="pt-BR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8763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Tarefa típica de RI</a:t>
            </a:r>
          </a:p>
        </p:txBody>
      </p:sp>
      <p:sp>
        <p:nvSpPr>
          <p:cNvPr id="81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pt-BR" dirty="0" smtClean="0"/>
              <a:t>Dados:</a:t>
            </a:r>
          </a:p>
          <a:p>
            <a:pPr lvl="1" eaLnBrk="1" hangingPunct="1"/>
            <a:r>
              <a:rPr lang="pt-BR" altLang="pt-BR" dirty="0" smtClean="0"/>
              <a:t>Um </a:t>
            </a:r>
            <a:r>
              <a:rPr lang="pt-BR" altLang="pt-BR" i="1" dirty="0" smtClean="0"/>
              <a:t>corpus</a:t>
            </a:r>
            <a:r>
              <a:rPr lang="pt-BR" altLang="pt-BR" dirty="0" smtClean="0"/>
              <a:t> de documentos </a:t>
            </a:r>
          </a:p>
          <a:p>
            <a:pPr lvl="2" eaLnBrk="1" hangingPunct="1"/>
            <a:r>
              <a:rPr lang="pt-BR" altLang="pt-BR" dirty="0" smtClean="0"/>
              <a:t>itens de informação </a:t>
            </a:r>
          </a:p>
          <a:p>
            <a:pPr lvl="1" eaLnBrk="1" hangingPunct="1"/>
            <a:r>
              <a:rPr lang="pt-BR" altLang="pt-BR" dirty="0" smtClean="0"/>
              <a:t>Uma consulta do usuário </a:t>
            </a:r>
          </a:p>
          <a:p>
            <a:pPr lvl="2" eaLnBrk="1" hangingPunct="1"/>
            <a:r>
              <a:rPr lang="pt-BR" altLang="pt-BR" dirty="0" smtClean="0"/>
              <a:t>representada por palavras-chave</a:t>
            </a:r>
          </a:p>
          <a:p>
            <a:pPr eaLnBrk="1" hangingPunct="1"/>
            <a:r>
              <a:rPr lang="pt-BR" altLang="pt-BR" dirty="0" smtClean="0"/>
              <a:t>Queremos receber</a:t>
            </a:r>
          </a:p>
          <a:p>
            <a:pPr lvl="1" eaLnBrk="1" hangingPunct="1"/>
            <a:r>
              <a:rPr lang="pt-BR" altLang="pt-BR" dirty="0" smtClean="0"/>
              <a:t>Uma lista ordenados de documentos que são relevantes para a consulta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0DE80BA-36A4-4067-96D3-F69ED7E61103}" type="slidenum">
              <a:rPr lang="pt-BR" altLang="pt-BR" smtClean="0"/>
              <a:pPr/>
              <a:t>7</a:t>
            </a:fld>
            <a:endParaRPr lang="pt-BR" altLang="pt-BR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001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de RI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962400" y="3352800"/>
            <a:ext cx="2057400" cy="1066800"/>
          </a:xfrm>
          <a:prstGeom prst="rect">
            <a:avLst/>
          </a:prstGeom>
          <a:solidFill>
            <a:srgbClr val="99FF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pt-BR">
                <a:solidFill>
                  <a:srgbClr val="000000"/>
                </a:solidFill>
                <a:latin typeface="+mn-lt"/>
              </a:rPr>
              <a:t>Sistema de RI</a:t>
            </a:r>
          </a:p>
        </p:txBody>
      </p:sp>
      <p:grpSp>
        <p:nvGrpSpPr>
          <p:cNvPr id="9222" name="Group 5"/>
          <p:cNvGrpSpPr>
            <a:grpSpLocks/>
          </p:cNvGrpSpPr>
          <p:nvPr/>
        </p:nvGrpSpPr>
        <p:grpSpPr bwMode="auto">
          <a:xfrm>
            <a:off x="849313" y="3505200"/>
            <a:ext cx="3113087" cy="914400"/>
            <a:chOff x="1152" y="2208"/>
            <a:chExt cx="1344" cy="576"/>
          </a:xfrm>
        </p:grpSpPr>
        <p:sp>
          <p:nvSpPr>
            <p:cNvPr id="9231" name="AutoShape 6"/>
            <p:cNvSpPr>
              <a:spLocks noChangeArrowheads="1"/>
            </p:cNvSpPr>
            <p:nvPr/>
          </p:nvSpPr>
          <p:spPr bwMode="auto">
            <a:xfrm>
              <a:off x="1152" y="2208"/>
              <a:ext cx="816" cy="576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pt-PT" altLang="pt-BR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9232" name="Rectangle 7"/>
            <p:cNvSpPr>
              <a:spLocks noChangeArrowheads="1"/>
            </p:cNvSpPr>
            <p:nvPr/>
          </p:nvSpPr>
          <p:spPr bwMode="auto">
            <a:xfrm>
              <a:off x="1248" y="2256"/>
              <a:ext cx="596" cy="28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pt-BR">
                  <a:solidFill>
                    <a:srgbClr val="000000"/>
                  </a:solidFill>
                  <a:latin typeface="+mn-lt"/>
                </a:rPr>
                <a:t>Consulta</a:t>
              </a:r>
            </a:p>
          </p:txBody>
        </p:sp>
        <p:sp>
          <p:nvSpPr>
            <p:cNvPr id="9233" name="Line 8"/>
            <p:cNvSpPr>
              <a:spLocks noChangeShapeType="1"/>
            </p:cNvSpPr>
            <p:nvPr/>
          </p:nvSpPr>
          <p:spPr bwMode="auto">
            <a:xfrm>
              <a:off x="1968" y="249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9223" name="Oval 10"/>
          <p:cNvSpPr>
            <a:spLocks noChangeArrowheads="1"/>
          </p:cNvSpPr>
          <p:nvPr/>
        </p:nvSpPr>
        <p:spPr bwMode="auto">
          <a:xfrm>
            <a:off x="3886200" y="1600200"/>
            <a:ext cx="2209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pt-BR" dirty="0">
                <a:solidFill>
                  <a:srgbClr val="000000"/>
                </a:solidFill>
                <a:latin typeface="+mn-lt"/>
              </a:rPr>
              <a:t>Corpus de </a:t>
            </a:r>
          </a:p>
          <a:p>
            <a:pPr algn="ctr"/>
            <a:r>
              <a:rPr lang="en-US" altLang="pt-BR" dirty="0" err="1">
                <a:solidFill>
                  <a:srgbClr val="000000"/>
                </a:solidFill>
                <a:latin typeface="+mn-lt"/>
              </a:rPr>
              <a:t>documentos</a:t>
            </a:r>
            <a:endParaRPr lang="en-US" altLang="pt-BR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>
            <a:off x="49530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9225" name="Group 13"/>
          <p:cNvGrpSpPr>
            <a:grpSpLocks/>
          </p:cNvGrpSpPr>
          <p:nvPr/>
        </p:nvGrpSpPr>
        <p:grpSpPr bwMode="auto">
          <a:xfrm>
            <a:off x="3886200" y="4419600"/>
            <a:ext cx="3657600" cy="1752600"/>
            <a:chOff x="2592" y="2784"/>
            <a:chExt cx="2160" cy="1104"/>
          </a:xfrm>
        </p:grpSpPr>
        <p:sp>
          <p:nvSpPr>
            <p:cNvPr id="9227" name="Oval 14"/>
            <p:cNvSpPr>
              <a:spLocks noChangeArrowheads="1"/>
            </p:cNvSpPr>
            <p:nvPr/>
          </p:nvSpPr>
          <p:spPr bwMode="auto">
            <a:xfrm>
              <a:off x="2592" y="3216"/>
              <a:ext cx="1104" cy="57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pt-BR" sz="2000" dirty="0" err="1">
                  <a:solidFill>
                    <a:srgbClr val="000000"/>
                  </a:solidFill>
                  <a:latin typeface="+mn-lt"/>
                </a:rPr>
                <a:t>Documentos</a:t>
              </a:r>
              <a:r>
                <a:rPr lang="en-US" altLang="pt-BR" sz="2000" dirty="0">
                  <a:solidFill>
                    <a:srgbClr val="000000"/>
                  </a:solidFill>
                  <a:latin typeface="+mn-lt"/>
                </a:rPr>
                <a:t> </a:t>
              </a:r>
            </a:p>
            <a:p>
              <a:pPr algn="ctr"/>
              <a:r>
                <a:rPr lang="en-US" altLang="pt-BR" sz="2000" dirty="0" err="1">
                  <a:solidFill>
                    <a:srgbClr val="000000"/>
                  </a:solidFill>
                  <a:latin typeface="+mn-lt"/>
                </a:rPr>
                <a:t>ordenados</a:t>
              </a:r>
              <a:endParaRPr lang="en-US" altLang="pt-BR" sz="20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9228" name="Line 15"/>
            <p:cNvSpPr>
              <a:spLocks noChangeShapeType="1"/>
            </p:cNvSpPr>
            <p:nvPr/>
          </p:nvSpPr>
          <p:spPr bwMode="auto">
            <a:xfrm>
              <a:off x="3120" y="27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9229" name="Rectangle 16"/>
            <p:cNvSpPr>
              <a:spLocks noChangeArrowheads="1"/>
            </p:cNvSpPr>
            <p:nvPr/>
          </p:nvSpPr>
          <p:spPr bwMode="auto">
            <a:xfrm>
              <a:off x="3984" y="2976"/>
              <a:ext cx="768" cy="91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 altLang="pt-BR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9230" name="Text Box 17"/>
            <p:cNvSpPr txBox="1">
              <a:spLocks noChangeArrowheads="1"/>
            </p:cNvSpPr>
            <p:nvPr/>
          </p:nvSpPr>
          <p:spPr bwMode="auto">
            <a:xfrm>
              <a:off x="4070" y="3015"/>
              <a:ext cx="521" cy="83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57200" indent="-457200"/>
              <a:r>
                <a:rPr lang="en-US" altLang="pt-BR" sz="1600">
                  <a:solidFill>
                    <a:srgbClr val="000000"/>
                  </a:solidFill>
                  <a:latin typeface="+mn-lt"/>
                </a:rPr>
                <a:t>1. Doc1</a:t>
              </a:r>
            </a:p>
            <a:p>
              <a:pPr marL="457200" indent="-457200"/>
              <a:r>
                <a:rPr lang="en-US" altLang="pt-BR" sz="1600">
                  <a:solidFill>
                    <a:srgbClr val="000000"/>
                  </a:solidFill>
                  <a:latin typeface="+mn-lt"/>
                </a:rPr>
                <a:t>2. Doc2</a:t>
              </a:r>
            </a:p>
            <a:p>
              <a:pPr marL="457200" indent="-457200"/>
              <a:r>
                <a:rPr lang="en-US" altLang="pt-BR" sz="1600">
                  <a:solidFill>
                    <a:srgbClr val="000000"/>
                  </a:solidFill>
                  <a:latin typeface="+mn-lt"/>
                </a:rPr>
                <a:t>3. Doc3</a:t>
              </a:r>
            </a:p>
            <a:p>
              <a:pPr marL="457200" indent="-457200"/>
              <a:r>
                <a:rPr lang="en-US" altLang="pt-BR" sz="1600">
                  <a:solidFill>
                    <a:srgbClr val="000000"/>
                  </a:solidFill>
                  <a:latin typeface="+mn-lt"/>
                </a:rPr>
                <a:t>    .</a:t>
              </a:r>
            </a:p>
            <a:p>
              <a:pPr marL="457200" indent="-457200"/>
              <a:r>
                <a:rPr lang="en-US" altLang="pt-BR" sz="1600">
                  <a:solidFill>
                    <a:srgbClr val="000000"/>
                  </a:solidFill>
                  <a:latin typeface="+mn-lt"/>
                </a:rPr>
                <a:t>    .</a:t>
              </a:r>
              <a:endParaRPr lang="en-US" altLang="pt-BR" sz="180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9226" name="Text Box 50"/>
          <p:cNvSpPr txBox="1">
            <a:spLocks noChangeArrowheads="1"/>
          </p:cNvSpPr>
          <p:nvPr/>
        </p:nvSpPr>
        <p:spPr bwMode="auto">
          <a:xfrm>
            <a:off x="536900" y="4714875"/>
            <a:ext cx="13773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altLang="pt-BR" sz="2800">
                <a:solidFill>
                  <a:srgbClr val="000000"/>
                </a:solidFill>
                <a:latin typeface="+mn-lt"/>
              </a:rPr>
              <a:t>Usuário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3B26FFE-0CA8-49AC-A25C-4603627C2B93}" type="slidenum">
              <a:rPr lang="pt-BR" altLang="pt-BR" smtClean="0"/>
              <a:pPr/>
              <a:t>8</a:t>
            </a:fld>
            <a:endParaRPr lang="pt-BR" altLang="pt-BR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3716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Recuperação de Informação</a:t>
            </a:r>
            <a:br>
              <a:rPr lang="pt-BR" altLang="pt-BR" dirty="0" smtClean="0"/>
            </a:br>
            <a:r>
              <a:rPr lang="pt-BR" altLang="pt-BR" dirty="0" smtClean="0"/>
              <a:t>Definição</a:t>
            </a:r>
          </a:p>
        </p:txBody>
      </p:sp>
      <p:sp>
        <p:nvSpPr>
          <p:cNvPr id="102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66875"/>
            <a:ext cx="8229600" cy="4714453"/>
          </a:xfrm>
        </p:spPr>
        <p:txBody>
          <a:bodyPr/>
          <a:lstStyle/>
          <a:p>
            <a:pPr eaLnBrk="1" hangingPunct="1"/>
            <a:r>
              <a:rPr lang="pt-BR" altLang="pt-BR" sz="2600" dirty="0" smtClean="0"/>
              <a:t>Área de pesquisa e desenvolvimento que </a:t>
            </a:r>
          </a:p>
          <a:p>
            <a:pPr lvl="1" eaLnBrk="1" hangingPunct="1"/>
            <a:r>
              <a:rPr lang="pt-BR" altLang="pt-BR" sz="2400" dirty="0" smtClean="0"/>
              <a:t>investiga </a:t>
            </a:r>
            <a:r>
              <a:rPr lang="pt-BR" altLang="pt-BR" sz="2400" dirty="0" smtClean="0">
                <a:solidFill>
                  <a:srgbClr val="660066"/>
                </a:solidFill>
              </a:rPr>
              <a:t>métodos</a:t>
            </a:r>
            <a:r>
              <a:rPr lang="pt-BR" altLang="pt-BR" sz="2400" dirty="0" smtClean="0"/>
              <a:t> e </a:t>
            </a:r>
            <a:r>
              <a:rPr lang="pt-BR" altLang="pt-BR" sz="2400" dirty="0" smtClean="0">
                <a:solidFill>
                  <a:schemeClr val="tx2"/>
                </a:solidFill>
              </a:rPr>
              <a:t>técnicas</a:t>
            </a:r>
            <a:r>
              <a:rPr lang="pt-BR" altLang="pt-BR" sz="2400" dirty="0" smtClean="0"/>
              <a:t> </a:t>
            </a:r>
          </a:p>
          <a:p>
            <a:pPr lvl="1" eaLnBrk="1" hangingPunct="1"/>
            <a:r>
              <a:rPr lang="pt-BR" altLang="pt-BR" sz="2400" dirty="0" smtClean="0"/>
              <a:t>para a </a:t>
            </a:r>
            <a:r>
              <a:rPr lang="pt-BR" altLang="pt-BR" sz="2400" dirty="0" smtClean="0">
                <a:solidFill>
                  <a:schemeClr val="tx2"/>
                </a:solidFill>
              </a:rPr>
              <a:t>representação</a:t>
            </a:r>
            <a:r>
              <a:rPr lang="pt-BR" altLang="pt-BR" sz="2400" dirty="0" smtClean="0"/>
              <a:t>, a </a:t>
            </a:r>
            <a:r>
              <a:rPr lang="pt-BR" altLang="pt-BR" sz="2400" dirty="0" smtClean="0">
                <a:solidFill>
                  <a:schemeClr val="tx2"/>
                </a:solidFill>
              </a:rPr>
              <a:t>organização</a:t>
            </a:r>
            <a:r>
              <a:rPr lang="pt-BR" altLang="pt-BR" sz="2400" dirty="0" smtClean="0"/>
              <a:t>, o </a:t>
            </a:r>
            <a:r>
              <a:rPr lang="pt-BR" altLang="pt-BR" sz="2400" dirty="0" smtClean="0">
                <a:solidFill>
                  <a:schemeClr val="tx2"/>
                </a:solidFill>
              </a:rPr>
              <a:t>armazenamento</a:t>
            </a:r>
            <a:r>
              <a:rPr lang="pt-BR" altLang="pt-BR" sz="2400" dirty="0" smtClean="0"/>
              <a:t>, a </a:t>
            </a:r>
            <a:r>
              <a:rPr lang="pt-BR" altLang="pt-BR" sz="2400" dirty="0" smtClean="0">
                <a:solidFill>
                  <a:schemeClr val="tx2"/>
                </a:solidFill>
              </a:rPr>
              <a:t>busca</a:t>
            </a:r>
            <a:r>
              <a:rPr lang="pt-BR" altLang="pt-BR" sz="2400" dirty="0" smtClean="0"/>
              <a:t> e a </a:t>
            </a:r>
            <a:r>
              <a:rPr lang="pt-BR" altLang="pt-BR" sz="2400" dirty="0" smtClean="0">
                <a:solidFill>
                  <a:schemeClr val="tx2"/>
                </a:solidFill>
              </a:rPr>
              <a:t>recuperação</a:t>
            </a:r>
            <a:r>
              <a:rPr lang="pt-BR" altLang="pt-BR" sz="2400" dirty="0" smtClean="0"/>
              <a:t> de </a:t>
            </a:r>
            <a:r>
              <a:rPr lang="pt-BR" altLang="pt-BR" sz="2400" dirty="0" smtClean="0">
                <a:solidFill>
                  <a:srgbClr val="660066"/>
                </a:solidFill>
              </a:rPr>
              <a:t>itens  de informação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dirty="0" smtClean="0"/>
              <a:t>Objetivo principal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400" dirty="0" smtClean="0"/>
              <a:t>facilitar o acesso a documentos (itens de informação) relevantes à </a:t>
            </a:r>
            <a:r>
              <a:rPr lang="pt-BR" altLang="pt-BR" sz="2400" dirty="0" smtClean="0">
                <a:solidFill>
                  <a:schemeClr val="tx2"/>
                </a:solidFill>
              </a:rPr>
              <a:t>necessidade de informação</a:t>
            </a:r>
            <a:r>
              <a:rPr lang="pt-BR" altLang="pt-BR" sz="2400" dirty="0" smtClean="0"/>
              <a:t> do usuário</a:t>
            </a:r>
          </a:p>
          <a:p>
            <a:pPr lvl="2" eaLnBrk="1" hangingPunct="1"/>
            <a:r>
              <a:rPr lang="pt-BR" altLang="pt-BR" dirty="0" smtClean="0"/>
              <a:t>Geralmente representada através de </a:t>
            </a:r>
            <a:r>
              <a:rPr lang="pt-BR" altLang="pt-BR" dirty="0" smtClean="0">
                <a:solidFill>
                  <a:schemeClr val="tx2"/>
                </a:solidFill>
              </a:rPr>
              <a:t>consultas</a:t>
            </a:r>
            <a:r>
              <a:rPr lang="pt-BR" altLang="pt-BR" dirty="0" smtClean="0"/>
              <a:t> baseadas em palavras-chaves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7772400" cy="1143000"/>
          </a:xfrm>
        </p:spPr>
        <p:txBody>
          <a:bodyPr/>
          <a:lstStyle/>
          <a:p>
            <a:r>
              <a:rPr lang="pt-BR" altLang="pt-BR" dirty="0"/>
              <a:t>Hierarquia da Informação...</a:t>
            </a:r>
            <a:br>
              <a:rPr lang="pt-BR" altLang="pt-BR" dirty="0"/>
            </a:br>
            <a:r>
              <a:rPr lang="pt-BR" sz="3200" dirty="0" smtClean="0"/>
              <a:t>Dados </a:t>
            </a:r>
            <a:r>
              <a:rPr lang="pt-BR" sz="3200" dirty="0"/>
              <a:t>– Informação – </a:t>
            </a:r>
            <a:r>
              <a:rPr lang="pt-BR" sz="3200" dirty="0" smtClean="0"/>
              <a:t>Conhecimento</a:t>
            </a:r>
            <a:endParaRPr lang="pt-BR" altLang="pt-BR" sz="3200" dirty="0" smtClean="0"/>
          </a:p>
        </p:txBody>
      </p:sp>
      <p:sp>
        <p:nvSpPr>
          <p:cNvPr id="1229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690688"/>
            <a:ext cx="7772400" cy="4906664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660066"/>
                </a:solidFill>
              </a:rPr>
              <a:t>Dados </a:t>
            </a:r>
          </a:p>
          <a:p>
            <a:pPr lvl="1">
              <a:defRPr/>
            </a:pPr>
            <a:r>
              <a:rPr lang="pt-BR" sz="2200" dirty="0" smtClean="0"/>
              <a:t>são a </a:t>
            </a:r>
            <a:r>
              <a:rPr lang="pt-BR" sz="2200" dirty="0" smtClean="0">
                <a:solidFill>
                  <a:srgbClr val="660066"/>
                </a:solidFill>
              </a:rPr>
              <a:t>matéria prima </a:t>
            </a:r>
            <a:r>
              <a:rPr lang="pt-BR" sz="2200" dirty="0" smtClean="0"/>
              <a:t>da informação, que ainda não foi tratada</a:t>
            </a:r>
          </a:p>
          <a:p>
            <a:pPr lvl="2">
              <a:defRPr/>
            </a:pPr>
            <a:r>
              <a:rPr lang="pt-BR" sz="1800" dirty="0" smtClean="0"/>
              <a:t>Ex.: Depoimentos isolados de uma </a:t>
            </a:r>
            <a:r>
              <a:rPr lang="pt-BR" sz="1800" dirty="0"/>
              <a:t>investigação </a:t>
            </a:r>
            <a:r>
              <a:rPr lang="pt-BR" sz="1800" dirty="0" smtClean="0"/>
              <a:t>policial</a:t>
            </a:r>
            <a:r>
              <a:rPr lang="pt-BR" sz="1800" dirty="0"/>
              <a:t> </a:t>
            </a:r>
            <a:endParaRPr lang="pt-BR" sz="1800" dirty="0" smtClean="0"/>
          </a:p>
          <a:p>
            <a:pPr>
              <a:defRPr/>
            </a:pPr>
            <a:r>
              <a:rPr lang="pt-BR" sz="2400" dirty="0" smtClean="0">
                <a:solidFill>
                  <a:srgbClr val="660066"/>
                </a:solidFill>
              </a:rPr>
              <a:t>Informação</a:t>
            </a:r>
          </a:p>
          <a:p>
            <a:pPr lvl="1">
              <a:defRPr/>
            </a:pPr>
            <a:r>
              <a:rPr lang="pt-BR" sz="2000" dirty="0" smtClean="0"/>
              <a:t>Dados tratados, têm significado</a:t>
            </a:r>
          </a:p>
          <a:p>
            <a:pPr lvl="1">
              <a:defRPr/>
            </a:pPr>
            <a:r>
              <a:rPr lang="pt-BR" sz="2000" dirty="0" smtClean="0"/>
              <a:t>resultado do </a:t>
            </a:r>
            <a:r>
              <a:rPr lang="pt-BR" sz="2000" i="1" dirty="0" smtClean="0"/>
              <a:t>processamento de dados</a:t>
            </a:r>
          </a:p>
          <a:p>
            <a:pPr>
              <a:defRPr/>
            </a:pPr>
            <a:r>
              <a:rPr lang="pt-BR" sz="2400" dirty="0" smtClean="0">
                <a:solidFill>
                  <a:srgbClr val="660066"/>
                </a:solidFill>
              </a:rPr>
              <a:t>Conhecimento</a:t>
            </a:r>
          </a:p>
          <a:p>
            <a:pPr lvl="1">
              <a:defRPr/>
            </a:pPr>
            <a:r>
              <a:rPr lang="pt-BR" sz="2400" dirty="0" smtClean="0"/>
              <a:t>Informação estruturada, voltada a uma aplicação (objetivo)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1800" dirty="0"/>
              <a:t>http://1anobertinosilva.blogspot.com.br/2012/08/qual-diferenca-entre-dados-informacao-e.html</a:t>
            </a:r>
          </a:p>
        </p:txBody>
      </p:sp>
      <p:sp>
        <p:nvSpPr>
          <p:cNvPr id="1126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098921-39E3-406E-98BF-3616E370DB59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2897</TotalTime>
  <Words>1354</Words>
  <Application>Microsoft Office PowerPoint</Application>
  <PresentationFormat>Apresentação na tela (4:3)</PresentationFormat>
  <Paragraphs>336</Paragraphs>
  <Slides>31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3" baseType="lpstr">
      <vt:lpstr>Plano grafico</vt:lpstr>
      <vt:lpstr>Clip</vt:lpstr>
      <vt:lpstr>Recuperação Inteligente de Informação</vt:lpstr>
      <vt:lpstr>Roteiro</vt:lpstr>
      <vt:lpstr>Slide 3</vt:lpstr>
      <vt:lpstr>“Information Overload”</vt:lpstr>
      <vt:lpstr>Slide 5</vt:lpstr>
      <vt:lpstr>Tarefa típica de RI</vt:lpstr>
      <vt:lpstr>Sistemas de RI</vt:lpstr>
      <vt:lpstr>Recuperação de Informação Definição</vt:lpstr>
      <vt:lpstr>Hierarquia da Informação... Dados – Informação – Conhecimento</vt:lpstr>
      <vt:lpstr>Recuperação de Informação Definições</vt:lpstr>
      <vt:lpstr>Histórico  1ª Fase: 1950 e 1960</vt:lpstr>
      <vt:lpstr>Histórico 2ª Fase: 1970 e 1980 </vt:lpstr>
      <vt:lpstr>Histórico 3ª Fase: de 1990 até  ... </vt:lpstr>
      <vt:lpstr>Aplicações, Serviços, Agentes...</vt:lpstr>
      <vt:lpstr>Aplicações, Serviços, Agentes...</vt:lpstr>
      <vt:lpstr>Voltando às definições…</vt:lpstr>
      <vt:lpstr>Sistemas de RI</vt:lpstr>
      <vt:lpstr>Sistemas de RI  Fase 1: Criação da Base de Índices</vt:lpstr>
      <vt:lpstr>Sistemas de RI  Fase 2: Consulta à Base de Índices</vt:lpstr>
      <vt:lpstr>Fases e Etapas de um Sistemas de RI</vt:lpstr>
      <vt:lpstr>Sistemas de RI</vt:lpstr>
      <vt:lpstr>F1: Aquisição de Documentos</vt:lpstr>
      <vt:lpstr>F1: Preparação dos Documentos</vt:lpstr>
      <vt:lpstr>F1: Indexação dos Documentos</vt:lpstr>
      <vt:lpstr>F2: Busca e Recuperação</vt:lpstr>
      <vt:lpstr>F2: Ordenação dos resultados</vt:lpstr>
      <vt:lpstr>Algumas aplicações...</vt:lpstr>
      <vt:lpstr>Engenhos de Busca</vt:lpstr>
      <vt:lpstr> Sistemas de Filtragem de Informação</vt:lpstr>
      <vt:lpstr>Extração de Informação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375</cp:revision>
  <cp:lastPrinted>2001-04-02T12:42:59Z</cp:lastPrinted>
  <dcterms:created xsi:type="dcterms:W3CDTF">2000-11-15T23:57:53Z</dcterms:created>
  <dcterms:modified xsi:type="dcterms:W3CDTF">2019-08-15T16:44:16Z</dcterms:modified>
</cp:coreProperties>
</file>