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39"/>
  </p:notesMasterIdLst>
  <p:sldIdLst>
    <p:sldId id="256" r:id="rId2"/>
    <p:sldId id="273" r:id="rId3"/>
    <p:sldId id="274" r:id="rId4"/>
    <p:sldId id="275" r:id="rId5"/>
    <p:sldId id="276" r:id="rId6"/>
    <p:sldId id="277" r:id="rId7"/>
    <p:sldId id="296" r:id="rId8"/>
    <p:sldId id="297" r:id="rId9"/>
    <p:sldId id="298" r:id="rId10"/>
    <p:sldId id="299" r:id="rId11"/>
    <p:sldId id="301" r:id="rId12"/>
    <p:sldId id="302" r:id="rId13"/>
    <p:sldId id="300" r:id="rId14"/>
    <p:sldId id="303" r:id="rId15"/>
    <p:sldId id="305" r:id="rId16"/>
    <p:sldId id="308"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304" r:id="rId36"/>
    <p:sldId id="306" r:id="rId37"/>
    <p:sldId id="307" r:id="rId3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4750" autoAdjust="0"/>
  </p:normalViewPr>
  <p:slideViewPr>
    <p:cSldViewPr>
      <p:cViewPr varScale="1">
        <p:scale>
          <a:sx n="62" d="100"/>
          <a:sy n="62" d="100"/>
        </p:scale>
        <p:origin x="-726" y="-90"/>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202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F0CF1-8367-49F0-8810-59A6BFB0A5EC}" type="datetimeFigureOut">
              <a:rPr lang="pt-BR" smtClean="0"/>
              <a:pPr/>
              <a:t>20/4/2012</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0432D1-CEC3-4805-AF6F-94A8BF106321}"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en.wikipedia.org/wiki/Slashdot" TargetMode="External"/><Relationship Id="rId3" Type="http://schemas.openxmlformats.org/officeDocument/2006/relationships/hyperlink" Target="http://en.wikipedia.org/wiki/Nofollow" TargetMode="External"/><Relationship Id="rId7" Type="http://schemas.openxmlformats.org/officeDocument/2006/relationships/hyperlink" Target="http://en.wikipedia.org/wiki/Karma_(Slashdot)"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en.wikipedia.org/wiki/Whitelist" TargetMode="External"/><Relationship Id="rId5" Type="http://schemas.openxmlformats.org/officeDocument/2006/relationships/hyperlink" Target="http://en.wikipedia.org/wiki/Trust_management" TargetMode="External"/><Relationship Id="rId4" Type="http://schemas.openxmlformats.org/officeDocument/2006/relationships/hyperlink" Target="http://en.wikipedia.org/wiki/Spam_in_blogs" TargetMode="External"/><Relationship Id="rId9" Type="http://schemas.openxmlformats.org/officeDocument/2006/relationships/hyperlink" Target="http://en.wikipedia.org/wiki/Microformat"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140432D1-CEC3-4805-AF6F-94A8BF106321}" type="slidenum">
              <a:rPr lang="pt-BR" smtClean="0"/>
              <a:pPr/>
              <a:t>10</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pt-BR" sz="1200" b="1" i="0" kern="1200" dirty="0" smtClean="0">
                <a:solidFill>
                  <a:schemeClr val="tx1"/>
                </a:solidFill>
                <a:latin typeface="+mn-lt"/>
                <a:ea typeface="+mn-ea"/>
                <a:cs typeface="+mn-cs"/>
              </a:rPr>
              <a:t>nofollow</a:t>
            </a:r>
          </a:p>
          <a:p>
            <a:r>
              <a:rPr lang="pt-BR" sz="1200" b="0" i="1" kern="1200" dirty="0" smtClean="0">
                <a:solidFill>
                  <a:schemeClr val="tx1"/>
                </a:solidFill>
                <a:latin typeface="+mn-lt"/>
                <a:ea typeface="+mn-ea"/>
                <a:cs typeface="+mn-cs"/>
              </a:rPr>
              <a:t>Main article: </a:t>
            </a:r>
            <a:r>
              <a:rPr lang="pt-BR" sz="1200" b="0" i="1" u="none" strike="noStrike" kern="1200" dirty="0" smtClean="0">
                <a:solidFill>
                  <a:schemeClr val="tx1"/>
                </a:solidFill>
                <a:latin typeface="+mn-lt"/>
                <a:ea typeface="+mn-ea"/>
                <a:cs typeface="+mn-cs"/>
                <a:hlinkClick r:id="rId3" tooltip="Nofollow"/>
              </a:rPr>
              <a:t>nofollow</a:t>
            </a:r>
            <a:endParaRPr lang="pt-BR" sz="1200" b="0" i="1" kern="1200" dirty="0" smtClean="0">
              <a:solidFill>
                <a:schemeClr val="tx1"/>
              </a:solidFill>
              <a:latin typeface="+mn-lt"/>
              <a:ea typeface="+mn-ea"/>
              <a:cs typeface="+mn-cs"/>
            </a:endParaRPr>
          </a:p>
          <a:p>
            <a:r>
              <a:rPr lang="pt-BR" sz="1200" b="0" i="0" kern="1200" dirty="0" smtClean="0">
                <a:solidFill>
                  <a:schemeClr val="tx1"/>
                </a:solidFill>
                <a:latin typeface="+mn-lt"/>
                <a:ea typeface="+mn-ea"/>
                <a:cs typeface="+mn-cs"/>
              </a:rPr>
              <a:t>Google announced in early 2005 that hyperlinks with rel="nofollow" attribute</a:t>
            </a:r>
            <a:r>
              <a:rPr lang="pt-BR" sz="1200" b="0" i="0" u="none" strike="noStrike" kern="1200" baseline="30000" dirty="0" smtClean="0">
                <a:solidFill>
                  <a:schemeClr val="tx1"/>
                </a:solidFill>
                <a:latin typeface="+mn-lt"/>
                <a:ea typeface="+mn-ea"/>
                <a:cs typeface="+mn-cs"/>
                <a:hlinkClick r:id="rId4"/>
              </a:rPr>
              <a:t>[4]</a:t>
            </a:r>
            <a:r>
              <a:rPr lang="pt-BR" sz="1200" b="0" i="0" kern="1200" dirty="0" smtClean="0">
                <a:solidFill>
                  <a:schemeClr val="tx1"/>
                </a:solidFill>
                <a:latin typeface="+mn-lt"/>
                <a:ea typeface="+mn-ea"/>
                <a:cs typeface="+mn-cs"/>
              </a:rPr>
              <a:t> would not be crawled or influence the link target's ranking in the search engine's index. The Yahoo and MSN search engines also respect this tag.</a:t>
            </a:r>
            <a:r>
              <a:rPr lang="pt-BR" sz="1200" b="0" i="0" u="none" strike="noStrike" kern="1200" baseline="30000" dirty="0" smtClean="0">
                <a:solidFill>
                  <a:schemeClr val="tx1"/>
                </a:solidFill>
                <a:latin typeface="+mn-lt"/>
                <a:ea typeface="+mn-ea"/>
                <a:cs typeface="+mn-cs"/>
                <a:hlinkClick r:id="rId4"/>
              </a:rPr>
              <a:t>[5]</a:t>
            </a:r>
            <a:endParaRPr lang="pt-BR" sz="1200" b="0" i="0" kern="1200" dirty="0" smtClean="0">
              <a:solidFill>
                <a:schemeClr val="tx1"/>
              </a:solidFill>
              <a:latin typeface="+mn-lt"/>
              <a:ea typeface="+mn-ea"/>
              <a:cs typeface="+mn-cs"/>
            </a:endParaRPr>
          </a:p>
          <a:p>
            <a:r>
              <a:rPr lang="pt-BR" sz="1200" b="0" i="0" kern="1200" dirty="0" smtClean="0">
                <a:solidFill>
                  <a:schemeClr val="tx1"/>
                </a:solidFill>
                <a:latin typeface="+mn-lt"/>
                <a:ea typeface="+mn-ea"/>
                <a:cs typeface="+mn-cs"/>
              </a:rPr>
              <a:t>Using rel="nofollow" is a much easier solution that makes the improvised techniques above irrelevant. Most weblog software now marks reader-submitted links this way by default (with no option to disable it without code modification). A more sophisticated server software could spare the nofollow for links submitted by </a:t>
            </a:r>
            <a:r>
              <a:rPr lang="pt-BR" sz="1200" b="0" i="0" u="none" strike="noStrike" kern="1200" dirty="0" smtClean="0">
                <a:solidFill>
                  <a:schemeClr val="tx1"/>
                </a:solidFill>
                <a:latin typeface="+mn-lt"/>
                <a:ea typeface="+mn-ea"/>
                <a:cs typeface="+mn-cs"/>
                <a:hlinkClick r:id="rId5" tooltip="Trust management"/>
              </a:rPr>
              <a:t>trusted users</a:t>
            </a:r>
            <a:r>
              <a:rPr lang="pt-BR" sz="1200" b="0" i="0" kern="1200" dirty="0" smtClean="0">
                <a:solidFill>
                  <a:schemeClr val="tx1"/>
                </a:solidFill>
                <a:latin typeface="+mn-lt"/>
                <a:ea typeface="+mn-ea"/>
                <a:cs typeface="+mn-cs"/>
              </a:rPr>
              <a:t> like those registered for a long time, on a </a:t>
            </a:r>
            <a:r>
              <a:rPr lang="pt-BR" sz="1200" b="0" i="0" u="none" strike="noStrike" kern="1200" dirty="0" smtClean="0">
                <a:solidFill>
                  <a:schemeClr val="tx1"/>
                </a:solidFill>
                <a:latin typeface="+mn-lt"/>
                <a:ea typeface="+mn-ea"/>
                <a:cs typeface="+mn-cs"/>
                <a:hlinkClick r:id="rId6" tooltip="Whitelist"/>
              </a:rPr>
              <a:t>whitelist</a:t>
            </a:r>
            <a:r>
              <a:rPr lang="pt-BR" sz="1200" b="0" i="0" kern="1200" dirty="0" smtClean="0">
                <a:solidFill>
                  <a:schemeClr val="tx1"/>
                </a:solidFill>
                <a:latin typeface="+mn-lt"/>
                <a:ea typeface="+mn-ea"/>
                <a:cs typeface="+mn-cs"/>
              </a:rPr>
              <a:t>, or with a high </a:t>
            </a:r>
            <a:r>
              <a:rPr lang="pt-BR" sz="1200" b="0" i="0" u="none" strike="noStrike" kern="1200" dirty="0" smtClean="0">
                <a:solidFill>
                  <a:schemeClr val="tx1"/>
                </a:solidFill>
                <a:latin typeface="+mn-lt"/>
                <a:ea typeface="+mn-ea"/>
                <a:cs typeface="+mn-cs"/>
                <a:hlinkClick r:id="rId7" tooltip="Karma (Slashdot)"/>
              </a:rPr>
              <a:t>karma</a:t>
            </a:r>
            <a:r>
              <a:rPr lang="pt-BR" sz="1200" b="0" i="0" kern="1200" dirty="0" smtClean="0">
                <a:solidFill>
                  <a:schemeClr val="tx1"/>
                </a:solidFill>
                <a:latin typeface="+mn-lt"/>
                <a:ea typeface="+mn-ea"/>
                <a:cs typeface="+mn-cs"/>
              </a:rPr>
              <a:t>. Some server software adds rel="nofollow" to pages that have been recently edited but omits it from stable pages, under the theory that stable pages will have had offending links removed by human editors.</a:t>
            </a:r>
          </a:p>
          <a:p>
            <a:r>
              <a:rPr lang="pt-BR" sz="1200" b="0" i="0" kern="1200" dirty="0" smtClean="0">
                <a:solidFill>
                  <a:schemeClr val="tx1"/>
                </a:solidFill>
                <a:latin typeface="+mn-lt"/>
                <a:ea typeface="+mn-ea"/>
                <a:cs typeface="+mn-cs"/>
              </a:rPr>
              <a:t>Some weblog authors object to the use of rel="nofollow", arguing, for example,</a:t>
            </a:r>
            <a:r>
              <a:rPr lang="pt-BR" sz="1200" b="0" i="0" u="none" strike="noStrike" kern="1200" baseline="30000" dirty="0" smtClean="0">
                <a:solidFill>
                  <a:schemeClr val="tx1"/>
                </a:solidFill>
                <a:latin typeface="+mn-lt"/>
                <a:ea typeface="+mn-ea"/>
                <a:cs typeface="+mn-cs"/>
                <a:hlinkClick r:id="rId4"/>
              </a:rPr>
              <a:t>[6]</a:t>
            </a:r>
            <a:r>
              <a:rPr lang="pt-BR" sz="1200" b="0" i="0" kern="1200" dirty="0" smtClean="0">
                <a:solidFill>
                  <a:schemeClr val="tx1"/>
                </a:solidFill>
                <a:latin typeface="+mn-lt"/>
                <a:ea typeface="+mn-ea"/>
                <a:cs typeface="+mn-cs"/>
              </a:rPr>
              <a:t> that</a:t>
            </a:r>
          </a:p>
          <a:p>
            <a:r>
              <a:rPr lang="pt-BR" sz="1200" b="0" i="0" kern="1200" dirty="0" smtClean="0">
                <a:solidFill>
                  <a:schemeClr val="tx1"/>
                </a:solidFill>
                <a:latin typeface="+mn-lt"/>
                <a:ea typeface="+mn-ea"/>
                <a:cs typeface="+mn-cs"/>
              </a:rPr>
              <a:t>Link spammers will continue to spam everyone to reach the sites that do not use rel="nofollow"</a:t>
            </a:r>
          </a:p>
          <a:p>
            <a:r>
              <a:rPr lang="pt-BR" sz="1200" b="0" i="0" kern="1200" dirty="0" smtClean="0">
                <a:solidFill>
                  <a:schemeClr val="tx1"/>
                </a:solidFill>
                <a:latin typeface="+mn-lt"/>
                <a:ea typeface="+mn-ea"/>
                <a:cs typeface="+mn-cs"/>
              </a:rPr>
              <a:t>Link spammers will continue to place links for clicking (by surfers) even if those links are ignored by search engines.</a:t>
            </a:r>
          </a:p>
          <a:p>
            <a:r>
              <a:rPr lang="pt-BR" sz="1200" b="0" i="0" kern="1200" dirty="0" smtClean="0">
                <a:solidFill>
                  <a:schemeClr val="tx1"/>
                </a:solidFill>
                <a:latin typeface="+mn-lt"/>
                <a:ea typeface="+mn-ea"/>
                <a:cs typeface="+mn-cs"/>
              </a:rPr>
              <a:t>Google is advocating the use of rel="nofollow" in order to reduce the effect of heavy inter-blog linking on page ranking.</a:t>
            </a:r>
          </a:p>
          <a:p>
            <a:r>
              <a:rPr lang="pt-BR" sz="1200" b="0" i="0" kern="1200" dirty="0" smtClean="0">
                <a:solidFill>
                  <a:schemeClr val="tx1"/>
                </a:solidFill>
                <a:latin typeface="+mn-lt"/>
                <a:ea typeface="+mn-ea"/>
                <a:cs typeface="+mn-cs"/>
              </a:rPr>
              <a:t>Google is advocating the use of rel="nofollow" only to minimize its own filtering efforts and to deflect that this actually had better been called rel="nopagerank".</a:t>
            </a:r>
          </a:p>
          <a:p>
            <a:r>
              <a:rPr lang="pt-BR" sz="1200" b="0" i="0" kern="1200" dirty="0" smtClean="0">
                <a:solidFill>
                  <a:schemeClr val="tx1"/>
                </a:solidFill>
                <a:latin typeface="+mn-lt"/>
                <a:ea typeface="+mn-ea"/>
                <a:cs typeface="+mn-cs"/>
              </a:rPr>
              <a:t>Nofollow may reduce the value of legitimate comments</a:t>
            </a:r>
            <a:r>
              <a:rPr lang="pt-BR" sz="1200" b="0" i="0" u="none" strike="noStrike" kern="1200" baseline="30000" dirty="0" smtClean="0">
                <a:solidFill>
                  <a:schemeClr val="tx1"/>
                </a:solidFill>
                <a:latin typeface="+mn-lt"/>
                <a:ea typeface="+mn-ea"/>
                <a:cs typeface="+mn-cs"/>
                <a:hlinkClick r:id="rId4"/>
              </a:rPr>
              <a:t>[7]</a:t>
            </a:r>
            <a:endParaRPr lang="pt-BR" sz="1200" b="0" i="0" kern="1200" dirty="0" smtClean="0">
              <a:solidFill>
                <a:schemeClr val="tx1"/>
              </a:solidFill>
              <a:latin typeface="+mn-lt"/>
              <a:ea typeface="+mn-ea"/>
              <a:cs typeface="+mn-cs"/>
            </a:endParaRPr>
          </a:p>
          <a:p>
            <a:r>
              <a:rPr lang="pt-BR" sz="1200" b="0" i="0" kern="1200" dirty="0" smtClean="0">
                <a:solidFill>
                  <a:schemeClr val="tx1"/>
                </a:solidFill>
                <a:latin typeface="+mn-lt"/>
                <a:ea typeface="+mn-ea"/>
                <a:cs typeface="+mn-cs"/>
              </a:rPr>
              <a:t>Other websites like </a:t>
            </a:r>
            <a:r>
              <a:rPr lang="pt-BR" sz="1200" b="0" i="0" u="none" strike="noStrike" kern="1200" dirty="0" smtClean="0">
                <a:solidFill>
                  <a:schemeClr val="tx1"/>
                </a:solidFill>
                <a:latin typeface="+mn-lt"/>
                <a:ea typeface="+mn-ea"/>
                <a:cs typeface="+mn-cs"/>
                <a:hlinkClick r:id="rId8" tooltip="Slashdot"/>
              </a:rPr>
              <a:t>Slashdot</a:t>
            </a:r>
            <a:r>
              <a:rPr lang="pt-BR" sz="1200" b="0" i="0" kern="1200" dirty="0" smtClean="0">
                <a:solidFill>
                  <a:schemeClr val="tx1"/>
                </a:solidFill>
                <a:latin typeface="+mn-lt"/>
                <a:ea typeface="+mn-ea"/>
                <a:cs typeface="+mn-cs"/>
              </a:rPr>
              <a:t>, with high user participation, use improvised nofollow implementations like adding rel="nofollow" only for potentially misbehaving users. Potential spammers posting as users can be determined through various heuristics like age of registered account and other factors. Slashdot also uses the poster's karma as a determinant in attaching a nofollow tag to user submitted links.</a:t>
            </a:r>
          </a:p>
          <a:p>
            <a:r>
              <a:rPr lang="pt-BR" sz="1200" b="0" i="0" kern="1200" dirty="0" smtClean="0">
                <a:solidFill>
                  <a:schemeClr val="tx1"/>
                </a:solidFill>
                <a:latin typeface="+mn-lt"/>
                <a:ea typeface="+mn-ea"/>
                <a:cs typeface="+mn-cs"/>
              </a:rPr>
              <a:t>rel="nofollow" has come to be regarded as a </a:t>
            </a:r>
            <a:r>
              <a:rPr lang="pt-BR" sz="1200" b="0" i="0" u="none" strike="noStrike" kern="1200" dirty="0" smtClean="0">
                <a:solidFill>
                  <a:schemeClr val="tx1"/>
                </a:solidFill>
                <a:latin typeface="+mn-lt"/>
                <a:ea typeface="+mn-ea"/>
                <a:cs typeface="+mn-cs"/>
                <a:hlinkClick r:id="rId9" tooltip="Microformat"/>
              </a:rPr>
              <a:t>microformat</a:t>
            </a:r>
            <a:r>
              <a:rPr lang="pt-BR" sz="1200" b="0" i="0" kern="1200" dirty="0" smtClean="0">
                <a:solidFill>
                  <a:schemeClr val="tx1"/>
                </a:solidFill>
                <a:latin typeface="+mn-lt"/>
                <a:ea typeface="+mn-ea"/>
                <a:cs typeface="+mn-cs"/>
              </a:rPr>
              <a:t>.</a:t>
            </a:r>
          </a:p>
          <a:p>
            <a:endParaRPr lang="pt-BR" dirty="0"/>
          </a:p>
        </p:txBody>
      </p:sp>
      <p:sp>
        <p:nvSpPr>
          <p:cNvPr id="4" name="Slide Number Placeholder 3"/>
          <p:cNvSpPr>
            <a:spLocks noGrp="1"/>
          </p:cNvSpPr>
          <p:nvPr>
            <p:ph type="sldNum" sz="quarter" idx="10"/>
          </p:nvPr>
        </p:nvSpPr>
        <p:spPr/>
        <p:txBody>
          <a:bodyPr/>
          <a:lstStyle/>
          <a:p>
            <a:fld id="{140432D1-CEC3-4805-AF6F-94A8BF106321}" type="slidenum">
              <a:rPr lang="pt-BR" smtClean="0"/>
              <a:pPr/>
              <a:t>13</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 seja, tem um monte de coisa que o Google prevê que seu site</a:t>
            </a:r>
            <a:r>
              <a:rPr lang="en-US" baseline="0" dirty="0" smtClean="0"/>
              <a:t> tente fazer para melhorar seu ranking. Eles não são bestas! Eles vao te pegar!</a:t>
            </a:r>
          </a:p>
          <a:p>
            <a:r>
              <a:rPr lang="en-US" baseline="0" dirty="0" smtClean="0"/>
              <a:t>Nhac!</a:t>
            </a:r>
            <a:endParaRPr lang="pt-BR" dirty="0"/>
          </a:p>
        </p:txBody>
      </p:sp>
      <p:sp>
        <p:nvSpPr>
          <p:cNvPr id="4" name="Slide Number Placeholder 3"/>
          <p:cNvSpPr>
            <a:spLocks noGrp="1"/>
          </p:cNvSpPr>
          <p:nvPr>
            <p:ph type="sldNum" sz="quarter" idx="10"/>
          </p:nvPr>
        </p:nvSpPr>
        <p:spPr/>
        <p:txBody>
          <a:bodyPr/>
          <a:lstStyle/>
          <a:p>
            <a:fld id="{140432D1-CEC3-4805-AF6F-94A8BF106321}" type="slidenum">
              <a:rPr lang="pt-BR" smtClean="0"/>
              <a:pPr/>
              <a:t>14</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140432D1-CEC3-4805-AF6F-94A8BF106321}" type="slidenum">
              <a:rPr lang="pt-BR" smtClean="0"/>
              <a:pPr/>
              <a:t>37</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B56466E-24AF-4C1D-9AB4-837B2B136FE0}" type="datetimeFigureOut">
              <a:rPr lang="pt-BR" smtClean="0"/>
              <a:pPr/>
              <a:t>20/4/2012</a:t>
            </a:fld>
            <a:endParaRPr lang="pt-BR"/>
          </a:p>
        </p:txBody>
      </p:sp>
      <p:sp>
        <p:nvSpPr>
          <p:cNvPr id="19" name="Footer Placeholder 18"/>
          <p:cNvSpPr>
            <a:spLocks noGrp="1"/>
          </p:cNvSpPr>
          <p:nvPr>
            <p:ph type="ftr" sz="quarter" idx="11"/>
          </p:nvPr>
        </p:nvSpPr>
        <p:spPr/>
        <p:txBody>
          <a:bodyPr/>
          <a:lstStyle/>
          <a:p>
            <a:endParaRPr lang="pt-BR"/>
          </a:p>
        </p:txBody>
      </p:sp>
      <p:sp>
        <p:nvSpPr>
          <p:cNvPr id="27" name="Slide Number Placeholder 26"/>
          <p:cNvSpPr>
            <a:spLocks noGrp="1"/>
          </p:cNvSpPr>
          <p:nvPr>
            <p:ph type="sldNum" sz="quarter" idx="12"/>
          </p:nvPr>
        </p:nvSpPr>
        <p:spPr/>
        <p:txBody>
          <a:bodyPr/>
          <a:lstStyle/>
          <a:p>
            <a:fld id="{7BF0A30B-7CA4-483F-AF43-52FE1427898A}"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6466E-24AF-4C1D-9AB4-837B2B136FE0}" type="datetimeFigureOut">
              <a:rPr lang="pt-BR" smtClean="0"/>
              <a:pPr/>
              <a:t>20/4/2012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6466E-24AF-4C1D-9AB4-837B2B136FE0}" type="datetimeFigureOut">
              <a:rPr lang="pt-BR" smtClean="0"/>
              <a:pPr/>
              <a:t>20/4/2012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6466E-24AF-4C1D-9AB4-837B2B136FE0}" type="datetimeFigureOut">
              <a:rPr lang="pt-BR" smtClean="0"/>
              <a:pPr/>
              <a:t>20/4/2012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56466E-24AF-4C1D-9AB4-837B2B136FE0}" type="datetimeFigureOut">
              <a:rPr lang="pt-BR" smtClean="0"/>
              <a:pPr/>
              <a:t>20/4/2012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BF0A30B-7CA4-483F-AF43-52FE1427898A}"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56466E-24AF-4C1D-9AB4-837B2B136FE0}" type="datetimeFigureOut">
              <a:rPr lang="pt-BR" smtClean="0"/>
              <a:pPr/>
              <a:t>20/4/2012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56466E-24AF-4C1D-9AB4-837B2B136FE0}" type="datetimeFigureOut">
              <a:rPr lang="pt-BR" smtClean="0"/>
              <a:pPr/>
              <a:t>20/4/2012</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56466E-24AF-4C1D-9AB4-837B2B136FE0}" type="datetimeFigureOut">
              <a:rPr lang="pt-BR" smtClean="0"/>
              <a:pPr/>
              <a:t>20/4/2012</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56466E-24AF-4C1D-9AB4-837B2B136FE0}" type="datetimeFigureOut">
              <a:rPr lang="pt-BR" smtClean="0"/>
              <a:pPr/>
              <a:t>20/4/2012</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56466E-24AF-4C1D-9AB4-837B2B136FE0}" type="datetimeFigureOut">
              <a:rPr lang="pt-BR" smtClean="0"/>
              <a:pPr/>
              <a:t>20/4/2012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BF0A30B-7CA4-483F-AF43-52FE1427898A}"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56466E-24AF-4C1D-9AB4-837B2B136FE0}" type="datetimeFigureOut">
              <a:rPr lang="pt-BR" smtClean="0"/>
              <a:pPr/>
              <a:t>20/4/2012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a:xfrm>
            <a:off x="8077200" y="6356350"/>
            <a:ext cx="609600" cy="365125"/>
          </a:xfrm>
        </p:spPr>
        <p:txBody>
          <a:bodyPr/>
          <a:lstStyle/>
          <a:p>
            <a:fld id="{7BF0A30B-7CA4-483F-AF43-52FE1427898A}" type="slidenum">
              <a:rPr lang="pt-BR" smtClean="0"/>
              <a:pPr/>
              <a:t>‹nº›</a:t>
            </a:fld>
            <a:endParaRPr lang="pt-B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56466E-24AF-4C1D-9AB4-837B2B136FE0}" type="datetimeFigureOut">
              <a:rPr lang="pt-BR" smtClean="0"/>
              <a:pPr/>
              <a:t>20/4/2012</a:t>
            </a:fld>
            <a:endParaRPr lang="pt-B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BF0A30B-7CA4-483F-AF43-52FE1427898A}" type="slidenum">
              <a:rPr lang="pt-BR" smtClean="0"/>
              <a:pPr/>
              <a:t>‹nº›</a:t>
            </a:fld>
            <a:endParaRPr lang="pt-B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marL="182880" indent="0">
              <a:buNone/>
            </a:pPr>
            <a:r>
              <a:rPr lang="pt-BR" dirty="0" err="1" smtClean="0"/>
              <a:t>PageRank</a:t>
            </a:r>
            <a:endParaRPr lang="pt-BR" dirty="0"/>
          </a:p>
        </p:txBody>
      </p:sp>
      <p:sp>
        <p:nvSpPr>
          <p:cNvPr id="3" name="Subtítulo 2"/>
          <p:cNvSpPr>
            <a:spLocks noGrp="1"/>
          </p:cNvSpPr>
          <p:nvPr>
            <p:ph type="subTitle" idx="1"/>
          </p:nvPr>
        </p:nvSpPr>
        <p:spPr/>
        <p:txBody>
          <a:bodyPr/>
          <a:lstStyle/>
          <a:p>
            <a:r>
              <a:rPr lang="pt-BR" dirty="0" smtClean="0"/>
              <a:t>Adriana </a:t>
            </a:r>
            <a:r>
              <a:rPr lang="pt-BR" dirty="0" err="1" smtClean="0"/>
              <a:t>Libório</a:t>
            </a:r>
            <a:endParaRPr lang="pt-BR" dirty="0" smtClean="0"/>
          </a:p>
          <a:p>
            <a:r>
              <a:rPr lang="pt-BR" dirty="0" smtClean="0"/>
              <a:t>Arthur </a:t>
            </a:r>
            <a:r>
              <a:rPr lang="pt-BR" dirty="0" err="1" smtClean="0"/>
              <a:t>Alem</a:t>
            </a:r>
            <a:endParaRPr lang="pt-BR" dirty="0"/>
          </a:p>
        </p:txBody>
      </p:sp>
    </p:spTree>
    <p:extLst>
      <p:ext uri="{BB962C8B-B14F-4D97-AF65-F5344CB8AC3E}">
        <p14:creationId xmlns:p14="http://schemas.microsoft.com/office/powerpoint/2010/main" xmlns="" val="20585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Algoritmo</a:t>
            </a:r>
            <a:endParaRPr lang="pt-BR" dirty="0"/>
          </a:p>
        </p:txBody>
      </p:sp>
      <p:sp>
        <p:nvSpPr>
          <p:cNvPr id="3" name="Content Placeholder 2"/>
          <p:cNvSpPr>
            <a:spLocks noGrp="1"/>
          </p:cNvSpPr>
          <p:nvPr>
            <p:ph idx="1"/>
          </p:nvPr>
        </p:nvSpPr>
        <p:spPr/>
        <p:txBody>
          <a:bodyPr/>
          <a:lstStyle/>
          <a:p>
            <a:r>
              <a:rPr lang="en-US" dirty="0" smtClean="0"/>
              <a:t>Existem vários métodos para calcular o PageRank</a:t>
            </a:r>
          </a:p>
          <a:p>
            <a:pPr lvl="1"/>
            <a:r>
              <a:rPr lang="en-US" dirty="0" smtClean="0"/>
              <a:t>Incluindo métodos mais eficientes</a:t>
            </a:r>
          </a:p>
          <a:p>
            <a:r>
              <a:rPr lang="en-US" dirty="0" smtClean="0"/>
              <a:t>Cadeias de Markov</a:t>
            </a:r>
          </a:p>
          <a:p>
            <a:r>
              <a:rPr lang="en-US" dirty="0" smtClean="0"/>
              <a:t>Exponenciação de Matrizes</a:t>
            </a:r>
          </a:p>
          <a:p>
            <a:r>
              <a:rPr lang="en-US" dirty="0" smtClean="0"/>
              <a:t>O fundamento continua o mesmo</a:t>
            </a:r>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 que impacta o PageRank</a:t>
            </a:r>
            <a:endParaRPr lang="pt-BR" dirty="0"/>
          </a:p>
        </p:txBody>
      </p:sp>
      <p:sp>
        <p:nvSpPr>
          <p:cNvPr id="3" name="Content Placeholder 2"/>
          <p:cNvSpPr>
            <a:spLocks noGrp="1"/>
          </p:cNvSpPr>
          <p:nvPr>
            <p:ph idx="1"/>
          </p:nvPr>
        </p:nvSpPr>
        <p:spPr/>
        <p:txBody>
          <a:bodyPr>
            <a:normAutofit/>
          </a:bodyPr>
          <a:lstStyle/>
          <a:p>
            <a:r>
              <a:rPr lang="en-US" dirty="0" smtClean="0"/>
              <a:t>Atualizações freqüentes não alterarão o PageRank automaticamente</a:t>
            </a:r>
            <a:r>
              <a:rPr lang="pt-BR" dirty="0" smtClean="0"/>
              <a:t>. Conteúdo não faz parte do cálculo do PR.</a:t>
            </a:r>
          </a:p>
          <a:p>
            <a:r>
              <a:rPr lang="en-US" dirty="0" smtClean="0"/>
              <a:t>Combinam o valor do PR com vários algoritmos de processamento de texto para definir uma importância</a:t>
            </a:r>
          </a:p>
          <a:p>
            <a:r>
              <a:rPr lang="en-US" dirty="0" smtClean="0"/>
              <a:t>PageRank atualizado em cerca de 3 em 3 meses</a:t>
            </a:r>
          </a:p>
          <a:p>
            <a:r>
              <a:rPr lang="en-US" dirty="0" smtClean="0"/>
              <a:t>Adicionar subpáginas pode diminuir o PageRank</a:t>
            </a:r>
          </a:p>
          <a:p>
            <a:r>
              <a:rPr lang="en-US" dirty="0" smtClean="0"/>
              <a:t>Ter links que apontam para páginas “null”</a:t>
            </a:r>
          </a:p>
          <a:p>
            <a:r>
              <a:rPr lang="en-US" dirty="0" smtClean="0"/>
              <a:t>O conteúdo textual é mais importante do que o PR</a:t>
            </a:r>
          </a:p>
          <a:p>
            <a:pPr>
              <a:buNone/>
            </a:pPr>
            <a:endParaRPr lang="en-US" dirty="0" smtClean="0"/>
          </a:p>
          <a:p>
            <a:endParaRPr lang="pt-BR" dirty="0" smtClean="0"/>
          </a:p>
          <a:p>
            <a:pPr lvl="1"/>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 Google</a:t>
            </a:r>
            <a:endParaRPr lang="pt-BR" dirty="0"/>
          </a:p>
        </p:txBody>
      </p:sp>
      <p:sp>
        <p:nvSpPr>
          <p:cNvPr id="3" name="Content Placeholder 2"/>
          <p:cNvSpPr>
            <a:spLocks noGrp="1"/>
          </p:cNvSpPr>
          <p:nvPr>
            <p:ph idx="1"/>
          </p:nvPr>
        </p:nvSpPr>
        <p:spPr>
          <a:xfrm>
            <a:off x="457200" y="1935480"/>
            <a:ext cx="8229600" cy="636264"/>
          </a:xfrm>
        </p:spPr>
        <p:txBody>
          <a:bodyPr>
            <a:normAutofit/>
          </a:bodyPr>
          <a:lstStyle/>
          <a:p>
            <a:r>
              <a:rPr lang="en-US" dirty="0" smtClean="0"/>
              <a:t>A dificuldade para se ter um PR maior é exponencial</a:t>
            </a:r>
            <a:endParaRPr lang="pt-BR" dirty="0"/>
          </a:p>
        </p:txBody>
      </p:sp>
      <p:sp>
        <p:nvSpPr>
          <p:cNvPr id="1026" name="AutoShape 2" descr="Google PageRank Explaine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1027" name="Picture 3" descr="C:\Users\adrianalins\Downloads\google-pagerank-explained.gif"/>
          <p:cNvPicPr>
            <a:picLocks noChangeAspect="1" noChangeArrowheads="1"/>
          </p:cNvPicPr>
          <p:nvPr/>
        </p:nvPicPr>
        <p:blipFill>
          <a:blip r:embed="rId2" cstate="print"/>
          <a:srcRect/>
          <a:stretch>
            <a:fillRect/>
          </a:stretch>
        </p:blipFill>
        <p:spPr bwMode="auto">
          <a:xfrm>
            <a:off x="1714480" y="2357430"/>
            <a:ext cx="5357850" cy="403981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 Google</a:t>
            </a:r>
            <a:endParaRPr lang="pt-BR" dirty="0"/>
          </a:p>
        </p:txBody>
      </p:sp>
      <p:sp>
        <p:nvSpPr>
          <p:cNvPr id="3" name="Content Placeholder 2"/>
          <p:cNvSpPr>
            <a:spLocks noGrp="1"/>
          </p:cNvSpPr>
          <p:nvPr>
            <p:ph idx="1"/>
          </p:nvPr>
        </p:nvSpPr>
        <p:spPr/>
        <p:txBody>
          <a:bodyPr/>
          <a:lstStyle/>
          <a:p>
            <a:r>
              <a:rPr lang="en-US" dirty="0" smtClean="0"/>
              <a:t>rel=‘nofollow</a:t>
            </a:r>
            <a:r>
              <a:rPr lang="pt-BR" dirty="0" smtClean="0"/>
              <a:t>’</a:t>
            </a:r>
          </a:p>
          <a:p>
            <a:pPr lvl="1"/>
            <a:r>
              <a:rPr lang="en-US" dirty="0" smtClean="0"/>
              <a:t>Com este atributo na tag, o PageRank não o considerará</a:t>
            </a:r>
            <a:endParaRPr lang="pt-BR" dirty="0" smtClean="0"/>
          </a:p>
          <a:p>
            <a:pPr lvl="1"/>
            <a:r>
              <a:rPr lang="en-US" dirty="0" smtClean="0"/>
              <a:t>Combate ao spamdexing</a:t>
            </a:r>
          </a:p>
          <a:p>
            <a:pPr lvl="1"/>
            <a:r>
              <a:rPr lang="en-US" dirty="0" smtClean="0"/>
              <a:t>Principalmente usado em comentários de blogs</a:t>
            </a:r>
          </a:p>
          <a:p>
            <a:pPr lvl="1"/>
            <a:r>
              <a:rPr lang="en-US" dirty="0" smtClean="0"/>
              <a:t>O MSN, Bing e o Yahoo também levam essa tag em consideração</a:t>
            </a:r>
          </a:p>
          <a:p>
            <a:pPr lvl="1"/>
            <a:r>
              <a:rPr lang="en-US" dirty="0" smtClean="0"/>
              <a:t>A Wikipedia implementa o nofollow em todos os seus links</a:t>
            </a:r>
          </a:p>
        </p:txBody>
      </p:sp>
      <p:sp>
        <p:nvSpPr>
          <p:cNvPr id="4" name="TextBox 3"/>
          <p:cNvSpPr txBox="1"/>
          <p:nvPr/>
        </p:nvSpPr>
        <p:spPr>
          <a:xfrm>
            <a:off x="785786" y="5539103"/>
            <a:ext cx="7507183" cy="461665"/>
          </a:xfrm>
          <a:prstGeom prst="rect">
            <a:avLst/>
          </a:prstGeom>
          <a:noFill/>
        </p:spPr>
        <p:txBody>
          <a:bodyPr wrap="none" rtlCol="0">
            <a:spAutoFit/>
          </a:bodyPr>
          <a:lstStyle/>
          <a:p>
            <a:r>
              <a:rPr lang="pt-BR" sz="2400" dirty="0" smtClean="0">
                <a:latin typeface="Microsoft Yi Baiti" pitchFamily="66" charset="0"/>
                <a:ea typeface="Microsoft Yi Baiti" pitchFamily="66" charset="0"/>
              </a:rPr>
              <a:t>&lt;a href="http://www.example.com/" rel="nofollow"&gt;Link text&lt;/a&gt;</a:t>
            </a:r>
            <a:endParaRPr lang="pt-BR" sz="2400" dirty="0">
              <a:latin typeface="Microsoft Yi Baiti" pitchFamily="66" charset="0"/>
              <a:ea typeface="Microsoft Yi Baiti"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 Google</a:t>
            </a:r>
            <a:endParaRPr lang="pt-BR" dirty="0"/>
          </a:p>
        </p:txBody>
      </p:sp>
      <p:sp>
        <p:nvSpPr>
          <p:cNvPr id="3" name="Content Placeholder 2"/>
          <p:cNvSpPr>
            <a:spLocks noGrp="1"/>
          </p:cNvSpPr>
          <p:nvPr>
            <p:ph idx="1"/>
          </p:nvPr>
        </p:nvSpPr>
        <p:spPr/>
        <p:txBody>
          <a:bodyPr/>
          <a:lstStyle/>
          <a:p>
            <a:r>
              <a:rPr lang="en-US" dirty="0" smtClean="0"/>
              <a:t>O Google penaliza “link farms”</a:t>
            </a:r>
          </a:p>
          <a:p>
            <a:pPr lvl="1"/>
            <a:r>
              <a:rPr lang="en-US" dirty="0" smtClean="0"/>
              <a:t>Os ignora no cálculo</a:t>
            </a:r>
          </a:p>
          <a:p>
            <a:pPr lvl="1"/>
            <a:r>
              <a:rPr lang="en-US" dirty="0" smtClean="0"/>
              <a:t>Como ele faz pra detectar? Segredo de estado.</a:t>
            </a:r>
          </a:p>
          <a:p>
            <a:r>
              <a:rPr lang="en-US" dirty="0" smtClean="0"/>
              <a:t>Outras maneiras de ser penalizado:</a:t>
            </a:r>
          </a:p>
          <a:p>
            <a:pPr lvl="1"/>
            <a:r>
              <a:rPr lang="en-US" dirty="0" smtClean="0"/>
              <a:t>Cloaking: uma versão diferente do site para o crawler</a:t>
            </a:r>
          </a:p>
          <a:p>
            <a:pPr lvl="1"/>
            <a:r>
              <a:rPr lang="en-US" dirty="0" smtClean="0"/>
              <a:t>Hidden text: tags que não aparecem pra o usuário, mas estão no código fonte</a:t>
            </a:r>
          </a:p>
          <a:p>
            <a:pPr lvl="1"/>
            <a:r>
              <a:rPr lang="en-US" dirty="0" smtClean="0"/>
              <a:t>Troca automática de links</a:t>
            </a:r>
          </a:p>
          <a:p>
            <a:pPr lvl="1"/>
            <a:r>
              <a:rPr lang="en-US" dirty="0" smtClean="0"/>
              <a:t>Redirecionamentos para páginas fraudulentas</a:t>
            </a:r>
            <a:endParaRPr lang="pt-BR" dirty="0" smtClean="0"/>
          </a:p>
          <a:p>
            <a:endParaRPr lang="pt-B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https://mail.google.com/mail/?ui=2&amp;ik=26e931cf97&amp;view=att&amp;th=132ccca2fbf50cf5&amp;attid=0.1&amp;disp=inline&amp;realattid=f_gtca1mek0&amp;z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sp>
        <p:nvSpPr>
          <p:cNvPr id="1028" name="AutoShape 4" descr="https://mail.google.com/mail/?ui=2&amp;ik=26e931cf97&amp;view=att&amp;th=132ccca2fbf50cf5&amp;attid=0.1&amp;disp=inline&amp;realattid=f_gtca1mek0&amp;z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t-BR"/>
          </a:p>
        </p:txBody>
      </p:sp>
      <p:pic>
        <p:nvPicPr>
          <p:cNvPr id="1029" name="Picture 5" descr="C:\Users\adrianalins\Desktop\pgcalc.png"/>
          <p:cNvPicPr>
            <a:picLocks noChangeAspect="1" noChangeArrowheads="1"/>
          </p:cNvPicPr>
          <p:nvPr/>
        </p:nvPicPr>
        <p:blipFill>
          <a:blip r:embed="rId2" cstate="print"/>
          <a:srcRect/>
          <a:stretch>
            <a:fillRect/>
          </a:stretch>
        </p:blipFill>
        <p:spPr bwMode="auto">
          <a:xfrm>
            <a:off x="1688832" y="928670"/>
            <a:ext cx="5669250" cy="550072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31489" y="2786058"/>
            <a:ext cx="6512511" cy="1143000"/>
          </a:xfrm>
        </p:spPr>
        <p:txBody>
          <a:bodyPr/>
          <a:lstStyle/>
          <a:p>
            <a:pPr marL="0" indent="0" algn="l">
              <a:buNone/>
            </a:pPr>
            <a:r>
              <a:rPr lang="pt-BR" dirty="0" err="1" smtClean="0"/>
              <a:t>AuthorRank</a:t>
            </a:r>
            <a:endParaRPr lang="pt-BR" dirty="0"/>
          </a:p>
        </p:txBody>
      </p:sp>
    </p:spTree>
    <p:extLst>
      <p:ext uri="{BB962C8B-B14F-4D97-AF65-F5344CB8AC3E}">
        <p14:creationId xmlns:p14="http://schemas.microsoft.com/office/powerpoint/2010/main" xmlns="" val="2287569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512511" cy="1143000"/>
          </a:xfrm>
        </p:spPr>
        <p:txBody>
          <a:bodyPr/>
          <a:lstStyle/>
          <a:p>
            <a:pPr marL="0" indent="0" algn="l">
              <a:buNone/>
            </a:pPr>
            <a:r>
              <a:rPr lang="pt-BR" dirty="0" err="1" smtClean="0"/>
              <a:t>AuthorRank</a:t>
            </a:r>
            <a:endParaRPr lang="pt-BR" dirty="0"/>
          </a:p>
        </p:txBody>
      </p:sp>
      <p:sp>
        <p:nvSpPr>
          <p:cNvPr id="3" name="Espaço Reservado para Conteúdo 2"/>
          <p:cNvSpPr>
            <a:spLocks noGrp="1"/>
          </p:cNvSpPr>
          <p:nvPr>
            <p:ph idx="1"/>
          </p:nvPr>
        </p:nvSpPr>
        <p:spPr>
          <a:xfrm>
            <a:off x="1115616" y="1988840"/>
            <a:ext cx="6400800" cy="3474720"/>
          </a:xfrm>
        </p:spPr>
        <p:txBody>
          <a:bodyPr/>
          <a:lstStyle/>
          <a:p>
            <a:r>
              <a:rPr lang="pt-BR" dirty="0" smtClean="0"/>
              <a:t>Métrica para determinar o “status” de  um autor, com base na sua centralidade em redes de </a:t>
            </a:r>
            <a:r>
              <a:rPr lang="pt-BR" dirty="0" err="1" smtClean="0"/>
              <a:t>co-autoria</a:t>
            </a:r>
            <a:r>
              <a:rPr lang="pt-BR" dirty="0" smtClean="0"/>
              <a:t> de pesquisa</a:t>
            </a:r>
          </a:p>
          <a:p>
            <a:r>
              <a:rPr lang="pt-BR" dirty="0" smtClean="0"/>
              <a:t>Baseado no </a:t>
            </a:r>
            <a:r>
              <a:rPr lang="pt-BR" dirty="0" err="1" smtClean="0"/>
              <a:t>PageRank</a:t>
            </a:r>
            <a:r>
              <a:rPr lang="pt-BR" dirty="0" smtClean="0"/>
              <a:t>, e comparado com a métrica de Grau, Intermediação,  Proximidade, e com o próprio </a:t>
            </a:r>
            <a:r>
              <a:rPr lang="pt-BR" dirty="0" err="1" smtClean="0"/>
              <a:t>PageRank</a:t>
            </a:r>
            <a:endParaRPr lang="pt-BR" dirty="0" smtClean="0"/>
          </a:p>
        </p:txBody>
      </p:sp>
    </p:spTree>
    <p:extLst>
      <p:ext uri="{BB962C8B-B14F-4D97-AF65-F5344CB8AC3E}">
        <p14:creationId xmlns:p14="http://schemas.microsoft.com/office/powerpoint/2010/main" xmlns="" val="22875698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512511" cy="1143000"/>
          </a:xfrm>
        </p:spPr>
        <p:txBody>
          <a:bodyPr/>
          <a:lstStyle/>
          <a:p>
            <a:pPr marL="0" indent="0" algn="l">
              <a:buNone/>
            </a:pPr>
            <a:r>
              <a:rPr lang="pt-BR" dirty="0" err="1" smtClean="0"/>
              <a:t>AuthorRank</a:t>
            </a:r>
            <a:endParaRPr lang="pt-BR" dirty="0"/>
          </a:p>
        </p:txBody>
      </p:sp>
      <p:sp>
        <p:nvSpPr>
          <p:cNvPr id="3" name="Espaço Reservado para Conteúdo 2"/>
          <p:cNvSpPr>
            <a:spLocks noGrp="1"/>
          </p:cNvSpPr>
          <p:nvPr>
            <p:ph idx="1"/>
          </p:nvPr>
        </p:nvSpPr>
        <p:spPr>
          <a:xfrm>
            <a:off x="1115616" y="1988840"/>
            <a:ext cx="6400800" cy="3816424"/>
          </a:xfrm>
        </p:spPr>
        <p:txBody>
          <a:bodyPr>
            <a:normAutofit/>
          </a:bodyPr>
          <a:lstStyle/>
          <a:p>
            <a:r>
              <a:rPr lang="pt-BR" dirty="0" smtClean="0"/>
              <a:t>Os dados foram reunidos das conferências internacionais </a:t>
            </a:r>
            <a:r>
              <a:rPr lang="en-US" dirty="0" smtClean="0"/>
              <a:t>Advances </a:t>
            </a:r>
            <a:r>
              <a:rPr lang="en-US" dirty="0"/>
              <a:t>in Digital Libraries (ADL</a:t>
            </a:r>
            <a:r>
              <a:rPr lang="en-US" dirty="0" smtClean="0"/>
              <a:t>), </a:t>
            </a:r>
            <a:r>
              <a:rPr lang="pt-BR" dirty="0"/>
              <a:t>ACM Digital </a:t>
            </a:r>
            <a:r>
              <a:rPr lang="pt-BR" dirty="0" err="1"/>
              <a:t>Libraries</a:t>
            </a:r>
            <a:r>
              <a:rPr lang="pt-BR" dirty="0"/>
              <a:t> (DL</a:t>
            </a:r>
            <a:r>
              <a:rPr lang="pt-BR" dirty="0" smtClean="0"/>
              <a:t>), e </a:t>
            </a:r>
            <a:r>
              <a:rPr lang="en-US" dirty="0" smtClean="0"/>
              <a:t>ACM/IEEE </a:t>
            </a:r>
            <a:r>
              <a:rPr lang="en-US" dirty="0"/>
              <a:t>Joint Conference on Digital Libraries (JCDL</a:t>
            </a:r>
            <a:r>
              <a:rPr lang="en-US" dirty="0" smtClean="0"/>
              <a:t>),</a:t>
            </a:r>
            <a:r>
              <a:rPr lang="pt-BR" dirty="0" smtClean="0"/>
              <a:t> do ano de 1994 a 2004.</a:t>
            </a:r>
          </a:p>
          <a:p>
            <a:r>
              <a:rPr lang="pt-BR" dirty="0" smtClean="0"/>
              <a:t>Rede direcionada e com pesos, onde os vértices são os autores, e os links são as relações de colaboração (</a:t>
            </a:r>
            <a:r>
              <a:rPr lang="pt-BR" dirty="0" err="1" smtClean="0"/>
              <a:t>co-autoria</a:t>
            </a:r>
            <a:r>
              <a:rPr lang="pt-BR" dirty="0" smtClean="0"/>
              <a:t>)</a:t>
            </a:r>
          </a:p>
          <a:p>
            <a:endParaRPr lang="pt-BR" dirty="0" smtClean="0"/>
          </a:p>
        </p:txBody>
      </p:sp>
    </p:spTree>
    <p:extLst>
      <p:ext uri="{BB962C8B-B14F-4D97-AF65-F5344CB8AC3E}">
        <p14:creationId xmlns:p14="http://schemas.microsoft.com/office/powerpoint/2010/main" xmlns="" val="2451896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197768"/>
            <a:ext cx="6512511" cy="1143000"/>
          </a:xfrm>
        </p:spPr>
        <p:txBody>
          <a:bodyPr/>
          <a:lstStyle/>
          <a:p>
            <a:pPr marL="0" indent="0" algn="l">
              <a:buNone/>
            </a:pPr>
            <a:r>
              <a:rPr lang="pt-BR" dirty="0" smtClean="0"/>
              <a:t>Montando o Grafo</a:t>
            </a:r>
            <a:endParaRPr lang="pt-B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19672" y="1268760"/>
            <a:ext cx="6305550" cy="55172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2453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Roteiro</a:t>
            </a:r>
            <a:endParaRPr lang="pt-BR" dirty="0"/>
          </a:p>
        </p:txBody>
      </p:sp>
      <p:sp>
        <p:nvSpPr>
          <p:cNvPr id="3" name="Content Placeholder 2"/>
          <p:cNvSpPr>
            <a:spLocks noGrp="1"/>
          </p:cNvSpPr>
          <p:nvPr>
            <p:ph idx="1"/>
          </p:nvPr>
        </p:nvSpPr>
        <p:spPr/>
        <p:txBody>
          <a:bodyPr/>
          <a:lstStyle/>
          <a:p>
            <a:r>
              <a:rPr lang="en-US" dirty="0" smtClean="0"/>
              <a:t>Introdução</a:t>
            </a:r>
          </a:p>
          <a:p>
            <a:r>
              <a:rPr lang="en-US" dirty="0" smtClean="0"/>
              <a:t>Histórico</a:t>
            </a:r>
          </a:p>
          <a:p>
            <a:r>
              <a:rPr lang="en-US" dirty="0" smtClean="0"/>
              <a:t>O Algoritmo</a:t>
            </a:r>
          </a:p>
          <a:p>
            <a:r>
              <a:rPr lang="en-US" dirty="0" smtClean="0"/>
              <a:t>O Google e o PageRank</a:t>
            </a:r>
          </a:p>
          <a:p>
            <a:r>
              <a:rPr lang="en-US" dirty="0" smtClean="0"/>
              <a:t>AuthorRank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512511" cy="1143000"/>
          </a:xfrm>
        </p:spPr>
        <p:txBody>
          <a:bodyPr/>
          <a:lstStyle/>
          <a:p>
            <a:pPr marL="0" indent="0" algn="l">
              <a:buNone/>
            </a:pPr>
            <a:r>
              <a:rPr lang="pt-BR" dirty="0" err="1" smtClean="0"/>
              <a:t>AuthorRank</a:t>
            </a:r>
            <a:endParaRPr lang="pt-BR" dirty="0"/>
          </a:p>
        </p:txBody>
      </p:sp>
      <p:sp>
        <p:nvSpPr>
          <p:cNvPr id="3" name="Espaço Reservado para Conteúdo 2"/>
          <p:cNvSpPr>
            <a:spLocks noGrp="1"/>
          </p:cNvSpPr>
          <p:nvPr>
            <p:ph idx="1"/>
          </p:nvPr>
        </p:nvSpPr>
        <p:spPr>
          <a:xfrm>
            <a:off x="1115616" y="1988840"/>
            <a:ext cx="6400800" cy="3816424"/>
          </a:xfrm>
        </p:spPr>
        <p:txBody>
          <a:bodyPr>
            <a:normAutofit/>
          </a:bodyPr>
          <a:lstStyle/>
          <a:p>
            <a:r>
              <a:rPr lang="pt-BR" dirty="0" smtClean="0"/>
              <a:t>Similar ao </a:t>
            </a:r>
            <a:r>
              <a:rPr lang="pt-BR" dirty="0" err="1" smtClean="0"/>
              <a:t>PageRank</a:t>
            </a:r>
            <a:r>
              <a:rPr lang="pt-BR" dirty="0" smtClean="0"/>
              <a:t>, porém com pesos.</a:t>
            </a:r>
          </a:p>
          <a:p>
            <a:r>
              <a:rPr lang="pt-BR" dirty="0" smtClean="0"/>
              <a:t>A modelagem do </a:t>
            </a:r>
            <a:r>
              <a:rPr lang="pt-BR" dirty="0" err="1" smtClean="0"/>
              <a:t>PageRank</a:t>
            </a:r>
            <a:r>
              <a:rPr lang="pt-BR" dirty="0" smtClean="0"/>
              <a:t> assume que todos os links de uma página são equiprováveis de serem escolhidos</a:t>
            </a:r>
          </a:p>
          <a:p>
            <a:r>
              <a:rPr lang="pt-BR" dirty="0" smtClean="0"/>
              <a:t>X. Liu defende que links com maior frequência têm uma probabilidade maior de serem percorridos durante uma “</a:t>
            </a:r>
            <a:r>
              <a:rPr lang="pt-BR" dirty="0" err="1" smtClean="0"/>
              <a:t>Random</a:t>
            </a:r>
            <a:r>
              <a:rPr lang="pt-BR" dirty="0" smtClean="0"/>
              <a:t> </a:t>
            </a:r>
            <a:r>
              <a:rPr lang="pt-BR" dirty="0" err="1" smtClean="0"/>
              <a:t>Walk</a:t>
            </a:r>
            <a:r>
              <a:rPr lang="pt-BR" dirty="0" smtClean="0"/>
              <a:t>”, por isto recebem um peso maior</a:t>
            </a:r>
          </a:p>
        </p:txBody>
      </p:sp>
    </p:spTree>
    <p:extLst>
      <p:ext uri="{BB962C8B-B14F-4D97-AF65-F5344CB8AC3E}">
        <p14:creationId xmlns:p14="http://schemas.microsoft.com/office/powerpoint/2010/main" xmlns="" val="969775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512511" cy="1143000"/>
          </a:xfrm>
        </p:spPr>
        <p:txBody>
          <a:bodyPr/>
          <a:lstStyle/>
          <a:p>
            <a:pPr marL="0" indent="0" algn="l">
              <a:buNone/>
            </a:pPr>
            <a:r>
              <a:rPr lang="pt-BR" dirty="0" smtClean="0"/>
              <a:t>Métricas</a:t>
            </a:r>
            <a:endParaRPr lang="pt-B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520" y="2204864"/>
            <a:ext cx="8676456" cy="3495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044275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67801" y="269776"/>
            <a:ext cx="6512511" cy="1143000"/>
          </a:xfrm>
        </p:spPr>
        <p:txBody>
          <a:bodyPr/>
          <a:lstStyle/>
          <a:p>
            <a:pPr marL="0" indent="0" algn="l">
              <a:buNone/>
            </a:pPr>
            <a:r>
              <a:rPr lang="pt-BR" dirty="0" smtClean="0"/>
              <a:t>A Rede</a:t>
            </a:r>
            <a:endParaRPr lang="pt-BR" dirty="0"/>
          </a:p>
        </p:txBody>
      </p:sp>
      <p:sp>
        <p:nvSpPr>
          <p:cNvPr id="3" name="Espaço Reservado para Conteúdo 2"/>
          <p:cNvSpPr>
            <a:spLocks noGrp="1"/>
          </p:cNvSpPr>
          <p:nvPr>
            <p:ph idx="1"/>
          </p:nvPr>
        </p:nvSpPr>
        <p:spPr>
          <a:xfrm>
            <a:off x="467544" y="2348880"/>
            <a:ext cx="6832848" cy="3816424"/>
          </a:xfrm>
        </p:spPr>
        <p:txBody>
          <a:bodyPr>
            <a:normAutofit/>
          </a:bodyPr>
          <a:lstStyle/>
          <a:p>
            <a:r>
              <a:rPr lang="en-US" dirty="0"/>
              <a:t>1567 </a:t>
            </a:r>
            <a:r>
              <a:rPr lang="en-US" dirty="0" err="1" smtClean="0"/>
              <a:t>autores</a:t>
            </a:r>
            <a:endParaRPr lang="en-US" dirty="0" smtClean="0"/>
          </a:p>
          <a:p>
            <a:r>
              <a:rPr lang="en-US" dirty="0" smtClean="0"/>
              <a:t>759 </a:t>
            </a:r>
            <a:r>
              <a:rPr lang="en-US" dirty="0" err="1" smtClean="0"/>
              <a:t>publicações</a:t>
            </a:r>
            <a:endParaRPr lang="en-US" dirty="0" smtClean="0"/>
          </a:p>
          <a:p>
            <a:r>
              <a:rPr lang="en-US" dirty="0" smtClean="0"/>
              <a:t>3401 </a:t>
            </a:r>
            <a:r>
              <a:rPr lang="en-US" dirty="0" err="1" smtClean="0"/>
              <a:t>relações</a:t>
            </a:r>
            <a:endParaRPr lang="pt-BR" dirty="0" smtClean="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203848" y="1196752"/>
            <a:ext cx="5676900" cy="56166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48205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fontScale="90000"/>
          </a:bodyPr>
          <a:lstStyle/>
          <a:p>
            <a:pPr marL="0" indent="0" algn="l">
              <a:buNone/>
            </a:pPr>
            <a:r>
              <a:rPr lang="pt-BR" dirty="0" smtClean="0"/>
              <a:t>Análise de Mundo Pequeno</a:t>
            </a:r>
            <a:endParaRPr lang="pt-BR" dirty="0"/>
          </a:p>
        </p:txBody>
      </p:sp>
      <p:sp>
        <p:nvSpPr>
          <p:cNvPr id="3" name="Espaço Reservado para Conteúdo 2"/>
          <p:cNvSpPr>
            <a:spLocks noGrp="1"/>
          </p:cNvSpPr>
          <p:nvPr>
            <p:ph idx="1"/>
          </p:nvPr>
        </p:nvSpPr>
        <p:spPr>
          <a:xfrm>
            <a:off x="1115616" y="1988840"/>
            <a:ext cx="6400800" cy="3816424"/>
          </a:xfrm>
        </p:spPr>
        <p:txBody>
          <a:bodyPr>
            <a:normAutofit lnSpcReduction="10000"/>
          </a:bodyPr>
          <a:lstStyle/>
          <a:p>
            <a:r>
              <a:rPr lang="pt-BR" dirty="0" smtClean="0"/>
              <a:t>Maior componente: 38% dos autores  </a:t>
            </a:r>
            <a:r>
              <a:rPr lang="en-US" dirty="0" smtClean="0"/>
              <a:t>(</a:t>
            </a:r>
            <a:r>
              <a:rPr lang="en-US" dirty="0"/>
              <a:t>599 </a:t>
            </a:r>
            <a:r>
              <a:rPr lang="en-US" dirty="0" err="1" smtClean="0"/>
              <a:t>autores</a:t>
            </a:r>
            <a:r>
              <a:rPr lang="en-US" dirty="0" smtClean="0"/>
              <a:t> e </a:t>
            </a:r>
            <a:r>
              <a:rPr lang="en-US" dirty="0"/>
              <a:t>1897 links)</a:t>
            </a:r>
            <a:endParaRPr lang="pt-BR" dirty="0" smtClean="0"/>
          </a:p>
          <a:p>
            <a:r>
              <a:rPr lang="pt-BR" dirty="0" smtClean="0"/>
              <a:t>Coeficiente de </a:t>
            </a:r>
            <a:r>
              <a:rPr lang="pt-BR" dirty="0" err="1" smtClean="0"/>
              <a:t>Clusterização</a:t>
            </a:r>
            <a:r>
              <a:rPr lang="pt-BR" dirty="0" smtClean="0"/>
              <a:t>: 0.89</a:t>
            </a:r>
          </a:p>
          <a:p>
            <a:r>
              <a:rPr lang="pt-BR" dirty="0" smtClean="0"/>
              <a:t>Distância média: 6.58</a:t>
            </a:r>
          </a:p>
          <a:p>
            <a:pPr marL="0" indent="0">
              <a:buNone/>
            </a:pPr>
            <a:endParaRPr lang="pt-BR" dirty="0" smtClean="0"/>
          </a:p>
          <a:p>
            <a:r>
              <a:rPr lang="pt-BR" dirty="0" smtClean="0"/>
              <a:t>Conclusão: </a:t>
            </a:r>
            <a:r>
              <a:rPr lang="pt-BR" dirty="0" err="1" smtClean="0"/>
              <a:t>Co-autores</a:t>
            </a:r>
            <a:r>
              <a:rPr lang="pt-BR" dirty="0" smtClean="0"/>
              <a:t> de um autor tem alta probabilidade de colaborarem entre si, mas autores de grupos distintos não são bem conectados</a:t>
            </a:r>
          </a:p>
        </p:txBody>
      </p:sp>
    </p:spTree>
    <p:extLst>
      <p:ext uri="{BB962C8B-B14F-4D97-AF65-F5344CB8AC3E}">
        <p14:creationId xmlns:p14="http://schemas.microsoft.com/office/powerpoint/2010/main" xmlns="" val="114584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Comparação das Métricas</a:t>
            </a:r>
            <a:endParaRPr lang="pt-BR" dirty="0"/>
          </a:p>
        </p:txBody>
      </p:sp>
      <p:sp>
        <p:nvSpPr>
          <p:cNvPr id="3" name="Espaço Reservado para Conteúdo 2"/>
          <p:cNvSpPr>
            <a:spLocks noGrp="1"/>
          </p:cNvSpPr>
          <p:nvPr>
            <p:ph idx="1"/>
          </p:nvPr>
        </p:nvSpPr>
        <p:spPr>
          <a:xfrm>
            <a:off x="1115616" y="1988840"/>
            <a:ext cx="6768752" cy="3960440"/>
          </a:xfrm>
        </p:spPr>
        <p:txBody>
          <a:bodyPr>
            <a:normAutofit/>
          </a:bodyPr>
          <a:lstStyle/>
          <a:p>
            <a:r>
              <a:rPr lang="pt-BR" dirty="0" smtClean="0"/>
              <a:t>Grau: Tem a desvantagem de dar o mesmo peso a vários autores, e tendencioso para autores que possuem muitos </a:t>
            </a:r>
            <a:r>
              <a:rPr lang="pt-BR" dirty="0" err="1" smtClean="0"/>
              <a:t>co-autores</a:t>
            </a:r>
            <a:r>
              <a:rPr lang="pt-BR" dirty="0" smtClean="0"/>
              <a:t> numa única publicação. Complexidade O(1)</a:t>
            </a:r>
          </a:p>
          <a:p>
            <a:endParaRPr lang="pt-BR" dirty="0" smtClean="0"/>
          </a:p>
          <a:p>
            <a:r>
              <a:rPr lang="pt-BR" dirty="0" smtClean="0"/>
              <a:t>Proximidade: Aplicado somente ao maior componente. Tendencioso para autores que colaboraram com autores bem conectados. Complexidade O(n²)</a:t>
            </a:r>
          </a:p>
        </p:txBody>
      </p:sp>
    </p:spTree>
    <p:extLst>
      <p:ext uri="{BB962C8B-B14F-4D97-AF65-F5344CB8AC3E}">
        <p14:creationId xmlns:p14="http://schemas.microsoft.com/office/powerpoint/2010/main" xmlns="" val="4045046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r>
              <a:rPr lang="pt-BR" dirty="0"/>
              <a:t>Comparação das Métricas</a:t>
            </a:r>
          </a:p>
        </p:txBody>
      </p:sp>
      <p:sp>
        <p:nvSpPr>
          <p:cNvPr id="3" name="Espaço Reservado para Conteúdo 2"/>
          <p:cNvSpPr>
            <a:spLocks noGrp="1"/>
          </p:cNvSpPr>
          <p:nvPr>
            <p:ph idx="1"/>
          </p:nvPr>
        </p:nvSpPr>
        <p:spPr>
          <a:xfrm>
            <a:off x="1115616" y="1988840"/>
            <a:ext cx="6912768" cy="3960440"/>
          </a:xfrm>
        </p:spPr>
        <p:txBody>
          <a:bodyPr>
            <a:normAutofit/>
          </a:bodyPr>
          <a:lstStyle/>
          <a:p>
            <a:r>
              <a:rPr lang="pt-BR" dirty="0" smtClean="0"/>
              <a:t>Intermediação: Apenas 153 autores possuem valores positivos. Muito custosa computacionalmente, pois precisa enumerar  todos os menores caminhos entre cada par de pontos, o que a torna inviável para redes grandes. Complexidade O(n³)</a:t>
            </a:r>
          </a:p>
          <a:p>
            <a:endParaRPr lang="pt-BR" dirty="0"/>
          </a:p>
          <a:p>
            <a:r>
              <a:rPr lang="pt-BR" dirty="0" err="1" smtClean="0"/>
              <a:t>PageRank</a:t>
            </a:r>
            <a:r>
              <a:rPr lang="pt-BR" dirty="0" smtClean="0"/>
              <a:t> e </a:t>
            </a:r>
            <a:r>
              <a:rPr lang="pt-BR" dirty="0" err="1" smtClean="0"/>
              <a:t>AuthorRank</a:t>
            </a:r>
            <a:r>
              <a:rPr lang="pt-BR" dirty="0" smtClean="0"/>
              <a:t>: Complexidade O(n)</a:t>
            </a:r>
          </a:p>
        </p:txBody>
      </p:sp>
    </p:spTree>
    <p:extLst>
      <p:ext uri="{BB962C8B-B14F-4D97-AF65-F5344CB8AC3E}">
        <p14:creationId xmlns:p14="http://schemas.microsoft.com/office/powerpoint/2010/main" xmlns="" val="923011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r>
              <a:rPr lang="pt-BR" dirty="0"/>
              <a:t>Comparação das Métricas</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573924"/>
            <a:ext cx="8748463" cy="52723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45968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r>
              <a:rPr lang="pt-BR" dirty="0"/>
              <a:t>Comparação das Métricas</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556792"/>
            <a:ext cx="8208912" cy="53263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298550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Correlação e Validação</a:t>
            </a:r>
            <a:endParaRPr lang="pt-BR" dirty="0"/>
          </a:p>
        </p:txBody>
      </p:sp>
      <p:sp>
        <p:nvSpPr>
          <p:cNvPr id="3" name="Espaço Reservado para Conteúdo 2"/>
          <p:cNvSpPr>
            <a:spLocks noGrp="1"/>
          </p:cNvSpPr>
          <p:nvPr>
            <p:ph idx="1"/>
          </p:nvPr>
        </p:nvSpPr>
        <p:spPr>
          <a:xfrm>
            <a:off x="1115616" y="1988840"/>
            <a:ext cx="6768752" cy="3960440"/>
          </a:xfrm>
        </p:spPr>
        <p:txBody>
          <a:bodyPr>
            <a:normAutofit/>
          </a:bodyPr>
          <a:lstStyle/>
          <a:p>
            <a:r>
              <a:rPr lang="pt-BR" dirty="0" smtClean="0"/>
              <a:t>As métricas apresentadas foram comparadas através do cálculo do coeficiente de Correlação de </a:t>
            </a:r>
            <a:r>
              <a:rPr lang="pt-BR" dirty="0" err="1" smtClean="0"/>
              <a:t>Spearman</a:t>
            </a:r>
            <a:r>
              <a:rPr lang="pt-BR" dirty="0" smtClean="0"/>
              <a:t>, e do cruzamento dos resultados obtidos com os dados oficiais de membros dos comitês das conferências para validação.</a:t>
            </a:r>
          </a:p>
        </p:txBody>
      </p:sp>
    </p:spTree>
    <p:extLst>
      <p:ext uri="{BB962C8B-B14F-4D97-AF65-F5344CB8AC3E}">
        <p14:creationId xmlns:p14="http://schemas.microsoft.com/office/powerpoint/2010/main" xmlns="" val="3838120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Correlação de </a:t>
            </a:r>
            <a:r>
              <a:rPr lang="pt-BR" dirty="0" err="1" smtClean="0"/>
              <a:t>Spearman</a:t>
            </a:r>
            <a:endParaRPr lang="pt-BR" dirty="0"/>
          </a:p>
        </p:txBody>
      </p:sp>
      <p:sp>
        <p:nvSpPr>
          <p:cNvPr id="3" name="Espaço Reservado para Conteúdo 2"/>
          <p:cNvSpPr>
            <a:spLocks noGrp="1"/>
          </p:cNvSpPr>
          <p:nvPr>
            <p:ph idx="1"/>
          </p:nvPr>
        </p:nvSpPr>
        <p:spPr>
          <a:xfrm>
            <a:off x="1115616" y="1988840"/>
            <a:ext cx="6768752" cy="4248472"/>
          </a:xfrm>
        </p:spPr>
        <p:txBody>
          <a:bodyPr>
            <a:normAutofit lnSpcReduction="10000"/>
          </a:bodyPr>
          <a:lstStyle/>
          <a:p>
            <a:r>
              <a:rPr lang="pt-BR" dirty="0" smtClean="0"/>
              <a:t>Mede a associação entre duas variáveis.</a:t>
            </a:r>
          </a:p>
          <a:p>
            <a:r>
              <a:rPr lang="pt-BR" dirty="0" smtClean="0"/>
              <a:t>Como a Intermediação resultou em apenas 153 autores com valores positivos, e a Proximidade foi calculada apenas para o maior componente, esta comparação foi feita apenas entre a métrica de Grau, </a:t>
            </a:r>
            <a:r>
              <a:rPr lang="pt-BR" dirty="0" err="1" smtClean="0"/>
              <a:t>PageRank</a:t>
            </a:r>
            <a:r>
              <a:rPr lang="pt-BR" dirty="0" smtClean="0"/>
              <a:t> e </a:t>
            </a:r>
            <a:r>
              <a:rPr lang="pt-BR" dirty="0" err="1" smtClean="0"/>
              <a:t>AuthorRank</a:t>
            </a:r>
            <a:r>
              <a:rPr lang="pt-BR" dirty="0" smtClean="0"/>
              <a:t>.</a:t>
            </a:r>
          </a:p>
          <a:p>
            <a:r>
              <a:rPr lang="pt-BR" dirty="0" err="1" smtClean="0"/>
              <a:t>PageRank</a:t>
            </a:r>
            <a:r>
              <a:rPr lang="pt-BR" dirty="0" smtClean="0"/>
              <a:t> x Grau = 0.52</a:t>
            </a:r>
          </a:p>
          <a:p>
            <a:r>
              <a:rPr lang="pt-BR" dirty="0" err="1" smtClean="0"/>
              <a:t>AuthorRank</a:t>
            </a:r>
            <a:r>
              <a:rPr lang="pt-BR" dirty="0" smtClean="0"/>
              <a:t> x Grau = 0.30</a:t>
            </a:r>
          </a:p>
          <a:p>
            <a:r>
              <a:rPr lang="pt-BR" dirty="0" err="1" smtClean="0"/>
              <a:t>PageRank</a:t>
            </a:r>
            <a:r>
              <a:rPr lang="pt-BR" dirty="0" smtClean="0"/>
              <a:t> x </a:t>
            </a:r>
            <a:r>
              <a:rPr lang="pt-BR" dirty="0" err="1" smtClean="0"/>
              <a:t>AuthorRank</a:t>
            </a:r>
            <a:r>
              <a:rPr lang="pt-BR" dirty="0" smtClean="0"/>
              <a:t> = 0.75</a:t>
            </a:r>
          </a:p>
        </p:txBody>
      </p:sp>
    </p:spTree>
    <p:extLst>
      <p:ext uri="{BB962C8B-B14F-4D97-AF65-F5344CB8AC3E}">
        <p14:creationId xmlns:p14="http://schemas.microsoft.com/office/powerpoint/2010/main" xmlns="" val="2136811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Introdução</a:t>
            </a:r>
            <a:endParaRPr lang="pt-BR" dirty="0"/>
          </a:p>
        </p:txBody>
      </p:sp>
      <p:sp>
        <p:nvSpPr>
          <p:cNvPr id="3" name="Content Placeholder 2"/>
          <p:cNvSpPr>
            <a:spLocks noGrp="1"/>
          </p:cNvSpPr>
          <p:nvPr>
            <p:ph idx="1"/>
          </p:nvPr>
        </p:nvSpPr>
        <p:spPr/>
        <p:txBody>
          <a:bodyPr/>
          <a:lstStyle/>
          <a:p>
            <a:r>
              <a:rPr lang="en-US" dirty="0" smtClean="0"/>
              <a:t>O PageRank é um algoritmo de análise de redes que explora a associação entre objetos</a:t>
            </a:r>
            <a:endParaRPr lang="pt-BR" dirty="0" smtClean="0"/>
          </a:p>
          <a:p>
            <a:r>
              <a:rPr lang="en-US" dirty="0" smtClean="0"/>
              <a:t>Um dos algoritmos utilizados pelo Google</a:t>
            </a:r>
          </a:p>
          <a:p>
            <a:r>
              <a:rPr lang="en-US" dirty="0" smtClean="0"/>
              <a:t>O propósito é associar um valor de importância aos nós (páginas Web)</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260648"/>
            <a:ext cx="6696744" cy="1143000"/>
          </a:xfrm>
        </p:spPr>
        <p:txBody>
          <a:bodyPr>
            <a:normAutofit/>
          </a:bodyPr>
          <a:lstStyle/>
          <a:p>
            <a:pPr marL="0" indent="0" algn="l">
              <a:buNone/>
            </a:pPr>
            <a:r>
              <a:rPr lang="pt-BR" dirty="0" smtClean="0"/>
              <a:t>Correlação de </a:t>
            </a:r>
            <a:r>
              <a:rPr lang="pt-BR" dirty="0" err="1" smtClean="0"/>
              <a:t>Spearman</a:t>
            </a:r>
            <a:endParaRPr lang="pt-BR"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496" y="1700808"/>
            <a:ext cx="8982075" cy="4819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70692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Validação</a:t>
            </a:r>
            <a:endParaRPr lang="pt-BR" dirty="0"/>
          </a:p>
        </p:txBody>
      </p:sp>
      <p:sp>
        <p:nvSpPr>
          <p:cNvPr id="3" name="Espaço Reservado para Conteúdo 2"/>
          <p:cNvSpPr>
            <a:spLocks noGrp="1"/>
          </p:cNvSpPr>
          <p:nvPr>
            <p:ph idx="1"/>
          </p:nvPr>
        </p:nvSpPr>
        <p:spPr>
          <a:xfrm>
            <a:off x="1115616" y="1988840"/>
            <a:ext cx="6768752" cy="3960440"/>
          </a:xfrm>
        </p:spPr>
        <p:txBody>
          <a:bodyPr>
            <a:normAutofit/>
          </a:bodyPr>
          <a:lstStyle/>
          <a:p>
            <a:r>
              <a:rPr lang="pt-BR" dirty="0" smtClean="0"/>
              <a:t>Assume-se que os membros dos comitês das conferências são autores prestigiados na rede de </a:t>
            </a:r>
            <a:r>
              <a:rPr lang="pt-BR" dirty="0" err="1" smtClean="0"/>
              <a:t>co-autoria</a:t>
            </a:r>
            <a:r>
              <a:rPr lang="pt-BR" dirty="0" smtClean="0"/>
              <a:t>, e portanto os mais importantes.</a:t>
            </a:r>
          </a:p>
          <a:p>
            <a:r>
              <a:rPr lang="pt-BR" dirty="0" smtClean="0"/>
              <a:t>O nome de todos estes autores foi coletado para contabilizar as correspondências entre estes e os 50 primeiros autores de cada métrica.</a:t>
            </a:r>
          </a:p>
        </p:txBody>
      </p:sp>
    </p:spTree>
    <p:extLst>
      <p:ext uri="{BB962C8B-B14F-4D97-AF65-F5344CB8AC3E}">
        <p14:creationId xmlns:p14="http://schemas.microsoft.com/office/powerpoint/2010/main" xmlns="" val="4221968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Validação</a:t>
            </a:r>
            <a:endParaRPr lang="pt-BR"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47664" y="1916832"/>
            <a:ext cx="5810250" cy="410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141649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Resultados</a:t>
            </a:r>
            <a:endParaRPr lang="pt-BR" dirty="0"/>
          </a:p>
        </p:txBody>
      </p:sp>
      <p:sp>
        <p:nvSpPr>
          <p:cNvPr id="3" name="Espaço Reservado para Conteúdo 2"/>
          <p:cNvSpPr>
            <a:spLocks noGrp="1"/>
          </p:cNvSpPr>
          <p:nvPr>
            <p:ph idx="1"/>
          </p:nvPr>
        </p:nvSpPr>
        <p:spPr>
          <a:xfrm>
            <a:off x="827584" y="1988840"/>
            <a:ext cx="7632848" cy="3960440"/>
          </a:xfrm>
        </p:spPr>
        <p:txBody>
          <a:bodyPr>
            <a:normAutofit lnSpcReduction="10000"/>
          </a:bodyPr>
          <a:lstStyle/>
          <a:p>
            <a:r>
              <a:rPr lang="pt-BR" dirty="0" smtClean="0"/>
              <a:t>Proximidade obteve o pior resultado, sinalizando que um autor próximo a um autor importante, não necessariamente é também um autor importante.</a:t>
            </a:r>
          </a:p>
          <a:p>
            <a:r>
              <a:rPr lang="pt-BR" dirty="0" smtClean="0"/>
              <a:t>A Intermediação sugere que os membros dos comitês agem como “pontes” entre grupos de pesquisa. Apesar do resultado melhor, seu elevado custo computacional faz com que o </a:t>
            </a:r>
            <a:r>
              <a:rPr lang="pt-BR" dirty="0" err="1" smtClean="0"/>
              <a:t>PageRank</a:t>
            </a:r>
            <a:r>
              <a:rPr lang="pt-BR" dirty="0" smtClean="0"/>
              <a:t> e </a:t>
            </a:r>
            <a:r>
              <a:rPr lang="pt-BR" dirty="0" err="1" smtClean="0"/>
              <a:t>AuthorRank</a:t>
            </a:r>
            <a:r>
              <a:rPr lang="pt-BR" dirty="0" smtClean="0"/>
              <a:t> sejam alternativas mais viáveis.</a:t>
            </a:r>
          </a:p>
          <a:p>
            <a:r>
              <a:rPr lang="pt-BR" dirty="0" smtClean="0"/>
              <a:t>Não houve evidências conclusivas da diferença entre o </a:t>
            </a:r>
            <a:r>
              <a:rPr lang="pt-BR" dirty="0" err="1" smtClean="0"/>
              <a:t>PageRank</a:t>
            </a:r>
            <a:r>
              <a:rPr lang="pt-BR" dirty="0" smtClean="0"/>
              <a:t> e </a:t>
            </a:r>
            <a:r>
              <a:rPr lang="pt-BR" dirty="0" err="1" smtClean="0"/>
              <a:t>AuthorRank</a:t>
            </a:r>
            <a:r>
              <a:rPr lang="pt-BR" dirty="0" smtClean="0"/>
              <a:t>.</a:t>
            </a:r>
          </a:p>
        </p:txBody>
      </p:sp>
    </p:spTree>
    <p:extLst>
      <p:ext uri="{BB962C8B-B14F-4D97-AF65-F5344CB8AC3E}">
        <p14:creationId xmlns:p14="http://schemas.microsoft.com/office/powerpoint/2010/main" xmlns="" val="1402911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5576" y="476672"/>
            <a:ext cx="6696744" cy="1143000"/>
          </a:xfrm>
        </p:spPr>
        <p:txBody>
          <a:bodyPr>
            <a:normAutofit/>
          </a:bodyPr>
          <a:lstStyle/>
          <a:p>
            <a:pPr marL="0" indent="0" algn="l">
              <a:buNone/>
            </a:pPr>
            <a:r>
              <a:rPr lang="pt-BR" dirty="0" smtClean="0"/>
              <a:t>Outras Aplicações</a:t>
            </a:r>
            <a:endParaRPr lang="pt-BR" dirty="0"/>
          </a:p>
        </p:txBody>
      </p:sp>
      <p:sp>
        <p:nvSpPr>
          <p:cNvPr id="3" name="Espaço Reservado para Conteúdo 2"/>
          <p:cNvSpPr>
            <a:spLocks noGrp="1"/>
          </p:cNvSpPr>
          <p:nvPr>
            <p:ph idx="1"/>
          </p:nvPr>
        </p:nvSpPr>
        <p:spPr>
          <a:xfrm>
            <a:off x="827584" y="1988840"/>
            <a:ext cx="7632848" cy="3960440"/>
          </a:xfrm>
        </p:spPr>
        <p:txBody>
          <a:bodyPr>
            <a:normAutofit/>
          </a:bodyPr>
          <a:lstStyle/>
          <a:p>
            <a:r>
              <a:rPr lang="pt-BR" dirty="0" smtClean="0"/>
              <a:t>Métrica alternativa para avaliar o impacto de uma pesquisa</a:t>
            </a:r>
          </a:p>
          <a:p>
            <a:r>
              <a:rPr lang="pt-BR" dirty="0" smtClean="0"/>
              <a:t>Guiar a seleção de membros dos comitês das conferências de forma objetiva</a:t>
            </a:r>
          </a:p>
          <a:p>
            <a:r>
              <a:rPr lang="pt-BR" dirty="0" smtClean="0"/>
              <a:t>Avaliar quantitativamente o prestígio de  conferências com base em seus comitês</a:t>
            </a:r>
          </a:p>
        </p:txBody>
      </p:sp>
    </p:spTree>
    <p:extLst>
      <p:ext uri="{BB962C8B-B14F-4D97-AF65-F5344CB8AC3E}">
        <p14:creationId xmlns:p14="http://schemas.microsoft.com/office/powerpoint/2010/main" xmlns="" val="3425070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Conclusão</a:t>
            </a:r>
            <a:endParaRPr lang="pt-BR" dirty="0"/>
          </a:p>
        </p:txBody>
      </p:sp>
      <p:sp>
        <p:nvSpPr>
          <p:cNvPr id="3" name="Content Placeholder 2"/>
          <p:cNvSpPr>
            <a:spLocks noGrp="1"/>
          </p:cNvSpPr>
          <p:nvPr>
            <p:ph idx="1"/>
          </p:nvPr>
        </p:nvSpPr>
        <p:spPr/>
        <p:txBody>
          <a:bodyPr/>
          <a:lstStyle/>
          <a:p>
            <a:r>
              <a:rPr lang="en-US" dirty="0" smtClean="0"/>
              <a:t>O PageRank sozinho não é suficiente para determinar os melhores resultados de uma busca.</a:t>
            </a:r>
          </a:p>
          <a:p>
            <a:r>
              <a:rPr lang="en-US" dirty="0" smtClean="0"/>
              <a:t>É uma boa métrica para associar importância a um nó da rede, com uma baixa complexidade computacional.</a:t>
            </a:r>
          </a:p>
          <a:p>
            <a:r>
              <a:rPr lang="en-US" dirty="0" smtClean="0"/>
              <a:t>Pode ser adaptado e combinado a outras técnicas para prover um melhor resultado.</a:t>
            </a:r>
            <a:endParaRPr lang="pt-BR"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Referências</a:t>
            </a:r>
            <a:endParaRPr lang="pt-BR" dirty="0"/>
          </a:p>
        </p:txBody>
      </p:sp>
      <p:sp>
        <p:nvSpPr>
          <p:cNvPr id="3" name="Content Placeholder 2"/>
          <p:cNvSpPr>
            <a:spLocks noGrp="1"/>
          </p:cNvSpPr>
          <p:nvPr>
            <p:ph idx="1"/>
          </p:nvPr>
        </p:nvSpPr>
        <p:spPr/>
        <p:txBody>
          <a:bodyPr/>
          <a:lstStyle/>
          <a:p>
            <a:pPr>
              <a:buNone/>
            </a:pPr>
            <a:r>
              <a:rPr lang="pt-BR" dirty="0" smtClean="0"/>
              <a:t>http://en.wikipedia.org/wiki/PageRank</a:t>
            </a:r>
          </a:p>
          <a:p>
            <a:pPr>
              <a:buNone/>
            </a:pPr>
            <a:r>
              <a:rPr lang="pt-BR" dirty="0" smtClean="0"/>
              <a:t>http://www.smashingmagazine.com/2007/06/05/google-pagerank-what-do-we-really-know-about-it/</a:t>
            </a:r>
          </a:p>
          <a:p>
            <a:pPr>
              <a:buNone/>
            </a:pPr>
            <a:r>
              <a:rPr lang="pt-BR" dirty="0" smtClean="0"/>
              <a:t>http://www.sciencedirect.com/science/article/pii/S0306457305000336#SECX23</a:t>
            </a:r>
          </a:p>
          <a:p>
            <a:pPr>
              <a:buNone/>
            </a:pPr>
            <a:r>
              <a:rPr lang="pt-BR" dirty="0" smtClean="0"/>
              <a:t>http://en.wikipedia.org/wiki/Spamdexing</a:t>
            </a:r>
          </a:p>
          <a:p>
            <a:pPr>
              <a:buNone/>
            </a:pPr>
            <a:r>
              <a:rPr lang="pt-BR" dirty="0" smtClean="0"/>
              <a:t>http://ilpubs.stanford.edu:8090/361/1/1998-8.pdf</a:t>
            </a:r>
          </a:p>
          <a:p>
            <a:pPr>
              <a:buNone/>
            </a:pPr>
            <a:r>
              <a:rPr lang="pt-BR" dirty="0" smtClean="0"/>
              <a:t>http://www.webworkshop.net/pagerank_calculator.php</a:t>
            </a:r>
          </a:p>
          <a:p>
            <a:pPr>
              <a:buNone/>
            </a:pPr>
            <a:endParaRPr lang="pt-BR"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Dúvidas</a:t>
            </a:r>
            <a:endParaRPr lang="pt-BR"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r>
              <a:rPr lang="en-US" dirty="0" smtClean="0"/>
              <a:t>                                              </a:t>
            </a:r>
            <a:r>
              <a:rPr lang="en-US" sz="72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Histórico</a:t>
            </a:r>
            <a:endParaRPr lang="pt-BR" dirty="0"/>
          </a:p>
        </p:txBody>
      </p:sp>
      <p:sp>
        <p:nvSpPr>
          <p:cNvPr id="3" name="Content Placeholder 2"/>
          <p:cNvSpPr>
            <a:spLocks noGrp="1"/>
          </p:cNvSpPr>
          <p:nvPr>
            <p:ph idx="1"/>
          </p:nvPr>
        </p:nvSpPr>
        <p:spPr/>
        <p:txBody>
          <a:bodyPr>
            <a:normAutofit lnSpcReduction="10000"/>
          </a:bodyPr>
          <a:lstStyle/>
          <a:p>
            <a:r>
              <a:rPr lang="en-US" dirty="0" smtClean="0"/>
              <a:t>Foi desenvolvido em Stanford por Larry Page e Sergey Brin (fundadores da Google)</a:t>
            </a:r>
            <a:endParaRPr lang="pt-BR" dirty="0" smtClean="0"/>
          </a:p>
          <a:p>
            <a:r>
              <a:rPr lang="en-US" dirty="0" smtClean="0"/>
              <a:t>A idéia veio de ordenar páginas por popularidade</a:t>
            </a:r>
          </a:p>
          <a:p>
            <a:r>
              <a:rPr lang="en-US" dirty="0" smtClean="0"/>
              <a:t>Em 1998, o primeiro paper do projeto descrevia o protótipo da engine do Google</a:t>
            </a:r>
          </a:p>
          <a:p>
            <a:r>
              <a:rPr lang="en-US" dirty="0" smtClean="0"/>
              <a:t>Mesmo sendo apenas um dos métodos de rank utilizados pela Google, este ainda é a base do sistema</a:t>
            </a:r>
          </a:p>
          <a:p>
            <a:r>
              <a:rPr lang="en-US" dirty="0" smtClean="0"/>
              <a:t>O PageRank foi influenciado pela análise de citação</a:t>
            </a:r>
          </a:p>
          <a:p>
            <a:pPr lvl="1"/>
            <a:r>
              <a:rPr lang="en-US" dirty="0" smtClean="0"/>
              <a:t>Vinha sendo desenvolvida nos anos 50</a:t>
            </a:r>
          </a:p>
          <a:p>
            <a:pPr lvl="1"/>
            <a:r>
              <a:rPr lang="en-US" dirty="0" smtClean="0"/>
              <a:t>Colocada em prática na Google pelo Google Scholar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Descrição</a:t>
            </a:r>
            <a:endParaRPr lang="pt-BR" dirty="0"/>
          </a:p>
        </p:txBody>
      </p:sp>
      <p:sp>
        <p:nvSpPr>
          <p:cNvPr id="3" name="Content Placeholder 2"/>
          <p:cNvSpPr>
            <a:spLocks noGrp="1"/>
          </p:cNvSpPr>
          <p:nvPr>
            <p:ph idx="1"/>
          </p:nvPr>
        </p:nvSpPr>
        <p:spPr/>
        <p:txBody>
          <a:bodyPr>
            <a:normAutofit fontScale="92500" lnSpcReduction="10000"/>
          </a:bodyPr>
          <a:lstStyle/>
          <a:p>
            <a:r>
              <a:rPr lang="en-US" dirty="0" smtClean="0"/>
              <a:t>Para a Google: Páginas (nós) que recebem maior  importância (PageRank) devem ter maior chance de estarem entre os primeiros resultados</a:t>
            </a:r>
          </a:p>
          <a:p>
            <a:r>
              <a:rPr lang="en-US" dirty="0" smtClean="0"/>
              <a:t>É considerada a importância do nó que aponta para outro na hora de calcular a importância do segundo</a:t>
            </a:r>
          </a:p>
          <a:p>
            <a:r>
              <a:rPr lang="en-US" dirty="0" smtClean="0"/>
              <a:t>O PageRank age sobre um WebGraph</a:t>
            </a:r>
          </a:p>
          <a:p>
            <a:pPr lvl="1"/>
            <a:r>
              <a:rPr lang="en-US" dirty="0" smtClean="0"/>
              <a:t>Nós são as páginas</a:t>
            </a:r>
          </a:p>
          <a:p>
            <a:pPr lvl="1"/>
            <a:r>
              <a:rPr lang="en-US" dirty="0" smtClean="0"/>
              <a:t>As arestas são os links</a:t>
            </a:r>
          </a:p>
          <a:p>
            <a:r>
              <a:rPr lang="en-US" dirty="0" smtClean="0"/>
              <a:t>Ná prática, o conceito do PageRank</a:t>
            </a:r>
            <a:br>
              <a:rPr lang="en-US" dirty="0" smtClean="0"/>
            </a:br>
            <a:r>
              <a:rPr lang="en-US" dirty="0" smtClean="0"/>
              <a:t>é bastante vulnerável a ter o resultado</a:t>
            </a:r>
            <a:br>
              <a:rPr lang="en-US" dirty="0" smtClean="0"/>
            </a:br>
            <a:r>
              <a:rPr lang="en-US" dirty="0" smtClean="0"/>
              <a:t> manipulado.</a:t>
            </a:r>
          </a:p>
        </p:txBody>
      </p:sp>
      <p:pic>
        <p:nvPicPr>
          <p:cNvPr id="1026" name="Picture 2" descr="File:PageRank-hi-res.png"/>
          <p:cNvPicPr>
            <a:picLocks noChangeAspect="1" noChangeArrowheads="1"/>
          </p:cNvPicPr>
          <p:nvPr/>
        </p:nvPicPr>
        <p:blipFill>
          <a:blip r:embed="rId2" cstate="print"/>
          <a:srcRect/>
          <a:stretch>
            <a:fillRect/>
          </a:stretch>
        </p:blipFill>
        <p:spPr bwMode="auto">
          <a:xfrm>
            <a:off x="5885665" y="4071942"/>
            <a:ext cx="3329805" cy="239745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Algoritmo</a:t>
            </a:r>
            <a:endParaRPr lang="pt-BR" dirty="0"/>
          </a:p>
        </p:txBody>
      </p:sp>
      <p:sp>
        <p:nvSpPr>
          <p:cNvPr id="3" name="Content Placeholder 2"/>
          <p:cNvSpPr>
            <a:spLocks noGrp="1"/>
          </p:cNvSpPr>
          <p:nvPr>
            <p:ph idx="1"/>
          </p:nvPr>
        </p:nvSpPr>
        <p:spPr/>
        <p:txBody>
          <a:bodyPr/>
          <a:lstStyle/>
          <a:p>
            <a:r>
              <a:rPr lang="en-US" dirty="0" smtClean="0"/>
              <a:t>O PageRank representa a probabilidade de uma pessoa clicando aleatoriamente chegar  a uma página em particular</a:t>
            </a:r>
          </a:p>
          <a:p>
            <a:pPr lvl="1"/>
            <a:r>
              <a:rPr lang="en-US" dirty="0" smtClean="0"/>
              <a:t>Normalmente, assume-se uma probabilidade inicial para todos os nós, para então ter esse valor refinado em algumas iterações pelo conjunto de nós</a:t>
            </a:r>
          </a:p>
          <a:p>
            <a:endParaRPr lang="en-US" dirty="0" smtClean="0"/>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Algoritmo Simplificado</a:t>
            </a:r>
            <a:endParaRPr lang="pt-BR" dirty="0"/>
          </a:p>
        </p:txBody>
      </p:sp>
      <p:sp>
        <p:nvSpPr>
          <p:cNvPr id="3" name="Content Placeholder 2"/>
          <p:cNvSpPr>
            <a:spLocks noGrp="1"/>
          </p:cNvSpPr>
          <p:nvPr>
            <p:ph idx="1"/>
          </p:nvPr>
        </p:nvSpPr>
        <p:spPr>
          <a:xfrm>
            <a:off x="3357554" y="2786058"/>
            <a:ext cx="2571768" cy="714380"/>
          </a:xfrm>
        </p:spPr>
        <p:txBody>
          <a:bodyPr>
            <a:normAutofit fontScale="92500"/>
          </a:bodyPr>
          <a:lstStyle/>
          <a:p>
            <a:pPr>
              <a:buNone/>
            </a:pPr>
            <a:r>
              <a:rPr lang="en-US" sz="1600" dirty="0" smtClean="0"/>
              <a:t>Page Rank inicial igualmente dividido PR = 0,25</a:t>
            </a:r>
          </a:p>
          <a:p>
            <a:pPr>
              <a:buNone/>
            </a:pPr>
            <a:endParaRPr lang="pt-BR" sz="1400" dirty="0"/>
          </a:p>
        </p:txBody>
      </p:sp>
      <p:sp>
        <p:nvSpPr>
          <p:cNvPr id="4" name="Oval 3"/>
          <p:cNvSpPr/>
          <p:nvPr/>
        </p:nvSpPr>
        <p:spPr>
          <a:xfrm>
            <a:off x="1357290" y="2214554"/>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p>
        </p:txBody>
      </p:sp>
      <p:sp>
        <p:nvSpPr>
          <p:cNvPr id="5" name="Oval 4"/>
          <p:cNvSpPr/>
          <p:nvPr/>
        </p:nvSpPr>
        <p:spPr>
          <a:xfrm>
            <a:off x="1357290" y="3429000"/>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p>
        </p:txBody>
      </p:sp>
      <p:sp>
        <p:nvSpPr>
          <p:cNvPr id="6" name="Oval 5"/>
          <p:cNvSpPr/>
          <p:nvPr/>
        </p:nvSpPr>
        <p:spPr>
          <a:xfrm>
            <a:off x="2714612" y="3429000"/>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pt-BR" dirty="0"/>
          </a:p>
        </p:txBody>
      </p:sp>
      <p:sp>
        <p:nvSpPr>
          <p:cNvPr id="7" name="Oval 6"/>
          <p:cNvSpPr/>
          <p:nvPr/>
        </p:nvSpPr>
        <p:spPr>
          <a:xfrm>
            <a:off x="2714612" y="2214554"/>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p>
        </p:txBody>
      </p:sp>
      <p:cxnSp>
        <p:nvCxnSpPr>
          <p:cNvPr id="12" name="Straight Arrow Connector 11"/>
          <p:cNvCxnSpPr>
            <a:stCxn id="7" idx="2"/>
            <a:endCxn id="4" idx="6"/>
          </p:cNvCxnSpPr>
          <p:nvPr/>
        </p:nvCxnSpPr>
        <p:spPr>
          <a:xfrm rot="10800000">
            <a:off x="1928794" y="2500306"/>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1"/>
            <a:endCxn id="4" idx="5"/>
          </p:cNvCxnSpPr>
          <p:nvPr/>
        </p:nvCxnSpPr>
        <p:spPr>
          <a:xfrm rot="16200000" flipV="1">
            <a:off x="1916537" y="2630925"/>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0"/>
            <a:endCxn id="4" idx="4"/>
          </p:cNvCxnSpPr>
          <p:nvPr/>
        </p:nvCxnSpPr>
        <p:spPr>
          <a:xfrm rot="5400000" flipH="1" flipV="1">
            <a:off x="1321571" y="310752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5643570" y="1928802"/>
            <a:ext cx="1143008" cy="276999"/>
          </a:xfrm>
          <a:prstGeom prst="rect">
            <a:avLst/>
          </a:prstGeom>
          <a:noFill/>
        </p:spPr>
        <p:txBody>
          <a:bodyPr wrap="square" rtlCol="0">
            <a:spAutoFit/>
          </a:bodyPr>
          <a:lstStyle/>
          <a:p>
            <a:r>
              <a:rPr lang="en-US" sz="1200" dirty="0" smtClean="0"/>
              <a:t>PR(A) = 0,25</a:t>
            </a:r>
            <a:endParaRPr lang="pt-BR" sz="1200" dirty="0"/>
          </a:p>
        </p:txBody>
      </p:sp>
      <p:sp>
        <p:nvSpPr>
          <p:cNvPr id="27" name="TextBox 26"/>
          <p:cNvSpPr txBox="1"/>
          <p:nvPr/>
        </p:nvSpPr>
        <p:spPr>
          <a:xfrm>
            <a:off x="7072330" y="1928802"/>
            <a:ext cx="1143008" cy="276999"/>
          </a:xfrm>
          <a:prstGeom prst="rect">
            <a:avLst/>
          </a:prstGeom>
          <a:noFill/>
        </p:spPr>
        <p:txBody>
          <a:bodyPr wrap="square" rtlCol="0">
            <a:spAutoFit/>
          </a:bodyPr>
          <a:lstStyle/>
          <a:p>
            <a:r>
              <a:rPr lang="en-US" sz="1200" dirty="0" smtClean="0"/>
              <a:t>PR(D) = 0,25</a:t>
            </a:r>
            <a:endParaRPr lang="pt-BR" sz="1200" dirty="0"/>
          </a:p>
        </p:txBody>
      </p:sp>
      <p:sp>
        <p:nvSpPr>
          <p:cNvPr id="28" name="TextBox 27"/>
          <p:cNvSpPr txBox="1"/>
          <p:nvPr/>
        </p:nvSpPr>
        <p:spPr>
          <a:xfrm>
            <a:off x="5643570" y="4000504"/>
            <a:ext cx="1143008" cy="276999"/>
          </a:xfrm>
          <a:prstGeom prst="rect">
            <a:avLst/>
          </a:prstGeom>
          <a:noFill/>
        </p:spPr>
        <p:txBody>
          <a:bodyPr wrap="square" rtlCol="0">
            <a:spAutoFit/>
          </a:bodyPr>
          <a:lstStyle/>
          <a:p>
            <a:r>
              <a:rPr lang="en-US" sz="1200" dirty="0" smtClean="0"/>
              <a:t>PR(B) = 0,25</a:t>
            </a:r>
            <a:endParaRPr lang="pt-BR" sz="1200" dirty="0"/>
          </a:p>
        </p:txBody>
      </p:sp>
      <p:sp>
        <p:nvSpPr>
          <p:cNvPr id="29" name="TextBox 28"/>
          <p:cNvSpPr txBox="1"/>
          <p:nvPr/>
        </p:nvSpPr>
        <p:spPr>
          <a:xfrm>
            <a:off x="7072330" y="4000504"/>
            <a:ext cx="1143008" cy="276999"/>
          </a:xfrm>
          <a:prstGeom prst="rect">
            <a:avLst/>
          </a:prstGeom>
          <a:noFill/>
        </p:spPr>
        <p:txBody>
          <a:bodyPr wrap="square" rtlCol="0">
            <a:spAutoFit/>
          </a:bodyPr>
          <a:lstStyle/>
          <a:p>
            <a:r>
              <a:rPr lang="en-US" sz="1200" dirty="0" smtClean="0"/>
              <a:t>PR(C) = 0,25</a:t>
            </a:r>
            <a:endParaRPr lang="pt-BR" sz="1200" dirty="0"/>
          </a:p>
        </p:txBody>
      </p:sp>
      <p:sp>
        <p:nvSpPr>
          <p:cNvPr id="30" name="TextBox 29"/>
          <p:cNvSpPr txBox="1"/>
          <p:nvPr/>
        </p:nvSpPr>
        <p:spPr>
          <a:xfrm>
            <a:off x="3714744" y="4214818"/>
            <a:ext cx="857256" cy="353943"/>
          </a:xfrm>
          <a:prstGeom prst="rect">
            <a:avLst/>
          </a:prstGeom>
          <a:noFill/>
        </p:spPr>
        <p:txBody>
          <a:bodyPr wrap="square" rtlCol="0">
            <a:spAutoFit/>
          </a:bodyPr>
          <a:lstStyle/>
          <a:p>
            <a:r>
              <a:rPr lang="en-US" sz="1700" dirty="0" smtClean="0"/>
              <a:t>= 0,75</a:t>
            </a:r>
            <a:endParaRPr lang="pt-BR" sz="1700" dirty="0"/>
          </a:p>
        </p:txBody>
      </p:sp>
      <p:cxnSp>
        <p:nvCxnSpPr>
          <p:cNvPr id="32" name="Straight Arrow Connector 31"/>
          <p:cNvCxnSpPr>
            <a:stCxn id="7" idx="4"/>
            <a:endCxn id="6" idx="0"/>
          </p:cNvCxnSpPr>
          <p:nvPr/>
        </p:nvCxnSpPr>
        <p:spPr>
          <a:xfrm rot="5400000">
            <a:off x="2678893" y="310752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7" idx="3"/>
            <a:endCxn id="5" idx="7"/>
          </p:cNvCxnSpPr>
          <p:nvPr/>
        </p:nvCxnSpPr>
        <p:spPr>
          <a:xfrm rot="5400000">
            <a:off x="1916537" y="2630925"/>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5" idx="6"/>
            <a:endCxn id="6" idx="2"/>
          </p:cNvCxnSpPr>
          <p:nvPr/>
        </p:nvCxnSpPr>
        <p:spPr>
          <a:xfrm>
            <a:off x="1928794" y="371475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5857884" y="2214554"/>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p>
        </p:txBody>
      </p:sp>
      <p:sp>
        <p:nvSpPr>
          <p:cNvPr id="39" name="Oval 38"/>
          <p:cNvSpPr/>
          <p:nvPr/>
        </p:nvSpPr>
        <p:spPr>
          <a:xfrm>
            <a:off x="5857884" y="3429000"/>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p>
        </p:txBody>
      </p:sp>
      <p:sp>
        <p:nvSpPr>
          <p:cNvPr id="40" name="Oval 39"/>
          <p:cNvSpPr/>
          <p:nvPr/>
        </p:nvSpPr>
        <p:spPr>
          <a:xfrm>
            <a:off x="7215206" y="3429000"/>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pt-BR" dirty="0"/>
          </a:p>
        </p:txBody>
      </p:sp>
      <p:sp>
        <p:nvSpPr>
          <p:cNvPr id="41" name="Oval 40"/>
          <p:cNvSpPr/>
          <p:nvPr/>
        </p:nvSpPr>
        <p:spPr>
          <a:xfrm>
            <a:off x="7215206" y="2214554"/>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p>
        </p:txBody>
      </p:sp>
      <p:cxnSp>
        <p:nvCxnSpPr>
          <p:cNvPr id="42" name="Straight Arrow Connector 41"/>
          <p:cNvCxnSpPr>
            <a:stCxn id="41" idx="2"/>
            <a:endCxn id="38" idx="6"/>
          </p:cNvCxnSpPr>
          <p:nvPr/>
        </p:nvCxnSpPr>
        <p:spPr>
          <a:xfrm rot="10800000">
            <a:off x="6429388" y="2500306"/>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40" idx="1"/>
            <a:endCxn id="38" idx="5"/>
          </p:cNvCxnSpPr>
          <p:nvPr/>
        </p:nvCxnSpPr>
        <p:spPr>
          <a:xfrm rot="16200000" flipV="1">
            <a:off x="6417131" y="2630925"/>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39" idx="0"/>
            <a:endCxn id="38" idx="4"/>
          </p:cNvCxnSpPr>
          <p:nvPr/>
        </p:nvCxnSpPr>
        <p:spPr>
          <a:xfrm rot="5400000" flipH="1" flipV="1">
            <a:off x="5822165" y="310752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41" idx="4"/>
            <a:endCxn id="40" idx="0"/>
          </p:cNvCxnSpPr>
          <p:nvPr/>
        </p:nvCxnSpPr>
        <p:spPr>
          <a:xfrm rot="5400000">
            <a:off x="7179487" y="310752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1" idx="3"/>
            <a:endCxn id="39" idx="7"/>
          </p:cNvCxnSpPr>
          <p:nvPr/>
        </p:nvCxnSpPr>
        <p:spPr>
          <a:xfrm rot="5400000">
            <a:off x="6417131" y="2630925"/>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9" idx="6"/>
            <a:endCxn id="40" idx="2"/>
          </p:cNvCxnSpPr>
          <p:nvPr/>
        </p:nvCxnSpPr>
        <p:spPr>
          <a:xfrm>
            <a:off x="6429388" y="371475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5072066" y="4429132"/>
            <a:ext cx="2000264"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Temos que levar em consideração que eles não apontam só para A</a:t>
            </a:r>
            <a:endParaRPr lang="pt-BR" sz="1200" dirty="0"/>
          </a:p>
        </p:txBody>
      </p:sp>
      <p:sp>
        <p:nvSpPr>
          <p:cNvPr id="49" name="TextBox 48"/>
          <p:cNvSpPr txBox="1"/>
          <p:nvPr/>
        </p:nvSpPr>
        <p:spPr>
          <a:xfrm>
            <a:off x="3714744" y="4416990"/>
            <a:ext cx="1214446" cy="369332"/>
          </a:xfrm>
          <a:prstGeom prst="rect">
            <a:avLst/>
          </a:prstGeom>
          <a:noFill/>
        </p:spPr>
        <p:txBody>
          <a:bodyPr wrap="square" rtlCol="0">
            <a:spAutoFit/>
          </a:bodyPr>
          <a:lstStyle/>
          <a:p>
            <a:r>
              <a:rPr lang="en-US" dirty="0" smtClean="0"/>
              <a:t> = 0,4583</a:t>
            </a:r>
            <a:endParaRPr lang="pt-BR" dirty="0"/>
          </a:p>
        </p:txBody>
      </p:sp>
      <p:pic>
        <p:nvPicPr>
          <p:cNvPr id="19459" name="Picture 3"/>
          <p:cNvPicPr>
            <a:picLocks noChangeAspect="1" noChangeArrowheads="1"/>
          </p:cNvPicPr>
          <p:nvPr/>
        </p:nvPicPr>
        <p:blipFill>
          <a:blip r:embed="rId2" cstate="print"/>
          <a:srcRect/>
          <a:stretch>
            <a:fillRect/>
          </a:stretch>
        </p:blipFill>
        <p:spPr bwMode="auto">
          <a:xfrm>
            <a:off x="571472" y="4286257"/>
            <a:ext cx="3214710" cy="213080"/>
          </a:xfrm>
          <a:prstGeom prst="rect">
            <a:avLst/>
          </a:prstGeom>
          <a:noFill/>
          <a:ln w="9525">
            <a:noFill/>
            <a:miter lim="800000"/>
            <a:headEnd/>
            <a:tailEnd/>
          </a:ln>
          <a:effectLst/>
        </p:spPr>
      </p:pic>
      <p:pic>
        <p:nvPicPr>
          <p:cNvPr id="19460" name="Picture 4"/>
          <p:cNvPicPr>
            <a:picLocks noChangeAspect="1" noChangeArrowheads="1"/>
          </p:cNvPicPr>
          <p:nvPr/>
        </p:nvPicPr>
        <p:blipFill>
          <a:blip r:embed="rId3" cstate="print"/>
          <a:srcRect/>
          <a:stretch>
            <a:fillRect/>
          </a:stretch>
        </p:blipFill>
        <p:spPr bwMode="auto">
          <a:xfrm>
            <a:off x="571472" y="4357694"/>
            <a:ext cx="3200400" cy="476250"/>
          </a:xfrm>
          <a:prstGeom prst="rect">
            <a:avLst/>
          </a:prstGeom>
          <a:noFill/>
          <a:ln w="9525">
            <a:noFill/>
            <a:miter lim="800000"/>
            <a:headEnd/>
            <a:tailEnd/>
          </a:ln>
          <a:effectLst/>
        </p:spPr>
      </p:pic>
      <p:sp>
        <p:nvSpPr>
          <p:cNvPr id="54" name="TextBox 53"/>
          <p:cNvSpPr txBox="1"/>
          <p:nvPr/>
        </p:nvSpPr>
        <p:spPr>
          <a:xfrm>
            <a:off x="785786" y="4857760"/>
            <a:ext cx="5953809" cy="307777"/>
          </a:xfrm>
          <a:prstGeom prst="rect">
            <a:avLst/>
          </a:prstGeom>
          <a:noFill/>
        </p:spPr>
        <p:txBody>
          <a:bodyPr wrap="none" rtlCol="0">
            <a:spAutoFit/>
          </a:bodyPr>
          <a:lstStyle/>
          <a:p>
            <a:r>
              <a:rPr lang="en-US" sz="1400" dirty="0" smtClean="0"/>
              <a:t>Generalizando, seja L de um nó a quantidade de arestas saindo que ele tem.</a:t>
            </a:r>
            <a:endParaRPr lang="pt-BR" sz="1400" dirty="0"/>
          </a:p>
        </p:txBody>
      </p:sp>
      <p:pic>
        <p:nvPicPr>
          <p:cNvPr id="19461" name="Picture 5"/>
          <p:cNvPicPr>
            <a:picLocks noChangeAspect="1" noChangeArrowheads="1"/>
          </p:cNvPicPr>
          <p:nvPr/>
        </p:nvPicPr>
        <p:blipFill>
          <a:blip r:embed="rId4" cstate="print"/>
          <a:srcRect/>
          <a:stretch>
            <a:fillRect/>
          </a:stretch>
        </p:blipFill>
        <p:spPr bwMode="auto">
          <a:xfrm>
            <a:off x="642910" y="5143512"/>
            <a:ext cx="3534858" cy="571504"/>
          </a:xfrm>
          <a:prstGeom prst="rect">
            <a:avLst/>
          </a:prstGeom>
          <a:noFill/>
          <a:ln w="9525">
            <a:noFill/>
            <a:miter lim="800000"/>
            <a:headEnd/>
            <a:tailEnd/>
          </a:ln>
          <a:effectLst/>
        </p:spPr>
      </p:pic>
      <p:pic>
        <p:nvPicPr>
          <p:cNvPr id="19462" name="Picture 6"/>
          <p:cNvPicPr>
            <a:picLocks noChangeAspect="1" noChangeArrowheads="1"/>
          </p:cNvPicPr>
          <p:nvPr/>
        </p:nvPicPr>
        <p:blipFill>
          <a:blip r:embed="rId5" cstate="print"/>
          <a:srcRect/>
          <a:stretch>
            <a:fillRect/>
          </a:stretch>
        </p:blipFill>
        <p:spPr bwMode="auto">
          <a:xfrm>
            <a:off x="2428860" y="5786454"/>
            <a:ext cx="1995337" cy="642942"/>
          </a:xfrm>
          <a:prstGeom prst="rect">
            <a:avLst/>
          </a:prstGeom>
          <a:noFill/>
          <a:ln w="9525">
            <a:noFill/>
            <a:miter lim="800000"/>
            <a:headEnd/>
            <a:tailEnd/>
          </a:ln>
          <a:effectLst/>
        </p:spPr>
      </p:pic>
      <p:sp>
        <p:nvSpPr>
          <p:cNvPr id="57" name="TextBox 56"/>
          <p:cNvSpPr txBox="1"/>
          <p:nvPr/>
        </p:nvSpPr>
        <p:spPr>
          <a:xfrm>
            <a:off x="4363147" y="5947966"/>
            <a:ext cx="4566571" cy="338554"/>
          </a:xfrm>
          <a:prstGeom prst="rect">
            <a:avLst/>
          </a:prstGeom>
          <a:noFill/>
        </p:spPr>
        <p:txBody>
          <a:bodyPr wrap="none" rtlCol="0">
            <a:spAutoFit/>
          </a:bodyPr>
          <a:lstStyle/>
          <a:p>
            <a:r>
              <a:rPr lang="en-US" sz="1600" dirty="0" smtClean="0"/>
              <a:t>, onde B</a:t>
            </a:r>
            <a:r>
              <a:rPr lang="en-US" sz="1000" dirty="0" smtClean="0"/>
              <a:t>u</a:t>
            </a:r>
            <a:r>
              <a:rPr lang="en-US" sz="1600" dirty="0" smtClean="0"/>
              <a:t> é o conjunto de nós que apontam para u.</a:t>
            </a:r>
            <a:endParaRPr lang="pt-B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box(in)">
                                      <p:cBhvr>
                                        <p:cTn id="7" dur="500"/>
                                        <p:tgtEl>
                                          <p:spTgt spid="1945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ox(in)">
                                      <p:cBhvr>
                                        <p:cTn id="10" dur="5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animEffect transition="in" filter="box(in)">
                                      <p:cBhvr>
                                        <p:cTn id="15" dur="500"/>
                                        <p:tgtEl>
                                          <p:spTgt spid="4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xit" presetSubtype="0" fill="hold" nodeType="clickEffect">
                                  <p:stCondLst>
                                    <p:cond delay="0"/>
                                  </p:stCondLst>
                                  <p:childTnLst>
                                    <p:animEffect transition="out" filter="dissolve">
                                      <p:cBhvr>
                                        <p:cTn id="19" dur="500"/>
                                        <p:tgtEl>
                                          <p:spTgt spid="19459"/>
                                        </p:tgtEl>
                                      </p:cBhvr>
                                    </p:animEffect>
                                    <p:set>
                                      <p:cBhvr>
                                        <p:cTn id="20" dur="1" fill="hold">
                                          <p:stCondLst>
                                            <p:cond delay="499"/>
                                          </p:stCondLst>
                                        </p:cTn>
                                        <p:tgtEl>
                                          <p:spTgt spid="19459"/>
                                        </p:tgtEl>
                                        <p:attrNameLst>
                                          <p:attrName>style.visibility</p:attrName>
                                        </p:attrNameLst>
                                      </p:cBhvr>
                                      <p:to>
                                        <p:strVal val="hidden"/>
                                      </p:to>
                                    </p:set>
                                  </p:childTnLst>
                                </p:cTn>
                              </p:par>
                              <p:par>
                                <p:cTn id="21" presetID="9" presetClass="exit" presetSubtype="0" fill="hold" grpId="1" nodeType="withEffect">
                                  <p:stCondLst>
                                    <p:cond delay="0"/>
                                  </p:stCondLst>
                                  <p:childTnLst>
                                    <p:animEffect transition="out" filter="dissolve">
                                      <p:cBhvr>
                                        <p:cTn id="22" dur="500"/>
                                        <p:tgtEl>
                                          <p:spTgt spid="30"/>
                                        </p:tgtEl>
                                      </p:cBhvr>
                                    </p:animEffect>
                                    <p:set>
                                      <p:cBhvr>
                                        <p:cTn id="23" dur="1" fill="hold">
                                          <p:stCondLst>
                                            <p:cond delay="499"/>
                                          </p:stCondLst>
                                        </p:cTn>
                                        <p:tgtEl>
                                          <p:spTgt spid="30"/>
                                        </p:tgtEl>
                                        <p:attrNameLst>
                                          <p:attrName>style.visibility</p:attrName>
                                        </p:attrNameLst>
                                      </p:cBhvr>
                                      <p:to>
                                        <p:strVal val="hidden"/>
                                      </p:to>
                                    </p:set>
                                  </p:childTnLst>
                                </p:cTn>
                              </p:par>
                              <p:par>
                                <p:cTn id="24" presetID="9" presetClass="exit" presetSubtype="0" fill="hold" grpId="1" nodeType="withEffect">
                                  <p:stCondLst>
                                    <p:cond delay="0"/>
                                  </p:stCondLst>
                                  <p:childTnLst>
                                    <p:animEffect transition="out" filter="dissolve">
                                      <p:cBhvr>
                                        <p:cTn id="25" dur="500"/>
                                        <p:tgtEl>
                                          <p:spTgt spid="48"/>
                                        </p:tgtEl>
                                      </p:cBhvr>
                                    </p:animEffect>
                                    <p:set>
                                      <p:cBhvr>
                                        <p:cTn id="26" dur="1" fill="hold">
                                          <p:stCondLst>
                                            <p:cond delay="499"/>
                                          </p:stCondLst>
                                        </p:cTn>
                                        <p:tgtEl>
                                          <p:spTgt spid="4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9460"/>
                                        </p:tgtEl>
                                        <p:attrNameLst>
                                          <p:attrName>style.visibility</p:attrName>
                                        </p:attrNameLst>
                                      </p:cBhvr>
                                      <p:to>
                                        <p:strVal val="visible"/>
                                      </p:to>
                                    </p:set>
                                    <p:animEffect transition="in" filter="dissolve">
                                      <p:cBhvr>
                                        <p:cTn id="31" dur="500"/>
                                        <p:tgtEl>
                                          <p:spTgt spid="1946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dissolve">
                                      <p:cBhvr>
                                        <p:cTn id="34" dur="500"/>
                                        <p:tgtEl>
                                          <p:spTgt spid="49"/>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4"/>
                                        </p:tgtEl>
                                        <p:attrNameLst>
                                          <p:attrName>style.visibility</p:attrName>
                                        </p:attrNameLst>
                                      </p:cBhvr>
                                      <p:to>
                                        <p:strVal val="visible"/>
                                      </p:to>
                                    </p:set>
                                  </p:childTnLst>
                                </p:cTn>
                              </p:par>
                            </p:childTnLst>
                          </p:cTn>
                        </p:par>
                        <p:par>
                          <p:cTn id="39" fill="hold">
                            <p:stCondLst>
                              <p:cond delay="0"/>
                            </p:stCondLst>
                            <p:childTnLst>
                              <p:par>
                                <p:cTn id="40" presetID="1" presetClass="entr" presetSubtype="0" fill="hold" nodeType="afterEffect">
                                  <p:stCondLst>
                                    <p:cond delay="0"/>
                                  </p:stCondLst>
                                  <p:childTnLst>
                                    <p:set>
                                      <p:cBhvr>
                                        <p:cTn id="41" dur="1" fill="hold">
                                          <p:stCondLst>
                                            <p:cond delay="0"/>
                                          </p:stCondLst>
                                        </p:cTn>
                                        <p:tgtEl>
                                          <p:spTgt spid="1946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19462"/>
                                        </p:tgtEl>
                                        <p:attrNameLst>
                                          <p:attrName>style.visibility</p:attrName>
                                        </p:attrNameLst>
                                      </p:cBhvr>
                                      <p:to>
                                        <p:strVal val="visible"/>
                                      </p:to>
                                    </p:set>
                                    <p:animEffect transition="in" filter="dissolve">
                                      <p:cBhvr>
                                        <p:cTn id="46" dur="500"/>
                                        <p:tgtEl>
                                          <p:spTgt spid="19462"/>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57"/>
                                        </p:tgtEl>
                                        <p:attrNameLst>
                                          <p:attrName>style.visibility</p:attrName>
                                        </p:attrNameLst>
                                      </p:cBhvr>
                                      <p:to>
                                        <p:strVal val="visible"/>
                                      </p:to>
                                    </p:set>
                                    <p:animEffect transition="in" filter="dissolve">
                                      <p:cBhvr>
                                        <p:cTn id="49"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0" grpId="1"/>
      <p:bldP spid="48" grpId="0" animBg="1"/>
      <p:bldP spid="48" grpId="1" animBg="1"/>
      <p:bldP spid="49" grpId="0"/>
      <p:bldP spid="54" grpId="0"/>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Fator damping</a:t>
            </a:r>
            <a:endParaRPr lang="pt-BR" dirty="0"/>
          </a:p>
        </p:txBody>
      </p:sp>
      <p:sp>
        <p:nvSpPr>
          <p:cNvPr id="3" name="Content Placeholder 2"/>
          <p:cNvSpPr>
            <a:spLocks noGrp="1"/>
          </p:cNvSpPr>
          <p:nvPr>
            <p:ph idx="1"/>
          </p:nvPr>
        </p:nvSpPr>
        <p:spPr/>
        <p:txBody>
          <a:bodyPr/>
          <a:lstStyle/>
          <a:p>
            <a:r>
              <a:rPr lang="en-US" dirty="0" smtClean="0"/>
              <a:t>Necessidade de adicionar aleatoriedade</a:t>
            </a:r>
          </a:p>
          <a:p>
            <a:r>
              <a:rPr lang="en-US" dirty="0" smtClean="0"/>
              <a:t>O “random surfer”</a:t>
            </a:r>
          </a:p>
          <a:p>
            <a:pPr lvl="1"/>
            <a:r>
              <a:rPr lang="en-US" dirty="0" smtClean="0"/>
              <a:t>O fator damping então é a probabilidade deste surfer partir para uma página completamente aleatoria</a:t>
            </a:r>
          </a:p>
          <a:p>
            <a:r>
              <a:rPr lang="en-US" dirty="0" smtClean="0"/>
              <a:t>Geralmente usado como d = 0,85</a:t>
            </a:r>
          </a:p>
          <a:p>
            <a:endParaRPr lang="en-US" dirty="0" smtClean="0"/>
          </a:p>
          <a:p>
            <a:endParaRPr lang="en-US" dirty="0" smtClean="0"/>
          </a:p>
          <a:p>
            <a:pPr>
              <a:buNone/>
            </a:pPr>
            <a:r>
              <a:rPr lang="en-US" sz="2400" dirty="0" smtClean="0"/>
              <a:t>Onde N é a quantidade de nós no grafo da rede.</a:t>
            </a:r>
            <a:endParaRPr lang="en-US" dirty="0" smtClean="0"/>
          </a:p>
        </p:txBody>
      </p:sp>
      <p:pic>
        <p:nvPicPr>
          <p:cNvPr id="38914" name="Picture 2"/>
          <p:cNvPicPr>
            <a:picLocks noChangeAspect="1" noChangeArrowheads="1"/>
          </p:cNvPicPr>
          <p:nvPr/>
        </p:nvPicPr>
        <p:blipFill>
          <a:blip r:embed="rId2" cstate="print"/>
          <a:srcRect/>
          <a:stretch>
            <a:fillRect/>
          </a:stretch>
        </p:blipFill>
        <p:spPr bwMode="auto">
          <a:xfrm>
            <a:off x="500033" y="4429132"/>
            <a:ext cx="5808729" cy="7143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Fator damping</a:t>
            </a:r>
            <a:endParaRPr lang="pt-BR" dirty="0"/>
          </a:p>
        </p:txBody>
      </p:sp>
      <p:sp>
        <p:nvSpPr>
          <p:cNvPr id="4" name="TextBox 3"/>
          <p:cNvSpPr txBox="1"/>
          <p:nvPr/>
        </p:nvSpPr>
        <p:spPr>
          <a:xfrm>
            <a:off x="428596" y="2000240"/>
            <a:ext cx="1143008" cy="276999"/>
          </a:xfrm>
          <a:prstGeom prst="rect">
            <a:avLst/>
          </a:prstGeom>
          <a:noFill/>
        </p:spPr>
        <p:txBody>
          <a:bodyPr wrap="square" rtlCol="0">
            <a:spAutoFit/>
          </a:bodyPr>
          <a:lstStyle/>
          <a:p>
            <a:r>
              <a:rPr lang="en-US" sz="1200" dirty="0" smtClean="0"/>
              <a:t>PR(A) = 0,25</a:t>
            </a:r>
            <a:endParaRPr lang="pt-BR" sz="1200" dirty="0"/>
          </a:p>
        </p:txBody>
      </p:sp>
      <p:sp>
        <p:nvSpPr>
          <p:cNvPr id="5" name="TextBox 4"/>
          <p:cNvSpPr txBox="1"/>
          <p:nvPr/>
        </p:nvSpPr>
        <p:spPr>
          <a:xfrm>
            <a:off x="1857356" y="2000240"/>
            <a:ext cx="1143008" cy="276999"/>
          </a:xfrm>
          <a:prstGeom prst="rect">
            <a:avLst/>
          </a:prstGeom>
          <a:noFill/>
        </p:spPr>
        <p:txBody>
          <a:bodyPr wrap="square" rtlCol="0">
            <a:spAutoFit/>
          </a:bodyPr>
          <a:lstStyle/>
          <a:p>
            <a:r>
              <a:rPr lang="en-US" sz="1200" dirty="0" smtClean="0"/>
              <a:t>PR(D) = 0,25</a:t>
            </a:r>
            <a:endParaRPr lang="pt-BR" sz="1200" dirty="0"/>
          </a:p>
        </p:txBody>
      </p:sp>
      <p:sp>
        <p:nvSpPr>
          <p:cNvPr id="6" name="TextBox 5"/>
          <p:cNvSpPr txBox="1"/>
          <p:nvPr/>
        </p:nvSpPr>
        <p:spPr>
          <a:xfrm>
            <a:off x="428596" y="4071942"/>
            <a:ext cx="1143008" cy="276999"/>
          </a:xfrm>
          <a:prstGeom prst="rect">
            <a:avLst/>
          </a:prstGeom>
          <a:noFill/>
        </p:spPr>
        <p:txBody>
          <a:bodyPr wrap="square" rtlCol="0">
            <a:spAutoFit/>
          </a:bodyPr>
          <a:lstStyle/>
          <a:p>
            <a:r>
              <a:rPr lang="en-US" sz="1200" dirty="0" smtClean="0"/>
              <a:t>PR(B) = 0,25</a:t>
            </a:r>
            <a:endParaRPr lang="pt-BR" sz="1200" dirty="0"/>
          </a:p>
        </p:txBody>
      </p:sp>
      <p:sp>
        <p:nvSpPr>
          <p:cNvPr id="7" name="TextBox 6"/>
          <p:cNvSpPr txBox="1"/>
          <p:nvPr/>
        </p:nvSpPr>
        <p:spPr>
          <a:xfrm>
            <a:off x="1857356" y="4071942"/>
            <a:ext cx="1143008" cy="276999"/>
          </a:xfrm>
          <a:prstGeom prst="rect">
            <a:avLst/>
          </a:prstGeom>
          <a:noFill/>
        </p:spPr>
        <p:txBody>
          <a:bodyPr wrap="square" rtlCol="0">
            <a:spAutoFit/>
          </a:bodyPr>
          <a:lstStyle/>
          <a:p>
            <a:r>
              <a:rPr lang="en-US" sz="1200" dirty="0" smtClean="0"/>
              <a:t>PR(C) = 0,25</a:t>
            </a:r>
            <a:endParaRPr lang="pt-BR" sz="1200" dirty="0"/>
          </a:p>
        </p:txBody>
      </p:sp>
      <p:sp>
        <p:nvSpPr>
          <p:cNvPr id="8" name="Oval 7"/>
          <p:cNvSpPr/>
          <p:nvPr/>
        </p:nvSpPr>
        <p:spPr>
          <a:xfrm>
            <a:off x="642910" y="228599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p>
        </p:txBody>
      </p:sp>
      <p:sp>
        <p:nvSpPr>
          <p:cNvPr id="9" name="Oval 8"/>
          <p:cNvSpPr/>
          <p:nvPr/>
        </p:nvSpPr>
        <p:spPr>
          <a:xfrm>
            <a:off x="642910" y="3500438"/>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p>
        </p:txBody>
      </p:sp>
      <p:sp>
        <p:nvSpPr>
          <p:cNvPr id="10" name="Oval 9"/>
          <p:cNvSpPr/>
          <p:nvPr/>
        </p:nvSpPr>
        <p:spPr>
          <a:xfrm>
            <a:off x="2000232" y="3500438"/>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pt-BR" dirty="0"/>
          </a:p>
        </p:txBody>
      </p:sp>
      <p:sp>
        <p:nvSpPr>
          <p:cNvPr id="11" name="Oval 10"/>
          <p:cNvSpPr/>
          <p:nvPr/>
        </p:nvSpPr>
        <p:spPr>
          <a:xfrm>
            <a:off x="2000232" y="228599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p>
        </p:txBody>
      </p:sp>
      <p:cxnSp>
        <p:nvCxnSpPr>
          <p:cNvPr id="12" name="Straight Arrow Connector 11"/>
          <p:cNvCxnSpPr>
            <a:stCxn id="11" idx="2"/>
            <a:endCxn id="8" idx="6"/>
          </p:cNvCxnSpPr>
          <p:nvPr/>
        </p:nvCxnSpPr>
        <p:spPr>
          <a:xfrm rot="10800000">
            <a:off x="1214414" y="2571744"/>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10" idx="1"/>
            <a:endCxn id="8" idx="5"/>
          </p:cNvCxnSpPr>
          <p:nvPr/>
        </p:nvCxnSpPr>
        <p:spPr>
          <a:xfrm rot="16200000" flipV="1">
            <a:off x="1202157" y="2702363"/>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9" idx="0"/>
            <a:endCxn id="8" idx="4"/>
          </p:cNvCxnSpPr>
          <p:nvPr/>
        </p:nvCxnSpPr>
        <p:spPr>
          <a:xfrm rot="5400000" flipH="1" flipV="1">
            <a:off x="607191" y="3178967"/>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1" idx="4"/>
            <a:endCxn id="10" idx="0"/>
          </p:cNvCxnSpPr>
          <p:nvPr/>
        </p:nvCxnSpPr>
        <p:spPr>
          <a:xfrm rot="5400000">
            <a:off x="1964513" y="3178967"/>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1" idx="3"/>
            <a:endCxn id="9" idx="7"/>
          </p:cNvCxnSpPr>
          <p:nvPr/>
        </p:nvCxnSpPr>
        <p:spPr>
          <a:xfrm rot="5400000">
            <a:off x="1202157" y="2702363"/>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6"/>
            <a:endCxn id="10" idx="2"/>
          </p:cNvCxnSpPr>
          <p:nvPr/>
        </p:nvCxnSpPr>
        <p:spPr>
          <a:xfrm>
            <a:off x="1214414" y="3786190"/>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214678" y="2071678"/>
            <a:ext cx="2000264" cy="338554"/>
          </a:xfrm>
          <a:prstGeom prst="rect">
            <a:avLst/>
          </a:prstGeom>
          <a:noFill/>
        </p:spPr>
        <p:txBody>
          <a:bodyPr wrap="square" rtlCol="0">
            <a:spAutoFit/>
          </a:bodyPr>
          <a:lstStyle/>
          <a:p>
            <a:r>
              <a:rPr lang="en-US" sz="1600" dirty="0" smtClean="0"/>
              <a:t>Primeira Iteração:</a:t>
            </a:r>
            <a:endParaRPr lang="pt-BR" sz="1600" dirty="0"/>
          </a:p>
        </p:txBody>
      </p:sp>
      <p:sp>
        <p:nvSpPr>
          <p:cNvPr id="19" name="Rounded Rectangle 18"/>
          <p:cNvSpPr/>
          <p:nvPr/>
        </p:nvSpPr>
        <p:spPr>
          <a:xfrm>
            <a:off x="3214678" y="2357430"/>
            <a:ext cx="3500462" cy="1285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latin typeface="Calibri" pitchFamily="34" charset="0"/>
                <a:cs typeface="Calibri" pitchFamily="34" charset="0"/>
              </a:rPr>
              <a:t>k = (1-d)/N = (1-0,85)/4 = 0,0375</a:t>
            </a:r>
          </a:p>
          <a:p>
            <a:r>
              <a:rPr lang="en-US" sz="1200" dirty="0" smtClean="0">
                <a:latin typeface="Calibri" pitchFamily="34" charset="0"/>
                <a:cs typeface="Calibri" pitchFamily="34" charset="0"/>
              </a:rPr>
              <a:t>PR(A) = k + 0,85*(0,25/2 + 0,25/1 + 0,25/3) = </a:t>
            </a:r>
            <a:r>
              <a:rPr lang="en-US" sz="1200" b="1" dirty="0" smtClean="0">
                <a:latin typeface="Calibri" pitchFamily="34" charset="0"/>
                <a:cs typeface="Calibri" pitchFamily="34" charset="0"/>
              </a:rPr>
              <a:t>0,43</a:t>
            </a:r>
          </a:p>
          <a:p>
            <a:r>
              <a:rPr lang="en-US" sz="1200" dirty="0" smtClean="0">
                <a:latin typeface="Calibri" pitchFamily="34" charset="0"/>
                <a:cs typeface="Calibri" pitchFamily="34" charset="0"/>
              </a:rPr>
              <a:t>PR(B) = k + 0,85*(0,25/3) = </a:t>
            </a:r>
            <a:r>
              <a:rPr lang="en-US" sz="1200" b="1" dirty="0" smtClean="0">
                <a:latin typeface="Calibri" pitchFamily="34" charset="0"/>
                <a:cs typeface="Calibri" pitchFamily="34" charset="0"/>
              </a:rPr>
              <a:t>0,07</a:t>
            </a:r>
          </a:p>
          <a:p>
            <a:r>
              <a:rPr lang="en-US" sz="1200" dirty="0" smtClean="0">
                <a:latin typeface="Calibri" pitchFamily="34" charset="0"/>
                <a:cs typeface="Calibri" pitchFamily="34" charset="0"/>
              </a:rPr>
              <a:t>PR(C) = k + 0,85*(0,25/2 + 0,25/3) = </a:t>
            </a:r>
            <a:r>
              <a:rPr lang="en-US" sz="1200" b="1" dirty="0" smtClean="0">
                <a:latin typeface="Calibri" pitchFamily="34" charset="0"/>
                <a:cs typeface="Calibri" pitchFamily="34" charset="0"/>
              </a:rPr>
              <a:t>0,21</a:t>
            </a:r>
          </a:p>
          <a:p>
            <a:r>
              <a:rPr lang="en-US" sz="1200" dirty="0" smtClean="0">
                <a:latin typeface="Calibri" pitchFamily="34" charset="0"/>
                <a:cs typeface="Calibri" pitchFamily="34" charset="0"/>
              </a:rPr>
              <a:t>PR(D) = k + 0,85*(0,25/1) = </a:t>
            </a:r>
            <a:r>
              <a:rPr lang="en-US" sz="1200" b="1" dirty="0" smtClean="0">
                <a:latin typeface="Calibri" pitchFamily="34" charset="0"/>
                <a:cs typeface="Calibri" pitchFamily="34" charset="0"/>
              </a:rPr>
              <a:t>0,25</a:t>
            </a:r>
            <a:r>
              <a:rPr lang="en-US" sz="1200" dirty="0" smtClean="0">
                <a:latin typeface="Calibri" pitchFamily="34" charset="0"/>
                <a:cs typeface="Calibri" pitchFamily="34" charset="0"/>
              </a:rPr>
              <a:t> </a:t>
            </a:r>
            <a:endParaRPr lang="pt-BR" sz="1200" dirty="0">
              <a:latin typeface="Calibri" pitchFamily="34" charset="0"/>
              <a:cs typeface="Calibri" pitchFamily="34" charset="0"/>
            </a:endParaRPr>
          </a:p>
        </p:txBody>
      </p:sp>
      <p:cxnSp>
        <p:nvCxnSpPr>
          <p:cNvPr id="21" name="Straight Arrow Connector 20"/>
          <p:cNvCxnSpPr>
            <a:stCxn id="8" idx="7"/>
            <a:endCxn id="11" idx="1"/>
          </p:cNvCxnSpPr>
          <p:nvPr/>
        </p:nvCxnSpPr>
        <p:spPr>
          <a:xfrm rot="5400000" flipH="1" flipV="1">
            <a:off x="1607323" y="1893083"/>
            <a:ext cx="1588" cy="95320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Rounded Rectangle 22"/>
          <p:cNvSpPr/>
          <p:nvPr/>
        </p:nvSpPr>
        <p:spPr>
          <a:xfrm>
            <a:off x="2643174" y="4849007"/>
            <a:ext cx="3429024"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smtClean="0">
                <a:latin typeface="Calibri" pitchFamily="34" charset="0"/>
                <a:cs typeface="Calibri" pitchFamily="34" charset="0"/>
              </a:rPr>
              <a:t>PR(A) = k + 0,85*(0,07/2 + 0,21/1 + 0,25/3) = </a:t>
            </a:r>
            <a:r>
              <a:rPr lang="en-US" sz="1200" b="1" dirty="0" smtClean="0">
                <a:latin typeface="Calibri" pitchFamily="34" charset="0"/>
                <a:cs typeface="Calibri" pitchFamily="34" charset="0"/>
              </a:rPr>
              <a:t>0,34</a:t>
            </a:r>
          </a:p>
          <a:p>
            <a:r>
              <a:rPr lang="en-US" sz="1200" dirty="0" smtClean="0">
                <a:latin typeface="Calibri" pitchFamily="34" charset="0"/>
                <a:cs typeface="Calibri" pitchFamily="34" charset="0"/>
              </a:rPr>
              <a:t>PR(B) = k + 0,85*(0,25/3) = </a:t>
            </a:r>
            <a:r>
              <a:rPr lang="en-US" sz="1200" b="1" dirty="0" smtClean="0">
                <a:latin typeface="Calibri" pitchFamily="34" charset="0"/>
                <a:cs typeface="Calibri" pitchFamily="34" charset="0"/>
              </a:rPr>
              <a:t>0,11</a:t>
            </a:r>
          </a:p>
          <a:p>
            <a:r>
              <a:rPr lang="en-US" sz="1200" dirty="0" smtClean="0">
                <a:latin typeface="Calibri" pitchFamily="34" charset="0"/>
                <a:cs typeface="Calibri" pitchFamily="34" charset="0"/>
              </a:rPr>
              <a:t>PR(C) = k + 0,85*(0,07/2 + 0,25/3) = </a:t>
            </a:r>
            <a:r>
              <a:rPr lang="en-US" sz="1200" b="1" dirty="0" smtClean="0">
                <a:latin typeface="Calibri" pitchFamily="34" charset="0"/>
                <a:cs typeface="Calibri" pitchFamily="34" charset="0"/>
              </a:rPr>
              <a:t>0,15</a:t>
            </a:r>
          </a:p>
          <a:p>
            <a:r>
              <a:rPr lang="en-US" sz="1200" dirty="0" smtClean="0">
                <a:latin typeface="Calibri" pitchFamily="34" charset="0"/>
                <a:cs typeface="Calibri" pitchFamily="34" charset="0"/>
              </a:rPr>
              <a:t>PR(D) = k + 0,85*(0,43/1) = </a:t>
            </a:r>
            <a:r>
              <a:rPr lang="en-US" sz="1200" b="1" dirty="0" smtClean="0">
                <a:latin typeface="Calibri" pitchFamily="34" charset="0"/>
                <a:cs typeface="Calibri" pitchFamily="34" charset="0"/>
              </a:rPr>
              <a:t>0,40</a:t>
            </a:r>
            <a:endParaRPr lang="pt-BR" sz="1200" dirty="0">
              <a:latin typeface="Calibri" pitchFamily="34" charset="0"/>
              <a:cs typeface="Calibri" pitchFamily="34" charset="0"/>
            </a:endParaRPr>
          </a:p>
        </p:txBody>
      </p:sp>
      <p:sp>
        <p:nvSpPr>
          <p:cNvPr id="24" name="TextBox 23"/>
          <p:cNvSpPr txBox="1"/>
          <p:nvPr/>
        </p:nvSpPr>
        <p:spPr>
          <a:xfrm>
            <a:off x="214282" y="4357694"/>
            <a:ext cx="1143008" cy="276999"/>
          </a:xfrm>
          <a:prstGeom prst="rect">
            <a:avLst/>
          </a:prstGeom>
          <a:noFill/>
        </p:spPr>
        <p:txBody>
          <a:bodyPr wrap="square" rtlCol="0">
            <a:spAutoFit/>
          </a:bodyPr>
          <a:lstStyle/>
          <a:p>
            <a:r>
              <a:rPr lang="en-US" sz="1200" dirty="0" smtClean="0"/>
              <a:t>PR(A) = 0,43</a:t>
            </a:r>
            <a:endParaRPr lang="pt-BR" sz="1200" dirty="0"/>
          </a:p>
        </p:txBody>
      </p:sp>
      <p:sp>
        <p:nvSpPr>
          <p:cNvPr id="25" name="TextBox 24"/>
          <p:cNvSpPr txBox="1"/>
          <p:nvPr/>
        </p:nvSpPr>
        <p:spPr>
          <a:xfrm>
            <a:off x="1643042" y="4357694"/>
            <a:ext cx="1143008" cy="276999"/>
          </a:xfrm>
          <a:prstGeom prst="rect">
            <a:avLst/>
          </a:prstGeom>
          <a:noFill/>
        </p:spPr>
        <p:txBody>
          <a:bodyPr wrap="square" rtlCol="0">
            <a:spAutoFit/>
          </a:bodyPr>
          <a:lstStyle/>
          <a:p>
            <a:r>
              <a:rPr lang="en-US" sz="1200" dirty="0" smtClean="0"/>
              <a:t>PR(D) = 0,25</a:t>
            </a:r>
            <a:endParaRPr lang="pt-BR" sz="1200" dirty="0"/>
          </a:p>
        </p:txBody>
      </p:sp>
      <p:sp>
        <p:nvSpPr>
          <p:cNvPr id="26" name="TextBox 25"/>
          <p:cNvSpPr txBox="1"/>
          <p:nvPr/>
        </p:nvSpPr>
        <p:spPr>
          <a:xfrm>
            <a:off x="214282" y="6429396"/>
            <a:ext cx="1143008" cy="276999"/>
          </a:xfrm>
          <a:prstGeom prst="rect">
            <a:avLst/>
          </a:prstGeom>
          <a:noFill/>
        </p:spPr>
        <p:txBody>
          <a:bodyPr wrap="square" rtlCol="0">
            <a:spAutoFit/>
          </a:bodyPr>
          <a:lstStyle/>
          <a:p>
            <a:r>
              <a:rPr lang="en-US" sz="1200" dirty="0" smtClean="0"/>
              <a:t>PR(B) = 0,07</a:t>
            </a:r>
            <a:endParaRPr lang="pt-BR" sz="1200" dirty="0"/>
          </a:p>
        </p:txBody>
      </p:sp>
      <p:sp>
        <p:nvSpPr>
          <p:cNvPr id="27" name="TextBox 26"/>
          <p:cNvSpPr txBox="1"/>
          <p:nvPr/>
        </p:nvSpPr>
        <p:spPr>
          <a:xfrm>
            <a:off x="1571604" y="6429396"/>
            <a:ext cx="1143008" cy="276999"/>
          </a:xfrm>
          <a:prstGeom prst="rect">
            <a:avLst/>
          </a:prstGeom>
          <a:noFill/>
        </p:spPr>
        <p:txBody>
          <a:bodyPr wrap="square" rtlCol="0">
            <a:spAutoFit/>
          </a:bodyPr>
          <a:lstStyle/>
          <a:p>
            <a:r>
              <a:rPr lang="en-US" sz="1200" dirty="0" smtClean="0"/>
              <a:t>PR(C) = 0,21</a:t>
            </a:r>
            <a:endParaRPr lang="pt-BR" sz="1200" dirty="0"/>
          </a:p>
        </p:txBody>
      </p:sp>
      <p:sp>
        <p:nvSpPr>
          <p:cNvPr id="28" name="Oval 27"/>
          <p:cNvSpPr/>
          <p:nvPr/>
        </p:nvSpPr>
        <p:spPr>
          <a:xfrm>
            <a:off x="428596" y="4643446"/>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p>
        </p:txBody>
      </p:sp>
      <p:sp>
        <p:nvSpPr>
          <p:cNvPr id="29" name="Oval 28"/>
          <p:cNvSpPr/>
          <p:nvPr/>
        </p:nvSpPr>
        <p:spPr>
          <a:xfrm>
            <a:off x="428596" y="585789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p>
        </p:txBody>
      </p:sp>
      <p:sp>
        <p:nvSpPr>
          <p:cNvPr id="30" name="Oval 29"/>
          <p:cNvSpPr/>
          <p:nvPr/>
        </p:nvSpPr>
        <p:spPr>
          <a:xfrm>
            <a:off x="1785918" y="5857892"/>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pt-BR" dirty="0"/>
          </a:p>
        </p:txBody>
      </p:sp>
      <p:sp>
        <p:nvSpPr>
          <p:cNvPr id="31" name="Oval 30"/>
          <p:cNvSpPr/>
          <p:nvPr/>
        </p:nvSpPr>
        <p:spPr>
          <a:xfrm>
            <a:off x="1785918" y="4643446"/>
            <a:ext cx="571504"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p>
        </p:txBody>
      </p:sp>
      <p:cxnSp>
        <p:nvCxnSpPr>
          <p:cNvPr id="32" name="Straight Arrow Connector 31"/>
          <p:cNvCxnSpPr>
            <a:stCxn id="31" idx="2"/>
            <a:endCxn id="28" idx="6"/>
          </p:cNvCxnSpPr>
          <p:nvPr/>
        </p:nvCxnSpPr>
        <p:spPr>
          <a:xfrm rot="10800000">
            <a:off x="1000100" y="4929198"/>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30" idx="1"/>
            <a:endCxn id="28" idx="5"/>
          </p:cNvCxnSpPr>
          <p:nvPr/>
        </p:nvCxnSpPr>
        <p:spPr>
          <a:xfrm rot="16200000" flipV="1">
            <a:off x="987843" y="5059817"/>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9" idx="0"/>
            <a:endCxn id="28" idx="4"/>
          </p:cNvCxnSpPr>
          <p:nvPr/>
        </p:nvCxnSpPr>
        <p:spPr>
          <a:xfrm rot="5400000" flipH="1" flipV="1">
            <a:off x="392877" y="5536421"/>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31" idx="4"/>
            <a:endCxn id="30" idx="0"/>
          </p:cNvCxnSpPr>
          <p:nvPr/>
        </p:nvCxnSpPr>
        <p:spPr>
          <a:xfrm rot="5400000">
            <a:off x="1750199" y="5536421"/>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31" idx="3"/>
            <a:endCxn id="29" idx="7"/>
          </p:cNvCxnSpPr>
          <p:nvPr/>
        </p:nvCxnSpPr>
        <p:spPr>
          <a:xfrm rot="5400000">
            <a:off x="987843" y="5059817"/>
            <a:ext cx="810332"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9" idx="6"/>
            <a:endCxn id="30" idx="2"/>
          </p:cNvCxnSpPr>
          <p:nvPr/>
        </p:nvCxnSpPr>
        <p:spPr>
          <a:xfrm>
            <a:off x="1000100" y="6143644"/>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28" idx="7"/>
            <a:endCxn id="31" idx="1"/>
          </p:cNvCxnSpPr>
          <p:nvPr/>
        </p:nvCxnSpPr>
        <p:spPr>
          <a:xfrm rot="5400000" flipH="1" flipV="1">
            <a:off x="1393009" y="4250537"/>
            <a:ext cx="1588" cy="9532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2714612" y="4581891"/>
            <a:ext cx="2000264" cy="338554"/>
          </a:xfrm>
          <a:prstGeom prst="rect">
            <a:avLst/>
          </a:prstGeom>
          <a:noFill/>
        </p:spPr>
        <p:txBody>
          <a:bodyPr wrap="square" rtlCol="0">
            <a:spAutoFit/>
          </a:bodyPr>
          <a:lstStyle/>
          <a:p>
            <a:r>
              <a:rPr lang="en-US" sz="1600" dirty="0" smtClean="0"/>
              <a:t>Segunda Iteração:</a:t>
            </a:r>
            <a:endParaRPr lang="pt-BR" sz="1600" dirty="0"/>
          </a:p>
        </p:txBody>
      </p:sp>
      <p:sp>
        <p:nvSpPr>
          <p:cNvPr id="40" name="Rounded Rectangle 39"/>
          <p:cNvSpPr/>
          <p:nvPr/>
        </p:nvSpPr>
        <p:spPr>
          <a:xfrm>
            <a:off x="6643702" y="4929198"/>
            <a:ext cx="1500198" cy="150019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latin typeface="+mj-lt"/>
              </a:rPr>
              <a:t>PR(A) = </a:t>
            </a:r>
            <a:r>
              <a:rPr lang="en-US" b="1" dirty="0" smtClean="0">
                <a:latin typeface="+mj-lt"/>
              </a:rPr>
              <a:t>0,35</a:t>
            </a:r>
          </a:p>
          <a:p>
            <a:pPr algn="ctr"/>
            <a:r>
              <a:rPr lang="en-US" dirty="0" smtClean="0">
                <a:latin typeface="+mj-lt"/>
              </a:rPr>
              <a:t>PR(B) = </a:t>
            </a:r>
            <a:r>
              <a:rPr lang="en-US" b="1" dirty="0" smtClean="0">
                <a:latin typeface="+mj-lt"/>
              </a:rPr>
              <a:t>0,13</a:t>
            </a:r>
          </a:p>
          <a:p>
            <a:pPr algn="ctr"/>
            <a:r>
              <a:rPr lang="en-US" dirty="0" smtClean="0">
                <a:latin typeface="+mj-lt"/>
              </a:rPr>
              <a:t>PR(C) = </a:t>
            </a:r>
            <a:r>
              <a:rPr lang="en-US" b="1" dirty="0" smtClean="0">
                <a:latin typeface="+mj-lt"/>
              </a:rPr>
              <a:t>0,19</a:t>
            </a:r>
          </a:p>
          <a:p>
            <a:pPr algn="ctr"/>
            <a:r>
              <a:rPr lang="en-US" dirty="0" smtClean="0">
                <a:latin typeface="+mj-lt"/>
              </a:rPr>
              <a:t>PR(D) = </a:t>
            </a:r>
            <a:r>
              <a:rPr lang="en-US" b="1" dirty="0" smtClean="0">
                <a:latin typeface="+mj-lt"/>
              </a:rPr>
              <a:t>0,33</a:t>
            </a:r>
            <a:endParaRPr lang="pt-BR" b="1" dirty="0">
              <a:latin typeface="+mj-lt"/>
            </a:endParaRPr>
          </a:p>
        </p:txBody>
      </p:sp>
      <p:sp>
        <p:nvSpPr>
          <p:cNvPr id="41" name="TextBox 40"/>
          <p:cNvSpPr txBox="1"/>
          <p:nvPr/>
        </p:nvSpPr>
        <p:spPr>
          <a:xfrm>
            <a:off x="6572264" y="4643446"/>
            <a:ext cx="1860381" cy="369332"/>
          </a:xfrm>
          <a:prstGeom prst="rect">
            <a:avLst/>
          </a:prstGeom>
          <a:noFill/>
        </p:spPr>
        <p:txBody>
          <a:bodyPr wrap="none" rtlCol="0">
            <a:spAutoFit/>
          </a:bodyPr>
          <a:lstStyle/>
          <a:p>
            <a:r>
              <a:rPr lang="en-US" dirty="0" smtClean="0"/>
              <a:t>Décima Iteração: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dissolve">
                                      <p:cBhvr>
                                        <p:cTn id="15" dur="500"/>
                                        <p:tgtEl>
                                          <p:spTgt spid="2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dissolve">
                                      <p:cBhvr>
                                        <p:cTn id="18" dur="500"/>
                                        <p:tgtEl>
                                          <p:spTgt spid="2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dissolve">
                                      <p:cBhvr>
                                        <p:cTn id="21" dur="500"/>
                                        <p:tgtEl>
                                          <p:spTgt spid="28"/>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dissolve">
                                      <p:cBhvr>
                                        <p:cTn id="24" dur="500"/>
                                        <p:tgtEl>
                                          <p:spTgt spid="29"/>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dissolve">
                                      <p:cBhvr>
                                        <p:cTn id="27" dur="500"/>
                                        <p:tgtEl>
                                          <p:spTgt spid="30"/>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dissolve">
                                      <p:cBhvr>
                                        <p:cTn id="30" dur="500"/>
                                        <p:tgtEl>
                                          <p:spTgt spid="31"/>
                                        </p:tgtEl>
                                      </p:cBhvr>
                                    </p:animEffect>
                                  </p:childTnLst>
                                </p:cTn>
                              </p:par>
                              <p:par>
                                <p:cTn id="31" presetID="9" presetClass="entr" presetSubtype="0"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dissolve">
                                      <p:cBhvr>
                                        <p:cTn id="33" dur="500"/>
                                        <p:tgtEl>
                                          <p:spTgt spid="32"/>
                                        </p:tgtEl>
                                      </p:cBhvr>
                                    </p:animEffect>
                                  </p:childTnLst>
                                </p:cTn>
                              </p:par>
                              <p:par>
                                <p:cTn id="34" presetID="9" presetClass="entr" presetSubtype="0" fill="hold" nodeType="with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dissolve">
                                      <p:cBhvr>
                                        <p:cTn id="36" dur="500"/>
                                        <p:tgtEl>
                                          <p:spTgt spid="33"/>
                                        </p:tgtEl>
                                      </p:cBhvr>
                                    </p:animEffect>
                                  </p:childTnLst>
                                </p:cTn>
                              </p:par>
                              <p:par>
                                <p:cTn id="37" presetID="9" presetClass="entr" presetSubtype="0" fill="hold"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dissolve">
                                      <p:cBhvr>
                                        <p:cTn id="39" dur="500"/>
                                        <p:tgtEl>
                                          <p:spTgt spid="34"/>
                                        </p:tgtEl>
                                      </p:cBhvr>
                                    </p:animEffect>
                                  </p:childTnLst>
                                </p:cTn>
                              </p:par>
                              <p:par>
                                <p:cTn id="40" presetID="9" presetClass="entr" presetSubtype="0" fill="hold"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dissolve">
                                      <p:cBhvr>
                                        <p:cTn id="42" dur="500"/>
                                        <p:tgtEl>
                                          <p:spTgt spid="35"/>
                                        </p:tgtEl>
                                      </p:cBhvr>
                                    </p:animEffect>
                                  </p:childTnLst>
                                </p:cTn>
                              </p:par>
                              <p:par>
                                <p:cTn id="43" presetID="9" presetClass="entr" presetSubtype="0" fill="hold" nodeType="with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dissolve">
                                      <p:cBhvr>
                                        <p:cTn id="45" dur="500"/>
                                        <p:tgtEl>
                                          <p:spTgt spid="36"/>
                                        </p:tgtEl>
                                      </p:cBhvr>
                                    </p:animEffect>
                                  </p:childTnLst>
                                </p:cTn>
                              </p:par>
                              <p:par>
                                <p:cTn id="46" presetID="9" presetClass="entr" presetSubtype="0" fill="hold" nodeType="with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dissolve">
                                      <p:cBhvr>
                                        <p:cTn id="48" dur="500"/>
                                        <p:tgtEl>
                                          <p:spTgt spid="37"/>
                                        </p:tgtEl>
                                      </p:cBhvr>
                                    </p:animEffect>
                                  </p:childTnLst>
                                </p:cTn>
                              </p:par>
                              <p:par>
                                <p:cTn id="49" presetID="9" presetClass="entr" presetSubtype="0" fill="hold"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dissolve">
                                      <p:cBhvr>
                                        <p:cTn id="51" dur="500"/>
                                        <p:tgtEl>
                                          <p:spTgt spid="38"/>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dissolve">
                                      <p:cBhvr>
                                        <p:cTn id="54" dur="500"/>
                                        <p:tgtEl>
                                          <p:spTgt spid="24"/>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dissolve">
                                      <p:cBhvr>
                                        <p:cTn id="57" dur="500"/>
                                        <p:tgtEl>
                                          <p:spTgt spid="25"/>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dissolve">
                                      <p:cBhvr>
                                        <p:cTn id="62" dur="500"/>
                                        <p:tgtEl>
                                          <p:spTgt spid="23"/>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dissolve">
                                      <p:cBhvr>
                                        <p:cTn id="65" dur="500"/>
                                        <p:tgtEl>
                                          <p:spTgt spid="39"/>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1" nodeType="click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blinds(horizontal)">
                                      <p:cBhvr>
                                        <p:cTn id="70" dur="500"/>
                                        <p:tgtEl>
                                          <p:spTgt spid="40"/>
                                        </p:tgtEl>
                                      </p:cBhvr>
                                    </p:animEffect>
                                  </p:childTnLst>
                                </p:cTn>
                              </p:par>
                              <p:par>
                                <p:cTn id="71" presetID="3" presetClass="entr" presetSubtype="10" fill="hold" grpId="1" nodeType="withEffect">
                                  <p:stCondLst>
                                    <p:cond delay="0"/>
                                  </p:stCondLst>
                                  <p:childTnLst>
                                    <p:set>
                                      <p:cBhvr>
                                        <p:cTn id="72" dur="1" fill="hold">
                                          <p:stCondLst>
                                            <p:cond delay="0"/>
                                          </p:stCondLst>
                                        </p:cTn>
                                        <p:tgtEl>
                                          <p:spTgt spid="41"/>
                                        </p:tgtEl>
                                        <p:attrNameLst>
                                          <p:attrName>style.visibility</p:attrName>
                                        </p:attrNameLst>
                                      </p:cBhvr>
                                      <p:to>
                                        <p:strVal val="visible"/>
                                      </p:to>
                                    </p:set>
                                    <p:animEffect transition="in" filter="blinds(horizontal)">
                                      <p:cBhvr>
                                        <p:cTn id="73"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3" grpId="0" animBg="1"/>
      <p:bldP spid="24" grpId="0"/>
      <p:bldP spid="25" grpId="0"/>
      <p:bldP spid="26" grpId="0"/>
      <p:bldP spid="27" grpId="0"/>
      <p:bldP spid="28" grpId="0" animBg="1"/>
      <p:bldP spid="29" grpId="0" animBg="1"/>
      <p:bldP spid="30" grpId="0" animBg="1"/>
      <p:bldP spid="31" grpId="0" animBg="1"/>
      <p:bldP spid="39" grpId="0"/>
      <p:bldP spid="40" grpId="1" animBg="1"/>
      <p:bldP spid="41" grpId="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1455</TotalTime>
  <Words>1483</Words>
  <Application>Microsoft Office PowerPoint</Application>
  <PresentationFormat>Apresentação na tela (4:3)</PresentationFormat>
  <Paragraphs>211</Paragraphs>
  <Slides>37</Slides>
  <Notes>4</Notes>
  <HiddenSlides>0</HiddenSlides>
  <MMClips>0</MMClips>
  <ScaleCrop>false</ScaleCrop>
  <HeadingPairs>
    <vt:vector size="4" baseType="variant">
      <vt:variant>
        <vt:lpstr>Tema</vt:lpstr>
      </vt:variant>
      <vt:variant>
        <vt:i4>1</vt:i4>
      </vt:variant>
      <vt:variant>
        <vt:lpstr>Títulos de slides</vt:lpstr>
      </vt:variant>
      <vt:variant>
        <vt:i4>37</vt:i4>
      </vt:variant>
    </vt:vector>
  </HeadingPairs>
  <TitlesOfParts>
    <vt:vector size="38" baseType="lpstr">
      <vt:lpstr>Flow</vt:lpstr>
      <vt:lpstr>PageRank</vt:lpstr>
      <vt:lpstr>Roteiro</vt:lpstr>
      <vt:lpstr>Introdução</vt:lpstr>
      <vt:lpstr>Histórico</vt:lpstr>
      <vt:lpstr>Descrição</vt:lpstr>
      <vt:lpstr>Algoritmo</vt:lpstr>
      <vt:lpstr>Algoritmo Simplificado</vt:lpstr>
      <vt:lpstr>Fator damping</vt:lpstr>
      <vt:lpstr>Fator damping</vt:lpstr>
      <vt:lpstr>Algoritmo</vt:lpstr>
      <vt:lpstr>O que impacta o PageRank</vt:lpstr>
      <vt:lpstr>O Google</vt:lpstr>
      <vt:lpstr>O Google</vt:lpstr>
      <vt:lpstr>O Google</vt:lpstr>
      <vt:lpstr>Slide 15</vt:lpstr>
      <vt:lpstr>AuthorRank</vt:lpstr>
      <vt:lpstr>AuthorRank</vt:lpstr>
      <vt:lpstr>AuthorRank</vt:lpstr>
      <vt:lpstr>Montando o Grafo</vt:lpstr>
      <vt:lpstr>AuthorRank</vt:lpstr>
      <vt:lpstr>Métricas</vt:lpstr>
      <vt:lpstr>A Rede</vt:lpstr>
      <vt:lpstr>Análise de Mundo Pequeno</vt:lpstr>
      <vt:lpstr>Comparação das Métricas</vt:lpstr>
      <vt:lpstr>Comparação das Métricas</vt:lpstr>
      <vt:lpstr>Comparação das Métricas</vt:lpstr>
      <vt:lpstr>Comparação das Métricas</vt:lpstr>
      <vt:lpstr>Correlação e Validação</vt:lpstr>
      <vt:lpstr>Correlação de Spearman</vt:lpstr>
      <vt:lpstr>Correlação de Spearman</vt:lpstr>
      <vt:lpstr>Validação</vt:lpstr>
      <vt:lpstr>Validação</vt:lpstr>
      <vt:lpstr>Resultados</vt:lpstr>
      <vt:lpstr>Outras Aplicações</vt:lpstr>
      <vt:lpstr>Conclusão</vt:lpstr>
      <vt:lpstr>Referências</vt:lpstr>
      <vt:lpstr>Dúvidas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dc:title>
  <dc:creator>Arthur</dc:creator>
  <cp:lastModifiedBy>fab</cp:lastModifiedBy>
  <cp:revision>120</cp:revision>
  <dcterms:created xsi:type="dcterms:W3CDTF">2011-09-26T19:08:50Z</dcterms:created>
  <dcterms:modified xsi:type="dcterms:W3CDTF">2012-04-20T17:16:18Z</dcterms:modified>
</cp:coreProperties>
</file>