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88" r:id="rId4"/>
    <p:sldId id="281" r:id="rId5"/>
    <p:sldId id="336" r:id="rId6"/>
    <p:sldId id="280" r:id="rId7"/>
    <p:sldId id="282" r:id="rId8"/>
    <p:sldId id="283" r:id="rId9"/>
    <p:sldId id="337" r:id="rId10"/>
    <p:sldId id="338" r:id="rId11"/>
    <p:sldId id="334" r:id="rId12"/>
    <p:sldId id="367" r:id="rId13"/>
    <p:sldId id="299" r:id="rId14"/>
    <p:sldId id="300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01" r:id="rId24"/>
    <p:sldId id="310" r:id="rId25"/>
    <p:sldId id="360" r:id="rId26"/>
    <p:sldId id="366" r:id="rId27"/>
    <p:sldId id="361" r:id="rId28"/>
    <p:sldId id="357" r:id="rId29"/>
    <p:sldId id="365" r:id="rId30"/>
    <p:sldId id="314" r:id="rId31"/>
    <p:sldId id="295" r:id="rId32"/>
    <p:sldId id="296" r:id="rId33"/>
    <p:sldId id="286" r:id="rId34"/>
    <p:sldId id="368" r:id="rId35"/>
    <p:sldId id="302" r:id="rId36"/>
    <p:sldId id="345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1BCA8-0FB7-4E64-8CF8-D7135DCF5CA5}" type="doc">
      <dgm:prSet loTypeId="urn:microsoft.com/office/officeart/2005/8/layout/default#1" loCatId="list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6EF772EE-53E8-45F3-8FF2-42D965B0596D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Categorização</a:t>
          </a:r>
          <a:endParaRPr lang="pt-BR" dirty="0">
            <a:solidFill>
              <a:schemeClr val="tx1"/>
            </a:solidFill>
          </a:endParaRPr>
        </a:p>
      </dgm:t>
    </dgm:pt>
    <dgm:pt modelId="{F7A2522B-41F2-4D56-AD25-C73C6E16137A}" type="parTrans" cxnId="{3B1A320D-BAB1-4F1D-BDD1-22F8B87272F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775FB91-4EBB-484A-81F6-985C7605589F}" type="sibTrans" cxnId="{3B1A320D-BAB1-4F1D-BDD1-22F8B87272F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7EEDF4B-3E06-4AE7-A787-5F0BE5F1E2E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Sumarização</a:t>
          </a:r>
          <a:endParaRPr lang="pt-BR" dirty="0">
            <a:solidFill>
              <a:schemeClr val="tx1"/>
            </a:solidFill>
          </a:endParaRPr>
        </a:p>
      </dgm:t>
    </dgm:pt>
    <dgm:pt modelId="{5F1FF1E2-3373-4306-AAFA-1B7E569EEE7C}" type="parTrans" cxnId="{C1388A29-C7E7-4CBE-BCDC-0ED618A2AA9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180722D-E10A-4A6D-A324-DB27AABFE742}" type="sibTrans" cxnId="{C1388A29-C7E7-4CBE-BCDC-0ED618A2AA9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FB578DF-4E7C-432E-816C-F8BB3A4E8B2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Análise de sentimentos</a:t>
          </a:r>
          <a:endParaRPr lang="pt-BR" b="1" dirty="0">
            <a:solidFill>
              <a:schemeClr val="tx1"/>
            </a:solidFill>
          </a:endParaRPr>
        </a:p>
      </dgm:t>
    </dgm:pt>
    <dgm:pt modelId="{89F50B5B-BA11-4D60-8F2C-E08934AA7938}" type="parTrans" cxnId="{931B6A55-FEE9-4295-A631-F763C6E48C7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668EDA6-206E-4B83-8C65-66BD541FBAFB}" type="sibTrans" cxnId="{931B6A55-FEE9-4295-A631-F763C6E48C7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CFF7463-8656-43E7-84E8-7D6784EF6031}">
      <dgm:prSet phldrT="[Texto]"/>
      <dgm:spPr/>
      <dgm:t>
        <a:bodyPr/>
        <a:lstStyle/>
        <a:p>
          <a:r>
            <a:rPr lang="pt-BR" b="0" dirty="0" smtClean="0">
              <a:solidFill>
                <a:schemeClr val="tx1"/>
              </a:solidFill>
            </a:rPr>
            <a:t>Extração de informação</a:t>
          </a:r>
          <a:endParaRPr lang="pt-BR" b="0" dirty="0">
            <a:solidFill>
              <a:schemeClr val="tx1"/>
            </a:solidFill>
          </a:endParaRPr>
        </a:p>
      </dgm:t>
    </dgm:pt>
    <dgm:pt modelId="{3314FF87-B77E-41F9-91E4-E373883A8FB9}" type="parTrans" cxnId="{0BE65285-1715-4196-B316-33573BEEE5B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DD7878C-A457-4918-ACF3-862A10527624}" type="sibTrans" cxnId="{0BE65285-1715-4196-B316-33573BEEE5B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8755BF9-7DE1-44A8-BEC2-F8908FA2E277}">
      <dgm:prSet phldrT="[Texto]"/>
      <dgm:spPr/>
      <dgm:t>
        <a:bodyPr/>
        <a:lstStyle/>
        <a:p>
          <a:r>
            <a:rPr lang="pt-BR" b="0" i="0" dirty="0" err="1" smtClean="0">
              <a:solidFill>
                <a:schemeClr val="tx1"/>
              </a:solidFill>
            </a:rPr>
            <a:t>Clustering</a:t>
          </a:r>
          <a:endParaRPr lang="pt-BR" dirty="0">
            <a:solidFill>
              <a:schemeClr val="tx1"/>
            </a:solidFill>
          </a:endParaRPr>
        </a:p>
      </dgm:t>
    </dgm:pt>
    <dgm:pt modelId="{CF9570A7-8FC1-42D6-A15C-A6A4BA49E9C1}" type="parTrans" cxnId="{73299AE9-284A-438F-AC51-F3003B6145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48DE374-43DD-401B-B548-60F2A68E37C6}" type="sibTrans" cxnId="{73299AE9-284A-438F-AC51-F3003B6145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E7D3882-519F-46FA-94AD-5ACBE1C7AF3E}" type="pres">
      <dgm:prSet presAssocID="{14B1BCA8-0FB7-4E64-8CF8-D7135DCF5C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FA29716-6394-4FF5-999D-CEF524C4EB94}" type="pres">
      <dgm:prSet presAssocID="{6EF772EE-53E8-45F3-8FF2-42D965B059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29832A-EF55-44B5-B5A6-C9DA087CF2B1}" type="pres">
      <dgm:prSet presAssocID="{6775FB91-4EBB-484A-81F6-985C7605589F}" presName="sibTrans" presStyleCnt="0"/>
      <dgm:spPr/>
    </dgm:pt>
    <dgm:pt modelId="{D03D28A4-AE44-4909-9CEB-9BBDF565F4E5}" type="pres">
      <dgm:prSet presAssocID="{D8755BF9-7DE1-44A8-BEC2-F8908FA2E27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EF55EF-A53B-41A0-8BEE-AD0B698FD6C1}" type="pres">
      <dgm:prSet presAssocID="{748DE374-43DD-401B-B548-60F2A68E37C6}" presName="sibTrans" presStyleCnt="0"/>
      <dgm:spPr/>
    </dgm:pt>
    <dgm:pt modelId="{744E6EAA-854B-4283-9463-19019D0F7ED3}" type="pres">
      <dgm:prSet presAssocID="{E7EEDF4B-3E06-4AE7-A787-5F0BE5F1E2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C49A73-230C-4A35-BF6D-D327FD5E7B4A}" type="pres">
      <dgm:prSet presAssocID="{5180722D-E10A-4A6D-A324-DB27AABFE742}" presName="sibTrans" presStyleCnt="0"/>
      <dgm:spPr/>
    </dgm:pt>
    <dgm:pt modelId="{0580F102-8FD9-48FD-B7F7-C87FAB522B73}" type="pres">
      <dgm:prSet presAssocID="{0FB578DF-4E7C-432E-816C-F8BB3A4E8B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371E22-3259-481B-8AA9-062B2C10AC39}" type="pres">
      <dgm:prSet presAssocID="{3668EDA6-206E-4B83-8C65-66BD541FBAFB}" presName="sibTrans" presStyleCnt="0"/>
      <dgm:spPr/>
    </dgm:pt>
    <dgm:pt modelId="{FDFD8694-211E-4851-B2E0-A90F858B26B4}" type="pres">
      <dgm:prSet presAssocID="{ACFF7463-8656-43E7-84E8-7D6784EF60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0563F4-6084-4139-80F2-5A37E138974A}" type="presOf" srcId="{E7EEDF4B-3E06-4AE7-A787-5F0BE5F1E2EE}" destId="{744E6EAA-854B-4283-9463-19019D0F7ED3}" srcOrd="0" destOrd="0" presId="urn:microsoft.com/office/officeart/2005/8/layout/default#1"/>
    <dgm:cxn modelId="{C1388A29-C7E7-4CBE-BCDC-0ED618A2AA98}" srcId="{14B1BCA8-0FB7-4E64-8CF8-D7135DCF5CA5}" destId="{E7EEDF4B-3E06-4AE7-A787-5F0BE5F1E2EE}" srcOrd="2" destOrd="0" parTransId="{5F1FF1E2-3373-4306-AAFA-1B7E569EEE7C}" sibTransId="{5180722D-E10A-4A6D-A324-DB27AABFE742}"/>
    <dgm:cxn modelId="{73299AE9-284A-438F-AC51-F3003B61453C}" srcId="{14B1BCA8-0FB7-4E64-8CF8-D7135DCF5CA5}" destId="{D8755BF9-7DE1-44A8-BEC2-F8908FA2E277}" srcOrd="1" destOrd="0" parTransId="{CF9570A7-8FC1-42D6-A15C-A6A4BA49E9C1}" sibTransId="{748DE374-43DD-401B-B548-60F2A68E37C6}"/>
    <dgm:cxn modelId="{467D897C-4DEE-4515-922E-7AEF461F0D58}" type="presOf" srcId="{D8755BF9-7DE1-44A8-BEC2-F8908FA2E277}" destId="{D03D28A4-AE44-4909-9CEB-9BBDF565F4E5}" srcOrd="0" destOrd="0" presId="urn:microsoft.com/office/officeart/2005/8/layout/default#1"/>
    <dgm:cxn modelId="{0BE65285-1715-4196-B316-33573BEEE5B0}" srcId="{14B1BCA8-0FB7-4E64-8CF8-D7135DCF5CA5}" destId="{ACFF7463-8656-43E7-84E8-7D6784EF6031}" srcOrd="4" destOrd="0" parTransId="{3314FF87-B77E-41F9-91E4-E373883A8FB9}" sibTransId="{1DD7878C-A457-4918-ACF3-862A10527624}"/>
    <dgm:cxn modelId="{3B1A320D-BAB1-4F1D-BDD1-22F8B87272F6}" srcId="{14B1BCA8-0FB7-4E64-8CF8-D7135DCF5CA5}" destId="{6EF772EE-53E8-45F3-8FF2-42D965B0596D}" srcOrd="0" destOrd="0" parTransId="{F7A2522B-41F2-4D56-AD25-C73C6E16137A}" sibTransId="{6775FB91-4EBB-484A-81F6-985C7605589F}"/>
    <dgm:cxn modelId="{C77F4A3B-8FAD-4819-B366-2194E35A5BD8}" type="presOf" srcId="{0FB578DF-4E7C-432E-816C-F8BB3A4E8B22}" destId="{0580F102-8FD9-48FD-B7F7-C87FAB522B73}" srcOrd="0" destOrd="0" presId="urn:microsoft.com/office/officeart/2005/8/layout/default#1"/>
    <dgm:cxn modelId="{699243C3-C3E6-4700-9102-C4526ECD5E8F}" type="presOf" srcId="{14B1BCA8-0FB7-4E64-8CF8-D7135DCF5CA5}" destId="{CE7D3882-519F-46FA-94AD-5ACBE1C7AF3E}" srcOrd="0" destOrd="0" presId="urn:microsoft.com/office/officeart/2005/8/layout/default#1"/>
    <dgm:cxn modelId="{931B6A55-FEE9-4295-A631-F763C6E48C78}" srcId="{14B1BCA8-0FB7-4E64-8CF8-D7135DCF5CA5}" destId="{0FB578DF-4E7C-432E-816C-F8BB3A4E8B22}" srcOrd="3" destOrd="0" parTransId="{89F50B5B-BA11-4D60-8F2C-E08934AA7938}" sibTransId="{3668EDA6-206E-4B83-8C65-66BD541FBAFB}"/>
    <dgm:cxn modelId="{C6A0EEC8-C288-4BBF-89D0-0FFD6629AF08}" type="presOf" srcId="{ACFF7463-8656-43E7-84E8-7D6784EF6031}" destId="{FDFD8694-211E-4851-B2E0-A90F858B26B4}" srcOrd="0" destOrd="0" presId="urn:microsoft.com/office/officeart/2005/8/layout/default#1"/>
    <dgm:cxn modelId="{962FA725-3A15-4F7B-A0B7-0BCFD92ED901}" type="presOf" srcId="{6EF772EE-53E8-45F3-8FF2-42D965B0596D}" destId="{DFA29716-6394-4FF5-999D-CEF524C4EB94}" srcOrd="0" destOrd="0" presId="urn:microsoft.com/office/officeart/2005/8/layout/default#1"/>
    <dgm:cxn modelId="{6327355D-FC30-4C61-969E-D459A294FFE3}" type="presParOf" srcId="{CE7D3882-519F-46FA-94AD-5ACBE1C7AF3E}" destId="{DFA29716-6394-4FF5-999D-CEF524C4EB94}" srcOrd="0" destOrd="0" presId="urn:microsoft.com/office/officeart/2005/8/layout/default#1"/>
    <dgm:cxn modelId="{EFB5A5B2-6DB4-4F70-AB26-D418801C4867}" type="presParOf" srcId="{CE7D3882-519F-46FA-94AD-5ACBE1C7AF3E}" destId="{6B29832A-EF55-44B5-B5A6-C9DA087CF2B1}" srcOrd="1" destOrd="0" presId="urn:microsoft.com/office/officeart/2005/8/layout/default#1"/>
    <dgm:cxn modelId="{4D09D01F-54F6-4227-8F29-D83F2DF0DA19}" type="presParOf" srcId="{CE7D3882-519F-46FA-94AD-5ACBE1C7AF3E}" destId="{D03D28A4-AE44-4909-9CEB-9BBDF565F4E5}" srcOrd="2" destOrd="0" presId="urn:microsoft.com/office/officeart/2005/8/layout/default#1"/>
    <dgm:cxn modelId="{000245DB-5084-41EF-B96B-ADF3D2CCB0E7}" type="presParOf" srcId="{CE7D3882-519F-46FA-94AD-5ACBE1C7AF3E}" destId="{E9EF55EF-A53B-41A0-8BEE-AD0B698FD6C1}" srcOrd="3" destOrd="0" presId="urn:microsoft.com/office/officeart/2005/8/layout/default#1"/>
    <dgm:cxn modelId="{7C656EC1-DFBE-433C-A7C5-3F42F246AD4F}" type="presParOf" srcId="{CE7D3882-519F-46FA-94AD-5ACBE1C7AF3E}" destId="{744E6EAA-854B-4283-9463-19019D0F7ED3}" srcOrd="4" destOrd="0" presId="urn:microsoft.com/office/officeart/2005/8/layout/default#1"/>
    <dgm:cxn modelId="{0CA402B8-516F-4A14-BED5-27CEC460A4FA}" type="presParOf" srcId="{CE7D3882-519F-46FA-94AD-5ACBE1C7AF3E}" destId="{F1C49A73-230C-4A35-BF6D-D327FD5E7B4A}" srcOrd="5" destOrd="0" presId="urn:microsoft.com/office/officeart/2005/8/layout/default#1"/>
    <dgm:cxn modelId="{EABA0275-9395-4581-BA40-84B9A9AC6262}" type="presParOf" srcId="{CE7D3882-519F-46FA-94AD-5ACBE1C7AF3E}" destId="{0580F102-8FD9-48FD-B7F7-C87FAB522B73}" srcOrd="6" destOrd="0" presId="urn:microsoft.com/office/officeart/2005/8/layout/default#1"/>
    <dgm:cxn modelId="{45310FB0-DF36-4B43-BE01-00B8E2686ECA}" type="presParOf" srcId="{CE7D3882-519F-46FA-94AD-5ACBE1C7AF3E}" destId="{6C371E22-3259-481B-8AA9-062B2C10AC39}" srcOrd="7" destOrd="0" presId="urn:microsoft.com/office/officeart/2005/8/layout/default#1"/>
    <dgm:cxn modelId="{7C5AEC30-C1DE-4286-B237-C694CCE3561F}" type="presParOf" srcId="{CE7D3882-519F-46FA-94AD-5ACBE1C7AF3E}" destId="{FDFD8694-211E-4851-B2E0-A90F858B26B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A29716-6394-4FF5-999D-CEF524C4EB94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</a:rPr>
            <a:t>Categorização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916483" y="1984"/>
        <a:ext cx="2030015" cy="1218009"/>
      </dsp:txXfrm>
    </dsp:sp>
    <dsp:sp modelId="{D03D28A4-AE44-4909-9CEB-9BBDF565F4E5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2">
            <a:shade val="50000"/>
            <a:hueOff val="43156"/>
            <a:satOff val="-9034"/>
            <a:lumOff val="210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i="0" kern="1200" dirty="0" err="1" smtClean="0">
              <a:solidFill>
                <a:schemeClr val="tx1"/>
              </a:solidFill>
            </a:rPr>
            <a:t>Clustering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3149500" y="1984"/>
        <a:ext cx="2030015" cy="1218009"/>
      </dsp:txXfrm>
    </dsp:sp>
    <dsp:sp modelId="{744E6EAA-854B-4283-9463-19019D0F7ED3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2">
            <a:shade val="50000"/>
            <a:hueOff val="86313"/>
            <a:satOff val="-18068"/>
            <a:lumOff val="420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</a:rPr>
            <a:t>Sumarização</a:t>
          </a:r>
          <a:endParaRPr lang="pt-BR" sz="2300" kern="1200" dirty="0">
            <a:solidFill>
              <a:schemeClr val="tx1"/>
            </a:solidFill>
          </a:endParaRPr>
        </a:p>
      </dsp:txBody>
      <dsp:txXfrm>
        <a:off x="916483" y="1422995"/>
        <a:ext cx="2030015" cy="1218009"/>
      </dsp:txXfrm>
    </dsp:sp>
    <dsp:sp modelId="{0580F102-8FD9-48FD-B7F7-C87FAB522B73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2">
            <a:shade val="50000"/>
            <a:hueOff val="86313"/>
            <a:satOff val="-18068"/>
            <a:lumOff val="420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tx1"/>
              </a:solidFill>
            </a:rPr>
            <a:t>Análise de sentimentos</a:t>
          </a:r>
          <a:endParaRPr lang="pt-BR" sz="2300" b="1" kern="1200" dirty="0">
            <a:solidFill>
              <a:schemeClr val="tx1"/>
            </a:solidFill>
          </a:endParaRPr>
        </a:p>
      </dsp:txBody>
      <dsp:txXfrm>
        <a:off x="3149500" y="1422995"/>
        <a:ext cx="2030015" cy="1218009"/>
      </dsp:txXfrm>
    </dsp:sp>
    <dsp:sp modelId="{FDFD8694-211E-4851-B2E0-A90F858B26B4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2">
            <a:shade val="50000"/>
            <a:hueOff val="43156"/>
            <a:satOff val="-9034"/>
            <a:lumOff val="210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kern="1200" dirty="0" smtClean="0">
              <a:solidFill>
                <a:schemeClr val="tx1"/>
              </a:solidFill>
            </a:rPr>
            <a:t>Extração de informação</a:t>
          </a:r>
          <a:endParaRPr lang="pt-BR" sz="2300" b="0" kern="1200" dirty="0">
            <a:solidFill>
              <a:schemeClr val="tx1"/>
            </a:solidFill>
          </a:endParaRPr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FE45A-3012-4616-BECB-8879538CA45C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397CA-C4F0-4EA6-B2CE-DDD00AE330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282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97CA-C4F0-4EA6-B2CE-DDD00AE33004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8843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Mas o que consiste em EI?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Extração de Informação (EI) tem por objetivo extrair, de documentos textuais, apenas os dados relevantes ao usuário [Kushmerick &amp; Thomas 2003]. Ou seja, trata o procedimento</a:t>
            </a:r>
            <a:r>
              <a:rPr lang="pt-BR" baseline="0" dirty="0" smtClean="0"/>
              <a:t> de dados relevantes em uma coleção de </a:t>
            </a:r>
            <a:r>
              <a:rPr lang="pt-BR" u="sng" baseline="0" dirty="0" smtClean="0"/>
              <a:t>documentos</a:t>
            </a:r>
            <a:r>
              <a:rPr lang="pt-BR" baseline="0" dirty="0" smtClean="0"/>
              <a:t>;</a:t>
            </a:r>
          </a:p>
          <a:p>
            <a:r>
              <a:rPr lang="pt-BR" dirty="0" smtClean="0"/>
              <a:t>Sistemas de EI identificam trechos dos documentos que preenchem corretamente campos de um formulário de saída que determina os dados a serem extraídos.</a:t>
            </a:r>
          </a:p>
          <a:p>
            <a:pPr>
              <a:buFontTx/>
              <a:buNone/>
            </a:pPr>
            <a:endParaRPr lang="pt-BR" dirty="0" smtClean="0"/>
          </a:p>
          <a:p>
            <a:pPr>
              <a:buFontTx/>
              <a:buNone/>
            </a:pPr>
            <a:r>
              <a:rPr lang="pt-BR" dirty="0" smtClean="0"/>
              <a:t>Os</a:t>
            </a:r>
            <a:r>
              <a:rPr lang="pt-BR" baseline="0" dirty="0" smtClean="0"/>
              <a:t> </a:t>
            </a:r>
            <a:r>
              <a:rPr lang="pt-BR" dirty="0" smtClean="0"/>
              <a:t>dados a serem exrtaídos são previamente definidos em um template (formulário). E cada entrada</a:t>
            </a:r>
            <a:r>
              <a:rPr lang="pt-BR" baseline="0" dirty="0" smtClean="0"/>
              <a:t> do formulário é tida como um </a:t>
            </a:r>
            <a:r>
              <a:rPr lang="pt-BR" baseline="0" dirty="0" err="1" smtClean="0"/>
              <a:t>slot</a:t>
            </a:r>
            <a:r>
              <a:rPr lang="pt-BR" baseline="0" dirty="0" smtClean="0"/>
              <a:t>.</a:t>
            </a:r>
          </a:p>
          <a:p>
            <a:pPr>
              <a:buFontTx/>
              <a:buNone/>
            </a:pPr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E036-E922-4A35-9207-F3AC88DF1F7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ED23-D00A-4BC6-A408-93DDB52E6563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30E57DB-76E0-4B61-BFAD-C11505241D1C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730C-CDD5-4A55-8A15-BC37A945C36D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E415-E5B7-4EF7-BB1E-29A7BAE549F2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4BF7-E3E8-4376-BF8B-D431F81F44CB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C852-AFA7-49AD-AAD5-B25D58F90803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5FEF-7FCF-44AB-B01B-43480CA41C63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A5DA0A-6B51-4E89-9340-CC4557306F93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638238C-543E-4ECA-B6AA-A09994DEB307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F5E9-9D94-48B9-AEDE-E4D003A4E684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F811-0A5D-4F0A-B8CA-2115547F0E84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A87D-B0E8-499A-9515-697B060847E4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5E84F47-A87C-4436-A1AD-E305D5FD9094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16DA236-827A-4CC7-9A31-04FE901016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apid-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2060848"/>
            <a:ext cx="8964488" cy="1470025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Mineração de Textos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211144" cy="2553398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Rodrigo Lins Rodrigues</a:t>
            </a:r>
            <a:endParaRPr lang="pt-BR" dirty="0"/>
          </a:p>
          <a:p>
            <a:r>
              <a:rPr lang="pt-BR" dirty="0" smtClean="0"/>
              <a:t>Resumida e levemente atualizada por Flavia Barros</a:t>
            </a:r>
          </a:p>
        </p:txBody>
      </p:sp>
      <p:pic>
        <p:nvPicPr>
          <p:cNvPr id="2050" name="Picture 2" descr="http://www.cs.manchester.ac.uk/media/eps/schoolofcomputerscience/research/groups/text-mi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9672"/>
            <a:ext cx="4176464" cy="20314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209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Pré-Processamento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6707088" cy="43251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 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 um  conjunto  de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transformações  realizadas no texto:  </a:t>
            </a:r>
          </a:p>
          <a:p>
            <a:pPr lvl="1">
              <a:buFont typeface="Tahoma" panose="020B0604030504040204" pitchFamily="34" charset="0"/>
              <a:buChar char="▫"/>
            </a:pPr>
            <a:r>
              <a:rPr lang="pt-BR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dividir </a:t>
            </a:r>
            <a:r>
              <a:rPr lang="pt-BR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texto em palavras (</a:t>
            </a:r>
            <a:r>
              <a:rPr lang="pt-BR" sz="2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Tokenização</a:t>
            </a:r>
            <a:r>
              <a:rPr lang="pt-BR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buFont typeface="Tahoma" panose="020B0604030504040204" pitchFamily="34" charset="0"/>
              <a:buChar char="▫"/>
            </a:pPr>
            <a:r>
              <a:rPr lang="pt-BR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Classificar palavras segundo a classe gramatical</a:t>
            </a:r>
          </a:p>
          <a:p>
            <a:pPr lvl="2">
              <a:buFont typeface="Tahoma" panose="020B0604030504040204" pitchFamily="34" charset="0"/>
              <a:buChar char="▫"/>
            </a:pPr>
            <a:r>
              <a:rPr lang="pt-BR" sz="2000" i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POS-tagging</a:t>
            </a:r>
            <a:endParaRPr lang="pt-BR" sz="2000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Tahoma" panose="020B0604030504040204" pitchFamily="34" charset="0"/>
              <a:buChar char="▫"/>
            </a:pPr>
            <a:r>
              <a:rPr lang="pt-BR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aplicar </a:t>
            </a:r>
            <a:r>
              <a:rPr lang="pt-BR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técnicas de </a:t>
            </a:r>
            <a:r>
              <a:rPr lang="pt-BR" sz="2200" i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stemming</a:t>
            </a:r>
            <a:endParaRPr lang="pt-BR" sz="22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Tahoma" panose="020B0604030504040204" pitchFamily="34" charset="0"/>
              <a:buChar char="▫"/>
            </a:pPr>
            <a:r>
              <a:rPr lang="pt-BR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remover </a:t>
            </a:r>
            <a:r>
              <a:rPr lang="pt-BR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pt-BR" sz="2200" i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stopwords</a:t>
            </a:r>
            <a:endParaRPr lang="pt-BR" sz="2200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Objetiva transformar 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 textos  em  uma  </a:t>
            </a:r>
            <a:r>
              <a:rPr lang="pt-B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representação  estruturada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adequada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1638300" cy="293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83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pt-BR" dirty="0" smtClean="0"/>
              <a:t>Pré-Processamento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6851104" cy="4680520"/>
          </a:xfrm>
        </p:spPr>
        <p:txBody>
          <a:bodyPr>
            <a:normAutofit/>
          </a:bodyPr>
          <a:lstStyle/>
          <a:p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Tokenização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Identificação e separação dos símbolos e palavras no texto</a:t>
            </a:r>
          </a:p>
          <a:p>
            <a:pPr>
              <a:spcBef>
                <a:spcPts val="600"/>
              </a:spcBef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Classificação palavras segundo a classe gramatical</a:t>
            </a:r>
          </a:p>
          <a:p>
            <a:pPr lvl="1"/>
            <a:r>
              <a:rPr lang="pt-BR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POS-tagging</a:t>
            </a:r>
            <a:r>
              <a:rPr lang="pt-BR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Parts-Of-Speech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tagging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E.g.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O novo celular XXX é péssimo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ts val="0"/>
              </a:spcBef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- artigo</a:t>
            </a:r>
          </a:p>
          <a:p>
            <a:pPr lvl="2">
              <a:spcBef>
                <a:spcPts val="0"/>
              </a:spcBef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novo – adjetivo</a:t>
            </a:r>
          </a:p>
          <a:p>
            <a:pPr lvl="2">
              <a:spcBef>
                <a:spcPts val="0"/>
              </a:spcBef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celular XXX – substantivo</a:t>
            </a:r>
          </a:p>
          <a:p>
            <a:pPr lvl="2">
              <a:spcBef>
                <a:spcPts val="0"/>
              </a:spcBef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 – verbo</a:t>
            </a:r>
          </a:p>
          <a:p>
            <a:pPr lvl="2">
              <a:spcBef>
                <a:spcPts val="0"/>
              </a:spcBef>
            </a:pPr>
            <a:r>
              <a:rPr lang="pt-B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Péssimo - adjetivo</a:t>
            </a: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52736"/>
            <a:ext cx="1638300" cy="293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68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t-BR" dirty="0" smtClean="0"/>
              <a:t>Pré-Processamento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6923112" cy="4729712"/>
          </a:xfrm>
        </p:spPr>
        <p:txBody>
          <a:bodyPr>
            <a:normAutofit lnSpcReduction="10000"/>
          </a:bodyPr>
          <a:lstStyle/>
          <a:p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Stopwords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retirada de conjunções, preposições, artigos, verbos auxiliares, abreviaturas comuns...</a:t>
            </a:r>
          </a:p>
          <a:p>
            <a:r>
              <a:rPr lang="pt-B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Stemming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Remoção 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sufixos formadores de 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plural, feminino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aumentativo/diminutivo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conjugações verbais ...</a:t>
            </a:r>
            <a:endParaRPr lang="pt-BR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representação estruturada (vetor) de saída dessa etapa deve conter todas as informações obtidas durante o pré-processamento</a:t>
            </a:r>
          </a:p>
          <a:p>
            <a:pPr lvl="1"/>
            <a:r>
              <a:rPr lang="pt-BR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</a:t>
            </a:r>
            <a:r>
              <a:rPr lang="pt-B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classe gramatical </a:t>
            </a:r>
          </a:p>
          <a:p>
            <a:pPr lvl="2">
              <a:lnSpc>
                <a:spcPct val="110000"/>
              </a:lnSpc>
            </a:pPr>
            <a:r>
              <a:rPr lang="pt-B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muito importante para tarefas de Análise de Sentimento (adjetivos!)</a:t>
            </a: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36712"/>
            <a:ext cx="1638300" cy="293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68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Indexação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6707088" cy="4325112"/>
          </a:xfrm>
        </p:spPr>
        <p:txBody>
          <a:bodyPr/>
          <a:lstStyle/>
          <a:p>
            <a:pPr marL="365760" lvl="1" indent="-256032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de índices invertidos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 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 </a:t>
            </a:r>
            <a:r>
              <a:rPr lang="pt-B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indexar documentos,  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 que  </a:t>
            </a:r>
            <a:r>
              <a:rPr lang="pt-B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sejam  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recuperados  de  forma </a:t>
            </a:r>
            <a:r>
              <a:rPr lang="pt-B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rápida  </a:t>
            </a:r>
            <a:r>
              <a:rPr lang="pt-BR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 </a:t>
            </a:r>
            <a:r>
              <a:rPr lang="pt-B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56792"/>
            <a:ext cx="1533525" cy="290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585984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56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pt-BR" dirty="0" smtClean="0"/>
              <a:t>Mineração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6923112" cy="446449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  </a:t>
            </a: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derivar  informações  a  partir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das representações dos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documentos</a:t>
            </a:r>
            <a:endParaRPr lang="pt-B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Geralmente utiliza  algoritmos  da  área  de  </a:t>
            </a:r>
            <a:r>
              <a:rPr lang="pt-B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Inteligência Artificial para Mineração  </a:t>
            </a:r>
            <a:r>
              <a:rPr lang="pt-B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 Dados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Abordagens:</a:t>
            </a: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Aprendizado de Máquina </a:t>
            </a: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Sistemas baseados em regras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05" y="1431404"/>
            <a:ext cx="1438275" cy="293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91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pt-BR" dirty="0" smtClean="0"/>
              <a:t>Mineração - Tarefas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916832"/>
            <a:ext cx="6635080" cy="4325112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Nesta etapa destacam-se quatro tarefas/atividades: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classificação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agrupamento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associação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sumarização</a:t>
            </a: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59396"/>
            <a:ext cx="1438275" cy="293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44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pt-BR" dirty="0" smtClean="0"/>
              <a:t>Mineração -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511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Visa associar documentos de texto a classes temáticas pré-definidas</a:t>
            </a: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Os documentos são classificados a partir de características do texto, como termos ou palavras presentes nos documentos</a:t>
            </a:r>
          </a:p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Abordagens</a:t>
            </a: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Algoritmos de Aprendizagem de Máquina supervisionada</a:t>
            </a: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Engenharia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Conhecimento </a:t>
            </a:r>
          </a:p>
          <a:p>
            <a:pPr lvl="2"/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classificação com </a:t>
            </a:r>
            <a:r>
              <a:rPr lang="pt-B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regras</a:t>
            </a:r>
            <a:endParaRPr lang="pt-BR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66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6968342" cy="391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/>
              <a:t>Mineração -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Classificação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3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Mineração -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Agrupamento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32511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Objetiva identificar grupos de documentos similares entre si</a:t>
            </a:r>
          </a:p>
          <a:p>
            <a:pPr lvl="1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Isto é, encontrar classes ou grupos de documentos não conhecidos a priori</a:t>
            </a:r>
          </a:p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Envolve o uso de técnicas de Aprendizagem de Máquina </a:t>
            </a:r>
            <a:r>
              <a:rPr lang="pt-B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não-supervisionada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e.g. </a:t>
            </a:r>
          </a:p>
          <a:p>
            <a:pPr lvl="1"/>
            <a:r>
              <a:rPr lang="pt-B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k-means</a:t>
            </a: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pt-B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clustering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hierárquico</a:t>
            </a:r>
          </a:p>
          <a:p>
            <a:pPr lvl="1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redes SOM,...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209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048672" cy="426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Mineração - Agrupamento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9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Sumário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1"/>
            <a:ext cx="7427168" cy="4657705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Motivação</a:t>
            </a: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Conceitos básicos</a:t>
            </a: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KDT</a:t>
            </a: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Técnicas e algoritmos</a:t>
            </a: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Softwares utilizados</a:t>
            </a: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</a:t>
            </a: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www.graphemeride.com/sites/graphemeride.com/files/images/blog/future_of_web/text_mining_analytics_survey_softw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3038677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303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pt-BR" dirty="0" smtClean="0"/>
              <a:t>Mineração - 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915880"/>
          </a:xfrm>
        </p:spPr>
        <p:txBody>
          <a:bodyPr/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</a:t>
            </a: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descobrir padrões que descrevem características dos documentos ou da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de documentos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Por exemplo, encontrar documentos que impliquem na presença de outros</a:t>
            </a: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Como exemplo, temos a identificação de páginas web que sejam acessadas juntas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804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pt-BR" dirty="0" smtClean="0"/>
              <a:t>Mineração - Sumarização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 o processo  de descoberta das informações mais importantes de um texto </a:t>
            </a: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 produzir uma </a:t>
            </a:r>
            <a:r>
              <a:rPr lang="pt-B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versão resumida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referido texto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Visa criar um documento novo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 é menor do que o original em tamanho</a:t>
            </a: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 mantém as principais informações contidas na fonte original </a:t>
            </a:r>
            <a:endParaRPr lang="pt-B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374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45840"/>
          </a:xfrm>
        </p:spPr>
        <p:txBody>
          <a:bodyPr/>
          <a:lstStyle/>
          <a:p>
            <a:r>
              <a:rPr lang="pt-BR" dirty="0" smtClean="0"/>
              <a:t>Mineração - Sumarização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/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Dois tipos de sumarização</a:t>
            </a:r>
          </a:p>
          <a:p>
            <a:pPr lvl="1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Sumarização de documento único</a:t>
            </a:r>
          </a:p>
          <a:p>
            <a:pPr lvl="2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Sintetiza o conteúdo de um documento</a:t>
            </a:r>
          </a:p>
          <a:p>
            <a:pPr lvl="1">
              <a:spcBef>
                <a:spcPts val="1200"/>
              </a:spcBef>
            </a:pP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Sumarização de múltiplos documentos </a:t>
            </a:r>
          </a:p>
          <a:p>
            <a:pPr lvl="2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Sintetiza e condensa informações a partir de diversos documentos de entrada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71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/>
              <a:t>Mineração - Análise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6563072" cy="458569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Fase de interpretação e avaliação   dos  resultados obtidos pela fase de  Mineração</a:t>
            </a:r>
          </a:p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geral, realizada manualmente por um analista humano</a:t>
            </a:r>
          </a:p>
          <a:p>
            <a:pPr lvl="1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analista de dados tenta descobrir se 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algoritmo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atingiu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expectativas</a:t>
            </a: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avaliando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os resultados de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acordo  com algumas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métricas </a:t>
            </a: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12776"/>
            <a:ext cx="1581150" cy="282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8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2060848"/>
            <a:ext cx="8964488" cy="1470025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áreas de estudo em 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Mineração de Texto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03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pt-BR" dirty="0" smtClean="0"/>
              <a:t>Extração de informação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que é EI?</a:t>
            </a:r>
          </a:p>
          <a:p>
            <a:pPr lvl="1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Busca identificar dados relevantes presentes em documentos sem estruturação precisa</a:t>
            </a:r>
          </a:p>
          <a:p>
            <a:pPr lvl="1"/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Objetivos</a:t>
            </a:r>
          </a:p>
          <a:p>
            <a:pPr lvl="1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Conversão para estrutura tabular</a:t>
            </a:r>
          </a:p>
          <a:p>
            <a:pPr lvl="1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Exibição dos dados de forma legível  e facilmente recuperável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1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7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688632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59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Busca derivar conhecimento (informações relevantes) de documentos segundo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forma como o documento está estruturado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Podendo utilizar restrição do domínio/tema do documento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8872" indent="0">
              <a:buNone/>
            </a:pPr>
            <a:endParaRPr lang="pt-BR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Extração de informação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962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44644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vez mais pessoas e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estão interessadas em observar as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opiniões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um grupo de pessoas sobre temas que lhe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interessam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mineração de opinião visa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o sentimento que os usuários apresentam a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respeito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alguma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entidade, como:</a:t>
            </a:r>
          </a:p>
          <a:p>
            <a:pPr lvl="2">
              <a:buFont typeface="Tahoma" panose="020B0604030504040204" pitchFamily="34" charset="0"/>
              <a:buChar char="▫"/>
            </a:pPr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</a:t>
            </a:r>
            <a:r>
              <a:rPr lang="pt-B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 </a:t>
            </a:r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específico </a:t>
            </a:r>
          </a:p>
          <a:p>
            <a:pPr lvl="2">
              <a:buFont typeface="Tahoma" panose="020B0604030504040204" pitchFamily="34" charset="0"/>
              <a:buChar char="▫"/>
            </a:pPr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empresa </a:t>
            </a:r>
          </a:p>
          <a:p>
            <a:pPr lvl="2">
              <a:buFont typeface="Tahoma" panose="020B0604030504040204" pitchFamily="34" charset="0"/>
              <a:buChar char="▫"/>
            </a:pPr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lugar </a:t>
            </a:r>
          </a:p>
          <a:p>
            <a:pPr lvl="2">
              <a:buFont typeface="Tahoma" panose="020B0604030504040204" pitchFamily="34" charset="0"/>
              <a:buChar char="▫"/>
            </a:pPr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pessoa</a:t>
            </a:r>
            <a:endParaRPr lang="pt-B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Tahoma" panose="020B0604030504040204" pitchFamily="34" charset="0"/>
              <a:buChar char="▫"/>
            </a:pPr>
            <a:endParaRPr lang="pt-BR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210816"/>
          </a:xfrm>
        </p:spPr>
        <p:txBody>
          <a:bodyPr>
            <a:noAutofit/>
          </a:bodyPr>
          <a:lstStyle/>
          <a:p>
            <a:r>
              <a:rPr lang="pt-BR" dirty="0" smtClean="0"/>
              <a:t>Mineração de opinião </a:t>
            </a:r>
            <a:br>
              <a:rPr lang="pt-BR" dirty="0" smtClean="0"/>
            </a:br>
            <a:r>
              <a:rPr lang="pt-BR" dirty="0" smtClean="0"/>
              <a:t>Análise de sentimento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724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7931224" cy="43204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objetivo principal é permitir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usuário obtenha um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relatório (gráfico ou textual)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contendo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opinião/sentimento predominante das pessoas a respeito de um determinado item ou entidade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Tahoma" panose="020B0604030504040204" pitchFamily="34" charset="0"/>
              <a:buChar char="▫"/>
            </a:pPr>
            <a:endParaRPr lang="pt-BR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210816"/>
          </a:xfrm>
        </p:spPr>
        <p:txBody>
          <a:bodyPr>
            <a:noAutofit/>
          </a:bodyPr>
          <a:lstStyle/>
          <a:p>
            <a:r>
              <a:rPr lang="pt-BR" dirty="0" smtClean="0"/>
              <a:t>Mineração de opinião </a:t>
            </a:r>
            <a:br>
              <a:rPr lang="pt-BR" dirty="0" smtClean="0"/>
            </a:br>
            <a:r>
              <a:rPr lang="pt-BR" dirty="0" smtClean="0"/>
              <a:t>Análise de sentimento</a:t>
            </a:r>
            <a:endParaRPr lang="pt-BR" dirty="0"/>
          </a:p>
        </p:txBody>
      </p:sp>
      <p:pic>
        <p:nvPicPr>
          <p:cNvPr id="3074" name="Picture 2" descr="http://tarciziosilva.com.br/blog/wp-content/uploads/2011/07/analise-de-sentimentos-aspectos-de-entidade-600x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715000" cy="2447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74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Motivação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2200"/>
            <a:ext cx="8229600" cy="4325112"/>
          </a:xfrm>
        </p:spPr>
        <p:txBody>
          <a:bodyPr>
            <a:normAutofit/>
          </a:bodyPr>
          <a:lstStyle/>
          <a:p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 parte da informação contida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Web está representada 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 formato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documentos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texto</a:t>
            </a:r>
            <a:endParaRPr lang="pt-BR" sz="26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None/>
            </a:pPr>
            <a:endParaRPr lang="pt-B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mineração de texto pode-se </a:t>
            </a:r>
            <a:r>
              <a:rPr lang="pt-BR" sz="26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extrair informação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relevante de uma grande base de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dados textuais</a:t>
            </a:r>
          </a:p>
          <a:p>
            <a:pPr lvl="1"/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precisar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intervenção humana na leitura de cada documento</a:t>
            </a:r>
          </a:p>
          <a:p>
            <a:endParaRPr lang="pt-B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28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2060848"/>
            <a:ext cx="8964488" cy="1470025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Ferramentas utilizadas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50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Softwares utilizados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RapidMiner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://rapid-i.com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2050" name="Picture 2" descr="http://a.fsdn.com/con/app/proj/rapidminer/screenshots/261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10542"/>
            <a:ext cx="5184576" cy="3758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nalyticideas.files.wordpress.com/2013/04/rapidmin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41" y="5253741"/>
            <a:ext cx="1415619" cy="1415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56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Softwares utilizados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Weka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http://www.cs.waikato.ac.nz/ml/weka/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3074" name="Picture 2" descr="http://upload.wikimedia.org/wikipedia/commons/5/59/Weka-3.5.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909592"/>
            <a:ext cx="5013024" cy="3759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arekamr.appspot.com/img/weka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93979"/>
            <a:ext cx="1347788" cy="1328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03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Softwares utilizados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Statistical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 (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http://www.r-project.org/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1026" name="Picture 2" descr="http://www.r-project.org/screenshots/RAqua-scrsho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288456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79992"/>
            <a:ext cx="1422840" cy="104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79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Ferramentas de PLN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051784"/>
          </a:xfrm>
        </p:spPr>
        <p:txBody>
          <a:bodyPr/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Vejam slides da aula de ferramentas para RI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mineração de Texto possui um vasto campo de aplicação</a:t>
            </a:r>
          </a:p>
          <a:p>
            <a:pPr lvl="1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vez que a maioria dos dados disponibilizados é armazenado em texto</a:t>
            </a: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Entretanto, alguns estudos indicam que, fora do meio acadêmico...</a:t>
            </a:r>
          </a:p>
          <a:p>
            <a:pPr lvl="1"/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tecnologias disponibilizadas por esta área ainda são pouco aplicadas na prática.</a:t>
            </a: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dos principais problemas da área é a falta de técnicas efetivas de análise semântica de textos.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73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2050" name="Picture 2" descr="http://www.todaletra.com.br/wp-content/uploads/2012/10/duvidas-300x30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06087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4788024" y="4149080"/>
            <a:ext cx="4176464" cy="84279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BR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...perguntas?</a:t>
            </a:r>
            <a:endParaRPr lang="pt-BR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Mineração de Textos – </a:t>
            </a:r>
            <a:r>
              <a:rPr lang="pt-B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Text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Mining</a:t>
            </a: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Descoberta de conhecimento em textos (DCT)</a:t>
            </a:r>
          </a:p>
          <a:p>
            <a:pPr lvl="1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inglês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knowledge discovery in texts (KDT) 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é um processo que visa descobrir padrões  não  explícitos a  partir  de  documentos textuais</a:t>
            </a:r>
          </a:p>
          <a:p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 Mineração  de  Textos  é  um  processo 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semelhante à 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Mineração  de  Dados  </a:t>
            </a:r>
          </a:p>
          <a:p>
            <a:pPr lvl="1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DM  –  Data </a:t>
            </a:r>
            <a:r>
              <a:rPr lang="pt-B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Mining</a:t>
            </a: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079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2200"/>
            <a:ext cx="8229600" cy="4325112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Áreas correlatas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recuperação de informação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extração de informação</a:t>
            </a:r>
          </a:p>
          <a:p>
            <a:pPr lvl="1"/>
            <a:r>
              <a:rPr lang="pt-B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rocessamento de linguagem natural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aprendizagem de máquina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mineração de dados</a:t>
            </a: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Conceitos básicos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42120"/>
            <a:ext cx="8229600" cy="10668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se pode fazer com mineração de texto ?</a:t>
            </a:r>
            <a:br>
              <a:rPr lang="pt-B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pt-B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Conceitos básicos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516216" y="5589240"/>
            <a:ext cx="633264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="" xmlns:p14="http://schemas.microsoft.com/office/powerpoint/2010/main" val="3095456420"/>
              </p:ext>
            </p:extLst>
          </p:nvPr>
        </p:nvGraphicFramePr>
        <p:xfrm>
          <a:off x="1403648" y="27493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024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pt-BR" dirty="0" smtClean="0"/>
              <a:t>Conceitos básicos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1026" name="Picture 2" descr="http://libeltyseo.com/wp-content/uploads/2013/02/web-data-mining-softw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714884"/>
            <a:ext cx="2928958" cy="2082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rmAutofit/>
          </a:bodyPr>
          <a:lstStyle/>
          <a:p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Mineração de dados</a:t>
            </a:r>
          </a:p>
          <a:p>
            <a:pPr lvl="1"/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Trabalha com dados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estruturados</a:t>
            </a:r>
          </a:p>
          <a:p>
            <a:pPr lvl="2"/>
            <a:r>
              <a:rPr lang="pt-B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Bancos de dados...</a:t>
            </a:r>
            <a:endParaRPr lang="pt-BR" sz="2200" dirty="0" smtClean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/>
            <a:endParaRPr lang="pt-B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Mineração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textos </a:t>
            </a:r>
          </a:p>
          <a:p>
            <a:pPr lvl="1"/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dados 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  </a:t>
            </a:r>
            <a:r>
              <a:rPr lang="pt-B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 </a:t>
            </a:r>
            <a:r>
              <a:rPr lang="pt-B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estruturados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(texto livre)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</a:t>
            </a:r>
            <a:r>
              <a:rPr lang="pt-B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semiestruturados </a:t>
            </a:r>
            <a:endParaRPr lang="pt-B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://infomotions.com/blog/wp-content/uploads/2010/06/ngc4lib/body-wor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986213" cy="2138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79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DCT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5112"/>
          </a:xfrm>
        </p:spPr>
        <p:txBody>
          <a:bodyPr/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processo de DCT é dividido em cinco fases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8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5342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79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64668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Coleta de dados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678"/>
            <a:ext cx="6347048" cy="4165634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 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 objetivo  </a:t>
            </a:r>
            <a:r>
              <a:rPr lang="pt-B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formar  a  </a:t>
            </a:r>
            <a:r>
              <a:rPr lang="pt-BR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r>
              <a:rPr lang="pt-B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t-BR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textual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que  irá  ser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processada</a:t>
            </a:r>
          </a:p>
          <a:p>
            <a:pPr>
              <a:spcBef>
                <a:spcPts val="1200"/>
              </a:spcBef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base 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  ser 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estática ou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dinâmica, isto é,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atualizada frequentemente</a:t>
            </a:r>
          </a:p>
          <a:p>
            <a:pPr>
              <a:spcBef>
                <a:spcPts val="1200"/>
              </a:spcBef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base pode ser adquirida de forma</a:t>
            </a:r>
          </a:p>
          <a:p>
            <a:pPr lvl="1">
              <a:spcBef>
                <a:spcPts val="1200"/>
              </a:spcBef>
            </a:pPr>
            <a:r>
              <a:rPr lang="pt-B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Manual, realizada por um ser humano</a:t>
            </a:r>
          </a:p>
          <a:p>
            <a:pPr lvl="1">
              <a:spcBef>
                <a:spcPts val="1200"/>
              </a:spcBef>
            </a:pPr>
            <a:r>
              <a:rPr lang="pt-BR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Automática, por meio de um </a:t>
            </a:r>
            <a:r>
              <a:rPr lang="pt-BR" sz="2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crawler</a:t>
            </a:r>
            <a:endParaRPr lang="pt-BR" sz="2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23739"/>
            <a:ext cx="1781175" cy="298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83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1806</TotalTime>
  <Words>1059</Words>
  <Application>Microsoft Office PowerPoint</Application>
  <PresentationFormat>Apresentação na tela (4:3)</PresentationFormat>
  <Paragraphs>219</Paragraphs>
  <Slides>36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Urbano</vt:lpstr>
      <vt:lpstr>Mineração de Textos</vt:lpstr>
      <vt:lpstr>Sumário</vt:lpstr>
      <vt:lpstr>Motivação</vt:lpstr>
      <vt:lpstr>Conceitos básicos</vt:lpstr>
      <vt:lpstr>Slide 5</vt:lpstr>
      <vt:lpstr>O que se pode fazer com mineração de texto ?  </vt:lpstr>
      <vt:lpstr>Conceitos básicos</vt:lpstr>
      <vt:lpstr>Processo de DCT</vt:lpstr>
      <vt:lpstr>Coleta de dados</vt:lpstr>
      <vt:lpstr>Pré-Processamento</vt:lpstr>
      <vt:lpstr>Pré-Processamento</vt:lpstr>
      <vt:lpstr>Pré-Processamento</vt:lpstr>
      <vt:lpstr>Indexação</vt:lpstr>
      <vt:lpstr>Mineração</vt:lpstr>
      <vt:lpstr>Mineração - Tarefas</vt:lpstr>
      <vt:lpstr>Mineração - Classificação</vt:lpstr>
      <vt:lpstr>Mineração - Classificação</vt:lpstr>
      <vt:lpstr>Mineração - Agrupamento</vt:lpstr>
      <vt:lpstr>Mineração - Agrupamento</vt:lpstr>
      <vt:lpstr>Mineração - Associação</vt:lpstr>
      <vt:lpstr>Mineração - Sumarização</vt:lpstr>
      <vt:lpstr>Mineração - Sumarização</vt:lpstr>
      <vt:lpstr>Mineração - Análise</vt:lpstr>
      <vt:lpstr>Principais áreas de estudo em  Mineração de Texto</vt:lpstr>
      <vt:lpstr>Extração de informação</vt:lpstr>
      <vt:lpstr>Slide 26</vt:lpstr>
      <vt:lpstr>Extração de informação</vt:lpstr>
      <vt:lpstr>Mineração de opinião  Análise de sentimento</vt:lpstr>
      <vt:lpstr>Mineração de opinião  Análise de sentimento</vt:lpstr>
      <vt:lpstr>Ferramentas utilizadas</vt:lpstr>
      <vt:lpstr>Softwares utilizados</vt:lpstr>
      <vt:lpstr>Softwares utilizados</vt:lpstr>
      <vt:lpstr>Softwares utilizados</vt:lpstr>
      <vt:lpstr>Ferramentas de PLN</vt:lpstr>
      <vt:lpstr>Conclusão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Estágio Curricular Supervisionado I</dc:title>
  <dc:creator>rodrigomuribec</dc:creator>
  <cp:lastModifiedBy>fab</cp:lastModifiedBy>
  <cp:revision>237</cp:revision>
  <dcterms:created xsi:type="dcterms:W3CDTF">2012-12-13T19:49:41Z</dcterms:created>
  <dcterms:modified xsi:type="dcterms:W3CDTF">2017-09-19T14:13:15Z</dcterms:modified>
</cp:coreProperties>
</file>