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2"/>
  </p:notesMasterIdLst>
  <p:sldIdLst>
    <p:sldId id="256" r:id="rId3"/>
    <p:sldId id="257" r:id="rId4"/>
    <p:sldId id="267" r:id="rId5"/>
    <p:sldId id="260" r:id="rId6"/>
    <p:sldId id="261" r:id="rId7"/>
    <p:sldId id="262" r:id="rId8"/>
    <p:sldId id="263" r:id="rId9"/>
    <p:sldId id="268" r:id="rId10"/>
    <p:sldId id="270" r:id="rId11"/>
    <p:sldId id="271" r:id="rId12"/>
    <p:sldId id="287" r:id="rId13"/>
    <p:sldId id="288" r:id="rId14"/>
    <p:sldId id="289" r:id="rId15"/>
    <p:sldId id="339" r:id="rId16"/>
    <p:sldId id="291" r:id="rId17"/>
    <p:sldId id="322" r:id="rId18"/>
    <p:sldId id="324" r:id="rId19"/>
    <p:sldId id="325" r:id="rId20"/>
    <p:sldId id="326" r:id="rId21"/>
    <p:sldId id="327" r:id="rId22"/>
    <p:sldId id="321" r:id="rId23"/>
    <p:sldId id="297" r:id="rId24"/>
    <p:sldId id="298" r:id="rId25"/>
    <p:sldId id="299" r:id="rId26"/>
    <p:sldId id="319" r:id="rId27"/>
    <p:sldId id="320" r:id="rId28"/>
    <p:sldId id="318" r:id="rId29"/>
    <p:sldId id="300" r:id="rId30"/>
    <p:sldId id="301" r:id="rId31"/>
    <p:sldId id="302" r:id="rId32"/>
    <p:sldId id="303" r:id="rId33"/>
    <p:sldId id="304" r:id="rId34"/>
    <p:sldId id="305" r:id="rId35"/>
    <p:sldId id="307" r:id="rId36"/>
    <p:sldId id="315" r:id="rId37"/>
    <p:sldId id="334" r:id="rId38"/>
    <p:sldId id="337" r:id="rId39"/>
    <p:sldId id="336" r:id="rId40"/>
    <p:sldId id="328" r:id="rId41"/>
    <p:sldId id="329" r:id="rId42"/>
    <p:sldId id="333" r:id="rId43"/>
    <p:sldId id="330" r:id="rId44"/>
    <p:sldId id="332" r:id="rId45"/>
    <p:sldId id="294" r:id="rId46"/>
    <p:sldId id="296" r:id="rId47"/>
    <p:sldId id="316" r:id="rId48"/>
    <p:sldId id="258" r:id="rId49"/>
    <p:sldId id="338" r:id="rId50"/>
    <p:sldId id="28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C87B37E8-55F8-F142-A20F-C30D22CCAEF5}">
          <p14:sldIdLst>
            <p14:sldId id="256"/>
            <p14:sldId id="257"/>
            <p14:sldId id="267"/>
            <p14:sldId id="260"/>
            <p14:sldId id="261"/>
            <p14:sldId id="262"/>
            <p14:sldId id="263"/>
            <p14:sldId id="268"/>
            <p14:sldId id="270"/>
            <p14:sldId id="271"/>
            <p14:sldId id="287"/>
            <p14:sldId id="288"/>
            <p14:sldId id="289"/>
            <p14:sldId id="339"/>
            <p14:sldId id="291"/>
            <p14:sldId id="322"/>
            <p14:sldId id="324"/>
            <p14:sldId id="325"/>
            <p14:sldId id="326"/>
            <p14:sldId id="327"/>
            <p14:sldId id="321"/>
            <p14:sldId id="297"/>
            <p14:sldId id="298"/>
            <p14:sldId id="299"/>
            <p14:sldId id="319"/>
            <p14:sldId id="320"/>
            <p14:sldId id="318"/>
            <p14:sldId id="300"/>
            <p14:sldId id="301"/>
            <p14:sldId id="302"/>
            <p14:sldId id="303"/>
            <p14:sldId id="304"/>
            <p14:sldId id="305"/>
            <p14:sldId id="307"/>
            <p14:sldId id="315"/>
            <p14:sldId id="334"/>
            <p14:sldId id="337"/>
            <p14:sldId id="336"/>
            <p14:sldId id="328"/>
            <p14:sldId id="329"/>
            <p14:sldId id="333"/>
            <p14:sldId id="330"/>
            <p14:sldId id="332"/>
            <p14:sldId id="294"/>
            <p14:sldId id="296"/>
            <p14:sldId id="316"/>
            <p14:sldId id="258"/>
            <p14:sldId id="338"/>
            <p14:sldId id="28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2"/>
    <p:restoredTop sz="94580"/>
  </p:normalViewPr>
  <p:slideViewPr>
    <p:cSldViewPr snapToGrid="0" snapToObjects="1">
      <p:cViewPr>
        <p:scale>
          <a:sx n="70" d="100"/>
          <a:sy n="70" d="100"/>
        </p:scale>
        <p:origin x="-1398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BAE0B-C6E5-3F4C-9A6C-E54D04EA845A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95435-5478-1442-8440-3CB3B2EFB5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474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5435-5478-1442-8440-3CB3B2EFB51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780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so just to make this a bit more concrete, let’s look at an idealized version of information extraction on Twitter.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DF864-ABF2-BC4F-9DBE-44EDB8129B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180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Typically the first step in an IE pipeline, is Named Entity recognition.</a:t>
            </a:r>
          </a:p>
          <a:p>
            <a:r>
              <a:rPr lang="en-US" dirty="0" smtClean="0"/>
              <a:t>Here you can</a:t>
            </a:r>
            <a:r>
              <a:rPr lang="en-US" baseline="0" dirty="0" smtClean="0"/>
              <a:t> see that I’ve just highlighted all the “entities” in this post, for example Nintendo, 3DS, the date, and price.</a:t>
            </a:r>
          </a:p>
          <a:p>
            <a:r>
              <a:rPr lang="en-US" baseline="0" dirty="0" smtClean="0"/>
              <a:t>Doing this kind of thing automatically is the standard NLP task of “Named Entity Recognition”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DF864-ABF2-BC4F-9DBE-44EDB8129BF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163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we might classify this post as a PRODUCT RELEASE event.</a:t>
            </a:r>
          </a:p>
          <a:p>
            <a:r>
              <a:rPr lang="en-US" baseline="0" dirty="0" smtClean="0"/>
              <a:t>We might also have a pre-defined idea that product release events involve a company, a product, a date on which the product is released, the price and the geographical region where it is being released.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DF864-ABF2-BC4F-9DBE-44EDB8129BF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94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so the information extraction task is to fill in the fields for the event.</a:t>
            </a:r>
          </a:p>
          <a:p>
            <a:r>
              <a:rPr lang="en-US" baseline="0" dirty="0" smtClean="0"/>
              <a:t>So you could imagine many events mentioned on Twitter which fit this general schema.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can automatically convert tweets into database rows like this, then we can do SQL-like queries and higher-level data mining and analysis on top of this that wasn’t possible by just directly looking at the text.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DF864-ABF2-BC4F-9DBE-44EDB8129BF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94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so the information extraction task is to fill in the fields for the event.</a:t>
            </a:r>
          </a:p>
          <a:p>
            <a:r>
              <a:rPr lang="en-US" baseline="0" dirty="0" smtClean="0"/>
              <a:t>So you could imagine many events mentioned on Twitter which fit this general schema.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can automatically convert tweets into database rows like this, then we can do SQL-like queries and higher-level data mining and analysis on top of this that wasn’t possible by just directly looking at the text.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DF864-ABF2-BC4F-9DBE-44EDB8129BF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949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so the information extraction task is to fill in the fields for the event.</a:t>
            </a:r>
          </a:p>
          <a:p>
            <a:r>
              <a:rPr lang="en-US" baseline="0" dirty="0" smtClean="0"/>
              <a:t>So you could imagine many events mentioned on Twitter which fit this general schema.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can automatically convert tweets into database rows like this, then we can do SQL-like queries and higher-level data mining and analysis on top of this that wasn’t possible by just directly looking at the text.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DF864-ABF2-BC4F-9DBE-44EDB8129BF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94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so the information extraction task is to fill in the fields for the event.</a:t>
            </a:r>
          </a:p>
          <a:p>
            <a:r>
              <a:rPr lang="en-US" baseline="0" dirty="0" smtClean="0"/>
              <a:t>So you could imagine many events mentioned on Twitter which fit this general schema.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can automatically convert tweets into database rows like this, then we can do SQL-like queries and higher-level data mining and analysis on top of this that wasn’t possible by just directly looking at the text.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DF864-ABF2-BC4F-9DBE-44EDB8129BF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141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PROBLEM AREA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OK, so in</a:t>
            </a:r>
            <a:r>
              <a:rPr lang="en-US" baseline="0" dirty="0" smtClean="0"/>
              <a:t> distant supervision for binary relations we have access to a large number of instances of a target relation.</a:t>
            </a:r>
          </a:p>
          <a:p>
            <a:r>
              <a:rPr lang="en-US" baseline="0" dirty="0" smtClean="0"/>
              <a:t>Then we gather a bunch of sentences which mention pairs of entities from the </a:t>
            </a:r>
            <a:r>
              <a:rPr lang="en-US" baseline="0" dirty="0" err="1" smtClean="0"/>
              <a:t>realtion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Now we can extract features from these sentences and treat them like positive examples of the relation.</a:t>
            </a:r>
          </a:p>
          <a:p>
            <a:r>
              <a:rPr lang="en-US" baseline="0" dirty="0" smtClean="0"/>
              <a:t>But what happens if some data is missing here?</a:t>
            </a:r>
          </a:p>
          <a:p>
            <a:r>
              <a:rPr lang="en-US" baseline="0" dirty="0" smtClean="0"/>
              <a:t>Now all these sentences are effectively negative training examples which is clearly problematic.</a:t>
            </a:r>
          </a:p>
          <a:p>
            <a:r>
              <a:rPr lang="en-US" baseline="0" dirty="0" smtClean="0"/>
              <a:t>This is a pretty common situation.  These databases are incomplete and there is a lot of missing data.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********************************************************</a:t>
            </a:r>
          </a:p>
          <a:p>
            <a:endParaRPr lang="en-US" dirty="0" smtClean="0"/>
          </a:p>
          <a:p>
            <a:r>
              <a:rPr lang="en-US" dirty="0" smtClean="0"/>
              <a:t>***PROBLEM</a:t>
            </a:r>
            <a:r>
              <a:rPr lang="en-US" baseline="0" dirty="0" smtClean="0"/>
              <a:t>-AREA****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distant supervision we have access to both a database and a large text corpus.</a:t>
            </a:r>
          </a:p>
          <a:p>
            <a:r>
              <a:rPr lang="en-US" dirty="0" smtClean="0"/>
              <a:t>For example Freebase contains large lists of people and their</a:t>
            </a:r>
            <a:r>
              <a:rPr lang="en-US" baseline="0" dirty="0" smtClean="0"/>
              <a:t> birth locations.</a:t>
            </a:r>
          </a:p>
          <a:p>
            <a:r>
              <a:rPr lang="en-US" baseline="0" dirty="0" smtClean="0"/>
              <a:t>And if we search the web for pairs of these entities, we can find lots of sentences which mention them.</a:t>
            </a:r>
          </a:p>
          <a:p>
            <a:r>
              <a:rPr lang="en-US" baseline="0" dirty="0" smtClean="0"/>
              <a:t>For example here are a few sentences which mention Barack Obama and Honolulu.</a:t>
            </a:r>
          </a:p>
          <a:p>
            <a:r>
              <a:rPr lang="en-US" baseline="0" dirty="0" smtClean="0"/>
              <a:t>OK, so each of these entity pairs become positive examples for the relation we’re trying to extract (in this case birth-location), we extract features from these sentences and train a supervised classifier to recognize instances of the relation for new pairs of entities.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********************************************************************</a:t>
            </a:r>
          </a:p>
          <a:p>
            <a:endParaRPr lang="en-US" dirty="0" smtClean="0"/>
          </a:p>
          <a:p>
            <a:r>
              <a:rPr lang="en-US" dirty="0" smtClean="0"/>
              <a:t>In Distant supervision we have access to a structured database,</a:t>
            </a:r>
            <a:r>
              <a:rPr lang="en-US" baseline="0" dirty="0" smtClean="0"/>
              <a:t> for example Freebase contains a list of birth locations for many individuals.</a:t>
            </a:r>
          </a:p>
          <a:p>
            <a:r>
              <a:rPr lang="en-US" dirty="0" smtClean="0"/>
              <a:t>Then</a:t>
            </a:r>
            <a:r>
              <a:rPr lang="en-US" baseline="0" dirty="0" smtClean="0"/>
              <a:t> we look through a large text collection and find all the sentences which mention people and their birth locations, for example all the sentences that contain Barack Obama and Honolulu.</a:t>
            </a:r>
          </a:p>
          <a:p>
            <a:r>
              <a:rPr lang="en-US" baseline="0" dirty="0" smtClean="0"/>
              <a:t>Then features are extracted from each group of sentences, and these entity pairs are treated as positive examples of the relation for a supervised classifier.</a:t>
            </a:r>
          </a:p>
          <a:p>
            <a:r>
              <a:rPr lang="en-US" baseline="0" dirty="0" smtClean="0"/>
              <a:t>-Negative instances are just random pairs of entities.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73171-2EC0-4114-9D46-963F4B9A772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63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3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323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0327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F2E77-C4A8-1B48-BA0B-035F5B74ADBA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3522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97A7-5C1C-614D-B41F-3D76660DC072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86808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F381D-2805-3742-A15F-5FAA2BBFDCFB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8133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BA389-972C-6F45-8F50-4060DCC0AD6A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3785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33BBD-7CC1-C549-AC25-56A4F25B0AE2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9863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E72C4-8A98-9348-912D-22672BADAE5A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7662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2E874-A7FB-6743-BB25-7500A285C3B3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07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7ACD9-3975-7847-8685-01A2E21A268C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0583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527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8E7D4-FD8F-6240-A7B8-D83AD20EF639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8779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B69C-1441-7640-8503-CE653F5A6F04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423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F73F4-7798-F948-8995-020EBD43A57A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1289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1E287-285D-CF49-86E3-7AC88B636015}" type="datetime1">
              <a:rPr lang="en-US">
                <a:solidFill>
                  <a:srgbClr val="008080"/>
                </a:solidFill>
              </a:rPr>
              <a:pPr>
                <a:defRPr/>
              </a:pPr>
              <a:t>4/26/2017</a:t>
            </a:fld>
            <a:endParaRPr lang="en-US">
              <a:solidFill>
                <a:srgbClr val="0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8080"/>
                </a:solidFill>
              </a:rPr>
              <a:t>Andrew McCallum, Just Research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8994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312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876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303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379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44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096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893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CD983-D9DE-A849-AC70-727A9AE55B2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EDA4-A299-7A46-98AC-DA26FA6955F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474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2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A9F633-4304-C844-ACF8-F59B016EB900}" type="datetime1">
              <a:rPr lang="en-US">
                <a:solidFill>
                  <a:srgbClr val="008080"/>
                </a:solidFill>
                <a:latin typeface="Arial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4/26/2017</a:t>
            </a:fld>
            <a:endParaRPr lang="en-US">
              <a:solidFill>
                <a:srgbClr val="00808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2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8080"/>
                </a:solidFill>
                <a:latin typeface="Arial" charset="0"/>
                <a:ea typeface="ＭＳ Ｐゴシック" charset="0"/>
              </a:rPr>
              <a:t>Andrew McCallum, Just Research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2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08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22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openie.allenai.org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rtw.ml.cmu.edu/rtw/kbbrowse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literome.azurewebsites.net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AghZ1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aritter.github.io/courses/5539_fall15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74021"/>
            <a:ext cx="6400800" cy="1752600"/>
          </a:xfrm>
        </p:spPr>
        <p:txBody>
          <a:bodyPr/>
          <a:lstStyle/>
          <a:p>
            <a:r>
              <a:rPr lang="en-US" dirty="0" smtClean="0"/>
              <a:t>Instructor: Alan Ritter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8246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CSE 5539: </a:t>
            </a:r>
            <a:r>
              <a:rPr lang="en-US" dirty="0" smtClean="0"/>
              <a:t>Web Information Extraction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15" y="3864420"/>
            <a:ext cx="2572167" cy="27460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49381" y="2942499"/>
            <a:ext cx="2791470" cy="1946995"/>
            <a:chOff x="6352530" y="3864420"/>
            <a:chExt cx="2791470" cy="1946995"/>
          </a:xfrm>
        </p:grpSpPr>
        <p:sp>
          <p:nvSpPr>
            <p:cNvPr id="7" name="Cloud Callout 6"/>
            <p:cNvSpPr/>
            <p:nvPr/>
          </p:nvSpPr>
          <p:spPr>
            <a:xfrm>
              <a:off x="6352530" y="3864420"/>
              <a:ext cx="2791470" cy="1946995"/>
            </a:xfrm>
            <a:prstGeom prst="cloudCallout">
              <a:avLst>
                <a:gd name="adj1" fmla="val -86191"/>
                <a:gd name="adj2" fmla="val 15811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7848" y="4144080"/>
              <a:ext cx="1826077" cy="1300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546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05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Question Answering / Structured Queries</a:t>
            </a:r>
          </a:p>
          <a:p>
            <a:pPr lvl="1"/>
            <a:r>
              <a:rPr lang="en-US" i="1" dirty="0" smtClean="0"/>
              <a:t>Which companies are releasing new smartphones new products in Europe this Spring?</a:t>
            </a:r>
          </a:p>
          <a:p>
            <a:pPr lvl="1"/>
            <a:r>
              <a:rPr lang="en-US" i="1" dirty="0" smtClean="0"/>
              <a:t>Alert me anytime a new smartphone is announced in the U.S.</a:t>
            </a:r>
          </a:p>
          <a:p>
            <a:r>
              <a:rPr lang="en-US" dirty="0" smtClean="0"/>
              <a:t>Data Mining</a:t>
            </a:r>
          </a:p>
          <a:p>
            <a:pPr lvl="1"/>
            <a:r>
              <a:rPr lang="en-US" dirty="0" smtClean="0"/>
              <a:t>Analyze trends in product releases across different industries</a:t>
            </a:r>
          </a:p>
          <a:p>
            <a:pPr lvl="1"/>
            <a:r>
              <a:rPr lang="en-US" dirty="0" smtClean="0"/>
              <a:t>Is there a correlation between price and date of release?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3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Graphs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34" y="1974865"/>
            <a:ext cx="2695128" cy="4206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4434" y="1296628"/>
            <a:ext cx="191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not strings!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67226" y="3641308"/>
            <a:ext cx="990697" cy="9708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CSE 5539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757923" y="3641308"/>
            <a:ext cx="3233434" cy="970809"/>
            <a:chOff x="1757923" y="3641308"/>
            <a:chExt cx="3233434" cy="970809"/>
          </a:xfrm>
        </p:grpSpPr>
        <p:sp>
          <p:nvSpPr>
            <p:cNvPr id="8" name="Oval 7"/>
            <p:cNvSpPr/>
            <p:nvPr/>
          </p:nvSpPr>
          <p:spPr>
            <a:xfrm>
              <a:off x="4000660" y="3641308"/>
              <a:ext cx="990697" cy="97080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Ohio State Univ.</a:t>
              </a:r>
              <a:endParaRPr lang="en-US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757923" y="3757381"/>
              <a:ext cx="2242737" cy="369332"/>
              <a:chOff x="1682190" y="3567100"/>
              <a:chExt cx="2213309" cy="369332"/>
            </a:xfrm>
          </p:grpSpPr>
          <p:cxnSp>
            <p:nvCxnSpPr>
              <p:cNvPr id="10" name="Straight Arrow Connector 9"/>
              <p:cNvCxnSpPr>
                <a:stCxn id="7" idx="6"/>
                <a:endCxn id="8" idx="2"/>
              </p:cNvCxnSpPr>
              <p:nvPr/>
            </p:nvCxnSpPr>
            <p:spPr>
              <a:xfrm>
                <a:off x="1682190" y="3936432"/>
                <a:ext cx="221330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870016" y="3567100"/>
                <a:ext cx="1816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Course offered at</a:t>
                </a:r>
                <a:endParaRPr lang="en-US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202630" y="2000533"/>
            <a:ext cx="2296577" cy="1640775"/>
            <a:chOff x="1202630" y="2000533"/>
            <a:chExt cx="2296577" cy="1640775"/>
          </a:xfrm>
        </p:grpSpPr>
        <p:sp>
          <p:nvSpPr>
            <p:cNvPr id="11" name="Oval 10"/>
            <p:cNvSpPr/>
            <p:nvPr/>
          </p:nvSpPr>
          <p:spPr>
            <a:xfrm>
              <a:off x="2508510" y="2000533"/>
              <a:ext cx="990697" cy="97080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Alan Ritter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7" idx="0"/>
              <a:endCxn id="11" idx="3"/>
            </p:cNvCxnSpPr>
            <p:nvPr/>
          </p:nvCxnSpPr>
          <p:spPr>
            <a:xfrm flipV="1">
              <a:off x="1262575" y="2829170"/>
              <a:ext cx="1391019" cy="8121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9599051">
              <a:off x="1202630" y="2786678"/>
              <a:ext cx="11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Instructor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62575" y="4469945"/>
            <a:ext cx="2883169" cy="1727631"/>
            <a:chOff x="1262575" y="4469945"/>
            <a:chExt cx="2883169" cy="1727631"/>
          </a:xfrm>
        </p:grpSpPr>
        <p:sp>
          <p:nvSpPr>
            <p:cNvPr id="21" name="Oval 20"/>
            <p:cNvSpPr/>
            <p:nvPr/>
          </p:nvSpPr>
          <p:spPr>
            <a:xfrm>
              <a:off x="1262575" y="5226767"/>
              <a:ext cx="990697" cy="97080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Columbus OH</a:t>
              </a:r>
              <a:endParaRPr lang="en-US" sz="1000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108188" y="4469945"/>
              <a:ext cx="2037556" cy="898994"/>
              <a:chOff x="840111" y="2944699"/>
              <a:chExt cx="2876045" cy="898994"/>
            </a:xfrm>
          </p:grpSpPr>
          <p:cxnSp>
            <p:nvCxnSpPr>
              <p:cNvPr id="24" name="Straight Arrow Connector 23"/>
              <p:cNvCxnSpPr>
                <a:stCxn id="8" idx="3"/>
                <a:endCxn id="21" idx="7"/>
              </p:cNvCxnSpPr>
              <p:nvPr/>
            </p:nvCxnSpPr>
            <p:spPr>
              <a:xfrm flipH="1">
                <a:off x="840111" y="2944699"/>
                <a:ext cx="2876045" cy="8989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 rot="20154842">
                <a:off x="1157203" y="3149747"/>
                <a:ext cx="1632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Located In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91101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258" y="1293247"/>
            <a:ext cx="3089689" cy="4231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2" y="3640900"/>
            <a:ext cx="8443411" cy="2807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92" y="413382"/>
            <a:ext cx="2336394" cy="2861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247" y="1348155"/>
            <a:ext cx="2752551" cy="3712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367" y="1793421"/>
            <a:ext cx="2653407" cy="31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16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 </a:t>
            </a:r>
            <a:r>
              <a:rPr lang="en-US" dirty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001" y="2336341"/>
            <a:ext cx="2336163" cy="1439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37" y="4166158"/>
            <a:ext cx="2330092" cy="428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734" y="4249376"/>
            <a:ext cx="1851842" cy="916662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>
            <a:off x="2040999" y="1872646"/>
            <a:ext cx="5928617" cy="4438626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of these databases are sparsely populated and out of date.  </a:t>
            </a:r>
          </a:p>
          <a:p>
            <a:pPr algn="ctr"/>
            <a:r>
              <a:rPr lang="en-US" dirty="0" smtClean="0"/>
              <a:t>We need to extract this type of knowledge from text!!!!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698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 </a:t>
            </a:r>
            <a:r>
              <a:rPr lang="en-US" dirty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001" y="2336341"/>
            <a:ext cx="2336163" cy="1439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37" y="4166158"/>
            <a:ext cx="2330092" cy="428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734" y="4249376"/>
            <a:ext cx="1851842" cy="916662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>
            <a:off x="2040999" y="1872646"/>
            <a:ext cx="5928617" cy="4438626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of these databases are sparsely populated and out of date.  </a:t>
            </a:r>
          </a:p>
          <a:p>
            <a:pPr algn="ctr"/>
            <a:r>
              <a:rPr lang="en-US" dirty="0" smtClean="0"/>
              <a:t>We need to extract this type of knowledge from text!!!!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5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information Extraction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15" y="1185546"/>
            <a:ext cx="6184946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3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22" y="367480"/>
            <a:ext cx="8057513" cy="60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0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22" y="367480"/>
            <a:ext cx="8057513" cy="60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1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46" y="419055"/>
            <a:ext cx="8100533" cy="58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7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23" y="787585"/>
            <a:ext cx="8421957" cy="32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2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33" y="274638"/>
            <a:ext cx="2529417" cy="2529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209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99050" cy="50179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Data Analytics / Big Data</a:t>
            </a:r>
          </a:p>
          <a:p>
            <a:pPr lvl="1"/>
            <a:r>
              <a:rPr lang="en-US" dirty="0" smtClean="0"/>
              <a:t>Companies have lots of data lying around</a:t>
            </a:r>
          </a:p>
          <a:p>
            <a:pPr lvl="1"/>
            <a:r>
              <a:rPr lang="en-US" dirty="0" smtClean="0"/>
              <a:t>Computing cycles are cheap</a:t>
            </a:r>
          </a:p>
          <a:p>
            <a:pPr lvl="1"/>
            <a:r>
              <a:rPr lang="en-US" dirty="0" smtClean="0"/>
              <a:t>Using data to get insights:</a:t>
            </a:r>
          </a:p>
          <a:p>
            <a:pPr lvl="2"/>
            <a:r>
              <a:rPr lang="en-US" dirty="0" smtClean="0"/>
              <a:t>Business, Healthcare, Science, Government, Politics</a:t>
            </a:r>
          </a:p>
          <a:p>
            <a:r>
              <a:rPr lang="en-US" dirty="0" smtClean="0"/>
              <a:t>Challenge: Most of the world’s data is Unstructured</a:t>
            </a:r>
          </a:p>
          <a:p>
            <a:pPr lvl="1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Speech</a:t>
            </a:r>
          </a:p>
          <a:p>
            <a:pPr lvl="1"/>
            <a:r>
              <a:rPr lang="en-US" dirty="0" smtClean="0"/>
              <a:t>Images</a:t>
            </a:r>
          </a:p>
        </p:txBody>
      </p:sp>
      <p:sp>
        <p:nvSpPr>
          <p:cNvPr id="4" name="Explosion 1 3"/>
          <p:cNvSpPr/>
          <p:nvPr/>
        </p:nvSpPr>
        <p:spPr>
          <a:xfrm>
            <a:off x="4688417" y="2054456"/>
            <a:ext cx="5080000" cy="2497668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Structured Data</a:t>
            </a:r>
            <a:endParaRPr lang="en-US" sz="4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252633" y="0"/>
            <a:ext cx="2881223" cy="6905625"/>
            <a:chOff x="6208500" y="0"/>
            <a:chExt cx="2881223" cy="6905625"/>
          </a:xfrm>
        </p:grpSpPr>
        <p:pic>
          <p:nvPicPr>
            <p:cNvPr id="10" name="Picture 2" descr="http://3.bp.blogspot.com/-4I2wyBHOEzk/TgzNfsKm09I/AAAAAAAAAAY/kouNKSinnAU/s1600/200million-comparison-fina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502"/>
            <a:stretch/>
          </p:blipFill>
          <p:spPr bwMode="auto">
            <a:xfrm>
              <a:off x="6208500" y="0"/>
              <a:ext cx="2881223" cy="69056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452" y="755962"/>
              <a:ext cx="828942" cy="828942"/>
            </a:xfrm>
            <a:prstGeom prst="rect">
              <a:avLst/>
            </a:prstGeom>
          </p:spPr>
        </p:pic>
      </p:grpSp>
      <p:sp>
        <p:nvSpPr>
          <p:cNvPr id="5" name="Rectangular Callout 4"/>
          <p:cNvSpPr/>
          <p:nvPr/>
        </p:nvSpPr>
        <p:spPr>
          <a:xfrm>
            <a:off x="3344333" y="4953000"/>
            <a:ext cx="5342467" cy="1552222"/>
          </a:xfrm>
          <a:prstGeom prst="wedgeRectCallout">
            <a:avLst>
              <a:gd name="adj1" fmla="val -73923"/>
              <a:gd name="adj2" fmla="val -384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Bigger Unstructured Data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2853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505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9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information Extraction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53" y="2491215"/>
            <a:ext cx="7538743" cy="253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5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Text from MUC-4 (1992)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9" y="1417638"/>
            <a:ext cx="9144000" cy="1712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9" y="3040061"/>
            <a:ext cx="9144000" cy="3082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2815" y="141834"/>
            <a:ext cx="186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Cowie</a:t>
            </a:r>
            <a:r>
              <a:rPr lang="en-US" dirty="0" smtClean="0"/>
              <a:t> and </a:t>
            </a:r>
            <a:r>
              <a:rPr lang="en-US" dirty="0" err="1" smtClean="0"/>
              <a:t>Wilks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675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Output from MUC-4 (1992)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4" y="1289400"/>
            <a:ext cx="8573680" cy="4500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3548321" y="5800970"/>
            <a:ext cx="60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…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7052815" y="141834"/>
            <a:ext cx="186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Cowie</a:t>
            </a:r>
            <a:r>
              <a:rPr lang="en-US" dirty="0" smtClean="0"/>
              <a:t> and </a:t>
            </a:r>
            <a:r>
              <a:rPr lang="en-US" dirty="0" err="1" smtClean="0"/>
              <a:t>Wilks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69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236482"/>
          </a:xfrm>
        </p:spPr>
        <p:txBody>
          <a:bodyPr/>
          <a:lstStyle/>
          <a:p>
            <a:r>
              <a:rPr lang="en-US" dirty="0" smtClean="0"/>
              <a:t>Initially: Rule Based</a:t>
            </a:r>
          </a:p>
          <a:p>
            <a:pPr lvl="1"/>
            <a:r>
              <a:rPr lang="en-US" dirty="0" smtClean="0"/>
              <a:t>Basically just write a bunch of regular expressions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3412"/>
            <a:ext cx="9144000" cy="37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26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236482"/>
          </a:xfrm>
        </p:spPr>
        <p:txBody>
          <a:bodyPr/>
          <a:lstStyle/>
          <a:p>
            <a:r>
              <a:rPr lang="en-US" dirty="0" smtClean="0"/>
              <a:t>Initially: Rule Based</a:t>
            </a:r>
          </a:p>
          <a:p>
            <a:pPr lvl="1"/>
            <a:r>
              <a:rPr lang="en-US" dirty="0" smtClean="0"/>
              <a:t>Basically just write a bunch of regular expressions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06" y="2843128"/>
            <a:ext cx="8665750" cy="34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4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236482"/>
          </a:xfrm>
        </p:spPr>
        <p:txBody>
          <a:bodyPr/>
          <a:lstStyle/>
          <a:p>
            <a:r>
              <a:rPr lang="en-US" dirty="0" smtClean="0"/>
              <a:t>Initially: Rule Based</a:t>
            </a:r>
          </a:p>
          <a:p>
            <a:pPr lvl="1"/>
            <a:r>
              <a:rPr lang="en-US" dirty="0" smtClean="0"/>
              <a:t>Basically just write a bunch of regular expressions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2" y="3335673"/>
            <a:ext cx="8722540" cy="242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4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Initially: Rule Based</a:t>
            </a:r>
          </a:p>
          <a:p>
            <a:pPr lvl="1"/>
            <a:r>
              <a:rPr lang="en-US" dirty="0" smtClean="0"/>
              <a:t>Basically just write a bunch of regular expressions</a:t>
            </a:r>
          </a:p>
          <a:p>
            <a:r>
              <a:rPr lang="en-US" b="1" dirty="0" smtClean="0"/>
              <a:t>Machine Learning </a:t>
            </a:r>
            <a:r>
              <a:rPr lang="en-US" sz="1800" b="1" dirty="0" smtClean="0">
                <a:solidFill>
                  <a:schemeClr val="tx2"/>
                </a:solidFill>
              </a:rPr>
              <a:t>(</a:t>
            </a:r>
            <a:r>
              <a:rPr lang="en-US" sz="1800" b="1" dirty="0" err="1" smtClean="0">
                <a:solidFill>
                  <a:schemeClr val="tx2"/>
                </a:solidFill>
              </a:rPr>
              <a:t>Fietag</a:t>
            </a:r>
            <a:r>
              <a:rPr lang="en-US" sz="1800" b="1" dirty="0" smtClean="0">
                <a:solidFill>
                  <a:schemeClr val="tx2"/>
                </a:solidFill>
              </a:rPr>
              <a:t> 1998) (</a:t>
            </a:r>
            <a:r>
              <a:rPr lang="en-US" sz="1800" b="1" dirty="0" err="1" smtClean="0">
                <a:solidFill>
                  <a:schemeClr val="tx2"/>
                </a:solidFill>
              </a:rPr>
              <a:t>Soderland</a:t>
            </a:r>
            <a:r>
              <a:rPr lang="en-US" sz="1800" b="1" dirty="0" smtClean="0">
                <a:solidFill>
                  <a:schemeClr val="tx2"/>
                </a:solidFill>
              </a:rPr>
              <a:t> 1999), (Mooney 1999)</a:t>
            </a:r>
          </a:p>
          <a:p>
            <a:pPr lvl="1"/>
            <a:r>
              <a:rPr lang="en-US" dirty="0" smtClean="0"/>
              <a:t>Annotate training / </a:t>
            </a:r>
            <a:r>
              <a:rPr lang="en-US" dirty="0" err="1" smtClean="0"/>
              <a:t>dev</a:t>
            </a:r>
            <a:r>
              <a:rPr lang="en-US" dirty="0" smtClean="0"/>
              <a:t> / test documents</a:t>
            </a:r>
          </a:p>
          <a:p>
            <a:pPr lvl="1"/>
            <a:r>
              <a:rPr lang="en-US" dirty="0" smtClean="0"/>
              <a:t>Train machine learning models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3365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Extraction by Sliding Window</a:t>
            </a:r>
          </a:p>
        </p:txBody>
      </p:sp>
      <p:sp>
        <p:nvSpPr>
          <p:cNvPr id="1277955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77956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996633"/>
                </a:solidFill>
                <a:latin typeface="Arial" charset="0"/>
                <a:ea typeface="ＭＳ Ｐゴシック" charset="0"/>
                <a:cs typeface="ＭＳ Ｐゴシック" charset="0"/>
              </a:rPr>
              <a:t>CMU UseNet Seminar Announcement</a:t>
            </a:r>
          </a:p>
        </p:txBody>
      </p:sp>
      <p:sp>
        <p:nvSpPr>
          <p:cNvPr id="1277957" name="AutoShape 5"/>
          <p:cNvSpPr>
            <a:spLocks/>
          </p:cNvSpPr>
          <p:nvPr/>
        </p:nvSpPr>
        <p:spPr bwMode="auto">
          <a:xfrm rot="-5400000">
            <a:off x="370681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779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2898" y="118343"/>
            <a:ext cx="29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from William Cohen]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6232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Extraction by Sliding Window</a:t>
            </a:r>
          </a:p>
        </p:txBody>
      </p:sp>
      <p:sp>
        <p:nvSpPr>
          <p:cNvPr id="127897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7898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996633"/>
                </a:solidFill>
                <a:latin typeface="Arial" charset="0"/>
                <a:ea typeface="ＭＳ Ｐゴシック" charset="0"/>
                <a:cs typeface="ＭＳ Ｐゴシック" charset="0"/>
              </a:rPr>
              <a:t>CMU UseNet Seminar Announcement</a:t>
            </a:r>
          </a:p>
        </p:txBody>
      </p:sp>
      <p:sp>
        <p:nvSpPr>
          <p:cNvPr id="1278981" name="AutoShape 5"/>
          <p:cNvSpPr>
            <a:spLocks/>
          </p:cNvSpPr>
          <p:nvPr/>
        </p:nvSpPr>
        <p:spPr bwMode="auto">
          <a:xfrm rot="-5400000">
            <a:off x="4468812" y="658813"/>
            <a:ext cx="206375" cy="2438400"/>
          </a:xfrm>
          <a:prstGeom prst="leftBrace">
            <a:avLst>
              <a:gd name="adj1" fmla="val 9846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78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2898" y="118343"/>
            <a:ext cx="29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from William Cohen]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4109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Knowledge from Text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126247" y="4501435"/>
            <a:ext cx="2995361" cy="583307"/>
            <a:chOff x="3126247" y="4501435"/>
            <a:chExt cx="2995361" cy="583307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3126247" y="4501435"/>
              <a:ext cx="232154" cy="58330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600265" y="4501435"/>
              <a:ext cx="0" cy="58330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743657" y="4501435"/>
              <a:ext cx="377951" cy="58330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86948" y="1288845"/>
            <a:ext cx="8545755" cy="1865430"/>
            <a:chOff x="286948" y="1288845"/>
            <a:chExt cx="8545755" cy="1865430"/>
          </a:xfrm>
        </p:grpSpPr>
        <p:grpSp>
          <p:nvGrpSpPr>
            <p:cNvPr id="8" name="Group 7"/>
            <p:cNvGrpSpPr/>
            <p:nvPr/>
          </p:nvGrpSpPr>
          <p:grpSpPr>
            <a:xfrm>
              <a:off x="286948" y="1288845"/>
              <a:ext cx="6125633" cy="1865430"/>
              <a:chOff x="1272117" y="1306136"/>
              <a:chExt cx="6125633" cy="186543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272117" y="1306136"/>
                <a:ext cx="4863836" cy="1865430"/>
                <a:chOff x="232834" y="1650999"/>
                <a:chExt cx="6406446" cy="2275417"/>
              </a:xfrm>
            </p:grpSpPr>
            <p:sp>
              <p:nvSpPr>
                <p:cNvPr id="4" name="Cloud Callout 3"/>
                <p:cNvSpPr/>
                <p:nvPr/>
              </p:nvSpPr>
              <p:spPr>
                <a:xfrm>
                  <a:off x="232834" y="1830917"/>
                  <a:ext cx="4116918" cy="2095499"/>
                </a:xfrm>
                <a:prstGeom prst="cloudCallout">
                  <a:avLst>
                    <a:gd name="adj1" fmla="val 20157"/>
                    <a:gd name="adj2" fmla="val 42503"/>
                  </a:avLst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/>
                    <a:t>The Web</a:t>
                  </a:r>
                  <a:endParaRPr lang="en-US" sz="4000" dirty="0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1734" t="19327" b="16512"/>
                <a:stretch/>
              </p:blipFill>
              <p:spPr>
                <a:xfrm>
                  <a:off x="4349752" y="1650999"/>
                  <a:ext cx="2289528" cy="2275417"/>
                </a:xfrm>
                <a:prstGeom prst="rect">
                  <a:avLst/>
                </a:prstGeom>
              </p:spPr>
            </p:pic>
          </p:grpSp>
          <p:sp>
            <p:nvSpPr>
              <p:cNvPr id="7" name="Snip Single Corner Rectangle 6"/>
              <p:cNvSpPr/>
              <p:nvPr/>
            </p:nvSpPr>
            <p:spPr>
              <a:xfrm>
                <a:off x="6254750" y="1487023"/>
                <a:ext cx="1143000" cy="1555750"/>
              </a:xfrm>
              <a:prstGeom prst="snip1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/>
                  <a:t>News</a:t>
                </a:r>
                <a:endParaRPr lang="en-US" dirty="0"/>
              </a:p>
            </p:txBody>
          </p:sp>
        </p:grpSp>
        <p:pic>
          <p:nvPicPr>
            <p:cNvPr id="49" name="Picture 2" descr="https://encrypted-tbn3.gstatic.com/images?q=tbn:ANd9GcRcnPywAQbo6YQ2fwL76n7u9N06QySPU93715aEbeShgAjWWbk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215" y="1667317"/>
              <a:ext cx="2118488" cy="12277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2479778" y="2806905"/>
            <a:ext cx="4510857" cy="1694530"/>
            <a:chOff x="2479778" y="2806905"/>
            <a:chExt cx="4510857" cy="1694530"/>
          </a:xfrm>
        </p:grpSpPr>
        <p:cxnSp>
          <p:nvCxnSpPr>
            <p:cNvPr id="13" name="Straight Arrow Connector 12"/>
            <p:cNvCxnSpPr>
              <a:stCxn id="4" idx="4"/>
            </p:cNvCxnSpPr>
            <p:nvPr/>
          </p:nvCxnSpPr>
          <p:spPr>
            <a:xfrm>
              <a:off x="2479778" y="3025482"/>
              <a:ext cx="430432" cy="4652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428849" y="2806905"/>
              <a:ext cx="0" cy="68380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7" idx="1"/>
            </p:cNvCxnSpPr>
            <p:nvPr/>
          </p:nvCxnSpPr>
          <p:spPr>
            <a:xfrm flipH="1">
              <a:off x="5418461" y="3025482"/>
              <a:ext cx="422620" cy="4652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2550584" y="3490707"/>
              <a:ext cx="4307417" cy="1010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Text Extractors</a:t>
              </a:r>
              <a:endParaRPr lang="en-US" sz="36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6412581" y="2895040"/>
              <a:ext cx="578054" cy="59566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8091361"/>
              </p:ext>
            </p:extLst>
          </p:nvPr>
        </p:nvGraphicFramePr>
        <p:xfrm>
          <a:off x="709642" y="5084742"/>
          <a:ext cx="8013798" cy="1483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16446"/>
                <a:gridCol w="616446"/>
                <a:gridCol w="616446"/>
                <a:gridCol w="616446"/>
                <a:gridCol w="616446"/>
                <a:gridCol w="616446"/>
                <a:gridCol w="616446"/>
                <a:gridCol w="616446"/>
                <a:gridCol w="616446"/>
                <a:gridCol w="616446"/>
                <a:gridCol w="616446"/>
                <a:gridCol w="616446"/>
                <a:gridCol w="61644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286978" y="5671862"/>
            <a:ext cx="28346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Structured Data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6313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Extraction by Sliding Window</a:t>
            </a:r>
          </a:p>
        </p:txBody>
      </p:sp>
      <p:sp>
        <p:nvSpPr>
          <p:cNvPr id="128000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8000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996633"/>
                </a:solidFill>
                <a:latin typeface="Arial" charset="0"/>
                <a:ea typeface="ＭＳ Ｐゴシック" charset="0"/>
                <a:cs typeface="ＭＳ Ｐゴシック" charset="0"/>
              </a:rPr>
              <a:t>CMU UseNet Seminar Announcement</a:t>
            </a:r>
          </a:p>
        </p:txBody>
      </p:sp>
      <p:sp>
        <p:nvSpPr>
          <p:cNvPr id="1280005" name="AutoShape 5"/>
          <p:cNvSpPr>
            <a:spLocks/>
          </p:cNvSpPr>
          <p:nvPr/>
        </p:nvSpPr>
        <p:spPr bwMode="auto">
          <a:xfrm rot="-5400000">
            <a:off x="5497512" y="827088"/>
            <a:ext cx="206375" cy="2209800"/>
          </a:xfrm>
          <a:prstGeom prst="leftBrace">
            <a:avLst>
              <a:gd name="adj1" fmla="val 89231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800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2898" y="118343"/>
            <a:ext cx="29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from William Cohen]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103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Extraction by Sliding Window</a:t>
            </a:r>
          </a:p>
        </p:txBody>
      </p:sp>
      <p:sp>
        <p:nvSpPr>
          <p:cNvPr id="1281027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81028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996633"/>
                </a:solidFill>
                <a:latin typeface="Arial" charset="0"/>
                <a:ea typeface="ＭＳ Ｐゴシック" charset="0"/>
                <a:cs typeface="ＭＳ Ｐゴシック" charset="0"/>
              </a:rPr>
              <a:t>CMU UseNet Seminar Announcement</a:t>
            </a:r>
          </a:p>
        </p:txBody>
      </p:sp>
      <p:sp>
        <p:nvSpPr>
          <p:cNvPr id="1281029" name="AutoShape 5"/>
          <p:cNvSpPr>
            <a:spLocks/>
          </p:cNvSpPr>
          <p:nvPr/>
        </p:nvSpPr>
        <p:spPr bwMode="auto">
          <a:xfrm rot="-5400000">
            <a:off x="4202112" y="2579688"/>
            <a:ext cx="206375" cy="1600200"/>
          </a:xfrm>
          <a:prstGeom prst="leftBrace">
            <a:avLst>
              <a:gd name="adj1" fmla="val 64615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8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2898" y="118343"/>
            <a:ext cx="29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from William Cohen]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0801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 </a:t>
            </a:r>
            <a:r>
              <a:rPr lang="ja-JP" altLang="en-US" smtClean="0">
                <a:latin typeface="Arial"/>
                <a:cs typeface="+mj-cs"/>
              </a:rPr>
              <a:t>“</a:t>
            </a:r>
            <a:r>
              <a:rPr lang="en-US" smtClean="0">
                <a:cs typeface="+mj-cs"/>
              </a:rPr>
              <a:t>Naïve Bayes</a:t>
            </a:r>
            <a:r>
              <a:rPr lang="ja-JP" altLang="en-US" smtClean="0">
                <a:latin typeface="Arial"/>
                <a:cs typeface="+mj-cs"/>
              </a:rPr>
              <a:t>”</a:t>
            </a:r>
            <a:r>
              <a:rPr lang="en-US" smtClean="0">
                <a:cs typeface="+mj-cs"/>
              </a:rPr>
              <a:t> Sliding Window Model</a:t>
            </a:r>
          </a:p>
        </p:txBody>
      </p:sp>
      <p:sp>
        <p:nvSpPr>
          <p:cNvPr id="1282051" name="Text Box 3"/>
          <p:cNvSpPr txBox="1">
            <a:spLocks noChangeArrowheads="1"/>
          </p:cNvSpPr>
          <p:nvPr/>
        </p:nvSpPr>
        <p:spPr bwMode="auto">
          <a:xfrm>
            <a:off x="6445250" y="990600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[Freitag 1997]</a:t>
            </a:r>
          </a:p>
        </p:txBody>
      </p:sp>
      <p:sp>
        <p:nvSpPr>
          <p:cNvPr id="1282052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7905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00  :  pm  Place   :   Wean  Hall  Rm  5409  Speaker   :   Sebastian  Thrun</a:t>
            </a:r>
          </a:p>
        </p:txBody>
      </p:sp>
      <p:sp>
        <p:nvSpPr>
          <p:cNvPr id="45060" name="Freeform 5"/>
          <p:cNvSpPr>
            <a:spLocks/>
          </p:cNvSpPr>
          <p:nvPr/>
        </p:nvSpPr>
        <p:spPr bwMode="auto">
          <a:xfrm>
            <a:off x="2987675" y="2347913"/>
            <a:ext cx="2286000" cy="152400"/>
          </a:xfrm>
          <a:custGeom>
            <a:avLst/>
            <a:gdLst>
              <a:gd name="T0" fmla="*/ 0 w 672"/>
              <a:gd name="T1" fmla="*/ 3142 h 97"/>
              <a:gd name="T2" fmla="*/ 3402 w 672"/>
              <a:gd name="T3" fmla="*/ 18854 h 97"/>
              <a:gd name="T4" fmla="*/ 13607 w 672"/>
              <a:gd name="T5" fmla="*/ 32994 h 97"/>
              <a:gd name="T6" fmla="*/ 34018 w 672"/>
              <a:gd name="T7" fmla="*/ 45563 h 97"/>
              <a:gd name="T8" fmla="*/ 54429 w 672"/>
              <a:gd name="T9" fmla="*/ 56561 h 97"/>
              <a:gd name="T10" fmla="*/ 85045 w 672"/>
              <a:gd name="T11" fmla="*/ 65988 h 97"/>
              <a:gd name="T12" fmla="*/ 115661 w 672"/>
              <a:gd name="T13" fmla="*/ 72272 h 97"/>
              <a:gd name="T14" fmla="*/ 153080 w 672"/>
              <a:gd name="T15" fmla="*/ 76986 h 97"/>
              <a:gd name="T16" fmla="*/ 190500 w 672"/>
              <a:gd name="T17" fmla="*/ 78557 h 97"/>
              <a:gd name="T18" fmla="*/ 952500 w 672"/>
              <a:gd name="T19" fmla="*/ 76986 h 97"/>
              <a:gd name="T20" fmla="*/ 989920 w 672"/>
              <a:gd name="T21" fmla="*/ 78557 h 97"/>
              <a:gd name="T22" fmla="*/ 1027339 w 672"/>
              <a:gd name="T23" fmla="*/ 83270 h 97"/>
              <a:gd name="T24" fmla="*/ 1057955 w 672"/>
              <a:gd name="T25" fmla="*/ 89555 h 97"/>
              <a:gd name="T26" fmla="*/ 1088571 w 672"/>
              <a:gd name="T27" fmla="*/ 98981 h 97"/>
              <a:gd name="T28" fmla="*/ 1108982 w 672"/>
              <a:gd name="T29" fmla="*/ 109979 h 97"/>
              <a:gd name="T30" fmla="*/ 1129393 w 672"/>
              <a:gd name="T31" fmla="*/ 122548 h 97"/>
              <a:gd name="T32" fmla="*/ 1139598 w 672"/>
              <a:gd name="T33" fmla="*/ 136689 h 97"/>
              <a:gd name="T34" fmla="*/ 1143000 w 672"/>
              <a:gd name="T35" fmla="*/ 152400 h 97"/>
              <a:gd name="T36" fmla="*/ 1146402 w 672"/>
              <a:gd name="T37" fmla="*/ 136689 h 97"/>
              <a:gd name="T38" fmla="*/ 1156607 w 672"/>
              <a:gd name="T39" fmla="*/ 122548 h 97"/>
              <a:gd name="T40" fmla="*/ 1177018 w 672"/>
              <a:gd name="T41" fmla="*/ 109979 h 97"/>
              <a:gd name="T42" fmla="*/ 1197429 w 672"/>
              <a:gd name="T43" fmla="*/ 98981 h 97"/>
              <a:gd name="T44" fmla="*/ 1228045 w 672"/>
              <a:gd name="T45" fmla="*/ 89555 h 97"/>
              <a:gd name="T46" fmla="*/ 1258661 w 672"/>
              <a:gd name="T47" fmla="*/ 83270 h 97"/>
              <a:gd name="T48" fmla="*/ 1296080 w 672"/>
              <a:gd name="T49" fmla="*/ 78557 h 97"/>
              <a:gd name="T50" fmla="*/ 1333500 w 672"/>
              <a:gd name="T51" fmla="*/ 76986 h 97"/>
              <a:gd name="T52" fmla="*/ 2095500 w 672"/>
              <a:gd name="T53" fmla="*/ 75414 h 97"/>
              <a:gd name="T54" fmla="*/ 2132920 w 672"/>
              <a:gd name="T55" fmla="*/ 73843 h 97"/>
              <a:gd name="T56" fmla="*/ 2170339 w 672"/>
              <a:gd name="T57" fmla="*/ 69130 h 97"/>
              <a:gd name="T58" fmla="*/ 2200955 w 672"/>
              <a:gd name="T59" fmla="*/ 62845 h 97"/>
              <a:gd name="T60" fmla="*/ 2231571 w 672"/>
              <a:gd name="T61" fmla="*/ 53419 h 97"/>
              <a:gd name="T62" fmla="*/ 2251982 w 672"/>
              <a:gd name="T63" fmla="*/ 42421 h 97"/>
              <a:gd name="T64" fmla="*/ 2272393 w 672"/>
              <a:gd name="T65" fmla="*/ 29852 h 97"/>
              <a:gd name="T66" fmla="*/ 2282598 w 672"/>
              <a:gd name="T67" fmla="*/ 15711 h 97"/>
              <a:gd name="T68" fmla="*/ 2286000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Freeform 6"/>
          <p:cNvSpPr>
            <a:spLocks/>
          </p:cNvSpPr>
          <p:nvPr/>
        </p:nvSpPr>
        <p:spPr bwMode="auto">
          <a:xfrm>
            <a:off x="5426075" y="2347913"/>
            <a:ext cx="3124200" cy="152400"/>
          </a:xfrm>
          <a:custGeom>
            <a:avLst/>
            <a:gdLst>
              <a:gd name="T0" fmla="*/ 0 w 672"/>
              <a:gd name="T1" fmla="*/ 3142 h 97"/>
              <a:gd name="T2" fmla="*/ 4649 w 672"/>
              <a:gd name="T3" fmla="*/ 18854 h 97"/>
              <a:gd name="T4" fmla="*/ 18596 w 672"/>
              <a:gd name="T5" fmla="*/ 32994 h 97"/>
              <a:gd name="T6" fmla="*/ 46491 w 672"/>
              <a:gd name="T7" fmla="*/ 45563 h 97"/>
              <a:gd name="T8" fmla="*/ 74386 w 672"/>
              <a:gd name="T9" fmla="*/ 56561 h 97"/>
              <a:gd name="T10" fmla="*/ 116228 w 672"/>
              <a:gd name="T11" fmla="*/ 65988 h 97"/>
              <a:gd name="T12" fmla="*/ 158070 w 672"/>
              <a:gd name="T13" fmla="*/ 72272 h 97"/>
              <a:gd name="T14" fmla="*/ 209210 w 672"/>
              <a:gd name="T15" fmla="*/ 76986 h 97"/>
              <a:gd name="T16" fmla="*/ 260350 w 672"/>
              <a:gd name="T17" fmla="*/ 78557 h 97"/>
              <a:gd name="T18" fmla="*/ 1301750 w 672"/>
              <a:gd name="T19" fmla="*/ 76986 h 97"/>
              <a:gd name="T20" fmla="*/ 1352890 w 672"/>
              <a:gd name="T21" fmla="*/ 78557 h 97"/>
              <a:gd name="T22" fmla="*/ 1404030 w 672"/>
              <a:gd name="T23" fmla="*/ 83270 h 97"/>
              <a:gd name="T24" fmla="*/ 1445872 w 672"/>
              <a:gd name="T25" fmla="*/ 89555 h 97"/>
              <a:gd name="T26" fmla="*/ 1487714 w 672"/>
              <a:gd name="T27" fmla="*/ 98981 h 97"/>
              <a:gd name="T28" fmla="*/ 1515609 w 672"/>
              <a:gd name="T29" fmla="*/ 109979 h 97"/>
              <a:gd name="T30" fmla="*/ 1543504 w 672"/>
              <a:gd name="T31" fmla="*/ 122548 h 97"/>
              <a:gd name="T32" fmla="*/ 1557451 w 672"/>
              <a:gd name="T33" fmla="*/ 136689 h 97"/>
              <a:gd name="T34" fmla="*/ 1562100 w 672"/>
              <a:gd name="T35" fmla="*/ 152400 h 97"/>
              <a:gd name="T36" fmla="*/ 1566749 w 672"/>
              <a:gd name="T37" fmla="*/ 136689 h 97"/>
              <a:gd name="T38" fmla="*/ 1580696 w 672"/>
              <a:gd name="T39" fmla="*/ 122548 h 97"/>
              <a:gd name="T40" fmla="*/ 1608591 w 672"/>
              <a:gd name="T41" fmla="*/ 109979 h 97"/>
              <a:gd name="T42" fmla="*/ 1636486 w 672"/>
              <a:gd name="T43" fmla="*/ 98981 h 97"/>
              <a:gd name="T44" fmla="*/ 1678328 w 672"/>
              <a:gd name="T45" fmla="*/ 89555 h 97"/>
              <a:gd name="T46" fmla="*/ 1720170 w 672"/>
              <a:gd name="T47" fmla="*/ 83270 h 97"/>
              <a:gd name="T48" fmla="*/ 1771310 w 672"/>
              <a:gd name="T49" fmla="*/ 78557 h 97"/>
              <a:gd name="T50" fmla="*/ 1822450 w 672"/>
              <a:gd name="T51" fmla="*/ 76986 h 97"/>
              <a:gd name="T52" fmla="*/ 2863850 w 672"/>
              <a:gd name="T53" fmla="*/ 75414 h 97"/>
              <a:gd name="T54" fmla="*/ 2914990 w 672"/>
              <a:gd name="T55" fmla="*/ 73843 h 97"/>
              <a:gd name="T56" fmla="*/ 2966130 w 672"/>
              <a:gd name="T57" fmla="*/ 69130 h 97"/>
              <a:gd name="T58" fmla="*/ 3007972 w 672"/>
              <a:gd name="T59" fmla="*/ 62845 h 97"/>
              <a:gd name="T60" fmla="*/ 3049814 w 672"/>
              <a:gd name="T61" fmla="*/ 53419 h 97"/>
              <a:gd name="T62" fmla="*/ 3077709 w 672"/>
              <a:gd name="T63" fmla="*/ 42421 h 97"/>
              <a:gd name="T64" fmla="*/ 3105604 w 672"/>
              <a:gd name="T65" fmla="*/ 29852 h 97"/>
              <a:gd name="T66" fmla="*/ 3119551 w 672"/>
              <a:gd name="T67" fmla="*/ 15711 h 97"/>
              <a:gd name="T68" fmla="*/ 3124200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Freeform 7"/>
          <p:cNvSpPr>
            <a:spLocks/>
          </p:cNvSpPr>
          <p:nvPr/>
        </p:nvSpPr>
        <p:spPr bwMode="auto">
          <a:xfrm>
            <a:off x="854075" y="2347913"/>
            <a:ext cx="1905000" cy="152400"/>
          </a:xfrm>
          <a:custGeom>
            <a:avLst/>
            <a:gdLst>
              <a:gd name="T0" fmla="*/ 0 w 672"/>
              <a:gd name="T1" fmla="*/ 3142 h 97"/>
              <a:gd name="T2" fmla="*/ 2835 w 672"/>
              <a:gd name="T3" fmla="*/ 18854 h 97"/>
              <a:gd name="T4" fmla="*/ 11339 w 672"/>
              <a:gd name="T5" fmla="*/ 32994 h 97"/>
              <a:gd name="T6" fmla="*/ 28348 w 672"/>
              <a:gd name="T7" fmla="*/ 45563 h 97"/>
              <a:gd name="T8" fmla="*/ 45357 w 672"/>
              <a:gd name="T9" fmla="*/ 56561 h 97"/>
              <a:gd name="T10" fmla="*/ 70871 w 672"/>
              <a:gd name="T11" fmla="*/ 65988 h 97"/>
              <a:gd name="T12" fmla="*/ 96384 w 672"/>
              <a:gd name="T13" fmla="*/ 72272 h 97"/>
              <a:gd name="T14" fmla="*/ 127567 w 672"/>
              <a:gd name="T15" fmla="*/ 76986 h 97"/>
              <a:gd name="T16" fmla="*/ 158750 w 672"/>
              <a:gd name="T17" fmla="*/ 78557 h 97"/>
              <a:gd name="T18" fmla="*/ 793750 w 672"/>
              <a:gd name="T19" fmla="*/ 76986 h 97"/>
              <a:gd name="T20" fmla="*/ 824933 w 672"/>
              <a:gd name="T21" fmla="*/ 78557 h 97"/>
              <a:gd name="T22" fmla="*/ 856116 w 672"/>
              <a:gd name="T23" fmla="*/ 83270 h 97"/>
              <a:gd name="T24" fmla="*/ 881629 w 672"/>
              <a:gd name="T25" fmla="*/ 89555 h 97"/>
              <a:gd name="T26" fmla="*/ 907143 w 672"/>
              <a:gd name="T27" fmla="*/ 98981 h 97"/>
              <a:gd name="T28" fmla="*/ 924152 w 672"/>
              <a:gd name="T29" fmla="*/ 109979 h 97"/>
              <a:gd name="T30" fmla="*/ 941161 w 672"/>
              <a:gd name="T31" fmla="*/ 122548 h 97"/>
              <a:gd name="T32" fmla="*/ 949665 w 672"/>
              <a:gd name="T33" fmla="*/ 136689 h 97"/>
              <a:gd name="T34" fmla="*/ 952500 w 672"/>
              <a:gd name="T35" fmla="*/ 152400 h 97"/>
              <a:gd name="T36" fmla="*/ 955335 w 672"/>
              <a:gd name="T37" fmla="*/ 136689 h 97"/>
              <a:gd name="T38" fmla="*/ 963839 w 672"/>
              <a:gd name="T39" fmla="*/ 122548 h 97"/>
              <a:gd name="T40" fmla="*/ 980848 w 672"/>
              <a:gd name="T41" fmla="*/ 109979 h 97"/>
              <a:gd name="T42" fmla="*/ 997857 w 672"/>
              <a:gd name="T43" fmla="*/ 98981 h 97"/>
              <a:gd name="T44" fmla="*/ 1023371 w 672"/>
              <a:gd name="T45" fmla="*/ 89555 h 97"/>
              <a:gd name="T46" fmla="*/ 1048884 w 672"/>
              <a:gd name="T47" fmla="*/ 83270 h 97"/>
              <a:gd name="T48" fmla="*/ 1080067 w 672"/>
              <a:gd name="T49" fmla="*/ 78557 h 97"/>
              <a:gd name="T50" fmla="*/ 1111250 w 672"/>
              <a:gd name="T51" fmla="*/ 76986 h 97"/>
              <a:gd name="T52" fmla="*/ 1746250 w 672"/>
              <a:gd name="T53" fmla="*/ 75414 h 97"/>
              <a:gd name="T54" fmla="*/ 1777433 w 672"/>
              <a:gd name="T55" fmla="*/ 73843 h 97"/>
              <a:gd name="T56" fmla="*/ 1808616 w 672"/>
              <a:gd name="T57" fmla="*/ 69130 h 97"/>
              <a:gd name="T58" fmla="*/ 1834129 w 672"/>
              <a:gd name="T59" fmla="*/ 62845 h 97"/>
              <a:gd name="T60" fmla="*/ 1859643 w 672"/>
              <a:gd name="T61" fmla="*/ 53419 h 97"/>
              <a:gd name="T62" fmla="*/ 1876652 w 672"/>
              <a:gd name="T63" fmla="*/ 42421 h 97"/>
              <a:gd name="T64" fmla="*/ 1893661 w 672"/>
              <a:gd name="T65" fmla="*/ 29852 h 97"/>
              <a:gd name="T66" fmla="*/ 1902165 w 672"/>
              <a:gd name="T67" fmla="*/ 15711 h 97"/>
              <a:gd name="T68" fmla="*/ 1905000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2056" name="Text Box 8"/>
          <p:cNvSpPr txBox="1">
            <a:spLocks noChangeArrowheads="1"/>
          </p:cNvSpPr>
          <p:nvPr/>
        </p:nvSpPr>
        <p:spPr bwMode="auto">
          <a:xfrm>
            <a:off x="777875" y="1905000"/>
            <a:ext cx="596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 </a:t>
            </a:r>
            <a:r>
              <a:rPr lang="en-US" i="1" baseline="-25000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t-m</a:t>
            </a:r>
          </a:p>
        </p:txBody>
      </p:sp>
      <p:sp>
        <p:nvSpPr>
          <p:cNvPr id="1282057" name="Text Box 9"/>
          <p:cNvSpPr txBox="1">
            <a:spLocks noChangeArrowheads="1"/>
          </p:cNvSpPr>
          <p:nvPr/>
        </p:nvSpPr>
        <p:spPr bwMode="auto">
          <a:xfrm>
            <a:off x="2424113" y="1905000"/>
            <a:ext cx="563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 </a:t>
            </a:r>
            <a:r>
              <a:rPr lang="en-US" i="1" baseline="-25000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t-1</a:t>
            </a:r>
          </a:p>
        </p:txBody>
      </p:sp>
      <p:sp>
        <p:nvSpPr>
          <p:cNvPr id="1282058" name="Text Box 10"/>
          <p:cNvSpPr txBox="1">
            <a:spLocks noChangeArrowheads="1"/>
          </p:cNvSpPr>
          <p:nvPr/>
        </p:nvSpPr>
        <p:spPr bwMode="auto">
          <a:xfrm>
            <a:off x="3084513" y="1905000"/>
            <a:ext cx="436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 </a:t>
            </a:r>
            <a:r>
              <a:rPr lang="en-US" i="1" baseline="-25000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1282059" name="Text Box 11"/>
          <p:cNvSpPr txBox="1">
            <a:spLocks noChangeArrowheads="1"/>
          </p:cNvSpPr>
          <p:nvPr/>
        </p:nvSpPr>
        <p:spPr bwMode="auto">
          <a:xfrm>
            <a:off x="4733925" y="1905000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 </a:t>
            </a:r>
            <a:r>
              <a:rPr lang="en-US" i="1" baseline="-25000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t+n</a:t>
            </a:r>
          </a:p>
        </p:txBody>
      </p:sp>
      <p:sp>
        <p:nvSpPr>
          <p:cNvPr id="1282060" name="Text Box 12"/>
          <p:cNvSpPr txBox="1">
            <a:spLocks noChangeArrowheads="1"/>
          </p:cNvSpPr>
          <p:nvPr/>
        </p:nvSpPr>
        <p:spPr bwMode="auto">
          <a:xfrm>
            <a:off x="5545138" y="1905000"/>
            <a:ext cx="795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 </a:t>
            </a:r>
            <a:r>
              <a:rPr lang="en-US" i="1" baseline="-25000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t+n+1</a:t>
            </a:r>
          </a:p>
        </p:txBody>
      </p:sp>
      <p:sp>
        <p:nvSpPr>
          <p:cNvPr id="1282061" name="Text Box 13"/>
          <p:cNvSpPr txBox="1">
            <a:spLocks noChangeArrowheads="1"/>
          </p:cNvSpPr>
          <p:nvPr/>
        </p:nvSpPr>
        <p:spPr bwMode="auto">
          <a:xfrm>
            <a:off x="7874000" y="1905000"/>
            <a:ext cx="828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 </a:t>
            </a:r>
            <a:r>
              <a:rPr lang="en-US" i="1" baseline="-25000">
                <a:solidFill>
                  <a:srgbClr val="9966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t+n+m</a:t>
            </a:r>
          </a:p>
        </p:txBody>
      </p:sp>
      <p:sp>
        <p:nvSpPr>
          <p:cNvPr id="1282062" name="Text Box 14"/>
          <p:cNvSpPr txBox="1">
            <a:spLocks noChangeArrowheads="1"/>
          </p:cNvSpPr>
          <p:nvPr/>
        </p:nvSpPr>
        <p:spPr bwMode="auto">
          <a:xfrm>
            <a:off x="1482725" y="2500313"/>
            <a:ext cx="66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8080"/>
                </a:solidFill>
                <a:latin typeface="Arial" charset="0"/>
                <a:ea typeface="ＭＳ Ｐゴシック" charset="0"/>
                <a:cs typeface="ＭＳ Ｐゴシック" charset="0"/>
              </a:rPr>
              <a:t>prefix</a:t>
            </a:r>
          </a:p>
        </p:txBody>
      </p:sp>
      <p:sp>
        <p:nvSpPr>
          <p:cNvPr id="1282063" name="Text Box 15"/>
          <p:cNvSpPr txBox="1">
            <a:spLocks noChangeArrowheads="1"/>
          </p:cNvSpPr>
          <p:nvPr/>
        </p:nvSpPr>
        <p:spPr bwMode="auto">
          <a:xfrm>
            <a:off x="3749675" y="2500313"/>
            <a:ext cx="920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8080"/>
                </a:solidFill>
                <a:latin typeface="Arial" charset="0"/>
                <a:ea typeface="ＭＳ Ｐゴシック" charset="0"/>
                <a:cs typeface="ＭＳ Ｐゴシック" charset="0"/>
              </a:rPr>
              <a:t>contents</a:t>
            </a:r>
          </a:p>
        </p:txBody>
      </p:sp>
      <p:sp>
        <p:nvSpPr>
          <p:cNvPr id="1282064" name="Text Box 16"/>
          <p:cNvSpPr txBox="1">
            <a:spLocks noChangeArrowheads="1"/>
          </p:cNvSpPr>
          <p:nvPr/>
        </p:nvSpPr>
        <p:spPr bwMode="auto">
          <a:xfrm>
            <a:off x="6675438" y="2500313"/>
            <a:ext cx="655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8080"/>
                </a:solidFill>
                <a:latin typeface="Arial" charset="0"/>
                <a:ea typeface="ＭＳ Ｐゴシック" charset="0"/>
                <a:cs typeface="ＭＳ Ｐゴシック" charset="0"/>
              </a:rPr>
              <a:t>suffix</a:t>
            </a:r>
          </a:p>
        </p:txBody>
      </p:sp>
      <p:sp>
        <p:nvSpPr>
          <p:cNvPr id="1282066" name="Text Box 18"/>
          <p:cNvSpPr txBox="1">
            <a:spLocks noChangeArrowheads="1"/>
          </p:cNvSpPr>
          <p:nvPr/>
        </p:nvSpPr>
        <p:spPr bwMode="auto">
          <a:xfrm>
            <a:off x="304800" y="5257800"/>
            <a:ext cx="870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If 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P(</a:t>
            </a:r>
            <a:r>
              <a:rPr lang="ja-JP" altLang="en-US" sz="200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Wean Hall Rm 5409</a:t>
            </a:r>
            <a:r>
              <a:rPr lang="ja-JP" altLang="en-US" sz="200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= LOCATION)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is above some threshold, extract it. </a:t>
            </a:r>
          </a:p>
        </p:txBody>
      </p:sp>
      <p:sp>
        <p:nvSpPr>
          <p:cNvPr id="1282067" name="Text Box 19"/>
          <p:cNvSpPr txBox="1">
            <a:spLocks noChangeArrowheads="1"/>
          </p:cNvSpPr>
          <p:nvPr/>
        </p:nvSpPr>
        <p:spPr bwMode="auto">
          <a:xfrm>
            <a:off x="288925" y="171291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1282068" name="Text Box 20"/>
          <p:cNvSpPr txBox="1">
            <a:spLocks noChangeArrowheads="1"/>
          </p:cNvSpPr>
          <p:nvPr/>
        </p:nvSpPr>
        <p:spPr bwMode="auto">
          <a:xfrm>
            <a:off x="8731250" y="16906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1282069" name="Text Box 21"/>
          <p:cNvSpPr txBox="1">
            <a:spLocks noChangeArrowheads="1"/>
          </p:cNvSpPr>
          <p:nvPr/>
        </p:nvSpPr>
        <p:spPr bwMode="auto">
          <a:xfrm>
            <a:off x="304800" y="2895600"/>
            <a:ext cx="8610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Estimate Pr(LOCATION|window) using Bayes rule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Try all </a:t>
            </a:r>
            <a:r>
              <a:rPr lang="ja-JP" altLang="en-US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reasonable</a:t>
            </a:r>
            <a:r>
              <a:rPr lang="ja-JP" altLang="en-US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windows (vary length, position)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Assume independence for length, prefix words, suffix words, content words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Estimate from data quantities like: Pr(</a:t>
            </a:r>
            <a:r>
              <a:rPr lang="ja-JP" altLang="en-US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Place</a:t>
            </a:r>
            <a:r>
              <a:rPr lang="ja-JP" altLang="en-US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in prefix|LOCATION)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72898" y="118343"/>
            <a:ext cx="29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from William Cohen]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5187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>
                <a:latin typeface="Arial"/>
                <a:cs typeface="+mj-cs"/>
              </a:rPr>
              <a:t>“</a:t>
            </a:r>
            <a:r>
              <a:rPr lang="en-US" smtClean="0">
                <a:cs typeface="+mj-cs"/>
              </a:rPr>
              <a:t>Naïve Bayes</a:t>
            </a:r>
            <a:r>
              <a:rPr lang="ja-JP" altLang="en-US" smtClean="0">
                <a:latin typeface="Arial"/>
                <a:cs typeface="+mj-cs"/>
              </a:rPr>
              <a:t>”</a:t>
            </a:r>
            <a:r>
              <a:rPr lang="en-US" smtClean="0">
                <a:cs typeface="+mj-cs"/>
              </a:rPr>
              <a:t> Sliding Window Results</a:t>
            </a:r>
          </a:p>
        </p:txBody>
      </p:sp>
      <p:sp>
        <p:nvSpPr>
          <p:cNvPr id="1283075" name="Text Box 3"/>
          <p:cNvSpPr txBox="1">
            <a:spLocks noChangeArrowheads="1"/>
          </p:cNvSpPr>
          <p:nvPr/>
        </p:nvSpPr>
        <p:spPr bwMode="auto">
          <a:xfrm>
            <a:off x="228600" y="1841500"/>
            <a:ext cx="4968875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83076" name="Text Box 4"/>
          <p:cNvSpPr txBox="1">
            <a:spLocks noChangeArrowheads="1"/>
          </p:cNvSpPr>
          <p:nvPr/>
        </p:nvSpPr>
        <p:spPr bwMode="auto">
          <a:xfrm>
            <a:off x="252413" y="1431925"/>
            <a:ext cx="4776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Domain: CMU UseNet Seminar Announcements</a:t>
            </a:r>
          </a:p>
        </p:txBody>
      </p:sp>
      <p:sp>
        <p:nvSpPr>
          <p:cNvPr id="1283077" name="Text Box 5"/>
          <p:cNvSpPr txBox="1">
            <a:spLocks noChangeArrowheads="1"/>
          </p:cNvSpPr>
          <p:nvPr/>
        </p:nvSpPr>
        <p:spPr bwMode="auto">
          <a:xfrm>
            <a:off x="5911850" y="2852738"/>
            <a:ext cx="25209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Field		F1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 Name:	30%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Location:	61%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Start Time:	98%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2898" y="118343"/>
            <a:ext cx="29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from William Cohen]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7132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IE with Hidden Markov Models</a:t>
            </a:r>
          </a:p>
        </p:txBody>
      </p:sp>
      <p:sp>
        <p:nvSpPr>
          <p:cNvPr id="829443" name="Text Box 1027"/>
          <p:cNvSpPr txBox="1">
            <a:spLocks noChangeArrowheads="1"/>
          </p:cNvSpPr>
          <p:nvPr/>
        </p:nvSpPr>
        <p:spPr bwMode="auto">
          <a:xfrm>
            <a:off x="1203325" y="1789113"/>
            <a:ext cx="6457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Yesterday Pedro Domingos spoke this example sentence.</a:t>
            </a:r>
          </a:p>
        </p:txBody>
      </p:sp>
      <p:sp>
        <p:nvSpPr>
          <p:cNvPr id="59395" name="Oval 1057"/>
          <p:cNvSpPr>
            <a:spLocks noChangeArrowheads="1"/>
          </p:cNvSpPr>
          <p:nvPr/>
        </p:nvSpPr>
        <p:spPr bwMode="auto">
          <a:xfrm>
            <a:off x="182245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" name="Oval 1058"/>
          <p:cNvSpPr>
            <a:spLocks noChangeArrowheads="1"/>
          </p:cNvSpPr>
          <p:nvPr/>
        </p:nvSpPr>
        <p:spPr bwMode="auto">
          <a:xfrm>
            <a:off x="2819400" y="4114800"/>
            <a:ext cx="233363" cy="233363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7" name="Oval 1059"/>
          <p:cNvSpPr>
            <a:spLocks noChangeArrowheads="1"/>
          </p:cNvSpPr>
          <p:nvPr/>
        </p:nvSpPr>
        <p:spPr bwMode="auto">
          <a:xfrm>
            <a:off x="3729038" y="4114800"/>
            <a:ext cx="233362" cy="233363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" name="Oval 1060"/>
          <p:cNvSpPr>
            <a:spLocks noChangeArrowheads="1"/>
          </p:cNvSpPr>
          <p:nvPr/>
        </p:nvSpPr>
        <p:spPr bwMode="auto">
          <a:xfrm>
            <a:off x="457200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9" name="Oval 1061"/>
          <p:cNvSpPr>
            <a:spLocks noChangeArrowheads="1"/>
          </p:cNvSpPr>
          <p:nvPr/>
        </p:nvSpPr>
        <p:spPr bwMode="auto">
          <a:xfrm>
            <a:off x="525145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Oval 1062"/>
          <p:cNvSpPr>
            <a:spLocks noChangeArrowheads="1"/>
          </p:cNvSpPr>
          <p:nvPr/>
        </p:nvSpPr>
        <p:spPr bwMode="auto">
          <a:xfrm>
            <a:off x="593725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1" name="Oval 1063"/>
          <p:cNvSpPr>
            <a:spLocks noChangeArrowheads="1"/>
          </p:cNvSpPr>
          <p:nvPr/>
        </p:nvSpPr>
        <p:spPr bwMode="auto">
          <a:xfrm>
            <a:off x="693420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480" name="Text Box 1064"/>
          <p:cNvSpPr txBox="1">
            <a:spLocks noChangeArrowheads="1"/>
          </p:cNvSpPr>
          <p:nvPr/>
        </p:nvSpPr>
        <p:spPr bwMode="auto">
          <a:xfrm>
            <a:off x="1295400" y="4425950"/>
            <a:ext cx="645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C0C0C0"/>
                </a:solidFill>
                <a:cs typeface="+mn-cs"/>
              </a:rPr>
              <a:t>Yesterday</a:t>
            </a:r>
            <a:r>
              <a:rPr lang="en-US">
                <a:cs typeface="+mn-cs"/>
              </a:rPr>
              <a:t> </a:t>
            </a:r>
            <a:r>
              <a:rPr lang="en-US">
                <a:solidFill>
                  <a:schemeClr val="accent2"/>
                </a:solidFill>
                <a:cs typeface="+mn-cs"/>
              </a:rPr>
              <a:t>Pedro Domingos</a:t>
            </a:r>
            <a:r>
              <a:rPr lang="en-US">
                <a:cs typeface="+mn-cs"/>
              </a:rPr>
              <a:t> </a:t>
            </a:r>
            <a:r>
              <a:rPr lang="en-US">
                <a:solidFill>
                  <a:srgbClr val="C0C0C0"/>
                </a:solidFill>
                <a:cs typeface="+mn-cs"/>
              </a:rPr>
              <a:t>spoke this example sentence.</a:t>
            </a:r>
          </a:p>
        </p:txBody>
      </p:sp>
      <p:sp>
        <p:nvSpPr>
          <p:cNvPr id="829481" name="Text Box 1065"/>
          <p:cNvSpPr txBox="1">
            <a:spLocks noChangeArrowheads="1"/>
          </p:cNvSpPr>
          <p:nvPr/>
        </p:nvSpPr>
        <p:spPr bwMode="auto">
          <a:xfrm>
            <a:off x="1377950" y="6034088"/>
            <a:ext cx="3651250" cy="36671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Person name: </a:t>
            </a:r>
            <a:r>
              <a:rPr lang="en-US">
                <a:solidFill>
                  <a:schemeClr val="accent2"/>
                </a:solidFill>
                <a:cs typeface="+mn-cs"/>
              </a:rPr>
              <a:t>Pedro Domingos</a:t>
            </a:r>
            <a:r>
              <a:rPr lang="en-US">
                <a:cs typeface="+mn-cs"/>
              </a:rPr>
              <a:t> </a:t>
            </a:r>
          </a:p>
        </p:txBody>
      </p:sp>
      <p:sp>
        <p:nvSpPr>
          <p:cNvPr id="829483" name="Text Box 1067"/>
          <p:cNvSpPr txBox="1">
            <a:spLocks noChangeArrowheads="1"/>
          </p:cNvSpPr>
          <p:nvPr/>
        </p:nvSpPr>
        <p:spPr bwMode="auto">
          <a:xfrm>
            <a:off x="517525" y="1346200"/>
            <a:ext cx="438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Given a sequence of observations:</a:t>
            </a:r>
          </a:p>
        </p:txBody>
      </p:sp>
      <p:sp>
        <p:nvSpPr>
          <p:cNvPr id="829484" name="Text Box 1068"/>
          <p:cNvSpPr txBox="1">
            <a:spLocks noChangeArrowheads="1"/>
          </p:cNvSpPr>
          <p:nvPr/>
        </p:nvSpPr>
        <p:spPr bwMode="auto">
          <a:xfrm>
            <a:off x="517525" y="2346325"/>
            <a:ext cx="252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and a trained HMM:</a:t>
            </a:r>
          </a:p>
        </p:txBody>
      </p:sp>
      <p:sp>
        <p:nvSpPr>
          <p:cNvPr id="829485" name="Text Box 1069"/>
          <p:cNvSpPr txBox="1">
            <a:spLocks noChangeArrowheads="1"/>
          </p:cNvSpPr>
          <p:nvPr/>
        </p:nvSpPr>
        <p:spPr bwMode="auto">
          <a:xfrm>
            <a:off x="517525" y="3565525"/>
            <a:ext cx="5637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Find the most likely state sequence:  (Viterbi)</a:t>
            </a:r>
          </a:p>
        </p:txBody>
      </p:sp>
      <p:sp>
        <p:nvSpPr>
          <p:cNvPr id="829487" name="Text Box 1071"/>
          <p:cNvSpPr txBox="1">
            <a:spLocks noChangeArrowheads="1"/>
          </p:cNvSpPr>
          <p:nvPr/>
        </p:nvSpPr>
        <p:spPr bwMode="auto">
          <a:xfrm>
            <a:off x="517525" y="5195888"/>
            <a:ext cx="8154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Any words said to be generated by the designated </a:t>
            </a:r>
            <a:r>
              <a:rPr lang="ja-JP" altLang="en-US" sz="2000">
                <a:latin typeface="Arial"/>
                <a:cs typeface="+mn-cs"/>
              </a:rPr>
              <a:t>“</a:t>
            </a:r>
            <a:r>
              <a:rPr lang="en-US" sz="2000">
                <a:cs typeface="+mn-cs"/>
              </a:rPr>
              <a:t>person name</a:t>
            </a:r>
            <a:r>
              <a:rPr lang="ja-JP" altLang="en-US" sz="2000">
                <a:latin typeface="Arial"/>
                <a:cs typeface="+mn-cs"/>
              </a:rPr>
              <a:t>”</a:t>
            </a:r>
            <a:endParaRPr lang="en-US" sz="2000">
              <a:cs typeface="+mn-cs"/>
            </a:endParaRPr>
          </a:p>
          <a:p>
            <a:pPr>
              <a:defRPr/>
            </a:pPr>
            <a:r>
              <a:rPr lang="en-US" sz="2000">
                <a:cs typeface="+mn-cs"/>
              </a:rPr>
              <a:t>state extract as a person name:</a:t>
            </a:r>
          </a:p>
        </p:txBody>
      </p:sp>
      <p:graphicFrame>
        <p:nvGraphicFramePr>
          <p:cNvPr id="59408" name="Object 1072"/>
          <p:cNvGraphicFramePr>
            <a:graphicFrameLocks noChangeAspect="1"/>
          </p:cNvGraphicFramePr>
          <p:nvPr/>
        </p:nvGraphicFramePr>
        <p:xfrm>
          <a:off x="6248400" y="3581400"/>
          <a:ext cx="1879600" cy="412750"/>
        </p:xfrm>
        <a:graphic>
          <a:graphicData uri="http://schemas.openxmlformats.org/presentationml/2006/ole">
            <p:oleObj spid="_x0000_s31882" name="Equation" r:id="rId3" imgW="1040948" imgH="228501" progId="Equation.3">
              <p:embed/>
            </p:oleObj>
          </a:graphicData>
        </a:graphic>
      </p:graphicFrame>
      <p:sp>
        <p:nvSpPr>
          <p:cNvPr id="829489" name="Rectangle 1073"/>
          <p:cNvSpPr>
            <a:spLocks noChangeArrowheads="1"/>
          </p:cNvSpPr>
          <p:nvPr/>
        </p:nvSpPr>
        <p:spPr bwMode="auto">
          <a:xfrm>
            <a:off x="1295400" y="4038600"/>
            <a:ext cx="6477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829491" name="Picture 1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1500188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9492" name="Rectangle 1076"/>
          <p:cNvSpPr>
            <a:spLocks noChangeArrowheads="1"/>
          </p:cNvSpPr>
          <p:nvPr/>
        </p:nvSpPr>
        <p:spPr bwMode="auto">
          <a:xfrm>
            <a:off x="5410200" y="2362200"/>
            <a:ext cx="1905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9493" name="Rectangle 1077"/>
          <p:cNvSpPr>
            <a:spLocks noChangeArrowheads="1"/>
          </p:cNvSpPr>
          <p:nvPr/>
        </p:nvSpPr>
        <p:spPr bwMode="auto">
          <a:xfrm>
            <a:off x="5499100" y="243840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9494" name="Text Box 1078"/>
          <p:cNvSpPr txBox="1">
            <a:spLocks noChangeArrowheads="1"/>
          </p:cNvSpPr>
          <p:nvPr/>
        </p:nvSpPr>
        <p:spPr bwMode="auto">
          <a:xfrm>
            <a:off x="5775325" y="2362200"/>
            <a:ext cx="1370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>
                <a:cs typeface="+mn-cs"/>
              </a:rPr>
              <a:t>person name</a:t>
            </a:r>
          </a:p>
        </p:txBody>
      </p:sp>
      <p:sp>
        <p:nvSpPr>
          <p:cNvPr id="829495" name="Rectangle 1079"/>
          <p:cNvSpPr>
            <a:spLocks noChangeArrowheads="1"/>
          </p:cNvSpPr>
          <p:nvPr/>
        </p:nvSpPr>
        <p:spPr bwMode="auto">
          <a:xfrm>
            <a:off x="5502275" y="2743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9496" name="Text Box 1080"/>
          <p:cNvSpPr txBox="1">
            <a:spLocks noChangeArrowheads="1"/>
          </p:cNvSpPr>
          <p:nvPr/>
        </p:nvSpPr>
        <p:spPr bwMode="auto">
          <a:xfrm>
            <a:off x="5791200" y="266700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>
                <a:cs typeface="+mn-cs"/>
              </a:rPr>
              <a:t>location name</a:t>
            </a:r>
          </a:p>
        </p:txBody>
      </p:sp>
      <p:sp>
        <p:nvSpPr>
          <p:cNvPr id="829497" name="Rectangle 1081"/>
          <p:cNvSpPr>
            <a:spLocks noChangeArrowheads="1"/>
          </p:cNvSpPr>
          <p:nvPr/>
        </p:nvSpPr>
        <p:spPr bwMode="auto">
          <a:xfrm>
            <a:off x="5502275" y="3048000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9498" name="Text Box 1082"/>
          <p:cNvSpPr txBox="1">
            <a:spLocks noChangeArrowheads="1"/>
          </p:cNvSpPr>
          <p:nvPr/>
        </p:nvSpPr>
        <p:spPr bwMode="auto">
          <a:xfrm>
            <a:off x="5791200" y="2971800"/>
            <a:ext cx="124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>
                <a:cs typeface="+mn-cs"/>
              </a:rPr>
              <a:t>background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72898" y="118343"/>
            <a:ext cx="29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from William Cohen]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6437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Comic Sans MS" charset="0"/>
              </a:rPr>
              <a:t>Finite State Models</a:t>
            </a:r>
            <a:endParaRPr lang="en-US" dirty="0">
              <a:latin typeface="Comic Sans MS" charset="0"/>
            </a:endParaRPr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 flipH="1">
            <a:off x="620713" y="2133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>
            <a:off x="1001713" y="2133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1" name="Oval 33"/>
          <p:cNvSpPr>
            <a:spLocks noChangeArrowheads="1"/>
          </p:cNvSpPr>
          <p:nvPr/>
        </p:nvSpPr>
        <p:spPr bwMode="auto">
          <a:xfrm>
            <a:off x="849313" y="1828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2" name="Oval 34"/>
          <p:cNvSpPr>
            <a:spLocks noChangeArrowheads="1"/>
          </p:cNvSpPr>
          <p:nvPr/>
        </p:nvSpPr>
        <p:spPr bwMode="auto">
          <a:xfrm>
            <a:off x="392113" y="25146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3" name="Oval 35"/>
          <p:cNvSpPr>
            <a:spLocks noChangeArrowheads="1"/>
          </p:cNvSpPr>
          <p:nvPr/>
        </p:nvSpPr>
        <p:spPr bwMode="auto">
          <a:xfrm>
            <a:off x="849313" y="26670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4" name="Oval 36"/>
          <p:cNvSpPr>
            <a:spLocks noChangeArrowheads="1"/>
          </p:cNvSpPr>
          <p:nvPr/>
        </p:nvSpPr>
        <p:spPr bwMode="auto">
          <a:xfrm>
            <a:off x="1306513" y="25146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5" name="Line 37"/>
          <p:cNvSpPr>
            <a:spLocks noChangeShapeType="1"/>
          </p:cNvSpPr>
          <p:nvPr/>
        </p:nvSpPr>
        <p:spPr bwMode="auto">
          <a:xfrm>
            <a:off x="1001713" y="2133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6" name="Oval 38"/>
          <p:cNvSpPr>
            <a:spLocks noChangeArrowheads="1"/>
          </p:cNvSpPr>
          <p:nvPr/>
        </p:nvSpPr>
        <p:spPr bwMode="auto">
          <a:xfrm>
            <a:off x="3276600" y="1828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7" name="Oval 39"/>
          <p:cNvSpPr>
            <a:spLocks noChangeArrowheads="1"/>
          </p:cNvSpPr>
          <p:nvPr/>
        </p:nvSpPr>
        <p:spPr bwMode="auto">
          <a:xfrm>
            <a:off x="4114800" y="1828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8" name="Oval 40"/>
          <p:cNvSpPr>
            <a:spLocks noChangeArrowheads="1"/>
          </p:cNvSpPr>
          <p:nvPr/>
        </p:nvSpPr>
        <p:spPr bwMode="auto">
          <a:xfrm>
            <a:off x="4953000" y="1828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9" name="Oval 41"/>
          <p:cNvSpPr>
            <a:spLocks noChangeArrowheads="1"/>
          </p:cNvSpPr>
          <p:nvPr/>
        </p:nvSpPr>
        <p:spPr bwMode="auto">
          <a:xfrm>
            <a:off x="3276600" y="24384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0" name="Oval 42"/>
          <p:cNvSpPr>
            <a:spLocks noChangeArrowheads="1"/>
          </p:cNvSpPr>
          <p:nvPr/>
        </p:nvSpPr>
        <p:spPr bwMode="auto">
          <a:xfrm>
            <a:off x="4114800" y="24384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1" name="Oval 43"/>
          <p:cNvSpPr>
            <a:spLocks noChangeArrowheads="1"/>
          </p:cNvSpPr>
          <p:nvPr/>
        </p:nvSpPr>
        <p:spPr bwMode="auto">
          <a:xfrm>
            <a:off x="4953000" y="24384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>
            <a:off x="3581400" y="1981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3" name="Line 45"/>
          <p:cNvSpPr>
            <a:spLocks noChangeShapeType="1"/>
          </p:cNvSpPr>
          <p:nvPr/>
        </p:nvSpPr>
        <p:spPr bwMode="auto">
          <a:xfrm>
            <a:off x="4419600" y="1981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4" name="Line 46"/>
          <p:cNvSpPr>
            <a:spLocks noChangeShapeType="1"/>
          </p:cNvSpPr>
          <p:nvPr/>
        </p:nvSpPr>
        <p:spPr bwMode="auto">
          <a:xfrm>
            <a:off x="3429000" y="213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5" name="Line 47"/>
          <p:cNvSpPr>
            <a:spLocks noChangeShapeType="1"/>
          </p:cNvSpPr>
          <p:nvPr/>
        </p:nvSpPr>
        <p:spPr bwMode="auto">
          <a:xfrm>
            <a:off x="4267200" y="213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6" name="Line 48"/>
          <p:cNvSpPr>
            <a:spLocks noChangeShapeType="1"/>
          </p:cNvSpPr>
          <p:nvPr/>
        </p:nvSpPr>
        <p:spPr bwMode="auto">
          <a:xfrm>
            <a:off x="5105400" y="213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7" name="Oval 49"/>
          <p:cNvSpPr>
            <a:spLocks noChangeArrowheads="1"/>
          </p:cNvSpPr>
          <p:nvPr/>
        </p:nvSpPr>
        <p:spPr bwMode="auto">
          <a:xfrm>
            <a:off x="6899275" y="1828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8" name="Oval 50"/>
          <p:cNvSpPr>
            <a:spLocks noChangeArrowheads="1"/>
          </p:cNvSpPr>
          <p:nvPr/>
        </p:nvSpPr>
        <p:spPr bwMode="auto">
          <a:xfrm>
            <a:off x="6899275" y="25908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9" name="Oval 51"/>
          <p:cNvSpPr>
            <a:spLocks noChangeArrowheads="1"/>
          </p:cNvSpPr>
          <p:nvPr/>
        </p:nvSpPr>
        <p:spPr bwMode="auto">
          <a:xfrm>
            <a:off x="7356475" y="21336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20" name="Oval 52"/>
          <p:cNvSpPr>
            <a:spLocks noChangeArrowheads="1"/>
          </p:cNvSpPr>
          <p:nvPr/>
        </p:nvSpPr>
        <p:spPr bwMode="auto">
          <a:xfrm>
            <a:off x="7966075" y="1828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21" name="Oval 53"/>
          <p:cNvSpPr>
            <a:spLocks noChangeArrowheads="1"/>
          </p:cNvSpPr>
          <p:nvPr/>
        </p:nvSpPr>
        <p:spPr bwMode="auto">
          <a:xfrm>
            <a:off x="7737475" y="25908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22" name="Oval 54"/>
          <p:cNvSpPr>
            <a:spLocks noChangeArrowheads="1"/>
          </p:cNvSpPr>
          <p:nvPr/>
        </p:nvSpPr>
        <p:spPr bwMode="auto">
          <a:xfrm>
            <a:off x="8499475" y="25908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23" name="Line 55"/>
          <p:cNvSpPr>
            <a:spLocks noChangeShapeType="1"/>
          </p:cNvSpPr>
          <p:nvPr/>
        </p:nvSpPr>
        <p:spPr bwMode="auto">
          <a:xfrm>
            <a:off x="7051675" y="2133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4" name="Line 56"/>
          <p:cNvSpPr>
            <a:spLocks noChangeShapeType="1"/>
          </p:cNvSpPr>
          <p:nvPr/>
        </p:nvSpPr>
        <p:spPr bwMode="auto">
          <a:xfrm>
            <a:off x="7204075" y="1981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5" name="Line 57"/>
          <p:cNvSpPr>
            <a:spLocks noChangeShapeType="1"/>
          </p:cNvSpPr>
          <p:nvPr/>
        </p:nvSpPr>
        <p:spPr bwMode="auto">
          <a:xfrm>
            <a:off x="8194675" y="21336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6" name="Line 58"/>
          <p:cNvSpPr>
            <a:spLocks noChangeShapeType="1"/>
          </p:cNvSpPr>
          <p:nvPr/>
        </p:nvSpPr>
        <p:spPr bwMode="auto">
          <a:xfrm flipV="1">
            <a:off x="7661275" y="2057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>
            <a:off x="7204075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>
            <a:off x="7585075" y="2438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>
            <a:off x="7661275" y="22860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0" name="Line 62"/>
          <p:cNvSpPr>
            <a:spLocks noChangeShapeType="1"/>
          </p:cNvSpPr>
          <p:nvPr/>
        </p:nvSpPr>
        <p:spPr bwMode="auto">
          <a:xfrm flipH="1">
            <a:off x="609600" y="54864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1" name="Line 63"/>
          <p:cNvSpPr>
            <a:spLocks noChangeShapeType="1"/>
          </p:cNvSpPr>
          <p:nvPr/>
        </p:nvSpPr>
        <p:spPr bwMode="auto">
          <a:xfrm>
            <a:off x="9906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2" name="Oval 64"/>
          <p:cNvSpPr>
            <a:spLocks noChangeArrowheads="1"/>
          </p:cNvSpPr>
          <p:nvPr/>
        </p:nvSpPr>
        <p:spPr bwMode="auto">
          <a:xfrm>
            <a:off x="838200" y="51816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33" name="Oval 65"/>
          <p:cNvSpPr>
            <a:spLocks noChangeArrowheads="1"/>
          </p:cNvSpPr>
          <p:nvPr/>
        </p:nvSpPr>
        <p:spPr bwMode="auto">
          <a:xfrm>
            <a:off x="381000" y="58674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34" name="Oval 66"/>
          <p:cNvSpPr>
            <a:spLocks noChangeArrowheads="1"/>
          </p:cNvSpPr>
          <p:nvPr/>
        </p:nvSpPr>
        <p:spPr bwMode="auto">
          <a:xfrm>
            <a:off x="838200" y="60198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35" name="Oval 67"/>
          <p:cNvSpPr>
            <a:spLocks noChangeArrowheads="1"/>
          </p:cNvSpPr>
          <p:nvPr/>
        </p:nvSpPr>
        <p:spPr bwMode="auto">
          <a:xfrm>
            <a:off x="1295400" y="58674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36" name="Line 68"/>
          <p:cNvSpPr>
            <a:spLocks noChangeShapeType="1"/>
          </p:cNvSpPr>
          <p:nvPr/>
        </p:nvSpPr>
        <p:spPr bwMode="auto">
          <a:xfrm>
            <a:off x="990600" y="54864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7" name="Oval 69"/>
          <p:cNvSpPr>
            <a:spLocks noChangeArrowheads="1"/>
          </p:cNvSpPr>
          <p:nvPr/>
        </p:nvSpPr>
        <p:spPr bwMode="auto">
          <a:xfrm>
            <a:off x="3505200" y="53340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38" name="Oval 70"/>
          <p:cNvSpPr>
            <a:spLocks noChangeArrowheads="1"/>
          </p:cNvSpPr>
          <p:nvPr/>
        </p:nvSpPr>
        <p:spPr bwMode="auto">
          <a:xfrm>
            <a:off x="4343400" y="53340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39" name="Oval 71"/>
          <p:cNvSpPr>
            <a:spLocks noChangeArrowheads="1"/>
          </p:cNvSpPr>
          <p:nvPr/>
        </p:nvSpPr>
        <p:spPr bwMode="auto">
          <a:xfrm>
            <a:off x="5181600" y="53340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40" name="Oval 72"/>
          <p:cNvSpPr>
            <a:spLocks noChangeArrowheads="1"/>
          </p:cNvSpPr>
          <p:nvPr/>
        </p:nvSpPr>
        <p:spPr bwMode="auto">
          <a:xfrm>
            <a:off x="3505200" y="59436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41" name="Oval 73"/>
          <p:cNvSpPr>
            <a:spLocks noChangeArrowheads="1"/>
          </p:cNvSpPr>
          <p:nvPr/>
        </p:nvSpPr>
        <p:spPr bwMode="auto">
          <a:xfrm>
            <a:off x="4343400" y="59436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42" name="Oval 74"/>
          <p:cNvSpPr>
            <a:spLocks noChangeArrowheads="1"/>
          </p:cNvSpPr>
          <p:nvPr/>
        </p:nvSpPr>
        <p:spPr bwMode="auto">
          <a:xfrm>
            <a:off x="5181600" y="59436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43" name="Line 75"/>
          <p:cNvSpPr>
            <a:spLocks noChangeShapeType="1"/>
          </p:cNvSpPr>
          <p:nvPr/>
        </p:nvSpPr>
        <p:spPr bwMode="auto">
          <a:xfrm>
            <a:off x="3810000" y="5486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4" name="Line 76"/>
          <p:cNvSpPr>
            <a:spLocks noChangeShapeType="1"/>
          </p:cNvSpPr>
          <p:nvPr/>
        </p:nvSpPr>
        <p:spPr bwMode="auto">
          <a:xfrm>
            <a:off x="4648200" y="5486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5" name="Line 77"/>
          <p:cNvSpPr>
            <a:spLocks noChangeShapeType="1"/>
          </p:cNvSpPr>
          <p:nvPr/>
        </p:nvSpPr>
        <p:spPr bwMode="auto">
          <a:xfrm>
            <a:off x="36576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6" name="Line 78"/>
          <p:cNvSpPr>
            <a:spLocks noChangeShapeType="1"/>
          </p:cNvSpPr>
          <p:nvPr/>
        </p:nvSpPr>
        <p:spPr bwMode="auto">
          <a:xfrm>
            <a:off x="4495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7" name="Line 79"/>
          <p:cNvSpPr>
            <a:spLocks noChangeShapeType="1"/>
          </p:cNvSpPr>
          <p:nvPr/>
        </p:nvSpPr>
        <p:spPr bwMode="auto">
          <a:xfrm>
            <a:off x="5334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8" name="Oval 80"/>
          <p:cNvSpPr>
            <a:spLocks noChangeArrowheads="1"/>
          </p:cNvSpPr>
          <p:nvPr/>
        </p:nvSpPr>
        <p:spPr bwMode="auto">
          <a:xfrm>
            <a:off x="6899275" y="5257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49" name="Oval 81"/>
          <p:cNvSpPr>
            <a:spLocks noChangeArrowheads="1"/>
          </p:cNvSpPr>
          <p:nvPr/>
        </p:nvSpPr>
        <p:spPr bwMode="auto">
          <a:xfrm>
            <a:off x="6899275" y="60198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50" name="Oval 82"/>
          <p:cNvSpPr>
            <a:spLocks noChangeArrowheads="1"/>
          </p:cNvSpPr>
          <p:nvPr/>
        </p:nvSpPr>
        <p:spPr bwMode="auto">
          <a:xfrm>
            <a:off x="7356475" y="55626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51" name="Oval 83"/>
          <p:cNvSpPr>
            <a:spLocks noChangeArrowheads="1"/>
          </p:cNvSpPr>
          <p:nvPr/>
        </p:nvSpPr>
        <p:spPr bwMode="auto">
          <a:xfrm>
            <a:off x="7966075" y="5257800"/>
            <a:ext cx="304800" cy="304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52" name="Oval 84"/>
          <p:cNvSpPr>
            <a:spLocks noChangeArrowheads="1"/>
          </p:cNvSpPr>
          <p:nvPr/>
        </p:nvSpPr>
        <p:spPr bwMode="auto">
          <a:xfrm>
            <a:off x="7737475" y="60198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53" name="Oval 85"/>
          <p:cNvSpPr>
            <a:spLocks noChangeArrowheads="1"/>
          </p:cNvSpPr>
          <p:nvPr/>
        </p:nvSpPr>
        <p:spPr bwMode="auto">
          <a:xfrm>
            <a:off x="8499475" y="60198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54" name="Line 86"/>
          <p:cNvSpPr>
            <a:spLocks noChangeShapeType="1"/>
          </p:cNvSpPr>
          <p:nvPr/>
        </p:nvSpPr>
        <p:spPr bwMode="auto">
          <a:xfrm>
            <a:off x="7051675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55" name="Line 87"/>
          <p:cNvSpPr>
            <a:spLocks noChangeShapeType="1"/>
          </p:cNvSpPr>
          <p:nvPr/>
        </p:nvSpPr>
        <p:spPr bwMode="auto">
          <a:xfrm>
            <a:off x="7204075" y="5410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56" name="Line 88"/>
          <p:cNvSpPr>
            <a:spLocks noChangeShapeType="1"/>
          </p:cNvSpPr>
          <p:nvPr/>
        </p:nvSpPr>
        <p:spPr bwMode="auto">
          <a:xfrm>
            <a:off x="8194675" y="57912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57" name="Line 89"/>
          <p:cNvSpPr>
            <a:spLocks noChangeShapeType="1"/>
          </p:cNvSpPr>
          <p:nvPr/>
        </p:nvSpPr>
        <p:spPr bwMode="auto">
          <a:xfrm flipV="1">
            <a:off x="8118475" y="556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58" name="Line 90"/>
          <p:cNvSpPr>
            <a:spLocks noChangeShapeType="1"/>
          </p:cNvSpPr>
          <p:nvPr/>
        </p:nvSpPr>
        <p:spPr bwMode="auto">
          <a:xfrm flipV="1">
            <a:off x="7204075" y="6019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59" name="Line 91"/>
          <p:cNvSpPr>
            <a:spLocks noChangeShapeType="1"/>
          </p:cNvSpPr>
          <p:nvPr/>
        </p:nvSpPr>
        <p:spPr bwMode="auto">
          <a:xfrm>
            <a:off x="7508875" y="60198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60" name="Line 92"/>
          <p:cNvSpPr>
            <a:spLocks noChangeShapeType="1"/>
          </p:cNvSpPr>
          <p:nvPr/>
        </p:nvSpPr>
        <p:spPr bwMode="auto">
          <a:xfrm>
            <a:off x="7661275" y="57150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61" name="Rectangle 93"/>
          <p:cNvSpPr>
            <a:spLocks noChangeArrowheads="1"/>
          </p:cNvSpPr>
          <p:nvPr/>
        </p:nvSpPr>
        <p:spPr bwMode="auto">
          <a:xfrm>
            <a:off x="685800" y="56388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2" name="Rectangle 94"/>
          <p:cNvSpPr>
            <a:spLocks noChangeArrowheads="1"/>
          </p:cNvSpPr>
          <p:nvPr/>
        </p:nvSpPr>
        <p:spPr bwMode="auto">
          <a:xfrm>
            <a:off x="914400" y="57912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3" name="Rectangle 95"/>
          <p:cNvSpPr>
            <a:spLocks noChangeArrowheads="1"/>
          </p:cNvSpPr>
          <p:nvPr/>
        </p:nvSpPr>
        <p:spPr bwMode="auto">
          <a:xfrm>
            <a:off x="1143000" y="56388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4" name="Rectangle 96"/>
          <p:cNvSpPr>
            <a:spLocks noChangeArrowheads="1"/>
          </p:cNvSpPr>
          <p:nvPr/>
        </p:nvSpPr>
        <p:spPr bwMode="auto">
          <a:xfrm>
            <a:off x="3581400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5" name="Rectangle 97"/>
          <p:cNvSpPr>
            <a:spLocks noChangeArrowheads="1"/>
          </p:cNvSpPr>
          <p:nvPr/>
        </p:nvSpPr>
        <p:spPr bwMode="auto">
          <a:xfrm>
            <a:off x="3962400" y="54102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6" name="Rectangle 98"/>
          <p:cNvSpPr>
            <a:spLocks noChangeArrowheads="1"/>
          </p:cNvSpPr>
          <p:nvPr/>
        </p:nvSpPr>
        <p:spPr bwMode="auto">
          <a:xfrm>
            <a:off x="4876800" y="54102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7" name="Rectangle 99"/>
          <p:cNvSpPr>
            <a:spLocks noChangeArrowheads="1"/>
          </p:cNvSpPr>
          <p:nvPr/>
        </p:nvSpPr>
        <p:spPr bwMode="auto">
          <a:xfrm>
            <a:off x="4419600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8" name="Rectangle 100"/>
          <p:cNvSpPr>
            <a:spLocks noChangeArrowheads="1"/>
          </p:cNvSpPr>
          <p:nvPr/>
        </p:nvSpPr>
        <p:spPr bwMode="auto">
          <a:xfrm>
            <a:off x="5257800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9" name="Rectangle 101"/>
          <p:cNvSpPr>
            <a:spLocks noChangeArrowheads="1"/>
          </p:cNvSpPr>
          <p:nvPr/>
        </p:nvSpPr>
        <p:spPr bwMode="auto">
          <a:xfrm>
            <a:off x="6975475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" name="Rectangle 102"/>
          <p:cNvSpPr>
            <a:spLocks noChangeArrowheads="1"/>
          </p:cNvSpPr>
          <p:nvPr/>
        </p:nvSpPr>
        <p:spPr bwMode="auto">
          <a:xfrm>
            <a:off x="7432675" y="5334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" name="Rectangle 103"/>
          <p:cNvSpPr>
            <a:spLocks noChangeArrowheads="1"/>
          </p:cNvSpPr>
          <p:nvPr/>
        </p:nvSpPr>
        <p:spPr bwMode="auto">
          <a:xfrm>
            <a:off x="7356475" y="59436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2" name="Rectangle 104"/>
          <p:cNvSpPr>
            <a:spLocks noChangeArrowheads="1"/>
          </p:cNvSpPr>
          <p:nvPr/>
        </p:nvSpPr>
        <p:spPr bwMode="auto">
          <a:xfrm>
            <a:off x="8042275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3" name="Line 105"/>
          <p:cNvSpPr>
            <a:spLocks noChangeShapeType="1"/>
          </p:cNvSpPr>
          <p:nvPr/>
        </p:nvSpPr>
        <p:spPr bwMode="auto">
          <a:xfrm flipH="1">
            <a:off x="7432675" y="58674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4" name="Line 106"/>
          <p:cNvSpPr>
            <a:spLocks noChangeShapeType="1"/>
          </p:cNvSpPr>
          <p:nvPr/>
        </p:nvSpPr>
        <p:spPr bwMode="auto">
          <a:xfrm flipV="1">
            <a:off x="7508875" y="5486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5" name="Text Box 107"/>
          <p:cNvSpPr txBox="1">
            <a:spLocks noChangeArrowheads="1"/>
          </p:cNvSpPr>
          <p:nvPr/>
        </p:nvSpPr>
        <p:spPr bwMode="auto">
          <a:xfrm>
            <a:off x="228600" y="1295400"/>
            <a:ext cx="189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Naïve Bayes</a:t>
            </a:r>
          </a:p>
        </p:txBody>
      </p:sp>
      <p:sp>
        <p:nvSpPr>
          <p:cNvPr id="58476" name="Text Box 108"/>
          <p:cNvSpPr txBox="1">
            <a:spLocks noChangeArrowheads="1"/>
          </p:cNvSpPr>
          <p:nvPr/>
        </p:nvSpPr>
        <p:spPr bwMode="auto">
          <a:xfrm>
            <a:off x="152400" y="4267200"/>
            <a:ext cx="1719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omic Sans MS" charset="0"/>
              </a:rPr>
              <a:t>Logistic </a:t>
            </a:r>
          </a:p>
          <a:p>
            <a:pPr algn="ctr"/>
            <a:r>
              <a:rPr lang="en-US">
                <a:latin typeface="Comic Sans MS" charset="0"/>
              </a:rPr>
              <a:t>Regression</a:t>
            </a:r>
          </a:p>
        </p:txBody>
      </p:sp>
      <p:sp>
        <p:nvSpPr>
          <p:cNvPr id="58477" name="Text Box 109"/>
          <p:cNvSpPr txBox="1">
            <a:spLocks noChangeArrowheads="1"/>
          </p:cNvSpPr>
          <p:nvPr/>
        </p:nvSpPr>
        <p:spPr bwMode="auto">
          <a:xfrm>
            <a:off x="3138488" y="4876800"/>
            <a:ext cx="2728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Linear-chain CRFs</a:t>
            </a:r>
          </a:p>
        </p:txBody>
      </p:sp>
      <p:sp>
        <p:nvSpPr>
          <p:cNvPr id="58478" name="Text Box 110"/>
          <p:cNvSpPr txBox="1">
            <a:spLocks noChangeArrowheads="1"/>
          </p:cNvSpPr>
          <p:nvPr/>
        </p:nvSpPr>
        <p:spPr bwMode="auto">
          <a:xfrm>
            <a:off x="3733800" y="1219200"/>
            <a:ext cx="110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HMMs</a:t>
            </a:r>
          </a:p>
        </p:txBody>
      </p:sp>
      <p:sp>
        <p:nvSpPr>
          <p:cNvPr id="58479" name="Text Box 111"/>
          <p:cNvSpPr txBox="1">
            <a:spLocks noChangeArrowheads="1"/>
          </p:cNvSpPr>
          <p:nvPr/>
        </p:nvSpPr>
        <p:spPr bwMode="auto">
          <a:xfrm>
            <a:off x="6518275" y="990600"/>
            <a:ext cx="2473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omic Sans MS" charset="0"/>
              </a:rPr>
              <a:t>Generative </a:t>
            </a:r>
          </a:p>
          <a:p>
            <a:pPr algn="ctr"/>
            <a:r>
              <a:rPr lang="en-US">
                <a:latin typeface="Comic Sans MS" charset="0"/>
              </a:rPr>
              <a:t>directed models</a:t>
            </a:r>
          </a:p>
        </p:txBody>
      </p:sp>
      <p:sp>
        <p:nvSpPr>
          <p:cNvPr id="58480" name="Text Box 112"/>
          <p:cNvSpPr txBox="1">
            <a:spLocks noChangeArrowheads="1"/>
          </p:cNvSpPr>
          <p:nvPr/>
        </p:nvSpPr>
        <p:spPr bwMode="auto">
          <a:xfrm>
            <a:off x="6899275" y="4800600"/>
            <a:ext cx="207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General CRFs</a:t>
            </a:r>
          </a:p>
        </p:txBody>
      </p:sp>
      <p:sp>
        <p:nvSpPr>
          <p:cNvPr id="58481" name="AutoShape 113"/>
          <p:cNvSpPr>
            <a:spLocks noChangeArrowheads="1"/>
          </p:cNvSpPr>
          <p:nvPr/>
        </p:nvSpPr>
        <p:spPr bwMode="auto">
          <a:xfrm>
            <a:off x="1905000" y="19812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82" name="AutoShape 114"/>
          <p:cNvSpPr>
            <a:spLocks noChangeArrowheads="1"/>
          </p:cNvSpPr>
          <p:nvPr/>
        </p:nvSpPr>
        <p:spPr bwMode="auto">
          <a:xfrm>
            <a:off x="5486400" y="19812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83" name="AutoShape 115"/>
          <p:cNvSpPr>
            <a:spLocks noChangeArrowheads="1"/>
          </p:cNvSpPr>
          <p:nvPr/>
        </p:nvSpPr>
        <p:spPr bwMode="auto">
          <a:xfrm>
            <a:off x="1828800" y="53340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84" name="AutoShape 116"/>
          <p:cNvSpPr>
            <a:spLocks noChangeArrowheads="1"/>
          </p:cNvSpPr>
          <p:nvPr/>
        </p:nvSpPr>
        <p:spPr bwMode="auto">
          <a:xfrm>
            <a:off x="5715000" y="53340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85" name="AutoShape 117"/>
          <p:cNvSpPr>
            <a:spLocks noChangeArrowheads="1"/>
          </p:cNvSpPr>
          <p:nvPr/>
        </p:nvSpPr>
        <p:spPr bwMode="auto">
          <a:xfrm rot="5400000">
            <a:off x="495300" y="33909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86" name="AutoShape 118"/>
          <p:cNvSpPr>
            <a:spLocks noChangeArrowheads="1"/>
          </p:cNvSpPr>
          <p:nvPr/>
        </p:nvSpPr>
        <p:spPr bwMode="auto">
          <a:xfrm rot="5400000">
            <a:off x="3848100" y="34671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87" name="AutoShape 119"/>
          <p:cNvSpPr>
            <a:spLocks noChangeArrowheads="1"/>
          </p:cNvSpPr>
          <p:nvPr/>
        </p:nvSpPr>
        <p:spPr bwMode="auto">
          <a:xfrm rot="5400000">
            <a:off x="7200900" y="35433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88" name="Text Box 120"/>
          <p:cNvSpPr txBox="1">
            <a:spLocks noChangeArrowheads="1"/>
          </p:cNvSpPr>
          <p:nvPr/>
        </p:nvSpPr>
        <p:spPr bwMode="auto">
          <a:xfrm>
            <a:off x="1828800" y="2514600"/>
            <a:ext cx="108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mic Sans MS" charset="0"/>
              </a:rPr>
              <a:t>Sequence</a:t>
            </a:r>
          </a:p>
        </p:txBody>
      </p:sp>
      <p:sp>
        <p:nvSpPr>
          <p:cNvPr id="58489" name="Text Box 121"/>
          <p:cNvSpPr txBox="1">
            <a:spLocks noChangeArrowheads="1"/>
          </p:cNvSpPr>
          <p:nvPr/>
        </p:nvSpPr>
        <p:spPr bwMode="auto">
          <a:xfrm>
            <a:off x="1828800" y="5791200"/>
            <a:ext cx="108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mic Sans MS" charset="0"/>
              </a:rPr>
              <a:t>Sequence</a:t>
            </a:r>
          </a:p>
        </p:txBody>
      </p:sp>
      <p:sp>
        <p:nvSpPr>
          <p:cNvPr id="58490" name="Text Box 122"/>
          <p:cNvSpPr txBox="1">
            <a:spLocks noChangeArrowheads="1"/>
          </p:cNvSpPr>
          <p:nvPr/>
        </p:nvSpPr>
        <p:spPr bwMode="auto">
          <a:xfrm>
            <a:off x="381000" y="3352800"/>
            <a:ext cx="1220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mic Sans MS" charset="0"/>
              </a:rPr>
              <a:t>Conditional</a:t>
            </a:r>
          </a:p>
        </p:txBody>
      </p:sp>
      <p:sp>
        <p:nvSpPr>
          <p:cNvPr id="58491" name="Text Box 123"/>
          <p:cNvSpPr txBox="1">
            <a:spLocks noChangeArrowheads="1"/>
          </p:cNvSpPr>
          <p:nvPr/>
        </p:nvSpPr>
        <p:spPr bwMode="auto">
          <a:xfrm>
            <a:off x="3810000" y="3352800"/>
            <a:ext cx="1220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mic Sans MS" charset="0"/>
              </a:rPr>
              <a:t>Conditional</a:t>
            </a:r>
          </a:p>
        </p:txBody>
      </p:sp>
      <p:sp>
        <p:nvSpPr>
          <p:cNvPr id="58492" name="Text Box 124"/>
          <p:cNvSpPr txBox="1">
            <a:spLocks noChangeArrowheads="1"/>
          </p:cNvSpPr>
          <p:nvPr/>
        </p:nvSpPr>
        <p:spPr bwMode="auto">
          <a:xfrm>
            <a:off x="7162800" y="3429000"/>
            <a:ext cx="1220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mic Sans MS" charset="0"/>
              </a:rPr>
              <a:t>Conditional</a:t>
            </a:r>
          </a:p>
        </p:txBody>
      </p:sp>
      <p:sp>
        <p:nvSpPr>
          <p:cNvPr id="58493" name="Text Box 125"/>
          <p:cNvSpPr txBox="1">
            <a:spLocks noChangeArrowheads="1"/>
          </p:cNvSpPr>
          <p:nvPr/>
        </p:nvSpPr>
        <p:spPr bwMode="auto">
          <a:xfrm>
            <a:off x="5486400" y="2514600"/>
            <a:ext cx="909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mic Sans MS" charset="0"/>
              </a:rPr>
              <a:t>General</a:t>
            </a:r>
            <a:br>
              <a:rPr lang="en-US" sz="1600">
                <a:latin typeface="Comic Sans MS" charset="0"/>
              </a:rPr>
            </a:br>
            <a:r>
              <a:rPr lang="en-US" sz="1600">
                <a:latin typeface="Comic Sans MS" charset="0"/>
              </a:rPr>
              <a:t>Graphs</a:t>
            </a:r>
          </a:p>
        </p:txBody>
      </p:sp>
      <p:sp>
        <p:nvSpPr>
          <p:cNvPr id="58494" name="Text Box 126"/>
          <p:cNvSpPr txBox="1">
            <a:spLocks noChangeArrowheads="1"/>
          </p:cNvSpPr>
          <p:nvPr/>
        </p:nvSpPr>
        <p:spPr bwMode="auto">
          <a:xfrm>
            <a:off x="5715000" y="5715000"/>
            <a:ext cx="909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mic Sans MS" charset="0"/>
              </a:rPr>
              <a:t>General</a:t>
            </a:r>
            <a:br>
              <a:rPr lang="en-US" sz="1600">
                <a:latin typeface="Comic Sans MS" charset="0"/>
              </a:rPr>
            </a:br>
            <a:r>
              <a:rPr lang="en-US" sz="1600">
                <a:latin typeface="Comic Sans MS" charset="0"/>
              </a:rPr>
              <a:t>Graphs</a:t>
            </a:r>
          </a:p>
        </p:txBody>
      </p:sp>
      <p:sp>
        <p:nvSpPr>
          <p:cNvPr id="58495" name="Rectangle 127"/>
          <p:cNvSpPr>
            <a:spLocks noChangeArrowheads="1"/>
          </p:cNvSpPr>
          <p:nvPr/>
        </p:nvSpPr>
        <p:spPr bwMode="auto">
          <a:xfrm>
            <a:off x="152400" y="152400"/>
            <a:ext cx="8839200" cy="6477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027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Various Annotated Datasets for Event / Relation Extraction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ACE</a:t>
            </a:r>
          </a:p>
          <a:p>
            <a:pPr lvl="1"/>
            <a:r>
              <a:rPr lang="en-US" dirty="0" smtClean="0"/>
              <a:t>Automatic Content Extraction</a:t>
            </a:r>
          </a:p>
          <a:p>
            <a:pPr lvl="1"/>
            <a:r>
              <a:rPr lang="en-US" dirty="0" smtClean="0"/>
              <a:t>Newswire</a:t>
            </a:r>
          </a:p>
          <a:p>
            <a:pPr lvl="1"/>
            <a:r>
              <a:rPr lang="en-US" dirty="0" smtClean="0"/>
              <a:t>Successor to MUC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18" y="3782003"/>
            <a:ext cx="7122439" cy="25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1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Various Annotated Datasets for Event / Relation Extraction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GENIA</a:t>
            </a:r>
          </a:p>
          <a:p>
            <a:pPr lvl="1"/>
            <a:r>
              <a:rPr lang="en-US" dirty="0" smtClean="0"/>
              <a:t>Medline abstracts</a:t>
            </a:r>
          </a:p>
          <a:p>
            <a:pPr lvl="1"/>
            <a:r>
              <a:rPr lang="en-US" dirty="0" smtClean="0"/>
              <a:t>Similar extraction task in the Biomedical domain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1442"/>
          <a:stretch/>
        </p:blipFill>
        <p:spPr>
          <a:xfrm>
            <a:off x="249860" y="3782762"/>
            <a:ext cx="8686800" cy="25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1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Schemas -&gt; Triples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8640" y="1417638"/>
            <a:ext cx="707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</a:t>
            </a:r>
            <a:r>
              <a:rPr lang="en-US" sz="2400" i="1" dirty="0" err="1" smtClean="0"/>
              <a:t>Yess</a:t>
            </a:r>
            <a:r>
              <a:rPr lang="en-US" sz="2400" i="1" dirty="0"/>
              <a:t>! </a:t>
            </a:r>
            <a:r>
              <a:rPr lang="en-US" sz="2400" i="1" dirty="0" err="1"/>
              <a:t>Yess</a:t>
            </a:r>
            <a:r>
              <a:rPr lang="en-US" sz="2400" i="1" dirty="0"/>
              <a:t>! Its ofﬁcial </a:t>
            </a:r>
            <a:r>
              <a:rPr lang="en-US" sz="2400" b="1" i="1" dirty="0"/>
              <a:t>Nintendo</a:t>
            </a:r>
            <a:r>
              <a:rPr lang="en-US" sz="2400" i="1" dirty="0"/>
              <a:t> </a:t>
            </a:r>
            <a:r>
              <a:rPr lang="en-US" sz="2400" i="1" dirty="0" smtClean="0"/>
              <a:t>announced today </a:t>
            </a:r>
            <a:r>
              <a:rPr lang="en-US" sz="2400" i="1" dirty="0"/>
              <a:t>that they Will release the </a:t>
            </a:r>
            <a:r>
              <a:rPr lang="en-US" sz="2400" b="1" i="1" dirty="0"/>
              <a:t>Nintendo </a:t>
            </a:r>
            <a:r>
              <a:rPr lang="en-US" sz="2400" b="1" i="1" dirty="0" smtClean="0"/>
              <a:t>3DS </a:t>
            </a:r>
            <a:r>
              <a:rPr lang="en-US" sz="2400" i="1" dirty="0" smtClean="0"/>
              <a:t>in </a:t>
            </a:r>
            <a:r>
              <a:rPr lang="en-US" sz="2400" b="1" i="1" dirty="0"/>
              <a:t>north America march 27 </a:t>
            </a:r>
            <a:r>
              <a:rPr lang="en-US" sz="2400" i="1" dirty="0"/>
              <a:t>for </a:t>
            </a:r>
            <a:r>
              <a:rPr lang="en-US" sz="2400" b="1" i="1" dirty="0"/>
              <a:t>$</a:t>
            </a:r>
            <a:r>
              <a:rPr lang="en-US" sz="2400" b="1" i="1" dirty="0" smtClean="0"/>
              <a:t>250</a:t>
            </a:r>
            <a:r>
              <a:rPr lang="en-US" sz="2400" i="1" dirty="0" smtClean="0"/>
              <a:t>”</a:t>
            </a:r>
            <a:endParaRPr lang="en-US" sz="240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9571874"/>
              </p:ext>
            </p:extLst>
          </p:nvPr>
        </p:nvGraphicFramePr>
        <p:xfrm>
          <a:off x="457200" y="3539515"/>
          <a:ext cx="8013790" cy="741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02758"/>
                <a:gridCol w="1602758"/>
                <a:gridCol w="1602758"/>
                <a:gridCol w="1602758"/>
                <a:gridCol w="16027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Nintendo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March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1412443" y="1810846"/>
            <a:ext cx="2485801" cy="1639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99582" y="2179935"/>
            <a:ext cx="2279554" cy="1270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57558" y="2617967"/>
            <a:ext cx="661727" cy="832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79137" y="2617967"/>
            <a:ext cx="727286" cy="832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4427036"/>
            <a:ext cx="199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PRODUCT RELEASE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579435" y="2255924"/>
            <a:ext cx="716431" cy="1194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04301" y="4808644"/>
            <a:ext cx="5794490" cy="1602228"/>
            <a:chOff x="1004301" y="4808644"/>
            <a:chExt cx="5794490" cy="1602228"/>
          </a:xfrm>
        </p:grpSpPr>
        <p:grpSp>
          <p:nvGrpSpPr>
            <p:cNvPr id="7" name="Group 6"/>
            <p:cNvGrpSpPr/>
            <p:nvPr/>
          </p:nvGrpSpPr>
          <p:grpSpPr>
            <a:xfrm>
              <a:off x="2899582" y="4808644"/>
              <a:ext cx="3899209" cy="1602228"/>
              <a:chOff x="2671011" y="4833411"/>
              <a:chExt cx="3899209" cy="160222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671011" y="4833411"/>
                <a:ext cx="38992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Manufacturer(3DS, Nintendo)</a:t>
                </a:r>
                <a:endParaRPr lang="en-US" sz="2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71011" y="5228098"/>
                <a:ext cx="37359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/>
                  <a:t>ReleaseDate</a:t>
                </a:r>
                <a:r>
                  <a:rPr lang="en-US" sz="2400" dirty="0" smtClean="0"/>
                  <a:t>(3DS, March 27)</a:t>
                </a:r>
                <a:endParaRPr lang="en-US" sz="2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671011" y="5622785"/>
                <a:ext cx="22445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Price(3DS, $250)</a:t>
                </a:r>
                <a:endParaRPr lang="en-US" sz="2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5400000">
                <a:off x="3164306" y="6005873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…</a:t>
                </a:r>
                <a:endParaRPr lang="en-US" sz="2400" dirty="0"/>
              </a:p>
            </p:txBody>
          </p:sp>
        </p:grpSp>
        <p:sp>
          <p:nvSpPr>
            <p:cNvPr id="9" name="Right Arrow 8"/>
            <p:cNvSpPr/>
            <p:nvPr/>
          </p:nvSpPr>
          <p:spPr>
            <a:xfrm>
              <a:off x="1004301" y="5182014"/>
              <a:ext cx="1732031" cy="1096859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Relation</a:t>
              </a:r>
            </a:p>
            <a:p>
              <a:pPr algn="ctr"/>
              <a:r>
                <a:rPr lang="en-US" dirty="0" smtClean="0"/>
                <a:t>Extraction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1767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Information Extraction (</a:t>
            </a:r>
            <a:r>
              <a:rPr lang="en-US" dirty="0" err="1" smtClean="0"/>
              <a:t>Banko</a:t>
            </a:r>
            <a:r>
              <a:rPr lang="en-US" dirty="0" smtClean="0"/>
              <a:t> et. al. 2007)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23" y="1587537"/>
            <a:ext cx="6275394" cy="48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94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Information Extraction from Twitter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4450" y="3004582"/>
            <a:ext cx="707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</a:t>
            </a:r>
            <a:r>
              <a:rPr lang="en-US" sz="2400" i="1" dirty="0" err="1" smtClean="0"/>
              <a:t>Yess</a:t>
            </a:r>
            <a:r>
              <a:rPr lang="en-US" sz="2400" i="1" dirty="0"/>
              <a:t>! </a:t>
            </a:r>
            <a:r>
              <a:rPr lang="en-US" sz="2400" i="1" dirty="0" err="1"/>
              <a:t>Yess</a:t>
            </a:r>
            <a:r>
              <a:rPr lang="en-US" sz="2400" i="1" dirty="0"/>
              <a:t>! Its ofﬁcial Nintendo </a:t>
            </a:r>
            <a:r>
              <a:rPr lang="en-US" sz="2400" i="1" dirty="0" smtClean="0"/>
              <a:t>announced today </a:t>
            </a:r>
            <a:r>
              <a:rPr lang="en-US" sz="2400" i="1" dirty="0"/>
              <a:t>that they Will release the Nintendo </a:t>
            </a:r>
            <a:r>
              <a:rPr lang="en-US" sz="2400" i="1" dirty="0" smtClean="0"/>
              <a:t>3DS in </a:t>
            </a:r>
            <a:r>
              <a:rPr lang="en-US" sz="2400" i="1" dirty="0"/>
              <a:t>north America march 27 for $</a:t>
            </a:r>
            <a:r>
              <a:rPr lang="en-US" sz="2400" i="1" dirty="0" smtClean="0"/>
              <a:t>250”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xmlns="" val="317394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(</a:t>
            </a:r>
            <a:r>
              <a:rPr lang="en-US" dirty="0" err="1" smtClean="0"/>
              <a:t>TextRunner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http://openie.allenai.org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73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ultidocument 26"/>
          <p:cNvSpPr/>
          <p:nvPr/>
        </p:nvSpPr>
        <p:spPr>
          <a:xfrm>
            <a:off x="3886200" y="1676400"/>
            <a:ext cx="5181600" cy="4343400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Distant (weak) Supervision for </a:t>
            </a:r>
            <a:br>
              <a:rPr lang="en-US" dirty="0" smtClean="0"/>
            </a:br>
            <a:r>
              <a:rPr lang="en-US" dirty="0" smtClean="0"/>
              <a:t>Relation Extraction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982875"/>
            <a:ext cx="235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[</a:t>
            </a:r>
            <a:r>
              <a:rPr lang="en-US" dirty="0" err="1" smtClean="0"/>
              <a:t>Mintz</a:t>
            </a:r>
            <a:r>
              <a:rPr lang="en-US" dirty="0" smtClean="0"/>
              <a:t> et. al. 2009]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33400" y="2743200"/>
          <a:ext cx="31242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00"/>
                <a:gridCol w="1562100"/>
              </a:tblGrid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Birth Location</a:t>
                      </a:r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Barack Obama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Honolulu</a:t>
                      </a:r>
                      <a:endParaRPr lang="en-US" b="1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Mitt Romney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Detroit</a:t>
                      </a:r>
                      <a:endParaRPr lang="en-US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Albert Einstein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Ulm</a:t>
                      </a:r>
                      <a:endParaRPr lang="en-US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Nikola Tesla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Smiljan</a:t>
                      </a:r>
                      <a:endParaRPr lang="en-US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14800" y="2848987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b="1" dirty="0"/>
              <a:t>Barack Obama</a:t>
            </a:r>
            <a:r>
              <a:rPr lang="en-US" dirty="0"/>
              <a:t> was born on August 4, 1961 at </a:t>
            </a:r>
            <a:r>
              <a:rPr lang="en-US" dirty="0" smtClean="0"/>
              <a:t>… in </a:t>
            </a:r>
            <a:r>
              <a:rPr lang="en-US" dirty="0"/>
              <a:t>the city of </a:t>
            </a:r>
            <a:r>
              <a:rPr lang="en-US" b="1" dirty="0"/>
              <a:t>Honolulu</a:t>
            </a:r>
            <a:r>
              <a:rPr lang="en-US" dirty="0"/>
              <a:t> </a:t>
            </a:r>
            <a:r>
              <a:rPr lang="en-US" dirty="0" smtClean="0"/>
              <a:t>...”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3200400" y="3310652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img.freebase.com/api/trans/raw/m/04stkz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381250" cy="514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69797" y="3760994"/>
            <a:ext cx="390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dirty="0" smtClean="0"/>
              <a:t>Birth</a:t>
            </a:r>
            <a:r>
              <a:rPr lang="en-US" dirty="0"/>
              <a:t> notices for </a:t>
            </a:r>
            <a:r>
              <a:rPr lang="en-US" b="1" dirty="0"/>
              <a:t>Barack </a:t>
            </a:r>
            <a:r>
              <a:rPr lang="en-US" b="1" dirty="0" smtClean="0"/>
              <a:t>Obama</a:t>
            </a:r>
            <a:r>
              <a:rPr lang="en-US" dirty="0"/>
              <a:t> were published in </a:t>
            </a:r>
            <a:r>
              <a:rPr lang="en-US" dirty="0" smtClean="0"/>
              <a:t>the</a:t>
            </a:r>
            <a:r>
              <a:rPr lang="en-US" dirty="0"/>
              <a:t> </a:t>
            </a:r>
            <a:r>
              <a:rPr lang="en-US" b="1" dirty="0"/>
              <a:t>Honolulu</a:t>
            </a:r>
            <a:r>
              <a:rPr lang="en-US" dirty="0"/>
              <a:t> </a:t>
            </a:r>
            <a:r>
              <a:rPr lang="en-US" dirty="0" smtClean="0"/>
              <a:t>Advertiser…”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3200401" y="3310652"/>
            <a:ext cx="969396" cy="7735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69797" y="4486263"/>
            <a:ext cx="390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“Born</a:t>
            </a:r>
            <a:r>
              <a:rPr lang="en-US" dirty="0"/>
              <a:t> in </a:t>
            </a:r>
            <a:r>
              <a:rPr lang="en-US" b="1" dirty="0"/>
              <a:t>Honolulu</a:t>
            </a:r>
            <a:r>
              <a:rPr lang="en-US" dirty="0"/>
              <a:t>, </a:t>
            </a:r>
            <a:r>
              <a:rPr lang="en-US" b="1" dirty="0"/>
              <a:t>Barack Obama</a:t>
            </a:r>
            <a:r>
              <a:rPr lang="en-US" dirty="0"/>
              <a:t> went on to </a:t>
            </a:r>
            <a:r>
              <a:rPr lang="en-US" dirty="0" smtClean="0"/>
              <a:t>become</a:t>
            </a:r>
            <a:r>
              <a:rPr lang="en-US" b="1" dirty="0" smtClean="0"/>
              <a:t>…”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8" idx="1"/>
          </p:cNvCxnSpPr>
          <p:nvPr/>
        </p:nvCxnSpPr>
        <p:spPr>
          <a:xfrm flipH="1" flipV="1">
            <a:off x="3200400" y="3310652"/>
            <a:ext cx="969397" cy="1498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5400000">
            <a:off x="5683844" y="5084424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3886200" y="2438400"/>
            <a:ext cx="2704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(Barack Obama, Honolulu)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97196" y="2057400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(Mitt Romney, Detroit)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96664" y="1676400"/>
            <a:ext cx="22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(Albert Einstein, Ulm)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891433" y="1676400"/>
            <a:ext cx="1176367" cy="1175458"/>
            <a:chOff x="7805921" y="1672279"/>
            <a:chExt cx="1176367" cy="1175458"/>
          </a:xfrm>
        </p:grpSpPr>
        <p:sp>
          <p:nvSpPr>
            <p:cNvPr id="20" name="Plus 19"/>
            <p:cNvSpPr/>
            <p:nvPr/>
          </p:nvSpPr>
          <p:spPr>
            <a:xfrm>
              <a:off x="8134714" y="2009345"/>
              <a:ext cx="459467" cy="457200"/>
            </a:xfrm>
            <a:prstGeom prst="mathPlus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20"/>
            <p:cNvSpPr/>
            <p:nvPr/>
          </p:nvSpPr>
          <p:spPr>
            <a:xfrm>
              <a:off x="8522821" y="1672279"/>
              <a:ext cx="459467" cy="457200"/>
            </a:xfrm>
            <a:prstGeom prst="mathPlus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lus 22"/>
            <p:cNvSpPr/>
            <p:nvPr/>
          </p:nvSpPr>
          <p:spPr>
            <a:xfrm>
              <a:off x="7805921" y="2390537"/>
              <a:ext cx="459467" cy="457200"/>
            </a:xfrm>
            <a:prstGeom prst="mathPlus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33400" y="3154248"/>
            <a:ext cx="2975998" cy="312808"/>
            <a:chOff x="381000" y="3200400"/>
            <a:chExt cx="2971800" cy="2286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81000" y="3200400"/>
              <a:ext cx="2971800" cy="228600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81000" y="3200400"/>
              <a:ext cx="2971800" cy="228600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930666" y="1676400"/>
            <a:ext cx="1161272" cy="1198391"/>
            <a:chOff x="7887682" y="1740932"/>
            <a:chExt cx="1161272" cy="1198391"/>
          </a:xfrm>
        </p:grpSpPr>
        <p:sp>
          <p:nvSpPr>
            <p:cNvPr id="31" name="Minus 30"/>
            <p:cNvSpPr/>
            <p:nvPr/>
          </p:nvSpPr>
          <p:spPr>
            <a:xfrm>
              <a:off x="7887682" y="2409971"/>
              <a:ext cx="381000" cy="529352"/>
            </a:xfrm>
            <a:prstGeom prst="mathMinus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lus 34"/>
            <p:cNvSpPr/>
            <p:nvPr/>
          </p:nvSpPr>
          <p:spPr>
            <a:xfrm>
              <a:off x="8177241" y="2121932"/>
              <a:ext cx="459467" cy="457200"/>
            </a:xfrm>
            <a:prstGeom prst="mathPlus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Plus 35"/>
            <p:cNvSpPr/>
            <p:nvPr/>
          </p:nvSpPr>
          <p:spPr>
            <a:xfrm>
              <a:off x="8589487" y="1740932"/>
              <a:ext cx="459467" cy="457200"/>
            </a:xfrm>
            <a:prstGeom prst="mathPlus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06911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(NELL)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http://rtw.ml.cmu.edu/rtw/kbbrowser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58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(</a:t>
            </a:r>
            <a:r>
              <a:rPr lang="en-US" dirty="0" err="1" smtClean="0"/>
              <a:t>Literome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http://literome.azurewebsites.net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025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 Base Population Subtasks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Entity Recognition/Classification/Linking</a:t>
            </a:r>
          </a:p>
          <a:p>
            <a:r>
              <a:rPr lang="en-US" dirty="0" smtClean="0"/>
              <a:t>Relation Extraction</a:t>
            </a:r>
          </a:p>
          <a:p>
            <a:r>
              <a:rPr lang="en-US" dirty="0" smtClean="0"/>
              <a:t>Event Extraction</a:t>
            </a:r>
          </a:p>
          <a:p>
            <a:r>
              <a:rPr lang="en-US" dirty="0" smtClean="0"/>
              <a:t>Knowledge Base Inference</a:t>
            </a:r>
          </a:p>
        </p:txBody>
      </p:sp>
    </p:spTree>
    <p:extLst>
      <p:ext uri="{BB962C8B-B14F-4D97-AF65-F5344CB8AC3E}">
        <p14:creationId xmlns:p14="http://schemas.microsoft.com/office/powerpoint/2010/main" xmlns="" val="27596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knowledge graph</a:t>
            </a:r>
          </a:p>
          <a:p>
            <a:r>
              <a:rPr lang="en-US" dirty="0" smtClean="0"/>
              <a:t>Facebook graph search</a:t>
            </a:r>
          </a:p>
          <a:p>
            <a:r>
              <a:rPr lang="en-US" dirty="0" smtClean="0"/>
              <a:t>Biomedical knowledge bases</a:t>
            </a:r>
          </a:p>
          <a:p>
            <a:r>
              <a:rPr lang="en-US" dirty="0" smtClean="0"/>
              <a:t>-&gt; Your application domain here</a:t>
            </a:r>
          </a:p>
          <a:p>
            <a:pPr lvl="1"/>
            <a:r>
              <a:rPr lang="en-US" dirty="0" smtClean="0"/>
              <a:t>Geoscience knowledge graph?</a:t>
            </a:r>
          </a:p>
          <a:p>
            <a:pPr lvl="1"/>
            <a:r>
              <a:rPr lang="en-US" dirty="0"/>
              <a:t>Patent knowledge graph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Cybersecurity</a:t>
            </a:r>
            <a:r>
              <a:rPr lang="en-US" dirty="0" smtClean="0"/>
              <a:t> knowledge graph?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198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Groups at Other Places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46" y="1597309"/>
            <a:ext cx="1221139" cy="147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46" y="3039522"/>
            <a:ext cx="2979318" cy="60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1417638"/>
            <a:ext cx="1464420" cy="1892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920" y="1946994"/>
            <a:ext cx="970241" cy="908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436" y="5081535"/>
            <a:ext cx="996035" cy="777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3497" y="4463145"/>
            <a:ext cx="679243" cy="10885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3680" y="4508149"/>
            <a:ext cx="828344" cy="1043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2024" y="4463144"/>
            <a:ext cx="1110803" cy="10885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8666" y="5574235"/>
            <a:ext cx="2084523" cy="446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223" y="5859094"/>
            <a:ext cx="1962249" cy="870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222" y="4892880"/>
            <a:ext cx="966213" cy="966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0436" y="4069280"/>
            <a:ext cx="888809" cy="1012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6417" y="1678686"/>
            <a:ext cx="1159230" cy="1360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6102" y="4335303"/>
            <a:ext cx="1080905" cy="11714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93602" y="4463144"/>
            <a:ext cx="952500" cy="952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3602" y="5598489"/>
            <a:ext cx="2057557" cy="3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6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learn about this stuff?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613" b="4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20280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Paper Selection Form!</a:t>
            </a:r>
            <a:br>
              <a:rPr lang="en-US" dirty="0" smtClean="0"/>
            </a:br>
            <a:r>
              <a:rPr lang="en-US" dirty="0" smtClean="0"/>
              <a:t>(please fill out before next class)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80120" y="3274715"/>
            <a:ext cx="5173211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hlinkClick r:id="rId2"/>
              </a:rPr>
              <a:t>https://goo.gl/</a:t>
            </a:r>
            <a:r>
              <a:rPr lang="en-US" sz="4400" dirty="0" smtClean="0">
                <a:hlinkClick r:id="rId2"/>
              </a:rPr>
              <a:t>AghZ1f</a:t>
            </a:r>
            <a:endParaRPr lang="en-US" sz="4400" dirty="0" smtClean="0"/>
          </a:p>
          <a:p>
            <a:endParaRPr lang="en-US" sz="4400" dirty="0" smtClean="0"/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69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Webpage</a:t>
            </a:r>
          </a:p>
          <a:p>
            <a:pPr lvl="1"/>
            <a:r>
              <a:rPr lang="en-US" dirty="0">
                <a:hlinkClick r:id="rId2"/>
              </a:rPr>
              <a:t>http://aritter.github.io/courses/5539_fall15.</a:t>
            </a:r>
            <a:r>
              <a:rPr lang="en-US" dirty="0" smtClean="0">
                <a:hlinkClick r:id="rId2"/>
              </a:rPr>
              <a:t>html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61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4450" y="3004582"/>
            <a:ext cx="707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</a:t>
            </a:r>
            <a:r>
              <a:rPr lang="en-US" sz="2400" i="1" dirty="0" err="1" smtClean="0"/>
              <a:t>Yess</a:t>
            </a:r>
            <a:r>
              <a:rPr lang="en-US" sz="2400" i="1" dirty="0"/>
              <a:t>! </a:t>
            </a:r>
            <a:r>
              <a:rPr lang="en-US" sz="2400" i="1" dirty="0" err="1"/>
              <a:t>Yess</a:t>
            </a:r>
            <a:r>
              <a:rPr lang="en-US" sz="2400" i="1" dirty="0"/>
              <a:t>! Its ofﬁcial </a:t>
            </a:r>
            <a:r>
              <a:rPr lang="en-US" sz="2400" b="1" i="1" dirty="0"/>
              <a:t>Nintendo</a:t>
            </a:r>
            <a:r>
              <a:rPr lang="en-US" sz="2400" i="1" dirty="0"/>
              <a:t> </a:t>
            </a:r>
            <a:r>
              <a:rPr lang="en-US" sz="2400" i="1" dirty="0" smtClean="0"/>
              <a:t>announced today </a:t>
            </a:r>
            <a:r>
              <a:rPr lang="en-US" sz="2400" i="1" dirty="0"/>
              <a:t>that they Will release the </a:t>
            </a:r>
            <a:r>
              <a:rPr lang="en-US" sz="2400" b="1" i="1" dirty="0"/>
              <a:t>Nintendo </a:t>
            </a:r>
            <a:r>
              <a:rPr lang="en-US" sz="2400" b="1" i="1" dirty="0" smtClean="0"/>
              <a:t>3DS </a:t>
            </a:r>
            <a:r>
              <a:rPr lang="en-US" sz="2400" i="1" dirty="0" smtClean="0"/>
              <a:t>in </a:t>
            </a:r>
            <a:r>
              <a:rPr lang="en-US" sz="2400" b="1" i="1" dirty="0"/>
              <a:t>north America march 27 </a:t>
            </a:r>
            <a:r>
              <a:rPr lang="en-US" sz="2400" i="1" dirty="0"/>
              <a:t>for </a:t>
            </a:r>
            <a:r>
              <a:rPr lang="en-US" sz="2400" b="1" i="1" dirty="0"/>
              <a:t>$</a:t>
            </a:r>
            <a:r>
              <a:rPr lang="en-US" sz="2400" b="1" i="1" dirty="0" smtClean="0"/>
              <a:t>250</a:t>
            </a:r>
            <a:r>
              <a:rPr lang="en-US" sz="2400" i="1" dirty="0" smtClean="0"/>
              <a:t>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xmlns="" val="39063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4450" y="3004582"/>
            <a:ext cx="707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</a:t>
            </a:r>
            <a:r>
              <a:rPr lang="en-US" sz="2400" i="1" dirty="0" err="1" smtClean="0"/>
              <a:t>Yess</a:t>
            </a:r>
            <a:r>
              <a:rPr lang="en-US" sz="2400" i="1" dirty="0"/>
              <a:t>! </a:t>
            </a:r>
            <a:r>
              <a:rPr lang="en-US" sz="2400" i="1" dirty="0" err="1"/>
              <a:t>Yess</a:t>
            </a:r>
            <a:r>
              <a:rPr lang="en-US" sz="2400" i="1" dirty="0"/>
              <a:t>! Its ofﬁcial </a:t>
            </a:r>
            <a:r>
              <a:rPr lang="en-US" sz="2400" b="1" i="1" dirty="0"/>
              <a:t>Nintendo</a:t>
            </a:r>
            <a:r>
              <a:rPr lang="en-US" sz="2400" i="1" dirty="0"/>
              <a:t> </a:t>
            </a:r>
            <a:r>
              <a:rPr lang="en-US" sz="2400" i="1" dirty="0" smtClean="0"/>
              <a:t>announced today </a:t>
            </a:r>
            <a:r>
              <a:rPr lang="en-US" sz="2400" i="1" dirty="0"/>
              <a:t>that they Will release the </a:t>
            </a:r>
            <a:r>
              <a:rPr lang="en-US" sz="2400" b="1" i="1" dirty="0"/>
              <a:t>Nintendo </a:t>
            </a:r>
            <a:r>
              <a:rPr lang="en-US" sz="2400" b="1" i="1" dirty="0" smtClean="0"/>
              <a:t>3DS </a:t>
            </a:r>
            <a:r>
              <a:rPr lang="en-US" sz="2400" i="1" dirty="0" smtClean="0"/>
              <a:t>in </a:t>
            </a:r>
            <a:r>
              <a:rPr lang="en-US" sz="2400" b="1" i="1" dirty="0"/>
              <a:t>north America march 27 </a:t>
            </a:r>
            <a:r>
              <a:rPr lang="en-US" sz="2400" i="1" dirty="0"/>
              <a:t>for </a:t>
            </a:r>
            <a:r>
              <a:rPr lang="en-US" sz="2400" b="1" i="1" dirty="0"/>
              <a:t>$</a:t>
            </a:r>
            <a:r>
              <a:rPr lang="en-US" sz="2400" b="1" i="1" dirty="0" smtClean="0"/>
              <a:t>250</a:t>
            </a:r>
            <a:r>
              <a:rPr lang="en-US" sz="2400" i="1" dirty="0" smtClean="0"/>
              <a:t>”</a:t>
            </a:r>
            <a:endParaRPr lang="en-US" sz="240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1914452"/>
              </p:ext>
            </p:extLst>
          </p:nvPr>
        </p:nvGraphicFramePr>
        <p:xfrm>
          <a:off x="673010" y="5126459"/>
          <a:ext cx="8013790" cy="741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02758"/>
                <a:gridCol w="1602758"/>
                <a:gridCol w="1602758"/>
                <a:gridCol w="1602758"/>
                <a:gridCol w="16027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73010" y="6013980"/>
            <a:ext cx="199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PRODUCT RELEASE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03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4450" y="3004582"/>
            <a:ext cx="707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</a:t>
            </a:r>
            <a:r>
              <a:rPr lang="en-US" sz="2400" i="1" dirty="0" err="1" smtClean="0"/>
              <a:t>Yess</a:t>
            </a:r>
            <a:r>
              <a:rPr lang="en-US" sz="2400" i="1" dirty="0"/>
              <a:t>! </a:t>
            </a:r>
            <a:r>
              <a:rPr lang="en-US" sz="2400" i="1" dirty="0" err="1"/>
              <a:t>Yess</a:t>
            </a:r>
            <a:r>
              <a:rPr lang="en-US" sz="2400" i="1" dirty="0"/>
              <a:t>! Its ofﬁcial </a:t>
            </a:r>
            <a:r>
              <a:rPr lang="en-US" sz="2400" b="1" i="1" dirty="0"/>
              <a:t>Nintendo</a:t>
            </a:r>
            <a:r>
              <a:rPr lang="en-US" sz="2400" i="1" dirty="0"/>
              <a:t> </a:t>
            </a:r>
            <a:r>
              <a:rPr lang="en-US" sz="2400" i="1" dirty="0" smtClean="0"/>
              <a:t>announced today </a:t>
            </a:r>
            <a:r>
              <a:rPr lang="en-US" sz="2400" i="1" dirty="0"/>
              <a:t>that they Will release the </a:t>
            </a:r>
            <a:r>
              <a:rPr lang="en-US" sz="2400" b="1" i="1" dirty="0"/>
              <a:t>Nintendo </a:t>
            </a:r>
            <a:r>
              <a:rPr lang="en-US" sz="2400" b="1" i="1" dirty="0" smtClean="0"/>
              <a:t>3DS </a:t>
            </a:r>
            <a:r>
              <a:rPr lang="en-US" sz="2400" i="1" dirty="0" smtClean="0"/>
              <a:t>in </a:t>
            </a:r>
            <a:r>
              <a:rPr lang="en-US" sz="2400" b="1" i="1" dirty="0"/>
              <a:t>north America march 27 </a:t>
            </a:r>
            <a:r>
              <a:rPr lang="en-US" sz="2400" i="1" dirty="0"/>
              <a:t>for </a:t>
            </a:r>
            <a:r>
              <a:rPr lang="en-US" sz="2400" b="1" i="1" dirty="0"/>
              <a:t>$</a:t>
            </a:r>
            <a:r>
              <a:rPr lang="en-US" sz="2400" b="1" i="1" dirty="0" smtClean="0"/>
              <a:t>250</a:t>
            </a:r>
            <a:r>
              <a:rPr lang="en-US" sz="2400" i="1" dirty="0" smtClean="0"/>
              <a:t>”</a:t>
            </a:r>
            <a:endParaRPr lang="en-US" sz="240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4303761"/>
              </p:ext>
            </p:extLst>
          </p:nvPr>
        </p:nvGraphicFramePr>
        <p:xfrm>
          <a:off x="673010" y="5126459"/>
          <a:ext cx="8013790" cy="741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02758"/>
                <a:gridCol w="1602758"/>
                <a:gridCol w="1602758"/>
                <a:gridCol w="1602758"/>
                <a:gridCol w="16027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Nintendo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March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1628253" y="3397790"/>
            <a:ext cx="2485801" cy="1639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115392" y="3766879"/>
            <a:ext cx="2279554" cy="1270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73368" y="4204911"/>
            <a:ext cx="661727" cy="832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94947" y="4204911"/>
            <a:ext cx="727286" cy="832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3010" y="6013980"/>
            <a:ext cx="199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PRODUCT RELEASE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795245" y="3842868"/>
            <a:ext cx="716431" cy="1194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20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4450" y="2722326"/>
            <a:ext cx="707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Samsung</a:t>
            </a:r>
            <a:r>
              <a:rPr lang="en-US" sz="2400" i="1" dirty="0" smtClean="0"/>
              <a:t> </a:t>
            </a:r>
            <a:r>
              <a:rPr lang="en-US" sz="2400" b="1" i="1" dirty="0" smtClean="0"/>
              <a:t>Galaxy S5 </a:t>
            </a:r>
            <a:r>
              <a:rPr lang="en-US" sz="2400" i="1" dirty="0" smtClean="0"/>
              <a:t>Coming to All Major </a:t>
            </a:r>
            <a:r>
              <a:rPr lang="en-US" sz="2400" b="1" i="1" dirty="0" smtClean="0"/>
              <a:t>U.S.</a:t>
            </a:r>
            <a:r>
              <a:rPr lang="en-US" sz="2400" i="1" dirty="0" smtClean="0"/>
              <a:t> Carriers Beginning </a:t>
            </a:r>
            <a:r>
              <a:rPr lang="en-US" sz="2400" b="1" i="1" dirty="0" smtClean="0"/>
              <a:t>April 11th</a:t>
            </a:r>
            <a:endParaRPr lang="en-US" sz="2400" b="1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8490884"/>
              </p:ext>
            </p:extLst>
          </p:nvPr>
        </p:nvGraphicFramePr>
        <p:xfrm>
          <a:off x="673010" y="4844203"/>
          <a:ext cx="8013790" cy="1112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02758"/>
                <a:gridCol w="1602758"/>
                <a:gridCol w="1602758"/>
                <a:gridCol w="1602758"/>
                <a:gridCol w="16027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Samsung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Galaxy</a:t>
                      </a:r>
                      <a:r>
                        <a:rPr lang="en-US" baseline="0" dirty="0" smtClean="0"/>
                        <a:t> S5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 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Nintendo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March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1628255" y="3115534"/>
            <a:ext cx="249664" cy="1639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115392" y="3115534"/>
            <a:ext cx="0" cy="1639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35095" y="3553323"/>
            <a:ext cx="510186" cy="12014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3010" y="6198760"/>
            <a:ext cx="199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PRODUCT RELEASE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567289" y="3191535"/>
            <a:ext cx="944387" cy="15631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10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3346061"/>
              </p:ext>
            </p:extLst>
          </p:nvPr>
        </p:nvGraphicFramePr>
        <p:xfrm>
          <a:off x="673010" y="4670507"/>
          <a:ext cx="8013790" cy="1483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02758"/>
                <a:gridCol w="1602758"/>
                <a:gridCol w="1602758"/>
                <a:gridCol w="1602758"/>
                <a:gridCol w="16027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Samsung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Galaxy</a:t>
                      </a:r>
                      <a:r>
                        <a:rPr lang="en-US" baseline="0" dirty="0" smtClean="0"/>
                        <a:t> S5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 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Nintendo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March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1628256" y="3332657"/>
            <a:ext cx="1378585" cy="1248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115392" y="3332657"/>
            <a:ext cx="1031227" cy="1248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15366" y="3332657"/>
            <a:ext cx="0" cy="1248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3010" y="6166192"/>
            <a:ext cx="199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PRODUCT RELEASE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209073" y="3256668"/>
            <a:ext cx="1302603" cy="132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392" y="1700918"/>
            <a:ext cx="1297689" cy="1297689"/>
          </a:xfrm>
          <a:prstGeom prst="rect">
            <a:avLst/>
          </a:prstGeom>
        </p:spPr>
      </p:pic>
      <p:sp>
        <p:nvSpPr>
          <p:cNvPr id="15" name="Snip Single Corner Rectangle 14"/>
          <p:cNvSpPr/>
          <p:nvPr/>
        </p:nvSpPr>
        <p:spPr>
          <a:xfrm>
            <a:off x="4802815" y="1603218"/>
            <a:ext cx="1143000" cy="1555750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News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56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lear Earthtones">
  <a:themeElements>
    <a:clrScheme name="">
      <a:dk1>
        <a:srgbClr val="000000"/>
      </a:dk1>
      <a:lt1>
        <a:srgbClr val="FFFFCC"/>
      </a:lt1>
      <a:dk2>
        <a:srgbClr val="008080"/>
      </a:dk2>
      <a:lt2>
        <a:srgbClr val="996633"/>
      </a:lt2>
      <a:accent1>
        <a:srgbClr val="3AAE3A"/>
      </a:accent1>
      <a:accent2>
        <a:srgbClr val="D20000"/>
      </a:accent2>
      <a:accent3>
        <a:srgbClr val="FFFFE2"/>
      </a:accent3>
      <a:accent4>
        <a:srgbClr val="000000"/>
      </a:accent4>
      <a:accent5>
        <a:srgbClr val="AED3AE"/>
      </a:accent5>
      <a:accent6>
        <a:srgbClr val="BE0000"/>
      </a:accent6>
      <a:hlink>
        <a:srgbClr val="3D6BFF"/>
      </a:hlink>
      <a:folHlink>
        <a:srgbClr val="FFA041"/>
      </a:folHlink>
    </a:clrScheme>
    <a:fontScheme name="Clear Earthton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lear Earthto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ar Earthton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ear Earthton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ar Earthton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ar Earthton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ar Earthton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ar Earthton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4835</TotalTime>
  <Words>2331</Words>
  <Application>Microsoft Office PowerPoint</Application>
  <PresentationFormat>Apresentação na tela (4:3)</PresentationFormat>
  <Paragraphs>386</Paragraphs>
  <Slides>49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2" baseType="lpstr">
      <vt:lpstr>Office Theme</vt:lpstr>
      <vt:lpstr>Clear Earthtones</vt:lpstr>
      <vt:lpstr>Equation</vt:lpstr>
      <vt:lpstr>CSE 5539: Web Information Extraction</vt:lpstr>
      <vt:lpstr>Motivation</vt:lpstr>
      <vt:lpstr>Extracting Knowledge from Text</vt:lpstr>
      <vt:lpstr>Example: Information Extraction from Twitter</vt:lpstr>
      <vt:lpstr>Information Extraction</vt:lpstr>
      <vt:lpstr>Information Extraction</vt:lpstr>
      <vt:lpstr>Information Extraction</vt:lpstr>
      <vt:lpstr>Information Extraction</vt:lpstr>
      <vt:lpstr>Information Extraction</vt:lpstr>
      <vt:lpstr>Example Applications</vt:lpstr>
      <vt:lpstr>Knowledge Graphs</vt:lpstr>
      <vt:lpstr>Data Sources</vt:lpstr>
      <vt:lpstr>Available Data Sources</vt:lpstr>
      <vt:lpstr>Available Data Sources</vt:lpstr>
      <vt:lpstr>Traditional information Extraction</vt:lpstr>
      <vt:lpstr>Slide 16</vt:lpstr>
      <vt:lpstr>Slide 17</vt:lpstr>
      <vt:lpstr>Slide 18</vt:lpstr>
      <vt:lpstr>Slide 19</vt:lpstr>
      <vt:lpstr>Slide 20</vt:lpstr>
      <vt:lpstr>Traditional information Extraction</vt:lpstr>
      <vt:lpstr>Example Text from MUC-4 (1992)</vt:lpstr>
      <vt:lpstr>Example Output from MUC-4 (1992)</vt:lpstr>
      <vt:lpstr>Approaches</vt:lpstr>
      <vt:lpstr>Approaches</vt:lpstr>
      <vt:lpstr>Approaches</vt:lpstr>
      <vt:lpstr>Approaches</vt:lpstr>
      <vt:lpstr>Extraction by Sliding Window</vt:lpstr>
      <vt:lpstr>Extraction by Sliding Window</vt:lpstr>
      <vt:lpstr>Extraction by Sliding Window</vt:lpstr>
      <vt:lpstr>Extraction by Sliding Window</vt:lpstr>
      <vt:lpstr>A “Naïve Bayes” Sliding Window Model</vt:lpstr>
      <vt:lpstr>“Naïve Bayes” Sliding Window Results</vt:lpstr>
      <vt:lpstr>IE with Hidden Markov Models</vt:lpstr>
      <vt:lpstr>Finite State Models</vt:lpstr>
      <vt:lpstr>Various Annotated Datasets for Event / Relation Extraction </vt:lpstr>
      <vt:lpstr>Various Annotated Datasets for Event / Relation Extraction </vt:lpstr>
      <vt:lpstr>Schemas -&gt; Triples</vt:lpstr>
      <vt:lpstr>Open Information Extraction (Banko et. al. 2007)</vt:lpstr>
      <vt:lpstr>Demo (TextRunner)</vt:lpstr>
      <vt:lpstr>Distant (weak) Supervision for  Relation Extraction</vt:lpstr>
      <vt:lpstr>Demo (NELL)</vt:lpstr>
      <vt:lpstr>Demo (Literome)</vt:lpstr>
      <vt:lpstr>Knowledge Base Population Subtasks</vt:lpstr>
      <vt:lpstr>Applications</vt:lpstr>
      <vt:lpstr>Research Groups at Other Places</vt:lpstr>
      <vt:lpstr>Why learn about this stuff?</vt:lpstr>
      <vt:lpstr>Paper Selection Form! (please fill out before next class)</vt:lpstr>
      <vt:lpstr>Administrative Details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5539: NLP and IE for the Social Web</dc:title>
  <dc:creator>Alan</dc:creator>
  <cp:lastModifiedBy>fab</cp:lastModifiedBy>
  <cp:revision>171</cp:revision>
  <dcterms:created xsi:type="dcterms:W3CDTF">2014-08-24T19:20:45Z</dcterms:created>
  <dcterms:modified xsi:type="dcterms:W3CDTF">2017-04-26T17:32:30Z</dcterms:modified>
</cp:coreProperties>
</file>