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70"/>
  </p:notesMasterIdLst>
  <p:sldIdLst>
    <p:sldId id="256" r:id="rId2"/>
    <p:sldId id="257" r:id="rId3"/>
    <p:sldId id="258" r:id="rId4"/>
    <p:sldId id="259" r:id="rId5"/>
    <p:sldId id="262" r:id="rId6"/>
    <p:sldId id="261" r:id="rId7"/>
    <p:sldId id="346" r:id="rId8"/>
    <p:sldId id="260" r:id="rId9"/>
    <p:sldId id="356" r:id="rId10"/>
    <p:sldId id="354" r:id="rId11"/>
    <p:sldId id="268" r:id="rId12"/>
    <p:sldId id="269" r:id="rId13"/>
    <p:sldId id="271" r:id="rId14"/>
    <p:sldId id="355" r:id="rId15"/>
    <p:sldId id="413" r:id="rId16"/>
    <p:sldId id="414" r:id="rId17"/>
    <p:sldId id="415" r:id="rId18"/>
    <p:sldId id="416" r:id="rId19"/>
    <p:sldId id="417" r:id="rId20"/>
    <p:sldId id="418" r:id="rId21"/>
    <p:sldId id="419" r:id="rId22"/>
    <p:sldId id="357" r:id="rId23"/>
    <p:sldId id="370" r:id="rId24"/>
    <p:sldId id="267" r:id="rId25"/>
    <p:sldId id="404" r:id="rId26"/>
    <p:sldId id="405" r:id="rId27"/>
    <p:sldId id="371" r:id="rId28"/>
    <p:sldId id="377" r:id="rId29"/>
    <p:sldId id="353" r:id="rId30"/>
    <p:sldId id="358" r:id="rId31"/>
    <p:sldId id="375" r:id="rId32"/>
    <p:sldId id="365" r:id="rId33"/>
    <p:sldId id="366" r:id="rId34"/>
    <p:sldId id="367" r:id="rId35"/>
    <p:sldId id="359" r:id="rId36"/>
    <p:sldId id="372" r:id="rId37"/>
    <p:sldId id="368" r:id="rId38"/>
    <p:sldId id="369" r:id="rId39"/>
    <p:sldId id="401" r:id="rId40"/>
    <p:sldId id="278" r:id="rId41"/>
    <p:sldId id="279" r:id="rId42"/>
    <p:sldId id="376" r:id="rId43"/>
    <p:sldId id="402" r:id="rId44"/>
    <p:sldId id="389" r:id="rId45"/>
    <p:sldId id="396" r:id="rId46"/>
    <p:sldId id="347" r:id="rId47"/>
    <p:sldId id="348" r:id="rId48"/>
    <p:sldId id="349" r:id="rId49"/>
    <p:sldId id="350" r:id="rId50"/>
    <p:sldId id="351" r:id="rId51"/>
    <p:sldId id="352" r:id="rId52"/>
    <p:sldId id="397" r:id="rId53"/>
    <p:sldId id="407" r:id="rId54"/>
    <p:sldId id="408" r:id="rId55"/>
    <p:sldId id="409" r:id="rId56"/>
    <p:sldId id="410" r:id="rId57"/>
    <p:sldId id="422" r:id="rId58"/>
    <p:sldId id="411" r:id="rId59"/>
    <p:sldId id="398" r:id="rId60"/>
    <p:sldId id="399" r:id="rId61"/>
    <p:sldId id="421" r:id="rId62"/>
    <p:sldId id="382" r:id="rId63"/>
    <p:sldId id="383" r:id="rId64"/>
    <p:sldId id="384" r:id="rId65"/>
    <p:sldId id="385" r:id="rId66"/>
    <p:sldId id="386" r:id="rId67"/>
    <p:sldId id="387" r:id="rId68"/>
    <p:sldId id="266" r:id="rId6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28" autoAdjust="0"/>
  </p:normalViewPr>
  <p:slideViewPr>
    <p:cSldViewPr>
      <p:cViewPr>
        <p:scale>
          <a:sx n="60" d="100"/>
          <a:sy n="60" d="100"/>
        </p:scale>
        <p:origin x="-1842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03F64-ED67-4148-A362-E96ABC5390AD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0571B-D260-4848-8572-520682352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10646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600" smtClean="0">
              <a:ea typeface="ＭＳ Ｐゴシック" pitchFamily="34" charset="-128"/>
            </a:endParaRPr>
          </a:p>
        </p:txBody>
      </p:sp>
      <p:sp>
        <p:nvSpPr>
          <p:cNvPr id="5427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4C8650-3F22-435A-82DE-2938700C4B40}" type="slidenum">
              <a:rPr lang="en-US">
                <a:ea typeface="ＭＳ Ｐゴシック" pitchFamily="34" charset="-128"/>
              </a:rPr>
              <a:pPr/>
              <a:t>7</a:t>
            </a:fld>
            <a:endParaRPr 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50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72463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51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72463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SimSun" pitchFamily="2" charset="-122"/>
              <a:cs typeface="+mn-cs"/>
            </a:endParaRPr>
          </a:p>
          <a:p>
            <a:r>
              <a:rPr lang="pt-B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Análise de Empresas na Bolsa de Valores: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Vetta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Labs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lançou na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TechCrunch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50 em 2008 a O StockMood.com, uma ferramenta para auxiliar pequenos investidores na bolsa dos EUA. Ela identifica o humor do mercado em relação às empresas negociadas na bolsa de valores baseado nas opiniões dos analistas, com o objetivo de identificar a tendência dos preços da Bolsa de Valores. </a:t>
            </a:r>
          </a:p>
          <a:p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SimSun" pitchFamily="2" charset="-122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 </a:t>
            </a:r>
            <a:r>
              <a:rPr lang="pt-B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Análise de Um Produto: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Essa é um das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apliações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mais comuns para AS. Opinião dos usuários torna-se um fator de decisão na hora da compra de um produto, ou até mesmo para melhoras nos produtos das empresas. Um exemplo de aplicação com esse intuito é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Sentweet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da empresa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Vetta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Labs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e o Twittersentiment1 usados para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classficar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as opiniões postadas no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microblog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Twitter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. </a:t>
            </a:r>
          </a:p>
          <a:p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SimSun" pitchFamily="2" charset="-122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 </a:t>
            </a:r>
            <a:r>
              <a:rPr lang="pt-B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Análise de Políticos: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Eleitorando2 é um software com o objetivo de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indentificar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as opiniões dos usuários do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Twitter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e do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Youtube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em torno dos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polícos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. O software analisa as opiniões dos usuários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disponibilisa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 as informações através de gráficos para o cliente. </a:t>
            </a:r>
          </a:p>
          <a:p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SimSun" pitchFamily="2" charset="-122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 </a:t>
            </a:r>
            <a:r>
              <a:rPr lang="pt-B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Outras Aplicações: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rPr>
              <a:t>opSys3 é um sistema de Mineração de Opinião para conteúdo Online, que indica a orientação semântica dos artigos filtrados, traçando um panorama de quanto as entidades pesquisadas estão sendo citadas positivamente ou negativamente.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52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65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73E73DA-9ED9-4C93-8DDF-0978828ACB03}" type="slidenum">
              <a:rPr lang="zh-CN" altLang="en-US" smtClean="0">
                <a:latin typeface="Calibri" pitchFamily="34" charset="0"/>
              </a:rPr>
              <a:pPr eaLnBrk="1" hangingPunct="1"/>
              <a:t>59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SimSun" pitchFamily="2" charset="-122"/>
                <a:cs typeface="+mn-cs"/>
              </a:rPr>
              <a:t>A fase de classificação é uma das principais etapas da AS, por se tratar da fase onde é realizada a caracterização da polaridade das opiniões, e é também a mais complexa, pela necessidade do tratamento dos mais diversos textos (como por exemplo, texto com ironias) e tratar diversos domínios, já que um adjetivo pode classificar positivamente em um domínio e negativamente para outro domínio.</a:t>
            </a:r>
            <a:endParaRPr lang="pt-BR" dirty="0" smtClean="0"/>
          </a:p>
        </p:txBody>
      </p:sp>
      <p:sp>
        <p:nvSpPr>
          <p:cNvPr id="665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73E73DA-9ED9-4C93-8DDF-0978828ACB03}" type="slidenum">
              <a:rPr lang="zh-CN" altLang="en-US" smtClean="0">
                <a:latin typeface="Calibri" pitchFamily="34" charset="0"/>
              </a:rPr>
              <a:pPr eaLnBrk="1" hangingPunct="1"/>
              <a:t>60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8BE040A-79FD-494F-96C3-11636B887F18}" type="slidenum">
              <a:rPr lang="zh-CN" altLang="en-US" smtClean="0">
                <a:latin typeface="Calibri" pitchFamily="34" charset="0"/>
              </a:rPr>
              <a:pPr eaLnBrk="1" hangingPunct="1"/>
              <a:t>27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8BE040A-79FD-494F-96C3-11636B887F18}" type="slidenum">
              <a:rPr lang="zh-CN" altLang="en-US" smtClean="0">
                <a:latin typeface="Calibri" pitchFamily="34" charset="0"/>
              </a:rPr>
              <a:pPr eaLnBrk="1" hangingPunct="1"/>
              <a:t>28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8BE040A-79FD-494F-96C3-11636B887F18}" type="slidenum">
              <a:rPr lang="zh-CN" altLang="en-US" smtClean="0">
                <a:latin typeface="Calibri" pitchFamily="34" charset="0"/>
              </a:rPr>
              <a:pPr eaLnBrk="1" hangingPunct="1"/>
              <a:t>31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8BE040A-79FD-494F-96C3-11636B887F18}" type="slidenum">
              <a:rPr lang="zh-CN" altLang="en-US" smtClean="0">
                <a:latin typeface="Calibri" pitchFamily="34" charset="0"/>
              </a:rPr>
              <a:pPr eaLnBrk="1" hangingPunct="1"/>
              <a:t>36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44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47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72463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48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72463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49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7246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3" y="1449304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3" y="1396721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3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97768"/>
            <a:ext cx="7772400" cy="1143000"/>
          </a:xfrm>
          <a:ln>
            <a:solidFill>
              <a:schemeClr val="accent2"/>
            </a:solidFill>
          </a:ln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593304"/>
            <a:ext cx="7772400" cy="4572000"/>
          </a:xfrm>
        </p:spPr>
        <p:txBody>
          <a:bodyPr vert="horz"/>
          <a:lstStyle>
            <a:lvl1pPr>
              <a:spcBef>
                <a:spcPts val="1200"/>
              </a:spcBef>
              <a:defRPr sz="2800">
                <a:latin typeface="Calibri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600"/>
              </a:spcBef>
              <a:defRPr sz="2400">
                <a:latin typeface="Calibri" pitchFamily="34" charset="0"/>
                <a:ea typeface="Tahoma" pitchFamily="34" charset="0"/>
                <a:cs typeface="Tahoma" pitchFamily="34" charset="0"/>
              </a:defRPr>
            </a:lvl2pPr>
            <a:lvl3pPr>
              <a:defRPr sz="2200">
                <a:latin typeface="Calibri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Calibri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Calibri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9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1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7" y="2341476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1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10" y="4650475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1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9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1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02A745-1CC4-4E22-BEA1-A02C7B763691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44D2628-81C8-4373-9189-F8BB2D15DA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sentiment140.com/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epinions.com/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3200400"/>
            <a:ext cx="8136904" cy="2604864"/>
          </a:xfrm>
        </p:spPr>
        <p:txBody>
          <a:bodyPr>
            <a:normAutofit/>
          </a:bodyPr>
          <a:lstStyle/>
          <a:p>
            <a:pPr algn="l"/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Colcha de retalhos:</a:t>
            </a:r>
            <a:endParaRPr lang="pt-B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Gabriela Cunha Sampaio, Roberto Souto Maior</a:t>
            </a:r>
          </a:p>
          <a:p>
            <a:pPr algn="l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Emanuel Ferreira, Paulo Ricardo Soares, Nelson </a:t>
            </a:r>
            <a:r>
              <a:rPr lang="pt-BR" sz="2000" dirty="0" err="1" smtClean="0">
                <a:solidFill>
                  <a:schemeClr val="accent2">
                    <a:lumMod val="75000"/>
                  </a:schemeClr>
                </a:solidFill>
              </a:rPr>
              <a:t>Gutemberg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Silva </a:t>
            </a:r>
          </a:p>
          <a:p>
            <a:pPr algn="l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Francisco </a:t>
            </a:r>
            <a:r>
              <a:rPr lang="pt-BR" sz="2000" dirty="0" err="1" smtClean="0">
                <a:solidFill>
                  <a:schemeClr val="accent2">
                    <a:lumMod val="75000"/>
                  </a:schemeClr>
                </a:solidFill>
              </a:rPr>
              <a:t>Ricarte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Neto, </a:t>
            </a:r>
            <a:r>
              <a:rPr lang="pt-BR" sz="2000" dirty="0" err="1" smtClean="0">
                <a:solidFill>
                  <a:schemeClr val="accent2">
                    <a:lumMod val="75000"/>
                  </a:schemeClr>
                </a:solidFill>
              </a:rPr>
              <a:t>Gleibson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Rodrigo Silva de Oliveira</a:t>
            </a:r>
          </a:p>
          <a:p>
            <a:pPr algn="l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Flávia Barros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Mineração de Opinião/</a:t>
            </a:r>
            <a:br>
              <a:rPr lang="pt-BR" dirty="0" smtClean="0"/>
            </a:br>
            <a:r>
              <a:rPr lang="pt-BR" dirty="0" smtClean="0"/>
              <a:t>Análise de Sentimento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347864" y="6237313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Outubro, 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9912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Relembrando...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Opiniões</a:t>
            </a:r>
            <a:r>
              <a:rPr lang="pt-BR" dirty="0" smtClean="0"/>
              <a:t> </a:t>
            </a:r>
          </a:p>
          <a:p>
            <a:pPr lvl="1">
              <a:spcBef>
                <a:spcPts val="1200"/>
              </a:spcBef>
            </a:pPr>
            <a:r>
              <a:rPr lang="pt-BR" dirty="0" smtClean="0"/>
              <a:t>Expressões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subjetivas</a:t>
            </a:r>
            <a:r>
              <a:rPr lang="pt-BR" dirty="0" smtClean="0"/>
              <a:t> </a:t>
            </a:r>
          </a:p>
          <a:p>
            <a:pPr lvl="1">
              <a:spcBef>
                <a:spcPts val="1200"/>
              </a:spcBef>
            </a:pPr>
            <a:r>
              <a:rPr lang="pt-BR" dirty="0" smtClean="0"/>
              <a:t>que descrevem os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sentimentos</a:t>
            </a:r>
            <a:r>
              <a:rPr lang="pt-BR" dirty="0" smtClean="0"/>
              <a:t>,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avaliações</a:t>
            </a:r>
            <a:r>
              <a:rPr lang="pt-BR" dirty="0" smtClean="0"/>
              <a:t> ou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emoções</a:t>
            </a:r>
            <a:r>
              <a:rPr lang="pt-BR" dirty="0" smtClean="0"/>
              <a:t> das pessoas </a:t>
            </a:r>
          </a:p>
          <a:p>
            <a:pPr lvl="1">
              <a:spcBef>
                <a:spcPts val="1200"/>
              </a:spcBef>
            </a:pPr>
            <a:r>
              <a:rPr lang="pt-BR" dirty="0" smtClean="0"/>
              <a:t>A respeito de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entidades</a:t>
            </a:r>
            <a:r>
              <a:rPr lang="pt-BR" dirty="0" smtClean="0"/>
              <a:t> ou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objetos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objeto é uma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entidade </a:t>
            </a:r>
          </a:p>
          <a:p>
            <a:pPr lvl="1"/>
            <a:r>
              <a:rPr lang="pt-BR" dirty="0" smtClean="0"/>
              <a:t>pode ser um produto, pessoa, evento, organização ou tópico</a:t>
            </a:r>
          </a:p>
          <a:p>
            <a:pPr lvl="1"/>
            <a:r>
              <a:rPr lang="pt-BR" dirty="0" smtClean="0"/>
              <a:t>Ex., iPhone6, Obama, Olimpíadas, Santander,...</a:t>
            </a:r>
          </a:p>
          <a:p>
            <a:r>
              <a:rPr lang="pt-BR" dirty="0" smtClean="0"/>
              <a:t>Objetos podem ter aspectos</a:t>
            </a:r>
          </a:p>
          <a:p>
            <a:pPr lvl="1">
              <a:buNone/>
            </a:pP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=&gt; atributos e componentes</a:t>
            </a:r>
          </a:p>
          <a:p>
            <a:pPr lvl="1"/>
            <a:r>
              <a:rPr lang="pt-BR" dirty="0" smtClean="0"/>
              <a:t>iPhone6 tem um conjunto de componentes </a:t>
            </a:r>
          </a:p>
          <a:p>
            <a:pPr lvl="2"/>
            <a:r>
              <a:rPr lang="pt-BR" dirty="0" smtClean="0"/>
              <a:t>ex: bateria, tela</a:t>
            </a:r>
          </a:p>
          <a:p>
            <a:pPr lvl="1"/>
            <a:r>
              <a:rPr lang="pt-BR" dirty="0" smtClean="0"/>
              <a:t>e ainda um conjunto de atributos </a:t>
            </a:r>
          </a:p>
          <a:p>
            <a:pPr lvl="2"/>
            <a:r>
              <a:rPr lang="pt-BR" dirty="0" smtClean="0"/>
              <a:t>ex: qualidade de voz, tamanho, peso </a:t>
            </a:r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79493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Objeto – definição simplificada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464496"/>
          </a:xfrm>
        </p:spPr>
        <p:txBody>
          <a:bodyPr/>
          <a:lstStyle/>
          <a:p>
            <a:r>
              <a:rPr lang="pt-BR" dirty="0" smtClean="0"/>
              <a:t>Um objeto pode ser definido como um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conjunto de 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aspectos</a:t>
            </a:r>
          </a:p>
          <a:p>
            <a:pPr lvl="1"/>
            <a:r>
              <a:rPr lang="pt-BR" dirty="0" smtClean="0"/>
              <a:t>Componentes, características ou atributos</a:t>
            </a:r>
          </a:p>
          <a:p>
            <a:r>
              <a:rPr lang="pt-BR" dirty="0" smtClean="0"/>
              <a:t>Surgem então outras classificações das opiniões</a:t>
            </a:r>
          </a:p>
          <a:p>
            <a:pPr lvl="1"/>
            <a:r>
              <a:rPr lang="pt-BR" dirty="0" smtClean="0"/>
              <a:t>Além da direta x comparativa</a:t>
            </a:r>
          </a:p>
          <a:p>
            <a:pPr lvl="1"/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Opinião Geral</a:t>
            </a:r>
          </a:p>
          <a:p>
            <a:pPr lvl="2"/>
            <a:r>
              <a:rPr lang="pt-BR" dirty="0" smtClean="0"/>
              <a:t>A respeito do objeto/entidade </a:t>
            </a:r>
          </a:p>
          <a:p>
            <a:pPr lvl="1"/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Opinião Específica</a:t>
            </a:r>
          </a:p>
          <a:p>
            <a:pPr lvl="2"/>
            <a:r>
              <a:rPr lang="pt-BR" dirty="0" smtClean="0"/>
              <a:t>A respeito de seus aspectos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5011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Aspectos Explícitos </a:t>
            </a:r>
            <a:r>
              <a:rPr lang="pt-BR" i="1" dirty="0" smtClean="0"/>
              <a:t>x</a:t>
            </a:r>
            <a:r>
              <a:rPr lang="pt-BR" dirty="0" smtClean="0"/>
              <a:t> Implícitos no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Aspecto explícito</a:t>
            </a:r>
            <a:endParaRPr lang="pt-BR" dirty="0" smtClean="0"/>
          </a:p>
          <a:p>
            <a:pPr lvl="1"/>
            <a:r>
              <a:rPr lang="pt-BR" dirty="0" smtClean="0"/>
              <a:t>Quando seu nome ou algum de seus sinônimos aparece  citado diretamente no texto</a:t>
            </a:r>
          </a:p>
          <a:p>
            <a:pPr lvl="2"/>
            <a:r>
              <a:rPr lang="pt-BR" dirty="0" smtClean="0"/>
              <a:t>Ex: A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duração</a:t>
            </a:r>
            <a:r>
              <a:rPr lang="pt-BR" dirty="0" smtClean="0"/>
              <a:t> da bateria desse telefone é muito curta.</a:t>
            </a:r>
          </a:p>
          <a:p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Aspecto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implícito</a:t>
            </a:r>
            <a:endParaRPr lang="pt-BR" dirty="0" smtClean="0"/>
          </a:p>
          <a:p>
            <a:pPr lvl="1"/>
            <a:r>
              <a:rPr lang="pt-BR" dirty="0" smtClean="0"/>
              <a:t>Quando o atributo não diretamente citado no texto, porém pode ser de “deduzido” de alguma maneira</a:t>
            </a:r>
          </a:p>
          <a:p>
            <a:pPr lvl="2"/>
            <a:r>
              <a:rPr lang="pt-BR" dirty="0" smtClean="0"/>
              <a:t>Ex: Esse telefone é muito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grande</a:t>
            </a:r>
          </a:p>
          <a:p>
            <a:pPr lvl="2"/>
            <a:r>
              <a:rPr lang="pt-BR" dirty="0" smtClean="0"/>
              <a:t>Atributo implícito =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tamanho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770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definições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Detentor/titular da opinião (</a:t>
            </a:r>
            <a:r>
              <a:rPr lang="pt-BR" i="1" dirty="0" err="1" smtClean="0"/>
              <a:t>opinion</a:t>
            </a:r>
            <a:r>
              <a:rPr lang="pt-BR" i="1" dirty="0" smtClean="0"/>
              <a:t> </a:t>
            </a:r>
            <a:r>
              <a:rPr lang="pt-BR" i="1" dirty="0" err="1" smtClean="0"/>
              <a:t>holder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Pessoa ou organização que expressa a opinião </a:t>
            </a:r>
          </a:p>
          <a:p>
            <a:r>
              <a:rPr lang="pt-BR" dirty="0" smtClean="0"/>
              <a:t>Opinião</a:t>
            </a:r>
          </a:p>
          <a:p>
            <a:pPr lvl="1"/>
            <a:r>
              <a:rPr lang="pt-BR" dirty="0" smtClean="0"/>
              <a:t>Apresenta uma visão, sentimento, atitude ou avaliação de um </a:t>
            </a:r>
            <a:r>
              <a:rPr lang="pt-BR" i="1" dirty="0" err="1" smtClean="0"/>
              <a:t>Holder</a:t>
            </a:r>
            <a:r>
              <a:rPr lang="pt-BR" dirty="0" smtClean="0"/>
              <a:t> sobre um objeto ou sobre seus aspectos </a:t>
            </a:r>
          </a:p>
          <a:p>
            <a:r>
              <a:rPr lang="pt-BR" dirty="0" smtClean="0"/>
              <a:t>Orientação da Opinião: </a:t>
            </a:r>
          </a:p>
          <a:p>
            <a:pPr lvl="1"/>
            <a:r>
              <a:rPr lang="pt-BR" dirty="0" smtClean="0"/>
              <a:t>Toda opinião tem uma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orientação   </a:t>
            </a:r>
          </a:p>
          <a:p>
            <a:pPr lvl="2"/>
            <a:r>
              <a:rPr lang="pt-BR" dirty="0" err="1" smtClean="0"/>
              <a:t>positivaou</a:t>
            </a:r>
            <a:r>
              <a:rPr lang="pt-BR" dirty="0" smtClean="0"/>
              <a:t> negativa </a:t>
            </a:r>
          </a:p>
          <a:p>
            <a:pPr lvl="1"/>
            <a:r>
              <a:rPr lang="pt-BR" dirty="0" smtClean="0"/>
              <a:t>Pode ser chamada de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orientação do sentimento, orientação semântica ou polaridade da opinião</a:t>
            </a:r>
            <a:r>
              <a:rPr lang="pt-BR" dirty="0" smtClean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7768"/>
            <a:ext cx="7772400" cy="1359024"/>
          </a:xfrm>
        </p:spPr>
        <p:txBody>
          <a:bodyPr>
            <a:normAutofit/>
          </a:bodyPr>
          <a:lstStyle/>
          <a:p>
            <a:r>
              <a:rPr lang="pt-BR" dirty="0" smtClean="0"/>
              <a:t>Voltando ao assunto...</a:t>
            </a:r>
            <a:br>
              <a:rPr lang="pt-BR" dirty="0" smtClean="0"/>
            </a:br>
            <a:r>
              <a:rPr lang="pt-BR" dirty="0" smtClean="0"/>
              <a:t>Opiniões Diretas </a:t>
            </a:r>
            <a:r>
              <a:rPr lang="pt-BR" i="1" dirty="0" smtClean="0"/>
              <a:t>x</a:t>
            </a:r>
            <a:r>
              <a:rPr lang="pt-BR" dirty="0" smtClean="0"/>
              <a:t> Comparativas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1844824"/>
            <a:ext cx="7772400" cy="4572000"/>
          </a:xfrm>
        </p:spPr>
        <p:txBody>
          <a:bodyPr>
            <a:normAutofit/>
          </a:bodyPr>
          <a:lstStyle/>
          <a:p>
            <a:pPr lvl="0"/>
            <a:endParaRPr lang="en" dirty="0" smtClean="0"/>
          </a:p>
          <a:p>
            <a:pPr lvl="0"/>
            <a:r>
              <a:rPr lang="en" dirty="0" smtClean="0"/>
              <a:t>Exemplo opinião direta</a:t>
            </a:r>
          </a:p>
          <a:p>
            <a:pPr lvl="1"/>
            <a:r>
              <a:rPr lang="en" dirty="0"/>
              <a:t>“A qualidade da imagem desta câmera é boa.”</a:t>
            </a:r>
          </a:p>
          <a:p>
            <a:pPr lvl="0"/>
            <a:r>
              <a:rPr lang="en" dirty="0" smtClean="0"/>
              <a:t>Exemplo de frase comparativa</a:t>
            </a:r>
          </a:p>
          <a:p>
            <a:pPr lvl="1"/>
            <a:r>
              <a:rPr lang="en" dirty="0" smtClean="0"/>
              <a:t>“A </a:t>
            </a:r>
            <a:r>
              <a:rPr lang="en" dirty="0"/>
              <a:t>qualidade da imagem dessa câmera-x é melhor que a da câmera-y.”</a:t>
            </a:r>
          </a:p>
          <a:p>
            <a:pPr lvl="1"/>
            <a:endParaRPr lang="en" dirty="0" smtClean="0"/>
          </a:p>
        </p:txBody>
      </p:sp>
    </p:spTree>
    <p:extLst>
      <p:ext uri="{BB962C8B-B14F-4D97-AF65-F5344CB8AC3E}">
        <p14:creationId xmlns:p14="http://schemas.microsoft.com/office/powerpoint/2010/main" xmlns="" val="830487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Opiniões Comparativas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" dirty="0"/>
              <a:t>Tipos de frases </a:t>
            </a:r>
            <a:r>
              <a:rPr lang="en" dirty="0" smtClean="0"/>
              <a:t>comparativas</a:t>
            </a:r>
            <a:endParaRPr lang="en" dirty="0"/>
          </a:p>
          <a:p>
            <a:pPr lvl="1"/>
            <a:r>
              <a:rPr lang="en" dirty="0"/>
              <a:t>Comparativas não iguais</a:t>
            </a:r>
          </a:p>
          <a:p>
            <a:pPr lvl="1"/>
            <a:r>
              <a:rPr lang="en" dirty="0"/>
              <a:t>Comparativas iguais</a:t>
            </a:r>
          </a:p>
          <a:p>
            <a:pPr lvl="1"/>
            <a:r>
              <a:rPr lang="en" dirty="0"/>
              <a:t>Superlativas</a:t>
            </a:r>
          </a:p>
          <a:p>
            <a:pPr lvl="1"/>
            <a:r>
              <a:rPr lang="en" dirty="0"/>
              <a:t>Comparativas não-classificáveis</a:t>
            </a:r>
          </a:p>
          <a:p>
            <a:pPr lvl="0"/>
            <a:r>
              <a:rPr lang="pt-BR" dirty="0" smtClean="0"/>
              <a:t>Observação </a:t>
            </a:r>
            <a:endParaRPr lang="en" dirty="0" smtClean="0"/>
          </a:p>
          <a:p>
            <a:pPr lvl="1"/>
            <a:r>
              <a:rPr lang="en" dirty="0" smtClean="0">
                <a:solidFill>
                  <a:schemeClr val="accent2"/>
                </a:solidFill>
              </a:rPr>
              <a:t>Comparativo</a:t>
            </a:r>
            <a:r>
              <a:rPr lang="en" dirty="0"/>
              <a:t>: indicar que um objeto possui uma característica melhor que outro.</a:t>
            </a:r>
          </a:p>
          <a:p>
            <a:pPr lvl="1"/>
            <a:r>
              <a:rPr lang="en" dirty="0">
                <a:solidFill>
                  <a:schemeClr val="accent2"/>
                </a:solidFill>
              </a:rPr>
              <a:t>Superlativo</a:t>
            </a:r>
            <a:r>
              <a:rPr lang="en" dirty="0"/>
              <a:t>: indicar que um objeto possui uma característica melhor que todos os outros de um </a:t>
            </a:r>
            <a:r>
              <a:rPr lang="en" dirty="0" smtClean="0"/>
              <a:t>grupo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xmlns="" val="940722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Comparativas não iguais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392488"/>
          </a:xfrm>
        </p:spPr>
        <p:txBody>
          <a:bodyPr>
            <a:normAutofit/>
          </a:bodyPr>
          <a:lstStyle/>
          <a:p>
            <a:pPr lvl="0"/>
            <a:r>
              <a:rPr lang="en" dirty="0" smtClean="0"/>
              <a:t>Relações do tipo “</a:t>
            </a:r>
            <a:r>
              <a:rPr lang="en" dirty="0" smtClean="0">
                <a:solidFill>
                  <a:schemeClr val="accent2"/>
                </a:solidFill>
              </a:rPr>
              <a:t>melhor que</a:t>
            </a:r>
            <a:r>
              <a:rPr lang="en" dirty="0" smtClean="0"/>
              <a:t>” ou “</a:t>
            </a:r>
            <a:r>
              <a:rPr lang="en" dirty="0" smtClean="0">
                <a:solidFill>
                  <a:schemeClr val="accent2"/>
                </a:solidFill>
              </a:rPr>
              <a:t>pior que</a:t>
            </a:r>
            <a:r>
              <a:rPr lang="en" dirty="0" smtClean="0"/>
              <a:t>”</a:t>
            </a:r>
          </a:p>
          <a:p>
            <a:r>
              <a:rPr lang="en" dirty="0" smtClean="0"/>
              <a:t>Expressam </a:t>
            </a:r>
            <a:r>
              <a:rPr lang="en" dirty="0"/>
              <a:t>ordem de objetos de acordo com seus </a:t>
            </a:r>
            <a:r>
              <a:rPr lang="en" dirty="0" smtClean="0"/>
              <a:t>aspectos</a:t>
            </a:r>
          </a:p>
          <a:p>
            <a:pPr lvl="1"/>
            <a:r>
              <a:rPr lang="en" dirty="0"/>
              <a:t>Ex.: “O chip da Intel é mais rápido que aquele da AMD</a:t>
            </a:r>
            <a:r>
              <a:rPr lang="en" dirty="0" smtClean="0"/>
              <a:t>”</a:t>
            </a:r>
          </a:p>
          <a:p>
            <a:r>
              <a:rPr lang="en" sz="3200" dirty="0" smtClean="0"/>
              <a:t>Inclui  preferência do usuário</a:t>
            </a:r>
          </a:p>
          <a:p>
            <a:pPr lvl="1"/>
            <a:r>
              <a:rPr lang="en" dirty="0" smtClean="0"/>
              <a:t>Ex.: </a:t>
            </a:r>
            <a:r>
              <a:rPr lang="en" dirty="0"/>
              <a:t>“Eu prefiro a Intel à AMD</a:t>
            </a:r>
            <a:r>
              <a:rPr lang="en" dirty="0" smtClean="0"/>
              <a:t>”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xmlns="" val="3272209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Comparativas iguais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" dirty="0" smtClean="0"/>
              <a:t>Relações do tipo “</a:t>
            </a:r>
            <a:r>
              <a:rPr lang="en" dirty="0" smtClean="0">
                <a:solidFill>
                  <a:schemeClr val="accent2"/>
                </a:solidFill>
              </a:rPr>
              <a:t>igual a</a:t>
            </a:r>
            <a:r>
              <a:rPr lang="en" dirty="0" smtClean="0"/>
              <a:t>” ou “tão quanto”</a:t>
            </a:r>
          </a:p>
          <a:p>
            <a:pPr lvl="0"/>
            <a:r>
              <a:rPr lang="en" dirty="0" smtClean="0"/>
              <a:t>Estabelece </a:t>
            </a:r>
            <a:r>
              <a:rPr lang="en" dirty="0"/>
              <a:t>que objetos são iguais de acordo com seus aspectos</a:t>
            </a:r>
          </a:p>
          <a:p>
            <a:pPr lvl="1"/>
            <a:r>
              <a:rPr lang="en" dirty="0" smtClean="0"/>
              <a:t>Ex</a:t>
            </a:r>
            <a:r>
              <a:rPr lang="en" dirty="0"/>
              <a:t>.: </a:t>
            </a:r>
            <a:r>
              <a:rPr lang="en" dirty="0" smtClean="0"/>
              <a:t>“</a:t>
            </a:r>
            <a:r>
              <a:rPr lang="en" dirty="0"/>
              <a:t>A qualidade da imagem dessa câmera é tão boa quanto à </a:t>
            </a:r>
            <a:r>
              <a:rPr lang="en" dirty="0" smtClean="0"/>
              <a:t>daquela”</a:t>
            </a:r>
            <a:endParaRPr lang="en" dirty="0"/>
          </a:p>
          <a:p>
            <a:pPr lvl="1"/>
            <a:endParaRPr lang="en" dirty="0" smtClean="0"/>
          </a:p>
        </p:txBody>
      </p:sp>
    </p:spTree>
    <p:extLst>
      <p:ext uri="{BB962C8B-B14F-4D97-AF65-F5344CB8AC3E}">
        <p14:creationId xmlns:p14="http://schemas.microsoft.com/office/powerpoint/2010/main" xmlns="" val="3980355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Superlativas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" dirty="0" smtClean="0"/>
              <a:t>Relações do tipo “melhor que todos os outros” ou “pior que todos os outros”</a:t>
            </a:r>
          </a:p>
          <a:p>
            <a:r>
              <a:rPr lang="en" dirty="0"/>
              <a:t>Ranqueia um objeto em relação aos </a:t>
            </a:r>
            <a:r>
              <a:rPr lang="en" dirty="0" smtClean="0"/>
              <a:t>demais</a:t>
            </a:r>
            <a:endParaRPr lang="en" dirty="0"/>
          </a:p>
          <a:p>
            <a:r>
              <a:rPr lang="en" dirty="0" smtClean="0"/>
              <a:t>Ex.: “Este chip da Intel é o mais rápido”</a:t>
            </a:r>
            <a:endParaRPr lang="en" dirty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9651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Roteiro</a:t>
            </a:r>
            <a:endParaRPr lang="pt-BR" sz="40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Introdução</a:t>
            </a:r>
          </a:p>
          <a:p>
            <a:r>
              <a:rPr lang="pt-BR" sz="2400" dirty="0" smtClean="0"/>
              <a:t>Conceitos Básicos</a:t>
            </a:r>
          </a:p>
          <a:p>
            <a:r>
              <a:rPr lang="pt-BR" sz="2400" dirty="0" smtClean="0"/>
              <a:t>Classificação de </a:t>
            </a:r>
            <a:r>
              <a:rPr lang="pt-BR" sz="2400" dirty="0"/>
              <a:t>S</a:t>
            </a:r>
            <a:r>
              <a:rPr lang="pt-BR" sz="2400" dirty="0" smtClean="0"/>
              <a:t>entimento e Subjetividade</a:t>
            </a:r>
          </a:p>
          <a:p>
            <a:r>
              <a:rPr lang="pt-BR" sz="2400" dirty="0" smtClean="0"/>
              <a:t>Etapas da AS</a:t>
            </a:r>
          </a:p>
          <a:p>
            <a:r>
              <a:rPr lang="pt-BR" sz="2400" dirty="0" smtClean="0"/>
              <a:t>Opiniões Comparativas</a:t>
            </a:r>
          </a:p>
          <a:p>
            <a:r>
              <a:rPr lang="en-US" sz="2400" dirty="0" err="1" smtClean="0">
                <a:ea typeface="ＭＳ Ｐゴシック" pitchFamily="34" charset="-128"/>
              </a:rPr>
              <a:t>Aplicações</a:t>
            </a:r>
            <a:r>
              <a:rPr lang="en-US" sz="2400" dirty="0" smtClean="0">
                <a:ea typeface="ＭＳ Ｐゴシック" pitchFamily="34" charset="-128"/>
              </a:rPr>
              <a:t> / </a:t>
            </a:r>
            <a:r>
              <a:rPr lang="en-US" sz="2400" dirty="0" err="1" smtClean="0">
                <a:ea typeface="ＭＳ Ｐゴシック" pitchFamily="34" charset="-128"/>
              </a:rPr>
              <a:t>Ferramentas</a:t>
            </a:r>
            <a:endParaRPr lang="en-US" sz="2400" dirty="0" smtClean="0">
              <a:ea typeface="ＭＳ Ｐゴシック" pitchFamily="34" charset="-128"/>
            </a:endParaRPr>
          </a:p>
          <a:p>
            <a:r>
              <a:rPr lang="pt-BR" sz="2400" dirty="0" smtClean="0"/>
              <a:t>Desafios e Limitações</a:t>
            </a:r>
          </a:p>
          <a:p>
            <a:r>
              <a:rPr lang="pt-BR" sz="2400" dirty="0" smtClean="0"/>
              <a:t>Conclusão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92676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Comparativas não-classificáveis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" dirty="0" smtClean="0"/>
              <a:t>Relações que comparam aspectos de dois ou mais objetos, mas não classificam eles</a:t>
            </a:r>
          </a:p>
          <a:p>
            <a:r>
              <a:rPr lang="en" dirty="0" smtClean="0"/>
              <a:t>Três sub-tipos</a:t>
            </a:r>
          </a:p>
          <a:p>
            <a:pPr lvl="1"/>
            <a:r>
              <a:rPr lang="en" dirty="0"/>
              <a:t>O objeto A é similar ou diferente do objeto B de acordo com alguns </a:t>
            </a:r>
            <a:r>
              <a:rPr lang="en" dirty="0" smtClean="0"/>
              <a:t>aspectos</a:t>
            </a:r>
          </a:p>
          <a:p>
            <a:pPr lvl="1"/>
            <a:r>
              <a:rPr lang="en" dirty="0"/>
              <a:t>O objeto A tem um aspecto a1 e o objeto B tem um aspecto a2 e a1 pode ser substituido por a2</a:t>
            </a:r>
          </a:p>
          <a:p>
            <a:pPr lvl="1"/>
            <a:r>
              <a:rPr lang="en" dirty="0"/>
              <a:t>O objeto A tem um aspecto a1 e o objeto B não tem este aspecto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27414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Identificando </a:t>
            </a:r>
            <a:r>
              <a:rPr lang="pt-BR" dirty="0"/>
              <a:t>Frases Comparativas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" dirty="0" smtClean="0"/>
              <a:t>A </a:t>
            </a:r>
            <a:r>
              <a:rPr lang="en" dirty="0"/>
              <a:t>maioria da </a:t>
            </a:r>
            <a:r>
              <a:rPr lang="en" dirty="0" smtClean="0"/>
              <a:t>frases comparativas </a:t>
            </a:r>
            <a:r>
              <a:rPr lang="en" dirty="0"/>
              <a:t>contêm </a:t>
            </a:r>
            <a:r>
              <a:rPr lang="en" dirty="0">
                <a:solidFill>
                  <a:schemeClr val="accent2"/>
                </a:solidFill>
              </a:rPr>
              <a:t>advérbios</a:t>
            </a:r>
            <a:r>
              <a:rPr lang="en" dirty="0"/>
              <a:t> e </a:t>
            </a:r>
            <a:r>
              <a:rPr lang="en" dirty="0" smtClean="0">
                <a:solidFill>
                  <a:schemeClr val="accent2"/>
                </a:solidFill>
              </a:rPr>
              <a:t>adjetivos</a:t>
            </a:r>
          </a:p>
          <a:p>
            <a:r>
              <a:rPr lang="en" dirty="0" smtClean="0"/>
              <a:t>Porém, muitas </a:t>
            </a:r>
            <a:r>
              <a:rPr lang="en" dirty="0"/>
              <a:t>frases que não contêm advérbios e adjetivos são </a:t>
            </a:r>
            <a:r>
              <a:rPr lang="en" dirty="0" smtClean="0"/>
              <a:t>comparativas</a:t>
            </a:r>
          </a:p>
          <a:p>
            <a:pPr lvl="1"/>
            <a:r>
              <a:rPr lang="en" dirty="0"/>
              <a:t>Ex.:”Este telefone tem bluetooth, mas aquele não tem</a:t>
            </a:r>
            <a:r>
              <a:rPr lang="en" dirty="0" smtClean="0"/>
              <a:t>”</a:t>
            </a:r>
          </a:p>
          <a:p>
            <a:r>
              <a:rPr lang="pt-BR" dirty="0" smtClean="0"/>
              <a:t>P</a:t>
            </a:r>
            <a:r>
              <a:rPr lang="en" dirty="0" smtClean="0"/>
              <a:t>rática</a:t>
            </a:r>
          </a:p>
          <a:p>
            <a:pPr lvl="1"/>
            <a:r>
              <a:rPr lang="pt-BR" dirty="0" smtClean="0"/>
              <a:t>P</a:t>
            </a:r>
            <a:r>
              <a:rPr lang="en" dirty="0" smtClean="0"/>
              <a:t>odemos utilizar </a:t>
            </a:r>
            <a:r>
              <a:rPr lang="en" dirty="0"/>
              <a:t>um filtro com palavras pré-definidas para que as sentenças não-comparativas sejam </a:t>
            </a:r>
            <a:r>
              <a:rPr lang="en" dirty="0" smtClean="0"/>
              <a:t>descartadas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xmlns="" val="1869333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Análise de Sentimento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Sentimento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464496"/>
          </a:xfrm>
        </p:spPr>
        <p:txBody>
          <a:bodyPr>
            <a:normAutofit/>
          </a:bodyPr>
          <a:lstStyle/>
          <a:p>
            <a:r>
              <a:rPr lang="pt-BR" dirty="0" smtClean="0"/>
              <a:t>Níveis </a:t>
            </a:r>
            <a:r>
              <a:rPr lang="pt-BR" dirty="0"/>
              <a:t>de classificação</a:t>
            </a:r>
          </a:p>
          <a:p>
            <a:pPr lvl="1"/>
            <a:r>
              <a:rPr lang="pt-BR" dirty="0"/>
              <a:t>No nível de documento</a:t>
            </a:r>
          </a:p>
          <a:p>
            <a:pPr lvl="1"/>
            <a:r>
              <a:rPr lang="pt-BR" dirty="0"/>
              <a:t>No nível de frase</a:t>
            </a:r>
          </a:p>
          <a:p>
            <a:pPr lvl="1"/>
            <a:r>
              <a:rPr lang="pt-BR" dirty="0"/>
              <a:t>No nível do </a:t>
            </a:r>
            <a:r>
              <a:rPr lang="pt-BR" dirty="0" smtClean="0"/>
              <a:t>aspecto/característica</a:t>
            </a:r>
            <a:endParaRPr lang="pt-BR" dirty="0"/>
          </a:p>
          <a:p>
            <a:pPr lvl="2"/>
            <a:r>
              <a:rPr lang="pt-BR" dirty="0"/>
              <a:t>Classificação mais </a:t>
            </a:r>
            <a:r>
              <a:rPr lang="pt-BR" dirty="0" smtClean="0"/>
              <a:t>refinada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484784"/>
            <a:ext cx="7906072" cy="46805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2400" dirty="0" smtClean="0"/>
              <a:t>“(1) I </a:t>
            </a:r>
            <a:r>
              <a:rPr lang="pt-BR" sz="2400" dirty="0" err="1" smtClean="0"/>
              <a:t>bought</a:t>
            </a:r>
            <a:r>
              <a:rPr lang="pt-BR" sz="2400" dirty="0" smtClean="0"/>
              <a:t> </a:t>
            </a:r>
            <a:r>
              <a:rPr lang="pt-BR" sz="2400" dirty="0" err="1" smtClean="0"/>
              <a:t>an</a:t>
            </a:r>
            <a:r>
              <a:rPr lang="pt-BR" sz="2400" dirty="0" smtClean="0"/>
              <a:t> </a:t>
            </a:r>
            <a:r>
              <a:rPr lang="pt-BR" sz="2400" dirty="0" err="1" smtClean="0"/>
              <a:t>Iphone</a:t>
            </a:r>
            <a:r>
              <a:rPr lang="pt-BR" sz="2400" dirty="0" smtClean="0"/>
              <a:t> a </a:t>
            </a:r>
            <a:r>
              <a:rPr lang="pt-BR" sz="2400" dirty="0" err="1" smtClean="0"/>
              <a:t>few</a:t>
            </a:r>
            <a:r>
              <a:rPr lang="pt-BR" sz="2400" dirty="0" smtClean="0"/>
              <a:t> </a:t>
            </a:r>
            <a:r>
              <a:rPr lang="pt-BR" sz="2400" dirty="0" err="1" smtClean="0"/>
              <a:t>days</a:t>
            </a:r>
            <a:r>
              <a:rPr lang="pt-BR" sz="2400" dirty="0" smtClean="0"/>
              <a:t> ago. (2) It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such</a:t>
            </a:r>
            <a:r>
              <a:rPr lang="pt-BR" sz="2400" dirty="0" smtClean="0"/>
              <a:t> a </a:t>
            </a:r>
            <a:r>
              <a:rPr lang="pt-BR" sz="2400" dirty="0" err="1" smtClean="0"/>
              <a:t>nice</a:t>
            </a:r>
            <a:r>
              <a:rPr lang="pt-BR" sz="2400" dirty="0" smtClean="0"/>
              <a:t> </a:t>
            </a:r>
            <a:r>
              <a:rPr lang="pt-BR" sz="2400" dirty="0" err="1" smtClean="0"/>
              <a:t>phone</a:t>
            </a:r>
            <a:r>
              <a:rPr lang="pt-BR" sz="2400" dirty="0" smtClean="0"/>
              <a:t>. (3) The </a:t>
            </a:r>
            <a:r>
              <a:rPr lang="pt-BR" sz="2400" dirty="0" err="1" smtClean="0"/>
              <a:t>touch</a:t>
            </a:r>
            <a:r>
              <a:rPr lang="pt-BR" sz="2400" dirty="0" smtClean="0"/>
              <a:t> </a:t>
            </a:r>
            <a:r>
              <a:rPr lang="pt-BR" sz="2400" dirty="0" err="1" smtClean="0"/>
              <a:t>screen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really</a:t>
            </a:r>
            <a:r>
              <a:rPr lang="pt-BR" sz="2400" dirty="0" smtClean="0"/>
              <a:t> cool. (4) The </a:t>
            </a:r>
            <a:r>
              <a:rPr lang="pt-BR" sz="2400" dirty="0" err="1" smtClean="0"/>
              <a:t>voice</a:t>
            </a:r>
            <a:r>
              <a:rPr lang="pt-BR" sz="2400" dirty="0" smtClean="0"/>
              <a:t> </a:t>
            </a:r>
            <a:r>
              <a:rPr lang="pt-BR" sz="2400" dirty="0" err="1" smtClean="0"/>
              <a:t>quality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clear</a:t>
            </a:r>
            <a:r>
              <a:rPr lang="pt-BR" sz="2400" dirty="0" smtClean="0"/>
              <a:t> too. (5) </a:t>
            </a:r>
            <a:r>
              <a:rPr lang="pt-BR" sz="2400" dirty="0" err="1" smtClean="0"/>
              <a:t>Although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battery</a:t>
            </a:r>
            <a:r>
              <a:rPr lang="pt-BR" sz="2400" dirty="0" smtClean="0"/>
              <a:t> </a:t>
            </a:r>
            <a:r>
              <a:rPr lang="pt-BR" sz="2400" dirty="0" err="1" smtClean="0"/>
              <a:t>life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not</a:t>
            </a:r>
            <a:r>
              <a:rPr lang="pt-BR" sz="2400" dirty="0" smtClean="0"/>
              <a:t> </a:t>
            </a:r>
            <a:r>
              <a:rPr lang="pt-BR" sz="2400" dirty="0" err="1" smtClean="0"/>
              <a:t>long</a:t>
            </a:r>
            <a:r>
              <a:rPr lang="pt-BR" sz="2400" dirty="0" smtClean="0"/>
              <a:t>, </a:t>
            </a:r>
            <a:r>
              <a:rPr lang="pt-BR" sz="2400" dirty="0" err="1" smtClean="0"/>
              <a:t>that</a:t>
            </a:r>
            <a:r>
              <a:rPr lang="pt-BR" sz="2400" dirty="0" smtClean="0"/>
              <a:t> </a:t>
            </a:r>
            <a:r>
              <a:rPr lang="pt-BR" sz="2400" dirty="0" err="1" smtClean="0"/>
              <a:t>is</a:t>
            </a:r>
            <a:r>
              <a:rPr lang="pt-BR" sz="2400" dirty="0" smtClean="0"/>
              <a:t> ok for me. (6) </a:t>
            </a:r>
            <a:r>
              <a:rPr lang="pt-BR" sz="2400" dirty="0" err="1" smtClean="0"/>
              <a:t>However</a:t>
            </a:r>
            <a:r>
              <a:rPr lang="pt-BR" sz="2400" dirty="0" smtClean="0"/>
              <a:t>, </a:t>
            </a:r>
            <a:r>
              <a:rPr lang="pt-BR" sz="2400" dirty="0" err="1" smtClean="0"/>
              <a:t>my</a:t>
            </a:r>
            <a:r>
              <a:rPr lang="pt-BR" sz="2400" dirty="0" smtClean="0"/>
              <a:t> </a:t>
            </a:r>
            <a:r>
              <a:rPr lang="pt-BR" sz="2400" dirty="0" err="1" smtClean="0"/>
              <a:t>mother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mad</a:t>
            </a:r>
            <a:r>
              <a:rPr lang="pt-BR" sz="2400" dirty="0" smtClean="0"/>
              <a:t> </a:t>
            </a:r>
            <a:r>
              <a:rPr lang="pt-BR" sz="2400" dirty="0" err="1" smtClean="0"/>
              <a:t>with</a:t>
            </a:r>
            <a:r>
              <a:rPr lang="pt-BR" sz="2400" dirty="0" smtClean="0"/>
              <a:t> me as I </a:t>
            </a:r>
            <a:r>
              <a:rPr lang="pt-BR" sz="2400" dirty="0" err="1" smtClean="0"/>
              <a:t>did</a:t>
            </a:r>
            <a:r>
              <a:rPr lang="pt-BR" sz="2400" dirty="0" smtClean="0"/>
              <a:t> </a:t>
            </a:r>
            <a:r>
              <a:rPr lang="pt-BR" sz="2400" dirty="0" err="1" smtClean="0"/>
              <a:t>not</a:t>
            </a:r>
            <a:r>
              <a:rPr lang="pt-BR" sz="2400" dirty="0" smtClean="0"/>
              <a:t> </a:t>
            </a:r>
            <a:r>
              <a:rPr lang="pt-BR" sz="2400" dirty="0" err="1" smtClean="0"/>
              <a:t>tell</a:t>
            </a:r>
            <a:r>
              <a:rPr lang="pt-BR" sz="2400" dirty="0" smtClean="0"/>
              <a:t> </a:t>
            </a:r>
            <a:r>
              <a:rPr lang="pt-BR" sz="2400" dirty="0" err="1" smtClean="0"/>
              <a:t>her</a:t>
            </a:r>
            <a:r>
              <a:rPr lang="pt-BR" sz="2400" dirty="0" smtClean="0"/>
              <a:t> </a:t>
            </a:r>
            <a:r>
              <a:rPr lang="pt-BR" sz="2400" dirty="0" err="1" smtClean="0"/>
              <a:t>before</a:t>
            </a:r>
            <a:r>
              <a:rPr lang="pt-BR" sz="2400" dirty="0" smtClean="0"/>
              <a:t> I </a:t>
            </a:r>
            <a:r>
              <a:rPr lang="pt-BR" sz="2400" dirty="0" err="1" smtClean="0"/>
              <a:t>bought</a:t>
            </a:r>
            <a:r>
              <a:rPr lang="pt-BR" sz="2400" dirty="0" smtClean="0"/>
              <a:t> it.  (7) </a:t>
            </a:r>
            <a:r>
              <a:rPr lang="pt-BR" sz="2400" dirty="0" err="1" smtClean="0"/>
              <a:t>She</a:t>
            </a:r>
            <a:r>
              <a:rPr lang="pt-BR" sz="2400" dirty="0" smtClean="0"/>
              <a:t> </a:t>
            </a:r>
            <a:r>
              <a:rPr lang="pt-BR" sz="2400" dirty="0" err="1" smtClean="0"/>
              <a:t>also</a:t>
            </a:r>
            <a:r>
              <a:rPr lang="pt-BR" sz="2400" dirty="0" smtClean="0"/>
              <a:t> </a:t>
            </a:r>
            <a:r>
              <a:rPr lang="pt-BR" sz="2400" dirty="0" err="1" smtClean="0"/>
              <a:t>thought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phone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too </a:t>
            </a:r>
            <a:r>
              <a:rPr lang="pt-BR" sz="2400" dirty="0" err="1" smtClean="0"/>
              <a:t>expensive</a:t>
            </a:r>
            <a:r>
              <a:rPr lang="pt-BR" sz="2400" dirty="0" smtClean="0"/>
              <a:t>, </a:t>
            </a:r>
            <a:r>
              <a:rPr lang="pt-BR" sz="2400" dirty="0" err="1" smtClean="0"/>
              <a:t>and</a:t>
            </a:r>
            <a:r>
              <a:rPr lang="pt-BR" sz="2400" dirty="0" smtClean="0"/>
              <a:t> </a:t>
            </a:r>
            <a:r>
              <a:rPr lang="pt-BR" sz="2400" dirty="0" err="1" smtClean="0"/>
              <a:t>wanted</a:t>
            </a:r>
            <a:r>
              <a:rPr lang="pt-BR" sz="2400" dirty="0" smtClean="0"/>
              <a:t> me </a:t>
            </a:r>
            <a:r>
              <a:rPr lang="pt-BR" sz="2400" dirty="0" err="1" smtClean="0"/>
              <a:t>to</a:t>
            </a:r>
            <a:r>
              <a:rPr lang="pt-BR" sz="2400" dirty="0" smtClean="0"/>
              <a:t>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it </a:t>
            </a:r>
            <a:r>
              <a:rPr lang="pt-BR" sz="2400" dirty="0" err="1" smtClean="0"/>
              <a:t>to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shop. ...”</a:t>
            </a:r>
          </a:p>
          <a:p>
            <a:r>
              <a:rPr lang="pt-BR" dirty="0" smtClean="0"/>
              <a:t>O que extrair desse exemplo?</a:t>
            </a:r>
          </a:p>
          <a:p>
            <a:pPr lvl="1"/>
            <a:r>
              <a:rPr lang="pt-BR" dirty="0" smtClean="0"/>
              <a:t>Documento – neutro</a:t>
            </a:r>
          </a:p>
          <a:p>
            <a:pPr lvl="1"/>
            <a:r>
              <a:rPr lang="pt-BR" dirty="0" smtClean="0"/>
              <a:t>Frases (2),(3),(4) – Positivas</a:t>
            </a:r>
          </a:p>
          <a:p>
            <a:pPr lvl="1"/>
            <a:r>
              <a:rPr lang="pt-BR" dirty="0" smtClean="0"/>
              <a:t>Frases (</a:t>
            </a:r>
            <a:r>
              <a:rPr lang="pt-BR" dirty="0"/>
              <a:t>5</a:t>
            </a:r>
            <a:r>
              <a:rPr lang="pt-BR" dirty="0" smtClean="0"/>
              <a:t>),(6),(7) – Negativas</a:t>
            </a:r>
          </a:p>
          <a:p>
            <a:pPr lvl="1"/>
            <a:r>
              <a:rPr lang="pt-BR" dirty="0" smtClean="0"/>
              <a:t>Aspectos</a:t>
            </a:r>
          </a:p>
          <a:p>
            <a:pPr lvl="2"/>
            <a:r>
              <a:rPr lang="pt-BR" dirty="0" err="1" smtClean="0"/>
              <a:t>iPhone</a:t>
            </a:r>
            <a:r>
              <a:rPr lang="pt-BR" dirty="0" smtClean="0"/>
              <a:t> </a:t>
            </a:r>
            <a:r>
              <a:rPr lang="pt-BR" dirty="0"/>
              <a:t>– </a:t>
            </a:r>
            <a:r>
              <a:rPr lang="pt-BR" dirty="0" smtClean="0"/>
              <a:t>Positiva</a:t>
            </a:r>
          </a:p>
          <a:p>
            <a:pPr lvl="2"/>
            <a:r>
              <a:rPr lang="pt-BR" dirty="0" err="1" smtClean="0"/>
              <a:t>Etc</a:t>
            </a:r>
            <a:r>
              <a:rPr lang="pt-BR" dirty="0" smtClean="0"/>
              <a:t> ............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7117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de Sentimento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464496"/>
          </a:xfrm>
        </p:spPr>
        <p:txBody>
          <a:bodyPr/>
          <a:lstStyle/>
          <a:p>
            <a:r>
              <a:rPr lang="pt-BR" dirty="0" smtClean="0"/>
              <a:t>A AS trabalha com duas classes principais</a:t>
            </a:r>
          </a:p>
          <a:p>
            <a:pPr lvl="1"/>
            <a:r>
              <a:rPr lang="pt-BR" dirty="0" smtClean="0"/>
              <a:t>Positiva e negativa</a:t>
            </a:r>
          </a:p>
          <a:p>
            <a:r>
              <a:rPr lang="pt-BR" dirty="0" smtClean="0"/>
              <a:t>A </a:t>
            </a:r>
            <a:r>
              <a:rPr lang="pt-BR" dirty="0"/>
              <a:t>classe neutra é opcional</a:t>
            </a:r>
          </a:p>
          <a:p>
            <a:pPr lvl="1"/>
            <a:r>
              <a:rPr lang="pt-BR" dirty="0"/>
              <a:t>Em geral, só aparece na AS no nível de documento ou de frase</a:t>
            </a:r>
          </a:p>
          <a:p>
            <a:pPr lvl="2"/>
            <a:r>
              <a:rPr lang="pt-BR" dirty="0">
                <a:solidFill>
                  <a:schemeClr val="accent2"/>
                </a:solidFill>
              </a:rPr>
              <a:t>Quando somamos os pontos positivos com os negativos.</a:t>
            </a:r>
          </a:p>
          <a:p>
            <a:pPr lvl="1"/>
            <a:r>
              <a:rPr lang="pt-BR" dirty="0"/>
              <a:t>Isto é, </a:t>
            </a:r>
            <a:r>
              <a:rPr lang="pt-BR" dirty="0">
                <a:solidFill>
                  <a:schemeClr val="accent2"/>
                </a:solidFill>
              </a:rPr>
              <a:t>não temos classe neutra na AS em nível de aspecto.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18815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Sentimento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2348880"/>
            <a:ext cx="7772400" cy="381642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Abordagens</a:t>
            </a:r>
          </a:p>
          <a:p>
            <a:pPr lvl="1"/>
            <a:r>
              <a:rPr lang="pt-BR" sz="2800" dirty="0" smtClean="0"/>
              <a:t>Aprendizagem de Máquina</a:t>
            </a:r>
          </a:p>
          <a:p>
            <a:pPr lvl="1"/>
            <a:r>
              <a:rPr lang="pt-BR" sz="2800" dirty="0" smtClean="0"/>
              <a:t>Sistemas baseados em conhecimento </a:t>
            </a:r>
          </a:p>
          <a:p>
            <a:pPr lvl="2"/>
            <a:r>
              <a:rPr lang="pt-BR" sz="2400" dirty="0" smtClean="0">
                <a:solidFill>
                  <a:schemeClr val="accent2"/>
                </a:solidFill>
              </a:rPr>
              <a:t>Orientação Semântica</a:t>
            </a:r>
          </a:p>
        </p:txBody>
      </p:sp>
    </p:spTree>
    <p:extLst>
      <p:ext uri="{BB962C8B-B14F-4D97-AF65-F5344CB8AC3E}">
        <p14:creationId xmlns:p14="http://schemas.microsoft.com/office/powerpoint/2010/main" xmlns="" val="39006978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 baseada em </a:t>
            </a:r>
            <a:r>
              <a:rPr lang="pt-BR" b="1" dirty="0" smtClean="0"/>
              <a:t>Orientação Semântica</a:t>
            </a:r>
            <a:endParaRPr lang="pt-BR" b="1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Abordagem baseada em </a:t>
            </a:r>
            <a:r>
              <a:rPr lang="pt-BR" dirty="0" smtClean="0">
                <a:solidFill>
                  <a:schemeClr val="accent2"/>
                </a:solidFill>
              </a:rPr>
              <a:t>corpus</a:t>
            </a:r>
            <a:r>
              <a:rPr lang="pt-BR" dirty="0" smtClean="0"/>
              <a:t> (</a:t>
            </a:r>
            <a:r>
              <a:rPr lang="pt-BR" i="1" dirty="0" smtClean="0"/>
              <a:t>Corpus-</a:t>
            </a:r>
            <a:r>
              <a:rPr lang="pt-BR" i="1" dirty="0" err="1" smtClean="0"/>
              <a:t>based</a:t>
            </a:r>
            <a:r>
              <a:rPr lang="pt-BR" i="1" dirty="0" smtClean="0"/>
              <a:t>)</a:t>
            </a:r>
          </a:p>
          <a:p>
            <a:pPr lvl="1"/>
            <a:r>
              <a:rPr lang="pt-BR" dirty="0" smtClean="0"/>
              <a:t>Abordagem estatística</a:t>
            </a:r>
          </a:p>
          <a:p>
            <a:pPr lvl="1"/>
            <a:r>
              <a:rPr lang="pt-BR" dirty="0" smtClean="0"/>
              <a:t>Determina a polaridade das palavras através  de padrões de coocorrência em corpora manualmente etiquetados</a:t>
            </a:r>
          </a:p>
          <a:p>
            <a:r>
              <a:rPr lang="pt-BR" dirty="0" smtClean="0"/>
              <a:t>Abordagem baseada em </a:t>
            </a:r>
            <a:r>
              <a:rPr lang="pt-BR" dirty="0" smtClean="0">
                <a:solidFill>
                  <a:schemeClr val="accent2"/>
                </a:solidFill>
              </a:rPr>
              <a:t>conhecimento explícito</a:t>
            </a:r>
          </a:p>
          <a:p>
            <a:pPr lvl="1"/>
            <a:r>
              <a:rPr lang="pt-BR" dirty="0" smtClean="0"/>
              <a:t>Usa </a:t>
            </a:r>
            <a:r>
              <a:rPr lang="pt-BR" dirty="0" smtClean="0">
                <a:solidFill>
                  <a:schemeClr val="accent2"/>
                </a:solidFill>
              </a:rPr>
              <a:t>dicionários polarizados</a:t>
            </a:r>
          </a:p>
          <a:p>
            <a:pPr lvl="2"/>
            <a:r>
              <a:rPr lang="pt-BR" dirty="0" smtClean="0"/>
              <a:t>sinônimos, antônimos e hierarquias de dicionários com informações de sentimento</a:t>
            </a:r>
          </a:p>
          <a:p>
            <a:pPr lvl="2"/>
            <a:r>
              <a:rPr lang="pt-BR" dirty="0" smtClean="0"/>
              <a:t>Ex., </a:t>
            </a:r>
            <a:r>
              <a:rPr lang="pt-BR" i="1" dirty="0" err="1" smtClean="0"/>
              <a:t>SentiWordNet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xmlns="" val="2931799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97768"/>
            <a:ext cx="8568952" cy="11430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Dicionários Polarizados</a:t>
            </a:r>
            <a:br>
              <a:rPr lang="pt-BR" sz="3200" dirty="0" smtClean="0"/>
            </a:br>
            <a:r>
              <a:rPr lang="pt-BR" sz="3200" i="1" dirty="0" err="1" smtClean="0"/>
              <a:t>SentiWordNet</a:t>
            </a:r>
            <a:endParaRPr lang="pt-BR" sz="3200" i="1" dirty="0"/>
          </a:p>
        </p:txBody>
      </p:sp>
      <p:pic>
        <p:nvPicPr>
          <p:cNvPr id="2088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714488"/>
            <a:ext cx="8280920" cy="409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31799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97768"/>
            <a:ext cx="7772400" cy="121500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Etapas da AS baseada em</a:t>
            </a:r>
            <a:br>
              <a:rPr lang="pt-BR" dirty="0" smtClean="0"/>
            </a:br>
            <a:r>
              <a:rPr lang="pt-BR" dirty="0" smtClean="0"/>
              <a:t>Orientação Semântica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809328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Identificação</a:t>
            </a:r>
            <a:r>
              <a:rPr lang="en-US" dirty="0" smtClean="0"/>
              <a:t> dos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textos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opinativos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BR" dirty="0" smtClean="0"/>
              <a:t>Extração das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entidades</a:t>
            </a:r>
            <a:r>
              <a:rPr lang="pt-BR" dirty="0" smtClean="0"/>
              <a:t> sendo analisadas</a:t>
            </a:r>
          </a:p>
          <a:p>
            <a:pPr lvl="1">
              <a:spcBef>
                <a:spcPts val="0"/>
              </a:spcBef>
            </a:pPr>
            <a:r>
              <a:rPr lang="pt-BR" dirty="0" smtClean="0"/>
              <a:t>E de seus aspectos </a:t>
            </a:r>
          </a:p>
          <a:p>
            <a:pPr lvl="2">
              <a:spcBef>
                <a:spcPts val="0"/>
              </a:spcBef>
            </a:pP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atributos/componentes/características</a:t>
            </a:r>
            <a:endParaRPr lang="pt-BR" dirty="0" smtClean="0"/>
          </a:p>
          <a:p>
            <a:r>
              <a:rPr lang="pt-BR" dirty="0" smtClean="0"/>
              <a:t>Classificação das opiniões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Positiva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negativa</a:t>
            </a:r>
            <a:endParaRPr lang="pt-BR" dirty="0" smtClean="0"/>
          </a:p>
          <a:p>
            <a:r>
              <a:rPr lang="pt-BR" dirty="0" smtClean="0"/>
              <a:t>Apresentação dos resultados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Através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sumário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textual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gráfico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Fatos </a:t>
            </a:r>
            <a:r>
              <a:rPr lang="pt-BR" i="1" dirty="0" smtClean="0"/>
              <a:t>x</a:t>
            </a:r>
            <a:r>
              <a:rPr lang="pt-BR" dirty="0" smtClean="0"/>
              <a:t> Opiniões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593304"/>
            <a:ext cx="7772400" cy="4860032"/>
          </a:xfrm>
        </p:spPr>
        <p:txBody>
          <a:bodyPr/>
          <a:lstStyle/>
          <a:p>
            <a:r>
              <a:rPr lang="pt-BR" dirty="0" smtClean="0"/>
              <a:t>Informação textual pode ser classificada em dois tipos principais:</a:t>
            </a:r>
          </a:p>
          <a:p>
            <a:pPr lvl="1">
              <a:spcBef>
                <a:spcPts val="1200"/>
              </a:spcBef>
            </a:pP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Fatos</a:t>
            </a:r>
            <a:r>
              <a:rPr lang="pt-BR" dirty="0" smtClean="0"/>
              <a:t>  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Expressões objetivas sobre entidades, eventos ou suas propriedades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Ex: “Eu comprei um Samsung </a:t>
            </a:r>
            <a:r>
              <a:rPr lang="pt-BR" dirty="0" err="1" smtClean="0"/>
              <a:t>Galaxy</a:t>
            </a:r>
            <a:r>
              <a:rPr lang="pt-BR" dirty="0" smtClean="0"/>
              <a:t>”</a:t>
            </a:r>
          </a:p>
          <a:p>
            <a:pPr lvl="1">
              <a:spcBef>
                <a:spcPts val="1200"/>
              </a:spcBef>
            </a:pP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Opiniões</a:t>
            </a:r>
            <a:r>
              <a:rPr lang="pt-BR" dirty="0" smtClean="0"/>
              <a:t> 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Expressões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subjetivas</a:t>
            </a:r>
            <a:r>
              <a:rPr lang="pt-BR" dirty="0" smtClean="0"/>
              <a:t> 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que descrevem os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sentimentos</a:t>
            </a:r>
            <a:r>
              <a:rPr lang="pt-BR" dirty="0" smtClean="0"/>
              <a:t>,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avaliações</a:t>
            </a:r>
            <a:r>
              <a:rPr lang="pt-BR" dirty="0" smtClean="0"/>
              <a:t> ou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emoções</a:t>
            </a:r>
            <a:r>
              <a:rPr lang="pt-BR" dirty="0" smtClean="0"/>
              <a:t> das pessoas sobre entidades, eventos ou suas propriedades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Ex: “A câmera do meu Samsung </a:t>
            </a:r>
            <a:r>
              <a:rPr lang="pt-BR" dirty="0" err="1" smtClean="0"/>
              <a:t>Galaxy</a:t>
            </a:r>
            <a:r>
              <a:rPr lang="pt-BR" dirty="0" smtClean="0"/>
              <a:t> é boa”</a:t>
            </a:r>
          </a:p>
        </p:txBody>
      </p:sp>
    </p:spTree>
    <p:extLst>
      <p:ext uri="{BB962C8B-B14F-4D97-AF65-F5344CB8AC3E}">
        <p14:creationId xmlns:p14="http://schemas.microsoft.com/office/powerpoint/2010/main" xmlns="" val="425901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Identificação</a:t>
            </a:r>
            <a:r>
              <a:rPr lang="en-US" dirty="0" smtClean="0"/>
              <a:t> de </a:t>
            </a:r>
            <a:r>
              <a:rPr lang="en-US" dirty="0" err="1" smtClean="0"/>
              <a:t>textos</a:t>
            </a:r>
            <a:r>
              <a:rPr lang="en-US" dirty="0" smtClean="0"/>
              <a:t> </a:t>
            </a:r>
            <a:r>
              <a:rPr lang="en-US" dirty="0" err="1" smtClean="0"/>
              <a:t>opinativos</a:t>
            </a:r>
            <a:endParaRPr lang="en-US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Texto Informativo x Texto Opinativo</a:t>
            </a:r>
          </a:p>
          <a:p>
            <a:r>
              <a:rPr lang="pt-BR" dirty="0" smtClean="0"/>
              <a:t>Frases Objetivas x Frases Subjetivas </a:t>
            </a:r>
          </a:p>
          <a:p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Classificação de Subjetividade </a:t>
            </a:r>
          </a:p>
          <a:p>
            <a:pPr lvl="1"/>
            <a:r>
              <a:rPr lang="pt-BR" dirty="0" smtClean="0"/>
              <a:t>Determina se  uma frase é opinativa ou não</a:t>
            </a:r>
          </a:p>
          <a:p>
            <a:pPr lvl="2"/>
            <a:r>
              <a:rPr lang="pt-BR" dirty="0" smtClean="0"/>
              <a:t>i.e., se é subjetiva ou objetiva</a:t>
            </a:r>
          </a:p>
          <a:p>
            <a:r>
              <a:rPr lang="pt-BR" dirty="0" smtClean="0"/>
              <a:t>Essa etapa pode ser realizada de forma manual ou automática</a:t>
            </a:r>
          </a:p>
          <a:p>
            <a:r>
              <a:rPr lang="pt-BR" dirty="0" smtClean="0"/>
              <a:t>Abordagens automáticas</a:t>
            </a:r>
          </a:p>
          <a:p>
            <a:pPr lvl="1"/>
            <a:r>
              <a:rPr lang="pt-BR" dirty="0" smtClean="0"/>
              <a:t>Aprendizagem de máquina </a:t>
            </a:r>
          </a:p>
          <a:p>
            <a:pPr lvl="1"/>
            <a:r>
              <a:rPr lang="pt-BR" dirty="0" smtClean="0"/>
              <a:t>Sistemas baseados em conhecimento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4038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Identificação de textos opinativos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(1) Ontem comemoramos o aniversário do meu primo no </a:t>
            </a:r>
            <a:r>
              <a:rPr lang="pt-BR" dirty="0" err="1" smtClean="0"/>
              <a:t>Spettus</a:t>
            </a:r>
            <a:r>
              <a:rPr lang="pt-BR" dirty="0" smtClean="0"/>
              <a:t>. Comemos muita carne e sushi.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(2) </a:t>
            </a:r>
            <a:r>
              <a:rPr lang="pt-BR" dirty="0" smtClean="0"/>
              <a:t>A comida do </a:t>
            </a:r>
            <a:r>
              <a:rPr lang="pt-BR" dirty="0" err="1" smtClean="0"/>
              <a:t>Spettus</a:t>
            </a:r>
            <a:r>
              <a:rPr lang="pt-BR" dirty="0" smtClean="0"/>
              <a:t> é </a:t>
            </a:r>
            <a:r>
              <a:rPr lang="pt-BR" dirty="0" smtClean="0">
                <a:solidFill>
                  <a:srgbClr val="FF0000"/>
                </a:solidFill>
              </a:rPr>
              <a:t>maravilhosa</a:t>
            </a:r>
            <a:r>
              <a:rPr lang="pt-BR" dirty="0" smtClean="0"/>
              <a:t>, e lá não é </a:t>
            </a:r>
            <a:r>
              <a:rPr lang="pt-BR" dirty="0" smtClean="0">
                <a:solidFill>
                  <a:srgbClr val="FF0000"/>
                </a:solidFill>
              </a:rPr>
              <a:t>caro</a:t>
            </a:r>
            <a:r>
              <a:rPr lang="pt-BR" dirty="0" smtClean="0"/>
              <a:t>. 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(3) </a:t>
            </a:r>
            <a:r>
              <a:rPr lang="pt-BR" dirty="0" smtClean="0"/>
              <a:t>A carne do </a:t>
            </a:r>
            <a:r>
              <a:rPr lang="pt-BR" dirty="0" err="1" smtClean="0"/>
              <a:t>Spettus</a:t>
            </a:r>
            <a:r>
              <a:rPr lang="pt-BR" dirty="0" smtClean="0"/>
              <a:t> é </a:t>
            </a:r>
            <a:r>
              <a:rPr lang="pt-BR" dirty="0" smtClean="0">
                <a:solidFill>
                  <a:srgbClr val="FF0000"/>
                </a:solidFill>
              </a:rPr>
              <a:t>muito boa</a:t>
            </a:r>
            <a:r>
              <a:rPr lang="pt-BR" dirty="0" smtClean="0"/>
              <a:t>, mas o sushi não é um dos </a:t>
            </a:r>
            <a:r>
              <a:rPr lang="pt-BR" dirty="0" smtClean="0">
                <a:solidFill>
                  <a:srgbClr val="FF0000"/>
                </a:solidFill>
              </a:rPr>
              <a:t>melhores</a:t>
            </a:r>
            <a:r>
              <a:rPr lang="pt-BR" dirty="0" smtClean="0"/>
              <a:t>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730039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Extração de entidades e aspectos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Objetivo:</a:t>
            </a:r>
          </a:p>
          <a:p>
            <a:pPr lvl="1"/>
            <a:r>
              <a:rPr lang="pt-BR" dirty="0" smtClean="0"/>
              <a:t>Identificar  a entidade que é foco da opinião</a:t>
            </a:r>
          </a:p>
          <a:p>
            <a:pPr lvl="1"/>
            <a:r>
              <a:rPr lang="pt-BR" dirty="0" smtClean="0"/>
              <a:t>Bem como seus aspectos</a:t>
            </a:r>
          </a:p>
          <a:p>
            <a:r>
              <a:rPr lang="pt-BR" dirty="0" smtClean="0"/>
              <a:t>Só é indispensável quando realizamos AS no </a:t>
            </a:r>
            <a:r>
              <a:rPr lang="pt-BR" dirty="0" smtClean="0">
                <a:solidFill>
                  <a:schemeClr val="accent2"/>
                </a:solidFill>
              </a:rPr>
              <a:t>nível do aspecto</a:t>
            </a:r>
          </a:p>
          <a:p>
            <a:pPr lvl="1"/>
            <a:r>
              <a:rPr lang="pt-BR" dirty="0" smtClean="0"/>
              <a:t>Mais refinada...</a:t>
            </a:r>
          </a:p>
          <a:p>
            <a:r>
              <a:rPr lang="pt-BR" dirty="0" smtClean="0"/>
              <a:t>A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extração de aspectos </a:t>
            </a:r>
            <a:r>
              <a:rPr lang="pt-BR" dirty="0" smtClean="0"/>
              <a:t>é uma das tarefas mais difíceis de ser realizada automaticamente</a:t>
            </a:r>
          </a:p>
          <a:p>
            <a:pPr lvl="1"/>
            <a:r>
              <a:rPr lang="pt-BR" dirty="0" smtClean="0"/>
              <a:t>É uma tarefa de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Extração de Informação </a:t>
            </a:r>
            <a:r>
              <a:rPr lang="pt-BR" dirty="0" smtClean="0"/>
              <a:t>a partir de </a:t>
            </a:r>
            <a:r>
              <a:rPr lang="pt-BR" dirty="0" smtClean="0">
                <a:solidFill>
                  <a:schemeClr val="accent2"/>
                </a:solidFill>
              </a:rPr>
              <a:t>texto livre</a:t>
            </a:r>
          </a:p>
          <a:p>
            <a:pPr lvl="1"/>
            <a:r>
              <a:rPr lang="pt-BR" dirty="0" smtClean="0"/>
              <a:t>é dependente do domínio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mtClean="0"/>
              <a:t>Extração de entidades e aspectos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</a:t>
            </a:r>
            <a:r>
              <a:rPr lang="pt-BR" dirty="0" smtClean="0">
                <a:solidFill>
                  <a:srgbClr val="7030A0"/>
                </a:solidFill>
              </a:rPr>
              <a:t>comida</a:t>
            </a:r>
            <a:r>
              <a:rPr lang="pt-BR" dirty="0" smtClean="0"/>
              <a:t> do </a:t>
            </a:r>
            <a:r>
              <a:rPr lang="pt-BR" dirty="0" smtClean="0">
                <a:solidFill>
                  <a:srgbClr val="FF0000"/>
                </a:solidFill>
              </a:rPr>
              <a:t>Boi Preto </a:t>
            </a:r>
            <a:r>
              <a:rPr lang="pt-BR" dirty="0" smtClean="0"/>
              <a:t>é </a:t>
            </a:r>
            <a:r>
              <a:rPr lang="pt-BR" dirty="0" smtClean="0">
                <a:solidFill>
                  <a:srgbClr val="0070C0"/>
                </a:solidFill>
              </a:rPr>
              <a:t>maravilhosa</a:t>
            </a:r>
            <a:r>
              <a:rPr lang="pt-BR" dirty="0" smtClean="0"/>
              <a:t>, e a </a:t>
            </a:r>
            <a:r>
              <a:rPr lang="pt-BR" dirty="0" smtClean="0">
                <a:solidFill>
                  <a:srgbClr val="7030A0"/>
                </a:solidFill>
              </a:rPr>
              <a:t>sobremesa</a:t>
            </a:r>
            <a:r>
              <a:rPr lang="pt-BR" dirty="0" smtClean="0"/>
              <a:t> servida no </a:t>
            </a:r>
            <a:r>
              <a:rPr lang="pt-BR" dirty="0" smtClean="0">
                <a:solidFill>
                  <a:srgbClr val="FF0000"/>
                </a:solidFill>
              </a:rPr>
              <a:t>Boi Preto </a:t>
            </a:r>
            <a:r>
              <a:rPr lang="pt-BR" dirty="0" smtClean="0"/>
              <a:t>não é </a:t>
            </a:r>
            <a:r>
              <a:rPr lang="pt-BR" dirty="0" smtClean="0">
                <a:solidFill>
                  <a:srgbClr val="0070C0"/>
                </a:solidFill>
              </a:rPr>
              <a:t>cara</a:t>
            </a:r>
            <a:r>
              <a:rPr lang="pt-BR" dirty="0" smtClean="0"/>
              <a:t>. </a:t>
            </a:r>
          </a:p>
          <a:p>
            <a:r>
              <a:rPr lang="pt-BR" dirty="0" smtClean="0"/>
              <a:t>Entidades e aspectos: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Boi Preto</a:t>
            </a:r>
          </a:p>
          <a:p>
            <a:pPr lvl="2"/>
            <a:r>
              <a:rPr lang="pt-BR" dirty="0" smtClean="0"/>
              <a:t>Entidade</a:t>
            </a:r>
          </a:p>
          <a:p>
            <a:pPr lvl="1"/>
            <a:r>
              <a:rPr lang="pt-BR" dirty="0" smtClean="0">
                <a:solidFill>
                  <a:srgbClr val="7030A0"/>
                </a:solidFill>
              </a:rPr>
              <a:t>Comida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7030A0"/>
                </a:solidFill>
              </a:rPr>
              <a:t>sobremesa</a:t>
            </a:r>
          </a:p>
          <a:p>
            <a:pPr lvl="2"/>
            <a:r>
              <a:rPr lang="pt-BR" dirty="0" smtClean="0"/>
              <a:t>Aspectos</a:t>
            </a:r>
          </a:p>
          <a:p>
            <a:pPr marL="548640" lvl="2" indent="-274320">
              <a:spcBef>
                <a:spcPts val="1200"/>
              </a:spcBef>
              <a:buClr>
                <a:schemeClr val="accent1"/>
              </a:buClr>
            </a:pPr>
            <a:r>
              <a:rPr lang="pt-BR" sz="2600" dirty="0" smtClean="0">
                <a:solidFill>
                  <a:srgbClr val="0070C0"/>
                </a:solidFill>
              </a:rPr>
              <a:t>Maravilhosa</a:t>
            </a:r>
            <a:r>
              <a:rPr lang="pt-BR" sz="2600" dirty="0" smtClean="0"/>
              <a:t> e </a:t>
            </a:r>
            <a:r>
              <a:rPr lang="pt-BR" sz="2600" dirty="0" smtClean="0">
                <a:solidFill>
                  <a:srgbClr val="0070C0"/>
                </a:solidFill>
              </a:rPr>
              <a:t>cara</a:t>
            </a:r>
          </a:p>
          <a:p>
            <a:pPr lvl="2"/>
            <a:r>
              <a:rPr lang="pt-BR" b="1" dirty="0" smtClean="0"/>
              <a:t>Palavras opinativas </a:t>
            </a:r>
            <a:r>
              <a:rPr lang="pt-BR" dirty="0" smtClean="0"/>
              <a:t>= que expressam opinião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Extração de entidades e aspectos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Abordagem Proposta por [Siqueira, 2010]:</a:t>
            </a:r>
          </a:p>
          <a:p>
            <a:pPr lvl="1"/>
            <a:r>
              <a:rPr lang="pt-BR" dirty="0" smtClean="0"/>
              <a:t>Pré-processamento:</a:t>
            </a:r>
          </a:p>
          <a:p>
            <a:pPr lvl="1"/>
            <a:r>
              <a:rPr lang="pt-BR" dirty="0" smtClean="0"/>
              <a:t>Identificação dos substantivos mais frequentes</a:t>
            </a:r>
          </a:p>
          <a:p>
            <a:pPr lvl="2"/>
            <a:r>
              <a:rPr lang="pt-BR" sz="2000" dirty="0" smtClean="0"/>
              <a:t>3% dos substantivos com a maior frequência </a:t>
            </a:r>
          </a:p>
          <a:p>
            <a:pPr lvl="1"/>
            <a:r>
              <a:rPr lang="pt-BR" dirty="0" smtClean="0"/>
              <a:t>Identificação dos substantivos relevantes</a:t>
            </a:r>
          </a:p>
          <a:p>
            <a:pPr lvl="2"/>
            <a:r>
              <a:rPr lang="pt-BR" sz="2000" dirty="0" smtClean="0"/>
              <a:t>resolução de correferências</a:t>
            </a:r>
          </a:p>
          <a:p>
            <a:pPr lvl="1"/>
            <a:r>
              <a:rPr lang="pt-BR" dirty="0" smtClean="0"/>
              <a:t>Mapeamento de Indicadores</a:t>
            </a:r>
          </a:p>
          <a:p>
            <a:pPr lvl="2"/>
            <a:r>
              <a:rPr lang="pt-BR" sz="2000" dirty="0" smtClean="0"/>
              <a:t>Mapa construído manualmente uma lista de indicadores e as características a que eles se referem</a:t>
            </a:r>
          </a:p>
          <a:p>
            <a:pPr lvl="1"/>
            <a:r>
              <a:rPr lang="pt-BR" dirty="0" smtClean="0"/>
              <a:t>Remoção de Substantivos Não Relacionados</a:t>
            </a:r>
          </a:p>
          <a:p>
            <a:pPr lvl="2"/>
            <a:r>
              <a:rPr lang="pt-BR" dirty="0" smtClean="0"/>
              <a:t>Usando o PMI-IR no Google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de Sentimento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uma das principais tarefas da AS</a:t>
            </a:r>
          </a:p>
          <a:p>
            <a:pPr lvl="1"/>
            <a:r>
              <a:rPr lang="pt-BR" dirty="0" smtClean="0"/>
              <a:t>é nessa etapa que ocorrerá a identificação da polaridade do texto, que é o principal objetivo da AS. </a:t>
            </a:r>
          </a:p>
          <a:p>
            <a:pPr lvl="5"/>
            <a:endParaRPr lang="pt-BR" dirty="0" smtClean="0">
              <a:solidFill>
                <a:schemeClr val="accent2"/>
              </a:solidFill>
            </a:endParaRPr>
          </a:p>
          <a:p>
            <a:r>
              <a:rPr lang="pt-BR" dirty="0" smtClean="0">
                <a:solidFill>
                  <a:schemeClr val="accent2"/>
                </a:solidFill>
              </a:rPr>
              <a:t>Relembrando... Níveis de classificação</a:t>
            </a:r>
          </a:p>
          <a:p>
            <a:pPr lvl="1"/>
            <a:r>
              <a:rPr lang="pt-BR" dirty="0" smtClean="0"/>
              <a:t>No nível de documento</a:t>
            </a:r>
          </a:p>
          <a:p>
            <a:pPr lvl="1"/>
            <a:r>
              <a:rPr lang="pt-BR" dirty="0" smtClean="0"/>
              <a:t>No nível de frase</a:t>
            </a:r>
          </a:p>
          <a:p>
            <a:pPr lvl="1"/>
            <a:r>
              <a:rPr lang="pt-BR" dirty="0" smtClean="0"/>
              <a:t>No nível do aspecto</a:t>
            </a:r>
          </a:p>
          <a:p>
            <a:pPr lvl="2"/>
            <a:r>
              <a:rPr lang="pt-BR" dirty="0" smtClean="0"/>
              <a:t>Classificação mais refinada</a:t>
            </a:r>
          </a:p>
          <a:p>
            <a:pPr lvl="1"/>
            <a:endParaRPr lang="pt-BR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7414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97768"/>
            <a:ext cx="8568952" cy="11430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Relembrando...</a:t>
            </a:r>
            <a:br>
              <a:rPr lang="pt-BR" sz="3200" dirty="0" smtClean="0"/>
            </a:br>
            <a:r>
              <a:rPr lang="pt-BR" sz="3200" dirty="0" smtClean="0"/>
              <a:t>Dicionários Polarizados</a:t>
            </a:r>
            <a:endParaRPr lang="pt-BR" sz="3200" dirty="0"/>
          </a:p>
        </p:txBody>
      </p:sp>
      <p:pic>
        <p:nvPicPr>
          <p:cNvPr id="2088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73422"/>
            <a:ext cx="8172400" cy="3827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31799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34178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Classificação de Sentimento</a:t>
            </a:r>
            <a:br>
              <a:rPr lang="pt-BR" dirty="0" smtClean="0"/>
            </a:br>
            <a:r>
              <a:rPr lang="pt-BR" dirty="0" smtClean="0"/>
              <a:t>Etapas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680520"/>
          </a:xfrm>
        </p:spPr>
        <p:txBody>
          <a:bodyPr>
            <a:normAutofit/>
          </a:bodyPr>
          <a:lstStyle/>
          <a:p>
            <a:r>
              <a:rPr lang="pt-BR" dirty="0" smtClean="0"/>
              <a:t>Classificar as palavras opinativas</a:t>
            </a:r>
          </a:p>
          <a:p>
            <a:r>
              <a:rPr lang="pt-BR" dirty="0" smtClean="0"/>
              <a:t>Tratar Cláusulas negativas</a:t>
            </a:r>
          </a:p>
          <a:p>
            <a:pPr lvl="1"/>
            <a:r>
              <a:rPr lang="pt-BR" dirty="0" smtClean="0"/>
              <a:t>‘A comida </a:t>
            </a:r>
            <a:r>
              <a:rPr lang="pt-BR" dirty="0" smtClean="0">
                <a:solidFill>
                  <a:schemeClr val="accent2"/>
                </a:solidFill>
              </a:rPr>
              <a:t>não</a:t>
            </a:r>
            <a:r>
              <a:rPr lang="pt-BR" dirty="0" smtClean="0"/>
              <a:t> é cara’ </a:t>
            </a:r>
          </a:p>
          <a:p>
            <a:r>
              <a:rPr lang="pt-BR" dirty="0" smtClean="0"/>
              <a:t>Tratar Cláusulas adversativas</a:t>
            </a:r>
          </a:p>
          <a:p>
            <a:pPr lvl="1"/>
            <a:r>
              <a:rPr lang="pt-BR" dirty="0" smtClean="0"/>
              <a:t>‘A comida é boa, </a:t>
            </a:r>
            <a:r>
              <a:rPr lang="pt-BR" dirty="0" smtClean="0">
                <a:solidFill>
                  <a:schemeClr val="accent2"/>
                </a:solidFill>
              </a:rPr>
              <a:t>mas</a:t>
            </a:r>
            <a:r>
              <a:rPr lang="pt-BR" dirty="0" smtClean="0"/>
              <a:t> o atendimento é péssimo’</a:t>
            </a:r>
          </a:p>
          <a:p>
            <a:r>
              <a:rPr lang="pt-BR" dirty="0" smtClean="0"/>
              <a:t>Tratar Sentenças condicionais</a:t>
            </a:r>
          </a:p>
          <a:p>
            <a:pPr lvl="1"/>
            <a:r>
              <a:rPr lang="pt-BR" dirty="0" smtClean="0"/>
              <a:t>‘</a:t>
            </a:r>
            <a:r>
              <a:rPr lang="pt-BR" dirty="0" smtClean="0">
                <a:solidFill>
                  <a:schemeClr val="accent2"/>
                </a:solidFill>
              </a:rPr>
              <a:t>Se</a:t>
            </a:r>
            <a:r>
              <a:rPr lang="pt-BR" dirty="0" smtClean="0"/>
              <a:t> a comida fosse boa, eu não me incomodaria com o péssimo atendimento’ </a:t>
            </a:r>
          </a:p>
          <a:p>
            <a:r>
              <a:rPr lang="pt-BR" dirty="0" smtClean="0"/>
              <a:t>Detectar </a:t>
            </a:r>
            <a:r>
              <a:rPr lang="pt-BR" dirty="0"/>
              <a:t>Ironias 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341784"/>
            <a:ext cx="77724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Classificação de Sentimento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464496"/>
          </a:xfrm>
        </p:spPr>
        <p:txBody>
          <a:bodyPr>
            <a:normAutofit/>
          </a:bodyPr>
          <a:lstStyle/>
          <a:p>
            <a:pPr marL="514350" indent="-514350">
              <a:buFontTx/>
              <a:buAutoNum type="arabicPeriod"/>
            </a:pPr>
            <a:r>
              <a:rPr lang="pt-BR" dirty="0" smtClean="0">
                <a:ea typeface="ＭＳ Ｐゴシック" pitchFamily="34" charset="-128"/>
              </a:rPr>
              <a:t>Classificar as palavras opinativas</a:t>
            </a:r>
          </a:p>
          <a:p>
            <a:pPr marL="800100" lvl="1" indent="-342900"/>
            <a:r>
              <a:rPr lang="pt-BR" dirty="0" smtClean="0">
                <a:ea typeface="ＭＳ Ｐゴシック" pitchFamily="34" charset="-128"/>
              </a:rPr>
              <a:t>A comida do Boi Preto é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maravilhosa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[+]</a:t>
            </a:r>
          </a:p>
          <a:p>
            <a:pPr marL="514350" indent="-514350">
              <a:buFontTx/>
              <a:buAutoNum type="arabicPeriod"/>
            </a:pPr>
            <a:r>
              <a:rPr lang="pt-BR" dirty="0" smtClean="0">
                <a:ea typeface="ＭＳ Ｐゴシック" pitchFamily="34" charset="-128"/>
              </a:rPr>
              <a:t>Tratar cláusulas negativas</a:t>
            </a:r>
          </a:p>
          <a:p>
            <a:pPr marL="800100" lvl="1" indent="-342900"/>
            <a:r>
              <a:rPr lang="pt-BR" dirty="0" smtClean="0">
                <a:ea typeface="ＭＳ Ｐゴシック" pitchFamily="34" charset="-128"/>
              </a:rPr>
              <a:t>A comida do Boi Preto é maravilhosa, e a sobremesa servida </a:t>
            </a:r>
            <a:r>
              <a:rPr lang="pt-BR" u="sng" dirty="0" smtClean="0">
                <a:solidFill>
                  <a:srgbClr val="0070C0"/>
                </a:solidFill>
                <a:ea typeface="ＭＳ Ｐゴシック" pitchFamily="34" charset="-128"/>
              </a:rPr>
              <a:t>não</a:t>
            </a:r>
            <a:r>
              <a:rPr lang="pt-BR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pt-BR" b="1" dirty="0" smtClean="0">
                <a:solidFill>
                  <a:srgbClr val="0070C0"/>
                </a:solidFill>
                <a:ea typeface="ＭＳ Ｐゴシック" pitchFamily="34" charset="-128"/>
              </a:rPr>
              <a:t>[-]</a:t>
            </a:r>
            <a:r>
              <a:rPr lang="pt-BR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pt-BR" dirty="0" smtClean="0">
                <a:ea typeface="ＭＳ Ｐゴシック" pitchFamily="34" charset="-128"/>
              </a:rPr>
              <a:t>é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cara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[-]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. </a:t>
            </a:r>
          </a:p>
          <a:p>
            <a:pPr marL="800100" lvl="1" indent="-342900"/>
            <a:r>
              <a:rPr lang="pt-BR" dirty="0" smtClean="0">
                <a:ea typeface="ＭＳ Ｐゴシック" pitchFamily="34" charset="-128"/>
              </a:rPr>
              <a:t>A comida do Boi Preto é maravilhosa, </a:t>
            </a:r>
            <a:r>
              <a:rPr lang="pt-BR" u="sng" dirty="0" smtClean="0">
                <a:ea typeface="ＭＳ Ｐゴシック" pitchFamily="34" charset="-128"/>
              </a:rPr>
              <a:t>e a sobremesa servida </a:t>
            </a:r>
            <a:r>
              <a:rPr lang="pt-BR" u="sng" dirty="0" smtClean="0">
                <a:solidFill>
                  <a:srgbClr val="0070C0"/>
                </a:solidFill>
                <a:ea typeface="ＭＳ Ｐゴシック" pitchFamily="34" charset="-128"/>
              </a:rPr>
              <a:t>não</a:t>
            </a:r>
            <a:r>
              <a:rPr lang="pt-BR" u="sng" dirty="0" smtClean="0">
                <a:ea typeface="ＭＳ Ｐゴシック" pitchFamily="34" charset="-128"/>
              </a:rPr>
              <a:t> é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cara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[+]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.</a:t>
            </a:r>
            <a:r>
              <a:rPr lang="pt-BR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Classificação de Sentimento</a:t>
            </a:r>
            <a:br>
              <a:rPr lang="pt-BR" dirty="0"/>
            </a:br>
            <a:r>
              <a:rPr lang="pt-BR" dirty="0"/>
              <a:t>Etapas </a:t>
            </a:r>
            <a:r>
              <a:rPr lang="pt-BR" dirty="0" smtClean="0"/>
              <a:t>específicas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Tx/>
              <a:buAutoNum type="arabicPeriod" startAt="3"/>
            </a:pPr>
            <a:r>
              <a:rPr lang="pt-BR" dirty="0" smtClean="0">
                <a:ea typeface="ＭＳ Ｐゴシック" pitchFamily="34" charset="-128"/>
              </a:rPr>
              <a:t>Tratar cláusulas adversativas</a:t>
            </a:r>
          </a:p>
          <a:p>
            <a:pPr lvl="1"/>
            <a:r>
              <a:rPr lang="pt-BR" dirty="0" smtClean="0">
                <a:ea typeface="ＭＳ Ｐゴシック" pitchFamily="34" charset="-128"/>
              </a:rPr>
              <a:t>A carne do </a:t>
            </a:r>
            <a:r>
              <a:rPr lang="pt-BR" dirty="0" err="1" smtClean="0">
                <a:ea typeface="ＭＳ Ｐゴシック" pitchFamily="34" charset="-128"/>
              </a:rPr>
              <a:t>Spettus</a:t>
            </a:r>
            <a:r>
              <a:rPr lang="pt-BR" dirty="0" smtClean="0">
                <a:ea typeface="ＭＳ Ｐゴシック" pitchFamily="34" charset="-128"/>
              </a:rPr>
              <a:t> é muito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boa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[+], </a:t>
            </a:r>
            <a:r>
              <a:rPr lang="pt-BR" dirty="0" smtClean="0">
                <a:ea typeface="ＭＳ Ｐゴシック" pitchFamily="34" charset="-128"/>
              </a:rPr>
              <a:t>mas o sushi </a:t>
            </a:r>
            <a:r>
              <a:rPr lang="pt-BR" dirty="0" smtClean="0">
                <a:solidFill>
                  <a:srgbClr val="0070C0"/>
                </a:solidFill>
                <a:ea typeface="ＭＳ Ｐゴシック" pitchFamily="34" charset="-128"/>
              </a:rPr>
              <a:t>não [-]   </a:t>
            </a:r>
            <a:r>
              <a:rPr lang="pt-BR" dirty="0" smtClean="0">
                <a:ea typeface="ＭＳ Ｐゴシック" pitchFamily="34" charset="-128"/>
              </a:rPr>
              <a:t>é um dos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melhores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[+].</a:t>
            </a:r>
          </a:p>
          <a:p>
            <a:pPr lvl="1"/>
            <a:r>
              <a:rPr lang="pt-BR" dirty="0" smtClean="0">
                <a:ea typeface="ＭＳ Ｐゴシック" pitchFamily="34" charset="-128"/>
              </a:rPr>
              <a:t>A carne do </a:t>
            </a:r>
            <a:r>
              <a:rPr lang="pt-BR" dirty="0" err="1" smtClean="0">
                <a:ea typeface="ＭＳ Ｐゴシック" pitchFamily="34" charset="-128"/>
              </a:rPr>
              <a:t>Spettus</a:t>
            </a:r>
            <a:r>
              <a:rPr lang="pt-BR" dirty="0" smtClean="0">
                <a:ea typeface="ＭＳ Ｐゴシック" pitchFamily="34" charset="-128"/>
              </a:rPr>
              <a:t> é muito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boa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[+], </a:t>
            </a:r>
            <a:r>
              <a:rPr lang="pt-BR" u="sng" dirty="0" smtClean="0">
                <a:solidFill>
                  <a:srgbClr val="0070C0"/>
                </a:solidFill>
                <a:ea typeface="ＭＳ Ｐゴシック" pitchFamily="34" charset="-128"/>
              </a:rPr>
              <a:t>mas o sushi não é um dos melhores</a:t>
            </a:r>
            <a:r>
              <a:rPr lang="pt-BR" dirty="0" smtClean="0">
                <a:solidFill>
                  <a:srgbClr val="0070C0"/>
                </a:solidFill>
                <a:ea typeface="ＭＳ Ｐゴシック" pitchFamily="34" charset="-128"/>
              </a:rPr>
              <a:t> [-].</a:t>
            </a:r>
          </a:p>
          <a:p>
            <a:pPr marL="514350" indent="-514350">
              <a:buFontTx/>
              <a:buAutoNum type="arabicPeriod" startAt="3"/>
            </a:pPr>
            <a:r>
              <a:rPr lang="pt-BR" dirty="0" smtClean="0">
                <a:ea typeface="ＭＳ Ｐゴシック" pitchFamily="34" charset="-128"/>
              </a:rPr>
              <a:t>Tratar sentenças condicionais</a:t>
            </a:r>
          </a:p>
          <a:p>
            <a:pPr lvl="1"/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Se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dirty="0" smtClean="0">
                <a:ea typeface="ＭＳ Ｐゴシック" pitchFamily="34" charset="-128"/>
              </a:rPr>
              <a:t>você estiver procurando um celular com boa qualidade de voz, </a:t>
            </a:r>
            <a:r>
              <a:rPr lang="pt-BR" u="sng" dirty="0" smtClean="0">
                <a:solidFill>
                  <a:srgbClr val="0070C0"/>
                </a:solidFill>
                <a:ea typeface="ＭＳ Ｐゴシック" pitchFamily="34" charset="-128"/>
              </a:rPr>
              <a:t>não compre este Nokia</a:t>
            </a:r>
            <a:r>
              <a:rPr lang="pt-BR" dirty="0" smtClean="0">
                <a:ea typeface="ＭＳ Ｐゴシック" pitchFamily="34" charset="-128"/>
              </a:rPr>
              <a:t>.</a:t>
            </a:r>
          </a:p>
          <a:p>
            <a:pPr marL="514350" indent="-514350">
              <a:buFontTx/>
              <a:buAutoNum type="arabicPeriod" startAt="3"/>
            </a:pPr>
            <a:r>
              <a:rPr lang="pt-BR" dirty="0">
                <a:ea typeface="ＭＳ Ｐゴシック" pitchFamily="34" charset="-128"/>
              </a:rPr>
              <a:t>Detectar ironias</a:t>
            </a:r>
          </a:p>
          <a:p>
            <a:pPr lvl="1"/>
            <a:r>
              <a:rPr lang="pt-BR" dirty="0">
                <a:solidFill>
                  <a:schemeClr val="accent2"/>
                </a:solidFill>
                <a:ea typeface="ＭＳ Ｐゴシック" pitchFamily="34" charset="-128"/>
              </a:rPr>
              <a:t>Tão fantástico e moderno quanto um aparelho de fax.</a:t>
            </a:r>
          </a:p>
          <a:p>
            <a:pPr lvl="1"/>
            <a:r>
              <a:rPr lang="pt-BR" dirty="0">
                <a:ea typeface="ＭＳ Ｐゴシック" pitchFamily="34" charset="-128"/>
              </a:rPr>
              <a:t>Muito difícil</a:t>
            </a:r>
            <a:r>
              <a:rPr lang="pt-BR" dirty="0" smtClean="0">
                <a:ea typeface="ＭＳ Ｐゴシック" pitchFamily="34" charset="-128"/>
              </a:rPr>
              <a:t>...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Opiniões na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São encontradas em diversos sites</a:t>
            </a:r>
          </a:p>
          <a:p>
            <a:pPr lvl="1"/>
            <a:r>
              <a:rPr lang="pt-BR" smtClean="0"/>
              <a:t>Sites de Comércio Eletrônico </a:t>
            </a:r>
          </a:p>
          <a:p>
            <a:pPr lvl="2"/>
            <a:r>
              <a:rPr lang="pt-BR" smtClean="0"/>
              <a:t>Amazon, Americanas, Submarino...</a:t>
            </a:r>
          </a:p>
          <a:p>
            <a:pPr lvl="1"/>
            <a:r>
              <a:rPr lang="pt-BR" smtClean="0"/>
              <a:t>Fóruns</a:t>
            </a:r>
          </a:p>
          <a:p>
            <a:pPr lvl="1"/>
            <a:r>
              <a:rPr lang="pt-BR" smtClean="0"/>
              <a:t>Grupos de Discussão</a:t>
            </a:r>
          </a:p>
          <a:p>
            <a:pPr lvl="1"/>
            <a:r>
              <a:rPr lang="pt-BR" smtClean="0"/>
              <a:t>TWITTER</a:t>
            </a:r>
          </a:p>
          <a:p>
            <a:pPr lvl="1"/>
            <a:endParaRPr lang="pt-BR" smtClean="0"/>
          </a:p>
          <a:p>
            <a:r>
              <a:rPr lang="pt-BR" smtClean="0"/>
              <a:t>Informação Valiosa!!</a:t>
            </a:r>
          </a:p>
          <a:p>
            <a:pPr lvl="1"/>
            <a:r>
              <a:rPr lang="pt-BR" smtClean="0"/>
              <a:t>Em escala global</a:t>
            </a:r>
          </a:p>
          <a:p>
            <a:endParaRPr lang="pt-BR" smtClean="0"/>
          </a:p>
          <a:p>
            <a:pPr lvl="1"/>
            <a:endParaRPr lang="pt-BR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6053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Apresentação dos Resultados</a:t>
            </a:r>
            <a:br>
              <a:rPr lang="pt-BR" dirty="0" smtClean="0"/>
            </a:br>
            <a:r>
              <a:rPr lang="pt-BR" dirty="0" smtClean="0"/>
              <a:t>Sumarização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Exemplo com Sumário de opinião estruturada: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80928"/>
            <a:ext cx="5976664" cy="3242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594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Apresentação dos Resultados Sumarização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Exemplos de gráficos: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3" y="4425583"/>
            <a:ext cx="5264923" cy="22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3" y="2295772"/>
            <a:ext cx="5264923" cy="191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682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97768"/>
            <a:ext cx="7772400" cy="121500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Etapas da AS baseada em </a:t>
            </a:r>
            <a:r>
              <a:rPr lang="pt-BR" dirty="0" smtClean="0">
                <a:solidFill>
                  <a:srgbClr val="FF0000"/>
                </a:solidFill>
              </a:rPr>
              <a:t>Aprendizagem de Máquina (AM)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809328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err="1"/>
              <a:t>Identificação</a:t>
            </a:r>
            <a:r>
              <a:rPr lang="en-US" dirty="0"/>
              <a:t> dos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textos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opinativos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Opcional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dirty="0" smtClean="0"/>
              <a:t>Se </a:t>
            </a:r>
            <a:r>
              <a:rPr lang="en-US" dirty="0" err="1" smtClean="0"/>
              <a:t>ocorrer</a:t>
            </a:r>
            <a:r>
              <a:rPr lang="en-US" dirty="0" smtClean="0"/>
              <a:t>,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AM</a:t>
            </a:r>
            <a:endParaRPr lang="en-US" dirty="0"/>
          </a:p>
          <a:p>
            <a:r>
              <a:rPr lang="pt-BR" dirty="0"/>
              <a:t>Extração das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entidades</a:t>
            </a:r>
            <a:r>
              <a:rPr lang="pt-BR" dirty="0"/>
              <a:t> sendo analisadas</a:t>
            </a:r>
          </a:p>
          <a:p>
            <a:pPr lvl="1">
              <a:spcBef>
                <a:spcPts val="0"/>
              </a:spcBef>
            </a:pPr>
            <a:r>
              <a:rPr lang="pt-BR" dirty="0" smtClean="0"/>
              <a:t>Não é realizada</a:t>
            </a:r>
            <a:endParaRPr lang="pt-BR" dirty="0"/>
          </a:p>
          <a:p>
            <a:r>
              <a:rPr lang="pt-BR" dirty="0"/>
              <a:t>Classificação das opiniões</a:t>
            </a:r>
          </a:p>
          <a:p>
            <a:pPr lvl="1">
              <a:spcBef>
                <a:spcPts val="0"/>
              </a:spcBef>
            </a:pPr>
            <a:r>
              <a:rPr lang="pt-BR" dirty="0" smtClean="0"/>
              <a:t>Baseada em AM</a:t>
            </a:r>
            <a:endParaRPr lang="pt-BR" dirty="0"/>
          </a:p>
          <a:p>
            <a:r>
              <a:rPr lang="pt-BR" dirty="0"/>
              <a:t>Apresentação dos </a:t>
            </a:r>
            <a:r>
              <a:rPr lang="pt-BR" dirty="0" smtClean="0"/>
              <a:t>resultados</a:t>
            </a:r>
          </a:p>
          <a:p>
            <a:pPr lvl="1"/>
            <a:r>
              <a:rPr lang="pt-BR" dirty="0" smtClean="0"/>
              <a:t>Igual ao caso anterior</a:t>
            </a:r>
            <a:endParaRPr lang="pt-BR" dirty="0"/>
          </a:p>
          <a:p>
            <a:pPr lvl="1">
              <a:spcBef>
                <a:spcPts val="0"/>
              </a:spcBef>
            </a:pPr>
            <a:r>
              <a:rPr lang="en-US" dirty="0" err="1"/>
              <a:t>Através</a:t>
            </a:r>
            <a:r>
              <a:rPr lang="en-US" dirty="0"/>
              <a:t> de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sumário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textual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gráfico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320040" lvl="1" indent="0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Etapas da AS baseada em Aprendizagem de Máquina (AM)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392488"/>
          </a:xfrm>
        </p:spPr>
        <p:txBody>
          <a:bodyPr/>
          <a:lstStyle/>
          <a:p>
            <a:r>
              <a:rPr lang="pt-BR" dirty="0" smtClean="0"/>
              <a:t>É necessário montar um corpus de treinamento com exemplos das classes positiva e negativa</a:t>
            </a:r>
          </a:p>
          <a:p>
            <a:r>
              <a:rPr lang="pt-BR" dirty="0" smtClean="0"/>
              <a:t>O bom desempenho do classificador induzido vai depender</a:t>
            </a:r>
          </a:p>
          <a:p>
            <a:pPr lvl="1"/>
            <a:r>
              <a:rPr lang="pt-BR" dirty="0" smtClean="0"/>
              <a:t>Da qualidade do corpus de exemplos</a:t>
            </a:r>
          </a:p>
          <a:p>
            <a:pPr lvl="1"/>
            <a:r>
              <a:rPr lang="pt-BR" dirty="0" smtClean="0"/>
              <a:t>Do pré-processamento dos textos</a:t>
            </a:r>
          </a:p>
        </p:txBody>
      </p:sp>
    </p:spTree>
    <p:extLst>
      <p:ext uri="{BB962C8B-B14F-4D97-AF65-F5344CB8AC3E}">
        <p14:creationId xmlns:p14="http://schemas.microsoft.com/office/powerpoint/2010/main" xmlns="" val="9142364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AS Baseada em Aprendizagem de Máquina Etapas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Pré-processamento de dados</a:t>
            </a:r>
          </a:p>
          <a:p>
            <a:r>
              <a:rPr lang="pt-BR" dirty="0" smtClean="0"/>
              <a:t>Extração de Características</a:t>
            </a:r>
          </a:p>
          <a:p>
            <a:pPr lvl="1"/>
            <a:r>
              <a:rPr lang="pt-BR" dirty="0" smtClean="0"/>
              <a:t>Sintáticas (</a:t>
            </a:r>
            <a:r>
              <a:rPr lang="pt-BR" dirty="0" err="1" smtClean="0"/>
              <a:t>N-Grams</a:t>
            </a:r>
            <a:r>
              <a:rPr lang="pt-BR" dirty="0" smtClean="0"/>
              <a:t>, POS </a:t>
            </a:r>
            <a:r>
              <a:rPr lang="pt-BR" dirty="0" err="1" smtClean="0"/>
              <a:t>N-Grams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Grande  quantidade de características (&gt;100.000)</a:t>
            </a:r>
          </a:p>
          <a:p>
            <a:pPr lvl="2"/>
            <a:r>
              <a:rPr lang="pt-BR" dirty="0" smtClean="0"/>
              <a:t>Difícil interpretação dos dados</a:t>
            </a:r>
          </a:p>
          <a:p>
            <a:r>
              <a:rPr lang="pt-BR" dirty="0" smtClean="0"/>
              <a:t>Seleção de Características (Seleção de atributos)</a:t>
            </a:r>
          </a:p>
          <a:p>
            <a:pPr lvl="1"/>
            <a:r>
              <a:rPr lang="pt-BR" dirty="0" smtClean="0"/>
              <a:t>Melhor compreensão dos dados</a:t>
            </a:r>
          </a:p>
          <a:p>
            <a:pPr lvl="1"/>
            <a:r>
              <a:rPr lang="pt-BR" dirty="0" smtClean="0"/>
              <a:t>Menor tempo de treino e classificação</a:t>
            </a:r>
          </a:p>
          <a:p>
            <a:r>
              <a:rPr lang="pt-BR" dirty="0" smtClean="0"/>
              <a:t>Classificação</a:t>
            </a:r>
          </a:p>
          <a:p>
            <a:pPr lvl="1"/>
            <a:r>
              <a:rPr lang="pt-BR" dirty="0" smtClean="0"/>
              <a:t>SVM</a:t>
            </a:r>
          </a:p>
          <a:p>
            <a:pPr lvl="1"/>
            <a:r>
              <a:rPr lang="pt-BR" dirty="0" smtClean="0"/>
              <a:t>Classificador Bayesiano</a:t>
            </a:r>
          </a:p>
          <a:p>
            <a:pPr lvl="1"/>
            <a:r>
              <a:rPr lang="pt-BR" dirty="0" smtClean="0"/>
              <a:t>Combinações...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1615967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Orientação Semântica </a:t>
            </a:r>
            <a:r>
              <a:rPr lang="pt-BR" i="1" dirty="0" smtClean="0"/>
              <a:t>x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Aprendizagem de Máquina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28596" y="1643054"/>
          <a:ext cx="8501122" cy="472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48986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alibri" pitchFamily="34" charset="0"/>
                        </a:rPr>
                        <a:t>Orientação Semântica</a:t>
                      </a:r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alibri" pitchFamily="34" charset="0"/>
                        </a:rPr>
                        <a:t>Aprendizagem</a:t>
                      </a:r>
                      <a:r>
                        <a:rPr lang="pt-BR" baseline="0" dirty="0" smtClean="0">
                          <a:latin typeface="Calibri" pitchFamily="34" charset="0"/>
                        </a:rPr>
                        <a:t> de Máquina</a:t>
                      </a:r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8986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alibri" pitchFamily="34" charset="0"/>
                        </a:rPr>
                        <a:t>Não há necessidade de dados etiquetados para o treinamento.</a:t>
                      </a:r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alibri" pitchFamily="34" charset="0"/>
                        </a:rPr>
                        <a:t>Necessidade de uma grande quantidade de dados etiquetados</a:t>
                      </a:r>
                      <a:r>
                        <a:rPr lang="pt-BR" baseline="0" dirty="0" smtClean="0">
                          <a:latin typeface="Calibri" pitchFamily="34" charset="0"/>
                        </a:rPr>
                        <a:t> para treinamentos.</a:t>
                      </a:r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89860">
                <a:tc>
                  <a:txBody>
                    <a:bodyPr/>
                    <a:lstStyle/>
                    <a:p>
                      <a:r>
                        <a:rPr lang="pt-BR" b="0" dirty="0" smtClean="0">
                          <a:latin typeface="Calibri" pitchFamily="34" charset="0"/>
                        </a:rPr>
                        <a:t>Não requer treinamento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latin typeface="Calibri" pitchFamily="34" charset="0"/>
                        </a:rPr>
                        <a:t>Etapa de treinamento lenta.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89860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latin typeface="Calibri" pitchFamily="34" charset="0"/>
                        </a:rPr>
                        <a:t>Multi-domínio</a:t>
                      </a:r>
                      <a:r>
                        <a:rPr lang="pt-BR" dirty="0" smtClean="0">
                          <a:latin typeface="Calibri" pitchFamily="34" charset="0"/>
                        </a:rPr>
                        <a:t> e multi-idioma (se tiver dicionários para cada idioma).</a:t>
                      </a:r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alibri" pitchFamily="34" charset="0"/>
                        </a:rPr>
                        <a:t>Necessidade de corpus de dados diferentes para cada domínio e idioma.</a:t>
                      </a:r>
                      <a:endParaRPr lang="pt-BR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89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Capacidade de identificação dos aspectos do produto (análise mais refinada)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Realiza AS no nível do documento (ou da frase, se cada frase for informada como sendo um documento).</a:t>
                      </a:r>
                    </a:p>
                  </a:txBody>
                  <a:tcPr horzOverflow="overflow"/>
                </a:tc>
              </a:tr>
              <a:tr h="489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Possível identificação do motivo da polaridade do texto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Difícil identificação do motivo da polaridade do texto devido à grande quantidade de características</a:t>
                      </a:r>
                    </a:p>
                  </a:txBody>
                  <a:tcPr horzOverflow="overflow"/>
                </a:tc>
              </a:tr>
              <a:tr h="489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Menor precisão de classificação da polaridade em relação a AM.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Maior precisão de classificação da polaridade em comparação a OS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Não tive tempo de conferir...</a:t>
            </a:r>
          </a:p>
          <a:p>
            <a:r>
              <a:rPr lang="pt-BR" dirty="0" smtClean="0"/>
              <a:t>Mas tem muita coisa interessante aqui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Aplicações e ferramentas</a:t>
            </a:r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Monitorar marcas/pessoas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Por que monitorar?</a:t>
            </a:r>
          </a:p>
          <a:p>
            <a:pPr lvl="1"/>
            <a:r>
              <a:rPr lang="pt-BR" dirty="0" smtClean="0"/>
              <a:t>Obter o feedback dos clientes sobre a marca</a:t>
            </a:r>
          </a:p>
          <a:p>
            <a:pPr lvl="1"/>
            <a:r>
              <a:rPr lang="pt-BR" dirty="0" smtClean="0"/>
              <a:t>Poder pensar em novas estratégias</a:t>
            </a:r>
          </a:p>
          <a:p>
            <a:pPr lvl="1"/>
            <a:r>
              <a:rPr lang="pt-BR" dirty="0" smtClean="0"/>
              <a:t>Reverter uma opinião negativa sobre a empresa</a:t>
            </a:r>
          </a:p>
          <a:p>
            <a:pPr lvl="1"/>
            <a:r>
              <a:rPr lang="pt-BR" dirty="0" smtClean="0"/>
              <a:t>Conhecer seu público-alvo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dirty="0" smtClean="0"/>
              <a:t>Estratégia Bradesco</a:t>
            </a:r>
            <a:endParaRPr lang="pt-BR" dirty="0">
              <a:ea typeface="+mj-ea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Criação do </a:t>
            </a:r>
            <a:r>
              <a:rPr lang="pt-BR" dirty="0"/>
              <a:t>perfil @</a:t>
            </a:r>
            <a:r>
              <a:rPr lang="pt-BR" dirty="0" err="1"/>
              <a:t>alobradesco</a:t>
            </a:r>
            <a:r>
              <a:rPr lang="pt-BR" dirty="0"/>
              <a:t> no </a:t>
            </a:r>
            <a:r>
              <a:rPr lang="pt-BR" dirty="0" err="1"/>
              <a:t>twitter</a:t>
            </a:r>
            <a:r>
              <a:rPr lang="pt-BR" dirty="0"/>
              <a:t> para realizar </a:t>
            </a:r>
            <a:r>
              <a:rPr lang="pt-BR" dirty="0" smtClean="0"/>
              <a:t>atendimento/ouvidoria</a:t>
            </a:r>
          </a:p>
          <a:p>
            <a:r>
              <a:rPr lang="pt-BR" dirty="0" smtClean="0"/>
              <a:t>Foram </a:t>
            </a:r>
            <a:r>
              <a:rPr lang="pt-BR" dirty="0"/>
              <a:t>criados perfis que:</a:t>
            </a:r>
          </a:p>
          <a:p>
            <a:pPr lvl="1"/>
            <a:r>
              <a:rPr lang="pt-BR" dirty="0"/>
              <a:t>Geram conteúdo</a:t>
            </a:r>
          </a:p>
          <a:p>
            <a:pPr lvl="1"/>
            <a:r>
              <a:rPr lang="pt-BR" dirty="0"/>
              <a:t>Visam gerar relacionamento com os clientes, potenciais clientes, etc...</a:t>
            </a:r>
          </a:p>
          <a:p>
            <a:pPr lvl="1"/>
            <a:r>
              <a:rPr lang="pt-BR" dirty="0"/>
              <a:t>Estão voltados para o público jovem</a:t>
            </a:r>
          </a:p>
          <a:p>
            <a:pPr lvl="1"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40137604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dirty="0" smtClean="0"/>
              <a:t>Resultados Recebidos</a:t>
            </a:r>
            <a:endParaRPr lang="pt-BR" dirty="0">
              <a:ea typeface="+mj-ea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Divulgações e citações positivas sobre a </a:t>
            </a:r>
            <a:r>
              <a:rPr lang="pt-BR" dirty="0" smtClean="0"/>
              <a:t>estratégia</a:t>
            </a:r>
            <a:endParaRPr lang="pt-BR" dirty="0"/>
          </a:p>
          <a:p>
            <a:r>
              <a:rPr lang="pt-BR" dirty="0"/>
              <a:t>Citações positivas também sobre a agilidade do </a:t>
            </a:r>
            <a:r>
              <a:rPr lang="pt-BR" dirty="0" smtClean="0"/>
              <a:t>atendimento</a:t>
            </a:r>
            <a:endParaRPr lang="pt-BR" dirty="0"/>
          </a:p>
          <a:p>
            <a:r>
              <a:rPr lang="pt-BR" dirty="0"/>
              <a:t>O perfil @</a:t>
            </a:r>
            <a:r>
              <a:rPr lang="pt-BR" dirty="0" err="1" smtClean="0"/>
              <a:t>bradesco</a:t>
            </a:r>
            <a:endParaRPr lang="pt-BR" dirty="0" smtClean="0"/>
          </a:p>
          <a:p>
            <a:pPr lvl="1"/>
            <a:r>
              <a:rPr lang="pt-BR" dirty="0" smtClean="0"/>
              <a:t>possuía mais </a:t>
            </a:r>
            <a:r>
              <a:rPr lang="pt-BR" dirty="0"/>
              <a:t>de 2600 </a:t>
            </a:r>
            <a:r>
              <a:rPr lang="pt-BR" dirty="0" smtClean="0"/>
              <a:t>seguidores em maio de 2010 </a:t>
            </a:r>
          </a:p>
          <a:p>
            <a:pPr lvl="1"/>
            <a:r>
              <a:rPr lang="pt-BR" dirty="0" smtClean="0"/>
              <a:t>atualmente possui mais de 13 mil seguidores</a:t>
            </a:r>
            <a:endParaRPr lang="pt-BR" dirty="0"/>
          </a:p>
          <a:p>
            <a:pPr lvl="1" eaLnBrk="1" hangingPunct="1"/>
            <a:endParaRPr lang="pt-BR" dirty="0" smtClean="0"/>
          </a:p>
          <a:p>
            <a:pPr lvl="1" eaLnBrk="1" hangingPunct="1"/>
            <a:endParaRPr lang="pt-BR" dirty="0"/>
          </a:p>
          <a:p>
            <a:pPr lvl="1" eaLnBrk="1" hangingPunct="1"/>
            <a:endParaRPr lang="pt-BR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91243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Tipos de Opinião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392488"/>
          </a:xfrm>
        </p:spPr>
        <p:txBody>
          <a:bodyPr/>
          <a:lstStyle/>
          <a:p>
            <a:r>
              <a:rPr lang="pt-BR" dirty="0" smtClean="0"/>
              <a:t>Opiniões Diretas 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A câmera do </a:t>
            </a:r>
            <a:r>
              <a:rPr lang="pt-BR" dirty="0" err="1" smtClean="0"/>
              <a:t>iPhone</a:t>
            </a:r>
            <a:r>
              <a:rPr lang="pt-BR" dirty="0" smtClean="0"/>
              <a:t> 6 é ótima</a:t>
            </a:r>
          </a:p>
          <a:p>
            <a:r>
              <a:rPr lang="pt-BR" dirty="0" smtClean="0"/>
              <a:t>Opiniões Comparativas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O </a:t>
            </a:r>
            <a:r>
              <a:rPr lang="pt-BR" dirty="0" err="1" smtClean="0"/>
              <a:t>Sansung</a:t>
            </a:r>
            <a:r>
              <a:rPr lang="pt-BR" dirty="0" smtClean="0"/>
              <a:t> </a:t>
            </a:r>
            <a:r>
              <a:rPr lang="pt-BR" dirty="0" err="1" smtClean="0"/>
              <a:t>Galaxy</a:t>
            </a:r>
            <a:r>
              <a:rPr lang="pt-BR" dirty="0" smtClean="0"/>
              <a:t> é mais barato que o </a:t>
            </a:r>
            <a:r>
              <a:rPr lang="pt-BR" dirty="0" err="1" smtClean="0"/>
              <a:t>iPhone</a:t>
            </a:r>
            <a:endParaRPr lang="pt-BR" dirty="0" smtClean="0"/>
          </a:p>
          <a:p>
            <a:pPr lvl="2">
              <a:buFont typeface="Wingdings" pitchFamily="2" charset="2"/>
              <a:buChar char="§"/>
            </a:pPr>
            <a:r>
              <a:rPr lang="pt-BR" dirty="0" smtClean="0">
                <a:solidFill>
                  <a:schemeClr val="accent2"/>
                </a:solidFill>
              </a:rPr>
              <a:t>Voltaremos a esse assunto depois...</a:t>
            </a:r>
            <a:endParaRPr lang="pt-B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36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dirty="0" smtClean="0"/>
              <a:t>Estratégia Santander</a:t>
            </a:r>
            <a:endParaRPr lang="pt-BR" dirty="0">
              <a:ea typeface="+mj-ea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Foi identificado um problema de relacionamento devido </a:t>
            </a:r>
            <a:r>
              <a:rPr lang="pt-BR" dirty="0" smtClean="0"/>
              <a:t>à </a:t>
            </a:r>
            <a:r>
              <a:rPr lang="pt-BR" dirty="0"/>
              <a:t>fusão com o Banco Real</a:t>
            </a:r>
          </a:p>
          <a:p>
            <a:r>
              <a:rPr lang="pt-BR" dirty="0"/>
              <a:t>A partir daí foi criada a seguinte estratégia:</a:t>
            </a:r>
          </a:p>
          <a:p>
            <a:pPr lvl="1"/>
            <a:r>
              <a:rPr lang="pt-BR" dirty="0"/>
              <a:t>Foi criado o perfil @</a:t>
            </a:r>
            <a:r>
              <a:rPr lang="pt-BR" dirty="0" err="1"/>
              <a:t>santander_br</a:t>
            </a:r>
            <a:r>
              <a:rPr lang="pt-BR" dirty="0"/>
              <a:t>, como perfil institucional</a:t>
            </a:r>
          </a:p>
          <a:p>
            <a:pPr lvl="1"/>
            <a:r>
              <a:rPr lang="pt-BR" dirty="0"/>
              <a:t>Foi criado o perfil @</a:t>
            </a:r>
            <a:r>
              <a:rPr lang="pt-BR" dirty="0" err="1"/>
              <a:t>sacsantander_br</a:t>
            </a:r>
            <a:r>
              <a:rPr lang="pt-BR" dirty="0"/>
              <a:t> para ouvidoria/atendimento/relacionamento</a:t>
            </a:r>
          </a:p>
          <a:p>
            <a:r>
              <a:rPr lang="pt-BR" dirty="0"/>
              <a:t>Estratégia de monitoramento e respostas rápidas dos </a:t>
            </a:r>
            <a:r>
              <a:rPr lang="pt-BR" dirty="0" err="1"/>
              <a:t>tweets</a:t>
            </a:r>
            <a:r>
              <a:rPr lang="pt-BR" dirty="0"/>
              <a:t> de reclamação/críticas</a:t>
            </a:r>
          </a:p>
          <a:p>
            <a:r>
              <a:rPr lang="pt-BR" dirty="0" smtClean="0"/>
              <a:t>Monitorar </a:t>
            </a:r>
            <a:r>
              <a:rPr lang="pt-BR" dirty="0"/>
              <a:t>todos os usuários que seguem o perfil @</a:t>
            </a:r>
            <a:r>
              <a:rPr lang="pt-BR" dirty="0" err="1" smtClean="0"/>
              <a:t>santander_br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43463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Resultados Recebidos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Divulgações e citações positivas sobre a estratégia</a:t>
            </a:r>
          </a:p>
          <a:p>
            <a:r>
              <a:rPr lang="pt-BR" dirty="0" smtClean="0"/>
              <a:t>Citações positivas também sobre a agilidade do atendimento</a:t>
            </a:r>
          </a:p>
          <a:p>
            <a:r>
              <a:rPr lang="pt-BR" dirty="0" smtClean="0"/>
              <a:t>O perfil @</a:t>
            </a:r>
            <a:r>
              <a:rPr lang="pt-BR" dirty="0" err="1" smtClean="0"/>
              <a:t>santander_br</a:t>
            </a:r>
            <a:endParaRPr lang="pt-BR" dirty="0" smtClean="0"/>
          </a:p>
          <a:p>
            <a:pPr lvl="1"/>
            <a:r>
              <a:rPr lang="pt-BR" dirty="0" smtClean="0"/>
              <a:t>possuía mais de 2000 seguidores em março de 2010</a:t>
            </a:r>
          </a:p>
          <a:p>
            <a:pPr lvl="1"/>
            <a:r>
              <a:rPr lang="pt-BR" dirty="0" smtClean="0"/>
              <a:t>atualmente possui mais de 25 mil seguidores</a:t>
            </a:r>
          </a:p>
          <a:p>
            <a:r>
              <a:rPr lang="pt-BR" dirty="0" smtClean="0"/>
              <a:t>Melhora no relacionamento com o cliente</a:t>
            </a:r>
          </a:p>
          <a:p>
            <a:r>
              <a:rPr lang="pt-BR" dirty="0" smtClean="0"/>
              <a:t>Reconhecimento da melhora por parte dos clientes</a:t>
            </a:r>
          </a:p>
        </p:txBody>
      </p:sp>
    </p:spTree>
    <p:extLst>
      <p:ext uri="{BB962C8B-B14F-4D97-AF65-F5344CB8AC3E}">
        <p14:creationId xmlns:p14="http://schemas.microsoft.com/office/powerpoint/2010/main" xmlns="" val="1203005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mtClean="0"/>
              <a:t>StockMood.com</a:t>
            </a:r>
          </a:p>
          <a:p>
            <a:pPr lvl="1"/>
            <a:r>
              <a:rPr lang="pt-BR" smtClean="0"/>
              <a:t>Análise de Empresas na Bolsa de Valores </a:t>
            </a:r>
          </a:p>
          <a:p>
            <a:pPr lvl="1"/>
            <a:r>
              <a:rPr lang="pt-BR" smtClean="0"/>
              <a:t>Vetta Labs </a:t>
            </a:r>
          </a:p>
          <a:p>
            <a:r>
              <a:rPr lang="pt-BR" smtClean="0"/>
              <a:t>Sentweet </a:t>
            </a:r>
          </a:p>
          <a:p>
            <a:pPr lvl="1"/>
            <a:r>
              <a:rPr lang="pt-BR" smtClean="0"/>
              <a:t>Análise de Um Produto</a:t>
            </a:r>
          </a:p>
          <a:p>
            <a:pPr lvl="1"/>
            <a:r>
              <a:rPr lang="pt-BR" smtClean="0"/>
              <a:t>Vetta Labs </a:t>
            </a:r>
          </a:p>
          <a:p>
            <a:r>
              <a:rPr lang="pt-BR" smtClean="0"/>
              <a:t>Eleitorando </a:t>
            </a:r>
          </a:p>
          <a:p>
            <a:pPr lvl="1"/>
            <a:r>
              <a:rPr lang="pt-BR" smtClean="0"/>
              <a:t>Análise de Políticos </a:t>
            </a:r>
          </a:p>
          <a:p>
            <a:r>
              <a:rPr lang="pt-BR" smtClean="0"/>
              <a:t>opSys </a:t>
            </a:r>
          </a:p>
          <a:p>
            <a:pPr lvl="1"/>
            <a:r>
              <a:rPr lang="pt-BR" smtClean="0"/>
              <a:t>indica a orientação semântica dos artigos filtrados</a:t>
            </a:r>
          </a:p>
          <a:p>
            <a:r>
              <a:rPr lang="pt-BR" smtClean="0"/>
              <a:t>SocialQualis</a:t>
            </a:r>
          </a:p>
          <a:p>
            <a:pPr lvl="1"/>
            <a:r>
              <a:rPr lang="pt-BR" smtClean="0"/>
              <a:t>Monitoramento em Blogs, Sites de notícias e Redes </a:t>
            </a:r>
          </a:p>
          <a:p>
            <a:pPr lvl="1"/>
            <a:endParaRPr lang="pt-BR" smtClean="0"/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Sentiment 140 (</a:t>
            </a:r>
            <a:r>
              <a:rPr lang="pt-BR" dirty="0" smtClean="0">
                <a:hlinkClick r:id="rId2"/>
              </a:rPr>
              <a:t>www.sentiment140.com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36913"/>
            <a:ext cx="7927776" cy="323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121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Epinions (</a:t>
            </a:r>
            <a:r>
              <a:rPr lang="pt-BR" dirty="0" smtClean="0">
                <a:hlinkClick r:id="rId2"/>
              </a:rPr>
              <a:t>www.epinions.com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7" y="2420888"/>
            <a:ext cx="7884243" cy="3236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1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Aplicações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The </a:t>
            </a:r>
            <a:r>
              <a:rPr lang="pt-BR" dirty="0"/>
              <a:t>Stock Sonar (http://www.thestocksonar.com</a:t>
            </a:r>
            <a:r>
              <a:rPr lang="pt-BR" dirty="0" smtClean="0"/>
              <a:t>/)</a:t>
            </a:r>
          </a:p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1"/>
            <a:ext cx="7488832" cy="38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535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Aplicações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The Stock Sonar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48880"/>
            <a:ext cx="745441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495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ferramentas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https://www.iprospect.com/en/ca/blog/10-sentiment-analysis-tools-track-social-marketing-success/ </a:t>
            </a:r>
          </a:p>
          <a:p>
            <a:r>
              <a:rPr lang="pt-BR" smtClean="0"/>
              <a:t>Gate</a:t>
            </a:r>
            <a:endParaRPr lang="pt-BR" dirty="0" smtClean="0"/>
          </a:p>
          <a:p>
            <a:pPr lvl="1"/>
            <a:r>
              <a:rPr lang="pt-BR" dirty="0" smtClean="0"/>
              <a:t>https://gate.ac.uk/</a:t>
            </a:r>
          </a:p>
          <a:p>
            <a:r>
              <a:rPr lang="pt-BR" dirty="0" smtClean="0"/>
              <a:t>Google </a:t>
            </a:r>
            <a:r>
              <a:rPr lang="pt-BR" dirty="0" err="1" smtClean="0"/>
              <a:t>Prediction</a:t>
            </a:r>
            <a:endParaRPr lang="pt-BR" dirty="0" smtClean="0"/>
          </a:p>
          <a:p>
            <a:pPr lvl="1"/>
            <a:r>
              <a:rPr lang="pt-BR" dirty="0" smtClean="0"/>
              <a:t>https://developers.google.com/prediction/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e limitações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" smtClean="0"/>
              <a:t>Todas as tarefas de análise do sentimento são desafiadoras</a:t>
            </a:r>
          </a:p>
          <a:p>
            <a:pPr lvl="0"/>
            <a:r>
              <a:rPr lang="en" smtClean="0"/>
              <a:t>O conhecimento do problema e da sua solução é ainda limitado</a:t>
            </a:r>
          </a:p>
          <a:p>
            <a:pPr lvl="0"/>
            <a:r>
              <a:rPr lang="en" smtClean="0"/>
              <a:t>Se confia muito nas máquinas e nos algoritmos</a:t>
            </a:r>
          </a:p>
          <a:p>
            <a:pPr lvl="0"/>
            <a:r>
              <a:rPr lang="en" smtClean="0"/>
              <a:t>Foi feito muito nas últimas décadas</a:t>
            </a:r>
          </a:p>
          <a:p>
            <a:pPr lvl="0"/>
            <a:r>
              <a:rPr lang="en" smtClean="0"/>
              <a:t>Várias start-ups oferecendo este tipo de serviço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xmlns="" val="35166610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AS tornou-se possível com o advento da web 2.0</a:t>
            </a:r>
          </a:p>
          <a:p>
            <a:r>
              <a:rPr lang="pt-BR" smtClean="0"/>
              <a:t>Empresas têm usado AS para melhorar sua imagem frente a seus clientes</a:t>
            </a:r>
          </a:p>
          <a:p>
            <a:r>
              <a:rPr lang="pt-BR" smtClean="0"/>
              <a:t>Usuários podem ser beneficiados pelo uso da AS em sistemas de e-commerce.</a:t>
            </a:r>
          </a:p>
          <a:p>
            <a:r>
              <a:rPr lang="pt-BR" smtClean="0"/>
              <a:t>Chefes do governo podem usar AS para ter feedback mais rápido da população </a:t>
            </a:r>
          </a:p>
          <a:p>
            <a:endParaRPr lang="pt-BR" smtClean="0"/>
          </a:p>
          <a:p>
            <a:pPr lvl="1"/>
            <a:endParaRPr lang="pt-BR" smtClean="0"/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Mas o que é Análise de Sentimento?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/>
              <a:t>“Análise de Sentimentos, ou mineração de opinião, é uma área recente da Computação que estuda opiniões, sentimentos, avaliações e emoções que possam ser expressas em forma de texto”.</a:t>
            </a:r>
          </a:p>
          <a:p>
            <a:pPr lvl="1"/>
            <a:r>
              <a:rPr lang="pt-BR" sz="2000" dirty="0" smtClean="0"/>
              <a:t>[LIU 2010.A]		</a:t>
            </a:r>
          </a:p>
          <a:p>
            <a:pPr lvl="1"/>
            <a:endParaRPr lang="pt-BR" sz="2000" dirty="0" smtClean="0"/>
          </a:p>
          <a:p>
            <a:r>
              <a:rPr lang="pt-BR" sz="2600" dirty="0" smtClean="0"/>
              <a:t>“Análise de Sentimentos ou mineração de opinião é o estudo computacional das opiniões, avaliações e emoções sobre entidades, eventos e seus atributos”. </a:t>
            </a:r>
          </a:p>
          <a:p>
            <a:pPr lvl="1"/>
            <a:r>
              <a:rPr lang="pt-BR" sz="2000" dirty="0" smtClean="0"/>
              <a:t>[LIU 2010.B]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8475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Difícil extrair opiniões de um texto</a:t>
            </a:r>
          </a:p>
          <a:p>
            <a:r>
              <a:rPr lang="pt-BR" smtClean="0"/>
              <a:t>Difícil computar todas as nuances de uma língua e o sentimento do escritor </a:t>
            </a:r>
          </a:p>
          <a:p>
            <a:pPr lvl="1"/>
            <a:r>
              <a:rPr lang="pt-BR" smtClean="0"/>
              <a:t>ironia, sarcasmo etc.</a:t>
            </a:r>
          </a:p>
          <a:p>
            <a:r>
              <a:rPr lang="pt-BR" smtClean="0"/>
              <a:t>Difícil tratar ambiguidade</a:t>
            </a:r>
          </a:p>
          <a:p>
            <a:endParaRPr lang="pt-BR" smtClean="0"/>
          </a:p>
          <a:p>
            <a:pPr lvl="1"/>
            <a:endParaRPr lang="pt-BR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35208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Referências úteis</a:t>
            </a:r>
            <a:endParaRPr lang="pt-B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[LIU, 2010] LIU, Bing. Sentiment Analysis and Subjectivity. In. Handbook of Natural Language Processing. </a:t>
            </a:r>
            <a:r>
              <a:rPr lang="en-US" dirty="0" err="1" smtClean="0"/>
              <a:t>Segunda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. 2010.</a:t>
            </a:r>
          </a:p>
          <a:p>
            <a:r>
              <a:rPr lang="en-US" dirty="0" smtClean="0"/>
              <a:t>[ABBASI, 2010] ABBASI, Ahmed, et. al. Sentiment Analysis in Multiple Languages: Feature Selection for Opinion Classification in Web Forums. ACM Transactions on Information Systems, Vol. 26, No. 3, </a:t>
            </a:r>
            <a:r>
              <a:rPr lang="en-US" dirty="0" err="1" smtClean="0"/>
              <a:t>Artigo</a:t>
            </a:r>
            <a:r>
              <a:rPr lang="en-US" dirty="0" smtClean="0"/>
              <a:t> 12. 2008.</a:t>
            </a:r>
          </a:p>
          <a:p>
            <a:r>
              <a:rPr lang="en-US" dirty="0" smtClean="0"/>
              <a:t>[KOTSIANTIS, 2007] KOTSIANTIS, S. B. Supervised machine learning: A review of classification techniques. </a:t>
            </a:r>
            <a:r>
              <a:rPr lang="en-US" dirty="0" err="1" smtClean="0"/>
              <a:t>Informatica</a:t>
            </a:r>
            <a:r>
              <a:rPr lang="en-US" dirty="0" smtClean="0"/>
              <a:t>, vol. 31, no. 3, pp. 249-268. Slovene Society </a:t>
            </a:r>
            <a:r>
              <a:rPr lang="en-US" dirty="0" err="1" smtClean="0"/>
              <a:t>Informatika</a:t>
            </a:r>
            <a:r>
              <a:rPr lang="en-US" dirty="0" smtClean="0"/>
              <a:t>. 2007</a:t>
            </a:r>
          </a:p>
          <a:p>
            <a:r>
              <a:rPr lang="en-US" dirty="0" smtClean="0"/>
              <a:t>[CORTES, 1995] CORTES, C.; VAPNIK, V. Support-vector networks. Machine Learning, 20:273- 297. 1995.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956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Referências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[HEARST, 1998] HEARST, M. et. al. Trends and controversies – support vector machines. IEEE Intelligent Systems. 1998.</a:t>
            </a:r>
          </a:p>
          <a:p>
            <a:r>
              <a:rPr lang="en-US" dirty="0" smtClean="0"/>
              <a:t>[GUYON, 2003] GUYON, I.; ELISSEEFF, A. An introduction to variable and feature selection. JMLR, 3:1157–1182. 2003.</a:t>
            </a:r>
          </a:p>
          <a:p>
            <a:r>
              <a:rPr lang="en-US" dirty="0" smtClean="0"/>
              <a:t>[DANG, 2010] DANG, V.; CROFT, W. B. Feature Selection for Document Ranking using Best First Search and Coordinate Ascent, workshop </a:t>
            </a:r>
            <a:r>
              <a:rPr lang="en-US" dirty="0" err="1" smtClean="0"/>
              <a:t>apresentado</a:t>
            </a:r>
            <a:r>
              <a:rPr lang="en-US" dirty="0" smtClean="0"/>
              <a:t> no 33rd Annual ACM SIGIR Conference, Geneva, Switzerland, 19-23. 2010.</a:t>
            </a:r>
          </a:p>
          <a:p>
            <a:r>
              <a:rPr lang="en-US" dirty="0" smtClean="0"/>
              <a:t>[KOHAVI, 1997] KOHAVI, R; JOHN, G. Wrappers for feature selection. Artificial Intelligence, 97(1-2):273–324. 1997.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81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Referências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[CHOI, 2005] CHOI, Y. et. al. Identifying sources of opinions with conditional random fields and extraction patterns. Proceedings of the Human Language Technology Conference and the Conference on Empirical Methods in Natural Language Processing (HLT/EMNLP), 2005.</a:t>
            </a:r>
          </a:p>
          <a:p>
            <a:r>
              <a:rPr lang="en-US" dirty="0" smtClean="0"/>
              <a:t>[KIM, 2006] KIM, S. M.; HOVY, E. Automatic identification of pro and con reasons in online reviews. Proceedings of the COLING/ACL Main Conference Poster Sessions, pp. 483–490, 2006.</a:t>
            </a:r>
          </a:p>
          <a:p>
            <a:r>
              <a:rPr lang="en-US" dirty="0" smtClean="0"/>
              <a:t>[PANG, 2002] PANG, B. et. al. Thumbs up? Sentiment classification using machine learning techniques. Proceedings of the Conference on Empirical Methods in Natural Language Processing (EMNLP), pp. 79–86, 2002.</a:t>
            </a:r>
          </a:p>
        </p:txBody>
      </p:sp>
    </p:spTree>
    <p:extLst>
      <p:ext uri="{BB962C8B-B14F-4D97-AF65-F5344CB8AC3E}">
        <p14:creationId xmlns:p14="http://schemas.microsoft.com/office/powerpoint/2010/main" xmlns="" val="17605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Referências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[LIU at al., 2009] LIU, B.; NARAYNAN, R.; CHOUDHARY, A. Sentiment Analysis of Conditional Sentences. Proceedings of the 2009 Conference on Empirical Methods in Natural Language Processing. Singapore, v. 1, p. 180–189. 2009.</a:t>
            </a:r>
          </a:p>
          <a:p>
            <a:r>
              <a:rPr lang="pt-BR" dirty="0" smtClean="0"/>
              <a:t>[HATZIVASSILOGLOU &amp; WIEBE, 2000] HATZIVASSILOGLOU, V.; WIEBE, J. M. </a:t>
            </a:r>
            <a:r>
              <a:rPr lang="pt-BR" dirty="0" err="1" smtClean="0"/>
              <a:t>Effects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adjective</a:t>
            </a:r>
            <a:r>
              <a:rPr lang="pt-BR" dirty="0" smtClean="0"/>
              <a:t> </a:t>
            </a:r>
            <a:r>
              <a:rPr lang="pt-BR" dirty="0" err="1" smtClean="0"/>
              <a:t>orientation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gradability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sentence</a:t>
            </a:r>
            <a:r>
              <a:rPr lang="pt-BR" dirty="0" smtClean="0"/>
              <a:t> </a:t>
            </a:r>
            <a:r>
              <a:rPr lang="pt-BR" dirty="0" err="1" smtClean="0"/>
              <a:t>subjectivity</a:t>
            </a:r>
            <a:r>
              <a:rPr lang="pt-BR" dirty="0" smtClean="0"/>
              <a:t>, </a:t>
            </a:r>
            <a:r>
              <a:rPr lang="en-US" dirty="0" smtClean="0"/>
              <a:t>Proceedings of the 18th conference on Computational linguistics. </a:t>
            </a:r>
            <a:r>
              <a:rPr lang="en-US" dirty="0" err="1" smtClean="0"/>
              <a:t>Saarbrücken</a:t>
            </a:r>
            <a:r>
              <a:rPr lang="en-US" dirty="0" smtClean="0"/>
              <a:t>-Germany, p.299-305. </a:t>
            </a:r>
            <a:r>
              <a:rPr lang="en-US" dirty="0" err="1" smtClean="0"/>
              <a:t>Julho</a:t>
            </a:r>
            <a:r>
              <a:rPr lang="en-US" dirty="0" smtClean="0"/>
              <a:t> 2000. </a:t>
            </a:r>
          </a:p>
          <a:p>
            <a:r>
              <a:rPr lang="en-US" dirty="0" smtClean="0"/>
              <a:t>[WIEBE &amp; MIHALCEA, 2006] WIEBE, J.; MIHALCEA, R. Word sense and subjectivity. Proceedings of the 21st International Conference on Computational Linguistics and the 44th annual meeting of the Association for Computational Linguistics. Sydney, Australia, p. 1065-1072, </a:t>
            </a:r>
            <a:r>
              <a:rPr lang="en-US" dirty="0" err="1" smtClean="0"/>
              <a:t>Julho</a:t>
            </a:r>
            <a:r>
              <a:rPr lang="en-US" dirty="0" smtClean="0"/>
              <a:t> 2006,. </a:t>
            </a:r>
          </a:p>
          <a:p>
            <a:r>
              <a:rPr lang="pt-BR" dirty="0" smtClean="0"/>
              <a:t>[WIEBE </a:t>
            </a:r>
            <a:r>
              <a:rPr lang="pt-BR" dirty="0" err="1" smtClean="0"/>
              <a:t>at</a:t>
            </a:r>
            <a:r>
              <a:rPr lang="pt-BR" dirty="0" smtClean="0"/>
              <a:t> al., 2004] WIEBE, J. M.; WILSON, T.; BELL, M.; MARTIN, M. </a:t>
            </a:r>
            <a:r>
              <a:rPr lang="pt-BR" dirty="0" err="1" smtClean="0"/>
              <a:t>Learning</a:t>
            </a:r>
            <a:r>
              <a:rPr lang="pt-BR" dirty="0" smtClean="0"/>
              <a:t> </a:t>
            </a:r>
            <a:r>
              <a:rPr lang="pt-BR" dirty="0" err="1" smtClean="0"/>
              <a:t>subjective</a:t>
            </a:r>
            <a:r>
              <a:rPr lang="pt-BR" dirty="0" smtClean="0"/>
              <a:t> </a:t>
            </a:r>
            <a:r>
              <a:rPr lang="pt-BR" dirty="0" err="1" smtClean="0"/>
              <a:t>language</a:t>
            </a:r>
            <a:r>
              <a:rPr lang="pt-BR" dirty="0" smtClean="0"/>
              <a:t>. </a:t>
            </a:r>
            <a:r>
              <a:rPr lang="pt-BR" dirty="0" err="1" smtClean="0"/>
              <a:t>Computational</a:t>
            </a:r>
            <a:r>
              <a:rPr lang="pt-BR" dirty="0" smtClean="0"/>
              <a:t> </a:t>
            </a:r>
            <a:r>
              <a:rPr lang="pt-BR" dirty="0" err="1" smtClean="0"/>
              <a:t>Linguistics</a:t>
            </a:r>
            <a:r>
              <a:rPr lang="pt-BR" dirty="0" smtClean="0"/>
              <a:t>. Cambridge - Massachusetts - USA, v. 30, </a:t>
            </a:r>
            <a:r>
              <a:rPr lang="pt-BR" dirty="0" err="1" smtClean="0"/>
              <a:t>Issue</a:t>
            </a:r>
            <a:r>
              <a:rPr lang="pt-BR" dirty="0" smtClean="0"/>
              <a:t> 3, p. 277–308, </a:t>
            </a:r>
            <a:r>
              <a:rPr lang="pt-BR" dirty="0" err="1" smtClean="0"/>
              <a:t>September</a:t>
            </a:r>
            <a:r>
              <a:rPr lang="pt-BR" dirty="0" smtClean="0"/>
              <a:t> 2004.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9146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Referências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[WILSON at al., 2004] WILSON, T.; WIEBE J.; HWA, R. Just how mad are you? Finding strong and weak opinion clauses. AAAI'04 Proceedings of the 19th national conference on Artifical intelligence. San Jose – Califórnia – USA, p. 761–767, 2004.</a:t>
            </a:r>
          </a:p>
          <a:p>
            <a:r>
              <a:rPr lang="en-US" smtClean="0"/>
              <a:t>[OUNIS at al., 2006] OUNIS, I.; RIJKE, M.; MACDONALD, C.; MISHNE, G.; SOBOROFF, I. Overview of the TREC-2006 blog track. In Proceedings of the 15th Text Retrieval Conference (TREC). NIST - USA, p.15-27. 2006. </a:t>
            </a:r>
          </a:p>
          <a:p>
            <a:r>
              <a:rPr lang="pt-BR" smtClean="0"/>
              <a:t>[SIQUEIRA, 2010] Siqueira, H. WhatMatter: Extração e visualização de características em opiniões sobre serviços. Dissertação (Mestrado em Ciência da Computaçao) - Centro de Informática/UFPE. Recife. 2010.</a:t>
            </a:r>
          </a:p>
          <a:p>
            <a:r>
              <a:rPr lang="pt-BR" smtClean="0"/>
              <a:t>[MAGALHÃES, 2008] MAGALHÃES, L. H. Uma análise de ferramentas para mineração de conteúdo de páginas web. Dissertação (Mestrado em Engenharia) - COPPE/UFRJ. Rio de Janeiro. 2008.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76743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Referências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[HU &amp; LIU, 2004] HU, M.; LIU, B. Mining and summarizing customer reviews. In KDD’04: Proceedings of the tenth ACM SIGKDD international conference on Knowledge discovery and data mining. New York – USA, p. 168–177. 2004.</a:t>
            </a:r>
            <a:endParaRPr lang="pt-BR" dirty="0" smtClean="0"/>
          </a:p>
          <a:p>
            <a:r>
              <a:rPr lang="pt-BR" dirty="0" smtClean="0"/>
              <a:t>[CARVALHO </a:t>
            </a:r>
            <a:r>
              <a:rPr lang="pt-BR" dirty="0" err="1" smtClean="0"/>
              <a:t>at</a:t>
            </a:r>
            <a:r>
              <a:rPr lang="pt-BR" dirty="0" smtClean="0"/>
              <a:t> al., 2009] CARVALHO, P.; SARMENTO, L.;SILVA, M. J.; OLIVEIRA E. </a:t>
            </a:r>
            <a:r>
              <a:rPr lang="pt-BR" dirty="0" err="1" smtClean="0"/>
              <a:t>Clues</a:t>
            </a:r>
            <a:r>
              <a:rPr lang="pt-BR" dirty="0" smtClean="0"/>
              <a:t> for </a:t>
            </a:r>
            <a:r>
              <a:rPr lang="pt-BR" dirty="0" err="1" smtClean="0"/>
              <a:t>detecting</a:t>
            </a:r>
            <a:r>
              <a:rPr lang="pt-BR" dirty="0" smtClean="0"/>
              <a:t> </a:t>
            </a:r>
            <a:r>
              <a:rPr lang="pt-BR" dirty="0" err="1" smtClean="0"/>
              <a:t>irony</a:t>
            </a:r>
            <a:r>
              <a:rPr lang="pt-BR" dirty="0" smtClean="0"/>
              <a:t> in </a:t>
            </a:r>
            <a:r>
              <a:rPr lang="pt-BR" dirty="0" err="1" smtClean="0"/>
              <a:t>user-generated</a:t>
            </a:r>
            <a:r>
              <a:rPr lang="pt-BR" dirty="0" smtClean="0"/>
              <a:t> </a:t>
            </a:r>
            <a:r>
              <a:rPr lang="pt-BR" dirty="0" err="1" smtClean="0"/>
              <a:t>contents</a:t>
            </a:r>
            <a:r>
              <a:rPr lang="pt-BR" dirty="0" smtClean="0"/>
              <a:t>: oh...!! </a:t>
            </a:r>
            <a:r>
              <a:rPr lang="pt-BR" dirty="0" err="1" smtClean="0"/>
              <a:t>it's</a:t>
            </a:r>
            <a:r>
              <a:rPr lang="pt-BR" dirty="0" smtClean="0"/>
              <a:t> "</a:t>
            </a:r>
            <a:r>
              <a:rPr lang="pt-BR" dirty="0" err="1" smtClean="0"/>
              <a:t>so</a:t>
            </a:r>
            <a:r>
              <a:rPr lang="pt-BR" dirty="0" smtClean="0"/>
              <a:t> </a:t>
            </a:r>
            <a:r>
              <a:rPr lang="pt-BR" dirty="0" err="1" smtClean="0"/>
              <a:t>easy</a:t>
            </a:r>
            <a:r>
              <a:rPr lang="pt-BR" dirty="0" smtClean="0"/>
              <a:t>" ;-). In TSA '09 </a:t>
            </a:r>
            <a:r>
              <a:rPr lang="pt-BR" dirty="0" err="1" smtClean="0"/>
              <a:t>Proceeding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1st </a:t>
            </a:r>
            <a:r>
              <a:rPr lang="pt-BR" dirty="0" err="1" smtClean="0"/>
              <a:t>international</a:t>
            </a:r>
            <a:r>
              <a:rPr lang="pt-BR" dirty="0" smtClean="0"/>
              <a:t> CIKM workshop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Topic-sentiment</a:t>
            </a:r>
            <a:r>
              <a:rPr lang="pt-BR" dirty="0" smtClean="0"/>
              <a:t> </a:t>
            </a:r>
            <a:r>
              <a:rPr lang="pt-BR" dirty="0" err="1" smtClean="0"/>
              <a:t>analysis</a:t>
            </a:r>
            <a:r>
              <a:rPr lang="pt-BR" dirty="0" smtClean="0"/>
              <a:t> for </a:t>
            </a:r>
            <a:r>
              <a:rPr lang="pt-BR" dirty="0" err="1" smtClean="0"/>
              <a:t>mass</a:t>
            </a:r>
            <a:r>
              <a:rPr lang="pt-BR" dirty="0" smtClean="0"/>
              <a:t> </a:t>
            </a:r>
            <a:r>
              <a:rPr lang="pt-BR" dirty="0" err="1" smtClean="0"/>
              <a:t>opinion</a:t>
            </a:r>
            <a:r>
              <a:rPr lang="pt-BR" dirty="0" smtClean="0"/>
              <a:t>. </a:t>
            </a:r>
            <a:r>
              <a:rPr lang="pt-BR" dirty="0" err="1" smtClean="0"/>
              <a:t>New</a:t>
            </a:r>
            <a:r>
              <a:rPr lang="pt-BR" dirty="0" smtClean="0"/>
              <a:t> York - USA, p. 53-56. 2009.</a:t>
            </a:r>
            <a:endParaRPr lang="en-US" dirty="0" smtClean="0"/>
          </a:p>
          <a:p>
            <a:r>
              <a:rPr lang="en-US" dirty="0" smtClean="0"/>
              <a:t>[PANG &amp; LEE, 2008] PANG, B.; LEE, L. Opinion Mining and Sentiment Analysis. Foundations and Trends in Information Retrieval, v.2 n.1-2, p.1-135, Janeiro 2008.</a:t>
            </a:r>
          </a:p>
        </p:txBody>
      </p:sp>
    </p:spTree>
    <p:extLst>
      <p:ext uri="{BB962C8B-B14F-4D97-AF65-F5344CB8AC3E}">
        <p14:creationId xmlns:p14="http://schemas.microsoft.com/office/powerpoint/2010/main" xmlns="" val="241019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[LIU 2008] LIU, B. </a:t>
            </a:r>
            <a:r>
              <a:rPr lang="pt-BR" smtClean="0"/>
              <a:t>Opinion Mining &amp; Summarization - Sentiment Analysis Tutorial</a:t>
            </a:r>
            <a:endParaRPr lang="en-US" smtClean="0"/>
          </a:p>
          <a:p>
            <a:r>
              <a:rPr lang="en-US" smtClean="0"/>
              <a:t>[LIU 2010.A] LIU, B. SENTIMENT ANALYSIS AND SUBJECTIVITY. HANDBOOK OF NATURAL LANGUAGE PROCESSING, SECOND EDITION, (EDITORS: N. INDURKHYA AND F. J. DAMERAU), 2010. </a:t>
            </a:r>
          </a:p>
          <a:p>
            <a:r>
              <a:rPr lang="en-US" smtClean="0"/>
              <a:t>[LIU 2010.B] LIU, B. SENTIMENT ANALYSIS: A MULTI-FACETED PROBLEM. DEPARTMENT OF COMPUTER SCIENCE, UNIVERSITY OF ILLINOIS AT CHICAGO, 2010.</a:t>
            </a:r>
          </a:p>
          <a:p>
            <a:r>
              <a:rPr lang="en-US" smtClean="0"/>
              <a:t>[GOMES 2013] GOMES, V. </a:t>
            </a:r>
            <a:r>
              <a:rPr lang="pt-BR" smtClean="0"/>
              <a:t>UBIBUSANALYSIS – UMA FERRAMENTA DE INTERPRETAÇÃO DE MENSAGENS DE TRÂNSITO COM ANÁLISE DE SENTIMENTOS. DEPARTAMENTO DE CIÊNCIA DA COMPUTAÇÃO, UNIVERSIDADE FEDERAL DE PERNAMBUCO, 2013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8707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Sentimento</a:t>
            </a:r>
            <a:endParaRPr lang="pt-BR" dirty="0"/>
          </a:p>
        </p:txBody>
      </p:sp>
      <p:sp>
        <p:nvSpPr>
          <p:cNvPr id="14338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aplicações</a:t>
            </a:r>
            <a:endParaRPr lang="en-US" dirty="0" smtClean="0"/>
          </a:p>
          <a:p>
            <a:pPr lvl="1"/>
            <a:r>
              <a:rPr lang="en-US" dirty="0" err="1" smtClean="0"/>
              <a:t>Mineração</a:t>
            </a:r>
            <a:r>
              <a:rPr lang="en-US" dirty="0" smtClean="0"/>
              <a:t> de </a:t>
            </a:r>
            <a:r>
              <a:rPr lang="en-US" dirty="0" err="1" smtClean="0"/>
              <a:t>Opiniões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Reviews</a:t>
            </a:r>
          </a:p>
          <a:p>
            <a:pPr lvl="1"/>
            <a:r>
              <a:rPr lang="en-US" dirty="0" err="1" smtClean="0"/>
              <a:t>Mineração</a:t>
            </a:r>
            <a:r>
              <a:rPr lang="en-US" dirty="0" smtClean="0"/>
              <a:t> de </a:t>
            </a:r>
            <a:r>
              <a:rPr lang="en-US" dirty="0" err="1" smtClean="0"/>
              <a:t>Opiniões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Mercado </a:t>
            </a:r>
            <a:r>
              <a:rPr lang="en-US" dirty="0" err="1" smtClean="0"/>
              <a:t>Financeiro</a:t>
            </a:r>
            <a:endParaRPr lang="en-US" dirty="0" smtClean="0"/>
          </a:p>
          <a:p>
            <a:pPr lvl="1"/>
            <a:r>
              <a:rPr lang="en-US" dirty="0" err="1" smtClean="0"/>
              <a:t>Mineração</a:t>
            </a:r>
            <a:r>
              <a:rPr lang="en-US" dirty="0" smtClean="0"/>
              <a:t> de </a:t>
            </a:r>
            <a:r>
              <a:rPr lang="en-US" dirty="0" err="1" smtClean="0"/>
              <a:t>Opiniões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Debates </a:t>
            </a:r>
            <a:r>
              <a:rPr lang="en-US" dirty="0" err="1" smtClean="0"/>
              <a:t>Políticos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Ideológicos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Algumas 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Negócios e Organizações </a:t>
            </a:r>
          </a:p>
          <a:p>
            <a:pPr lvl="1"/>
            <a:r>
              <a:rPr lang="pt-BR" dirty="0" smtClean="0"/>
              <a:t>O que o consumidor pensa sobre meus produtos/serviços?</a:t>
            </a:r>
          </a:p>
          <a:p>
            <a:r>
              <a:rPr lang="pt-BR" dirty="0" smtClean="0"/>
              <a:t>Indivíduos </a:t>
            </a:r>
          </a:p>
          <a:p>
            <a:pPr lvl="1"/>
            <a:r>
              <a:rPr lang="pt-BR" dirty="0" smtClean="0"/>
              <a:t>Qual produto comprar?</a:t>
            </a:r>
          </a:p>
          <a:p>
            <a:pPr lvl="1"/>
            <a:r>
              <a:rPr lang="pt-BR" dirty="0" smtClean="0"/>
              <a:t>Busca por opiniões em temas políticos</a:t>
            </a:r>
          </a:p>
          <a:p>
            <a:r>
              <a:rPr lang="pt-BR" dirty="0" smtClean="0"/>
              <a:t>Marketing </a:t>
            </a:r>
          </a:p>
          <a:p>
            <a:pPr lvl="1"/>
            <a:r>
              <a:rPr lang="pt-BR" dirty="0" smtClean="0"/>
              <a:t>Como está a imagem de determinada pessoa ou empresa?</a:t>
            </a:r>
          </a:p>
          <a:p>
            <a:r>
              <a:rPr lang="pt-BR" dirty="0" smtClean="0">
                <a:solidFill>
                  <a:schemeClr val="accent2"/>
                </a:solidFill>
              </a:rPr>
              <a:t>Voltaremos ao assunto depois...</a:t>
            </a:r>
          </a:p>
        </p:txBody>
      </p:sp>
    </p:spTree>
    <p:extLst>
      <p:ext uri="{BB962C8B-B14F-4D97-AF65-F5344CB8AC3E}">
        <p14:creationId xmlns:p14="http://schemas.microsoft.com/office/powerpoint/2010/main" xmlns="" val="30985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Algumas definições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1422</TotalTime>
  <Words>3820</Words>
  <Application>Microsoft Office PowerPoint</Application>
  <PresentationFormat>Apresentação na tela (4:3)</PresentationFormat>
  <Paragraphs>463</Paragraphs>
  <Slides>68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68</vt:i4>
      </vt:variant>
    </vt:vector>
  </HeadingPairs>
  <TitlesOfParts>
    <vt:vector size="69" baseType="lpstr">
      <vt:lpstr>Patrimônio Líquido</vt:lpstr>
      <vt:lpstr>Mineração de Opinião/ Análise de Sentimento</vt:lpstr>
      <vt:lpstr>Roteiro</vt:lpstr>
      <vt:lpstr>Fatos x Opiniões</vt:lpstr>
      <vt:lpstr>Opiniões na WEB</vt:lpstr>
      <vt:lpstr>Tipos de Opinião</vt:lpstr>
      <vt:lpstr>Mas o que é Análise de Sentimento?</vt:lpstr>
      <vt:lpstr>Análise de Sentimento</vt:lpstr>
      <vt:lpstr>Algumas Aplicações</vt:lpstr>
      <vt:lpstr>Algumas definições </vt:lpstr>
      <vt:lpstr>Relembrando...</vt:lpstr>
      <vt:lpstr>Objeto</vt:lpstr>
      <vt:lpstr>Objeto – definição simplificada</vt:lpstr>
      <vt:lpstr>Aspectos Explícitos x Implícitos no texto</vt:lpstr>
      <vt:lpstr>Mais definições </vt:lpstr>
      <vt:lpstr>Voltando ao assunto... Opiniões Diretas x Comparativas</vt:lpstr>
      <vt:lpstr>Opiniões Comparativas</vt:lpstr>
      <vt:lpstr>Comparativas não iguais</vt:lpstr>
      <vt:lpstr>Comparativas iguais</vt:lpstr>
      <vt:lpstr>Superlativas</vt:lpstr>
      <vt:lpstr>Comparativas não-classificáveis</vt:lpstr>
      <vt:lpstr>Identificando Frases Comparativas</vt:lpstr>
      <vt:lpstr>Análise de Sentimento</vt:lpstr>
      <vt:lpstr>Análise de Sentimento</vt:lpstr>
      <vt:lpstr>Exemplo </vt:lpstr>
      <vt:lpstr>Análise de Sentimento</vt:lpstr>
      <vt:lpstr>Análise de Sentimento</vt:lpstr>
      <vt:lpstr>AS baseada em Orientação Semântica</vt:lpstr>
      <vt:lpstr>Dicionários Polarizados SentiWordNet</vt:lpstr>
      <vt:lpstr>Etapas da AS baseada em Orientação Semântica</vt:lpstr>
      <vt:lpstr>Identificação de textos opinativos</vt:lpstr>
      <vt:lpstr>Identificação de textos opinativos</vt:lpstr>
      <vt:lpstr>Extração de entidades e aspectos</vt:lpstr>
      <vt:lpstr>Extração de entidades e aspectos</vt:lpstr>
      <vt:lpstr>Extração de entidades e aspectos</vt:lpstr>
      <vt:lpstr>Classificação de Sentimento</vt:lpstr>
      <vt:lpstr>Relembrando... Dicionários Polarizados</vt:lpstr>
      <vt:lpstr>Classificação de Sentimento Etapas gerais</vt:lpstr>
      <vt:lpstr>Classificação de Sentimento</vt:lpstr>
      <vt:lpstr>Classificação de Sentimento Etapas específicas</vt:lpstr>
      <vt:lpstr>Apresentação dos Resultados Sumarização</vt:lpstr>
      <vt:lpstr>Apresentação dos Resultados Sumarização</vt:lpstr>
      <vt:lpstr>Etapas da AS baseada em Aprendizagem de Máquina (AM)</vt:lpstr>
      <vt:lpstr>Etapas da AS baseada em Aprendizagem de Máquina (AM)</vt:lpstr>
      <vt:lpstr>AS Baseada em Aprendizagem de Máquina Etapas</vt:lpstr>
      <vt:lpstr>Orientação Semântica x  Aprendizagem de Máquina</vt:lpstr>
      <vt:lpstr>Aplicações e ferramentas</vt:lpstr>
      <vt:lpstr>Monitorar marcas/pessoas</vt:lpstr>
      <vt:lpstr>Estratégia Bradesco</vt:lpstr>
      <vt:lpstr>Resultados Recebidos</vt:lpstr>
      <vt:lpstr>Estratégia Santander</vt:lpstr>
      <vt:lpstr>Resultados Recebidos</vt:lpstr>
      <vt:lpstr>Aplicações</vt:lpstr>
      <vt:lpstr>Exemplos de Aplicações</vt:lpstr>
      <vt:lpstr>Exemplos de Aplicações</vt:lpstr>
      <vt:lpstr>Exemplos de Aplicações</vt:lpstr>
      <vt:lpstr>Exemplos de Aplicações</vt:lpstr>
      <vt:lpstr>Exemplos de ferramentas</vt:lpstr>
      <vt:lpstr>Desafios e limitações</vt:lpstr>
      <vt:lpstr>Conclusão</vt:lpstr>
      <vt:lpstr>Conclusão</vt:lpstr>
      <vt:lpstr>Referências úteis</vt:lpstr>
      <vt:lpstr>Referências</vt:lpstr>
      <vt:lpstr>Referências</vt:lpstr>
      <vt:lpstr>Referências</vt:lpstr>
      <vt:lpstr>Referências</vt:lpstr>
      <vt:lpstr>Referências</vt:lpstr>
      <vt:lpstr>Referências</vt:lpstr>
      <vt:lpstr>Referências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de Sentimento</dc:title>
  <dc:creator>rsmbf</dc:creator>
  <cp:lastModifiedBy>fab</cp:lastModifiedBy>
  <cp:revision>315</cp:revision>
  <dcterms:created xsi:type="dcterms:W3CDTF">2013-08-04T13:09:51Z</dcterms:created>
  <dcterms:modified xsi:type="dcterms:W3CDTF">2017-05-08T19:00:26Z</dcterms:modified>
</cp:coreProperties>
</file>