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80" r:id="rId18"/>
    <p:sldId id="272" r:id="rId19"/>
    <p:sldId id="273" r:id="rId20"/>
    <p:sldId id="274" r:id="rId21"/>
    <p:sldId id="279" r:id="rId22"/>
    <p:sldId id="275" r:id="rId23"/>
    <p:sldId id="276" r:id="rId24"/>
    <p:sldId id="277" r:id="rId25"/>
    <p:sldId id="278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14" autoAdjust="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">
              <a:schemeClr val="accent1">
                <a:tint val="44500"/>
                <a:satMod val="160000"/>
              </a:schemeClr>
            </a:gs>
            <a:gs pos="11000">
              <a:schemeClr val="bg1"/>
            </a:gs>
            <a:gs pos="97000">
              <a:schemeClr val="accent1">
                <a:lumMod val="40000"/>
                <a:lumOff val="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ipse 8"/>
          <p:cNvSpPr/>
          <p:nvPr userDrawn="1"/>
        </p:nvSpPr>
        <p:spPr>
          <a:xfrm>
            <a:off x="785786" y="-714404"/>
            <a:ext cx="7500990" cy="4143404"/>
          </a:xfrm>
          <a:prstGeom prst="ellipse">
            <a:avLst/>
          </a:prstGeom>
          <a:gradFill>
            <a:gsLst>
              <a:gs pos="0">
                <a:srgbClr val="DDEBCF">
                  <a:alpha val="0"/>
                </a:srgbClr>
              </a:gs>
              <a:gs pos="87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1214422"/>
            <a:ext cx="7772400" cy="1470025"/>
          </a:xfrm>
        </p:spPr>
        <p:txBody>
          <a:bodyPr>
            <a:noAutofit/>
          </a:bodyPr>
          <a:lstStyle>
            <a:lvl1pPr algn="ctr">
              <a:defRPr sz="4800" b="1" cap="all" baseline="0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29124" y="3429000"/>
            <a:ext cx="3971908" cy="857256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7" name="Imagem 6" descr="logocinnet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86050" y="4429132"/>
            <a:ext cx="3563662" cy="1291828"/>
          </a:xfrm>
          <a:prstGeom prst="rect">
            <a:avLst/>
          </a:prstGeom>
        </p:spPr>
      </p:pic>
      <p:sp>
        <p:nvSpPr>
          <p:cNvPr id="16" name="Espaço Reservado para Texto 15"/>
          <p:cNvSpPr>
            <a:spLocks noGrp="1"/>
          </p:cNvSpPr>
          <p:nvPr>
            <p:ph type="body" sz="quarter" idx="13"/>
          </p:nvPr>
        </p:nvSpPr>
        <p:spPr>
          <a:xfrm>
            <a:off x="714348" y="5929330"/>
            <a:ext cx="7929563" cy="285750"/>
          </a:xfrm>
        </p:spPr>
        <p:txBody>
          <a:bodyPr>
            <a:noAutofit/>
          </a:bodyPr>
          <a:lstStyle>
            <a:lvl1pPr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6146" name="Picture 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00FF"/>
              </a:clrFrom>
              <a:clrTo>
                <a:srgbClr val="FF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29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7" name="Elipse 6"/>
          <p:cNvSpPr/>
          <p:nvPr userDrawn="1"/>
        </p:nvSpPr>
        <p:spPr>
          <a:xfrm>
            <a:off x="1" y="0"/>
            <a:ext cx="13358874" cy="4429132"/>
          </a:xfrm>
          <a:prstGeom prst="ellipse">
            <a:avLst/>
          </a:prstGeom>
          <a:gradFill flip="none" rotWithShape="1">
            <a:gsLst>
              <a:gs pos="0">
                <a:srgbClr val="FFEFD1">
                  <a:alpha val="0"/>
                </a:srgb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00FF"/>
              </a:clrFrom>
              <a:clrTo>
                <a:srgbClr val="FF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29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5420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39397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75420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9397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00FF"/>
              </a:clrFrom>
              <a:clrTo>
                <a:srgbClr val="FF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29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00FF"/>
              </a:clrFrom>
              <a:clrTo>
                <a:srgbClr val="FF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29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Célula Acadêmica CIN.NET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00FF"/>
              </a:clrFrom>
              <a:clrTo>
                <a:srgbClr val="FF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29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">
              <a:schemeClr val="accent1">
                <a:tint val="44500"/>
                <a:satMod val="160000"/>
              </a:schemeClr>
            </a:gs>
            <a:gs pos="9000">
              <a:schemeClr val="bg1"/>
            </a:gs>
            <a:gs pos="67000">
              <a:schemeClr val="bg1"/>
            </a:gs>
            <a:gs pos="97000">
              <a:schemeClr val="accent1">
                <a:lumMod val="40000"/>
                <a:lumOff val="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5FC6A-7B68-4E5C-9758-A7C7F59BB58A}" type="datetimeFigureOut">
              <a:rPr lang="pt-BR" smtClean="0"/>
              <a:pPr/>
              <a:t>10/4/2008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 smtClean="0"/>
              <a:t>Célula Acadêmica CIN.NET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8A303-4C24-4C8C-8C4D-76016CF659DF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8" name="Triângulo retângulo 7"/>
          <p:cNvSpPr/>
          <p:nvPr userDrawn="1"/>
        </p:nvSpPr>
        <p:spPr>
          <a:xfrm>
            <a:off x="0" y="1428736"/>
            <a:ext cx="9144000" cy="214314"/>
          </a:xfrm>
          <a:prstGeom prst="rtTriangle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4000">
                <a:schemeClr val="accent1">
                  <a:tint val="44500"/>
                  <a:satMod val="160000"/>
                </a:schemeClr>
              </a:gs>
              <a:gs pos="21000">
                <a:schemeClr val="bg1"/>
              </a:gs>
              <a:gs pos="97000">
                <a:schemeClr val="accent1">
                  <a:lumMod val="40000"/>
                  <a:lumOff val="6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FF00FF"/>
              </a:clrFrom>
              <a:clrTo>
                <a:srgbClr val="FF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9642" y="0"/>
            <a:ext cx="1114358" cy="357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adia.com/services/dotnet_delegates_and_events.html" TargetMode="External"/><Relationship Id="rId2" Type="http://schemas.openxmlformats.org/officeDocument/2006/relationships/hyperlink" Target="http://www.msdnbrasil.com.br/cinco_estrela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sdn2.microsoft.com/en-us/library/ms228360(vs.80).aspx" TargetMode="External"/><Relationship Id="rId5" Type="http://schemas.openxmlformats.org/officeDocument/2006/relationships/hyperlink" Target="http://msdn2.microsoft.com/en-us/library/ms229335.aspx" TargetMode="External"/><Relationship Id="rId4" Type="http://schemas.openxmlformats.org/officeDocument/2006/relationships/hyperlink" Target="http://www.linhadecodigo.com.br/Artigo.aspx?id=144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otnetpowered.com/languages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 ao C# e ao visual </a:t>
            </a:r>
            <a:r>
              <a:rPr lang="pt-BR" dirty="0" err="1" smtClean="0"/>
              <a:t>studio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dirty="0" err="1" smtClean="0"/>
              <a:t>Amirton</a:t>
            </a:r>
            <a:r>
              <a:rPr lang="pt-BR" dirty="0" smtClean="0"/>
              <a:t> Chagas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3"/>
          </p:nvPr>
        </p:nvSpPr>
        <p:spPr>
          <a:xfrm>
            <a:off x="0" y="5929330"/>
            <a:ext cx="9144000" cy="285752"/>
          </a:xfrm>
        </p:spPr>
        <p:txBody>
          <a:bodyPr/>
          <a:lstStyle/>
          <a:p>
            <a:r>
              <a:rPr lang="pt-BR" dirty="0" smtClean="0"/>
              <a:t>Baseado nas apresentações de Mauro </a:t>
            </a:r>
            <a:r>
              <a:rPr lang="pt-BR" dirty="0" err="1" smtClean="0"/>
              <a:t>Sant’Anna</a:t>
            </a:r>
            <a:r>
              <a:rPr lang="pt-BR" dirty="0" smtClean="0"/>
              <a:t> e Renato Haddad para o programa Desenvolvedor 5 Estrelas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Como desenvolver usando o Visual Studio?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Solução</a:t>
            </a:r>
          </a:p>
          <a:p>
            <a:pPr lvl="1"/>
            <a:r>
              <a:rPr lang="pt-BR" dirty="0" smtClean="0"/>
              <a:t>É seu grande agrupamento lógico de Projetos.</a:t>
            </a:r>
          </a:p>
          <a:p>
            <a:pPr lvl="1"/>
            <a:r>
              <a:rPr lang="pt-BR" dirty="0" smtClean="0"/>
              <a:t>A solução permite compartilhamento de configurações entre Projetos</a:t>
            </a:r>
          </a:p>
          <a:p>
            <a:pPr lvl="1"/>
            <a:r>
              <a:rPr lang="pt-BR" dirty="0" smtClean="0"/>
              <a:t>Dá o poder de criar dependências entre os Projetos que a consiste</a:t>
            </a:r>
          </a:p>
          <a:p>
            <a:pPr lvl="1"/>
            <a:r>
              <a:rPr lang="pt-BR" dirty="0" smtClean="0"/>
              <a:t>Projetos podem ser de diferentes tipos e escritos em diferentes linguagens!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pouco de ação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Finalmente...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Prática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Abrir o Visual Studio 2005</a:t>
            </a:r>
          </a:p>
          <a:p>
            <a:r>
              <a:rPr lang="pt-BR" dirty="0" smtClean="0"/>
              <a:t>Criar uma nova solução</a:t>
            </a:r>
          </a:p>
          <a:p>
            <a:r>
              <a:rPr lang="pt-BR" dirty="0" smtClean="0"/>
              <a:t>Criar um novo Projeto Console C# na solução</a:t>
            </a:r>
          </a:p>
          <a:p>
            <a:r>
              <a:rPr lang="pt-BR" dirty="0" smtClean="0"/>
              <a:t>Adicionar um novo item: Class </a:t>
            </a:r>
            <a:r>
              <a:rPr lang="pt-BR" dirty="0" smtClean="0"/>
              <a:t>File</a:t>
            </a:r>
          </a:p>
          <a:p>
            <a:r>
              <a:rPr lang="pt-BR" dirty="0" smtClean="0"/>
              <a:t>Usar algum Code Snippet</a:t>
            </a:r>
            <a:endParaRPr lang="pt-BR" dirty="0" smtClean="0"/>
          </a:p>
          <a:p>
            <a:r>
              <a:rPr lang="pt-BR" dirty="0" smtClean="0"/>
              <a:t>“Brincar” um pouco com o Server Explorer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Voltando ao C#</a:t>
            </a:r>
            <a:endParaRPr lang="pt-B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Agora que você já foi apresentado ao Visual Studio...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Sintaxe</a:t>
            </a:r>
            <a:endParaRPr lang="pt-BR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07905" y="1714488"/>
            <a:ext cx="562161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4857752" y="4000504"/>
            <a:ext cx="4190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Poucas diferenças em relação a C++ e Java.</a:t>
            </a:r>
            <a:endParaRPr lang="pt-BR" dirty="0"/>
          </a:p>
        </p:txBody>
      </p:sp>
      <p:sp>
        <p:nvSpPr>
          <p:cNvPr id="10" name="Oval 9"/>
          <p:cNvSpPr/>
          <p:nvPr/>
        </p:nvSpPr>
        <p:spPr>
          <a:xfrm>
            <a:off x="1776774" y="1732776"/>
            <a:ext cx="285752" cy="214314"/>
          </a:xfrm>
          <a:prstGeom prst="ellipse">
            <a:avLst/>
          </a:prstGeom>
          <a:solidFill>
            <a:schemeClr val="accent1">
              <a:alpha val="59000"/>
            </a:schemeClr>
          </a:solidFill>
          <a:ln w="158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Oval 10"/>
          <p:cNvSpPr/>
          <p:nvPr/>
        </p:nvSpPr>
        <p:spPr>
          <a:xfrm>
            <a:off x="1778488" y="2608320"/>
            <a:ext cx="445202" cy="196026"/>
          </a:xfrm>
          <a:prstGeom prst="ellipse">
            <a:avLst/>
          </a:prstGeom>
          <a:solidFill>
            <a:schemeClr val="accent1">
              <a:alpha val="59000"/>
            </a:schemeClr>
          </a:solidFill>
          <a:ln w="158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Oval 11"/>
          <p:cNvSpPr/>
          <p:nvPr/>
        </p:nvSpPr>
        <p:spPr>
          <a:xfrm>
            <a:off x="2428860" y="5214950"/>
            <a:ext cx="1571636" cy="214314"/>
          </a:xfrm>
          <a:prstGeom prst="ellipse">
            <a:avLst/>
          </a:prstGeom>
          <a:solidFill>
            <a:schemeClr val="accent1">
              <a:alpha val="59000"/>
            </a:schemeClr>
          </a:solidFill>
          <a:ln w="158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Oval 12"/>
          <p:cNvSpPr/>
          <p:nvPr/>
        </p:nvSpPr>
        <p:spPr>
          <a:xfrm>
            <a:off x="6608840" y="5385258"/>
            <a:ext cx="892118" cy="186882"/>
          </a:xfrm>
          <a:prstGeom prst="ellipse">
            <a:avLst/>
          </a:prstGeom>
          <a:solidFill>
            <a:schemeClr val="accent1">
              <a:alpha val="59000"/>
            </a:schemeClr>
          </a:solidFill>
          <a:ln w="158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Principais novidades</a:t>
            </a:r>
            <a:endParaRPr lang="pt-B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Uso de += em strings</a:t>
            </a:r>
          </a:p>
          <a:p>
            <a:pPr lvl="1"/>
            <a:r>
              <a:rPr lang="pt-BR" dirty="0" smtClean="0"/>
              <a:t>string a = “lalala”;</a:t>
            </a:r>
          </a:p>
          <a:p>
            <a:pPr lvl="1"/>
            <a:r>
              <a:rPr lang="pt-BR" dirty="0" smtClean="0"/>
              <a:t>a += “lelele”;</a:t>
            </a:r>
          </a:p>
          <a:p>
            <a:pPr lvl="2"/>
            <a:r>
              <a:rPr lang="pt-BR" dirty="0" smtClean="0"/>
              <a:t>Resultado: a == “lalalalelele”</a:t>
            </a:r>
          </a:p>
          <a:p>
            <a:r>
              <a:rPr lang="pt-BR" dirty="0" err="1" smtClean="0"/>
              <a:t>Foreach</a:t>
            </a:r>
            <a:r>
              <a:rPr lang="pt-BR" dirty="0" smtClean="0"/>
              <a:t> mais intuitivo</a:t>
            </a:r>
          </a:p>
          <a:p>
            <a:pPr lvl="1"/>
            <a:r>
              <a:rPr lang="pt-BR" dirty="0" smtClean="0"/>
              <a:t>Disponível em Java 5.0</a:t>
            </a:r>
          </a:p>
          <a:p>
            <a:pPr lvl="2"/>
            <a:r>
              <a:rPr lang="pt-BR" dirty="0" smtClean="0"/>
              <a:t>Sintaxe não intuitiva: for (</a:t>
            </a:r>
            <a:r>
              <a:rPr lang="pt-BR" dirty="0" err="1" smtClean="0"/>
              <a:t>int</a:t>
            </a:r>
            <a:r>
              <a:rPr lang="pt-BR" dirty="0" smtClean="0"/>
              <a:t> valor : valores)</a:t>
            </a:r>
          </a:p>
          <a:p>
            <a:pPr lvl="1"/>
            <a:r>
              <a:rPr lang="pt-BR" dirty="0" smtClean="0"/>
              <a:t>Sintaxe em C#: </a:t>
            </a:r>
            <a:r>
              <a:rPr lang="pt-BR" dirty="0" err="1" smtClean="0"/>
              <a:t>foreach</a:t>
            </a:r>
            <a:r>
              <a:rPr lang="pt-BR" dirty="0" smtClean="0"/>
              <a:t> (</a:t>
            </a:r>
            <a:r>
              <a:rPr lang="pt-BR" dirty="0" err="1" smtClean="0"/>
              <a:t>int</a:t>
            </a:r>
            <a:r>
              <a:rPr lang="pt-BR" dirty="0" smtClean="0"/>
              <a:t> valor in valores)</a:t>
            </a:r>
          </a:p>
          <a:p>
            <a:r>
              <a:rPr lang="pt-BR" b="1" dirty="0" err="1" smtClean="0"/>
              <a:t>Delegates</a:t>
            </a:r>
            <a:endParaRPr lang="pt-BR" b="1" dirty="0" smtClean="0"/>
          </a:p>
          <a:p>
            <a:pPr lvl="1"/>
            <a:r>
              <a:rPr lang="pt-BR" dirty="0" smtClean="0"/>
              <a:t>Resolve o problema de eventos</a:t>
            </a:r>
          </a:p>
          <a:p>
            <a:pPr lvl="1"/>
            <a:r>
              <a:rPr lang="pt-BR" dirty="0" smtClean="0"/>
              <a:t>Não usa “adaptor classes” como Java</a:t>
            </a:r>
          </a:p>
          <a:p>
            <a:pPr lvl="1"/>
            <a:r>
              <a:rPr lang="pt-BR" dirty="0" smtClean="0"/>
              <a:t>É mais simples para o desenvolvedor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43956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Principais novidades - Uso de Delegates</a:t>
            </a:r>
            <a:endParaRPr lang="pt-BR" dirty="0"/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1785926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Principais novidades - Propriedades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Reduz a quantidade de métodos</a:t>
            </a:r>
          </a:p>
          <a:p>
            <a:r>
              <a:rPr lang="pt-BR" dirty="0" smtClean="0"/>
              <a:t>São “</a:t>
            </a:r>
            <a:r>
              <a:rPr lang="pt-BR" dirty="0" err="1" smtClean="0"/>
              <a:t>gets</a:t>
            </a:r>
            <a:r>
              <a:rPr lang="pt-BR" dirty="0" smtClean="0"/>
              <a:t>” e “sets” mais intuitivos</a:t>
            </a:r>
          </a:p>
          <a:p>
            <a:r>
              <a:rPr lang="pt-BR" dirty="0" smtClean="0"/>
              <a:t>Permitem o </a:t>
            </a:r>
            <a:r>
              <a:rPr lang="pt-BR" dirty="0" err="1" smtClean="0"/>
              <a:t>encapsulamento</a:t>
            </a:r>
            <a:endParaRPr lang="pt-BR" dirty="0" smtClean="0"/>
          </a:p>
          <a:p>
            <a:r>
              <a:rPr lang="pt-BR" dirty="0" smtClean="0"/>
              <a:t>Em uma classe Conta...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38642" cy="50435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numero;</a:t>
            </a:r>
          </a:p>
          <a:p>
            <a:pPr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saldo;</a:t>
            </a:r>
          </a:p>
          <a:p>
            <a:pPr>
              <a:buNone/>
            </a:pPr>
            <a:endParaRPr lang="pt-BR" sz="17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Numero {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.numero; }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set {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.numero =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pt-BR" sz="17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IsSaldoPositivo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.saldo &gt; 0) {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  }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Principais novidades - </a:t>
            </a:r>
            <a:r>
              <a:rPr lang="pt-BR" sz="4000" dirty="0" err="1" smtClean="0"/>
              <a:t>Namespace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Noção similar aos </a:t>
            </a:r>
            <a:r>
              <a:rPr lang="pt-BR" dirty="0" err="1" smtClean="0"/>
              <a:t>namespaces</a:t>
            </a:r>
            <a:r>
              <a:rPr lang="pt-BR" dirty="0" smtClean="0"/>
              <a:t> em C++</a:t>
            </a:r>
          </a:p>
          <a:p>
            <a:r>
              <a:rPr lang="pt-BR" dirty="0" smtClean="0"/>
              <a:t>Parecido com o conceito de pacotes de Java</a:t>
            </a:r>
          </a:p>
          <a:p>
            <a:pPr lvl="1"/>
            <a:r>
              <a:rPr lang="pt-BR" dirty="0" smtClean="0"/>
              <a:t>Mas não está diretamente ligado à organização dos arquivos em pastas</a:t>
            </a:r>
          </a:p>
          <a:p>
            <a:r>
              <a:rPr lang="pt-BR" dirty="0" err="1" smtClean="0"/>
              <a:t>Namespace</a:t>
            </a:r>
            <a:r>
              <a:rPr lang="pt-BR" dirty="0" smtClean="0"/>
              <a:t> de uma classe é definido em seu início</a:t>
            </a:r>
          </a:p>
          <a:p>
            <a:r>
              <a:rPr lang="pt-BR" dirty="0" smtClean="0"/>
              <a:t>Para usar (incluir) um </a:t>
            </a:r>
            <a:r>
              <a:rPr lang="pt-BR" dirty="0" err="1" smtClean="0"/>
              <a:t>namespace</a:t>
            </a:r>
            <a:r>
              <a:rPr lang="pt-BR" dirty="0" smtClean="0"/>
              <a:t>, usa-se a palavra-chave </a:t>
            </a:r>
            <a:r>
              <a:rPr lang="pt-BR" b="1" dirty="0" err="1" smtClean="0"/>
              <a:t>using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Da mesma maneira que seria usado </a:t>
            </a:r>
            <a:r>
              <a:rPr lang="pt-BR" b="1" dirty="0" err="1" smtClean="0"/>
              <a:t>import</a:t>
            </a:r>
            <a:r>
              <a:rPr lang="pt-BR" dirty="0" smtClean="0"/>
              <a:t> em 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Principais novidades – Tudo é Objeto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C# não possui “tipos mágicos”</a:t>
            </a:r>
          </a:p>
          <a:p>
            <a:r>
              <a:rPr lang="pt-BR" dirty="0" err="1" smtClean="0"/>
              <a:t>int</a:t>
            </a:r>
            <a:r>
              <a:rPr lang="pt-BR" dirty="0" smtClean="0"/>
              <a:t>, string, </a:t>
            </a:r>
            <a:r>
              <a:rPr lang="pt-BR" dirty="0" err="1" smtClean="0"/>
              <a:t>double</a:t>
            </a:r>
            <a:r>
              <a:rPr lang="pt-BR" dirty="0" smtClean="0"/>
              <a:t>, </a:t>
            </a:r>
            <a:r>
              <a:rPr lang="pt-BR" dirty="0" err="1" smtClean="0"/>
              <a:t>bool</a:t>
            </a:r>
            <a:r>
              <a:rPr lang="pt-BR" dirty="0" smtClean="0"/>
              <a:t>, </a:t>
            </a:r>
            <a:r>
              <a:rPr lang="pt-BR" b="1" dirty="0" smtClean="0"/>
              <a:t>tudo é objeto</a:t>
            </a:r>
          </a:p>
          <a:p>
            <a:r>
              <a:rPr lang="pt-BR" dirty="0" smtClean="0"/>
              <a:t>O seguinte trecho de código é válido:</a:t>
            </a:r>
          </a:p>
          <a:p>
            <a:pPr lvl="1">
              <a:buNone/>
            </a:pP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x = 10;</a:t>
            </a:r>
          </a:p>
          <a:p>
            <a:pPr lvl="1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string s = 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x.ToString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pt-BR" dirty="0" smtClean="0"/>
              <a:t>Apesar de serem objetos, os tipos primitivos são passados por valor, e não por referência, como os outros objetos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C#?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Linguagem de programação recente</a:t>
            </a:r>
          </a:p>
          <a:p>
            <a:pPr lvl="1"/>
            <a:r>
              <a:rPr lang="pt-BR" dirty="0" smtClean="0"/>
              <a:t>Menos de 10 anos de existência</a:t>
            </a:r>
          </a:p>
          <a:p>
            <a:r>
              <a:rPr lang="pt-BR" dirty="0" smtClean="0"/>
              <a:t>Líder de desenvolvimento: </a:t>
            </a:r>
            <a:r>
              <a:rPr lang="pt-BR" b="1" dirty="0" smtClean="0"/>
              <a:t>Anders </a:t>
            </a:r>
            <a:r>
              <a:rPr lang="pt-BR" b="1" dirty="0" err="1" smtClean="0"/>
              <a:t>Hejlsberg</a:t>
            </a:r>
            <a:endParaRPr lang="pt-BR" b="1" dirty="0" smtClean="0"/>
          </a:p>
          <a:p>
            <a:pPr lvl="1"/>
            <a:r>
              <a:rPr lang="pt-BR" dirty="0" smtClean="0"/>
              <a:t>O mesmo de Delphi, </a:t>
            </a:r>
            <a:r>
              <a:rPr lang="pt-BR" dirty="0" err="1" smtClean="0"/>
              <a:t>TurboPascal</a:t>
            </a:r>
            <a:r>
              <a:rPr lang="pt-BR" dirty="0" smtClean="0"/>
              <a:t>, e Visual J++</a:t>
            </a:r>
          </a:p>
          <a:p>
            <a:r>
              <a:rPr lang="pt-BR" dirty="0" smtClean="0"/>
              <a:t>Padronizada pela ISO e ECMA</a:t>
            </a:r>
          </a:p>
          <a:p>
            <a:r>
              <a:rPr lang="pt-BR" dirty="0" smtClean="0"/>
              <a:t>Desenvolvida “do zero”.</a:t>
            </a:r>
          </a:p>
          <a:p>
            <a:r>
              <a:rPr lang="pt-BR" dirty="0" smtClean="0"/>
              <a:t>Influências de </a:t>
            </a:r>
            <a:r>
              <a:rPr lang="pt-BR" b="1" dirty="0" smtClean="0"/>
              <a:t>Java</a:t>
            </a:r>
            <a:r>
              <a:rPr lang="pt-BR" dirty="0" smtClean="0"/>
              <a:t>, </a:t>
            </a:r>
            <a:r>
              <a:rPr lang="pt-BR" b="1" dirty="0" smtClean="0"/>
              <a:t>C++ </a:t>
            </a:r>
            <a:r>
              <a:rPr lang="pt-BR" dirty="0" smtClean="0"/>
              <a:t>e Delphi</a:t>
            </a:r>
          </a:p>
          <a:p>
            <a:r>
              <a:rPr lang="pt-BR" dirty="0" smtClean="0"/>
              <a:t>Usada pela Microsoft para escrever Class Libraries (inclusive o </a:t>
            </a:r>
            <a:r>
              <a:rPr lang="pt-BR" b="1" dirty="0" smtClean="0"/>
              <a:t>Framework .NET</a:t>
            </a:r>
            <a:r>
              <a:rPr lang="pt-BR" dirty="0" smtClean="0"/>
              <a:t>) e o </a:t>
            </a:r>
            <a:r>
              <a:rPr lang="pt-BR" b="1" dirty="0" smtClean="0"/>
              <a:t>Runtime de ASP.NET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Principais novidades – </a:t>
            </a:r>
            <a:r>
              <a:rPr lang="pt-BR" dirty="0" err="1" smtClean="0"/>
              <a:t>Boxing</a:t>
            </a:r>
            <a:r>
              <a:rPr lang="pt-BR" dirty="0" smtClean="0"/>
              <a:t>/</a:t>
            </a:r>
            <a:r>
              <a:rPr lang="pt-BR" dirty="0" err="1" smtClean="0"/>
              <a:t>Unboxing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poder passar um tipo primitivo por referência, usa-se </a:t>
            </a:r>
            <a:r>
              <a:rPr lang="pt-BR" dirty="0" err="1" smtClean="0"/>
              <a:t>Boxing</a:t>
            </a:r>
            <a:r>
              <a:rPr lang="pt-BR" dirty="0" smtClean="0"/>
              <a:t>/</a:t>
            </a:r>
            <a:r>
              <a:rPr lang="pt-BR" dirty="0" err="1" smtClean="0"/>
              <a:t>Unboxing</a:t>
            </a:r>
            <a:endParaRPr lang="pt-BR" dirty="0" smtClean="0"/>
          </a:p>
          <a:p>
            <a:pPr lvl="1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x = 10;</a:t>
            </a:r>
          </a:p>
          <a:p>
            <a:pPr lvl="1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o = x;</a:t>
            </a:r>
          </a:p>
          <a:p>
            <a:pPr lvl="1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string s =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o.ToString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y = 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 o;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Principais novidades – </a:t>
            </a:r>
            <a:r>
              <a:rPr lang="pt-BR" sz="4000" dirty="0" err="1" smtClean="0"/>
              <a:t>Partial</a:t>
            </a:r>
            <a:r>
              <a:rPr lang="pt-BR" sz="4000" dirty="0" smtClean="0"/>
              <a:t> </a:t>
            </a:r>
            <a:r>
              <a:rPr lang="pt-BR" sz="4000" dirty="0" err="1" smtClean="0"/>
              <a:t>Class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Uma classe pode ser definida em mais de um arquivo.</a:t>
            </a:r>
          </a:p>
          <a:p>
            <a:pPr lvl="1"/>
            <a:r>
              <a:rPr lang="pt-BR" dirty="0" smtClean="0"/>
              <a:t>Isso é bom?</a:t>
            </a:r>
          </a:p>
          <a:p>
            <a:pPr lvl="2"/>
            <a:r>
              <a:rPr lang="pt-BR" dirty="0" smtClean="0"/>
              <a:t>SIM!</a:t>
            </a:r>
          </a:p>
          <a:p>
            <a:r>
              <a:rPr lang="pt-BR" dirty="0" err="1" smtClean="0"/>
              <a:t>Partial</a:t>
            </a:r>
            <a:r>
              <a:rPr lang="pt-BR" dirty="0" smtClean="0"/>
              <a:t> classes permitem a separação, por exemplo, em ASP.NET, do código relativo à interface do código da lógica.</a:t>
            </a:r>
          </a:p>
          <a:p>
            <a:r>
              <a:rPr lang="pt-BR" dirty="0" smtClean="0"/>
              <a:t>Torna possível o uso de </a:t>
            </a:r>
            <a:r>
              <a:rPr lang="pt-BR" b="1" dirty="0" err="1" smtClean="0"/>
              <a:t>Code</a:t>
            </a:r>
            <a:r>
              <a:rPr lang="pt-BR" b="1" dirty="0" smtClean="0"/>
              <a:t> </a:t>
            </a:r>
            <a:r>
              <a:rPr lang="pt-BR" b="1" dirty="0" err="1" smtClean="0"/>
              <a:t>Behind</a:t>
            </a:r>
            <a:r>
              <a:rPr lang="pt-BR" dirty="0" smtClean="0"/>
              <a:t> de maneira elegante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.NET framework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Quem faz a mágica...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Poder do .NET Framework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C# é uma linguagem com muitas vantagens sobre suas antecessoras</a:t>
            </a:r>
          </a:p>
          <a:p>
            <a:r>
              <a:rPr lang="pt-BR" dirty="0" smtClean="0"/>
              <a:t>Mas é apenas uma linguagem</a:t>
            </a:r>
          </a:p>
          <a:p>
            <a:r>
              <a:rPr lang="pt-BR" dirty="0" smtClean="0"/>
              <a:t>Boa parte do “seu” poder é devido ao .NET Framework</a:t>
            </a:r>
          </a:p>
          <a:p>
            <a:r>
              <a:rPr lang="pt-BR" dirty="0" smtClean="0"/>
              <a:t>O Framework contém a </a:t>
            </a:r>
            <a:r>
              <a:rPr lang="pt-BR" b="1" dirty="0" smtClean="0"/>
              <a:t>Base </a:t>
            </a:r>
            <a:r>
              <a:rPr lang="pt-BR" b="1" dirty="0" err="1" smtClean="0"/>
              <a:t>Class</a:t>
            </a:r>
            <a:r>
              <a:rPr lang="pt-BR" b="1" dirty="0" smtClean="0"/>
              <a:t> </a:t>
            </a:r>
            <a:r>
              <a:rPr lang="pt-BR" b="1" dirty="0" err="1" smtClean="0"/>
              <a:t>Library</a:t>
            </a:r>
            <a:endParaRPr lang="pt-BR" b="1" dirty="0" smtClean="0"/>
          </a:p>
          <a:p>
            <a:pPr lvl="1"/>
            <a:r>
              <a:rPr lang="pt-BR" dirty="0" smtClean="0"/>
              <a:t>Conjunto de bibliotecas que realmente facilitam o trabalho do desenvolvedor</a:t>
            </a:r>
          </a:p>
          <a:p>
            <a:pPr lvl="1"/>
            <a:r>
              <a:rPr lang="pt-BR" dirty="0" smtClean="0"/>
              <a:t>Padronizada pela ECMA e ISO</a:t>
            </a:r>
          </a:p>
          <a:p>
            <a:r>
              <a:rPr lang="pt-BR" dirty="0" smtClean="0"/>
              <a:t>E várias outras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Libraries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Algumas das bibliotecas da BCL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err="1" smtClean="0"/>
              <a:t>Collections</a:t>
            </a:r>
            <a:endParaRPr lang="pt-BR" dirty="0" smtClean="0"/>
          </a:p>
          <a:p>
            <a:pPr lvl="1"/>
            <a:r>
              <a:rPr lang="pt-BR" dirty="0" smtClean="0"/>
              <a:t>Coleções como Listas, Dicionários. Podem ser </a:t>
            </a:r>
            <a:r>
              <a:rPr lang="pt-BR" b="1" dirty="0" smtClean="0"/>
              <a:t>genéricas</a:t>
            </a:r>
          </a:p>
          <a:p>
            <a:r>
              <a:rPr lang="pt-BR" dirty="0" smtClean="0"/>
              <a:t>Data</a:t>
            </a:r>
          </a:p>
          <a:p>
            <a:pPr lvl="1"/>
            <a:r>
              <a:rPr lang="pt-BR" dirty="0" smtClean="0"/>
              <a:t>Representa a arquitetura do ADO.NET</a:t>
            </a:r>
          </a:p>
          <a:p>
            <a:r>
              <a:rPr lang="pt-BR" dirty="0" err="1" smtClean="0"/>
              <a:t>Diagnostics</a:t>
            </a:r>
            <a:endParaRPr lang="pt-BR" dirty="0" smtClean="0"/>
          </a:p>
          <a:p>
            <a:pPr lvl="1"/>
            <a:r>
              <a:rPr lang="pt-BR" dirty="0" smtClean="0"/>
              <a:t>Permite interação com processos e </a:t>
            </a:r>
            <a:r>
              <a:rPr lang="pt-BR" dirty="0" err="1" smtClean="0"/>
              <a:t>log</a:t>
            </a:r>
            <a:r>
              <a:rPr lang="pt-BR" dirty="0" smtClean="0"/>
              <a:t> de eventos do sistema.</a:t>
            </a:r>
          </a:p>
          <a:p>
            <a:r>
              <a:rPr lang="pt-BR" dirty="0" err="1" smtClean="0"/>
              <a:t>Drawing</a:t>
            </a:r>
            <a:endParaRPr lang="pt-BR" dirty="0" smtClean="0"/>
          </a:p>
          <a:p>
            <a:r>
              <a:rPr lang="pt-BR" dirty="0" smtClean="0"/>
              <a:t>IO</a:t>
            </a:r>
          </a:p>
          <a:p>
            <a:r>
              <a:rPr lang="pt-BR" dirty="0" err="1" smtClean="0"/>
              <a:t>Text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 algumas outras do Framework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Library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XML</a:t>
            </a:r>
          </a:p>
          <a:p>
            <a:pPr lvl="1"/>
            <a:r>
              <a:rPr lang="pt-BR" dirty="0" smtClean="0"/>
              <a:t>Auxilia (muito...) a desenvolver aplicações que façam uso de XML</a:t>
            </a:r>
          </a:p>
          <a:p>
            <a:r>
              <a:rPr lang="pt-BR" dirty="0" smtClean="0"/>
              <a:t>Web</a:t>
            </a:r>
          </a:p>
          <a:p>
            <a:pPr lvl="1"/>
            <a:r>
              <a:rPr lang="pt-BR" dirty="0" smtClean="0"/>
              <a:t>Usada para </a:t>
            </a:r>
            <a:r>
              <a:rPr lang="pt-BR" dirty="0" err="1" smtClean="0"/>
              <a:t>Webservices</a:t>
            </a:r>
            <a:r>
              <a:rPr lang="pt-BR" dirty="0" smtClean="0"/>
              <a:t> e Interface Gráfica web</a:t>
            </a:r>
          </a:p>
          <a:p>
            <a:r>
              <a:rPr lang="pt-BR" dirty="0" smtClean="0"/>
              <a:t>Windows.</a:t>
            </a:r>
            <a:r>
              <a:rPr lang="pt-BR" dirty="0" err="1" smtClean="0"/>
              <a:t>Forms</a:t>
            </a:r>
            <a:endParaRPr lang="pt-BR" dirty="0" smtClean="0"/>
          </a:p>
          <a:p>
            <a:pPr lvl="1"/>
            <a:r>
              <a:rPr lang="pt-BR" dirty="0" smtClean="0"/>
              <a:t>Usada para interface gráfica desktop (Windows)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MAIS Um pouco de ação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Prática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Escreva uma pequena calculadora que funciona da seguinte forma: </a:t>
            </a:r>
          </a:p>
          <a:p>
            <a:pPr lvl="1"/>
            <a:r>
              <a:rPr lang="pt-BR" dirty="0" smtClean="0"/>
              <a:t>O usuário digitará números, e os incluirá na memória. Após o usuário incluir todos os números, ele poderá obter o somatório, a média ou o </a:t>
            </a:r>
            <a:r>
              <a:rPr lang="pt-BR" dirty="0" err="1" smtClean="0"/>
              <a:t>produtório</a:t>
            </a:r>
            <a:r>
              <a:rPr lang="pt-BR" dirty="0" smtClean="0"/>
              <a:t> de todos os números inseridos até o momento.</a:t>
            </a:r>
          </a:p>
          <a:p>
            <a:r>
              <a:rPr lang="pt-BR" dirty="0" smtClean="0"/>
              <a:t>Use:</a:t>
            </a:r>
          </a:p>
          <a:p>
            <a:pPr lvl="1"/>
            <a:r>
              <a:rPr lang="pt-BR" dirty="0" smtClean="0"/>
              <a:t>Propriedades</a:t>
            </a:r>
          </a:p>
          <a:p>
            <a:pPr lvl="1"/>
            <a:r>
              <a:rPr lang="pt-BR" dirty="0" err="1" smtClean="0"/>
              <a:t>Foreach</a:t>
            </a:r>
            <a:endParaRPr lang="pt-BR" dirty="0" smtClean="0"/>
          </a:p>
          <a:p>
            <a:pPr lvl="1"/>
            <a:r>
              <a:rPr lang="pt-BR" dirty="0" smtClean="0"/>
              <a:t>Algum conceito de “Tudo é objeto”</a:t>
            </a:r>
          </a:p>
          <a:p>
            <a:pPr lvl="1"/>
            <a:r>
              <a:rPr lang="pt-BR" dirty="0" err="1" smtClean="0"/>
              <a:t>Partial</a:t>
            </a:r>
            <a:r>
              <a:rPr lang="pt-BR" dirty="0" smtClean="0"/>
              <a:t> Classes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543444"/>
          </a:xfrm>
        </p:spPr>
        <p:txBody>
          <a:bodyPr>
            <a:normAutofit fontScale="6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Visão Geral do C# - Mauro </a:t>
            </a:r>
            <a:r>
              <a:rPr lang="pt-BR" dirty="0" err="1" smtClean="0"/>
              <a:t>Sant’Anna</a:t>
            </a:r>
            <a:r>
              <a:rPr lang="pt-BR" dirty="0" smtClean="0"/>
              <a:t>. Programa Desenvolvedor 5 estrelas – </a:t>
            </a:r>
            <a:r>
              <a:rPr lang="pt-BR" dirty="0" smtClean="0">
                <a:hlinkClick r:id="rId2"/>
              </a:rPr>
              <a:t>www.msdnbrasil.com.br/cinco_estrelas</a:t>
            </a:r>
            <a:endParaRPr lang="pt-BR" dirty="0" smtClean="0"/>
          </a:p>
          <a:p>
            <a:r>
              <a:rPr lang="pt-BR" dirty="0" smtClean="0"/>
              <a:t>IDE - Visual Studio .Net 2005 - Mauro </a:t>
            </a:r>
            <a:r>
              <a:rPr lang="pt-BR" dirty="0" err="1" smtClean="0"/>
              <a:t>Sant’Anna</a:t>
            </a:r>
            <a:r>
              <a:rPr lang="pt-BR" dirty="0" smtClean="0"/>
              <a:t> e Renato Haddad. Programa Desenvolvedor 5 estrelas - </a:t>
            </a:r>
            <a:r>
              <a:rPr lang="pt-BR" dirty="0" smtClean="0">
                <a:hlinkClick r:id="rId2"/>
              </a:rPr>
              <a:t>www.msdnbrasil.com.br/cinco_estrelas</a:t>
            </a:r>
            <a:endParaRPr lang="pt-BR" dirty="0" smtClean="0"/>
          </a:p>
          <a:p>
            <a:r>
              <a:rPr lang="en-US" dirty="0" smtClean="0"/>
              <a:t>Delegates and Events in C# / .NET - </a:t>
            </a:r>
            <a:r>
              <a:rPr lang="en-US" dirty="0" smtClean="0">
                <a:hlinkClick r:id="rId3"/>
              </a:rPr>
              <a:t>http://www.akadia.com/services/dotnet_delegates_and_events.html</a:t>
            </a:r>
            <a:endParaRPr lang="en-US" dirty="0" smtClean="0"/>
          </a:p>
          <a:p>
            <a:r>
              <a:rPr lang="pt-BR" dirty="0" smtClean="0"/>
              <a:t>Como usar os Delegados (</a:t>
            </a:r>
            <a:r>
              <a:rPr lang="pt-BR" dirty="0" err="1" smtClean="0"/>
              <a:t>delegates</a:t>
            </a:r>
            <a:r>
              <a:rPr lang="pt-BR" dirty="0" smtClean="0"/>
              <a:t>) e Eventos no C# - </a:t>
            </a:r>
            <a:r>
              <a:rPr lang="pt-BR" u="sng" dirty="0" smtClean="0">
                <a:hlinkClick r:id="rId4"/>
              </a:rPr>
              <a:t> http://www.linhadecodigo.com.br/Artigo.</a:t>
            </a:r>
            <a:r>
              <a:rPr lang="pt-BR" u="sng" dirty="0" err="1" smtClean="0">
                <a:hlinkClick r:id="rId4"/>
              </a:rPr>
              <a:t>aspx</a:t>
            </a:r>
            <a:r>
              <a:rPr lang="pt-BR" u="sng" dirty="0" smtClean="0">
                <a:hlinkClick r:id="rId4"/>
              </a:rPr>
              <a:t>?id=1441</a:t>
            </a:r>
            <a:endParaRPr lang="pt-BR" u="sng" dirty="0" smtClean="0"/>
          </a:p>
          <a:p>
            <a:r>
              <a:rPr lang="pt-BR" dirty="0" smtClean="0"/>
              <a:t>.NET Framework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Library</a:t>
            </a:r>
            <a:r>
              <a:rPr lang="pt-BR" dirty="0" smtClean="0"/>
              <a:t> - </a:t>
            </a:r>
            <a:r>
              <a:rPr lang="pt-BR" dirty="0" smtClean="0">
                <a:hlinkClick r:id="rId5"/>
              </a:rPr>
              <a:t>http://msdn2.microsoft.com/en-us/library/ms229335.</a:t>
            </a:r>
            <a:r>
              <a:rPr lang="pt-BR" dirty="0" err="1" smtClean="0">
                <a:hlinkClick r:id="rId5"/>
              </a:rPr>
              <a:t>aspx</a:t>
            </a:r>
            <a:r>
              <a:rPr lang="pt-BR" dirty="0" smtClean="0"/>
              <a:t> </a:t>
            </a:r>
          </a:p>
          <a:p>
            <a:r>
              <a:rPr lang="pt-BR" dirty="0" smtClean="0"/>
              <a:t>Data </a:t>
            </a:r>
            <a:r>
              <a:rPr lang="pt-BR" dirty="0" err="1" smtClean="0"/>
              <a:t>Types</a:t>
            </a:r>
            <a:r>
              <a:rPr lang="pt-BR" dirty="0" smtClean="0"/>
              <a:t> – C# </a:t>
            </a:r>
            <a:r>
              <a:rPr lang="pt-BR" dirty="0" err="1" smtClean="0"/>
              <a:t>vs</a:t>
            </a:r>
            <a:r>
              <a:rPr lang="pt-BR" dirty="0" smtClean="0"/>
              <a:t> Java - </a:t>
            </a:r>
            <a:r>
              <a:rPr lang="pt-BR" dirty="0" smtClean="0">
                <a:hlinkClick r:id="rId6"/>
              </a:rPr>
              <a:t>http://msdn2.microsoft.com/en-us/library/ms228360(vs.80).</a:t>
            </a:r>
            <a:r>
              <a:rPr lang="pt-BR" dirty="0" err="1" smtClean="0">
                <a:hlinkClick r:id="rId6"/>
              </a:rPr>
              <a:t>aspx</a:t>
            </a:r>
            <a:endParaRPr lang="pt-BR" dirty="0" smtClean="0"/>
          </a:p>
          <a:p>
            <a:r>
              <a:rPr lang="en-US" dirty="0" smtClean="0"/>
              <a:t>C# Concepts: Value </a:t>
            </a:r>
            <a:r>
              <a:rPr lang="en-US" dirty="0" err="1" smtClean="0"/>
              <a:t>vs</a:t>
            </a:r>
            <a:r>
              <a:rPr lang="en-US" dirty="0" smtClean="0"/>
              <a:t> Reference Types</a:t>
            </a:r>
            <a:r>
              <a:rPr lang="pt-BR" dirty="0" smtClean="0"/>
              <a:t> - http://www.albahari.com/value%20vs%20reference%20types.</a:t>
            </a:r>
            <a:r>
              <a:rPr lang="pt-BR" dirty="0" err="1" smtClean="0"/>
              <a:t>html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C# - Aprendendo com a experiência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 experiência de Anders </a:t>
            </a:r>
            <a:r>
              <a:rPr lang="pt-BR" dirty="0" err="1" smtClean="0"/>
              <a:t>Hejlsberg</a:t>
            </a:r>
            <a:r>
              <a:rPr lang="pt-BR" dirty="0" smtClean="0"/>
              <a:t> levou C# a aproveitar o melhor dos mundos...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Sintaxe consolidada</a:t>
            </a:r>
          </a:p>
          <a:p>
            <a:r>
              <a:rPr lang="pt-BR" dirty="0" smtClean="0"/>
              <a:t>Orientação a Objetos (Tudo é objeto)</a:t>
            </a:r>
          </a:p>
          <a:p>
            <a:r>
              <a:rPr lang="pt-BR" dirty="0" err="1" smtClean="0"/>
              <a:t>Garbage</a:t>
            </a:r>
            <a:r>
              <a:rPr lang="pt-BR" dirty="0" smtClean="0"/>
              <a:t> </a:t>
            </a:r>
            <a:r>
              <a:rPr lang="pt-BR" dirty="0" err="1" smtClean="0"/>
              <a:t>Collection</a:t>
            </a:r>
            <a:endParaRPr lang="pt-BR" dirty="0" smtClean="0"/>
          </a:p>
          <a:p>
            <a:r>
              <a:rPr lang="pt-BR" dirty="0" smtClean="0"/>
              <a:t>Exceções</a:t>
            </a:r>
          </a:p>
          <a:p>
            <a:r>
              <a:rPr lang="pt-BR" dirty="0" smtClean="0"/>
              <a:t>Tipos Seguros</a:t>
            </a:r>
          </a:p>
          <a:p>
            <a:r>
              <a:rPr lang="pt-BR" dirty="0" smtClean="0"/>
              <a:t>Limites de </a:t>
            </a:r>
            <a:r>
              <a:rPr lang="pt-BR" dirty="0" err="1" smtClean="0"/>
              <a:t>arrays</a:t>
            </a:r>
            <a:r>
              <a:rPr lang="pt-BR" dirty="0" smtClean="0"/>
              <a:t> são verificados</a:t>
            </a:r>
          </a:p>
          <a:p>
            <a:r>
              <a:rPr lang="pt-BR" dirty="0" smtClean="0"/>
              <a:t>Gera arquivos executáveis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pt-BR" sz="1700" dirty="0" smtClean="0"/>
              <a:t>... E a não incluir o que geralmente trazia problemas.</a:t>
            </a:r>
            <a:endParaRPr lang="pt-BR" sz="17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</a:p>
          <a:p>
            <a:r>
              <a:rPr lang="pt-BR" dirty="0" smtClean="0"/>
              <a:t>Unions</a:t>
            </a:r>
          </a:p>
          <a:p>
            <a:r>
              <a:rPr lang="pt-BR" dirty="0" smtClean="0"/>
              <a:t>“Excesso de liberdade” ao programador</a:t>
            </a:r>
          </a:p>
          <a:p>
            <a:r>
              <a:rPr lang="pt-BR" dirty="0" smtClean="0"/>
              <a:t>Argumentos Default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 não é só isso...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C# não é apenas uma mistura das boas práticas que já existiam.</a:t>
            </a:r>
          </a:p>
          <a:p>
            <a:r>
              <a:rPr lang="pt-BR" dirty="0" smtClean="0"/>
              <a:t>Ele incorpora várias idéias originais e interessantes como:</a:t>
            </a:r>
          </a:p>
          <a:p>
            <a:pPr lvl="1"/>
            <a:r>
              <a:rPr lang="pt-BR" b="1" dirty="0" smtClean="0"/>
              <a:t>Propriedades</a:t>
            </a:r>
          </a:p>
          <a:p>
            <a:pPr lvl="1"/>
            <a:r>
              <a:rPr lang="pt-BR" dirty="0" smtClean="0"/>
              <a:t>Eventos (diretamente na linguagem)</a:t>
            </a:r>
          </a:p>
          <a:p>
            <a:pPr lvl="1"/>
            <a:r>
              <a:rPr lang="pt-BR" dirty="0" smtClean="0"/>
              <a:t>Tudo é objeto (implementado eficientemente)</a:t>
            </a:r>
          </a:p>
          <a:p>
            <a:pPr lvl="1"/>
            <a:r>
              <a:rPr lang="pt-BR" dirty="0" err="1" smtClean="0"/>
              <a:t>Generics</a:t>
            </a:r>
            <a:endParaRPr lang="pt-BR" dirty="0" smtClean="0"/>
          </a:p>
          <a:p>
            <a:pPr lvl="1"/>
            <a:r>
              <a:rPr lang="pt-BR" dirty="0" err="1" smtClean="0"/>
              <a:t>Nullable</a:t>
            </a:r>
            <a:r>
              <a:rPr lang="pt-BR" dirty="0" smtClean="0"/>
              <a:t> </a:t>
            </a:r>
            <a:r>
              <a:rPr lang="pt-BR" dirty="0" err="1" smtClean="0"/>
              <a:t>Types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Visual </a:t>
            </a:r>
            <a:r>
              <a:rPr lang="pt-BR" dirty="0" err="1" smtClean="0"/>
              <a:t>studio</a:t>
            </a:r>
            <a:r>
              <a:rPr lang="pt-BR" dirty="0" smtClean="0"/>
              <a:t> 2005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Uma breve introdução ao ambiente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o Visual Studio?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Ambiente integrado de desenvolvimento</a:t>
            </a:r>
          </a:p>
          <a:p>
            <a:r>
              <a:rPr lang="pt-BR" dirty="0" smtClean="0"/>
              <a:t>Ferramenta consolidada – desde 1997 no mercado</a:t>
            </a:r>
          </a:p>
          <a:p>
            <a:r>
              <a:rPr lang="pt-BR" dirty="0" smtClean="0"/>
              <a:t>Editor de código, </a:t>
            </a:r>
            <a:r>
              <a:rPr lang="pt-BR" dirty="0" err="1" smtClean="0"/>
              <a:t>debugger</a:t>
            </a:r>
            <a:r>
              <a:rPr lang="pt-BR" dirty="0" smtClean="0"/>
              <a:t> e compilador num só lugar...</a:t>
            </a:r>
          </a:p>
          <a:p>
            <a:r>
              <a:rPr lang="pt-BR" dirty="0" smtClean="0"/>
              <a:t>Além de visualizador de banco de dados, informações de servidores, ...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Linguagens Suportadas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Todas as linguagens Microsoft</a:t>
            </a:r>
          </a:p>
          <a:p>
            <a:pPr lvl="1"/>
            <a:r>
              <a:rPr lang="pt-BR" dirty="0" smtClean="0"/>
              <a:t>C#, VB.NET, </a:t>
            </a:r>
            <a:r>
              <a:rPr lang="pt-BR" dirty="0" err="1" smtClean="0"/>
              <a:t>Managed</a:t>
            </a:r>
            <a:r>
              <a:rPr lang="pt-BR" dirty="0" smtClean="0"/>
              <a:t> C++, J#, ...</a:t>
            </a:r>
          </a:p>
          <a:p>
            <a:r>
              <a:rPr lang="pt-BR" dirty="0" smtClean="0"/>
              <a:t>Linguagens de terceiros</a:t>
            </a:r>
          </a:p>
          <a:p>
            <a:pPr lvl="1"/>
            <a:r>
              <a:rPr lang="pt-BR" dirty="0" smtClean="0"/>
              <a:t>Fujitsu COBOL, Perl, F#, Python, Ruby, </a:t>
            </a:r>
            <a:r>
              <a:rPr lang="pt-BR" dirty="0" smtClean="0"/>
              <a:t>...</a:t>
            </a:r>
          </a:p>
          <a:p>
            <a:r>
              <a:rPr lang="pt-BR" dirty="0" smtClean="0"/>
              <a:t>Lista “completa”: </a:t>
            </a:r>
            <a:r>
              <a:rPr lang="pt-BR" dirty="0" smtClean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dotnetpowered.com/languages.aspx</a:t>
            </a:r>
            <a:endParaRPr lang="pt-BR" dirty="0" smtClean="0"/>
          </a:p>
          <a:p>
            <a:r>
              <a:rPr lang="pt-BR" dirty="0" smtClean="0"/>
              <a:t>Suporte a linguagens usadas na web</a:t>
            </a:r>
          </a:p>
          <a:p>
            <a:pPr lvl="1"/>
            <a:r>
              <a:rPr lang="pt-BR" dirty="0" smtClean="0"/>
              <a:t>HTML, </a:t>
            </a:r>
            <a:r>
              <a:rPr lang="pt-BR" dirty="0" err="1" smtClean="0"/>
              <a:t>Javascript</a:t>
            </a:r>
            <a:r>
              <a:rPr lang="pt-BR" dirty="0" smtClean="0"/>
              <a:t>, CSS</a:t>
            </a:r>
          </a:p>
          <a:p>
            <a:r>
              <a:rPr lang="pt-BR" dirty="0" smtClean="0"/>
              <a:t>Suporte à edição de XML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7" y="2571744"/>
            <a:ext cx="2752769" cy="20645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91856">
            <a:off x="4625802" y="3896546"/>
            <a:ext cx="2385716" cy="17919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Certo... O que dá pra fazer?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Aplicativos com Janela</a:t>
            </a:r>
          </a:p>
          <a:p>
            <a:r>
              <a:rPr lang="pt-BR" dirty="0" smtClean="0"/>
              <a:t>Aplicativos de Console</a:t>
            </a:r>
          </a:p>
          <a:p>
            <a:r>
              <a:rPr lang="pt-BR" dirty="0" err="1" smtClean="0"/>
              <a:t>DLLs</a:t>
            </a:r>
            <a:endParaRPr lang="pt-BR" dirty="0" smtClean="0"/>
          </a:p>
          <a:p>
            <a:r>
              <a:rPr lang="pt-BR" dirty="0" smtClean="0"/>
              <a:t>Controles</a:t>
            </a:r>
          </a:p>
          <a:p>
            <a:r>
              <a:rPr lang="pt-BR" b="1" dirty="0" err="1" smtClean="0"/>
              <a:t>Websites</a:t>
            </a:r>
            <a:r>
              <a:rPr lang="pt-BR" b="1" dirty="0" smtClean="0"/>
              <a:t> ASP.NET</a:t>
            </a:r>
          </a:p>
          <a:p>
            <a:r>
              <a:rPr lang="pt-BR" b="1" dirty="0" err="1" smtClean="0"/>
              <a:t>Webservices</a:t>
            </a:r>
            <a:endParaRPr lang="pt-BR" b="1" dirty="0" smtClean="0"/>
          </a:p>
          <a:p>
            <a:r>
              <a:rPr lang="pt-BR" dirty="0" smtClean="0"/>
              <a:t>Serviços</a:t>
            </a:r>
          </a:p>
          <a:p>
            <a:r>
              <a:rPr lang="pt-BR" dirty="0" smtClean="0"/>
              <a:t>Instalação</a:t>
            </a:r>
          </a:p>
          <a:p>
            <a:r>
              <a:rPr lang="pt-BR" dirty="0" smtClean="0"/>
              <a:t>Aplicativos para Dispositivos Móveis</a:t>
            </a:r>
          </a:p>
          <a:p>
            <a:r>
              <a:rPr lang="pt-BR" dirty="0" smtClean="0"/>
              <a:t>Jogos</a:t>
            </a:r>
          </a:p>
          <a:p>
            <a:r>
              <a:rPr lang="pt-BR" dirty="0" smtClean="0"/>
              <a:t>...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t="19176" r="2733" b="4119"/>
          <a:stretch>
            <a:fillRect/>
          </a:stretch>
        </p:blipFill>
        <p:spPr bwMode="auto">
          <a:xfrm rot="1273024">
            <a:off x="4455103" y="2221183"/>
            <a:ext cx="2914696" cy="16655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888422">
            <a:off x="6585465" y="4057058"/>
            <a:ext cx="2119055" cy="17164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o Visual Studio me ajuda?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err="1" smtClean="0"/>
              <a:t>Debugger</a:t>
            </a:r>
            <a:r>
              <a:rPr lang="pt-BR" dirty="0" smtClean="0"/>
              <a:t> eficiente</a:t>
            </a:r>
          </a:p>
          <a:p>
            <a:r>
              <a:rPr lang="pt-BR" dirty="0" smtClean="0"/>
              <a:t>Ambiente integrado, posso fazer tudo no mesmo lugar, sem ficar mudando de janela</a:t>
            </a:r>
          </a:p>
          <a:p>
            <a:r>
              <a:rPr lang="pt-BR" dirty="0" smtClean="0"/>
              <a:t>Intellisense – Ajuda na maioria das </a:t>
            </a:r>
            <a:r>
              <a:rPr lang="pt-BR" dirty="0" smtClean="0"/>
              <a:t>vezes</a:t>
            </a:r>
          </a:p>
          <a:p>
            <a:r>
              <a:rPr lang="pt-BR" dirty="0" smtClean="0"/>
              <a:t>Code Snippets</a:t>
            </a:r>
            <a:endParaRPr lang="pt-BR" dirty="0" smtClean="0"/>
          </a:p>
          <a:p>
            <a:r>
              <a:rPr lang="pt-BR" dirty="0" smtClean="0"/>
              <a:t>Comentários XML</a:t>
            </a:r>
          </a:p>
          <a:p>
            <a:r>
              <a:rPr lang="pt-BR" dirty="0" smtClean="0"/>
              <a:t>Visualizador de Propriedades</a:t>
            </a:r>
          </a:p>
          <a:p>
            <a:r>
              <a:rPr lang="pt-BR" dirty="0" smtClean="0"/>
              <a:t>Não há a necessidade de configurações “bizarras” de ambiente.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1202</Words>
  <Application>Microsoft Office PowerPoint</Application>
  <PresentationFormat>On-screen Show (4:3)</PresentationFormat>
  <Paragraphs>198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Tema do Office</vt:lpstr>
      <vt:lpstr>Introdução ao C# e ao visual studio</vt:lpstr>
      <vt:lpstr>O que é C#?</vt:lpstr>
      <vt:lpstr>C# - Aprendendo com a experiência</vt:lpstr>
      <vt:lpstr>E não é só isso...</vt:lpstr>
      <vt:lpstr>Visual studio 2005</vt:lpstr>
      <vt:lpstr>O que é o Visual Studio?</vt:lpstr>
      <vt:lpstr>Linguagens Suportadas</vt:lpstr>
      <vt:lpstr>Certo... O que dá pra fazer?</vt:lpstr>
      <vt:lpstr>Como o Visual Studio me ajuda?</vt:lpstr>
      <vt:lpstr>Como desenvolver usando o Visual Studio?</vt:lpstr>
      <vt:lpstr>Um pouco de ação</vt:lpstr>
      <vt:lpstr>Prática</vt:lpstr>
      <vt:lpstr>Voltando ao C#</vt:lpstr>
      <vt:lpstr>Sintaxe</vt:lpstr>
      <vt:lpstr>Principais novidades</vt:lpstr>
      <vt:lpstr>Principais novidades - Uso de Delegates</vt:lpstr>
      <vt:lpstr>Principais novidades - Propriedades</vt:lpstr>
      <vt:lpstr>Principais novidades - Namespace</vt:lpstr>
      <vt:lpstr>Principais novidades – Tudo é Objeto</vt:lpstr>
      <vt:lpstr>Principais novidades – Boxing/Unboxing </vt:lpstr>
      <vt:lpstr>Principais novidades – Partial Class</vt:lpstr>
      <vt:lpstr>.NET framework</vt:lpstr>
      <vt:lpstr>O Poder do .NET Framework</vt:lpstr>
      <vt:lpstr>Algumas das bibliotecas da BCL</vt:lpstr>
      <vt:lpstr>E algumas outras do Framework Class Library</vt:lpstr>
      <vt:lpstr>MAIS Um pouco de ação</vt:lpstr>
      <vt:lpstr>Prática</vt:lpstr>
      <vt:lpstr>Referências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Cliente</dc:creator>
  <cp:lastModifiedBy>abc</cp:lastModifiedBy>
  <cp:revision>104</cp:revision>
  <dcterms:created xsi:type="dcterms:W3CDTF">2008-04-08T00:09:39Z</dcterms:created>
  <dcterms:modified xsi:type="dcterms:W3CDTF">2008-04-10T21:28:01Z</dcterms:modified>
</cp:coreProperties>
</file>