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drawing8.xml" ContentType="application/vnd.ms-office.drawingml.diagramDrawing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9.xml" ContentType="application/vnd.openxmlformats-officedocument.drawingml.diagramData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slides/slide118.xml" ContentType="application/vnd.openxmlformats-officedocument.presentationml.slide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3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8"/>
  </p:notesMasterIdLst>
  <p:sldIdLst>
    <p:sldId id="256" r:id="rId2"/>
    <p:sldId id="258" r:id="rId3"/>
    <p:sldId id="401" r:id="rId4"/>
    <p:sldId id="400" r:id="rId5"/>
    <p:sldId id="415" r:id="rId6"/>
    <p:sldId id="414" r:id="rId7"/>
    <p:sldId id="430" r:id="rId8"/>
    <p:sldId id="416" r:id="rId9"/>
    <p:sldId id="417" r:id="rId10"/>
    <p:sldId id="418" r:id="rId11"/>
    <p:sldId id="421" r:id="rId12"/>
    <p:sldId id="422" r:id="rId13"/>
    <p:sldId id="419" r:id="rId14"/>
    <p:sldId id="423" r:id="rId15"/>
    <p:sldId id="375" r:id="rId16"/>
    <p:sldId id="352" r:id="rId17"/>
    <p:sldId id="353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365" r:id="rId30"/>
    <p:sldId id="366" r:id="rId31"/>
    <p:sldId id="367" r:id="rId32"/>
    <p:sldId id="368" r:id="rId33"/>
    <p:sldId id="369" r:id="rId34"/>
    <p:sldId id="370" r:id="rId35"/>
    <p:sldId id="371" r:id="rId36"/>
    <p:sldId id="372" r:id="rId37"/>
    <p:sldId id="373" r:id="rId38"/>
    <p:sldId id="374" r:id="rId39"/>
    <p:sldId id="298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392" r:id="rId51"/>
    <p:sldId id="295" r:id="rId52"/>
    <p:sldId id="296" r:id="rId53"/>
    <p:sldId id="297" r:id="rId54"/>
    <p:sldId id="332" r:id="rId55"/>
    <p:sldId id="301" r:id="rId56"/>
    <p:sldId id="394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97" r:id="rId69"/>
    <p:sldId id="315" r:id="rId70"/>
    <p:sldId id="317" r:id="rId71"/>
    <p:sldId id="316" r:id="rId72"/>
    <p:sldId id="318" r:id="rId73"/>
    <p:sldId id="319" r:id="rId74"/>
    <p:sldId id="320" r:id="rId75"/>
    <p:sldId id="321" r:id="rId76"/>
    <p:sldId id="398" r:id="rId77"/>
    <p:sldId id="324" r:id="rId78"/>
    <p:sldId id="325" r:id="rId79"/>
    <p:sldId id="326" r:id="rId80"/>
    <p:sldId id="328" r:id="rId81"/>
    <p:sldId id="396" r:id="rId82"/>
    <p:sldId id="329" r:id="rId83"/>
    <p:sldId id="330" r:id="rId84"/>
    <p:sldId id="331" r:id="rId85"/>
    <p:sldId id="395" r:id="rId86"/>
    <p:sldId id="276" r:id="rId87"/>
    <p:sldId id="277" r:id="rId88"/>
    <p:sldId id="278" r:id="rId89"/>
    <p:sldId id="279" r:id="rId90"/>
    <p:sldId id="280" r:id="rId91"/>
    <p:sldId id="281" r:id="rId92"/>
    <p:sldId id="335" r:id="rId93"/>
    <p:sldId id="336" r:id="rId94"/>
    <p:sldId id="337" r:id="rId95"/>
    <p:sldId id="338" r:id="rId96"/>
    <p:sldId id="339" r:id="rId97"/>
    <p:sldId id="340" r:id="rId98"/>
    <p:sldId id="341" r:id="rId99"/>
    <p:sldId id="342" r:id="rId100"/>
    <p:sldId id="343" r:id="rId101"/>
    <p:sldId id="344" r:id="rId102"/>
    <p:sldId id="345" r:id="rId103"/>
    <p:sldId id="346" r:id="rId104"/>
    <p:sldId id="347" r:id="rId105"/>
    <p:sldId id="348" r:id="rId106"/>
    <p:sldId id="349" r:id="rId107"/>
    <p:sldId id="350" r:id="rId108"/>
    <p:sldId id="399" r:id="rId109"/>
    <p:sldId id="391" r:id="rId110"/>
    <p:sldId id="393" r:id="rId111"/>
    <p:sldId id="402" r:id="rId112"/>
    <p:sldId id="403" r:id="rId113"/>
    <p:sldId id="404" r:id="rId114"/>
    <p:sldId id="405" r:id="rId115"/>
    <p:sldId id="406" r:id="rId116"/>
    <p:sldId id="407" r:id="rId117"/>
    <p:sldId id="408" r:id="rId118"/>
    <p:sldId id="409" r:id="rId119"/>
    <p:sldId id="413" r:id="rId120"/>
    <p:sldId id="410" r:id="rId121"/>
    <p:sldId id="411" r:id="rId122"/>
    <p:sldId id="377" r:id="rId123"/>
    <p:sldId id="412" r:id="rId124"/>
    <p:sldId id="378" r:id="rId125"/>
    <p:sldId id="379" r:id="rId126"/>
    <p:sldId id="381" r:id="rId127"/>
    <p:sldId id="382" r:id="rId128"/>
    <p:sldId id="383" r:id="rId129"/>
    <p:sldId id="384" r:id="rId130"/>
    <p:sldId id="385" r:id="rId131"/>
    <p:sldId id="386" r:id="rId132"/>
    <p:sldId id="426" r:id="rId133"/>
    <p:sldId id="427" r:id="rId134"/>
    <p:sldId id="429" r:id="rId135"/>
    <p:sldId id="388" r:id="rId136"/>
    <p:sldId id="424" r:id="rId1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29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3A3644-59FC-433D-B4EF-C1D9E6E26F9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D84D3D8-1AF5-4974-B8C9-24EF7C460F6D}">
      <dgm:prSet custT="1"/>
      <dgm:spPr/>
      <dgm:t>
        <a:bodyPr/>
        <a:lstStyle/>
        <a:p>
          <a:pPr rtl="0"/>
          <a:r>
            <a:rPr lang="en-US" sz="1000" b="1" dirty="0" smtClean="0">
              <a:latin typeface="Arial" pitchFamily="34" charset="0"/>
              <a:cs typeface="Arial" pitchFamily="34" charset="0"/>
            </a:rPr>
            <a:t>1</a:t>
          </a:r>
          <a:endParaRPr lang="en-US" sz="1000" b="1" dirty="0">
            <a:latin typeface="Arial" pitchFamily="34" charset="0"/>
            <a:cs typeface="Arial" pitchFamily="34" charset="0"/>
          </a:endParaRPr>
        </a:p>
      </dgm:t>
    </dgm:pt>
    <dgm:pt modelId="{92647F39-5AC8-4E61-8A8A-721687709C74}" type="parTrans" cxnId="{10EF48BD-E1F8-4153-A74E-1E85C5C72D7D}">
      <dgm:prSet/>
      <dgm:spPr/>
      <dgm:t>
        <a:bodyPr/>
        <a:lstStyle/>
        <a:p>
          <a:endParaRPr lang="en-US"/>
        </a:p>
      </dgm:t>
    </dgm:pt>
    <dgm:pt modelId="{45BA0D5A-65F0-4BF3-A3BC-B50EEF9216E8}" type="sibTrans" cxnId="{10EF48BD-E1F8-4153-A74E-1E85C5C72D7D}">
      <dgm:prSet/>
      <dgm:spPr/>
      <dgm:t>
        <a:bodyPr/>
        <a:lstStyle/>
        <a:p>
          <a:endParaRPr lang="en-US"/>
        </a:p>
      </dgm:t>
    </dgm:pt>
    <dgm:pt modelId="{77B6C69F-3DAB-4657-A12E-CE7139104D50}" type="pres">
      <dgm:prSet presAssocID="{8B3A3644-59FC-433D-B4EF-C1D9E6E26F9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76350D-B40B-4897-A9B9-16EB169E2265}" type="pres">
      <dgm:prSet presAssocID="{8D84D3D8-1AF5-4974-B8C9-24EF7C460F6D}" presName="circ1TxSh" presStyleLbl="vennNode1" presStyleIdx="0" presStyleCnt="1" custLinFactX="-100000" custLinFactNeighborX="-200000" custLinFactNeighborY="-62500"/>
      <dgm:spPr/>
      <dgm:t>
        <a:bodyPr/>
        <a:lstStyle/>
        <a:p>
          <a:endParaRPr lang="en-US"/>
        </a:p>
      </dgm:t>
    </dgm:pt>
  </dgm:ptLst>
  <dgm:cxnLst>
    <dgm:cxn modelId="{BF05DF46-AE0A-4B53-B868-D6B320E4951C}" type="presOf" srcId="{8D84D3D8-1AF5-4974-B8C9-24EF7C460F6D}" destId="{2C76350D-B40B-4897-A9B9-16EB169E2265}" srcOrd="0" destOrd="0" presId="urn:microsoft.com/office/officeart/2005/8/layout/venn1"/>
    <dgm:cxn modelId="{10EF48BD-E1F8-4153-A74E-1E85C5C72D7D}" srcId="{8B3A3644-59FC-433D-B4EF-C1D9E6E26F92}" destId="{8D84D3D8-1AF5-4974-B8C9-24EF7C460F6D}" srcOrd="0" destOrd="0" parTransId="{92647F39-5AC8-4E61-8A8A-721687709C74}" sibTransId="{45BA0D5A-65F0-4BF3-A3BC-B50EEF9216E8}"/>
    <dgm:cxn modelId="{D64C3B44-90A2-4CC0-B0BD-1AA9CED1B295}" type="presOf" srcId="{8B3A3644-59FC-433D-B4EF-C1D9E6E26F92}" destId="{77B6C69F-3DAB-4657-A12E-CE7139104D50}" srcOrd="0" destOrd="0" presId="urn:microsoft.com/office/officeart/2005/8/layout/venn1"/>
    <dgm:cxn modelId="{ECB3AC13-B3CA-46A7-AAEB-9086F76DC795}" type="presParOf" srcId="{77B6C69F-3DAB-4657-A12E-CE7139104D50}" destId="{2C76350D-B40B-4897-A9B9-16EB169E226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B3A3644-59FC-433D-B4EF-C1D9E6E26F9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84D3D8-1AF5-4974-B8C9-24EF7C460F6D}">
      <dgm:prSet custT="1"/>
      <dgm:spPr/>
      <dgm:t>
        <a:bodyPr/>
        <a:lstStyle/>
        <a:p>
          <a:pPr rtl="0"/>
          <a:r>
            <a:rPr lang="en-US" sz="1600" b="1" dirty="0" smtClean="0">
              <a:latin typeface="Arial" pitchFamily="34" charset="0"/>
              <a:cs typeface="Arial" pitchFamily="34" charset="0"/>
            </a:rPr>
            <a:t>4</a:t>
          </a:r>
          <a:endParaRPr lang="en-US" sz="1600" b="1" dirty="0">
            <a:latin typeface="Arial" pitchFamily="34" charset="0"/>
            <a:cs typeface="Arial" pitchFamily="34" charset="0"/>
          </a:endParaRPr>
        </a:p>
      </dgm:t>
    </dgm:pt>
    <dgm:pt modelId="{92647F39-5AC8-4E61-8A8A-721687709C74}" type="parTrans" cxnId="{10EF48BD-E1F8-4153-A74E-1E85C5C72D7D}">
      <dgm:prSet/>
      <dgm:spPr/>
      <dgm:t>
        <a:bodyPr/>
        <a:lstStyle/>
        <a:p>
          <a:endParaRPr lang="en-US"/>
        </a:p>
      </dgm:t>
    </dgm:pt>
    <dgm:pt modelId="{45BA0D5A-65F0-4BF3-A3BC-B50EEF9216E8}" type="sibTrans" cxnId="{10EF48BD-E1F8-4153-A74E-1E85C5C72D7D}">
      <dgm:prSet/>
      <dgm:spPr/>
      <dgm:t>
        <a:bodyPr/>
        <a:lstStyle/>
        <a:p>
          <a:endParaRPr lang="en-US"/>
        </a:p>
      </dgm:t>
    </dgm:pt>
    <dgm:pt modelId="{77B6C69F-3DAB-4657-A12E-CE7139104D50}" type="pres">
      <dgm:prSet presAssocID="{8B3A3644-59FC-433D-B4EF-C1D9E6E26F9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76350D-B40B-4897-A9B9-16EB169E2265}" type="pres">
      <dgm:prSet presAssocID="{8D84D3D8-1AF5-4974-B8C9-24EF7C460F6D}" presName="circ1TxSh" presStyleLbl="vennNode1" presStyleIdx="0" presStyleCnt="1" custScaleX="100000" custScaleY="100000" custLinFactNeighborY="33333"/>
      <dgm:spPr/>
      <dgm:t>
        <a:bodyPr/>
        <a:lstStyle/>
        <a:p>
          <a:endParaRPr lang="en-US"/>
        </a:p>
      </dgm:t>
    </dgm:pt>
  </dgm:ptLst>
  <dgm:cxnLst>
    <dgm:cxn modelId="{1FCE7FFD-BBC5-4CC7-8CDB-5F40F1A1B2FB}" type="presOf" srcId="{8B3A3644-59FC-433D-B4EF-C1D9E6E26F92}" destId="{77B6C69F-3DAB-4657-A12E-CE7139104D50}" srcOrd="0" destOrd="0" presId="urn:microsoft.com/office/officeart/2005/8/layout/venn1"/>
    <dgm:cxn modelId="{D4A4EA21-F551-4A70-97F1-47335D289417}" type="presOf" srcId="{8D84D3D8-1AF5-4974-B8C9-24EF7C460F6D}" destId="{2C76350D-B40B-4897-A9B9-16EB169E2265}" srcOrd="0" destOrd="0" presId="urn:microsoft.com/office/officeart/2005/8/layout/venn1"/>
    <dgm:cxn modelId="{10EF48BD-E1F8-4153-A74E-1E85C5C72D7D}" srcId="{8B3A3644-59FC-433D-B4EF-C1D9E6E26F92}" destId="{8D84D3D8-1AF5-4974-B8C9-24EF7C460F6D}" srcOrd="0" destOrd="0" parTransId="{92647F39-5AC8-4E61-8A8A-721687709C74}" sibTransId="{45BA0D5A-65F0-4BF3-A3BC-B50EEF9216E8}"/>
    <dgm:cxn modelId="{B29F611D-5B69-4D79-A2A4-CE6C2E8B8E7B}" type="presParOf" srcId="{77B6C69F-3DAB-4657-A12E-CE7139104D50}" destId="{2C76350D-B40B-4897-A9B9-16EB169E226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3A3644-59FC-433D-B4EF-C1D9E6E26F9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D84D3D8-1AF5-4974-B8C9-24EF7C460F6D}">
      <dgm:prSet custT="1"/>
      <dgm:spPr/>
      <dgm:t>
        <a:bodyPr/>
        <a:lstStyle/>
        <a:p>
          <a:pPr rtl="0"/>
          <a:r>
            <a:rPr lang="en-US" sz="1800" b="1" dirty="0" smtClean="0">
              <a:latin typeface="Arial" pitchFamily="34" charset="0"/>
              <a:cs typeface="Arial" pitchFamily="34" charset="0"/>
            </a:rPr>
            <a:t>1</a:t>
          </a:r>
          <a:endParaRPr lang="en-US" sz="1800" b="1" dirty="0">
            <a:latin typeface="Arial" pitchFamily="34" charset="0"/>
            <a:cs typeface="Arial" pitchFamily="34" charset="0"/>
          </a:endParaRPr>
        </a:p>
      </dgm:t>
    </dgm:pt>
    <dgm:pt modelId="{92647F39-5AC8-4E61-8A8A-721687709C74}" type="parTrans" cxnId="{10EF48BD-E1F8-4153-A74E-1E85C5C72D7D}">
      <dgm:prSet/>
      <dgm:spPr/>
      <dgm:t>
        <a:bodyPr/>
        <a:lstStyle/>
        <a:p>
          <a:endParaRPr lang="en-US"/>
        </a:p>
      </dgm:t>
    </dgm:pt>
    <dgm:pt modelId="{45BA0D5A-65F0-4BF3-A3BC-B50EEF9216E8}" type="sibTrans" cxnId="{10EF48BD-E1F8-4153-A74E-1E85C5C72D7D}">
      <dgm:prSet/>
      <dgm:spPr/>
      <dgm:t>
        <a:bodyPr/>
        <a:lstStyle/>
        <a:p>
          <a:endParaRPr lang="en-US"/>
        </a:p>
      </dgm:t>
    </dgm:pt>
    <dgm:pt modelId="{77B6C69F-3DAB-4657-A12E-CE7139104D50}" type="pres">
      <dgm:prSet presAssocID="{8B3A3644-59FC-433D-B4EF-C1D9E6E26F9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76350D-B40B-4897-A9B9-16EB169E2265}" type="pres">
      <dgm:prSet presAssocID="{8D84D3D8-1AF5-4974-B8C9-24EF7C460F6D}" presName="circ1TxSh" presStyleLbl="vennNode1" presStyleIdx="0" presStyleCnt="1" custLinFactNeighborY="20000"/>
      <dgm:spPr/>
      <dgm:t>
        <a:bodyPr/>
        <a:lstStyle/>
        <a:p>
          <a:endParaRPr lang="en-US"/>
        </a:p>
      </dgm:t>
    </dgm:pt>
  </dgm:ptLst>
  <dgm:cxnLst>
    <dgm:cxn modelId="{0893D128-62FB-481B-917D-9A85A3B75368}" type="presOf" srcId="{8B3A3644-59FC-433D-B4EF-C1D9E6E26F92}" destId="{77B6C69F-3DAB-4657-A12E-CE7139104D50}" srcOrd="0" destOrd="0" presId="urn:microsoft.com/office/officeart/2005/8/layout/venn1"/>
    <dgm:cxn modelId="{2EA3F342-540C-4A5F-A32E-5C8A3B7F2620}" type="presOf" srcId="{8D84D3D8-1AF5-4974-B8C9-24EF7C460F6D}" destId="{2C76350D-B40B-4897-A9B9-16EB169E2265}" srcOrd="0" destOrd="0" presId="urn:microsoft.com/office/officeart/2005/8/layout/venn1"/>
    <dgm:cxn modelId="{10EF48BD-E1F8-4153-A74E-1E85C5C72D7D}" srcId="{8B3A3644-59FC-433D-B4EF-C1D9E6E26F92}" destId="{8D84D3D8-1AF5-4974-B8C9-24EF7C460F6D}" srcOrd="0" destOrd="0" parTransId="{92647F39-5AC8-4E61-8A8A-721687709C74}" sibTransId="{45BA0D5A-65F0-4BF3-A3BC-B50EEF9216E8}"/>
    <dgm:cxn modelId="{957419EE-17BB-46AA-BAB6-E65376B7715E}" type="presParOf" srcId="{77B6C69F-3DAB-4657-A12E-CE7139104D50}" destId="{2C76350D-B40B-4897-A9B9-16EB169E226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3A3644-59FC-433D-B4EF-C1D9E6E26F9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84D3D8-1AF5-4974-B8C9-24EF7C460F6D}">
      <dgm:prSet custT="1"/>
      <dgm:spPr/>
      <dgm:t>
        <a:bodyPr/>
        <a:lstStyle/>
        <a:p>
          <a:pPr rtl="0"/>
          <a:r>
            <a:rPr lang="en-US" sz="1000" b="1" dirty="0" smtClean="0">
              <a:latin typeface="Arial" pitchFamily="34" charset="0"/>
              <a:cs typeface="Arial" pitchFamily="34" charset="0"/>
            </a:rPr>
            <a:t>2</a:t>
          </a:r>
          <a:endParaRPr lang="en-US" sz="1000" b="1" dirty="0">
            <a:latin typeface="Arial" pitchFamily="34" charset="0"/>
            <a:cs typeface="Arial" pitchFamily="34" charset="0"/>
          </a:endParaRPr>
        </a:p>
      </dgm:t>
    </dgm:pt>
    <dgm:pt modelId="{92647F39-5AC8-4E61-8A8A-721687709C74}" type="parTrans" cxnId="{10EF48BD-E1F8-4153-A74E-1E85C5C72D7D}">
      <dgm:prSet/>
      <dgm:spPr/>
      <dgm:t>
        <a:bodyPr/>
        <a:lstStyle/>
        <a:p>
          <a:endParaRPr lang="en-US"/>
        </a:p>
      </dgm:t>
    </dgm:pt>
    <dgm:pt modelId="{45BA0D5A-65F0-4BF3-A3BC-B50EEF9216E8}" type="sibTrans" cxnId="{10EF48BD-E1F8-4153-A74E-1E85C5C72D7D}">
      <dgm:prSet/>
      <dgm:spPr/>
      <dgm:t>
        <a:bodyPr/>
        <a:lstStyle/>
        <a:p>
          <a:endParaRPr lang="en-US"/>
        </a:p>
      </dgm:t>
    </dgm:pt>
    <dgm:pt modelId="{77B6C69F-3DAB-4657-A12E-CE7139104D50}" type="pres">
      <dgm:prSet presAssocID="{8B3A3644-59FC-433D-B4EF-C1D9E6E26F9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76350D-B40B-4897-A9B9-16EB169E2265}" type="pres">
      <dgm:prSet presAssocID="{8D84D3D8-1AF5-4974-B8C9-24EF7C460F6D}" presName="circ1TxSh" presStyleLbl="vennNode1" presStyleIdx="0" presStyleCnt="1" custLinFactX="200000" custLinFactY="-87500" custLinFactNeighborX="200000" custLinFactNeighborY="-100000"/>
      <dgm:spPr/>
      <dgm:t>
        <a:bodyPr/>
        <a:lstStyle/>
        <a:p>
          <a:endParaRPr lang="en-US"/>
        </a:p>
      </dgm:t>
    </dgm:pt>
  </dgm:ptLst>
  <dgm:cxnLst>
    <dgm:cxn modelId="{43850139-088D-4B19-A2C5-BF26F8DA1B35}" type="presOf" srcId="{8D84D3D8-1AF5-4974-B8C9-24EF7C460F6D}" destId="{2C76350D-B40B-4897-A9B9-16EB169E2265}" srcOrd="0" destOrd="0" presId="urn:microsoft.com/office/officeart/2005/8/layout/venn1"/>
    <dgm:cxn modelId="{10EF48BD-E1F8-4153-A74E-1E85C5C72D7D}" srcId="{8B3A3644-59FC-433D-B4EF-C1D9E6E26F92}" destId="{8D84D3D8-1AF5-4974-B8C9-24EF7C460F6D}" srcOrd="0" destOrd="0" parTransId="{92647F39-5AC8-4E61-8A8A-721687709C74}" sibTransId="{45BA0D5A-65F0-4BF3-A3BC-B50EEF9216E8}"/>
    <dgm:cxn modelId="{78A110AB-30E8-41F6-B3A1-868F2057381D}" type="presOf" srcId="{8B3A3644-59FC-433D-B4EF-C1D9E6E26F92}" destId="{77B6C69F-3DAB-4657-A12E-CE7139104D50}" srcOrd="0" destOrd="0" presId="urn:microsoft.com/office/officeart/2005/8/layout/venn1"/>
    <dgm:cxn modelId="{18C58E92-0DAB-4FA1-B293-F7393EBEEAB2}" type="presParOf" srcId="{77B6C69F-3DAB-4657-A12E-CE7139104D50}" destId="{2C76350D-B40B-4897-A9B9-16EB169E226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3A3644-59FC-433D-B4EF-C1D9E6E26F9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84D3D8-1AF5-4974-B8C9-24EF7C460F6D}">
      <dgm:prSet custT="1"/>
      <dgm:spPr/>
      <dgm:t>
        <a:bodyPr/>
        <a:lstStyle/>
        <a:p>
          <a:pPr rtl="0"/>
          <a:r>
            <a:rPr lang="en-US" sz="1800" b="1" dirty="0" smtClean="0">
              <a:latin typeface="Arial" pitchFamily="34" charset="0"/>
              <a:cs typeface="Arial" pitchFamily="34" charset="0"/>
            </a:rPr>
            <a:t>2a</a:t>
          </a:r>
          <a:endParaRPr lang="en-US" sz="1800" b="1" dirty="0">
            <a:latin typeface="Arial" pitchFamily="34" charset="0"/>
            <a:cs typeface="Arial" pitchFamily="34" charset="0"/>
          </a:endParaRPr>
        </a:p>
      </dgm:t>
    </dgm:pt>
    <dgm:pt modelId="{92647F39-5AC8-4E61-8A8A-721687709C74}" type="parTrans" cxnId="{10EF48BD-E1F8-4153-A74E-1E85C5C72D7D}">
      <dgm:prSet/>
      <dgm:spPr/>
      <dgm:t>
        <a:bodyPr/>
        <a:lstStyle/>
        <a:p>
          <a:endParaRPr lang="en-US"/>
        </a:p>
      </dgm:t>
    </dgm:pt>
    <dgm:pt modelId="{45BA0D5A-65F0-4BF3-A3BC-B50EEF9216E8}" type="sibTrans" cxnId="{10EF48BD-E1F8-4153-A74E-1E85C5C72D7D}">
      <dgm:prSet/>
      <dgm:spPr/>
      <dgm:t>
        <a:bodyPr/>
        <a:lstStyle/>
        <a:p>
          <a:endParaRPr lang="en-US"/>
        </a:p>
      </dgm:t>
    </dgm:pt>
    <dgm:pt modelId="{77B6C69F-3DAB-4657-A12E-CE7139104D50}" type="pres">
      <dgm:prSet presAssocID="{8B3A3644-59FC-433D-B4EF-C1D9E6E26F9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76350D-B40B-4897-A9B9-16EB169E2265}" type="pres">
      <dgm:prSet presAssocID="{8D84D3D8-1AF5-4974-B8C9-24EF7C460F6D}" presName="circ1TxSh" presStyleLbl="vennNode1" presStyleIdx="0" presStyleCnt="1" custLinFactY="-80000" custLinFactNeighborX="-20000" custLinFactNeighborY="-100000"/>
      <dgm:spPr/>
      <dgm:t>
        <a:bodyPr/>
        <a:lstStyle/>
        <a:p>
          <a:endParaRPr lang="en-US"/>
        </a:p>
      </dgm:t>
    </dgm:pt>
  </dgm:ptLst>
  <dgm:cxnLst>
    <dgm:cxn modelId="{8686C056-1098-48A7-A130-5D659D6FD12F}" type="presOf" srcId="{8B3A3644-59FC-433D-B4EF-C1D9E6E26F92}" destId="{77B6C69F-3DAB-4657-A12E-CE7139104D50}" srcOrd="0" destOrd="0" presId="urn:microsoft.com/office/officeart/2005/8/layout/venn1"/>
    <dgm:cxn modelId="{10EF48BD-E1F8-4153-A74E-1E85C5C72D7D}" srcId="{8B3A3644-59FC-433D-B4EF-C1D9E6E26F92}" destId="{8D84D3D8-1AF5-4974-B8C9-24EF7C460F6D}" srcOrd="0" destOrd="0" parTransId="{92647F39-5AC8-4E61-8A8A-721687709C74}" sibTransId="{45BA0D5A-65F0-4BF3-A3BC-B50EEF9216E8}"/>
    <dgm:cxn modelId="{8D9387BA-66B0-4CE0-9EFE-6004CCE0B03B}" type="presOf" srcId="{8D84D3D8-1AF5-4974-B8C9-24EF7C460F6D}" destId="{2C76350D-B40B-4897-A9B9-16EB169E2265}" srcOrd="0" destOrd="0" presId="urn:microsoft.com/office/officeart/2005/8/layout/venn1"/>
    <dgm:cxn modelId="{B3A45856-085C-4A9A-83AD-19755353D0D8}" type="presParOf" srcId="{77B6C69F-3DAB-4657-A12E-CE7139104D50}" destId="{2C76350D-B40B-4897-A9B9-16EB169E226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3A3644-59FC-433D-B4EF-C1D9E6E26F9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84D3D8-1AF5-4974-B8C9-24EF7C460F6D}">
      <dgm:prSet custT="1"/>
      <dgm:spPr/>
      <dgm:t>
        <a:bodyPr/>
        <a:lstStyle/>
        <a:p>
          <a:pPr rtl="0"/>
          <a:r>
            <a:rPr lang="en-US" sz="1000" b="1" dirty="0" smtClean="0">
              <a:latin typeface="Arial" pitchFamily="34" charset="0"/>
              <a:cs typeface="Arial" pitchFamily="34" charset="0"/>
            </a:rPr>
            <a:t>2</a:t>
          </a:r>
          <a:endParaRPr lang="en-US" sz="1000" b="1" dirty="0">
            <a:latin typeface="Arial" pitchFamily="34" charset="0"/>
            <a:cs typeface="Arial" pitchFamily="34" charset="0"/>
          </a:endParaRPr>
        </a:p>
      </dgm:t>
    </dgm:pt>
    <dgm:pt modelId="{92647F39-5AC8-4E61-8A8A-721687709C74}" type="parTrans" cxnId="{10EF48BD-E1F8-4153-A74E-1E85C5C72D7D}">
      <dgm:prSet/>
      <dgm:spPr/>
      <dgm:t>
        <a:bodyPr/>
        <a:lstStyle/>
        <a:p>
          <a:endParaRPr lang="en-US"/>
        </a:p>
      </dgm:t>
    </dgm:pt>
    <dgm:pt modelId="{45BA0D5A-65F0-4BF3-A3BC-B50EEF9216E8}" type="sibTrans" cxnId="{10EF48BD-E1F8-4153-A74E-1E85C5C72D7D}">
      <dgm:prSet/>
      <dgm:spPr/>
      <dgm:t>
        <a:bodyPr/>
        <a:lstStyle/>
        <a:p>
          <a:endParaRPr lang="en-US"/>
        </a:p>
      </dgm:t>
    </dgm:pt>
    <dgm:pt modelId="{77B6C69F-3DAB-4657-A12E-CE7139104D50}" type="pres">
      <dgm:prSet presAssocID="{8B3A3644-59FC-433D-B4EF-C1D9E6E26F9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76350D-B40B-4897-A9B9-16EB169E2265}" type="pres">
      <dgm:prSet presAssocID="{8D84D3D8-1AF5-4974-B8C9-24EF7C460F6D}" presName="circ1TxSh" presStyleLbl="vennNode1" presStyleIdx="0" presStyleCnt="1" custLinFactX="200000" custLinFactY="-87500" custLinFactNeighborX="200000" custLinFactNeighborY="-100000"/>
      <dgm:spPr/>
      <dgm:t>
        <a:bodyPr/>
        <a:lstStyle/>
        <a:p>
          <a:endParaRPr lang="en-US"/>
        </a:p>
      </dgm:t>
    </dgm:pt>
  </dgm:ptLst>
  <dgm:cxnLst>
    <dgm:cxn modelId="{8B4C4252-AEFA-4149-82AF-52F3A1911A52}" type="presOf" srcId="{8D84D3D8-1AF5-4974-B8C9-24EF7C460F6D}" destId="{2C76350D-B40B-4897-A9B9-16EB169E2265}" srcOrd="0" destOrd="0" presId="urn:microsoft.com/office/officeart/2005/8/layout/venn1"/>
    <dgm:cxn modelId="{576F446D-B024-4CBE-975D-BB76E5E4D44E}" type="presOf" srcId="{8B3A3644-59FC-433D-B4EF-C1D9E6E26F92}" destId="{77B6C69F-3DAB-4657-A12E-CE7139104D50}" srcOrd="0" destOrd="0" presId="urn:microsoft.com/office/officeart/2005/8/layout/venn1"/>
    <dgm:cxn modelId="{10EF48BD-E1F8-4153-A74E-1E85C5C72D7D}" srcId="{8B3A3644-59FC-433D-B4EF-C1D9E6E26F92}" destId="{8D84D3D8-1AF5-4974-B8C9-24EF7C460F6D}" srcOrd="0" destOrd="0" parTransId="{92647F39-5AC8-4E61-8A8A-721687709C74}" sibTransId="{45BA0D5A-65F0-4BF3-A3BC-B50EEF9216E8}"/>
    <dgm:cxn modelId="{E006A7A4-7F78-47C9-B2B2-AEE637269AD3}" type="presParOf" srcId="{77B6C69F-3DAB-4657-A12E-CE7139104D50}" destId="{2C76350D-B40B-4897-A9B9-16EB169E226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3A3644-59FC-433D-B4EF-C1D9E6E26F9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84D3D8-1AF5-4974-B8C9-24EF7C460F6D}">
      <dgm:prSet custT="1"/>
      <dgm:spPr/>
      <dgm:t>
        <a:bodyPr/>
        <a:lstStyle/>
        <a:p>
          <a:pPr rtl="0"/>
          <a:r>
            <a:rPr lang="en-US" sz="1600" b="1" dirty="0" smtClean="0">
              <a:latin typeface="Arial" pitchFamily="34" charset="0"/>
              <a:cs typeface="Arial" pitchFamily="34" charset="0"/>
            </a:rPr>
            <a:t>2b</a:t>
          </a:r>
          <a:endParaRPr lang="en-US" sz="1600" b="1" dirty="0">
            <a:latin typeface="Arial" pitchFamily="34" charset="0"/>
            <a:cs typeface="Arial" pitchFamily="34" charset="0"/>
          </a:endParaRPr>
        </a:p>
      </dgm:t>
    </dgm:pt>
    <dgm:pt modelId="{92647F39-5AC8-4E61-8A8A-721687709C74}" type="parTrans" cxnId="{10EF48BD-E1F8-4153-A74E-1E85C5C72D7D}">
      <dgm:prSet/>
      <dgm:spPr/>
      <dgm:t>
        <a:bodyPr/>
        <a:lstStyle/>
        <a:p>
          <a:endParaRPr lang="en-US"/>
        </a:p>
      </dgm:t>
    </dgm:pt>
    <dgm:pt modelId="{45BA0D5A-65F0-4BF3-A3BC-B50EEF9216E8}" type="sibTrans" cxnId="{10EF48BD-E1F8-4153-A74E-1E85C5C72D7D}">
      <dgm:prSet/>
      <dgm:spPr/>
      <dgm:t>
        <a:bodyPr/>
        <a:lstStyle/>
        <a:p>
          <a:endParaRPr lang="en-US"/>
        </a:p>
      </dgm:t>
    </dgm:pt>
    <dgm:pt modelId="{77B6C69F-3DAB-4657-A12E-CE7139104D50}" type="pres">
      <dgm:prSet presAssocID="{8B3A3644-59FC-433D-B4EF-C1D9E6E26F9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76350D-B40B-4897-A9B9-16EB169E2265}" type="pres">
      <dgm:prSet presAssocID="{8D84D3D8-1AF5-4974-B8C9-24EF7C460F6D}" presName="circ1TxSh" presStyleLbl="vennNode1" presStyleIdx="0" presStyleCnt="1" custScaleX="100000" custScaleY="100000" custLinFactNeighborY="33333"/>
      <dgm:spPr/>
      <dgm:t>
        <a:bodyPr/>
        <a:lstStyle/>
        <a:p>
          <a:endParaRPr lang="en-US"/>
        </a:p>
      </dgm:t>
    </dgm:pt>
  </dgm:ptLst>
  <dgm:cxnLst>
    <dgm:cxn modelId="{2C29335B-E802-4A3F-AB54-D6A49A2D4F6D}" type="presOf" srcId="{8B3A3644-59FC-433D-B4EF-C1D9E6E26F92}" destId="{77B6C69F-3DAB-4657-A12E-CE7139104D50}" srcOrd="0" destOrd="0" presId="urn:microsoft.com/office/officeart/2005/8/layout/venn1"/>
    <dgm:cxn modelId="{FBEBFCA4-A472-4BC8-A5DA-F06AF3606742}" type="presOf" srcId="{8D84D3D8-1AF5-4974-B8C9-24EF7C460F6D}" destId="{2C76350D-B40B-4897-A9B9-16EB169E2265}" srcOrd="0" destOrd="0" presId="urn:microsoft.com/office/officeart/2005/8/layout/venn1"/>
    <dgm:cxn modelId="{10EF48BD-E1F8-4153-A74E-1E85C5C72D7D}" srcId="{8B3A3644-59FC-433D-B4EF-C1D9E6E26F92}" destId="{8D84D3D8-1AF5-4974-B8C9-24EF7C460F6D}" srcOrd="0" destOrd="0" parTransId="{92647F39-5AC8-4E61-8A8A-721687709C74}" sibTransId="{45BA0D5A-65F0-4BF3-A3BC-B50EEF9216E8}"/>
    <dgm:cxn modelId="{591A7654-3438-4699-A120-C87092D67A8A}" type="presParOf" srcId="{77B6C69F-3DAB-4657-A12E-CE7139104D50}" destId="{2C76350D-B40B-4897-A9B9-16EB169E226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B3A3644-59FC-433D-B4EF-C1D9E6E26F9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84D3D8-1AF5-4974-B8C9-24EF7C460F6D}">
      <dgm:prSet custT="1"/>
      <dgm:spPr/>
      <dgm:t>
        <a:bodyPr/>
        <a:lstStyle/>
        <a:p>
          <a:pPr rtl="0"/>
          <a:r>
            <a:rPr lang="en-US" sz="1000" b="1" dirty="0" smtClean="0">
              <a:latin typeface="Arial" pitchFamily="34" charset="0"/>
              <a:cs typeface="Arial" pitchFamily="34" charset="0"/>
            </a:rPr>
            <a:t>3</a:t>
          </a:r>
          <a:endParaRPr lang="en-US" sz="1000" b="1" dirty="0">
            <a:latin typeface="Arial" pitchFamily="34" charset="0"/>
            <a:cs typeface="Arial" pitchFamily="34" charset="0"/>
          </a:endParaRPr>
        </a:p>
      </dgm:t>
    </dgm:pt>
    <dgm:pt modelId="{92647F39-5AC8-4E61-8A8A-721687709C74}" type="parTrans" cxnId="{10EF48BD-E1F8-4153-A74E-1E85C5C72D7D}">
      <dgm:prSet/>
      <dgm:spPr/>
      <dgm:t>
        <a:bodyPr/>
        <a:lstStyle/>
        <a:p>
          <a:endParaRPr lang="en-US"/>
        </a:p>
      </dgm:t>
    </dgm:pt>
    <dgm:pt modelId="{45BA0D5A-65F0-4BF3-A3BC-B50EEF9216E8}" type="sibTrans" cxnId="{10EF48BD-E1F8-4153-A74E-1E85C5C72D7D}">
      <dgm:prSet/>
      <dgm:spPr/>
      <dgm:t>
        <a:bodyPr/>
        <a:lstStyle/>
        <a:p>
          <a:endParaRPr lang="en-US"/>
        </a:p>
      </dgm:t>
    </dgm:pt>
    <dgm:pt modelId="{77B6C69F-3DAB-4657-A12E-CE7139104D50}" type="pres">
      <dgm:prSet presAssocID="{8B3A3644-59FC-433D-B4EF-C1D9E6E26F9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76350D-B40B-4897-A9B9-16EB169E2265}" type="pres">
      <dgm:prSet presAssocID="{8D84D3D8-1AF5-4974-B8C9-24EF7C460F6D}" presName="circ1TxSh" presStyleLbl="vennNode1" presStyleIdx="0" presStyleCnt="1" custLinFactX="200000" custLinFactY="-87500" custLinFactNeighborX="200000" custLinFactNeighborY="-100000"/>
      <dgm:spPr/>
      <dgm:t>
        <a:bodyPr/>
        <a:lstStyle/>
        <a:p>
          <a:endParaRPr lang="en-US"/>
        </a:p>
      </dgm:t>
    </dgm:pt>
  </dgm:ptLst>
  <dgm:cxnLst>
    <dgm:cxn modelId="{BC9D443D-4403-41A6-9862-44BBB0D64014}" type="presOf" srcId="{8B3A3644-59FC-433D-B4EF-C1D9E6E26F92}" destId="{77B6C69F-3DAB-4657-A12E-CE7139104D50}" srcOrd="0" destOrd="0" presId="urn:microsoft.com/office/officeart/2005/8/layout/venn1"/>
    <dgm:cxn modelId="{10EF48BD-E1F8-4153-A74E-1E85C5C72D7D}" srcId="{8B3A3644-59FC-433D-B4EF-C1D9E6E26F92}" destId="{8D84D3D8-1AF5-4974-B8C9-24EF7C460F6D}" srcOrd="0" destOrd="0" parTransId="{92647F39-5AC8-4E61-8A8A-721687709C74}" sibTransId="{45BA0D5A-65F0-4BF3-A3BC-B50EEF9216E8}"/>
    <dgm:cxn modelId="{DFCCDD80-8F29-4FD8-93EB-72E0874DA145}" type="presOf" srcId="{8D84D3D8-1AF5-4974-B8C9-24EF7C460F6D}" destId="{2C76350D-B40B-4897-A9B9-16EB169E2265}" srcOrd="0" destOrd="0" presId="urn:microsoft.com/office/officeart/2005/8/layout/venn1"/>
    <dgm:cxn modelId="{BF1B6609-8BE4-493F-9100-56310A232250}" type="presParOf" srcId="{77B6C69F-3DAB-4657-A12E-CE7139104D50}" destId="{2C76350D-B40B-4897-A9B9-16EB169E226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B3A3644-59FC-433D-B4EF-C1D9E6E26F9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84D3D8-1AF5-4974-B8C9-24EF7C460F6D}">
      <dgm:prSet custT="1"/>
      <dgm:spPr/>
      <dgm:t>
        <a:bodyPr/>
        <a:lstStyle/>
        <a:p>
          <a:pPr rtl="0"/>
          <a:r>
            <a:rPr lang="en-US" sz="1600" b="1" dirty="0" smtClean="0">
              <a:latin typeface="Arial" pitchFamily="34" charset="0"/>
              <a:cs typeface="Arial" pitchFamily="34" charset="0"/>
            </a:rPr>
            <a:t>3</a:t>
          </a:r>
          <a:endParaRPr lang="en-US" sz="1600" b="1" dirty="0">
            <a:latin typeface="Arial" pitchFamily="34" charset="0"/>
            <a:cs typeface="Arial" pitchFamily="34" charset="0"/>
          </a:endParaRPr>
        </a:p>
      </dgm:t>
    </dgm:pt>
    <dgm:pt modelId="{92647F39-5AC8-4E61-8A8A-721687709C74}" type="parTrans" cxnId="{10EF48BD-E1F8-4153-A74E-1E85C5C72D7D}">
      <dgm:prSet/>
      <dgm:spPr/>
      <dgm:t>
        <a:bodyPr/>
        <a:lstStyle/>
        <a:p>
          <a:endParaRPr lang="en-US"/>
        </a:p>
      </dgm:t>
    </dgm:pt>
    <dgm:pt modelId="{45BA0D5A-65F0-4BF3-A3BC-B50EEF9216E8}" type="sibTrans" cxnId="{10EF48BD-E1F8-4153-A74E-1E85C5C72D7D}">
      <dgm:prSet/>
      <dgm:spPr/>
      <dgm:t>
        <a:bodyPr/>
        <a:lstStyle/>
        <a:p>
          <a:endParaRPr lang="en-US"/>
        </a:p>
      </dgm:t>
    </dgm:pt>
    <dgm:pt modelId="{77B6C69F-3DAB-4657-A12E-CE7139104D50}" type="pres">
      <dgm:prSet presAssocID="{8B3A3644-59FC-433D-B4EF-C1D9E6E26F9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76350D-B40B-4897-A9B9-16EB169E2265}" type="pres">
      <dgm:prSet presAssocID="{8D84D3D8-1AF5-4974-B8C9-24EF7C460F6D}" presName="circ1TxSh" presStyleLbl="vennNode1" presStyleIdx="0" presStyleCnt="1" custScaleX="100000" custScaleY="100000" custLinFactNeighborY="33333"/>
      <dgm:spPr/>
      <dgm:t>
        <a:bodyPr/>
        <a:lstStyle/>
        <a:p>
          <a:endParaRPr lang="en-US"/>
        </a:p>
      </dgm:t>
    </dgm:pt>
  </dgm:ptLst>
  <dgm:cxnLst>
    <dgm:cxn modelId="{10EF48BD-E1F8-4153-A74E-1E85C5C72D7D}" srcId="{8B3A3644-59FC-433D-B4EF-C1D9E6E26F92}" destId="{8D84D3D8-1AF5-4974-B8C9-24EF7C460F6D}" srcOrd="0" destOrd="0" parTransId="{92647F39-5AC8-4E61-8A8A-721687709C74}" sibTransId="{45BA0D5A-65F0-4BF3-A3BC-B50EEF9216E8}"/>
    <dgm:cxn modelId="{DFFAFF13-C562-4BD8-8F5B-7E48ECF8FC14}" type="presOf" srcId="{8B3A3644-59FC-433D-B4EF-C1D9E6E26F92}" destId="{77B6C69F-3DAB-4657-A12E-CE7139104D50}" srcOrd="0" destOrd="0" presId="urn:microsoft.com/office/officeart/2005/8/layout/venn1"/>
    <dgm:cxn modelId="{ADDEE266-B103-4945-ADBE-BCBD2172FA75}" type="presOf" srcId="{8D84D3D8-1AF5-4974-B8C9-24EF7C460F6D}" destId="{2C76350D-B40B-4897-A9B9-16EB169E2265}" srcOrd="0" destOrd="0" presId="urn:microsoft.com/office/officeart/2005/8/layout/venn1"/>
    <dgm:cxn modelId="{E24BFAF8-DCE9-49E8-94E7-A527B1062370}" type="presParOf" srcId="{77B6C69F-3DAB-4657-A12E-CE7139104D50}" destId="{2C76350D-B40B-4897-A9B9-16EB169E226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B3A3644-59FC-433D-B4EF-C1D9E6E26F9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84D3D8-1AF5-4974-B8C9-24EF7C460F6D}">
      <dgm:prSet custT="1"/>
      <dgm:spPr/>
      <dgm:t>
        <a:bodyPr/>
        <a:lstStyle/>
        <a:p>
          <a:pPr rtl="0"/>
          <a:r>
            <a:rPr lang="en-US" sz="1000" b="1" dirty="0" smtClean="0">
              <a:latin typeface="Arial" pitchFamily="34" charset="0"/>
              <a:cs typeface="Arial" pitchFamily="34" charset="0"/>
            </a:rPr>
            <a:t>4</a:t>
          </a:r>
          <a:endParaRPr lang="en-US" sz="1000" b="1" dirty="0">
            <a:latin typeface="Arial" pitchFamily="34" charset="0"/>
            <a:cs typeface="Arial" pitchFamily="34" charset="0"/>
          </a:endParaRPr>
        </a:p>
      </dgm:t>
    </dgm:pt>
    <dgm:pt modelId="{92647F39-5AC8-4E61-8A8A-721687709C74}" type="parTrans" cxnId="{10EF48BD-E1F8-4153-A74E-1E85C5C72D7D}">
      <dgm:prSet/>
      <dgm:spPr/>
      <dgm:t>
        <a:bodyPr/>
        <a:lstStyle/>
        <a:p>
          <a:endParaRPr lang="en-US"/>
        </a:p>
      </dgm:t>
    </dgm:pt>
    <dgm:pt modelId="{45BA0D5A-65F0-4BF3-A3BC-B50EEF9216E8}" type="sibTrans" cxnId="{10EF48BD-E1F8-4153-A74E-1E85C5C72D7D}">
      <dgm:prSet/>
      <dgm:spPr/>
      <dgm:t>
        <a:bodyPr/>
        <a:lstStyle/>
        <a:p>
          <a:endParaRPr lang="en-US"/>
        </a:p>
      </dgm:t>
    </dgm:pt>
    <dgm:pt modelId="{77B6C69F-3DAB-4657-A12E-CE7139104D50}" type="pres">
      <dgm:prSet presAssocID="{8B3A3644-59FC-433D-B4EF-C1D9E6E26F9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76350D-B40B-4897-A9B9-16EB169E2265}" type="pres">
      <dgm:prSet presAssocID="{8D84D3D8-1AF5-4974-B8C9-24EF7C460F6D}" presName="circ1TxSh" presStyleLbl="vennNode1" presStyleIdx="0" presStyleCnt="1" custLinFactX="200000" custLinFactY="-87500" custLinFactNeighborX="200000" custLinFactNeighborY="-100000"/>
      <dgm:spPr/>
      <dgm:t>
        <a:bodyPr/>
        <a:lstStyle/>
        <a:p>
          <a:endParaRPr lang="en-US"/>
        </a:p>
      </dgm:t>
    </dgm:pt>
  </dgm:ptLst>
  <dgm:cxnLst>
    <dgm:cxn modelId="{10EF48BD-E1F8-4153-A74E-1E85C5C72D7D}" srcId="{8B3A3644-59FC-433D-B4EF-C1D9E6E26F92}" destId="{8D84D3D8-1AF5-4974-B8C9-24EF7C460F6D}" srcOrd="0" destOrd="0" parTransId="{92647F39-5AC8-4E61-8A8A-721687709C74}" sibTransId="{45BA0D5A-65F0-4BF3-A3BC-B50EEF9216E8}"/>
    <dgm:cxn modelId="{5BF03324-A543-41DA-B44F-90F64548EC6C}" type="presOf" srcId="{8D84D3D8-1AF5-4974-B8C9-24EF7C460F6D}" destId="{2C76350D-B40B-4897-A9B9-16EB169E2265}" srcOrd="0" destOrd="0" presId="urn:microsoft.com/office/officeart/2005/8/layout/venn1"/>
    <dgm:cxn modelId="{D00A2C5C-1B22-495B-A6AA-2567ACB5491B}" type="presOf" srcId="{8B3A3644-59FC-433D-B4EF-C1D9E6E26F92}" destId="{77B6C69F-3DAB-4657-A12E-CE7139104D50}" srcOrd="0" destOrd="0" presId="urn:microsoft.com/office/officeart/2005/8/layout/venn1"/>
    <dgm:cxn modelId="{85A238EA-85AA-433D-B2B3-5DE0BB74688E}" type="presParOf" srcId="{77B6C69F-3DAB-4657-A12E-CE7139104D50}" destId="{2C76350D-B40B-4897-A9B9-16EB169E226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76350D-B40B-4897-A9B9-16EB169E2265}">
      <dsp:nvSpPr>
        <dsp:cNvPr id="0" name=""/>
        <dsp:cNvSpPr/>
      </dsp:nvSpPr>
      <dsp:spPr>
        <a:xfrm>
          <a:off x="0" y="0"/>
          <a:ext cx="288032" cy="28803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atin typeface="Arial" pitchFamily="34" charset="0"/>
              <a:cs typeface="Arial" pitchFamily="34" charset="0"/>
            </a:rPr>
            <a:t>1</a:t>
          </a:r>
          <a:endParaRPr lang="en-US" sz="1000" b="1" kern="1200" dirty="0">
            <a:latin typeface="Arial" pitchFamily="34" charset="0"/>
            <a:cs typeface="Arial" pitchFamily="34" charset="0"/>
          </a:endParaRPr>
        </a:p>
      </dsp:txBody>
      <dsp:txXfrm>
        <a:off x="0" y="0"/>
        <a:ext cx="288032" cy="288032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76350D-B40B-4897-A9B9-16EB169E2265}">
      <dsp:nvSpPr>
        <dsp:cNvPr id="0" name=""/>
        <dsp:cNvSpPr/>
      </dsp:nvSpPr>
      <dsp:spPr>
        <a:xfrm>
          <a:off x="36003" y="0"/>
          <a:ext cx="360040" cy="36004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Arial" pitchFamily="34" charset="0"/>
              <a:cs typeface="Arial" pitchFamily="34" charset="0"/>
            </a:rPr>
            <a:t>4</a:t>
          </a:r>
          <a:endParaRPr lang="en-US" sz="1600" b="1" kern="1200" dirty="0">
            <a:latin typeface="Arial" pitchFamily="34" charset="0"/>
            <a:cs typeface="Arial" pitchFamily="34" charset="0"/>
          </a:endParaRPr>
        </a:p>
      </dsp:txBody>
      <dsp:txXfrm>
        <a:off x="36003" y="0"/>
        <a:ext cx="360040" cy="36004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76350D-B40B-4897-A9B9-16EB169E2265}">
      <dsp:nvSpPr>
        <dsp:cNvPr id="0" name=""/>
        <dsp:cNvSpPr/>
      </dsp:nvSpPr>
      <dsp:spPr>
        <a:xfrm>
          <a:off x="0" y="0"/>
          <a:ext cx="360040" cy="36004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rial" pitchFamily="34" charset="0"/>
              <a:cs typeface="Arial" pitchFamily="34" charset="0"/>
            </a:rPr>
            <a:t>1</a:t>
          </a:r>
          <a:endParaRPr lang="en-US" sz="1800" b="1" kern="1200" dirty="0">
            <a:latin typeface="Arial" pitchFamily="34" charset="0"/>
            <a:cs typeface="Arial" pitchFamily="34" charset="0"/>
          </a:endParaRPr>
        </a:p>
      </dsp:txBody>
      <dsp:txXfrm>
        <a:off x="0" y="0"/>
        <a:ext cx="360040" cy="36004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76350D-B40B-4897-A9B9-16EB169E2265}">
      <dsp:nvSpPr>
        <dsp:cNvPr id="0" name=""/>
        <dsp:cNvSpPr/>
      </dsp:nvSpPr>
      <dsp:spPr>
        <a:xfrm>
          <a:off x="0" y="0"/>
          <a:ext cx="288032" cy="28803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atin typeface="Arial" pitchFamily="34" charset="0"/>
              <a:cs typeface="Arial" pitchFamily="34" charset="0"/>
            </a:rPr>
            <a:t>2</a:t>
          </a:r>
          <a:endParaRPr lang="en-US" sz="1000" b="1" kern="1200" dirty="0">
            <a:latin typeface="Arial" pitchFamily="34" charset="0"/>
            <a:cs typeface="Arial" pitchFamily="34" charset="0"/>
          </a:endParaRPr>
        </a:p>
      </dsp:txBody>
      <dsp:txXfrm>
        <a:off x="0" y="0"/>
        <a:ext cx="288032" cy="28803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76350D-B40B-4897-A9B9-16EB169E2265}">
      <dsp:nvSpPr>
        <dsp:cNvPr id="0" name=""/>
        <dsp:cNvSpPr/>
      </dsp:nvSpPr>
      <dsp:spPr>
        <a:xfrm>
          <a:off x="0" y="0"/>
          <a:ext cx="360040" cy="36004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rial" pitchFamily="34" charset="0"/>
              <a:cs typeface="Arial" pitchFamily="34" charset="0"/>
            </a:rPr>
            <a:t>2a</a:t>
          </a:r>
          <a:endParaRPr lang="en-US" sz="1800" b="1" kern="1200" dirty="0">
            <a:latin typeface="Arial" pitchFamily="34" charset="0"/>
            <a:cs typeface="Arial" pitchFamily="34" charset="0"/>
          </a:endParaRPr>
        </a:p>
      </dsp:txBody>
      <dsp:txXfrm>
        <a:off x="0" y="0"/>
        <a:ext cx="360040" cy="36004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76350D-B40B-4897-A9B9-16EB169E2265}">
      <dsp:nvSpPr>
        <dsp:cNvPr id="0" name=""/>
        <dsp:cNvSpPr/>
      </dsp:nvSpPr>
      <dsp:spPr>
        <a:xfrm>
          <a:off x="0" y="0"/>
          <a:ext cx="288032" cy="28803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atin typeface="Arial" pitchFamily="34" charset="0"/>
              <a:cs typeface="Arial" pitchFamily="34" charset="0"/>
            </a:rPr>
            <a:t>2</a:t>
          </a:r>
          <a:endParaRPr lang="en-US" sz="1000" b="1" kern="1200" dirty="0">
            <a:latin typeface="Arial" pitchFamily="34" charset="0"/>
            <a:cs typeface="Arial" pitchFamily="34" charset="0"/>
          </a:endParaRPr>
        </a:p>
      </dsp:txBody>
      <dsp:txXfrm>
        <a:off x="0" y="0"/>
        <a:ext cx="288032" cy="28803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76350D-B40B-4897-A9B9-16EB169E2265}">
      <dsp:nvSpPr>
        <dsp:cNvPr id="0" name=""/>
        <dsp:cNvSpPr/>
      </dsp:nvSpPr>
      <dsp:spPr>
        <a:xfrm>
          <a:off x="0" y="0"/>
          <a:ext cx="432048" cy="43204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Arial" pitchFamily="34" charset="0"/>
              <a:cs typeface="Arial" pitchFamily="34" charset="0"/>
            </a:rPr>
            <a:t>2b</a:t>
          </a:r>
          <a:endParaRPr lang="en-US" sz="1600" b="1" kern="1200" dirty="0">
            <a:latin typeface="Arial" pitchFamily="34" charset="0"/>
            <a:cs typeface="Arial" pitchFamily="34" charset="0"/>
          </a:endParaRPr>
        </a:p>
      </dsp:txBody>
      <dsp:txXfrm>
        <a:off x="0" y="0"/>
        <a:ext cx="432048" cy="432048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76350D-B40B-4897-A9B9-16EB169E2265}">
      <dsp:nvSpPr>
        <dsp:cNvPr id="0" name=""/>
        <dsp:cNvSpPr/>
      </dsp:nvSpPr>
      <dsp:spPr>
        <a:xfrm>
          <a:off x="0" y="0"/>
          <a:ext cx="288032" cy="28803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atin typeface="Arial" pitchFamily="34" charset="0"/>
              <a:cs typeface="Arial" pitchFamily="34" charset="0"/>
            </a:rPr>
            <a:t>3</a:t>
          </a:r>
          <a:endParaRPr lang="en-US" sz="1000" b="1" kern="1200" dirty="0">
            <a:latin typeface="Arial" pitchFamily="34" charset="0"/>
            <a:cs typeface="Arial" pitchFamily="34" charset="0"/>
          </a:endParaRPr>
        </a:p>
      </dsp:txBody>
      <dsp:txXfrm>
        <a:off x="0" y="0"/>
        <a:ext cx="288032" cy="288032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76350D-B40B-4897-A9B9-16EB169E2265}">
      <dsp:nvSpPr>
        <dsp:cNvPr id="0" name=""/>
        <dsp:cNvSpPr/>
      </dsp:nvSpPr>
      <dsp:spPr>
        <a:xfrm>
          <a:off x="36003" y="0"/>
          <a:ext cx="360040" cy="36004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Arial" pitchFamily="34" charset="0"/>
              <a:cs typeface="Arial" pitchFamily="34" charset="0"/>
            </a:rPr>
            <a:t>3</a:t>
          </a:r>
          <a:endParaRPr lang="en-US" sz="1600" b="1" kern="1200" dirty="0">
            <a:latin typeface="Arial" pitchFamily="34" charset="0"/>
            <a:cs typeface="Arial" pitchFamily="34" charset="0"/>
          </a:endParaRPr>
        </a:p>
      </dsp:txBody>
      <dsp:txXfrm>
        <a:off x="36003" y="0"/>
        <a:ext cx="360040" cy="36004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76350D-B40B-4897-A9B9-16EB169E2265}">
      <dsp:nvSpPr>
        <dsp:cNvPr id="0" name=""/>
        <dsp:cNvSpPr/>
      </dsp:nvSpPr>
      <dsp:spPr>
        <a:xfrm>
          <a:off x="0" y="0"/>
          <a:ext cx="288032" cy="28803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atin typeface="Arial" pitchFamily="34" charset="0"/>
              <a:cs typeface="Arial" pitchFamily="34" charset="0"/>
            </a:rPr>
            <a:t>4</a:t>
          </a:r>
          <a:endParaRPr lang="en-US" sz="1000" b="1" kern="1200" dirty="0">
            <a:latin typeface="Arial" pitchFamily="34" charset="0"/>
            <a:cs typeface="Arial" pitchFamily="34" charset="0"/>
          </a:endParaRPr>
        </a:p>
      </dsp:txBody>
      <dsp:txXfrm>
        <a:off x="0" y="0"/>
        <a:ext cx="288032" cy="2880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4C4C9-77FA-46C2-B706-4FF8EA28C193}" type="datetimeFigureOut">
              <a:rPr lang="en-US" smtClean="0"/>
              <a:pPr/>
              <a:t>5/15/2012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B6AE8-301F-4735-B225-7B5A43688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B6AE8-301F-4735-B225-7B5A4368804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502" y="4343322"/>
            <a:ext cx="5486636" cy="4115796"/>
          </a:xfrm>
        </p:spPr>
        <p:txBody>
          <a:bodyPr vert="horz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>
              <a:spcBef>
                <a:spcPts val="393"/>
              </a:spcBef>
              <a:tabLst>
                <a:tab pos="0" algn="l"/>
                <a:tab pos="801654" algn="l"/>
                <a:tab pos="1603309" algn="l"/>
                <a:tab pos="2404963" algn="l"/>
                <a:tab pos="3206618" algn="l"/>
                <a:tab pos="4008272" algn="l"/>
                <a:tab pos="4809926" algn="l"/>
                <a:tab pos="5611580" algn="l"/>
                <a:tab pos="6413236" algn="l"/>
                <a:tab pos="7214890" algn="l"/>
                <a:tab pos="8016545" algn="l"/>
                <a:tab pos="8818199" algn="l"/>
              </a:tabLst>
            </a:pPr>
            <a:endParaRPr lang="pt-BR" sz="1100" dirty="0">
              <a:solidFill>
                <a:srgbClr val="000000"/>
              </a:solidFill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3885061" y="8685413"/>
            <a:ext cx="2971928" cy="4572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78903" tIns="41030" rIns="78903" bIns="4103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>
              <a:buNone/>
            </a:pPr>
            <a:fld id="{13CA57CD-E835-49C1-84EF-B660C86BE732}" type="slidenum">
              <a:rPr lang="pt-BR" sz="1100">
                <a:latin typeface="Calibri" pitchFamily="34"/>
                <a:ea typeface="DejaVu Sans" pitchFamily="2"/>
                <a:cs typeface="DejaVu Sans" pitchFamily="2"/>
              </a:rPr>
              <a:pPr algn="r">
                <a:buNone/>
              </a:pPr>
              <a:t>48</a:t>
            </a:fld>
            <a:endParaRPr lang="pt-BR" sz="1100" dirty="0">
              <a:latin typeface="Calibri" pitchFamily="34"/>
              <a:ea typeface="DejaVu Sans" pitchFamily="2"/>
              <a:cs typeface="DejaVu Sans" pitchFamily="2"/>
            </a:endParaRPr>
          </a:p>
        </p:txBody>
      </p:sp>
      <p:sp>
        <p:nvSpPr>
          <p:cNvPr id="3" name="Slide Image Placeholder 2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4" name="Notes Placeholder 3"/>
          <p:cNvSpPr txBox="1">
            <a:spLocks noGrp="1"/>
          </p:cNvSpPr>
          <p:nvPr>
            <p:ph type="body" sz="quarter" idx="1"/>
          </p:nvPr>
        </p:nvSpPr>
        <p:spPr>
          <a:xfrm>
            <a:off x="685502" y="6237005"/>
            <a:ext cx="161960" cy="250226"/>
          </a:xfrm>
        </p:spPr>
        <p:txBody>
          <a:bodyPr vert="horz" wrap="none" lIns="80165" tIns="40083" rIns="80165" bIns="40083" anchor="ctr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>
              <a:spcBef>
                <a:spcPts val="393"/>
              </a:spcBef>
              <a:tabLst>
                <a:tab pos="0" algn="l"/>
                <a:tab pos="801654" algn="l"/>
                <a:tab pos="1603309" algn="l"/>
                <a:tab pos="2404963" algn="l"/>
                <a:tab pos="3206618" algn="l"/>
                <a:tab pos="4008272" algn="l"/>
                <a:tab pos="4809926" algn="l"/>
                <a:tab pos="5611580" algn="l"/>
                <a:tab pos="6413236" algn="l"/>
                <a:tab pos="7214890" algn="l"/>
                <a:tab pos="8016545" algn="l"/>
                <a:tab pos="8818199" algn="l"/>
              </a:tabLst>
            </a:pPr>
            <a:endParaRPr lang="pt-BR" sz="1100" dirty="0">
              <a:solidFill>
                <a:srgbClr val="000000"/>
              </a:solidFill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3884734" y="8685413"/>
            <a:ext cx="2971928" cy="4572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78903" tIns="41030" rIns="78903" bIns="4103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>
              <a:buNone/>
            </a:pPr>
            <a:fld id="{2C6EF116-102A-47AD-B261-A6C81FDB94BD}" type="slidenum">
              <a:rPr lang="pt-BR" sz="1100">
                <a:latin typeface="Calibri" pitchFamily="34"/>
                <a:ea typeface="DejaVu Sans" pitchFamily="2"/>
                <a:cs typeface="DejaVu Sans" pitchFamily="2"/>
              </a:rPr>
              <a:pPr algn="r">
                <a:buNone/>
              </a:pPr>
              <a:t>49</a:t>
            </a:fld>
            <a:endParaRPr lang="pt-BR" sz="1100" dirty="0">
              <a:latin typeface="Calibri" pitchFamily="34"/>
              <a:ea typeface="DejaVu Sans" pitchFamily="2"/>
              <a:cs typeface="DejaVu Sans" pitchFamily="2"/>
            </a:endParaRPr>
          </a:p>
        </p:txBody>
      </p:sp>
      <p:sp>
        <p:nvSpPr>
          <p:cNvPr id="3" name="Slide Image Placeholder 2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4" name="Notes Placeholder 3"/>
          <p:cNvSpPr txBox="1">
            <a:spLocks noGrp="1"/>
          </p:cNvSpPr>
          <p:nvPr>
            <p:ph type="body" sz="quarter" idx="1"/>
          </p:nvPr>
        </p:nvSpPr>
        <p:spPr>
          <a:xfrm>
            <a:off x="685502" y="6237005"/>
            <a:ext cx="161960" cy="250226"/>
          </a:xfrm>
        </p:spPr>
        <p:txBody>
          <a:bodyPr vert="horz" wrap="none" lIns="80165" tIns="40083" rIns="80165" bIns="40083" anchor="ctr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>
              <a:spcBef>
                <a:spcPts val="393"/>
              </a:spcBef>
              <a:tabLst>
                <a:tab pos="0" algn="l"/>
                <a:tab pos="801654" algn="l"/>
                <a:tab pos="1603309" algn="l"/>
                <a:tab pos="2404963" algn="l"/>
                <a:tab pos="3206618" algn="l"/>
                <a:tab pos="4008272" algn="l"/>
                <a:tab pos="4809926" algn="l"/>
                <a:tab pos="5611580" algn="l"/>
                <a:tab pos="6413236" algn="l"/>
                <a:tab pos="7214890" algn="l"/>
                <a:tab pos="8016545" algn="l"/>
                <a:tab pos="8818199" algn="l"/>
              </a:tabLst>
            </a:pPr>
            <a:endParaRPr lang="pt-BR" sz="1100" dirty="0">
              <a:solidFill>
                <a:srgbClr val="000000"/>
              </a:solidFill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2E4D66-8C88-4C94-ACED-1CC7992EB430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pt-BR" smtClean="0"/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502" y="4343322"/>
            <a:ext cx="5486636" cy="4115796"/>
          </a:xfrm>
        </p:spPr>
        <p:txBody>
          <a:bodyPr vert="horz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>
              <a:spcBef>
                <a:spcPts val="393"/>
              </a:spcBef>
              <a:tabLst>
                <a:tab pos="0" algn="l"/>
                <a:tab pos="801654" algn="l"/>
                <a:tab pos="1603309" algn="l"/>
                <a:tab pos="2404963" algn="l"/>
                <a:tab pos="3206618" algn="l"/>
                <a:tab pos="4008272" algn="l"/>
                <a:tab pos="4809926" algn="l"/>
                <a:tab pos="5611580" algn="l"/>
                <a:tab pos="6413236" algn="l"/>
                <a:tab pos="7214890" algn="l"/>
                <a:tab pos="8016545" algn="l"/>
                <a:tab pos="8818199" algn="l"/>
              </a:tabLst>
            </a:pPr>
            <a:endParaRPr lang="pt-BR" sz="1100" dirty="0">
              <a:solidFill>
                <a:srgbClr val="000000"/>
              </a:solidFill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502" y="4343322"/>
            <a:ext cx="5486636" cy="265615"/>
          </a:xfrm>
        </p:spPr>
        <p:txBody>
          <a:bodyPr wrap="square" lIns="80165" tIns="40083" rIns="80165" bIns="40083" anchor="t" anchorCtr="0">
            <a:spAutoFit/>
          </a:bodyPr>
          <a:lstStyle/>
          <a:p>
            <a:pPr lvl="0"/>
            <a:endParaRPr lang="pt-BR"/>
          </a:p>
        </p:txBody>
      </p:sp>
      <p:sp>
        <p:nvSpPr>
          <p:cNvPr id="4" name="Espaço Reservado para Número de Slide 3"/>
          <p:cNvSpPr/>
          <p:nvPr/>
        </p:nvSpPr>
        <p:spPr>
          <a:xfrm>
            <a:off x="3885061" y="8685105"/>
            <a:ext cx="2971928" cy="4572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78903" tIns="41030" rIns="78903" bIns="4103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>
              <a:buNone/>
            </a:pPr>
            <a:fld id="{3800510B-68DD-4D99-B0C8-A24E2EC0C921}" type="slidenum">
              <a:rPr lang="pt-BR" sz="1100">
                <a:latin typeface="Calibri" pitchFamily="34"/>
                <a:ea typeface="DejaVu Sans" pitchFamily="2"/>
                <a:cs typeface="DejaVu Sans" pitchFamily="2"/>
              </a:rPr>
              <a:pPr algn="r">
                <a:buNone/>
              </a:pPr>
              <a:t>52</a:t>
            </a:fld>
            <a:endParaRPr lang="pt-BR" sz="1100" dirty="0">
              <a:latin typeface="Calibri" pitchFamily="34"/>
              <a:ea typeface="DejaVu Sans" pitchFamily="2"/>
              <a:cs typeface="DejaVu Sans" pitchFamily="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502" y="4343322"/>
            <a:ext cx="5486636" cy="4115796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Quality of Service and MPLS – Technologies and Applications</a:t>
            </a:r>
          </a:p>
        </p:txBody>
      </p:sp>
      <p:sp>
        <p:nvSpPr>
          <p:cNvPr id="3481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961CBD-1CD3-4EFD-987A-465B253BB0EB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502" y="4343322"/>
            <a:ext cx="5486636" cy="4115796"/>
          </a:xfrm>
        </p:spPr>
        <p:txBody>
          <a:bodyPr vert="horz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>
              <a:spcBef>
                <a:spcPts val="393"/>
              </a:spcBef>
              <a:tabLst>
                <a:tab pos="0" algn="l"/>
                <a:tab pos="801654" algn="l"/>
                <a:tab pos="1603309" algn="l"/>
                <a:tab pos="2404963" algn="l"/>
                <a:tab pos="3206618" algn="l"/>
                <a:tab pos="4008272" algn="l"/>
                <a:tab pos="4809926" algn="l"/>
                <a:tab pos="5611580" algn="l"/>
                <a:tab pos="6413236" algn="l"/>
                <a:tab pos="7214890" algn="l"/>
                <a:tab pos="8016545" algn="l"/>
                <a:tab pos="8818199" algn="l"/>
              </a:tabLst>
            </a:pPr>
            <a:endParaRPr lang="pt-BR" sz="1100" dirty="0">
              <a:solidFill>
                <a:srgbClr val="000000"/>
              </a:solidFill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3884734" y="8685413"/>
            <a:ext cx="2971928" cy="4572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78903" tIns="41030" rIns="78903" bIns="4103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>
              <a:buNone/>
            </a:pPr>
            <a:fld id="{02F367ED-39BD-4374-B994-410968B5C57C}" type="slidenum">
              <a:rPr lang="pt-BR" sz="1100">
                <a:latin typeface="Calibri" pitchFamily="34"/>
                <a:ea typeface="DejaVu Sans" pitchFamily="2"/>
                <a:cs typeface="DejaVu Sans" pitchFamily="2"/>
              </a:rPr>
              <a:pPr algn="r">
                <a:buNone/>
              </a:pPr>
              <a:t>41</a:t>
            </a:fld>
            <a:endParaRPr lang="pt-BR" sz="1100" dirty="0">
              <a:latin typeface="Calibri" pitchFamily="34"/>
              <a:ea typeface="DejaVu Sans" pitchFamily="2"/>
              <a:cs typeface="DejaVu Sans" pitchFamily="2"/>
            </a:endParaRPr>
          </a:p>
        </p:txBody>
      </p:sp>
      <p:sp>
        <p:nvSpPr>
          <p:cNvPr id="3" name="Slide Image Placeholder 2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4" name="Notes Placeholder 3"/>
          <p:cNvSpPr txBox="1">
            <a:spLocks noGrp="1"/>
          </p:cNvSpPr>
          <p:nvPr>
            <p:ph type="body" sz="quarter" idx="1"/>
          </p:nvPr>
        </p:nvSpPr>
        <p:spPr>
          <a:xfrm>
            <a:off x="685502" y="6237005"/>
            <a:ext cx="161960" cy="250226"/>
          </a:xfrm>
        </p:spPr>
        <p:txBody>
          <a:bodyPr vert="horz" wrap="none" lIns="80165" tIns="40083" rIns="80165" bIns="40083" anchor="ctr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>
              <a:spcBef>
                <a:spcPts val="393"/>
              </a:spcBef>
              <a:tabLst>
                <a:tab pos="0" algn="l"/>
                <a:tab pos="801654" algn="l"/>
                <a:tab pos="1603309" algn="l"/>
                <a:tab pos="2404963" algn="l"/>
                <a:tab pos="3206618" algn="l"/>
                <a:tab pos="4008272" algn="l"/>
                <a:tab pos="4809926" algn="l"/>
                <a:tab pos="5611580" algn="l"/>
                <a:tab pos="6413236" algn="l"/>
                <a:tab pos="7214890" algn="l"/>
                <a:tab pos="8016545" algn="l"/>
                <a:tab pos="8818199" algn="l"/>
              </a:tabLst>
            </a:pPr>
            <a:endParaRPr lang="pt-BR" sz="1100" dirty="0">
              <a:solidFill>
                <a:srgbClr val="000000"/>
              </a:solidFill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037593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037593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037593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037593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037593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037593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037593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3884734" y="8685105"/>
            <a:ext cx="2971928" cy="4572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78903" tIns="41030" rIns="78903" bIns="4103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>
              <a:buNone/>
            </a:pPr>
            <a:fld id="{AA32630B-3ECC-4AD7-8659-2E51722E8395}" type="slidenum">
              <a:rPr lang="pt-BR" sz="1100">
                <a:latin typeface="Calibri" pitchFamily="34"/>
                <a:ea typeface="DejaVu Sans" pitchFamily="2"/>
                <a:cs typeface="DejaVu Sans" pitchFamily="2"/>
              </a:rPr>
              <a:pPr algn="r">
                <a:buNone/>
              </a:pPr>
              <a:t>42</a:t>
            </a:fld>
            <a:endParaRPr lang="pt-BR" sz="1100" dirty="0">
              <a:latin typeface="Calibri" pitchFamily="34"/>
              <a:ea typeface="DejaVu Sans" pitchFamily="2"/>
              <a:cs typeface="DejaVu Sans" pitchFamily="2"/>
            </a:endParaRPr>
          </a:p>
        </p:txBody>
      </p:sp>
      <p:sp>
        <p:nvSpPr>
          <p:cNvPr id="3" name="Slide Image Placeholder 2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4" name="Notes Placeholder 3"/>
          <p:cNvSpPr txBox="1">
            <a:spLocks noGrp="1"/>
          </p:cNvSpPr>
          <p:nvPr>
            <p:ph type="body" sz="quarter" idx="1"/>
          </p:nvPr>
        </p:nvSpPr>
        <p:spPr>
          <a:xfrm>
            <a:off x="685502" y="6237005"/>
            <a:ext cx="161960" cy="250226"/>
          </a:xfrm>
        </p:spPr>
        <p:txBody>
          <a:bodyPr vert="horz" wrap="none" lIns="80165" tIns="40083" rIns="80165" bIns="40083" anchor="ctr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>
              <a:spcBef>
                <a:spcPts val="393"/>
              </a:spcBef>
              <a:tabLst>
                <a:tab pos="0" algn="l"/>
                <a:tab pos="801654" algn="l"/>
                <a:tab pos="1603309" algn="l"/>
                <a:tab pos="2404963" algn="l"/>
                <a:tab pos="3206618" algn="l"/>
                <a:tab pos="4008272" algn="l"/>
                <a:tab pos="4809926" algn="l"/>
                <a:tab pos="5611580" algn="l"/>
                <a:tab pos="6413236" algn="l"/>
                <a:tab pos="7214890" algn="l"/>
                <a:tab pos="8016545" algn="l"/>
                <a:tab pos="8818199" algn="l"/>
              </a:tabLst>
            </a:pPr>
            <a:endParaRPr lang="pt-BR" sz="1100" dirty="0">
              <a:solidFill>
                <a:srgbClr val="000000"/>
              </a:solidFill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037593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037593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037593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B6AE8-301F-4735-B225-7B5A43688048}" type="slidenum">
              <a:rPr lang="en-US" smtClean="0"/>
              <a:pPr/>
              <a:t>134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3884734" y="8685105"/>
            <a:ext cx="2971928" cy="4572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78903" tIns="41030" rIns="78903" bIns="4103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>
              <a:buNone/>
            </a:pPr>
            <a:fld id="{7B9A2AA1-03B5-44B6-B16B-5348CF6DC594}" type="slidenum">
              <a:rPr lang="pt-BR" sz="1100">
                <a:latin typeface="Calibri" pitchFamily="34"/>
                <a:ea typeface="DejaVu Sans" pitchFamily="2"/>
                <a:cs typeface="DejaVu Sans" pitchFamily="2"/>
              </a:rPr>
              <a:pPr algn="r">
                <a:buNone/>
              </a:pPr>
              <a:t>43</a:t>
            </a:fld>
            <a:endParaRPr lang="pt-BR" sz="1100" dirty="0">
              <a:latin typeface="Calibri" pitchFamily="34"/>
              <a:ea typeface="DejaVu Sans" pitchFamily="2"/>
              <a:cs typeface="DejaVu Sans" pitchFamily="2"/>
            </a:endParaRPr>
          </a:p>
        </p:txBody>
      </p:sp>
      <p:sp>
        <p:nvSpPr>
          <p:cNvPr id="3" name="Slide Image Placeholder 2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4" name="Notes Placeholder 3"/>
          <p:cNvSpPr txBox="1">
            <a:spLocks noGrp="1"/>
          </p:cNvSpPr>
          <p:nvPr>
            <p:ph type="body" sz="quarter" idx="1"/>
          </p:nvPr>
        </p:nvSpPr>
        <p:spPr>
          <a:xfrm>
            <a:off x="685502" y="6237005"/>
            <a:ext cx="161960" cy="250226"/>
          </a:xfrm>
        </p:spPr>
        <p:txBody>
          <a:bodyPr vert="horz" wrap="none" lIns="80165" tIns="40083" rIns="80165" bIns="40083" anchor="ctr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>
              <a:spcBef>
                <a:spcPts val="393"/>
              </a:spcBef>
              <a:tabLst>
                <a:tab pos="0" algn="l"/>
                <a:tab pos="801654" algn="l"/>
                <a:tab pos="1603309" algn="l"/>
                <a:tab pos="2404963" algn="l"/>
                <a:tab pos="3206618" algn="l"/>
                <a:tab pos="4008272" algn="l"/>
                <a:tab pos="4809926" algn="l"/>
                <a:tab pos="5611580" algn="l"/>
                <a:tab pos="6413236" algn="l"/>
                <a:tab pos="7214890" algn="l"/>
                <a:tab pos="8016545" algn="l"/>
                <a:tab pos="8818199" algn="l"/>
              </a:tabLst>
            </a:pPr>
            <a:endParaRPr lang="pt-BR" sz="1100" dirty="0">
              <a:solidFill>
                <a:srgbClr val="000000"/>
              </a:solidFill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3884734" y="8685105"/>
            <a:ext cx="2971928" cy="4572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78903" tIns="41030" rIns="78903" bIns="4103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>
              <a:buNone/>
            </a:pPr>
            <a:fld id="{448CFF2F-345D-4F9A-839C-7C686D34DFCF}" type="slidenum">
              <a:rPr lang="pt-BR" sz="1100">
                <a:latin typeface="Calibri" pitchFamily="34"/>
                <a:ea typeface="DejaVu Sans" pitchFamily="2"/>
                <a:cs typeface="DejaVu Sans" pitchFamily="2"/>
              </a:rPr>
              <a:pPr algn="r">
                <a:buNone/>
              </a:pPr>
              <a:t>44</a:t>
            </a:fld>
            <a:endParaRPr lang="pt-BR" sz="1100" dirty="0">
              <a:latin typeface="Calibri" pitchFamily="34"/>
              <a:ea typeface="DejaVu Sans" pitchFamily="2"/>
              <a:cs typeface="DejaVu Sans" pitchFamily="2"/>
            </a:endParaRPr>
          </a:p>
        </p:txBody>
      </p:sp>
      <p:sp>
        <p:nvSpPr>
          <p:cNvPr id="3" name="Slide Image Placeholder 2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4" name="Notes Placeholder 3"/>
          <p:cNvSpPr txBox="1">
            <a:spLocks noGrp="1"/>
          </p:cNvSpPr>
          <p:nvPr>
            <p:ph type="body" sz="quarter" idx="1"/>
          </p:nvPr>
        </p:nvSpPr>
        <p:spPr>
          <a:xfrm>
            <a:off x="685502" y="6237005"/>
            <a:ext cx="161960" cy="250226"/>
          </a:xfrm>
        </p:spPr>
        <p:txBody>
          <a:bodyPr vert="horz" wrap="none" lIns="80165" tIns="40083" rIns="80165" bIns="40083" anchor="ctr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>
              <a:spcBef>
                <a:spcPts val="393"/>
              </a:spcBef>
              <a:tabLst>
                <a:tab pos="0" algn="l"/>
                <a:tab pos="801654" algn="l"/>
                <a:tab pos="1603309" algn="l"/>
                <a:tab pos="2404963" algn="l"/>
                <a:tab pos="3206618" algn="l"/>
                <a:tab pos="4008272" algn="l"/>
                <a:tab pos="4809926" algn="l"/>
                <a:tab pos="5611580" algn="l"/>
                <a:tab pos="6413236" algn="l"/>
                <a:tab pos="7214890" algn="l"/>
                <a:tab pos="8016545" algn="l"/>
                <a:tab pos="8818199" algn="l"/>
              </a:tabLst>
            </a:pPr>
            <a:endParaRPr lang="pt-BR" sz="1100" dirty="0">
              <a:solidFill>
                <a:srgbClr val="000000"/>
              </a:solidFill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3884734" y="8685105"/>
            <a:ext cx="2971928" cy="4572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78903" tIns="41030" rIns="78903" bIns="4103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>
              <a:buNone/>
            </a:pPr>
            <a:fld id="{5635C71E-B54D-4B68-87C7-46CC025A58A5}" type="slidenum">
              <a:rPr lang="pt-BR" sz="1100">
                <a:latin typeface="Calibri" pitchFamily="34"/>
                <a:ea typeface="DejaVu Sans" pitchFamily="2"/>
                <a:cs typeface="DejaVu Sans" pitchFamily="2"/>
              </a:rPr>
              <a:pPr algn="r">
                <a:buNone/>
              </a:pPr>
              <a:t>45</a:t>
            </a:fld>
            <a:endParaRPr lang="pt-BR" sz="1100" dirty="0">
              <a:latin typeface="Calibri" pitchFamily="34"/>
              <a:ea typeface="DejaVu Sans" pitchFamily="2"/>
              <a:cs typeface="DejaVu Sans" pitchFamily="2"/>
            </a:endParaRPr>
          </a:p>
        </p:txBody>
      </p:sp>
      <p:sp>
        <p:nvSpPr>
          <p:cNvPr id="3" name="Slide Image Placeholder 2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4" name="Notes Placeholder 3"/>
          <p:cNvSpPr txBox="1">
            <a:spLocks noGrp="1"/>
          </p:cNvSpPr>
          <p:nvPr>
            <p:ph type="body" sz="quarter" idx="1"/>
          </p:nvPr>
        </p:nvSpPr>
        <p:spPr>
          <a:xfrm>
            <a:off x="685502" y="6237005"/>
            <a:ext cx="161960" cy="250226"/>
          </a:xfrm>
        </p:spPr>
        <p:txBody>
          <a:bodyPr vert="horz" wrap="none" lIns="80165" tIns="40083" rIns="80165" bIns="40083" anchor="ctr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>
              <a:spcBef>
                <a:spcPts val="393"/>
              </a:spcBef>
              <a:tabLst>
                <a:tab pos="0" algn="l"/>
                <a:tab pos="801654" algn="l"/>
                <a:tab pos="1603309" algn="l"/>
                <a:tab pos="2404963" algn="l"/>
                <a:tab pos="3206618" algn="l"/>
                <a:tab pos="4008272" algn="l"/>
                <a:tab pos="4809926" algn="l"/>
                <a:tab pos="5611580" algn="l"/>
                <a:tab pos="6413236" algn="l"/>
                <a:tab pos="7214890" algn="l"/>
                <a:tab pos="8016545" algn="l"/>
                <a:tab pos="8818199" algn="l"/>
              </a:tabLst>
            </a:pPr>
            <a:endParaRPr lang="pt-BR" sz="1100" dirty="0">
              <a:solidFill>
                <a:srgbClr val="000000"/>
              </a:solidFill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502" y="4343322"/>
            <a:ext cx="5486636" cy="4115796"/>
          </a:xfrm>
        </p:spPr>
        <p:txBody>
          <a:bodyPr vert="horz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>
              <a:spcBef>
                <a:spcPts val="393"/>
              </a:spcBef>
              <a:tabLst>
                <a:tab pos="0" algn="l"/>
                <a:tab pos="801654" algn="l"/>
                <a:tab pos="1603309" algn="l"/>
                <a:tab pos="2404963" algn="l"/>
                <a:tab pos="3206618" algn="l"/>
                <a:tab pos="4008272" algn="l"/>
                <a:tab pos="4809926" algn="l"/>
                <a:tab pos="5611580" algn="l"/>
                <a:tab pos="6413236" algn="l"/>
                <a:tab pos="7214890" algn="l"/>
                <a:tab pos="8016545" algn="l"/>
                <a:tab pos="8818199" algn="l"/>
              </a:tabLst>
            </a:pPr>
            <a:endParaRPr lang="pt-BR" sz="1100" dirty="0">
              <a:solidFill>
                <a:srgbClr val="000000"/>
              </a:solidFill>
              <a:latin typeface="Calibri" pitchFamily="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0B44D67E-83E2-418E-BC66-B6E48582E505}" type="datetime1">
              <a:rPr lang="en-US" smtClean="0"/>
              <a:pPr/>
              <a:t>5/15/2012</a:t>
            </a:fld>
            <a:endParaRPr lang="en-US" sz="1600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86312-D2D3-4334-B375-B2D873962A50}" type="datetime1">
              <a:rPr lang="en-US" smtClean="0"/>
              <a:pPr/>
              <a:t>5/15/2012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46FFE-4B7E-47D8-A32E-B0CCA10E303A}" type="datetime1">
              <a:rPr lang="en-US" smtClean="0"/>
              <a:pPr/>
              <a:t>5/15/2012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>
            <a:off x="857224" y="928688"/>
            <a:ext cx="8143901" cy="528637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dirty="0" smtClean="0"/>
              <a:t>Clique </a:t>
            </a:r>
            <a:r>
              <a:rPr lang="en-US" noProof="0" dirty="0" err="1" smtClean="0"/>
              <a:t>para</a:t>
            </a:r>
            <a:r>
              <a:rPr lang="en-US" noProof="0" dirty="0" smtClean="0"/>
              <a:t> </a:t>
            </a:r>
            <a:r>
              <a:rPr lang="en-US" noProof="0" dirty="0" err="1" smtClean="0"/>
              <a:t>editar</a:t>
            </a:r>
            <a:r>
              <a:rPr lang="en-US" noProof="0" dirty="0" smtClean="0"/>
              <a:t> </a:t>
            </a:r>
            <a:r>
              <a:rPr lang="en-US" noProof="0" dirty="0" err="1" smtClean="0"/>
              <a:t>os</a:t>
            </a:r>
            <a:r>
              <a:rPr lang="en-US" noProof="0" dirty="0" smtClean="0"/>
              <a:t> </a:t>
            </a:r>
            <a:r>
              <a:rPr lang="en-US" noProof="0" dirty="0" err="1" smtClean="0"/>
              <a:t>estilos</a:t>
            </a:r>
            <a:r>
              <a:rPr lang="en-US" noProof="0" dirty="0" smtClean="0"/>
              <a:t> do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</a:t>
            </a:r>
            <a:r>
              <a:rPr lang="en-US" noProof="0" dirty="0" err="1" smtClean="0"/>
              <a:t>mestre</a:t>
            </a:r>
            <a:endParaRPr lang="en-US" noProof="0" dirty="0" smtClean="0"/>
          </a:p>
          <a:p>
            <a:pPr lvl="1"/>
            <a:r>
              <a:rPr lang="en-US" noProof="0" dirty="0" smtClean="0"/>
              <a:t>Segundo </a:t>
            </a:r>
            <a:r>
              <a:rPr lang="en-US" noProof="0" dirty="0" err="1" smtClean="0"/>
              <a:t>nível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Terceiro</a:t>
            </a:r>
            <a:r>
              <a:rPr lang="en-US" noProof="0" dirty="0" smtClean="0"/>
              <a:t> </a:t>
            </a:r>
            <a:r>
              <a:rPr lang="en-US" noProof="0" dirty="0" err="1" smtClean="0"/>
              <a:t>nível</a:t>
            </a:r>
            <a:endParaRPr lang="en-US" noProof="0" dirty="0" smtClean="0"/>
          </a:p>
          <a:p>
            <a:pPr lvl="3"/>
            <a:r>
              <a:rPr lang="en-US" noProof="0" dirty="0" smtClean="0"/>
              <a:t>Quarto </a:t>
            </a:r>
            <a:r>
              <a:rPr lang="en-US" noProof="0" dirty="0" err="1" smtClean="0"/>
              <a:t>nível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Quinto</a:t>
            </a:r>
            <a:r>
              <a:rPr lang="en-US" noProof="0" dirty="0" smtClean="0"/>
              <a:t> </a:t>
            </a:r>
            <a:r>
              <a:rPr lang="en-US" noProof="0" dirty="0" err="1" smtClean="0"/>
              <a:t>nível</a:t>
            </a:r>
            <a:endParaRPr lang="en-US" noProof="0" dirty="0"/>
          </a:p>
        </p:txBody>
      </p:sp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500034" y="274638"/>
            <a:ext cx="8501122" cy="511156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rgbClr val="1479F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Clique para editar o estilo do título mestre</a:t>
            </a:r>
            <a:endParaRPr lang="en-US" noProof="0"/>
          </a:p>
        </p:txBody>
      </p:sp>
      <p:sp>
        <p:nvSpPr>
          <p:cNvPr id="4" name="Espaço Reservado para Rodapé 1"/>
          <p:cNvSpPr>
            <a:spLocks noGrp="1"/>
          </p:cNvSpPr>
          <p:nvPr userDrawn="1">
            <p:ph type="ftr" sz="quarter" idx="13"/>
          </p:nvPr>
        </p:nvSpPr>
        <p:spPr>
          <a:xfrm>
            <a:off x="6140450" y="6448425"/>
            <a:ext cx="28956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pt-BR" smtClean="0"/>
              <a:t>SBRC 2012, Ouro Preto - MG</a:t>
            </a:r>
            <a:endParaRPr lang="pt-B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2"/>
          <p:cNvSpPr>
            <a:spLocks noGrp="1"/>
          </p:cNvSpPr>
          <p:nvPr>
            <p:ph type="title"/>
          </p:nvPr>
        </p:nvSpPr>
        <p:spPr>
          <a:xfrm>
            <a:off x="500034" y="274638"/>
            <a:ext cx="8501122" cy="511156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rgbClr val="1479F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noProof="0" smtClean="0"/>
              <a:t>Clique para editar o estilo do título mestre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Slid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1"/>
          <p:cNvSpPr txBox="1">
            <a:spLocks/>
          </p:cNvSpPr>
          <p:nvPr userDrawn="1"/>
        </p:nvSpPr>
        <p:spPr>
          <a:xfrm>
            <a:off x="6140450" y="6448425"/>
            <a:ext cx="2895600" cy="365125"/>
          </a:xfrm>
          <a:prstGeom prst="rect">
            <a:avLst/>
          </a:prstGeom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D7045CA-5DAB-4227-B48B-DB255428ED46}" type="slidenum">
              <a:rPr lang="pt-BR" sz="1600">
                <a:solidFill>
                  <a:srgbClr val="095BBF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pt-BR" sz="1600" dirty="0">
              <a:solidFill>
                <a:srgbClr val="095BBF"/>
              </a:solidFill>
              <a:latin typeface="+mn-lt"/>
              <a:cs typeface="+mn-cs"/>
            </a:endParaRP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0"/>
          </p:nvPr>
        </p:nvSpPr>
        <p:spPr>
          <a:xfrm>
            <a:off x="251520" y="1284526"/>
            <a:ext cx="4895850" cy="2736850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95BBF"/>
              </a:buClr>
              <a:buFont typeface="Arial" pitchFamily="34" charset="0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095BBF"/>
              </a:buClr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>
              <a:buClr>
                <a:srgbClr val="095BBF"/>
              </a:buClr>
              <a:buFont typeface="Courier New" pitchFamily="49" charset="0"/>
              <a:buChar char="o"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err="1" smtClean="0"/>
              <a:t>Click to edit Master text styles</a:t>
            </a:r>
          </a:p>
          <a:p>
            <a:pPr lvl="1"/>
            <a:r>
              <a:rPr lang="en-US" dirty="0" err="1" smtClean="0"/>
              <a:t>Second level</a:t>
            </a:r>
          </a:p>
          <a:p>
            <a:pPr lvl="2"/>
            <a:r>
              <a:rPr lang="en-US" dirty="0" err="1" smtClean="0"/>
              <a:t>Third level</a:t>
            </a:r>
          </a:p>
          <a:p>
            <a:pPr lvl="3"/>
            <a:r>
              <a:rPr lang="en-US" dirty="0" err="1" smtClean="0"/>
              <a:t>Fourth level</a:t>
            </a:r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11"/>
          </p:nvPr>
        </p:nvSpPr>
        <p:spPr>
          <a:xfrm>
            <a:off x="5523870" y="332656"/>
            <a:ext cx="3348037" cy="504403"/>
          </a:xfrm>
          <a:prstGeom prst="rect">
            <a:avLst/>
          </a:prstGeom>
        </p:spPr>
        <p:txBody>
          <a:bodyPr/>
          <a:lstStyle>
            <a:lvl1pPr algn="r">
              <a:buNone/>
              <a:defRPr sz="2400" b="1">
                <a:solidFill>
                  <a:srgbClr val="095BB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Layout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Rodapé 1"/>
          <p:cNvSpPr>
            <a:spLocks noGrp="1"/>
          </p:cNvSpPr>
          <p:nvPr userDrawn="1">
            <p:ph type="ftr" sz="quarter" idx="11"/>
          </p:nvPr>
        </p:nvSpPr>
        <p:spPr>
          <a:xfrm>
            <a:off x="6140896" y="6448251"/>
            <a:ext cx="2895600" cy="365125"/>
          </a:xfrm>
        </p:spPr>
        <p:txBody>
          <a:bodyPr/>
          <a:lstStyle/>
          <a:p>
            <a:pPr algn="r"/>
            <a:r>
              <a:rPr lang="pt-BR" sz="16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SBRC 2012, Ouro Preto - MG</a:t>
            </a:r>
            <a:endParaRPr lang="pt-BR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Espaço Reservado para Texto 8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284526"/>
            <a:ext cx="5688632" cy="2736850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rgbClr val="095BBF"/>
              </a:buClr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rgbClr val="095BBF"/>
              </a:buClr>
              <a:buFont typeface="Calibri" pitchFamily="34" charset="0"/>
              <a:buChar char="−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rgbClr val="095BBF"/>
              </a:buClr>
              <a:buFont typeface="Courier New" pitchFamily="49" charset="0"/>
              <a:buChar char="o"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pt-BR" dirty="0" smtClean="0"/>
              <a:t>Use </a:t>
            </a:r>
            <a:r>
              <a:rPr lang="pt-BR" dirty="0" err="1" smtClean="0"/>
              <a:t>this</a:t>
            </a:r>
            <a:r>
              <a:rPr lang="pt-BR" dirty="0" smtClean="0"/>
              <a:t> </a:t>
            </a:r>
            <a:r>
              <a:rPr lang="pt-BR" dirty="0" err="1" smtClean="0"/>
              <a:t>if</a:t>
            </a:r>
            <a:r>
              <a:rPr lang="pt-BR" dirty="0" smtClean="0"/>
              <a:t> </a:t>
            </a:r>
            <a:r>
              <a:rPr lang="pt-BR" dirty="0" err="1" smtClean="0"/>
              <a:t>you</a:t>
            </a:r>
            <a:r>
              <a:rPr lang="pt-BR" dirty="0" smtClean="0"/>
              <a:t> </a:t>
            </a:r>
            <a:r>
              <a:rPr lang="pt-BR" dirty="0" err="1" smtClean="0"/>
              <a:t>want</a:t>
            </a:r>
            <a:r>
              <a:rPr lang="pt-BR" dirty="0" smtClean="0"/>
              <a:t> a </a:t>
            </a:r>
            <a:r>
              <a:rPr lang="pt-BR" dirty="0" err="1" smtClean="0"/>
              <a:t>black</a:t>
            </a:r>
            <a:r>
              <a:rPr lang="pt-BR" dirty="0" smtClean="0"/>
              <a:t> background:</a:t>
            </a:r>
          </a:p>
          <a:p>
            <a:pPr lvl="1"/>
            <a:r>
              <a:rPr lang="pt-BR" dirty="0" err="1" smtClean="0"/>
              <a:t>Level</a:t>
            </a:r>
            <a:r>
              <a:rPr lang="pt-BR" dirty="0" smtClean="0"/>
              <a:t> 1 </a:t>
            </a:r>
            <a:r>
              <a:rPr lang="pt-BR" dirty="0" err="1" smtClean="0"/>
              <a:t>bullet</a:t>
            </a:r>
            <a:endParaRPr lang="pt-BR" dirty="0" smtClean="0"/>
          </a:p>
          <a:p>
            <a:pPr lvl="2"/>
            <a:r>
              <a:rPr lang="pt-BR" dirty="0" err="1" smtClean="0"/>
              <a:t>Level</a:t>
            </a:r>
            <a:r>
              <a:rPr lang="pt-BR" dirty="0" smtClean="0"/>
              <a:t> 2 </a:t>
            </a:r>
            <a:r>
              <a:rPr lang="pt-BR" dirty="0" err="1" smtClean="0"/>
              <a:t>bullet</a:t>
            </a:r>
            <a:endParaRPr lang="pt-BR" dirty="0" smtClean="0"/>
          </a:p>
          <a:p>
            <a:pPr lvl="3"/>
            <a:r>
              <a:rPr lang="pt-BR" dirty="0" err="1" smtClean="0"/>
              <a:t>Level</a:t>
            </a:r>
            <a:r>
              <a:rPr lang="pt-BR" dirty="0" smtClean="0"/>
              <a:t> 3 </a:t>
            </a:r>
            <a:r>
              <a:rPr lang="pt-BR" dirty="0" err="1" smtClean="0"/>
              <a:t>bullet</a:t>
            </a:r>
            <a:endParaRPr lang="pt-BR" dirty="0"/>
          </a:p>
        </p:txBody>
      </p:sp>
      <p:sp>
        <p:nvSpPr>
          <p:cNvPr id="7" name="Espaço Reservado para Texto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23870" y="332656"/>
            <a:ext cx="3348037" cy="504403"/>
          </a:xfrm>
          <a:prstGeom prst="rect">
            <a:avLst/>
          </a:prstGeom>
        </p:spPr>
        <p:txBody>
          <a:bodyPr/>
          <a:lstStyle>
            <a:lvl1pPr algn="r">
              <a:buNone/>
              <a:defRPr sz="2400" b="1">
                <a:solidFill>
                  <a:srgbClr val="1479F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t-BR" dirty="0" smtClean="0"/>
              <a:t>SLIDE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F6464-9FEB-4CD5-AC81-6C4AE374879C}" type="datetime1">
              <a:rPr lang="en-US" smtClean="0"/>
              <a:pPr/>
              <a:t>5/15/2012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66B8A88D-B91B-492C-B57D-B7041091F59A}" type="datetime1">
              <a:rPr lang="en-US" smtClean="0"/>
              <a:pPr/>
              <a:t>5/15/2012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3652-8B8D-4937-A9C0-8368161214B3}" type="datetime1">
              <a:rPr lang="en-US" smtClean="0"/>
              <a:pPr/>
              <a:t>5/15/2012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545C-7AF3-4650-8AB6-A83C679DE781}" type="datetime1">
              <a:rPr lang="en-US" smtClean="0"/>
              <a:pPr/>
              <a:t>5/15/2012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94E1-72C5-4EA1-B419-DB30D768419A}" type="datetime1">
              <a:rPr lang="en-US" smtClean="0"/>
              <a:pPr/>
              <a:t>5/15/2012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662A-946E-4D17-AE93-9BB503A64B6E}" type="datetime1">
              <a:rPr lang="en-US" smtClean="0"/>
              <a:pPr/>
              <a:t>5/15/2012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D607A-D411-4127-A316-56B5FD4553D6}" type="datetime1">
              <a:rPr lang="en-US" smtClean="0"/>
              <a:pPr/>
              <a:t>5/15/2012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4DA71-A1AF-4A0E-8F94-7148FA91671B}" type="datetime1">
              <a:rPr lang="en-US" smtClean="0"/>
              <a:pPr/>
              <a:t>5/15/2012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7BF88EA-DBAF-4BF3-9330-C4FD8F950CA0}" type="datetime1">
              <a:rPr lang="en-US" smtClean="0"/>
              <a:pPr/>
              <a:t>5/15/2012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r>
              <a:rPr kumimoji="0" lang="en-US" sz="1400" smtClean="0">
                <a:solidFill>
                  <a:schemeClr val="tx2"/>
                </a:solidFill>
              </a:rPr>
              <a:t>SBRC 2012, Ouro Preto - MG</a:t>
            </a:r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fld id="{EA7C8D44-3667-46F6-9772-CC52308E2A7F}" type="slidenum">
              <a:rPr kumimoji="0" lang="en-US" smtClean="0"/>
              <a:pPr algn="l" eaLnBrk="1" latinLnBrk="0" hangingPunct="1"/>
              <a:t>‹#›</a:t>
            </a:fld>
            <a:endParaRPr kumimoji="0" lang="en-US" sz="1600" dirty="0">
              <a:solidFill>
                <a:schemeClr val="tx2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  <p:sldLayoutId id="2147483677" r:id="rId15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3" Type="http://schemas.openxmlformats.org/officeDocument/2006/relationships/image" Target="../media/image45.png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5" Type="http://schemas.openxmlformats.org/officeDocument/2006/relationships/diagramData" Target="../diagrams/data5.xml"/><Relationship Id="rId10" Type="http://schemas.openxmlformats.org/officeDocument/2006/relationships/diagramData" Target="../diagrams/data6.xml"/><Relationship Id="rId4" Type="http://schemas.openxmlformats.org/officeDocument/2006/relationships/image" Target="../media/image47.png"/><Relationship Id="rId9" Type="http://schemas.microsoft.com/office/2007/relationships/diagramDrawing" Target="../diagrams/drawing5.xml"/><Relationship Id="rId14" Type="http://schemas.microsoft.com/office/2007/relationships/diagramDrawing" Target="../diagrams/drawing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Relationship Id="rId14" Type="http://schemas.openxmlformats.org/officeDocument/2006/relationships/image" Target="../media/image48.png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07958" y="3657600"/>
            <a:ext cx="9753600" cy="1295400"/>
          </a:xfrm>
        </p:spPr>
        <p:txBody>
          <a:bodyPr>
            <a:noAutofit/>
          </a:bodyPr>
          <a:lstStyle/>
          <a:p>
            <a:r>
              <a:rPr lang="pt-BR" sz="2000" dirty="0" smtClean="0"/>
              <a:t>Estado da Arte de </a:t>
            </a:r>
            <a:br>
              <a:rPr lang="pt-BR" sz="2000" dirty="0" smtClean="0"/>
            </a:br>
            <a:r>
              <a:rPr lang="pt-BR" sz="2000" dirty="0" smtClean="0"/>
              <a:t>Sistemas de Controle/Monitoramento de Infraestruturas</a:t>
            </a:r>
            <a:br>
              <a:rPr lang="pt-BR" sz="2000" dirty="0" smtClean="0"/>
            </a:br>
            <a:r>
              <a:rPr lang="pt-BR" sz="2000" dirty="0" smtClean="0"/>
              <a:t>para Experimentação de Redes </a:t>
            </a:r>
            <a:r>
              <a:rPr lang="en-US" sz="2000" dirty="0" smtClean="0"/>
              <a:t>de </a:t>
            </a:r>
            <a:r>
              <a:rPr lang="en-US" sz="2000" dirty="0" err="1" smtClean="0"/>
              <a:t>Comunicação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Mini-</a:t>
            </a:r>
            <a:r>
              <a:rPr lang="en-US" dirty="0" err="1" smtClean="0"/>
              <a:t>Curso</a:t>
            </a:r>
            <a:r>
              <a:rPr lang="en-US" dirty="0" smtClean="0"/>
              <a:t> 03 – SBRC 2012 – </a:t>
            </a:r>
            <a:r>
              <a:rPr lang="en-US" dirty="0" err="1" smtClean="0"/>
              <a:t>Ouro</a:t>
            </a:r>
            <a:r>
              <a:rPr lang="en-US" dirty="0" smtClean="0"/>
              <a:t> </a:t>
            </a:r>
            <a:r>
              <a:rPr lang="en-US" dirty="0" err="1" smtClean="0"/>
              <a:t>Preto</a:t>
            </a:r>
            <a:r>
              <a:rPr lang="en-US" dirty="0" smtClean="0"/>
              <a:t> - MG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 dirty="0"/>
          </a:p>
        </p:txBody>
      </p:sp>
      <p:sp>
        <p:nvSpPr>
          <p:cNvPr id="5" name="Rectangle 4"/>
          <p:cNvSpPr/>
          <p:nvPr/>
        </p:nvSpPr>
        <p:spPr>
          <a:xfrm>
            <a:off x="4309078" y="289679"/>
            <a:ext cx="3844322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Cesar Augusto C. </a:t>
            </a:r>
            <a:r>
              <a:rPr lang="en-US" dirty="0" err="1" smtClean="0"/>
              <a:t>Marcondes</a:t>
            </a:r>
            <a:r>
              <a:rPr lang="en-US" dirty="0" smtClean="0"/>
              <a:t> (</a:t>
            </a:r>
            <a:r>
              <a:rPr lang="en-US" dirty="0" err="1" smtClean="0"/>
              <a:t>UFSCar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Joberto</a:t>
            </a:r>
            <a:r>
              <a:rPr lang="en-US" dirty="0" smtClean="0"/>
              <a:t> Martins (UNIFACS)</a:t>
            </a:r>
          </a:p>
          <a:p>
            <a:r>
              <a:rPr lang="en-US" dirty="0" smtClean="0"/>
              <a:t>José Augusto </a:t>
            </a:r>
            <a:r>
              <a:rPr lang="en-US" dirty="0" err="1" smtClean="0"/>
              <a:t>Suruagy</a:t>
            </a:r>
            <a:r>
              <a:rPr lang="en-US" dirty="0" smtClean="0"/>
              <a:t> </a:t>
            </a:r>
            <a:r>
              <a:rPr lang="en-US" dirty="0" err="1" smtClean="0"/>
              <a:t>Monteiro</a:t>
            </a:r>
            <a:r>
              <a:rPr lang="en-US" dirty="0" smtClean="0"/>
              <a:t> (UFPE)</a:t>
            </a:r>
          </a:p>
          <a:p>
            <a:r>
              <a:rPr lang="en-US" dirty="0" err="1" smtClean="0"/>
              <a:t>Kleber</a:t>
            </a:r>
            <a:r>
              <a:rPr lang="en-US" dirty="0" smtClean="0"/>
              <a:t> Vieira Cardoso (UFG)</a:t>
            </a:r>
          </a:p>
          <a:p>
            <a:r>
              <a:rPr lang="en-US" dirty="0" err="1" smtClean="0"/>
              <a:t>Antônio</a:t>
            </a:r>
            <a:r>
              <a:rPr lang="en-US" dirty="0" smtClean="0"/>
              <a:t> Jorge G. </a:t>
            </a:r>
            <a:r>
              <a:rPr lang="en-US" dirty="0" err="1" smtClean="0"/>
              <a:t>Abelém</a:t>
            </a:r>
            <a:r>
              <a:rPr lang="en-US" dirty="0" smtClean="0"/>
              <a:t> (UFPA)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Vagner</a:t>
            </a:r>
            <a:r>
              <a:rPr lang="en-US" dirty="0" smtClean="0"/>
              <a:t> </a:t>
            </a:r>
            <a:r>
              <a:rPr lang="en-US" dirty="0" err="1" smtClean="0"/>
              <a:t>Nascimento</a:t>
            </a:r>
            <a:r>
              <a:rPr lang="en-US" dirty="0" smtClean="0"/>
              <a:t> (UFPA)</a:t>
            </a:r>
          </a:p>
          <a:p>
            <a:r>
              <a:rPr lang="en-US" dirty="0" err="1" smtClean="0"/>
              <a:t>Iara</a:t>
            </a:r>
            <a:r>
              <a:rPr lang="en-US" dirty="0" smtClean="0"/>
              <a:t> Machado (RNP)</a:t>
            </a:r>
          </a:p>
          <a:p>
            <a:r>
              <a:rPr lang="en-US" dirty="0" err="1" smtClean="0"/>
              <a:t>Tereza</a:t>
            </a:r>
            <a:r>
              <a:rPr lang="en-US" dirty="0" smtClean="0"/>
              <a:t> C.M.B. </a:t>
            </a:r>
            <a:r>
              <a:rPr lang="en-US" dirty="0" err="1" smtClean="0"/>
              <a:t>Carvalho</a:t>
            </a:r>
            <a:r>
              <a:rPr lang="en-US" dirty="0" smtClean="0"/>
              <a:t> (USP)</a:t>
            </a:r>
          </a:p>
          <a:p>
            <a:r>
              <a:rPr lang="en-US" dirty="0" smtClean="0"/>
              <a:t>Charles C. </a:t>
            </a:r>
            <a:r>
              <a:rPr lang="en-US" dirty="0" err="1" smtClean="0"/>
              <a:t>Miers</a:t>
            </a:r>
            <a:r>
              <a:rPr lang="en-US" dirty="0" smtClean="0"/>
              <a:t> (USP/UDESC)</a:t>
            </a:r>
          </a:p>
          <a:p>
            <a:r>
              <a:rPr lang="en-US" dirty="0" smtClean="0"/>
              <a:t>Marcos Salvador (</a:t>
            </a:r>
            <a:r>
              <a:rPr lang="en-US" dirty="0" err="1" smtClean="0"/>
              <a:t>CPqD</a:t>
            </a:r>
            <a:r>
              <a:rPr lang="en-US" dirty="0" smtClean="0"/>
              <a:t>)</a:t>
            </a:r>
          </a:p>
          <a:p>
            <a:r>
              <a:rPr lang="en-US" dirty="0" smtClean="0"/>
              <a:t>Christian </a:t>
            </a:r>
            <a:r>
              <a:rPr lang="en-US" dirty="0" err="1" smtClean="0"/>
              <a:t>Esteve</a:t>
            </a:r>
            <a:r>
              <a:rPr lang="en-US" dirty="0" smtClean="0"/>
              <a:t> Rothenberg (</a:t>
            </a:r>
            <a:r>
              <a:rPr lang="en-US" dirty="0" err="1" smtClean="0"/>
              <a:t>CPqD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sbrc2012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389" y="609601"/>
            <a:ext cx="3421657" cy="2362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Ciclo</a:t>
            </a:r>
            <a:r>
              <a:rPr lang="en-US" dirty="0" smtClean="0"/>
              <a:t> de Vida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0"/>
            <a:ext cx="4953000" cy="179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057400"/>
            <a:ext cx="59817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612" y="3124200"/>
            <a:ext cx="6148388" cy="88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267200"/>
            <a:ext cx="74676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439" y="5607547"/>
            <a:ext cx="3297361" cy="86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1981200" y="1447800"/>
            <a:ext cx="3810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667000" y="1371600"/>
            <a:ext cx="4038600" cy="1752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819400" y="1447800"/>
            <a:ext cx="4953000" cy="2819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276600" y="1447800"/>
            <a:ext cx="5334000" cy="411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/>
              <a:t>Serviços – Openfire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Para a versão 5.4 do OMF, é recomendado instalar o Openfire 3.7.1 e o SUN Java 6. Exemplo: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Verificar se as portas TCP 5222, 5269 e 9090 estão acessíveis</a:t>
            </a:r>
          </a:p>
          <a:p>
            <a:r>
              <a:rPr lang="pt-BR" dirty="0" smtClean="0"/>
              <a:t>Configuração do Openfire é feita através de uma interface Web que pode ser acessada através da porta 9090 do servidor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79653" y="2209800"/>
            <a:ext cx="7347402" cy="1632927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apt-get install python-software-properties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add-apt-repository ppa:ferramroberto/java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apt-get update; apt-get install sun-java6-jre</a:t>
            </a:r>
          </a:p>
          <a:p>
            <a:pPr algn="just" hangingPunct="0">
              <a:buNone/>
            </a:pPr>
            <a:r>
              <a:rPr lang="pt-BR" sz="1500" dirty="0">
                <a:latin typeface="Comic Sans MS" pitchFamily="66" charset="0"/>
                <a:ea typeface="DejaVu Sans" pitchFamily="2"/>
                <a:cs typeface="DejaVu Sans" pitchFamily="2"/>
              </a:rPr>
              <a:t>wget http://www.igniterealtime.org/downloadServlet?filename=</a:t>
            </a:r>
          </a:p>
          <a:p>
            <a:pPr algn="just" hangingPunct="0">
              <a:buNone/>
            </a:pPr>
            <a:r>
              <a:rPr lang="pt-BR" sz="1500" dirty="0">
                <a:latin typeface="Comic Sans MS" pitchFamily="66" charset="0"/>
                <a:ea typeface="DejaVu Sans" pitchFamily="2"/>
                <a:cs typeface="DejaVu Sans" pitchFamily="2"/>
              </a:rPr>
              <a:t>openfire/openfire_3.7.1_all.deb -O openfire_3.7.1_all.deb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dpkg -i openfire_3.7.1_all.deb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/>
              <a:t>AM e servidor OML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Inclusão do site de pacotes do projeto OMF (/etc/apt/sources.list). Exemplo: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Instalação do AM e do servidor OML. Exemplo: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79653" y="2177122"/>
            <a:ext cx="7347402" cy="489878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deb http://pkg.mytestbed.net/ubuntu oneiric/</a:t>
            </a:r>
          </a:p>
        </p:txBody>
      </p:sp>
      <p:sp>
        <p:nvSpPr>
          <p:cNvPr id="5" name="Rectangle 4"/>
          <p:cNvSpPr/>
          <p:nvPr/>
        </p:nvSpPr>
        <p:spPr>
          <a:xfrm>
            <a:off x="979653" y="3657757"/>
            <a:ext cx="7347402" cy="751146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apt-get update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apt-get install omf-aggmgr-5.4 oml2-server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/>
              <a:t>AM e servidor OML (2)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Copiar</a:t>
            </a:r>
            <a:r>
              <a:rPr lang="en-US" dirty="0" smtClean="0"/>
              <a:t> /</a:t>
            </a:r>
            <a:r>
              <a:rPr lang="en-US" dirty="0" err="1" smtClean="0"/>
              <a:t>usr</a:t>
            </a:r>
            <a:r>
              <a:rPr lang="en-US" dirty="0" smtClean="0"/>
              <a:t>/share/doc/omf-aggmgr-5.4/examples/</a:t>
            </a:r>
            <a:r>
              <a:rPr lang="en-US" dirty="0" err="1" smtClean="0"/>
              <a:t>omf-aggmgr.yaml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/etc/omf-aggmgr-5.4/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Alterar</a:t>
            </a:r>
            <a:r>
              <a:rPr lang="en-US" dirty="0" smtClean="0"/>
              <a:t> o </a:t>
            </a:r>
            <a:r>
              <a:rPr lang="en-US" dirty="0" err="1" smtClean="0"/>
              <a:t>arquivo</a:t>
            </a:r>
            <a:r>
              <a:rPr lang="en-US" dirty="0" smtClean="0"/>
              <a:t> /etc/omf-aggmgr-5.4/</a:t>
            </a:r>
            <a:r>
              <a:rPr lang="en-US" dirty="0" err="1" smtClean="0"/>
              <a:t>omf-aggmgr.yaml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indicar</a:t>
            </a:r>
            <a:r>
              <a:rPr lang="en-US" dirty="0" smtClean="0"/>
              <a:t> o </a:t>
            </a:r>
            <a:r>
              <a:rPr lang="en-US" dirty="0" err="1" smtClean="0"/>
              <a:t>nome</a:t>
            </a:r>
            <a:r>
              <a:rPr lang="en-US" dirty="0" smtClean="0"/>
              <a:t> </a:t>
            </a:r>
            <a:r>
              <a:rPr lang="en-US" dirty="0" err="1" smtClean="0"/>
              <a:t>correto</a:t>
            </a:r>
            <a:r>
              <a:rPr lang="en-US" dirty="0" smtClean="0"/>
              <a:t> do </a:t>
            </a:r>
            <a:r>
              <a:rPr lang="en-US" dirty="0" err="1" smtClean="0"/>
              <a:t>servidor</a:t>
            </a:r>
            <a:r>
              <a:rPr lang="en-US" dirty="0" smtClean="0"/>
              <a:t> XMPP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Ativar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serviços</a:t>
            </a:r>
            <a:r>
              <a:rPr lang="en-US" dirty="0" smtClean="0"/>
              <a:t> do OMF </a:t>
            </a:r>
            <a:r>
              <a:rPr lang="en-US" dirty="0" err="1" smtClean="0"/>
              <a:t>através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criação</a:t>
            </a:r>
            <a:r>
              <a:rPr lang="en-US" dirty="0" smtClean="0"/>
              <a:t> dos </a:t>
            </a:r>
            <a:r>
              <a:rPr lang="en-US" dirty="0" err="1" smtClean="0"/>
              <a:t>seguintes</a:t>
            </a:r>
            <a:r>
              <a:rPr lang="en-US" dirty="0" smtClean="0"/>
              <a:t> links </a:t>
            </a:r>
            <a:r>
              <a:rPr lang="en-US" dirty="0" err="1" smtClean="0"/>
              <a:t>simbólicos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fim</a:t>
            </a:r>
            <a:r>
              <a:rPr lang="en-US" dirty="0" smtClean="0"/>
              <a:t>, </a:t>
            </a:r>
            <a:r>
              <a:rPr lang="en-US" dirty="0" err="1" smtClean="0"/>
              <a:t>dentro</a:t>
            </a:r>
            <a:r>
              <a:rPr lang="en-US" dirty="0" smtClean="0"/>
              <a:t> do </a:t>
            </a:r>
            <a:r>
              <a:rPr lang="en-US" dirty="0" err="1" smtClean="0"/>
              <a:t>diretório</a:t>
            </a:r>
            <a:r>
              <a:rPr lang="en-US" dirty="0" smtClean="0"/>
              <a:t> /etc/omf-aggmgr-5.4/available/, é </a:t>
            </a:r>
            <a:r>
              <a:rPr lang="en-US" dirty="0" err="1" smtClean="0"/>
              <a:t>preciso</a:t>
            </a:r>
            <a:r>
              <a:rPr lang="en-US" dirty="0" smtClean="0"/>
              <a:t> </a:t>
            </a:r>
            <a:r>
              <a:rPr lang="en-US" dirty="0" err="1" smtClean="0"/>
              <a:t>editar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arquivos</a:t>
            </a:r>
            <a:r>
              <a:rPr lang="en-US" dirty="0" smtClean="0"/>
              <a:t> </a:t>
            </a:r>
            <a:r>
              <a:rPr lang="en-US" dirty="0" err="1" smtClean="0"/>
              <a:t>saveimage.yaml</a:t>
            </a:r>
            <a:r>
              <a:rPr lang="en-US" dirty="0" smtClean="0"/>
              <a:t> e </a:t>
            </a:r>
            <a:r>
              <a:rPr lang="en-US" dirty="0" err="1" smtClean="0"/>
              <a:t>frisbee.yaml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alterar</a:t>
            </a:r>
            <a:r>
              <a:rPr lang="en-US" dirty="0" smtClean="0"/>
              <a:t> as interfaces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salvar</a:t>
            </a:r>
            <a:r>
              <a:rPr lang="en-US" dirty="0" smtClean="0"/>
              <a:t> </a:t>
            </a:r>
            <a:r>
              <a:rPr lang="en-US" dirty="0" err="1" smtClean="0"/>
              <a:t>imagens</a:t>
            </a:r>
            <a:r>
              <a:rPr lang="en-US" dirty="0" smtClean="0"/>
              <a:t> de </a:t>
            </a:r>
            <a:r>
              <a:rPr lang="en-US" dirty="0" err="1" smtClean="0"/>
              <a:t>sistemas</a:t>
            </a:r>
            <a:r>
              <a:rPr lang="en-US" dirty="0" smtClean="0"/>
              <a:t> </a:t>
            </a:r>
            <a:r>
              <a:rPr lang="en-US" dirty="0" err="1" smtClean="0"/>
              <a:t>operacionais</a:t>
            </a:r>
            <a:r>
              <a:rPr lang="en-US" dirty="0" smtClean="0"/>
              <a:t> (</a:t>
            </a:r>
            <a:r>
              <a:rPr lang="en-US" dirty="0" err="1" smtClean="0"/>
              <a:t>saveimage</a:t>
            </a:r>
            <a:r>
              <a:rPr lang="en-US" dirty="0" smtClean="0"/>
              <a:t>) e multicast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3505200"/>
            <a:ext cx="7347402" cy="1045073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500" dirty="0">
                <a:latin typeface="Comic Sans MS" pitchFamily="66" charset="0"/>
                <a:ea typeface="DejaVu Sans" pitchFamily="2"/>
                <a:cs typeface="DejaVu Sans" pitchFamily="2"/>
              </a:rPr>
              <a:t>cd /etc/omf-aggmgr-5.4/enabled; ln -s ../available/cmcStub.yaml;</a:t>
            </a:r>
          </a:p>
          <a:p>
            <a:pPr algn="just" hangingPunct="0">
              <a:buNone/>
            </a:pPr>
            <a:r>
              <a:rPr lang="pt-BR" sz="1500" dirty="0">
                <a:latin typeface="Comic Sans MS" pitchFamily="66" charset="0"/>
                <a:ea typeface="DejaVu Sans" pitchFamily="2"/>
                <a:cs typeface="DejaVu Sans" pitchFamily="2"/>
              </a:rPr>
              <a:t>ln -s ../available/frisbee.yaml; ln -s ../available/pxe.yaml;</a:t>
            </a:r>
          </a:p>
          <a:p>
            <a:pPr algn="just" hangingPunct="0">
              <a:buNone/>
            </a:pPr>
            <a:r>
              <a:rPr lang="pt-BR" sz="1500" dirty="0">
                <a:latin typeface="Comic Sans MS" pitchFamily="66" charset="0"/>
                <a:ea typeface="DejaVu Sans" pitchFamily="2"/>
                <a:cs typeface="DejaVu Sans" pitchFamily="2"/>
              </a:rPr>
              <a:t>ln -s ../available/inventory.yaml; ln -s ../available/result.yaml;</a:t>
            </a:r>
          </a:p>
          <a:p>
            <a:pPr algn="just" hangingPunct="0">
              <a:buNone/>
            </a:pPr>
            <a:r>
              <a:rPr lang="pt-BR" sz="1500" dirty="0">
                <a:latin typeface="Comic Sans MS" pitchFamily="66" charset="0"/>
                <a:ea typeface="DejaVu Sans" pitchFamily="2"/>
                <a:cs typeface="DejaVu Sans" pitchFamily="2"/>
              </a:rPr>
              <a:t>ln -s ../available/saveimage.yaml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 lIns="82945" tIns="41473" rIns="82945" bIns="41473"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 dirty="0"/>
              <a:t>AM e servidor OML (3)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8229600" cy="5471160"/>
          </a:xfrm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Instalação do servidor MySQL e da ferramenta de gerência com interface Web chamada phpmyadmin. Exemplo: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Conectar ao servidor MySQL (mysql -u root -p) e criar uma conta para o OMF. Exemplo: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Conexão ao servidor MySQL com o usuário OMF (mysql -u omf -pomf) e criar a base de dados do inventário. Exemplo: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Importar o arquivo SQL de exemplo de inventário. Exemplo:</a:t>
            </a:r>
          </a:p>
          <a:p>
            <a:r>
              <a:rPr lang="pt-BR" dirty="0" smtClean="0"/>
              <a:t>.</a:t>
            </a:r>
          </a:p>
          <a:p>
            <a:pPr>
              <a:buNone/>
            </a:pPr>
            <a:endParaRPr lang="pt-BR" dirty="0" smtClean="0"/>
          </a:p>
        </p:txBody>
      </p:sp>
      <p:sp>
        <p:nvSpPr>
          <p:cNvPr id="4" name="Rectangle 3"/>
          <p:cNvSpPr/>
          <p:nvPr/>
        </p:nvSpPr>
        <p:spPr>
          <a:xfrm>
            <a:off x="979653" y="1491322"/>
            <a:ext cx="7347402" cy="489878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apt-get install mysql-server libdb4.6 phpmyadmin</a:t>
            </a:r>
          </a:p>
        </p:txBody>
      </p:sp>
      <p:sp>
        <p:nvSpPr>
          <p:cNvPr id="5" name="Rectangle 4"/>
          <p:cNvSpPr/>
          <p:nvPr/>
        </p:nvSpPr>
        <p:spPr>
          <a:xfrm>
            <a:off x="979653" y="2678000"/>
            <a:ext cx="7347402" cy="1339000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use mysql;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create user ’omf’@’localhost’;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grant all on *.* to ’omf’@’localhost’;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set password for ’omf’@’localhost’=password(’omf’);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quit;</a:t>
            </a:r>
          </a:p>
        </p:txBody>
      </p:sp>
      <p:sp>
        <p:nvSpPr>
          <p:cNvPr id="6" name="Rectangle 5"/>
          <p:cNvSpPr/>
          <p:nvPr/>
        </p:nvSpPr>
        <p:spPr>
          <a:xfrm>
            <a:off x="979653" y="4648200"/>
            <a:ext cx="7347402" cy="620512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create database inventory;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quit;</a:t>
            </a:r>
          </a:p>
        </p:txBody>
      </p:sp>
      <p:sp>
        <p:nvSpPr>
          <p:cNvPr id="7" name="Rectangle 6"/>
          <p:cNvSpPr/>
          <p:nvPr/>
        </p:nvSpPr>
        <p:spPr>
          <a:xfrm>
            <a:off x="979653" y="5715000"/>
            <a:ext cx="7347402" cy="620512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cd /usr/share/doc/omf-aggmgr-5.4/examples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zcat inventory.sql.gz | mysql -u omf -pomf inventory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 dirty="0"/>
              <a:t>AM e servidor OML (4)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Criar a árvore de tópicos PubSub. Exemplo:</a:t>
            </a:r>
          </a:p>
          <a:p>
            <a:endParaRPr lang="pt-BR" dirty="0" smtClean="0"/>
          </a:p>
          <a:p>
            <a:r>
              <a:rPr lang="pt-BR" dirty="0" smtClean="0"/>
              <a:t>Criar uma fatia de experimentação (slice) com o nome pxe_slice e incluir todos os nós. Exemplo: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Criação de uma fatia com os nós para realização de testes. Exemplo: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Configuração concluída, basta reiniciar: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79653" y="1643722"/>
            <a:ext cx="7347402" cy="489878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omf_create_psnode-5.4 srv.fibre.ufg.br mksys</a:t>
            </a:r>
          </a:p>
        </p:txBody>
      </p:sp>
      <p:sp>
        <p:nvSpPr>
          <p:cNvPr id="5" name="Rectangle 4"/>
          <p:cNvSpPr/>
          <p:nvPr/>
        </p:nvSpPr>
        <p:spPr>
          <a:xfrm>
            <a:off x="979653" y="3069746"/>
            <a:ext cx="7347402" cy="587854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omf_create_psnode-5.4 srv.fibre.ufg.br mkslice pxe_slice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omf.fibre.node1 omf.fibre.node2 omf.fibre.node3</a:t>
            </a:r>
          </a:p>
        </p:txBody>
      </p:sp>
      <p:sp>
        <p:nvSpPr>
          <p:cNvPr id="6" name="Rectangle 5"/>
          <p:cNvSpPr/>
          <p:nvPr/>
        </p:nvSpPr>
        <p:spPr>
          <a:xfrm>
            <a:off x="979653" y="4648200"/>
            <a:ext cx="7347402" cy="587854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omf_create_psnode-5.4 srv.fibre.ufg.br mkslice pxe_slice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omf.fibre.node1 omf.fibre.node2 omf.fibre.node3</a:t>
            </a:r>
          </a:p>
        </p:txBody>
      </p:sp>
      <p:sp>
        <p:nvSpPr>
          <p:cNvPr id="7" name="Rectangle 6"/>
          <p:cNvSpPr/>
          <p:nvPr/>
        </p:nvSpPr>
        <p:spPr>
          <a:xfrm>
            <a:off x="979653" y="5867400"/>
            <a:ext cx="7347402" cy="489878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/etc/init.d/omf-aggmgr-5.4 restart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 dirty="0" smtClean="0"/>
              <a:t>                                                         EC</a:t>
            </a:r>
            <a:endParaRPr lang="pt-BR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"/>
          </p:nvPr>
        </p:nvSpPr>
        <p:spPr>
          <a:xfrm>
            <a:off x="457200" y="0"/>
            <a:ext cx="8229600" cy="6156960"/>
          </a:xfrm>
        </p:spPr>
        <p:txBody>
          <a:bodyPr/>
          <a:lstStyle/>
          <a:p>
            <a:r>
              <a:rPr lang="pt-BR" dirty="0" smtClean="0"/>
              <a:t>Instalação do EC. Exemplo:</a:t>
            </a:r>
          </a:p>
          <a:p>
            <a:endParaRPr lang="pt-BR" dirty="0" smtClean="0"/>
          </a:p>
          <a:p>
            <a:r>
              <a:rPr lang="pt-BR" dirty="0" smtClean="0"/>
              <a:t>Usar arquivo de exemplo para configuração:</a:t>
            </a:r>
          </a:p>
          <a:p>
            <a:endParaRPr lang="pt-BR" dirty="0" smtClean="0"/>
          </a:p>
          <a:p>
            <a:r>
              <a:rPr lang="pt-BR" dirty="0" smtClean="0"/>
              <a:t>Modificar alguns parâmetros do arquivo. Exemplo: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Obter imagem fornecida pelos desenvolvedores:</a:t>
            </a:r>
          </a:p>
          <a:p>
            <a:endParaRPr lang="pt-BR" dirty="0" smtClean="0"/>
          </a:p>
          <a:p>
            <a:r>
              <a:rPr lang="pt-BR" dirty="0" smtClean="0"/>
              <a:t>Testar a imagem nos nós: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79653" y="555195"/>
            <a:ext cx="7347402" cy="489878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apt-get install omf-expctl-5.4</a:t>
            </a:r>
          </a:p>
        </p:txBody>
      </p:sp>
      <p:sp>
        <p:nvSpPr>
          <p:cNvPr id="5" name="Rectangle 4"/>
          <p:cNvSpPr/>
          <p:nvPr/>
        </p:nvSpPr>
        <p:spPr>
          <a:xfrm>
            <a:off x="979653" y="1447800"/>
            <a:ext cx="7347402" cy="489878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  <a:defRPr sz="1600"/>
            </a:pPr>
            <a:r>
              <a:rPr lang="pt-BR" sz="1500" dirty="0">
                <a:latin typeface="Comic Sans MS" pitchFamily="66" charset="0"/>
                <a:ea typeface="DejaVu Sans" pitchFamily="2"/>
                <a:cs typeface="DejaVu Sans" pitchFamily="2"/>
              </a:rPr>
              <a:t>cd /usr/share/doc/omf-expctl-5.4/examples/</a:t>
            </a:r>
          </a:p>
          <a:p>
            <a:pPr algn="just" hangingPunct="0">
              <a:buNone/>
              <a:defRPr sz="1600"/>
            </a:pPr>
            <a:r>
              <a:rPr lang="pt-BR" sz="1500" dirty="0">
                <a:latin typeface="Comic Sans MS" pitchFamily="66" charset="0"/>
                <a:ea typeface="DejaVu Sans" pitchFamily="2"/>
                <a:cs typeface="DejaVu Sans" pitchFamily="2"/>
              </a:rPr>
              <a:t>zcat omf-expctl.yaml.gz &gt; /etc/omf-expctl-5.4/omf-expctl.yaml</a:t>
            </a:r>
          </a:p>
        </p:txBody>
      </p:sp>
      <p:sp>
        <p:nvSpPr>
          <p:cNvPr id="6" name="Rectangle 5"/>
          <p:cNvSpPr/>
          <p:nvPr/>
        </p:nvSpPr>
        <p:spPr>
          <a:xfrm>
            <a:off x="979653" y="2362200"/>
            <a:ext cx="7347402" cy="2318757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400" dirty="0">
                <a:latin typeface="Comic Sans MS" pitchFamily="66" charset="0"/>
                <a:ea typeface="DejaVu Sans" pitchFamily="2"/>
                <a:cs typeface="DejaVu Sans" pitchFamily="2"/>
              </a:rPr>
              <a:t>:domain: ’fibre_ufg’</a:t>
            </a:r>
          </a:p>
          <a:p>
            <a:pPr algn="just" hangingPunct="0">
              <a:buNone/>
            </a:pPr>
            <a:r>
              <a:rPr lang="pt-BR" sz="1400" dirty="0">
                <a:latin typeface="Comic Sans MS" pitchFamily="66" charset="0"/>
                <a:ea typeface="DejaVu Sans" pitchFamily="2"/>
                <a:cs typeface="DejaVu Sans" pitchFamily="2"/>
              </a:rPr>
              <a:t>:omluri: ’tcp:srv.fibre.ufg.br:3003’</a:t>
            </a:r>
          </a:p>
          <a:p>
            <a:pPr algn="just" hangingPunct="0">
              <a:buNone/>
            </a:pPr>
            <a:r>
              <a:rPr lang="pt-BR" sz="1400" dirty="0">
                <a:latin typeface="Comic Sans MS" pitchFamily="66" charset="0"/>
                <a:ea typeface="DejaVu Sans" pitchFamily="2"/>
                <a:cs typeface="DejaVu Sans" pitchFamily="2"/>
              </a:rPr>
              <a:t>:web:</a:t>
            </a:r>
          </a:p>
          <a:p>
            <a:pPr algn="just" hangingPunct="0">
              <a:buNone/>
            </a:pPr>
            <a:r>
              <a:rPr lang="pt-BR" sz="1400" dirty="0">
                <a:latin typeface="Comic Sans MS" pitchFamily="66" charset="0"/>
                <a:ea typeface="DejaVu Sans" pitchFamily="2"/>
                <a:cs typeface="DejaVu Sans" pitchFamily="2"/>
              </a:rPr>
              <a:t>    :host: ’10.0.0.200’</a:t>
            </a:r>
          </a:p>
          <a:p>
            <a:pPr algn="just" hangingPunct="0">
              <a:buNone/>
            </a:pPr>
            <a:r>
              <a:rPr lang="pt-BR" sz="1400" dirty="0">
                <a:latin typeface="Comic Sans MS" pitchFamily="66" charset="0"/>
                <a:ea typeface="DejaVu Sans" pitchFamily="2"/>
                <a:cs typeface="DejaVu Sans" pitchFamily="2"/>
              </a:rPr>
              <a:t>:communicator:</a:t>
            </a:r>
          </a:p>
          <a:p>
            <a:pPr algn="just" hangingPunct="0">
              <a:buNone/>
            </a:pPr>
            <a:r>
              <a:rPr lang="pt-BR" sz="1400" dirty="0">
                <a:latin typeface="Comic Sans MS" pitchFamily="66" charset="0"/>
                <a:ea typeface="DejaVu Sans" pitchFamily="2"/>
                <a:cs typeface="DejaVu Sans" pitchFamily="2"/>
              </a:rPr>
              <a:t>    :xmpp:</a:t>
            </a:r>
          </a:p>
          <a:p>
            <a:pPr algn="just" hangingPunct="0">
              <a:buNone/>
            </a:pPr>
            <a:r>
              <a:rPr lang="pt-BR" sz="1400" dirty="0">
                <a:latin typeface="Comic Sans MS" pitchFamily="66" charset="0"/>
                <a:ea typeface="DejaVu Sans" pitchFamily="2"/>
                <a:cs typeface="DejaVu Sans" pitchFamily="2"/>
              </a:rPr>
              <a:t>        :pubsub_gateway: ’srv.fibre.ufg.br’</a:t>
            </a:r>
          </a:p>
          <a:p>
            <a:pPr algn="just" hangingPunct="0">
              <a:buNone/>
            </a:pPr>
            <a:r>
              <a:rPr lang="pt-BR" sz="1400" dirty="0">
                <a:latin typeface="Comic Sans MS" pitchFamily="66" charset="0"/>
                <a:ea typeface="DejaVu Sans" pitchFamily="2"/>
                <a:cs typeface="DejaVu Sans" pitchFamily="2"/>
              </a:rPr>
              <a:t>:services:</a:t>
            </a:r>
          </a:p>
          <a:p>
            <a:pPr algn="just" hangingPunct="0">
              <a:buNone/>
            </a:pPr>
            <a:r>
              <a:rPr lang="pt-BR" sz="1400" dirty="0">
                <a:latin typeface="Comic Sans MS" pitchFamily="66" charset="0"/>
                <a:ea typeface="DejaVu Sans" pitchFamily="2"/>
                <a:cs typeface="DejaVu Sans" pitchFamily="2"/>
              </a:rPr>
              <a:t>    :uri: ’http://srv.fibre.ufg.br:5054’</a:t>
            </a:r>
          </a:p>
        </p:txBody>
      </p:sp>
      <p:sp>
        <p:nvSpPr>
          <p:cNvPr id="7" name="Rectangle 6"/>
          <p:cNvSpPr/>
          <p:nvPr/>
        </p:nvSpPr>
        <p:spPr>
          <a:xfrm>
            <a:off x="979653" y="5181600"/>
            <a:ext cx="7347402" cy="489878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  <a:defRPr sz="1600"/>
            </a:pPr>
            <a:r>
              <a:rPr lang="pt-BR" sz="1500" dirty="0">
                <a:latin typeface="Comic Sans MS" pitchFamily="66" charset="0"/>
                <a:ea typeface="DejaVu Sans" pitchFamily="2"/>
                <a:cs typeface="DejaVu Sans" pitchFamily="2"/>
              </a:rPr>
              <a:t>cd /var/lib/omf-images-5.4</a:t>
            </a:r>
          </a:p>
          <a:p>
            <a:pPr algn="just" hangingPunct="0">
              <a:buNone/>
              <a:defRPr sz="1600"/>
            </a:pPr>
            <a:r>
              <a:rPr lang="pt-BR" sz="1500" dirty="0">
                <a:latin typeface="Comic Sans MS" pitchFamily="66" charset="0"/>
                <a:ea typeface="DejaVu Sans" pitchFamily="2"/>
                <a:cs typeface="DejaVu Sans" pitchFamily="2"/>
              </a:rPr>
              <a:t>wget http://pkg.mytestbed.net/files/5.4/baseline/baseline.ndz</a:t>
            </a:r>
          </a:p>
        </p:txBody>
      </p:sp>
      <p:sp>
        <p:nvSpPr>
          <p:cNvPr id="8" name="Rectangle 7"/>
          <p:cNvSpPr/>
          <p:nvPr/>
        </p:nvSpPr>
        <p:spPr>
          <a:xfrm>
            <a:off x="979653" y="6172200"/>
            <a:ext cx="7347402" cy="489878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omf load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/>
              <a:t>Testes</a:t>
            </a:r>
          </a:p>
        </p:txBody>
      </p:sp>
      <p:sp>
        <p:nvSpPr>
          <p:cNvPr id="4" name="Rectangle 3"/>
          <p:cNvSpPr/>
          <p:nvPr/>
        </p:nvSpPr>
        <p:spPr>
          <a:xfrm>
            <a:off x="979653" y="1295400"/>
            <a:ext cx="7347402" cy="4746431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  <a:defRPr sz="2000">
                <a:latin typeface="Liberation Mono" pitchFamily="49"/>
              </a:defRPr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#Define o grupo de recursos 'teste'</a:t>
            </a:r>
          </a:p>
          <a:p>
            <a:pPr algn="just" hangingPunct="0">
              <a:buNone/>
              <a:defRPr sz="2000">
                <a:latin typeface="Liberation Mono" pitchFamily="49"/>
              </a:defRPr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defGroup('teste',omf.fibre.node2,omf.fibre.node2)</a:t>
            </a:r>
          </a:p>
          <a:p>
            <a:pPr algn="just" hangingPunct="0">
              <a:buNone/>
              <a:defRPr sz="2000">
                <a:latin typeface="Liberation Mono" pitchFamily="49"/>
              </a:defRPr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#Quando todos os nos estiverem prontos,</a:t>
            </a:r>
          </a:p>
          <a:p>
            <a:pPr algn="just" hangingPunct="0">
              <a:buNone/>
              <a:defRPr sz="2000">
                <a:latin typeface="Liberation Mono" pitchFamily="49"/>
              </a:defRPr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#execute '/bin/ls -l -</a:t>
            </a:r>
            <a:r>
              <a:rPr lang="pt-BR" sz="1600" dirty="0" smtClean="0">
                <a:latin typeface="Comic Sans MS" pitchFamily="66" charset="0"/>
                <a:ea typeface="DejaVu Sans" pitchFamily="2"/>
                <a:cs typeface="DejaVu Sans" pitchFamily="2"/>
              </a:rPr>
              <a:t>a‘</a:t>
            </a:r>
          </a:p>
          <a:p>
            <a:pPr algn="just" hangingPunct="0">
              <a:buNone/>
              <a:defRPr sz="2000">
                <a:latin typeface="Liberation Mono" pitchFamily="49"/>
              </a:defRPr>
            </a:pPr>
            <a:endParaRPr lang="pt-BR" sz="1600" dirty="0">
              <a:latin typeface="Comic Sans MS" pitchFamily="66" charset="0"/>
              <a:ea typeface="DejaVu Sans" pitchFamily="2"/>
              <a:cs typeface="DejaVu Sans" pitchFamily="2"/>
            </a:endParaRPr>
          </a:p>
          <a:p>
            <a:pPr algn="just" hangingPunct="0">
              <a:buNone/>
              <a:defRPr sz="2000">
                <a:latin typeface="Liberation Mono" pitchFamily="49"/>
              </a:defRPr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onEvent(:ALL_UP_AND_INSTALLED) do |event|</a:t>
            </a:r>
          </a:p>
          <a:p>
            <a:pPr algn="just" hangingPunct="0">
              <a:buNone/>
              <a:defRPr sz="2000">
                <a:latin typeface="Liberation Mono" pitchFamily="49"/>
              </a:defRPr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    #Imprime alguma informacao na tela</a:t>
            </a:r>
          </a:p>
          <a:p>
            <a:pPr algn="just" hangingPunct="0">
              <a:buNone/>
              <a:defRPr sz="2000">
                <a:latin typeface="Liberation Mono" pitchFamily="49"/>
              </a:defRPr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    puts "Executando '/bin/ls -l -a' nos nos..."</a:t>
            </a:r>
          </a:p>
          <a:p>
            <a:pPr algn="just" hangingPunct="0">
              <a:buNone/>
              <a:defRPr sz="2000">
                <a:latin typeface="Liberation Mono" pitchFamily="49"/>
              </a:defRPr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    group("teste").exec("/bin/ls -l -a")</a:t>
            </a:r>
          </a:p>
          <a:p>
            <a:pPr algn="just" hangingPunct="0">
              <a:buNone/>
              <a:defRPr sz="2000">
                <a:latin typeface="Liberation Mono" pitchFamily="49"/>
              </a:defRPr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    </a:t>
            </a:r>
          </a:p>
          <a:p>
            <a:pPr algn="just" hangingPunct="0">
              <a:buNone/>
              <a:defRPr sz="2000">
                <a:latin typeface="Liberation Mono" pitchFamily="49"/>
              </a:defRPr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    #Aguarda 10 segundos</a:t>
            </a:r>
          </a:p>
          <a:p>
            <a:pPr algn="just" hangingPunct="0">
              <a:buNone/>
              <a:defRPr sz="2000">
                <a:latin typeface="Liberation Mono" pitchFamily="49"/>
              </a:defRPr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    wait 10</a:t>
            </a:r>
          </a:p>
          <a:p>
            <a:pPr algn="just" hangingPunct="0">
              <a:buNone/>
              <a:defRPr sz="2000">
                <a:latin typeface="Liberation Mono" pitchFamily="49"/>
              </a:defRPr>
            </a:pPr>
            <a:endParaRPr lang="pt-BR" sz="1600" dirty="0">
              <a:latin typeface="Comic Sans MS" pitchFamily="66" charset="0"/>
              <a:ea typeface="DejaVu Sans" pitchFamily="2"/>
              <a:cs typeface="DejaVu Sans" pitchFamily="2"/>
            </a:endParaRPr>
          </a:p>
          <a:p>
            <a:pPr algn="just" hangingPunct="0">
              <a:buNone/>
              <a:defRPr sz="2000">
                <a:latin typeface="Liberation Mono" pitchFamily="49"/>
              </a:defRPr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    #Encerra o experimento</a:t>
            </a:r>
          </a:p>
          <a:p>
            <a:pPr algn="just" hangingPunct="0">
              <a:buNone/>
              <a:defRPr sz="2000">
                <a:latin typeface="Liberation Mono" pitchFamily="49"/>
              </a:defRPr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    Experiment.done</a:t>
            </a:r>
          </a:p>
          <a:p>
            <a:pPr algn="just" hangingPunct="0">
              <a:buNone/>
              <a:defRPr sz="2000">
                <a:latin typeface="Liberation Mono" pitchFamily="49"/>
              </a:defRPr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end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171" y="46049"/>
            <a:ext cx="8228763" cy="567279"/>
          </a:xfrm>
        </p:spPr>
        <p:txBody>
          <a:bodyPr lIns="82945" tIns="41473" rIns="82945" bIns="41473"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/>
              <a:t>Testes (2)</a:t>
            </a:r>
          </a:p>
        </p:txBody>
      </p:sp>
      <p:sp>
        <p:nvSpPr>
          <p:cNvPr id="3" name="Rectangle 2"/>
          <p:cNvSpPr/>
          <p:nvPr/>
        </p:nvSpPr>
        <p:spPr>
          <a:xfrm>
            <a:off x="979653" y="653171"/>
            <a:ext cx="7347402" cy="6041831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defGroup('servidor', "omf.fibre.node1") do |node|</a:t>
            </a: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    node.net.e1.ip = "192.168.0.1"</a:t>
            </a: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    node.addApplication("test:app:iperf") { |app|</a:t>
            </a: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        app.setProperty('server', true)</a:t>
            </a: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        app.setProperty('port', 5000)</a:t>
            </a: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    }</a:t>
            </a: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end</a:t>
            </a:r>
          </a:p>
          <a:p>
            <a:pPr algn="just" hangingPunct="0">
              <a:buNone/>
            </a:pPr>
            <a:endParaRPr lang="pt-BR" sz="1200" dirty="0">
              <a:latin typeface="Comic Sans MS" pitchFamily="66" charset="0"/>
              <a:ea typeface="DejaVu Sans" pitchFamily="2"/>
              <a:cs typeface="DejaVu Sans" pitchFamily="2"/>
            </a:endParaRP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defGroup('cliente', "omf.fibre.node2") do |node|</a:t>
            </a: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    node.net.e1.ip = "192.168.0.2"</a:t>
            </a: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    node.addApplication("test:app:iperf") do |app|</a:t>
            </a: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        app.setProperty('client', '192.168.0.1')</a:t>
            </a: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        app.setProperty('port', 5000)</a:t>
            </a: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        app.setProperty('time', 30)</a:t>
            </a: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        app.setProperty('interval', 1)</a:t>
            </a: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        </a:t>
            </a: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        app.measure('TCP_Info', :samples =&gt; 1)</a:t>
            </a: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    end</a:t>
            </a: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end</a:t>
            </a:r>
          </a:p>
          <a:p>
            <a:pPr algn="just" hangingPunct="0">
              <a:buNone/>
            </a:pPr>
            <a:endParaRPr lang="pt-BR" sz="1200" dirty="0">
              <a:latin typeface="Comic Sans MS" pitchFamily="66" charset="0"/>
              <a:ea typeface="DejaVu Sans" pitchFamily="2"/>
              <a:cs typeface="DejaVu Sans" pitchFamily="2"/>
            </a:endParaRP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onEvent(:ALL_UP_AND_INSTALLED) do |event|</a:t>
            </a: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    group("servidor").startApplications</a:t>
            </a: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    wait 5</a:t>
            </a: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    group("cliente").startApplications</a:t>
            </a: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    wait 40</a:t>
            </a:r>
          </a:p>
          <a:p>
            <a:pPr algn="just" hangingPunct="0">
              <a:buNone/>
            </a:pPr>
            <a:endParaRPr lang="pt-BR" sz="1200" dirty="0">
              <a:latin typeface="Comic Sans MS" pitchFamily="66" charset="0"/>
              <a:ea typeface="DejaVu Sans" pitchFamily="2"/>
              <a:cs typeface="DejaVu Sans" pitchFamily="2"/>
            </a:endParaRP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    Experiment.done</a:t>
            </a:r>
          </a:p>
          <a:p>
            <a:pPr algn="just" hangingPunct="0">
              <a:buNone/>
            </a:pPr>
            <a:r>
              <a:rPr lang="pt-BR" sz="1200" dirty="0">
                <a:latin typeface="Comic Sans MS" pitchFamily="66" charset="0"/>
                <a:ea typeface="DejaVu Sans" pitchFamily="2"/>
                <a:cs typeface="DejaVu Sans" pitchFamily="2"/>
              </a:rPr>
              <a:t>end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Demonstração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Vídeo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CMF: OFELIA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Cesar </a:t>
            </a:r>
            <a:r>
              <a:rPr lang="en-US" dirty="0" err="1" smtClean="0"/>
              <a:t>Marcondes</a:t>
            </a:r>
            <a:r>
              <a:rPr lang="en-US" dirty="0" smtClean="0"/>
              <a:t> (</a:t>
            </a:r>
            <a:r>
              <a:rPr lang="en-US" dirty="0" err="1" smtClean="0"/>
              <a:t>UFSCar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pic>
        <p:nvPicPr>
          <p:cNvPr id="6" name="Picture 5" descr="top_logo_ufscar_shadow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4600" y="4876800"/>
            <a:ext cx="1676400" cy="1047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Requisitos</a:t>
            </a:r>
            <a:r>
              <a:rPr lang="en-US" dirty="0" smtClean="0"/>
              <a:t> de </a:t>
            </a:r>
            <a:r>
              <a:rPr lang="en-US" dirty="0" err="1" smtClean="0"/>
              <a:t>Controle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Uma das questões importantes de uma testbed é o </a:t>
            </a:r>
            <a:r>
              <a:rPr lang="pt-BR" b="1" dirty="0" smtClean="0"/>
              <a:t>controle dos recursos</a:t>
            </a:r>
            <a:r>
              <a:rPr lang="pt-BR" dirty="0" smtClean="0"/>
              <a:t> e como </a:t>
            </a:r>
            <a:r>
              <a:rPr lang="pt-BR" b="1" dirty="0" smtClean="0"/>
              <a:t>coordenar os experimentos</a:t>
            </a:r>
            <a:r>
              <a:rPr lang="pt-BR" dirty="0" smtClean="0"/>
              <a:t>. Para controlar, é preciso autenticar, listar quais os recursos disponíveis e deixar disponível via API, maneiras automáticas de configuração da testbed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Agenda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Breve</a:t>
            </a:r>
            <a:r>
              <a:rPr lang="en-US" dirty="0" smtClean="0"/>
              <a:t> </a:t>
            </a:r>
            <a:r>
              <a:rPr lang="en-US" dirty="0" err="1" smtClean="0"/>
              <a:t>introdução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</a:t>
            </a:r>
            <a:r>
              <a:rPr lang="en-US" dirty="0" err="1" smtClean="0"/>
              <a:t>OpenFlow</a:t>
            </a:r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err="1" smtClean="0"/>
              <a:t>Fatias</a:t>
            </a:r>
            <a:r>
              <a:rPr lang="en-US" dirty="0" smtClean="0"/>
              <a:t>” de </a:t>
            </a:r>
            <a:r>
              <a:rPr lang="en-US" dirty="0" err="1" smtClean="0"/>
              <a:t>Redes</a:t>
            </a:r>
            <a:r>
              <a:rPr lang="en-US" dirty="0" smtClean="0"/>
              <a:t> com </a:t>
            </a:r>
            <a:r>
              <a:rPr lang="en-US" dirty="0" err="1" smtClean="0"/>
              <a:t>FlowVisor</a:t>
            </a:r>
            <a:endParaRPr lang="en-US" dirty="0" smtClean="0"/>
          </a:p>
          <a:p>
            <a:r>
              <a:rPr lang="en-US" dirty="0" smtClean="0"/>
              <a:t>O </a:t>
            </a:r>
            <a:r>
              <a:rPr lang="en-US" dirty="0" err="1" smtClean="0"/>
              <a:t>que</a:t>
            </a:r>
            <a:r>
              <a:rPr lang="en-US" dirty="0" smtClean="0"/>
              <a:t> é o OFELIA?</a:t>
            </a:r>
          </a:p>
          <a:p>
            <a:r>
              <a:rPr lang="en-US" dirty="0" err="1" smtClean="0"/>
              <a:t>Arquitetura</a:t>
            </a:r>
            <a:r>
              <a:rPr lang="en-US" dirty="0" smtClean="0"/>
              <a:t> do OFELIA</a:t>
            </a:r>
          </a:p>
          <a:p>
            <a:r>
              <a:rPr lang="en-US" dirty="0" err="1" smtClean="0"/>
              <a:t>Utilizando</a:t>
            </a:r>
            <a:r>
              <a:rPr lang="en-US" dirty="0" smtClean="0"/>
              <a:t> o </a:t>
            </a:r>
            <a:r>
              <a:rPr lang="en-US" i="1" dirty="0" err="1" smtClean="0"/>
              <a:t>testbed</a:t>
            </a:r>
            <a:r>
              <a:rPr lang="en-US" dirty="0" smtClean="0"/>
              <a:t> OFELIA</a:t>
            </a:r>
          </a:p>
          <a:p>
            <a:r>
              <a:rPr lang="en-US" dirty="0" err="1" smtClean="0"/>
              <a:t>Instalação</a:t>
            </a:r>
            <a:r>
              <a:rPr lang="en-US" dirty="0" smtClean="0"/>
              <a:t> local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i="1" dirty="0" err="1" smtClean="0"/>
              <a:t>testbed</a:t>
            </a:r>
            <a:r>
              <a:rPr lang="en-US" dirty="0" smtClean="0"/>
              <a:t> OFELIA</a:t>
            </a:r>
          </a:p>
          <a:p>
            <a:r>
              <a:rPr lang="en-US" dirty="0" err="1" smtClean="0"/>
              <a:t>Demonstração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vídeo</a:t>
            </a:r>
            <a:r>
              <a:rPr lang="en-US" dirty="0" smtClean="0"/>
              <a:t> do </a:t>
            </a:r>
            <a:r>
              <a:rPr lang="en-US" dirty="0" err="1" smtClean="0"/>
              <a:t>uso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i="1" dirty="0" err="1" smtClean="0"/>
              <a:t>testbed</a:t>
            </a:r>
            <a:r>
              <a:rPr lang="en-US" dirty="0" smtClean="0"/>
              <a:t> OFELIA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Ossificação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Internet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O Protocolo IP (IP) forma a base do nosso sistema de comunicação corrente, embora a tecnologia tenha origens nos anos 80</a:t>
            </a:r>
          </a:p>
          <a:p>
            <a:endParaRPr lang="pt-BR" dirty="0" smtClean="0"/>
          </a:p>
          <a:p>
            <a:pPr lvl="1"/>
            <a:r>
              <a:rPr lang="pt-BR" dirty="0" smtClean="0"/>
              <a:t>muitos remendos foram aplicados de modo que a rede sobrevivesse ao seu próprio sucesso,</a:t>
            </a:r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Funciona ... mas estamos engessados do ponto de vista de inovação</a:t>
            </a:r>
            <a:endParaRPr lang="en-US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5425" y="1219200"/>
            <a:ext cx="26955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77000" y="4267200"/>
            <a:ext cx="2446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Slides </a:t>
            </a:r>
            <a:r>
              <a:rPr lang="en-US" sz="1600" dirty="0" err="1" smtClean="0"/>
              <a:t>baseados</a:t>
            </a:r>
            <a:r>
              <a:rPr lang="en-US" sz="1600" dirty="0" smtClean="0"/>
              <a:t> no OFELIA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Inovação</a:t>
            </a:r>
            <a:r>
              <a:rPr lang="en-US" dirty="0" smtClean="0"/>
              <a:t> versus </a:t>
            </a:r>
            <a:r>
              <a:rPr lang="en-US" dirty="0" err="1" smtClean="0"/>
              <a:t>OpenFlow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/>
              <a:t>Inovação em Redes é impossível com sistemas fechados /  proprietários</a:t>
            </a:r>
          </a:p>
          <a:p>
            <a:endParaRPr lang="pt-BR" dirty="0" smtClean="0"/>
          </a:p>
          <a:p>
            <a:r>
              <a:rPr lang="pt-BR" dirty="0" smtClean="0"/>
              <a:t>É preciso uma solução aberta para implementar novos serviços com curto tempo para mercado</a:t>
            </a:r>
          </a:p>
          <a:p>
            <a:endParaRPr lang="pt-BR" dirty="0" smtClean="0"/>
          </a:p>
          <a:p>
            <a:r>
              <a:rPr lang="pt-BR" dirty="0" smtClean="0"/>
              <a:t>Operadores de rede não querem esperar que todos os fabricantes implementem uma inovação antes de ser capaz de lançar um novo serviço</a:t>
            </a:r>
          </a:p>
          <a:p>
            <a:endParaRPr lang="pt-BR" dirty="0" smtClean="0"/>
          </a:p>
          <a:p>
            <a:r>
              <a:rPr lang="pt-BR" dirty="0" smtClean="0"/>
              <a:t>A ideia é conseguir de volta o controle de nossas redes, e é onde o </a:t>
            </a:r>
            <a:r>
              <a:rPr lang="pt-BR" i="1" dirty="0" smtClean="0"/>
              <a:t>OpenFlow</a:t>
            </a:r>
            <a:r>
              <a:rPr lang="pt-BR" dirty="0" smtClean="0"/>
              <a:t> entra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219200"/>
            <a:ext cx="2667000" cy="490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OpenFlow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/>
              <a:t>Fruto do Programa de Pesquisa em Internet do Futuro de Stanford</a:t>
            </a:r>
          </a:p>
          <a:p>
            <a:r>
              <a:rPr lang="pt-BR" dirty="0" smtClean="0"/>
              <a:t>Separação do Plano de Controle e de Dados</a:t>
            </a:r>
          </a:p>
          <a:p>
            <a:pPr lvl="1"/>
            <a:r>
              <a:rPr lang="pt-BR" dirty="0" smtClean="0"/>
              <a:t>Uma instancia de um controlador centralizado faz a comunicação com os nós da rede usando o protocolo padrão OpenFlow</a:t>
            </a:r>
          </a:p>
          <a:p>
            <a:pPr lvl="1"/>
            <a:r>
              <a:rPr lang="pt-BR" dirty="0" smtClean="0"/>
              <a:t>As aplicações de rede residem dentro do controlador</a:t>
            </a:r>
          </a:p>
          <a:p>
            <a:r>
              <a:rPr lang="pt-BR" dirty="0" smtClean="0"/>
              <a:t>Permite programar diretamente o comportamento da rede pelo operador </a:t>
            </a:r>
          </a:p>
          <a:p>
            <a:pPr lvl="1"/>
            <a:r>
              <a:rPr lang="pt-BR" dirty="0" smtClean="0"/>
              <a:t>Reduzindo tempo de mercado para soluções específicas e</a:t>
            </a:r>
          </a:p>
          <a:p>
            <a:pPr lvl="1"/>
            <a:r>
              <a:rPr lang="pt-BR" dirty="0" smtClean="0"/>
              <a:t>Evitando ter que esperar que todos os fabricantes implementem a funcionalidade desejada</a:t>
            </a:r>
            <a:endParaRPr lang="en-US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219200"/>
            <a:ext cx="2971800" cy="506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OpenFlow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SBRC 2012, Ouro Preto - MG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volta</a:t>
            </a:r>
            <a:r>
              <a:rPr lang="en-US" dirty="0" smtClean="0"/>
              <a:t> as </a:t>
            </a:r>
            <a:r>
              <a:rPr lang="en-US" dirty="0" err="1" smtClean="0"/>
              <a:t>origens</a:t>
            </a:r>
            <a:r>
              <a:rPr lang="en-US" dirty="0" smtClean="0"/>
              <a:t>: </a:t>
            </a:r>
            <a:r>
              <a:rPr lang="en-US" dirty="0" err="1" smtClean="0"/>
              <a:t>comunicação</a:t>
            </a:r>
            <a:r>
              <a:rPr lang="en-US" dirty="0" smtClean="0"/>
              <a:t> entre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pontos</a:t>
            </a:r>
            <a:r>
              <a:rPr lang="en-US" dirty="0" smtClean="0"/>
              <a:t> </a:t>
            </a:r>
            <a:r>
              <a:rPr lang="en-US" dirty="0" err="1" smtClean="0"/>
              <a:t>cria</a:t>
            </a:r>
            <a:r>
              <a:rPr lang="en-US" dirty="0" smtClean="0"/>
              <a:t> um </a:t>
            </a:r>
            <a:r>
              <a:rPr lang="en-US" dirty="0" err="1" smtClean="0"/>
              <a:t>fluxo</a:t>
            </a:r>
            <a:r>
              <a:rPr lang="en-US" dirty="0" smtClean="0"/>
              <a:t> </a:t>
            </a:r>
          </a:p>
          <a:p>
            <a:pPr lvl="1"/>
            <a:r>
              <a:rPr lang="pt-BR" dirty="0" smtClean="0"/>
              <a:t>OpenFlow permite controlar o roteamento do fluxo fim-a-fim</a:t>
            </a:r>
          </a:p>
          <a:p>
            <a:pPr lvl="1"/>
            <a:r>
              <a:rPr lang="pt-BR" dirty="0" smtClean="0"/>
              <a:t>OpenFlow permite que implementem serviços dentro da rede</a:t>
            </a:r>
          </a:p>
        </p:txBody>
      </p:sp>
      <p:pic>
        <p:nvPicPr>
          <p:cNvPr id="21" name="Content Placeholder 7" descr="fig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2971800"/>
            <a:ext cx="7343775" cy="3333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Como </a:t>
            </a:r>
            <a:r>
              <a:rPr lang="en-US" dirty="0" err="1" smtClean="0"/>
              <a:t>isso</a:t>
            </a:r>
            <a:r>
              <a:rPr lang="en-US" dirty="0" smtClean="0"/>
              <a:t> </a:t>
            </a:r>
            <a:r>
              <a:rPr lang="en-US" dirty="0" err="1" smtClean="0"/>
              <a:t>funciona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Um switch </a:t>
            </a:r>
            <a:r>
              <a:rPr lang="en-US" dirty="0" err="1" smtClean="0"/>
              <a:t>OpenFlow</a:t>
            </a:r>
            <a:r>
              <a:rPr lang="en-US" dirty="0" smtClean="0"/>
              <a:t> </a:t>
            </a:r>
            <a:r>
              <a:rPr lang="en-US" dirty="0" err="1" smtClean="0"/>
              <a:t>somente</a:t>
            </a:r>
            <a:r>
              <a:rPr lang="en-US" dirty="0" smtClean="0"/>
              <a:t> </a:t>
            </a:r>
            <a:r>
              <a:rPr lang="en-US" dirty="0" err="1" smtClean="0"/>
              <a:t>redireciona</a:t>
            </a:r>
            <a:r>
              <a:rPr lang="en-US" dirty="0" smtClean="0"/>
              <a:t> </a:t>
            </a:r>
            <a:r>
              <a:rPr lang="en-US" i="1" dirty="0" smtClean="0"/>
              <a:t>frames</a:t>
            </a:r>
            <a:r>
              <a:rPr lang="en-US" dirty="0" smtClean="0"/>
              <a:t> se </a:t>
            </a:r>
            <a:r>
              <a:rPr lang="en-US" dirty="0" err="1" smtClean="0"/>
              <a:t>houver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entrada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tabela</a:t>
            </a:r>
            <a:r>
              <a:rPr lang="en-US" dirty="0" smtClean="0"/>
              <a:t> de </a:t>
            </a:r>
            <a:r>
              <a:rPr lang="en-US" dirty="0" err="1" smtClean="0"/>
              <a:t>fluxo</a:t>
            </a:r>
            <a:endParaRPr lang="en-US" dirty="0" smtClean="0"/>
          </a:p>
          <a:p>
            <a:r>
              <a:rPr lang="en-US" dirty="0" err="1" smtClean="0"/>
              <a:t>Caso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exista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entrada</a:t>
            </a:r>
            <a:r>
              <a:rPr lang="en-US" dirty="0" smtClean="0"/>
              <a:t>, </a:t>
            </a:r>
            <a:r>
              <a:rPr lang="en-US" dirty="0" err="1" smtClean="0"/>
              <a:t>ele</a:t>
            </a:r>
            <a:r>
              <a:rPr lang="en-US" dirty="0" smtClean="0"/>
              <a:t> </a:t>
            </a:r>
            <a:r>
              <a:rPr lang="en-US" dirty="0" err="1" smtClean="0"/>
              <a:t>precisa</a:t>
            </a:r>
            <a:r>
              <a:rPr lang="en-US" dirty="0" smtClean="0"/>
              <a:t> </a:t>
            </a:r>
            <a:r>
              <a:rPr lang="en-US" dirty="0" err="1" smtClean="0"/>
              <a:t>perguntar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controlador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obter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entrada</a:t>
            </a:r>
            <a:r>
              <a:rPr lang="en-US" dirty="0" smtClean="0"/>
              <a:t> </a:t>
            </a:r>
            <a:r>
              <a:rPr lang="en-US" dirty="0" err="1" smtClean="0"/>
              <a:t>correspondente</a:t>
            </a:r>
            <a:endParaRPr lang="en-US" dirty="0"/>
          </a:p>
        </p:txBody>
      </p:sp>
      <p:pic>
        <p:nvPicPr>
          <p:cNvPr id="5" name="Picture 4" descr="fig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3054576"/>
            <a:ext cx="6267450" cy="3193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Exemplo</a:t>
            </a:r>
            <a:r>
              <a:rPr lang="en-US" dirty="0" smtClean="0"/>
              <a:t> (1)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SBRC 2012, Ouro Preto - MG</a:t>
            </a:r>
            <a:endParaRPr lang="en-US"/>
          </a:p>
        </p:txBody>
      </p:sp>
      <p:pic>
        <p:nvPicPr>
          <p:cNvPr id="5" name="Content Placeholder 4" descr="fig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338434"/>
            <a:ext cx="8229600" cy="46986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Exemplo</a:t>
            </a:r>
            <a:r>
              <a:rPr lang="en-US" dirty="0" smtClean="0"/>
              <a:t> (2)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pic>
        <p:nvPicPr>
          <p:cNvPr id="5" name="Content Placeholder 4" descr="fig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350849"/>
            <a:ext cx="8229600" cy="46738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Exemplo</a:t>
            </a:r>
            <a:r>
              <a:rPr lang="en-US" dirty="0" smtClean="0"/>
              <a:t> (3)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pic>
        <p:nvPicPr>
          <p:cNvPr id="5" name="Content Placeholder 4" descr="fig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319198"/>
            <a:ext cx="8229600" cy="47371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FlowVisor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 smtClean="0"/>
              <a:t>FlowVisor</a:t>
            </a:r>
            <a:r>
              <a:rPr lang="en-US" dirty="0" smtClean="0"/>
              <a:t> é um </a:t>
            </a:r>
            <a:r>
              <a:rPr lang="en-US" dirty="0" err="1" smtClean="0"/>
              <a:t>tipo</a:t>
            </a:r>
            <a:r>
              <a:rPr lang="en-US" dirty="0" smtClean="0"/>
              <a:t> de</a:t>
            </a:r>
            <a:r>
              <a:rPr lang="en-US" b="1" dirty="0" smtClean="0"/>
              <a:t> </a:t>
            </a:r>
            <a:r>
              <a:rPr lang="en-US" b="1" dirty="0" err="1" smtClean="0"/>
              <a:t>controlador</a:t>
            </a:r>
            <a:r>
              <a:rPr lang="en-US" b="1" dirty="0" smtClean="0"/>
              <a:t> </a:t>
            </a:r>
            <a:r>
              <a:rPr lang="en-US" b="1" dirty="0" err="1" smtClean="0"/>
              <a:t>OpenFlow</a:t>
            </a:r>
            <a:r>
              <a:rPr lang="en-US" b="1" dirty="0" smtClean="0"/>
              <a:t> </a:t>
            </a:r>
            <a:r>
              <a:rPr lang="en-US" dirty="0" smtClean="0"/>
              <a:t>especial </a:t>
            </a:r>
            <a:r>
              <a:rPr lang="en-US" dirty="0" err="1" smtClean="0"/>
              <a:t>que</a:t>
            </a:r>
            <a:r>
              <a:rPr lang="en-US" dirty="0" smtClean="0"/>
              <a:t> age </a:t>
            </a:r>
            <a:r>
              <a:rPr lang="en-US" dirty="0" err="1" smtClean="0"/>
              <a:t>como</a:t>
            </a:r>
            <a:r>
              <a:rPr lang="en-US" dirty="0" smtClean="0"/>
              <a:t> um </a:t>
            </a:r>
            <a:r>
              <a:rPr lang="en-US" b="1" dirty="0" smtClean="0"/>
              <a:t>proxy </a:t>
            </a:r>
            <a:r>
              <a:rPr lang="en-US" b="1" dirty="0" err="1" smtClean="0"/>
              <a:t>transparente</a:t>
            </a:r>
            <a:r>
              <a:rPr lang="en-US" dirty="0" smtClean="0"/>
              <a:t> entre switches </a:t>
            </a:r>
            <a:r>
              <a:rPr lang="en-US" dirty="0" err="1" smtClean="0"/>
              <a:t>OpenFlow</a:t>
            </a:r>
            <a:r>
              <a:rPr lang="en-US" dirty="0" smtClean="0"/>
              <a:t> e </a:t>
            </a:r>
            <a:r>
              <a:rPr lang="en-US" dirty="0" err="1" smtClean="0"/>
              <a:t>múltiplos</a:t>
            </a:r>
            <a:r>
              <a:rPr lang="en-US" dirty="0" smtClean="0"/>
              <a:t> </a:t>
            </a:r>
            <a:r>
              <a:rPr lang="en-US" dirty="0" err="1" smtClean="0"/>
              <a:t>controladores</a:t>
            </a:r>
            <a:r>
              <a:rPr lang="en-US" dirty="0" smtClean="0"/>
              <a:t> </a:t>
            </a:r>
            <a:r>
              <a:rPr lang="en-US" dirty="0" err="1" smtClean="0"/>
              <a:t>OpenFlow</a:t>
            </a:r>
            <a:endParaRPr lang="en-US" dirty="0" smtClean="0"/>
          </a:p>
          <a:p>
            <a:r>
              <a:rPr lang="en-US" b="1" dirty="0" err="1" smtClean="0"/>
              <a:t>FlowVisor</a:t>
            </a:r>
            <a:r>
              <a:rPr lang="en-US" b="1" dirty="0" smtClean="0"/>
              <a:t> </a:t>
            </a:r>
            <a:r>
              <a:rPr lang="en-US" b="1" dirty="0" err="1" smtClean="0"/>
              <a:t>cria</a:t>
            </a:r>
            <a:r>
              <a:rPr lang="en-US" b="1" dirty="0" smtClean="0"/>
              <a:t> “</a:t>
            </a:r>
            <a:r>
              <a:rPr lang="en-US" b="1" dirty="0" err="1" smtClean="0"/>
              <a:t>fatias</a:t>
            </a:r>
            <a:r>
              <a:rPr lang="en-US" b="1" dirty="0" smtClean="0"/>
              <a:t>”</a:t>
            </a:r>
            <a:r>
              <a:rPr lang="en-US" dirty="0" smtClean="0"/>
              <a:t> </a:t>
            </a:r>
            <a:r>
              <a:rPr lang="en-US" dirty="0" err="1" smtClean="0"/>
              <a:t>interessantes</a:t>
            </a:r>
            <a:r>
              <a:rPr lang="en-US" dirty="0" smtClean="0"/>
              <a:t> de </a:t>
            </a:r>
            <a:r>
              <a:rPr lang="en-US" dirty="0" err="1" smtClean="0"/>
              <a:t>recursos</a:t>
            </a:r>
            <a:r>
              <a:rPr lang="en-US" dirty="0" smtClean="0"/>
              <a:t> de </a:t>
            </a:r>
            <a:r>
              <a:rPr lang="en-US" dirty="0" err="1" smtClean="0"/>
              <a:t>rede</a:t>
            </a:r>
            <a:r>
              <a:rPr lang="en-US" dirty="0" smtClean="0"/>
              <a:t> e </a:t>
            </a:r>
            <a:r>
              <a:rPr lang="en-US" dirty="0" err="1" smtClean="0"/>
              <a:t>delega</a:t>
            </a:r>
            <a:r>
              <a:rPr lang="en-US" dirty="0" smtClean="0"/>
              <a:t> o </a:t>
            </a:r>
            <a:r>
              <a:rPr lang="en-US" dirty="0" err="1" smtClean="0"/>
              <a:t>controle</a:t>
            </a:r>
            <a:r>
              <a:rPr lang="en-US" dirty="0" smtClean="0"/>
              <a:t> de </a:t>
            </a:r>
            <a:r>
              <a:rPr lang="en-US" dirty="0" err="1" smtClean="0"/>
              <a:t>cada</a:t>
            </a:r>
            <a:r>
              <a:rPr lang="en-US" dirty="0" smtClean="0"/>
              <a:t> “</a:t>
            </a:r>
            <a:r>
              <a:rPr lang="en-US" dirty="0" err="1" smtClean="0"/>
              <a:t>fatia</a:t>
            </a:r>
            <a:r>
              <a:rPr lang="en-US" dirty="0" smtClean="0"/>
              <a:t>” </a:t>
            </a:r>
            <a:r>
              <a:rPr lang="en-US" dirty="0" err="1" smtClean="0"/>
              <a:t>para</a:t>
            </a:r>
            <a:r>
              <a:rPr lang="en-US" dirty="0" smtClean="0"/>
              <a:t> um </a:t>
            </a:r>
            <a:r>
              <a:rPr lang="en-US" dirty="0" err="1" smtClean="0"/>
              <a:t>controlador</a:t>
            </a:r>
            <a:r>
              <a:rPr lang="en-US" dirty="0" smtClean="0"/>
              <a:t> </a:t>
            </a:r>
            <a:r>
              <a:rPr lang="en-US" dirty="0" err="1" smtClean="0"/>
              <a:t>diferente</a:t>
            </a:r>
            <a:endParaRPr lang="en-US" dirty="0" smtClean="0"/>
          </a:p>
          <a:p>
            <a:r>
              <a:rPr lang="en-US" dirty="0" err="1" smtClean="0"/>
              <a:t>FlowSpace</a:t>
            </a:r>
            <a:r>
              <a:rPr lang="en-US" dirty="0" smtClean="0"/>
              <a:t>: </a:t>
            </a:r>
            <a:r>
              <a:rPr lang="en-US" b="1" dirty="0" smtClean="0"/>
              <a:t>“</a:t>
            </a:r>
            <a:r>
              <a:rPr lang="en-US" b="1" dirty="0" err="1" smtClean="0"/>
              <a:t>Fatias</a:t>
            </a:r>
            <a:r>
              <a:rPr lang="en-US" b="1" dirty="0" smtClean="0"/>
              <a:t>” </a:t>
            </a:r>
            <a:r>
              <a:rPr lang="en-US" b="1" dirty="0" err="1" smtClean="0"/>
              <a:t>podem</a:t>
            </a:r>
            <a:r>
              <a:rPr lang="en-US" b="1" dirty="0" smtClean="0"/>
              <a:t> ser </a:t>
            </a:r>
            <a:r>
              <a:rPr lang="en-US" b="1" dirty="0" err="1" smtClean="0"/>
              <a:t>definidas</a:t>
            </a:r>
            <a:r>
              <a:rPr lang="en-US" b="1" dirty="0" smtClean="0"/>
              <a:t> </a:t>
            </a:r>
            <a:r>
              <a:rPr lang="en-US" b="1" dirty="0" err="1" smtClean="0"/>
              <a:t>por</a:t>
            </a:r>
            <a:r>
              <a:rPr lang="en-US" b="1" dirty="0" smtClean="0"/>
              <a:t> </a:t>
            </a:r>
            <a:r>
              <a:rPr lang="en-US" b="1" dirty="0" err="1" smtClean="0"/>
              <a:t>quaisquer</a:t>
            </a:r>
            <a:r>
              <a:rPr lang="en-US" b="1" dirty="0" smtClean="0"/>
              <a:t> </a:t>
            </a:r>
            <a:r>
              <a:rPr lang="en-US" b="1" dirty="0" err="1" smtClean="0"/>
              <a:t>combinações</a:t>
            </a:r>
            <a:r>
              <a:rPr lang="en-US" b="1" dirty="0" smtClean="0"/>
              <a:t> de:</a:t>
            </a:r>
            <a:r>
              <a:rPr lang="en-US" dirty="0" smtClean="0"/>
              <a:t> </a:t>
            </a:r>
            <a:r>
              <a:rPr lang="en-US" dirty="0" err="1" smtClean="0"/>
              <a:t>portas</a:t>
            </a:r>
            <a:r>
              <a:rPr lang="en-US" dirty="0" smtClean="0"/>
              <a:t> de switch (layer 1), </a:t>
            </a:r>
            <a:r>
              <a:rPr lang="en-US" dirty="0" err="1" smtClean="0"/>
              <a:t>endereço</a:t>
            </a:r>
            <a:r>
              <a:rPr lang="en-US" dirty="0" smtClean="0"/>
              <a:t> </a:t>
            </a:r>
            <a:r>
              <a:rPr lang="en-US" dirty="0" err="1" smtClean="0"/>
              <a:t>orig</a:t>
            </a:r>
            <a:r>
              <a:rPr lang="en-US" dirty="0" smtClean="0"/>
              <a:t>/</a:t>
            </a:r>
            <a:r>
              <a:rPr lang="en-US" dirty="0" err="1" smtClean="0"/>
              <a:t>dest</a:t>
            </a:r>
            <a:r>
              <a:rPr lang="en-US" dirty="0" smtClean="0"/>
              <a:t> </a:t>
            </a:r>
            <a:r>
              <a:rPr lang="en-US" dirty="0" err="1" smtClean="0"/>
              <a:t>ethernet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tipo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VLANs (layer 2), </a:t>
            </a:r>
            <a:r>
              <a:rPr lang="en-US" dirty="0" err="1" smtClean="0"/>
              <a:t>endereço</a:t>
            </a:r>
            <a:r>
              <a:rPr lang="en-US" dirty="0" smtClean="0"/>
              <a:t> IP </a:t>
            </a:r>
            <a:r>
              <a:rPr lang="en-US" dirty="0" err="1" smtClean="0"/>
              <a:t>orig</a:t>
            </a:r>
            <a:r>
              <a:rPr lang="en-US" dirty="0" smtClean="0"/>
              <a:t>/</a:t>
            </a:r>
            <a:r>
              <a:rPr lang="en-US" dirty="0" err="1" smtClean="0"/>
              <a:t>dst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tipo</a:t>
            </a:r>
            <a:r>
              <a:rPr lang="en-US" dirty="0" smtClean="0"/>
              <a:t> (layer 3), e </a:t>
            </a:r>
            <a:r>
              <a:rPr lang="en-US" dirty="0" err="1" smtClean="0"/>
              <a:t>porta</a:t>
            </a:r>
            <a:r>
              <a:rPr lang="en-US" dirty="0" smtClean="0"/>
              <a:t> TCP/UDP </a:t>
            </a:r>
            <a:r>
              <a:rPr lang="en-US" dirty="0" err="1" smtClean="0"/>
              <a:t>orig</a:t>
            </a:r>
            <a:r>
              <a:rPr lang="en-US" dirty="0" smtClean="0"/>
              <a:t>/</a:t>
            </a:r>
            <a:r>
              <a:rPr lang="en-US" dirty="0" err="1" smtClean="0"/>
              <a:t>dest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código</a:t>
            </a:r>
            <a:r>
              <a:rPr lang="en-US" dirty="0" smtClean="0"/>
              <a:t>/</a:t>
            </a:r>
            <a:r>
              <a:rPr lang="en-US" dirty="0" err="1" smtClean="0"/>
              <a:t>tipo</a:t>
            </a:r>
            <a:r>
              <a:rPr lang="en-US" dirty="0" smtClean="0"/>
              <a:t> ICMP (layer 4).</a:t>
            </a:r>
          </a:p>
          <a:p>
            <a:r>
              <a:rPr lang="en-US" b="1" dirty="0" err="1" smtClean="0"/>
              <a:t>FlowVisor</a:t>
            </a:r>
            <a:r>
              <a:rPr lang="en-US" b="1" dirty="0" smtClean="0"/>
              <a:t> </a:t>
            </a:r>
            <a:r>
              <a:rPr lang="en-US" b="1" dirty="0" err="1" smtClean="0"/>
              <a:t>garante</a:t>
            </a:r>
            <a:r>
              <a:rPr lang="en-US" b="1" dirty="0" smtClean="0"/>
              <a:t> </a:t>
            </a:r>
            <a:r>
              <a:rPr lang="en-US" b="1" dirty="0" err="1" smtClean="0"/>
              <a:t>isolamento</a:t>
            </a:r>
            <a:r>
              <a:rPr lang="en-US" b="1" dirty="0" smtClean="0"/>
              <a:t> </a:t>
            </a:r>
            <a:r>
              <a:rPr lang="en-US" dirty="0" smtClean="0"/>
              <a:t>entre </a:t>
            </a:r>
            <a:r>
              <a:rPr lang="en-US" dirty="0" err="1" smtClean="0"/>
              <a:t>cada</a:t>
            </a:r>
            <a:r>
              <a:rPr lang="en-US" dirty="0" smtClean="0"/>
              <a:t> “</a:t>
            </a:r>
            <a:r>
              <a:rPr lang="en-US" dirty="0" err="1" smtClean="0"/>
              <a:t>fatia</a:t>
            </a:r>
            <a:r>
              <a:rPr lang="en-US" dirty="0" smtClean="0"/>
              <a:t>”, de </a:t>
            </a:r>
            <a:r>
              <a:rPr lang="en-US" dirty="0" err="1" smtClean="0"/>
              <a:t>modo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um slice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possa</a:t>
            </a:r>
            <a:r>
              <a:rPr lang="en-US" dirty="0" smtClean="0"/>
              <a:t> </a:t>
            </a:r>
            <a:r>
              <a:rPr lang="en-US" dirty="0" err="1" smtClean="0"/>
              <a:t>afetar</a:t>
            </a:r>
            <a:r>
              <a:rPr lang="en-US" dirty="0" smtClean="0"/>
              <a:t> </a:t>
            </a:r>
            <a:r>
              <a:rPr lang="en-US" dirty="0" err="1" smtClean="0"/>
              <a:t>outro</a:t>
            </a:r>
            <a:r>
              <a:rPr lang="en-US" dirty="0" smtClean="0"/>
              <a:t> (ex. </a:t>
            </a:r>
            <a:r>
              <a:rPr lang="en-US" dirty="0" err="1" smtClean="0"/>
              <a:t>Produção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Content Placeholder 7" descr="fig1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32325" y="990600"/>
            <a:ext cx="4041775" cy="2724156"/>
          </a:xfrm>
        </p:spPr>
      </p:pic>
      <p:pic>
        <p:nvPicPr>
          <p:cNvPr id="9" name="Picture 8" descr="flowspa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3810000"/>
            <a:ext cx="3418801" cy="2432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Requisitos</a:t>
            </a:r>
            <a:r>
              <a:rPr lang="en-US" dirty="0" smtClean="0"/>
              <a:t> de </a:t>
            </a:r>
            <a:r>
              <a:rPr lang="en-US" dirty="0" err="1" smtClean="0"/>
              <a:t>Controle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Do </a:t>
            </a:r>
            <a:r>
              <a:rPr lang="en-US" dirty="0" err="1" smtClean="0"/>
              <a:t>ponto</a:t>
            </a:r>
            <a:r>
              <a:rPr lang="en-US" dirty="0" smtClean="0"/>
              <a:t> de vista de </a:t>
            </a:r>
            <a:r>
              <a:rPr lang="en-US" dirty="0" err="1" smtClean="0"/>
              <a:t>Controle</a:t>
            </a:r>
            <a:r>
              <a:rPr lang="en-US" dirty="0" smtClean="0"/>
              <a:t> é </a:t>
            </a:r>
            <a:r>
              <a:rPr lang="en-US" dirty="0" err="1" smtClean="0"/>
              <a:t>preciso</a:t>
            </a:r>
            <a:r>
              <a:rPr lang="en-US" dirty="0" smtClean="0"/>
              <a:t> </a:t>
            </a:r>
            <a:r>
              <a:rPr lang="en-US" dirty="0" err="1" smtClean="0"/>
              <a:t>ter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infraestrutura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suporte</a:t>
            </a:r>
            <a:r>
              <a:rPr lang="en-US" dirty="0" smtClean="0"/>
              <a:t>:</a:t>
            </a:r>
          </a:p>
          <a:p>
            <a:pPr lvl="1"/>
            <a:r>
              <a:rPr lang="en-US" b="1" dirty="0" err="1" smtClean="0"/>
              <a:t>Programabilidade</a:t>
            </a:r>
            <a:r>
              <a:rPr lang="en-US" dirty="0" smtClean="0"/>
              <a:t>: </a:t>
            </a:r>
            <a:r>
              <a:rPr lang="en-US" dirty="0" err="1" smtClean="0"/>
              <a:t>pesquisadores</a:t>
            </a:r>
            <a:r>
              <a:rPr lang="en-US" dirty="0" smtClean="0"/>
              <a:t> </a:t>
            </a:r>
            <a:r>
              <a:rPr lang="en-US" dirty="0" err="1" smtClean="0"/>
              <a:t>podem</a:t>
            </a:r>
            <a:r>
              <a:rPr lang="en-US" dirty="0" smtClean="0"/>
              <a:t> </a:t>
            </a:r>
            <a:r>
              <a:rPr lang="en-US" dirty="0" err="1" smtClean="0"/>
              <a:t>fazer</a:t>
            </a:r>
            <a:r>
              <a:rPr lang="en-US" dirty="0" smtClean="0"/>
              <a:t> o download de software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nós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testbed</a:t>
            </a:r>
            <a:r>
              <a:rPr lang="en-US" dirty="0" smtClean="0"/>
              <a:t> e </a:t>
            </a:r>
            <a:r>
              <a:rPr lang="en-US" dirty="0" err="1" smtClean="0"/>
              <a:t>controlar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mesmos</a:t>
            </a:r>
            <a:r>
              <a:rPr lang="en-US" dirty="0" smtClean="0"/>
              <a:t> se </a:t>
            </a:r>
            <a:r>
              <a:rPr lang="en-US" dirty="0" err="1" smtClean="0"/>
              <a:t>comportam</a:t>
            </a:r>
            <a:endParaRPr lang="en-US" dirty="0" smtClean="0"/>
          </a:p>
          <a:p>
            <a:pPr lvl="1"/>
            <a:r>
              <a:rPr lang="en-US" b="1" dirty="0" err="1" smtClean="0"/>
              <a:t>Virtualização</a:t>
            </a:r>
            <a:r>
              <a:rPr lang="en-US" b="1" dirty="0" smtClean="0"/>
              <a:t> e </a:t>
            </a:r>
            <a:r>
              <a:rPr lang="en-US" b="1" dirty="0" err="1" smtClean="0"/>
              <a:t>Outras</a:t>
            </a:r>
            <a:r>
              <a:rPr lang="en-US" b="1" dirty="0" smtClean="0"/>
              <a:t> </a:t>
            </a:r>
            <a:r>
              <a:rPr lang="en-US" b="1" dirty="0" err="1" smtClean="0"/>
              <a:t>Formas</a:t>
            </a:r>
            <a:r>
              <a:rPr lang="en-US" b="1" dirty="0" smtClean="0"/>
              <a:t> de </a:t>
            </a:r>
            <a:r>
              <a:rPr lang="en-US" b="1" dirty="0" err="1" smtClean="0"/>
              <a:t>Compartilhamento</a:t>
            </a:r>
            <a:r>
              <a:rPr lang="en-US" b="1" dirty="0" smtClean="0"/>
              <a:t> de </a:t>
            </a:r>
            <a:r>
              <a:rPr lang="en-US" b="1" dirty="0" err="1" smtClean="0"/>
              <a:t>Recursos</a:t>
            </a:r>
            <a:r>
              <a:rPr lang="en-US" dirty="0" smtClean="0"/>
              <a:t>: </a:t>
            </a:r>
            <a:r>
              <a:rPr lang="en-US" dirty="0" err="1" smtClean="0"/>
              <a:t>quando</a:t>
            </a:r>
            <a:r>
              <a:rPr lang="en-US" dirty="0" smtClean="0"/>
              <a:t> </a:t>
            </a:r>
            <a:r>
              <a:rPr lang="en-US" dirty="0" err="1" smtClean="0"/>
              <a:t>possível</a:t>
            </a:r>
            <a:r>
              <a:rPr lang="en-US" dirty="0" smtClean="0"/>
              <a:t>, </a:t>
            </a:r>
            <a:r>
              <a:rPr lang="en-US" dirty="0" err="1" smtClean="0"/>
              <a:t>implementar</a:t>
            </a:r>
            <a:r>
              <a:rPr lang="en-US" dirty="0" smtClean="0"/>
              <a:t> </a:t>
            </a:r>
            <a:r>
              <a:rPr lang="en-US" dirty="0" err="1" smtClean="0"/>
              <a:t>máquinas</a:t>
            </a:r>
            <a:r>
              <a:rPr lang="en-US" dirty="0" smtClean="0"/>
              <a:t> </a:t>
            </a:r>
            <a:r>
              <a:rPr lang="en-US" dirty="0" err="1" smtClean="0"/>
              <a:t>virtuais</a:t>
            </a:r>
            <a:r>
              <a:rPr lang="en-US" dirty="0" smtClean="0"/>
              <a:t> de </a:t>
            </a:r>
            <a:r>
              <a:rPr lang="en-US" dirty="0" err="1" smtClean="0"/>
              <a:t>modo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múltiplos</a:t>
            </a:r>
            <a:r>
              <a:rPr lang="en-US" dirty="0" smtClean="0"/>
              <a:t> </a:t>
            </a:r>
            <a:r>
              <a:rPr lang="en-US" dirty="0" err="1" smtClean="0"/>
              <a:t>pesquisadores</a:t>
            </a:r>
            <a:r>
              <a:rPr lang="en-US" dirty="0" smtClean="0"/>
              <a:t> </a:t>
            </a:r>
            <a:r>
              <a:rPr lang="en-US" dirty="0" err="1" smtClean="0"/>
              <a:t>possam</a:t>
            </a:r>
            <a:r>
              <a:rPr lang="en-US" dirty="0" smtClean="0"/>
              <a:t> </a:t>
            </a:r>
            <a:r>
              <a:rPr lang="en-US" dirty="0" err="1" smtClean="0"/>
              <a:t>usar</a:t>
            </a:r>
            <a:r>
              <a:rPr lang="en-US" dirty="0" smtClean="0"/>
              <a:t> </a:t>
            </a:r>
            <a:r>
              <a:rPr lang="en-US" dirty="0" err="1" smtClean="0"/>
              <a:t>simultaneamento</a:t>
            </a:r>
            <a:r>
              <a:rPr lang="en-US" dirty="0" smtClean="0"/>
              <a:t> a </a:t>
            </a:r>
            <a:r>
              <a:rPr lang="en-US" dirty="0" err="1" smtClean="0"/>
              <a:t>infraestrutura</a:t>
            </a:r>
            <a:endParaRPr lang="en-US" dirty="0" smtClean="0"/>
          </a:p>
          <a:p>
            <a:pPr lvl="1"/>
            <a:r>
              <a:rPr lang="en-US" b="1" dirty="0" err="1" smtClean="0"/>
              <a:t>Experimentação</a:t>
            </a:r>
            <a:r>
              <a:rPr lang="en-US" b="1" dirty="0" smtClean="0"/>
              <a:t> </a:t>
            </a:r>
            <a:r>
              <a:rPr lang="en-US" b="1" dirty="0" err="1" smtClean="0"/>
              <a:t>baseada</a:t>
            </a:r>
            <a:r>
              <a:rPr lang="en-US" b="1" dirty="0" smtClean="0"/>
              <a:t> </a:t>
            </a:r>
            <a:r>
              <a:rPr lang="en-US" b="1" dirty="0" err="1" smtClean="0"/>
              <a:t>em</a:t>
            </a:r>
            <a:r>
              <a:rPr lang="en-US" b="1" dirty="0" smtClean="0"/>
              <a:t> “</a:t>
            </a:r>
            <a:r>
              <a:rPr lang="en-US" b="1" dirty="0" err="1" smtClean="0"/>
              <a:t>Fatias</a:t>
            </a:r>
            <a:r>
              <a:rPr lang="en-US" b="1" dirty="0" smtClean="0"/>
              <a:t> de </a:t>
            </a:r>
            <a:r>
              <a:rPr lang="en-US" b="1" dirty="0" err="1" smtClean="0"/>
              <a:t>Experimentação</a:t>
            </a:r>
            <a:r>
              <a:rPr lang="en-US" b="1" dirty="0" smtClean="0"/>
              <a:t>”</a:t>
            </a:r>
            <a:r>
              <a:rPr lang="en-US" dirty="0" smtClean="0"/>
              <a:t>: </a:t>
            </a:r>
            <a:r>
              <a:rPr lang="en-US" dirty="0" err="1" smtClean="0"/>
              <a:t>Fatias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Slices </a:t>
            </a:r>
            <a:r>
              <a:rPr lang="en-US" dirty="0" err="1" smtClean="0"/>
              <a:t>são</a:t>
            </a:r>
            <a:r>
              <a:rPr lang="en-US" dirty="0" smtClean="0"/>
              <a:t> as </a:t>
            </a:r>
            <a:r>
              <a:rPr lang="en-US" dirty="0" err="1" smtClean="0"/>
              <a:t>frações</a:t>
            </a:r>
            <a:r>
              <a:rPr lang="en-US" dirty="0" smtClean="0"/>
              <a:t> de </a:t>
            </a:r>
            <a:r>
              <a:rPr lang="en-US" dirty="0" err="1" smtClean="0"/>
              <a:t>recursos</a:t>
            </a:r>
            <a:r>
              <a:rPr lang="en-US" dirty="0" smtClean="0"/>
              <a:t> </a:t>
            </a:r>
            <a:r>
              <a:rPr lang="en-US" dirty="0" err="1" smtClean="0"/>
              <a:t>alocados</a:t>
            </a:r>
            <a:r>
              <a:rPr lang="en-US" dirty="0" smtClean="0"/>
              <a:t> </a:t>
            </a:r>
            <a:r>
              <a:rPr lang="en-US" dirty="0" err="1" smtClean="0"/>
              <a:t>interconectados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plataformas</a:t>
            </a:r>
            <a:r>
              <a:rPr lang="en-US" dirty="0" smtClean="0"/>
              <a:t> e </a:t>
            </a:r>
            <a:r>
              <a:rPr lang="en-US" dirty="0" err="1" smtClean="0"/>
              <a:t>localizações</a:t>
            </a:r>
            <a:r>
              <a:rPr lang="en-US" dirty="0" smtClean="0"/>
              <a:t> </a:t>
            </a:r>
            <a:r>
              <a:rPr lang="en-US" dirty="0" err="1" smtClean="0"/>
              <a:t>diversas</a:t>
            </a:r>
            <a:r>
              <a:rPr lang="en-US" dirty="0" smtClean="0"/>
              <a:t>. A </a:t>
            </a:r>
            <a:r>
              <a:rPr lang="en-US" dirty="0" err="1" smtClean="0"/>
              <a:t>idéia</a:t>
            </a:r>
            <a:r>
              <a:rPr lang="en-US" dirty="0" smtClean="0"/>
              <a:t> é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pesquisadores</a:t>
            </a:r>
            <a:r>
              <a:rPr lang="en-US" dirty="0" smtClean="0"/>
              <a:t> </a:t>
            </a:r>
            <a:r>
              <a:rPr lang="en-US" dirty="0" err="1" smtClean="0"/>
              <a:t>possam</a:t>
            </a:r>
            <a:r>
              <a:rPr lang="en-US" dirty="0" smtClean="0"/>
              <a:t> </a:t>
            </a:r>
            <a:r>
              <a:rPr lang="en-US" dirty="0" err="1" smtClean="0"/>
              <a:t>remotamente</a:t>
            </a:r>
            <a:r>
              <a:rPr lang="en-US" dirty="0" smtClean="0"/>
              <a:t> </a:t>
            </a:r>
            <a:r>
              <a:rPr lang="en-US" dirty="0" err="1" smtClean="0"/>
              <a:t>configurar</a:t>
            </a:r>
            <a:r>
              <a:rPr lang="en-US" dirty="0" smtClean="0"/>
              <a:t>, </a:t>
            </a:r>
            <a:r>
              <a:rPr lang="en-US" dirty="0" err="1" smtClean="0"/>
              <a:t>programar</a:t>
            </a:r>
            <a:r>
              <a:rPr lang="en-US" dirty="0" smtClean="0"/>
              <a:t>, </a:t>
            </a:r>
            <a:r>
              <a:rPr lang="en-US" dirty="0" err="1" smtClean="0"/>
              <a:t>debugar</a:t>
            </a:r>
            <a:r>
              <a:rPr lang="en-US" dirty="0" smtClean="0"/>
              <a:t>, </a:t>
            </a:r>
            <a:r>
              <a:rPr lang="en-US" dirty="0" err="1" smtClean="0"/>
              <a:t>operar</a:t>
            </a:r>
            <a:r>
              <a:rPr lang="en-US" dirty="0" smtClean="0"/>
              <a:t>, </a:t>
            </a:r>
            <a:r>
              <a:rPr lang="en-US" dirty="0" err="1" smtClean="0"/>
              <a:t>gerenciar</a:t>
            </a:r>
            <a:r>
              <a:rPr lang="en-US" dirty="0" smtClean="0"/>
              <a:t> e </a:t>
            </a:r>
            <a:r>
              <a:rPr lang="en-US" dirty="0" err="1" smtClean="0"/>
              <a:t>desconectar</a:t>
            </a:r>
            <a:r>
              <a:rPr lang="en-US" dirty="0" smtClean="0"/>
              <a:t> </a:t>
            </a:r>
            <a:r>
              <a:rPr lang="en-US" dirty="0" err="1" smtClean="0"/>
              <a:t>sistemas</a:t>
            </a:r>
            <a:r>
              <a:rPr lang="en-US" dirty="0" smtClean="0"/>
              <a:t> </a:t>
            </a:r>
            <a:r>
              <a:rPr lang="en-US" dirty="0" err="1" smtClean="0"/>
              <a:t>distribuidos</a:t>
            </a:r>
            <a:r>
              <a:rPr lang="en-US" dirty="0" smtClean="0"/>
              <a:t> </a:t>
            </a:r>
            <a:r>
              <a:rPr lang="en-US" dirty="0" err="1" smtClean="0"/>
              <a:t>estabelecidos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CMF </a:t>
            </a:r>
          </a:p>
          <a:p>
            <a:pPr lvl="1"/>
            <a:r>
              <a:rPr lang="en-US" b="1" dirty="0" err="1" smtClean="0"/>
              <a:t>Federação</a:t>
            </a:r>
            <a:r>
              <a:rPr lang="en-US" dirty="0" smtClean="0"/>
              <a:t>: </a:t>
            </a:r>
            <a:r>
              <a:rPr lang="en-US" dirty="0" err="1" smtClean="0"/>
              <a:t>diferentes</a:t>
            </a:r>
            <a:r>
              <a:rPr lang="en-US" dirty="0" smtClean="0"/>
              <a:t> </a:t>
            </a:r>
            <a:r>
              <a:rPr lang="en-US" dirty="0" err="1" smtClean="0"/>
              <a:t>testbeds</a:t>
            </a:r>
            <a:r>
              <a:rPr lang="en-US" dirty="0" smtClean="0"/>
              <a:t> e </a:t>
            </a:r>
            <a:r>
              <a:rPr lang="en-US" dirty="0" err="1" smtClean="0"/>
              <a:t>seus</a:t>
            </a:r>
            <a:r>
              <a:rPr lang="en-US" dirty="0" smtClean="0"/>
              <a:t> </a:t>
            </a:r>
            <a:r>
              <a:rPr lang="en-US" dirty="0" err="1" smtClean="0"/>
              <a:t>respectivos</a:t>
            </a:r>
            <a:r>
              <a:rPr lang="en-US" dirty="0" smtClean="0"/>
              <a:t> CMFs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gerenciados</a:t>
            </a:r>
            <a:r>
              <a:rPr lang="en-US" dirty="0" smtClean="0"/>
              <a:t> e </a:t>
            </a:r>
            <a:r>
              <a:rPr lang="en-US" dirty="0" err="1" smtClean="0"/>
              <a:t>operados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diferentes</a:t>
            </a:r>
            <a:r>
              <a:rPr lang="en-US" dirty="0" smtClean="0"/>
              <a:t> </a:t>
            </a:r>
            <a:r>
              <a:rPr lang="en-US" dirty="0" err="1" smtClean="0"/>
              <a:t>organizações</a:t>
            </a:r>
            <a:r>
              <a:rPr lang="en-US" dirty="0" smtClean="0"/>
              <a:t>, e a </a:t>
            </a:r>
            <a:r>
              <a:rPr lang="en-US" dirty="0" err="1" smtClean="0"/>
              <a:t>federação</a:t>
            </a:r>
            <a:r>
              <a:rPr lang="en-US" dirty="0" smtClean="0"/>
              <a:t> é a </a:t>
            </a:r>
            <a:r>
              <a:rPr lang="en-US" dirty="0" err="1" smtClean="0"/>
              <a:t>maneira</a:t>
            </a:r>
            <a:r>
              <a:rPr lang="en-US" dirty="0" smtClean="0"/>
              <a:t> de </a:t>
            </a:r>
            <a:r>
              <a:rPr lang="en-US" dirty="0" err="1" smtClean="0"/>
              <a:t>federar</a:t>
            </a:r>
            <a:r>
              <a:rPr lang="en-US" dirty="0" smtClean="0"/>
              <a:t> </a:t>
            </a:r>
            <a:r>
              <a:rPr lang="en-US" dirty="0" err="1" smtClean="0"/>
              <a:t>todos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recursos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um </a:t>
            </a:r>
            <a:r>
              <a:rPr lang="en-US" dirty="0" err="1" smtClean="0"/>
              <a:t>grande</a:t>
            </a:r>
            <a:r>
              <a:rPr lang="en-US" dirty="0" smtClean="0"/>
              <a:t> “</a:t>
            </a:r>
            <a:r>
              <a:rPr lang="en-US" dirty="0" err="1" smtClean="0"/>
              <a:t>ecossistema</a:t>
            </a:r>
            <a:r>
              <a:rPr lang="en-US" dirty="0" smtClean="0"/>
              <a:t>” </a:t>
            </a:r>
            <a:r>
              <a:rPr lang="en-US" dirty="0" err="1" smtClean="0"/>
              <a:t>federado</a:t>
            </a:r>
            <a:r>
              <a:rPr lang="en-US" dirty="0" smtClean="0"/>
              <a:t> de </a:t>
            </a:r>
            <a:r>
              <a:rPr lang="en-US" dirty="0" err="1" smtClean="0"/>
              <a:t>experimentação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OFELIA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/>
              <a:t>Provê</a:t>
            </a:r>
            <a:r>
              <a:rPr lang="en-US" dirty="0" smtClean="0"/>
              <a:t> </a:t>
            </a:r>
            <a:r>
              <a:rPr lang="en-US" b="1" dirty="0" err="1" smtClean="0"/>
              <a:t>uma</a:t>
            </a:r>
            <a:r>
              <a:rPr lang="en-US" b="1" dirty="0" smtClean="0"/>
              <a:t> </a:t>
            </a:r>
            <a:r>
              <a:rPr lang="en-US" b="1" dirty="0" err="1" smtClean="0"/>
              <a:t>infraestrutura</a:t>
            </a:r>
            <a:r>
              <a:rPr lang="en-US" b="1" dirty="0" smtClean="0"/>
              <a:t> de </a:t>
            </a:r>
            <a:r>
              <a:rPr lang="en-US" b="1" dirty="0" err="1" smtClean="0"/>
              <a:t>experimentação</a:t>
            </a:r>
            <a:r>
              <a:rPr lang="en-US" b="1" dirty="0" smtClean="0"/>
              <a:t> </a:t>
            </a:r>
            <a:r>
              <a:rPr lang="en-US" b="1" dirty="0" err="1" smtClean="0"/>
              <a:t>única</a:t>
            </a:r>
            <a:r>
              <a:rPr lang="en-US" b="1" dirty="0" smtClean="0"/>
              <a:t> </a:t>
            </a:r>
            <a:r>
              <a:rPr lang="en-US" dirty="0" err="1" smtClean="0"/>
              <a:t>baseada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OpenFlow</a:t>
            </a:r>
            <a:endParaRPr lang="en-US" dirty="0" smtClean="0"/>
          </a:p>
          <a:p>
            <a:pPr lvl="1"/>
            <a:r>
              <a:rPr lang="en-US" dirty="0" err="1" smtClean="0"/>
              <a:t>Permite</a:t>
            </a:r>
            <a:r>
              <a:rPr lang="en-US" dirty="0" smtClean="0"/>
              <a:t> </a:t>
            </a:r>
            <a:r>
              <a:rPr lang="en-US" dirty="0" err="1" smtClean="0"/>
              <a:t>aos</a:t>
            </a:r>
            <a:r>
              <a:rPr lang="en-US" dirty="0" smtClean="0"/>
              <a:t> </a:t>
            </a:r>
            <a:r>
              <a:rPr lang="en-US" dirty="0" err="1" smtClean="0"/>
              <a:t>pesquisadores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somente</a:t>
            </a:r>
            <a:r>
              <a:rPr lang="en-US" dirty="0" smtClean="0"/>
              <a:t> </a:t>
            </a:r>
            <a:r>
              <a:rPr lang="en-US" dirty="0" err="1" smtClean="0"/>
              <a:t>experimentar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rede</a:t>
            </a:r>
            <a:r>
              <a:rPr lang="en-US" dirty="0" smtClean="0"/>
              <a:t> de </a:t>
            </a:r>
            <a:r>
              <a:rPr lang="en-US" dirty="0" err="1" smtClean="0"/>
              <a:t>teste</a:t>
            </a:r>
            <a:endParaRPr lang="en-US" dirty="0" smtClean="0"/>
          </a:p>
          <a:p>
            <a:pPr lvl="1"/>
            <a:r>
              <a:rPr lang="en-US" dirty="0" err="1" smtClean="0"/>
              <a:t>Mas</a:t>
            </a:r>
            <a:r>
              <a:rPr lang="en-US" dirty="0" smtClean="0"/>
              <a:t> </a:t>
            </a:r>
            <a:r>
              <a:rPr lang="en-US" dirty="0" err="1" smtClean="0"/>
              <a:t>permite</a:t>
            </a:r>
            <a:r>
              <a:rPr lang="en-US" dirty="0" smtClean="0"/>
              <a:t> </a:t>
            </a:r>
            <a:r>
              <a:rPr lang="en-US" dirty="0" err="1" smtClean="0"/>
              <a:t>controlar</a:t>
            </a:r>
            <a:r>
              <a:rPr lang="en-US" dirty="0" smtClean="0"/>
              <a:t> a </a:t>
            </a:r>
            <a:r>
              <a:rPr lang="en-US" dirty="0" err="1" smtClean="0"/>
              <a:t>própria</a:t>
            </a:r>
            <a:r>
              <a:rPr lang="en-US" dirty="0" smtClean="0"/>
              <a:t> </a:t>
            </a:r>
            <a:r>
              <a:rPr lang="en-US" dirty="0" err="1" smtClean="0"/>
              <a:t>rede</a:t>
            </a:r>
            <a:r>
              <a:rPr lang="en-US" dirty="0" smtClean="0"/>
              <a:t> </a:t>
            </a:r>
            <a:r>
              <a:rPr lang="en-US" dirty="0" err="1" smtClean="0"/>
              <a:t>precisamente</a:t>
            </a:r>
            <a:r>
              <a:rPr lang="en-US" dirty="0" smtClean="0"/>
              <a:t> e </a:t>
            </a:r>
            <a:r>
              <a:rPr lang="en-US" dirty="0" err="1" smtClean="0"/>
              <a:t>dinamicamente</a:t>
            </a:r>
            <a:endParaRPr lang="en-US" dirty="0" smtClean="0"/>
          </a:p>
          <a:p>
            <a:pPr lvl="1"/>
            <a:r>
              <a:rPr lang="en-US" dirty="0" err="1" smtClean="0"/>
              <a:t>Permite</a:t>
            </a:r>
            <a:r>
              <a:rPr lang="en-US" dirty="0" smtClean="0"/>
              <a:t> a </a:t>
            </a:r>
            <a:r>
              <a:rPr lang="en-US" dirty="0" err="1" smtClean="0"/>
              <a:t>experimentação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redes</a:t>
            </a:r>
            <a:r>
              <a:rPr lang="en-US" dirty="0" smtClean="0"/>
              <a:t> multi-layer e multi-</a:t>
            </a:r>
            <a:r>
              <a:rPr lang="en-US" dirty="0" err="1" smtClean="0"/>
              <a:t>technologia</a:t>
            </a:r>
            <a:endParaRPr lang="en-US" dirty="0" smtClean="0"/>
          </a:p>
          <a:p>
            <a:r>
              <a:rPr lang="en-US" dirty="0" err="1" smtClean="0"/>
              <a:t>Programe</a:t>
            </a:r>
            <a:r>
              <a:rPr lang="en-US" dirty="0" smtClean="0"/>
              <a:t> a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própria</a:t>
            </a:r>
            <a:r>
              <a:rPr lang="en-US" dirty="0" smtClean="0"/>
              <a:t> </a:t>
            </a:r>
            <a:r>
              <a:rPr lang="en-US" b="1" i="1" dirty="0" err="1" smtClean="0"/>
              <a:t>rede</a:t>
            </a:r>
            <a:r>
              <a:rPr lang="en-US" b="1" i="1" dirty="0" smtClean="0"/>
              <a:t> </a:t>
            </a:r>
            <a:r>
              <a:rPr lang="en-US" b="1" i="1" dirty="0" err="1" smtClean="0"/>
              <a:t>em</a:t>
            </a:r>
            <a:r>
              <a:rPr lang="en-US" b="1" i="1" dirty="0" smtClean="0"/>
              <a:t> </a:t>
            </a:r>
            <a:r>
              <a:rPr lang="en-US" b="1" i="1" dirty="0" err="1" smtClean="0"/>
              <a:t>nuvem</a:t>
            </a:r>
            <a:r>
              <a:rPr lang="en-US" dirty="0" smtClean="0"/>
              <a:t>!</a:t>
            </a:r>
          </a:p>
          <a:p>
            <a:r>
              <a:rPr lang="en-US" dirty="0" err="1" smtClean="0"/>
              <a:t>Conjunto</a:t>
            </a:r>
            <a:r>
              <a:rPr lang="en-US" dirty="0" smtClean="0"/>
              <a:t> de </a:t>
            </a:r>
            <a:r>
              <a:rPr lang="en-US" dirty="0" err="1" smtClean="0"/>
              <a:t>ilhas</a:t>
            </a:r>
            <a:r>
              <a:rPr lang="en-US" dirty="0" smtClean="0"/>
              <a:t> </a:t>
            </a:r>
            <a:r>
              <a:rPr lang="en-US" dirty="0" err="1" smtClean="0"/>
              <a:t>disponíveis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experimentos</a:t>
            </a:r>
            <a:endParaRPr lang="en-US" dirty="0" smtClean="0"/>
          </a:p>
          <a:p>
            <a:r>
              <a:rPr lang="en-US" dirty="0" smtClean="0"/>
              <a:t>OFELIA Website: </a:t>
            </a:r>
          </a:p>
          <a:p>
            <a:pPr>
              <a:buNone/>
            </a:pPr>
            <a:r>
              <a:rPr lang="en-US" dirty="0" smtClean="0"/>
              <a:t>http://www.fp7-ofelia.eu/</a:t>
            </a:r>
            <a:endParaRPr lang="en-US" dirty="0"/>
          </a:p>
        </p:txBody>
      </p:sp>
      <p:pic>
        <p:nvPicPr>
          <p:cNvPr id="6" name="Content Placeholder 5" descr="fig1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086350" y="2274887"/>
            <a:ext cx="3133725" cy="2819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Ferramentas</a:t>
            </a:r>
            <a:r>
              <a:rPr lang="en-US" dirty="0" smtClean="0"/>
              <a:t> OFELIA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Os </a:t>
            </a:r>
            <a:r>
              <a:rPr lang="pt-BR" b="1" dirty="0" smtClean="0"/>
              <a:t>usuários controlam sua própria rede </a:t>
            </a:r>
            <a:r>
              <a:rPr lang="pt-BR" dirty="0" smtClean="0"/>
              <a:t>e podem criar uma “Internet própria para eles”</a:t>
            </a:r>
          </a:p>
          <a:p>
            <a:endParaRPr lang="pt-BR" dirty="0" smtClean="0"/>
          </a:p>
          <a:p>
            <a:r>
              <a:rPr lang="pt-BR" dirty="0" smtClean="0"/>
              <a:t>OFELIA </a:t>
            </a:r>
            <a:r>
              <a:rPr lang="pt-BR" b="1" dirty="0" smtClean="0"/>
              <a:t>provê as ferramentas</a:t>
            </a:r>
            <a:r>
              <a:rPr lang="pt-BR" dirty="0" smtClean="0"/>
              <a:t> para criar inovação na Internet do Futuro</a:t>
            </a:r>
          </a:p>
          <a:p>
            <a:endParaRPr lang="pt-BR" dirty="0" smtClean="0"/>
          </a:p>
          <a:p>
            <a:r>
              <a:rPr lang="pt-BR" dirty="0" smtClean="0"/>
              <a:t>OFELIA está criando um </a:t>
            </a:r>
            <a:r>
              <a:rPr lang="pt-BR" b="1" dirty="0" smtClean="0"/>
              <a:t>substrato Europeu </a:t>
            </a:r>
            <a:r>
              <a:rPr lang="pt-BR" dirty="0" smtClean="0"/>
              <a:t>para esse novo tipo de maneira de pensar e lidar com redes, e rodar serviços nas mesmas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OFELIA </a:t>
            </a:r>
            <a:r>
              <a:rPr lang="en-US" dirty="0" err="1" smtClean="0"/>
              <a:t>Fluxo</a:t>
            </a:r>
            <a:r>
              <a:rPr lang="en-US" dirty="0" smtClean="0"/>
              <a:t> de </a:t>
            </a:r>
            <a:r>
              <a:rPr lang="en-US" dirty="0" err="1" smtClean="0"/>
              <a:t>Trabalho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 descr="fig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144000" cy="5322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Baseado</a:t>
            </a:r>
            <a:r>
              <a:rPr lang="en-US" dirty="0" smtClean="0"/>
              <a:t> no Expedient/Opt-In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pic>
        <p:nvPicPr>
          <p:cNvPr id="5" name="Content Placeholder 4" descr="expedient-opti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303065" y="1219200"/>
            <a:ext cx="6537869" cy="4937125"/>
          </a:xfr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Arquitetura</a:t>
            </a:r>
            <a:r>
              <a:rPr lang="en-US" dirty="0" smtClean="0"/>
              <a:t> </a:t>
            </a:r>
            <a:r>
              <a:rPr lang="en-US" dirty="0" err="1" smtClean="0"/>
              <a:t>Interna</a:t>
            </a:r>
            <a:r>
              <a:rPr lang="en-US" dirty="0" smtClean="0"/>
              <a:t> do OFELIA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g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074" y="1295400"/>
            <a:ext cx="7452318" cy="5392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Estrutura</a:t>
            </a:r>
            <a:r>
              <a:rPr lang="en-US" dirty="0" smtClean="0"/>
              <a:t> de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ilha</a:t>
            </a:r>
            <a:r>
              <a:rPr lang="en-US" dirty="0" smtClean="0"/>
              <a:t> OFELIA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g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264604"/>
            <a:ext cx="7848228" cy="5254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OFELIA – </a:t>
            </a:r>
            <a:r>
              <a:rPr lang="en-US" dirty="0" err="1" smtClean="0"/>
              <a:t>ponto</a:t>
            </a:r>
            <a:r>
              <a:rPr lang="en-US" dirty="0" smtClean="0"/>
              <a:t> de vista </a:t>
            </a:r>
            <a:r>
              <a:rPr lang="en-US" dirty="0" err="1" smtClean="0"/>
              <a:t>usuário</a:t>
            </a:r>
            <a:endParaRPr lang="en-US" dirty="0"/>
          </a:p>
        </p:txBody>
      </p:sp>
      <p:sp>
        <p:nvSpPr>
          <p:cNvPr id="2" name="Espaço Reservado para Texto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Registrando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conta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https://alpha.fp7-ofelia.eu/doc/index.php/Getting_an_OFELIA_account</a:t>
            </a:r>
          </a:p>
          <a:p>
            <a:r>
              <a:rPr lang="en-US" dirty="0" err="1" smtClean="0"/>
              <a:t>Configurando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conexão</a:t>
            </a:r>
            <a:r>
              <a:rPr lang="en-US" dirty="0" smtClean="0"/>
              <a:t> </a:t>
            </a:r>
            <a:r>
              <a:rPr lang="en-US" dirty="0" err="1" smtClean="0"/>
              <a:t>OpenVPN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https://alpha.fp7-ofelia.eu/doc/index.php/VPN_setup</a:t>
            </a:r>
          </a:p>
          <a:p>
            <a:r>
              <a:rPr lang="en-US" dirty="0" err="1" smtClean="0"/>
              <a:t>Fazendo</a:t>
            </a:r>
            <a:r>
              <a:rPr lang="en-US" dirty="0" smtClean="0"/>
              <a:t> login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ilha</a:t>
            </a:r>
            <a:r>
              <a:rPr lang="en-US" dirty="0" smtClean="0"/>
              <a:t> OFELIA:</a:t>
            </a:r>
          </a:p>
          <a:p>
            <a:pPr lvl="1"/>
            <a:r>
              <a:rPr lang="en-US" dirty="0" smtClean="0"/>
              <a:t>i.e.: https://exp.i2cat.fp7-ofelia.eu/</a:t>
            </a:r>
          </a:p>
          <a:p>
            <a:r>
              <a:rPr lang="en-US" dirty="0" err="1" smtClean="0"/>
              <a:t>Criando</a:t>
            </a:r>
            <a:r>
              <a:rPr lang="en-US" dirty="0" smtClean="0"/>
              <a:t> um </a:t>
            </a:r>
            <a:r>
              <a:rPr lang="en-US" dirty="0" err="1" smtClean="0"/>
              <a:t>projeto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Submetendo</a:t>
            </a:r>
            <a:r>
              <a:rPr lang="en-US" dirty="0" smtClean="0"/>
              <a:t> </a:t>
            </a:r>
            <a:r>
              <a:rPr lang="en-US" dirty="0" err="1" smtClean="0"/>
              <a:t>requisições</a:t>
            </a:r>
            <a:r>
              <a:rPr lang="en-US" dirty="0" smtClean="0"/>
              <a:t> de </a:t>
            </a:r>
            <a:r>
              <a:rPr lang="en-US" dirty="0" err="1" smtClean="0"/>
              <a:t>permissão</a:t>
            </a:r>
            <a:endParaRPr lang="en-US" dirty="0" smtClean="0"/>
          </a:p>
          <a:p>
            <a:pPr lvl="1"/>
            <a:r>
              <a:rPr lang="en-US" dirty="0" err="1" smtClean="0"/>
              <a:t>Preenchendo</a:t>
            </a:r>
            <a:r>
              <a:rPr lang="en-US" dirty="0" smtClean="0"/>
              <a:t> </a:t>
            </a:r>
            <a:r>
              <a:rPr lang="en-US" dirty="0" err="1" smtClean="0"/>
              <a:t>campos</a:t>
            </a:r>
            <a:r>
              <a:rPr lang="en-US" dirty="0" smtClean="0"/>
              <a:t> de </a:t>
            </a:r>
            <a:r>
              <a:rPr lang="en-US" dirty="0" err="1" smtClean="0"/>
              <a:t>informação</a:t>
            </a:r>
            <a:r>
              <a:rPr lang="en-US" dirty="0" smtClean="0"/>
              <a:t> do </a:t>
            </a:r>
            <a:r>
              <a:rPr lang="en-US" dirty="0" err="1" smtClean="0"/>
              <a:t>projeto</a:t>
            </a:r>
            <a:r>
              <a:rPr lang="en-US" dirty="0" smtClean="0"/>
              <a:t>, </a:t>
            </a:r>
            <a:r>
              <a:rPr lang="en-US" dirty="0" err="1" smtClean="0"/>
              <a:t>adicionando</a:t>
            </a:r>
            <a:r>
              <a:rPr lang="en-US" dirty="0" smtClean="0"/>
              <a:t> </a:t>
            </a:r>
            <a:r>
              <a:rPr lang="en-US" dirty="0" err="1" smtClean="0"/>
              <a:t>membros</a:t>
            </a:r>
            <a:r>
              <a:rPr lang="en-US" dirty="0" smtClean="0"/>
              <a:t>,  </a:t>
            </a:r>
            <a:r>
              <a:rPr lang="en-US" dirty="0" err="1" smtClean="0"/>
              <a:t>gerenciando</a:t>
            </a:r>
            <a:r>
              <a:rPr lang="en-US" dirty="0" smtClean="0"/>
              <a:t> “slices” do </a:t>
            </a:r>
            <a:r>
              <a:rPr lang="en-US" dirty="0" err="1" smtClean="0"/>
              <a:t>projeto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OFELIA – </a:t>
            </a:r>
            <a:r>
              <a:rPr lang="en-US" dirty="0" err="1" smtClean="0"/>
              <a:t>ponto</a:t>
            </a:r>
            <a:r>
              <a:rPr lang="en-US" dirty="0" smtClean="0"/>
              <a:t> de vista </a:t>
            </a:r>
            <a:r>
              <a:rPr lang="en-US" dirty="0" err="1" smtClean="0"/>
              <a:t>usuário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Adicionando</a:t>
            </a:r>
            <a:r>
              <a:rPr lang="en-US" dirty="0" smtClean="0"/>
              <a:t> </a:t>
            </a:r>
            <a:r>
              <a:rPr lang="en-US" dirty="0" err="1" smtClean="0"/>
              <a:t>Agregados</a:t>
            </a:r>
            <a:r>
              <a:rPr lang="en-US" dirty="0" smtClean="0"/>
              <a:t>;</a:t>
            </a:r>
          </a:p>
          <a:p>
            <a:pPr lvl="1"/>
            <a:r>
              <a:rPr lang="en-US" dirty="0" smtClean="0"/>
              <a:t>Opt-in / </a:t>
            </a:r>
            <a:r>
              <a:rPr lang="en-US" dirty="0" err="1" smtClean="0"/>
              <a:t>VT_Manager</a:t>
            </a:r>
            <a:r>
              <a:rPr lang="en-US" dirty="0" smtClean="0"/>
              <a:t> (</a:t>
            </a:r>
            <a:r>
              <a:rPr lang="en-US" dirty="0" err="1" smtClean="0"/>
              <a:t>pelo</a:t>
            </a:r>
            <a:r>
              <a:rPr lang="en-US" dirty="0" smtClean="0"/>
              <a:t> </a:t>
            </a:r>
            <a:r>
              <a:rPr lang="en-US" dirty="0" err="1" smtClean="0"/>
              <a:t>menos</a:t>
            </a:r>
            <a:r>
              <a:rPr lang="en-US" dirty="0" smtClean="0"/>
              <a:t> 1 de </a:t>
            </a:r>
            <a:r>
              <a:rPr lang="en-US" dirty="0" err="1" smtClean="0"/>
              <a:t>cada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Criando</a:t>
            </a:r>
            <a:r>
              <a:rPr lang="en-US" dirty="0" smtClean="0"/>
              <a:t> um Slice:</a:t>
            </a:r>
          </a:p>
          <a:p>
            <a:pPr lvl="1"/>
            <a:r>
              <a:rPr lang="en-US" dirty="0" err="1" smtClean="0"/>
              <a:t>Preenchendo</a:t>
            </a:r>
            <a:r>
              <a:rPr lang="en-US" dirty="0" smtClean="0"/>
              <a:t> um </a:t>
            </a:r>
            <a:r>
              <a:rPr lang="en-US" dirty="0" err="1" smtClean="0"/>
              <a:t>nome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slice, </a:t>
            </a:r>
            <a:r>
              <a:rPr lang="en-US" dirty="0" err="1" smtClean="0"/>
              <a:t>descrição</a:t>
            </a:r>
            <a:r>
              <a:rPr lang="en-US" dirty="0" smtClean="0"/>
              <a:t>, TTL e </a:t>
            </a:r>
            <a:r>
              <a:rPr lang="en-US" dirty="0" err="1" smtClean="0"/>
              <a:t>adicionando</a:t>
            </a:r>
            <a:r>
              <a:rPr lang="en-US" dirty="0" smtClean="0"/>
              <a:t> </a:t>
            </a:r>
            <a:r>
              <a:rPr lang="en-US" dirty="0" err="1" smtClean="0"/>
              <a:t>Agregados</a:t>
            </a:r>
            <a:r>
              <a:rPr lang="en-US" dirty="0" smtClean="0"/>
              <a:t>;</a:t>
            </a:r>
          </a:p>
          <a:p>
            <a:r>
              <a:rPr lang="en-US" dirty="0" err="1" smtClean="0"/>
              <a:t>Gerenciando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Recursos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Criando</a:t>
            </a:r>
            <a:r>
              <a:rPr lang="en-US" dirty="0" smtClean="0"/>
              <a:t> VMs (</a:t>
            </a:r>
            <a:r>
              <a:rPr lang="en-US" dirty="0" err="1" smtClean="0"/>
              <a:t>nome</a:t>
            </a:r>
            <a:r>
              <a:rPr lang="en-US" dirty="0" smtClean="0"/>
              <a:t> das VM, </a:t>
            </a:r>
            <a:r>
              <a:rPr lang="en-US" dirty="0" err="1" smtClean="0"/>
              <a:t>selecionando</a:t>
            </a:r>
            <a:r>
              <a:rPr lang="en-US" dirty="0" smtClean="0"/>
              <a:t> image, </a:t>
            </a:r>
            <a:r>
              <a:rPr lang="en-US" dirty="0" err="1" smtClean="0"/>
              <a:t>memória</a:t>
            </a:r>
            <a:r>
              <a:rPr lang="en-US" dirty="0" smtClean="0"/>
              <a:t>);</a:t>
            </a:r>
          </a:p>
          <a:p>
            <a:r>
              <a:rPr lang="en-US" dirty="0" err="1" smtClean="0"/>
              <a:t>Configurando</a:t>
            </a:r>
            <a:r>
              <a:rPr lang="en-US" dirty="0" smtClean="0"/>
              <a:t> VMs:</a:t>
            </a:r>
          </a:p>
          <a:p>
            <a:pPr lvl="1"/>
            <a:r>
              <a:rPr lang="en-US" dirty="0" smtClean="0"/>
              <a:t>É </a:t>
            </a:r>
            <a:r>
              <a:rPr lang="en-US" dirty="0" err="1" smtClean="0"/>
              <a:t>preciso</a:t>
            </a:r>
            <a:r>
              <a:rPr lang="en-US" dirty="0" smtClean="0"/>
              <a:t> </a:t>
            </a:r>
            <a:r>
              <a:rPr lang="en-US" dirty="0" err="1" smtClean="0"/>
              <a:t>acessar</a:t>
            </a:r>
            <a:r>
              <a:rPr lang="en-US" dirty="0" smtClean="0"/>
              <a:t> via SSH, e </a:t>
            </a:r>
            <a:r>
              <a:rPr lang="en-US" dirty="0" err="1" smtClean="0"/>
              <a:t>instalar</a:t>
            </a:r>
            <a:r>
              <a:rPr lang="en-US" dirty="0" smtClean="0"/>
              <a:t> e </a:t>
            </a:r>
            <a:r>
              <a:rPr lang="en-US" dirty="0" err="1" smtClean="0"/>
              <a:t>configurar</a:t>
            </a:r>
            <a:r>
              <a:rPr lang="en-US" dirty="0" smtClean="0"/>
              <a:t> </a:t>
            </a:r>
            <a:r>
              <a:rPr lang="en-US" dirty="0" err="1" smtClean="0"/>
              <a:t>ferramentas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tarde</a:t>
            </a:r>
            <a:r>
              <a:rPr lang="en-US" dirty="0" smtClean="0"/>
              <a:t>;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OFELIA – </a:t>
            </a:r>
            <a:r>
              <a:rPr lang="en-US" dirty="0" err="1" smtClean="0"/>
              <a:t>ponto</a:t>
            </a:r>
            <a:r>
              <a:rPr lang="en-US" dirty="0" smtClean="0"/>
              <a:t> de vista </a:t>
            </a:r>
            <a:r>
              <a:rPr lang="en-US" dirty="0" err="1" smtClean="0"/>
              <a:t>usuário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Reservando</a:t>
            </a:r>
            <a:r>
              <a:rPr lang="en-US" dirty="0" smtClean="0"/>
              <a:t> (Booking)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Recursos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Selecionando</a:t>
            </a:r>
            <a:r>
              <a:rPr lang="en-US" dirty="0" smtClean="0"/>
              <a:t> </a:t>
            </a:r>
            <a:r>
              <a:rPr lang="en-US" dirty="0" err="1" smtClean="0"/>
              <a:t>portas</a:t>
            </a:r>
            <a:r>
              <a:rPr lang="en-US" dirty="0" smtClean="0"/>
              <a:t> e switches, </a:t>
            </a:r>
            <a:r>
              <a:rPr lang="en-US" dirty="0" err="1" smtClean="0"/>
              <a:t>configurando</a:t>
            </a:r>
            <a:r>
              <a:rPr lang="en-US" dirty="0" smtClean="0"/>
              <a:t> </a:t>
            </a:r>
            <a:r>
              <a:rPr lang="en-US" dirty="0" err="1" smtClean="0"/>
              <a:t>flowspaces</a:t>
            </a:r>
            <a:r>
              <a:rPr lang="en-US" dirty="0" smtClean="0"/>
              <a:t>;</a:t>
            </a:r>
          </a:p>
          <a:p>
            <a:r>
              <a:rPr lang="en-US" dirty="0" err="1" smtClean="0"/>
              <a:t>Configurando</a:t>
            </a:r>
            <a:r>
              <a:rPr lang="en-US" dirty="0" smtClean="0"/>
              <a:t> o </a:t>
            </a:r>
            <a:r>
              <a:rPr lang="en-US" dirty="0" err="1" smtClean="0"/>
              <a:t>Controlador</a:t>
            </a:r>
            <a:r>
              <a:rPr lang="en-US" dirty="0" smtClean="0"/>
              <a:t> </a:t>
            </a:r>
            <a:r>
              <a:rPr lang="en-US" dirty="0" err="1" smtClean="0"/>
              <a:t>daquele</a:t>
            </a:r>
            <a:r>
              <a:rPr lang="en-US" dirty="0" smtClean="0"/>
              <a:t> Slice:</a:t>
            </a:r>
          </a:p>
          <a:p>
            <a:pPr lvl="1"/>
            <a:r>
              <a:rPr lang="en-US" dirty="0" err="1" smtClean="0"/>
              <a:t>Ele</a:t>
            </a:r>
            <a:r>
              <a:rPr lang="en-US" dirty="0" smtClean="0"/>
              <a:t> </a:t>
            </a:r>
            <a:r>
              <a:rPr lang="en-US" dirty="0" err="1" smtClean="0"/>
              <a:t>pode</a:t>
            </a:r>
            <a:r>
              <a:rPr lang="en-US" dirty="0" smtClean="0"/>
              <a:t> ser </a:t>
            </a:r>
            <a:r>
              <a:rPr lang="en-US" dirty="0" err="1" smtClean="0"/>
              <a:t>dentro</a:t>
            </a:r>
            <a:r>
              <a:rPr lang="en-US" dirty="0" smtClean="0"/>
              <a:t> de </a:t>
            </a:r>
            <a:r>
              <a:rPr lang="en-US" dirty="0" err="1" smtClean="0"/>
              <a:t>uma</a:t>
            </a:r>
            <a:r>
              <a:rPr lang="en-US" dirty="0" smtClean="0"/>
              <a:t> VM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remotamente</a:t>
            </a:r>
            <a:r>
              <a:rPr lang="en-US" dirty="0" smtClean="0"/>
              <a:t> </a:t>
            </a:r>
            <a:r>
              <a:rPr lang="en-US" dirty="0" err="1" smtClean="0"/>
              <a:t>através</a:t>
            </a:r>
            <a:r>
              <a:rPr lang="en-US" dirty="0" smtClean="0"/>
              <a:t> de VPN;</a:t>
            </a:r>
          </a:p>
          <a:p>
            <a:pPr lvl="1"/>
            <a:r>
              <a:rPr lang="en-US" dirty="0" err="1" smtClean="0"/>
              <a:t>Preencher</a:t>
            </a:r>
            <a:r>
              <a:rPr lang="en-US" dirty="0" smtClean="0"/>
              <a:t> um </a:t>
            </a:r>
            <a:r>
              <a:rPr lang="en-US" dirty="0" err="1" smtClean="0"/>
              <a:t>Endereço</a:t>
            </a:r>
            <a:r>
              <a:rPr lang="en-US" dirty="0" smtClean="0"/>
              <a:t> IP,  </a:t>
            </a:r>
            <a:r>
              <a:rPr lang="en-US" dirty="0" err="1" smtClean="0"/>
              <a:t>porta</a:t>
            </a:r>
            <a:r>
              <a:rPr lang="en-US" dirty="0" smtClean="0"/>
              <a:t>, e </a:t>
            </a:r>
            <a:r>
              <a:rPr lang="en-US" dirty="0" err="1" smtClean="0"/>
              <a:t>senha</a:t>
            </a:r>
            <a:r>
              <a:rPr lang="en-US" dirty="0" smtClean="0"/>
              <a:t> (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uso</a:t>
            </a:r>
            <a:r>
              <a:rPr lang="en-US" dirty="0" smtClean="0"/>
              <a:t> com </a:t>
            </a:r>
            <a:r>
              <a:rPr lang="en-US" dirty="0" err="1" smtClean="0"/>
              <a:t>controlador</a:t>
            </a:r>
            <a:r>
              <a:rPr lang="en-US" dirty="0" smtClean="0"/>
              <a:t> </a:t>
            </a:r>
            <a:r>
              <a:rPr lang="en-US" dirty="0" err="1" smtClean="0"/>
              <a:t>autenticado</a:t>
            </a:r>
            <a:r>
              <a:rPr lang="en-US" dirty="0" smtClean="0"/>
              <a:t>);</a:t>
            </a:r>
          </a:p>
          <a:p>
            <a:r>
              <a:rPr lang="en-US" dirty="0" err="1" smtClean="0"/>
              <a:t>Aguardar</a:t>
            </a:r>
            <a:r>
              <a:rPr lang="en-US" dirty="0" smtClean="0"/>
              <a:t> o </a:t>
            </a:r>
            <a:r>
              <a:rPr lang="en-US" dirty="0" err="1" smtClean="0"/>
              <a:t>Aceite</a:t>
            </a:r>
            <a:r>
              <a:rPr lang="en-US" dirty="0" smtClean="0"/>
              <a:t> do </a:t>
            </a:r>
            <a:r>
              <a:rPr lang="en-US" dirty="0" err="1" smtClean="0"/>
              <a:t>Administrador</a:t>
            </a:r>
            <a:endParaRPr lang="en-US" dirty="0" smtClean="0"/>
          </a:p>
          <a:p>
            <a:r>
              <a:rPr lang="en-US" dirty="0" err="1" smtClean="0"/>
              <a:t>Iniciar</a:t>
            </a:r>
            <a:r>
              <a:rPr lang="en-US" dirty="0" smtClean="0"/>
              <a:t> o Slice.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Demonstração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Vídeo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SBRC 2012, Ouro Preto - MG</a:t>
            </a:r>
            <a:endParaRPr lang="pt-BR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http://www.dc.ufscar.br/~marcondes/ofelia.ogv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8751"/>
            <a:ext cx="9144000" cy="573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324600" y="457200"/>
            <a:ext cx="259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err="1" smtClean="0"/>
              <a:t>Recursos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err="1" smtClean="0"/>
              <a:t>Agregado</a:t>
            </a:r>
            <a:r>
              <a:rPr lang="en-US" dirty="0" smtClean="0"/>
              <a:t> de </a:t>
            </a:r>
            <a:r>
              <a:rPr lang="en-US" dirty="0" err="1" smtClean="0"/>
              <a:t>Recursos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err="1" smtClean="0"/>
              <a:t>Planos</a:t>
            </a:r>
            <a:r>
              <a:rPr lang="en-US" dirty="0" smtClean="0"/>
              <a:t> de </a:t>
            </a:r>
            <a:r>
              <a:rPr lang="en-US" dirty="0" err="1" smtClean="0"/>
              <a:t>Controle</a:t>
            </a:r>
            <a:r>
              <a:rPr lang="en-US" dirty="0" smtClean="0"/>
              <a:t>, </a:t>
            </a:r>
            <a:r>
              <a:rPr lang="en-US" dirty="0" err="1" smtClean="0"/>
              <a:t>Monitoramento</a:t>
            </a:r>
            <a:r>
              <a:rPr lang="en-US" dirty="0" smtClean="0"/>
              <a:t>,  </a:t>
            </a:r>
            <a:r>
              <a:rPr lang="en-US" dirty="0" err="1" smtClean="0"/>
              <a:t>Experimento</a:t>
            </a:r>
            <a:r>
              <a:rPr lang="en-US" dirty="0" smtClean="0"/>
              <a:t>, </a:t>
            </a:r>
            <a:r>
              <a:rPr lang="en-US" dirty="0" err="1" smtClean="0"/>
              <a:t>Gerenciamento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err="1" smtClean="0"/>
              <a:t>ClearingHouse</a:t>
            </a:r>
            <a:r>
              <a:rPr lang="en-US" dirty="0" smtClean="0"/>
              <a:t> – </a:t>
            </a:r>
            <a:r>
              <a:rPr lang="en-US" dirty="0" err="1" smtClean="0"/>
              <a:t>centro</a:t>
            </a:r>
            <a:r>
              <a:rPr lang="en-US" dirty="0" smtClean="0"/>
              <a:t> de </a:t>
            </a:r>
            <a:r>
              <a:rPr lang="en-US" dirty="0" err="1" smtClean="0"/>
              <a:t>autenticação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590800" y="609600"/>
            <a:ext cx="3810000" cy="434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419600" y="990600"/>
            <a:ext cx="2057400" cy="2362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1"/>
          </p:cNvCxnSpPr>
          <p:nvPr/>
        </p:nvCxnSpPr>
        <p:spPr>
          <a:xfrm flipH="1">
            <a:off x="4419600" y="1611362"/>
            <a:ext cx="1905000" cy="3951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9600" y="0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NOC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5" idx="1"/>
          </p:cNvCxnSpPr>
          <p:nvPr/>
        </p:nvCxnSpPr>
        <p:spPr>
          <a:xfrm flipH="1">
            <a:off x="304800" y="184666"/>
            <a:ext cx="304800" cy="3487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38200" y="3352800"/>
            <a:ext cx="1297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</a:t>
            </a:r>
          </a:p>
          <a:p>
            <a:r>
              <a:rPr lang="en-US" dirty="0" err="1" smtClean="0"/>
              <a:t>Pesquisador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086600" y="30480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Usuários</a:t>
            </a:r>
            <a:r>
              <a:rPr lang="en-US" dirty="0" smtClean="0"/>
              <a:t> </a:t>
            </a:r>
            <a:r>
              <a:rPr lang="en-US" dirty="0" err="1" smtClean="0"/>
              <a:t>podem</a:t>
            </a:r>
            <a:r>
              <a:rPr lang="en-US" dirty="0" smtClean="0"/>
              <a:t> </a:t>
            </a:r>
            <a:r>
              <a:rPr lang="en-US" dirty="0" err="1" smtClean="0"/>
              <a:t>testar</a:t>
            </a:r>
            <a:r>
              <a:rPr lang="en-US" dirty="0" smtClean="0"/>
              <a:t> </a:t>
            </a:r>
            <a:r>
              <a:rPr lang="en-US" dirty="0" err="1" smtClean="0"/>
              <a:t>produto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OFELIA - </a:t>
            </a:r>
            <a:r>
              <a:rPr lang="en-US" dirty="0" err="1" smtClean="0"/>
              <a:t>Básico</a:t>
            </a:r>
            <a:r>
              <a:rPr lang="en-US" dirty="0" smtClean="0"/>
              <a:t> de </a:t>
            </a:r>
            <a:r>
              <a:rPr lang="en-US" dirty="0" err="1" smtClean="0"/>
              <a:t>Instalação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Dependências</a:t>
            </a:r>
            <a:endParaRPr lang="en-US" dirty="0" smtClean="0"/>
          </a:p>
          <a:p>
            <a:pPr lvl="1"/>
            <a:r>
              <a:rPr lang="en-US" dirty="0" err="1" smtClean="0"/>
              <a:t>Debian</a:t>
            </a:r>
            <a:r>
              <a:rPr lang="en-US" dirty="0" smtClean="0"/>
              <a:t> Squeeze (</a:t>
            </a:r>
            <a:r>
              <a:rPr lang="en-US" dirty="0" err="1" smtClean="0"/>
              <a:t>recomendado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Python 2.x</a:t>
            </a:r>
          </a:p>
          <a:p>
            <a:pPr lvl="1"/>
            <a:r>
              <a:rPr lang="en-US" dirty="0" err="1" smtClean="0"/>
              <a:t>MySQL</a:t>
            </a:r>
            <a:r>
              <a:rPr lang="en-US" dirty="0" smtClean="0"/>
              <a:t>, </a:t>
            </a:r>
            <a:r>
              <a:rPr lang="en-US" dirty="0" err="1" smtClean="0"/>
              <a:t>Flowvisor</a:t>
            </a:r>
            <a:r>
              <a:rPr lang="en-US" dirty="0" smtClean="0"/>
              <a:t> (CF)</a:t>
            </a:r>
          </a:p>
          <a:p>
            <a:pPr lvl="1"/>
            <a:r>
              <a:rPr lang="en-US" dirty="0" smtClean="0"/>
              <a:t>XEN kernel and </a:t>
            </a:r>
            <a:r>
              <a:rPr lang="en-US" dirty="0" err="1" smtClean="0"/>
              <a:t>userland</a:t>
            </a:r>
            <a:r>
              <a:rPr lang="en-US" dirty="0" smtClean="0"/>
              <a:t> (Agent)</a:t>
            </a:r>
          </a:p>
          <a:p>
            <a:endParaRPr lang="en-US" dirty="0" smtClean="0"/>
          </a:p>
          <a:p>
            <a:r>
              <a:rPr lang="en-US" dirty="0" err="1" smtClean="0"/>
              <a:t>Tarball</a:t>
            </a:r>
            <a:r>
              <a:rPr lang="en-US" dirty="0" smtClean="0"/>
              <a:t> a </a:t>
            </a:r>
            <a:r>
              <a:rPr lang="en-US" dirty="0" err="1" smtClean="0"/>
              <a:t>partir</a:t>
            </a:r>
            <a:r>
              <a:rPr lang="en-US" dirty="0" smtClean="0"/>
              <a:t> do site Ofelia's </a:t>
            </a:r>
            <a:r>
              <a:rPr lang="en-US" dirty="0" err="1" smtClean="0"/>
              <a:t>Codebasin</a:t>
            </a:r>
            <a:r>
              <a:rPr lang="en-US" dirty="0" smtClean="0"/>
              <a:t>, unzip to /opt/</a:t>
            </a:r>
            <a:r>
              <a:rPr lang="en-US" dirty="0" err="1" smtClean="0"/>
              <a:t>ofelia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1919339" y="5177135"/>
            <a:ext cx="5319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http://codebasin.net/redmine/projects/ocf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OFELIA - </a:t>
            </a:r>
            <a:r>
              <a:rPr lang="en-US" dirty="0" err="1" smtClean="0"/>
              <a:t>Básico</a:t>
            </a:r>
            <a:r>
              <a:rPr lang="en-US" dirty="0" smtClean="0"/>
              <a:t> de </a:t>
            </a:r>
            <a:r>
              <a:rPr lang="en-US" dirty="0" err="1" smtClean="0"/>
              <a:t>Instalação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>
            <a:normAutofit/>
          </a:bodyPr>
          <a:lstStyle/>
          <a:p>
            <a:r>
              <a:rPr lang="pt-BR" dirty="0" smtClean="0"/>
              <a:t>Arcabouço de Controle</a:t>
            </a:r>
          </a:p>
          <a:p>
            <a:pPr lvl="1"/>
            <a:r>
              <a:rPr lang="pt-BR" dirty="0" smtClean="0"/>
              <a:t>Configurando a rede Servidor</a:t>
            </a:r>
          </a:p>
          <a:p>
            <a:pPr lvl="1"/>
            <a:endParaRPr lang="pt-BR" dirty="0" smtClean="0"/>
          </a:p>
          <a:p>
            <a:pPr lvl="1"/>
            <a:endParaRPr lang="pt-BR" dirty="0" smtClean="0"/>
          </a:p>
          <a:p>
            <a:pPr lvl="1">
              <a:buNone/>
            </a:pPr>
            <a:endParaRPr lang="pt-BR" dirty="0" smtClean="0"/>
          </a:p>
          <a:p>
            <a:pPr lvl="1"/>
            <a:r>
              <a:rPr lang="pt-BR" dirty="0" smtClean="0"/>
              <a:t>Instalação do Flowvisor - Máquina Servidor</a:t>
            </a:r>
          </a:p>
          <a:p>
            <a:endParaRPr lang="en-US" dirty="0"/>
          </a:p>
        </p:txBody>
      </p:sp>
      <p:sp>
        <p:nvSpPr>
          <p:cNvPr id="7" name="Rectangle 4"/>
          <p:cNvSpPr/>
          <p:nvPr/>
        </p:nvSpPr>
        <p:spPr>
          <a:xfrm>
            <a:off x="4876800" y="1219200"/>
            <a:ext cx="2134681" cy="2133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wrap="square" lIns="81720" tIns="40680" rIns="81720" bIns="406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auto eth0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iface eth0 inet static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address 192.168.254.193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netmask 255.255.255.0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pt-BR" sz="1100" b="0" i="0" u="none" strike="noStrike" kern="1200" spc="0" dirty="0" smtClean="0">
              <a:ln>
                <a:noFill/>
              </a:ln>
              <a:solidFill>
                <a:srgbClr val="000000"/>
              </a:solidFill>
              <a:latin typeface="Comic Sans MS" pitchFamily="66"/>
              <a:ea typeface="DejaVu Sans" pitchFamily="50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1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auto </a:t>
            </a:r>
            <a:r>
              <a:rPr lang="pt-BR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eth1.999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iface eth1 inet static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address 172.16.1.101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netmask 255.255.255.0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vlan_raw_device eth1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pt-BR" sz="1100" b="0" i="0" u="none" strike="noStrike" kern="1200" spc="0" dirty="0">
              <a:ln>
                <a:noFill/>
              </a:ln>
              <a:solidFill>
                <a:srgbClr val="000000"/>
              </a:solidFill>
              <a:latin typeface="Comic Sans MS" pitchFamily="66"/>
              <a:ea typeface="DejaVu Sans" pitchFamily="50"/>
              <a:cs typeface="DejaVu Sans" pitchFamily="2"/>
            </a:endParaRPr>
          </a:p>
        </p:txBody>
      </p:sp>
      <p:sp>
        <p:nvSpPr>
          <p:cNvPr id="8" name="Rectangle 5"/>
          <p:cNvSpPr/>
          <p:nvPr/>
        </p:nvSpPr>
        <p:spPr>
          <a:xfrm>
            <a:off x="0" y="3810000"/>
            <a:ext cx="4800600" cy="1828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wrap="square" lIns="81720" tIns="40680" rIns="81720" bIns="406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vim /etc/apt/sources.list (repositório non-free habilitado)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apt-get update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apt-get install sun-java6-jre sun-java6-jre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apt-get install sun-java6-plugin ant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update-java-alternatives -s java-6-sun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pt-BR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Comic Sans MS" pitchFamily="66"/>
              <a:ea typeface="DejaVu Sans" pitchFamily="50"/>
              <a:cs typeface="DejaVu Sans" pitchFamily="2"/>
            </a:endParaRPr>
          </a:p>
        </p:txBody>
      </p:sp>
      <p:sp>
        <p:nvSpPr>
          <p:cNvPr id="9" name="Rectangle 3"/>
          <p:cNvSpPr/>
          <p:nvPr/>
        </p:nvSpPr>
        <p:spPr>
          <a:xfrm>
            <a:off x="4267200" y="4572001"/>
            <a:ext cx="4386841" cy="1905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wrap="square" lIns="81720" tIns="40680" rIns="81720" bIns="406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apt-get install build-essential autoconf automake libtool git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git clone git://gitosis.stanford.edu/flowvisor.git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cd flowvisor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make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adduser flowvisor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make install -prefix=/usr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update-rc.d flowvisor defaults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/etc/init.d/flowvisor start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pt-BR" sz="1100" b="0" i="0" u="none" strike="noStrike" kern="1200" spc="0" dirty="0">
              <a:ln>
                <a:noFill/>
              </a:ln>
              <a:solidFill>
                <a:srgbClr val="000000"/>
              </a:solidFill>
              <a:latin typeface="Comic Sans MS" pitchFamily="66"/>
              <a:ea typeface="DejaVu Sans" pitchFamily="50"/>
              <a:cs typeface="DejaVu Sans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OFELIA - </a:t>
            </a:r>
            <a:r>
              <a:rPr lang="en-US" dirty="0" err="1" smtClean="0"/>
              <a:t>Básico</a:t>
            </a:r>
            <a:r>
              <a:rPr lang="en-US" dirty="0" smtClean="0"/>
              <a:t> de </a:t>
            </a:r>
            <a:r>
              <a:rPr lang="en-US" dirty="0" err="1" smtClean="0"/>
              <a:t>Instalação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029200" cy="4937760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Arcabouço de Controle</a:t>
            </a:r>
          </a:p>
          <a:p>
            <a:pPr lvl="1"/>
            <a:r>
              <a:rPr lang="pt-BR" dirty="0" smtClean="0"/>
              <a:t>Configurando MySQL</a:t>
            </a:r>
          </a:p>
          <a:p>
            <a:pPr lvl="1"/>
            <a:endParaRPr lang="pt-BR" dirty="0" smtClean="0"/>
          </a:p>
          <a:p>
            <a:pPr lvl="1"/>
            <a:endParaRPr lang="pt-BR" dirty="0" smtClean="0"/>
          </a:p>
          <a:p>
            <a:pPr lvl="1"/>
            <a:endParaRPr lang="pt-BR" dirty="0" smtClean="0"/>
          </a:p>
          <a:p>
            <a:pPr lvl="1"/>
            <a:endParaRPr lang="pt-BR" dirty="0" smtClean="0"/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Instalando o arcabouço de controle</a:t>
            </a:r>
          </a:p>
          <a:p>
            <a:pPr lvl="3"/>
            <a:r>
              <a:rPr lang="pt-BR" dirty="0" smtClean="0"/>
              <a:t>Durante a instalação, requisita-se a edição de arquivos de configuração do OFELIA CF. Os parâmetros a serem editados definem o nome de usuário, senha e e-mail de um usuário administrador inicial, dados para conexão com o banco de dados, assim como o IP e porta para a interface do componente.</a:t>
            </a:r>
          </a:p>
          <a:p>
            <a:pPr lvl="1"/>
            <a:endParaRPr lang="pt-BR" dirty="0" smtClean="0"/>
          </a:p>
          <a:p>
            <a:pPr lvl="1"/>
            <a:endParaRPr lang="pt-BR" dirty="0" smtClean="0"/>
          </a:p>
          <a:p>
            <a:endParaRPr lang="en-US" dirty="0"/>
          </a:p>
        </p:txBody>
      </p:sp>
      <p:sp>
        <p:nvSpPr>
          <p:cNvPr id="10" name="Rectangle 3"/>
          <p:cNvSpPr/>
          <p:nvPr/>
        </p:nvSpPr>
        <p:spPr>
          <a:xfrm>
            <a:off x="4343400" y="1219200"/>
            <a:ext cx="3962400" cy="2404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wrap="square" lIns="81720" tIns="40680" rIns="81720" bIns="406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  <a:defRPr sz="1800"/>
            </a:pPr>
            <a:r>
              <a:rPr lang="pt-BR" sz="1100" dirty="0" smtClean="0"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apt-get install mysql-server</a:t>
            </a:r>
          </a:p>
          <a:p>
            <a:pPr algn="just" hangingPunct="0">
              <a:buNone/>
              <a:defRPr sz="1800"/>
            </a:pPr>
            <a:r>
              <a:rPr lang="pt-BR" sz="1100" dirty="0" smtClean="0"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mysql -p</a:t>
            </a:r>
          </a:p>
          <a:p>
            <a:pPr algn="just" hangingPunct="0">
              <a:buNone/>
              <a:defRPr sz="1800"/>
            </a:pPr>
            <a:r>
              <a:rPr lang="pt-BR" sz="1100" dirty="0" smtClean="0"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create user ’fibre’ identified by ’senha’;</a:t>
            </a:r>
          </a:p>
          <a:p>
            <a:pPr algn="just" hangingPunct="0">
              <a:buNone/>
              <a:defRPr sz="1800"/>
            </a:pPr>
            <a:r>
              <a:rPr lang="pt-BR" sz="1100" dirty="0" smtClean="0"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create database expedient;</a:t>
            </a:r>
          </a:p>
          <a:p>
            <a:pPr algn="just" hangingPunct="0">
              <a:buNone/>
              <a:defRPr sz="1800"/>
            </a:pPr>
            <a:r>
              <a:rPr lang="pt-BR" sz="1100" dirty="0" smtClean="0"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create database optin;</a:t>
            </a:r>
          </a:p>
          <a:p>
            <a:pPr algn="just" hangingPunct="0">
              <a:buNone/>
              <a:defRPr sz="1800"/>
            </a:pPr>
            <a:r>
              <a:rPr lang="pt-BR" sz="1100" dirty="0" smtClean="0"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create database vt_am;</a:t>
            </a:r>
          </a:p>
          <a:p>
            <a:pPr algn="just" hangingPunct="0">
              <a:buNone/>
              <a:defRPr sz="1800"/>
            </a:pPr>
            <a:r>
              <a:rPr lang="pt-BR" sz="1100" dirty="0" smtClean="0"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grant all on expedient.* to ’fibre’ identified by ’senha’ ;</a:t>
            </a:r>
          </a:p>
          <a:p>
            <a:pPr algn="just" hangingPunct="0">
              <a:buNone/>
              <a:defRPr sz="1800"/>
            </a:pPr>
            <a:r>
              <a:rPr lang="pt-BR" sz="1100" dirty="0" smtClean="0"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grant all on optin.* to ’fibre’ identified by ’senha’ ;</a:t>
            </a:r>
          </a:p>
          <a:p>
            <a:pPr algn="just" hangingPunct="0">
              <a:buNone/>
              <a:defRPr sz="1800"/>
            </a:pPr>
            <a:r>
              <a:rPr lang="pt-BR" sz="1100" dirty="0" smtClean="0"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grant all on vt_am.* to ’fibre’ identified by ’senha’ ;</a:t>
            </a:r>
          </a:p>
          <a:p>
            <a:pPr algn="just" hangingPunct="0">
              <a:buNone/>
              <a:defRPr sz="1800"/>
            </a:pPr>
            <a:r>
              <a:rPr lang="pt-BR" sz="1100" dirty="0" smtClean="0"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\q</a:t>
            </a:r>
            <a:endParaRPr lang="pt-BR" sz="1100" b="0" i="0" u="none" strike="noStrike" kern="1200" spc="0" dirty="0">
              <a:ln>
                <a:noFill/>
              </a:ln>
              <a:solidFill>
                <a:srgbClr val="000000"/>
              </a:solidFill>
              <a:latin typeface="Comic Sans MS" pitchFamily="66"/>
              <a:ea typeface="DejaVu Sans" pitchFamily="50"/>
              <a:cs typeface="DejaVu Sans" pitchFamily="2"/>
            </a:endParaRPr>
          </a:p>
        </p:txBody>
      </p:sp>
      <p:sp>
        <p:nvSpPr>
          <p:cNvPr id="11" name="Rectangle 3"/>
          <p:cNvSpPr/>
          <p:nvPr/>
        </p:nvSpPr>
        <p:spPr>
          <a:xfrm>
            <a:off x="5486400" y="4267200"/>
            <a:ext cx="2895600" cy="1718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wrap="square" lIns="81720" tIns="40680" rIns="81720" bIns="406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sz="1200" dirty="0" err="1" smtClean="0">
                <a:latin typeface="Comic Sans MS" pitchFamily="66" charset="0"/>
              </a:rPr>
              <a:t>cd</a:t>
            </a:r>
            <a:r>
              <a:rPr lang="en-US" sz="1200" dirty="0" smtClean="0">
                <a:latin typeface="Comic Sans MS" pitchFamily="66" charset="0"/>
              </a:rPr>
              <a:t> /opt/</a:t>
            </a:r>
            <a:r>
              <a:rPr lang="en-US" sz="1200" dirty="0" err="1" smtClean="0">
                <a:latin typeface="Comic Sans MS" pitchFamily="66" charset="0"/>
              </a:rPr>
              <a:t>ofelia</a:t>
            </a:r>
            <a:r>
              <a:rPr lang="en-US" sz="1200" dirty="0" smtClean="0">
                <a:latin typeface="Comic Sans MS" pitchFamily="66" charset="0"/>
              </a:rPr>
              <a:t>/expedient/bin</a:t>
            </a:r>
          </a:p>
          <a:p>
            <a:pPr>
              <a:buNone/>
            </a:pPr>
            <a:r>
              <a:rPr lang="en-US" sz="1200" dirty="0" err="1" smtClean="0">
                <a:latin typeface="Comic Sans MS" pitchFamily="66" charset="0"/>
              </a:rPr>
              <a:t>ofver</a:t>
            </a:r>
            <a:r>
              <a:rPr lang="en-US" sz="1200" dirty="0" smtClean="0">
                <a:latin typeface="Comic Sans MS" pitchFamily="66" charset="0"/>
              </a:rPr>
              <a:t> install -f</a:t>
            </a:r>
          </a:p>
          <a:p>
            <a:pPr>
              <a:buNone/>
            </a:pPr>
            <a:r>
              <a:rPr lang="en-US" sz="1200" dirty="0" err="1" smtClean="0">
                <a:latin typeface="Comic Sans MS" pitchFamily="66" charset="0"/>
              </a:rPr>
              <a:t>cd</a:t>
            </a:r>
            <a:r>
              <a:rPr lang="en-US" sz="1200" dirty="0" smtClean="0">
                <a:latin typeface="Comic Sans MS" pitchFamily="66" charset="0"/>
              </a:rPr>
              <a:t> /opt/</a:t>
            </a:r>
            <a:r>
              <a:rPr lang="en-US" sz="1200" dirty="0" err="1" smtClean="0">
                <a:latin typeface="Comic Sans MS" pitchFamily="66" charset="0"/>
              </a:rPr>
              <a:t>ofelia</a:t>
            </a:r>
            <a:r>
              <a:rPr lang="en-US" sz="1200" dirty="0" smtClean="0">
                <a:latin typeface="Comic Sans MS" pitchFamily="66" charset="0"/>
              </a:rPr>
              <a:t>/</a:t>
            </a:r>
            <a:r>
              <a:rPr lang="en-US" sz="1200" dirty="0" err="1" smtClean="0">
                <a:latin typeface="Comic Sans MS" pitchFamily="66" charset="0"/>
              </a:rPr>
              <a:t>optin_manager</a:t>
            </a:r>
            <a:r>
              <a:rPr lang="en-US" sz="1200" dirty="0" smtClean="0">
                <a:latin typeface="Comic Sans MS" pitchFamily="66" charset="0"/>
              </a:rPr>
              <a:t>/bin</a:t>
            </a:r>
          </a:p>
          <a:p>
            <a:pPr>
              <a:buNone/>
            </a:pPr>
            <a:r>
              <a:rPr lang="en-US" sz="1200" dirty="0" err="1" smtClean="0">
                <a:latin typeface="Comic Sans MS" pitchFamily="66" charset="0"/>
              </a:rPr>
              <a:t>ofver</a:t>
            </a:r>
            <a:r>
              <a:rPr lang="en-US" sz="1200" dirty="0" smtClean="0">
                <a:latin typeface="Comic Sans MS" pitchFamily="66" charset="0"/>
              </a:rPr>
              <a:t> install -f</a:t>
            </a:r>
          </a:p>
          <a:p>
            <a:pPr>
              <a:buNone/>
            </a:pPr>
            <a:r>
              <a:rPr lang="en-US" sz="1200" dirty="0" err="1" smtClean="0">
                <a:latin typeface="Comic Sans MS" pitchFamily="66" charset="0"/>
              </a:rPr>
              <a:t>cd</a:t>
            </a:r>
            <a:r>
              <a:rPr lang="en-US" sz="1200" dirty="0" smtClean="0">
                <a:latin typeface="Comic Sans MS" pitchFamily="66" charset="0"/>
              </a:rPr>
              <a:t> /opt/</a:t>
            </a:r>
            <a:r>
              <a:rPr lang="en-US" sz="1200" dirty="0" err="1" smtClean="0">
                <a:latin typeface="Comic Sans MS" pitchFamily="66" charset="0"/>
              </a:rPr>
              <a:t>ofelia</a:t>
            </a:r>
            <a:r>
              <a:rPr lang="en-US" sz="1200" dirty="0" smtClean="0">
                <a:latin typeface="Comic Sans MS" pitchFamily="66" charset="0"/>
              </a:rPr>
              <a:t>/</a:t>
            </a:r>
            <a:r>
              <a:rPr lang="en-US" sz="1200" dirty="0" err="1" smtClean="0">
                <a:latin typeface="Comic Sans MS" pitchFamily="66" charset="0"/>
              </a:rPr>
              <a:t>vt_manager</a:t>
            </a:r>
            <a:r>
              <a:rPr lang="en-US" sz="1200" dirty="0" smtClean="0">
                <a:latin typeface="Comic Sans MS" pitchFamily="66" charset="0"/>
              </a:rPr>
              <a:t>/bin</a:t>
            </a:r>
          </a:p>
          <a:p>
            <a:pPr>
              <a:buNone/>
            </a:pPr>
            <a:r>
              <a:rPr lang="en-US" sz="1200" dirty="0" err="1" smtClean="0">
                <a:latin typeface="Comic Sans MS" pitchFamily="66" charset="0"/>
              </a:rPr>
              <a:t>ofver</a:t>
            </a:r>
            <a:r>
              <a:rPr lang="en-US" sz="1200" dirty="0" smtClean="0">
                <a:latin typeface="Comic Sans MS" pitchFamily="66" charset="0"/>
              </a:rPr>
              <a:t> install -f</a:t>
            </a:r>
            <a:endParaRPr lang="pt-BR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Comic Sans MS" pitchFamily="66" charset="0"/>
              <a:ea typeface="DejaVu Sans" pitchFamily="50"/>
              <a:cs typeface="DejaVu Sans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OFELIA - </a:t>
            </a:r>
            <a:r>
              <a:rPr lang="en-US" dirty="0" err="1" smtClean="0"/>
              <a:t>Básico</a:t>
            </a:r>
            <a:r>
              <a:rPr lang="en-US" dirty="0" smtClean="0"/>
              <a:t> de </a:t>
            </a:r>
            <a:r>
              <a:rPr lang="en-US" dirty="0" err="1" smtClean="0"/>
              <a:t>Instalação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>
            <a:normAutofit/>
          </a:bodyPr>
          <a:lstStyle/>
          <a:p>
            <a:r>
              <a:rPr lang="pt-BR" dirty="0" smtClean="0"/>
              <a:t>Agente (OXA – OFELIA Xen Agent)</a:t>
            </a:r>
          </a:p>
          <a:p>
            <a:pPr lvl="1"/>
            <a:r>
              <a:rPr lang="pt-BR" dirty="0" smtClean="0"/>
              <a:t>Configurando a rede Agente (parecida com a do servidor)</a:t>
            </a:r>
          </a:p>
          <a:p>
            <a:pPr lvl="1"/>
            <a:r>
              <a:rPr lang="pt-BR" dirty="0" smtClean="0"/>
              <a:t>Carregando os modulos adicionais no boot (loop, 8021q)</a:t>
            </a:r>
          </a:p>
          <a:p>
            <a:pPr lvl="1"/>
            <a:r>
              <a:rPr lang="pt-BR" dirty="0" smtClean="0"/>
              <a:t>Instalando </a:t>
            </a:r>
          </a:p>
          <a:p>
            <a:pPr lvl="1">
              <a:buNone/>
            </a:pPr>
            <a:r>
              <a:rPr lang="pt-BR" dirty="0" smtClean="0"/>
              <a:t>    Xen</a:t>
            </a:r>
          </a:p>
          <a:p>
            <a:pPr lvl="1">
              <a:buNone/>
            </a:pPr>
            <a:endParaRPr lang="pt-BR" dirty="0" smtClean="0"/>
          </a:p>
          <a:p>
            <a:pPr lvl="1"/>
            <a:r>
              <a:rPr lang="pt-BR" dirty="0" smtClean="0"/>
              <a:t>Editando as configurações do XEN e alterando a BRIDGE </a:t>
            </a:r>
          </a:p>
        </p:txBody>
      </p:sp>
      <p:sp>
        <p:nvSpPr>
          <p:cNvPr id="10" name="Rectangle 3"/>
          <p:cNvSpPr/>
          <p:nvPr/>
        </p:nvSpPr>
        <p:spPr>
          <a:xfrm>
            <a:off x="2438400" y="2590800"/>
            <a:ext cx="6553200" cy="1066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wrap="square" lIns="81720" tIns="40680" rIns="81720" bIns="406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# Distribuição x86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apt-get install xen-linux-system-2.6-xen-686 vlan python-libvirt libvirt-dev xen-tools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# Distribuição x86_64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apt-get install xen-linux-system-2.6-xen-amd64 vlan python-libvirt libvirt-dev xen-tools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pt-BR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Comic Sans MS" pitchFamily="66"/>
              <a:ea typeface="DejaVu Sans" pitchFamily="50"/>
              <a:cs typeface="DejaVu Sans" pitchFamily="2"/>
            </a:endParaRPr>
          </a:p>
        </p:txBody>
      </p:sp>
      <p:sp>
        <p:nvSpPr>
          <p:cNvPr id="11" name="Rectangle 3"/>
          <p:cNvSpPr/>
          <p:nvPr/>
        </p:nvSpPr>
        <p:spPr>
          <a:xfrm>
            <a:off x="0" y="4267200"/>
            <a:ext cx="3886200" cy="147600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wrap="square" lIns="81720" tIns="40680" rIns="81720" bIns="406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(xend-http-server yes)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(xend-port 8000)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4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#’network-multi-bridge-vlan</a:t>
            </a:r>
            <a:r>
              <a:rPr lang="pt-BR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’ manualmente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t-BR" sz="14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(network-script ’network-multi-bridge-vlan</a:t>
            </a:r>
            <a:r>
              <a:rPr lang="pt-BR" sz="14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’)</a:t>
            </a:r>
            <a:endParaRPr lang="pt-BR" sz="1400" b="0" i="0" u="none" strike="noStrike" kern="1200" spc="0" dirty="0">
              <a:ln>
                <a:noFill/>
              </a:ln>
              <a:solidFill>
                <a:srgbClr val="000000"/>
              </a:solidFill>
              <a:latin typeface="Comic Sans MS" pitchFamily="66"/>
              <a:ea typeface="DejaVu Sans" pitchFamily="50"/>
              <a:cs typeface="DejaVu San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pt-BR" sz="1400" b="0" i="0" u="none" strike="noStrike" kern="1200" spc="0" dirty="0">
              <a:ln>
                <a:noFill/>
              </a:ln>
              <a:solidFill>
                <a:srgbClr val="000000"/>
              </a:solidFill>
              <a:latin typeface="Comic Sans MS" pitchFamily="66"/>
              <a:ea typeface="DejaVu Sans" pitchFamily="50"/>
              <a:cs typeface="DejaVu Sans" pitchFamily="2"/>
            </a:endParaRPr>
          </a:p>
        </p:txBody>
      </p:sp>
      <p:sp>
        <p:nvSpPr>
          <p:cNvPr id="12" name="Rectangle 3"/>
          <p:cNvSpPr/>
          <p:nvPr/>
        </p:nvSpPr>
        <p:spPr>
          <a:xfrm>
            <a:off x="4038600" y="4191000"/>
            <a:ext cx="4921800" cy="2057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wrap="square" lIns="81720" tIns="40680" rIns="81720" bIns="406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just" hangingPunct="0">
              <a:buNone/>
              <a:defRPr sz="1800"/>
            </a:pPr>
            <a:r>
              <a:rPr lang="pt-BR" sz="1400" dirty="0" smtClean="0"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export SITE=http://www2.comp.ufscar.br/~ricardofg/OFELIA</a:t>
            </a:r>
          </a:p>
          <a:p>
            <a:pPr lvl="0" algn="just" hangingPunct="0">
              <a:buNone/>
              <a:defRPr sz="1800"/>
            </a:pPr>
            <a:r>
              <a:rPr lang="pt-BR" sz="1400" dirty="0" smtClean="0"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wget $SITE/network-bridge-vlan -o \</a:t>
            </a:r>
          </a:p>
          <a:p>
            <a:pPr lvl="0" algn="just" hangingPunct="0">
              <a:buNone/>
              <a:defRPr sz="1800"/>
            </a:pPr>
            <a:r>
              <a:rPr lang="pt-BR" sz="1400" dirty="0" smtClean="0"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/etc/xen/scripts/network-bridge-vlan</a:t>
            </a:r>
          </a:p>
          <a:p>
            <a:pPr lvl="0" algn="just" hangingPunct="0">
              <a:buNone/>
              <a:defRPr sz="1800"/>
            </a:pPr>
            <a:r>
              <a:rPr lang="pt-BR" sz="1400" dirty="0" smtClean="0"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wget $SITE/network-multi-bridge-vlan -o \</a:t>
            </a:r>
          </a:p>
          <a:p>
            <a:pPr lvl="0" algn="just" hangingPunct="0">
              <a:buNone/>
              <a:defRPr sz="1800"/>
            </a:pPr>
            <a:r>
              <a:rPr lang="pt-BR" sz="1400" dirty="0" smtClean="0"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/etc/xen/scripts/network-multi-bridge-vlan</a:t>
            </a:r>
          </a:p>
          <a:p>
            <a:pPr lvl="0" algn="just" hangingPunct="0">
              <a:buNone/>
              <a:defRPr sz="1800"/>
            </a:pPr>
            <a:r>
              <a:rPr lang="pt-BR" sz="1400" dirty="0" smtClean="0"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chmod +x /etc/xen/scripts/*</a:t>
            </a:r>
          </a:p>
          <a:p>
            <a:pPr lvl="0" algn="just" hangingPunct="0">
              <a:buNone/>
              <a:defRPr sz="1800"/>
            </a:pPr>
            <a:r>
              <a:rPr lang="pt-BR" sz="1400" dirty="0" smtClean="0">
                <a:solidFill>
                  <a:srgbClr val="000000"/>
                </a:solidFill>
                <a:latin typeface="Comic Sans MS" pitchFamily="66"/>
                <a:ea typeface="DejaVu Sans" pitchFamily="50"/>
                <a:cs typeface="DejaVu Sans" pitchFamily="2"/>
              </a:rPr>
              <a:t>wget $SITE/xend -o /etc/init.d/xend</a:t>
            </a:r>
            <a:endParaRPr lang="pt-BR" sz="1400" b="0" i="0" u="none" strike="noStrike" kern="1200" spc="0" dirty="0">
              <a:ln>
                <a:noFill/>
              </a:ln>
              <a:solidFill>
                <a:srgbClr val="000000"/>
              </a:solidFill>
              <a:latin typeface="Comic Sans MS" pitchFamily="66"/>
              <a:ea typeface="DejaVu Sans" pitchFamily="50"/>
              <a:cs typeface="DejaVu Sans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OFELIA - </a:t>
            </a:r>
            <a:r>
              <a:rPr lang="en-US" dirty="0" err="1" smtClean="0"/>
              <a:t>Básico</a:t>
            </a:r>
            <a:r>
              <a:rPr lang="en-US" dirty="0" smtClean="0"/>
              <a:t> de </a:t>
            </a:r>
            <a:r>
              <a:rPr lang="en-US" dirty="0" err="1" smtClean="0"/>
              <a:t>Instalação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>
            <a:normAutofit/>
          </a:bodyPr>
          <a:lstStyle/>
          <a:p>
            <a:r>
              <a:rPr lang="pt-BR" dirty="0" smtClean="0"/>
              <a:t>Preparando a instalação do software Agente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Criando uma VM template e edição do script ofver</a:t>
            </a:r>
          </a:p>
          <a:p>
            <a:endParaRPr lang="pt-BR" dirty="0" smtClean="0"/>
          </a:p>
          <a:p>
            <a:pPr>
              <a:buNone/>
            </a:pPr>
            <a:endParaRPr lang="pt-BR" dirty="0" smtClean="0"/>
          </a:p>
          <a:p>
            <a:r>
              <a:rPr lang="pt-BR" dirty="0" smtClean="0"/>
              <a:t>Instalando o</a:t>
            </a:r>
          </a:p>
          <a:p>
            <a:pPr>
              <a:buNone/>
            </a:pPr>
            <a:r>
              <a:rPr lang="pt-BR" dirty="0" smtClean="0"/>
              <a:t>software</a:t>
            </a:r>
          </a:p>
        </p:txBody>
      </p:sp>
      <p:sp>
        <p:nvSpPr>
          <p:cNvPr id="10" name="Rectangle 3"/>
          <p:cNvSpPr/>
          <p:nvPr/>
        </p:nvSpPr>
        <p:spPr>
          <a:xfrm>
            <a:off x="228600" y="5105400"/>
            <a:ext cx="2895600" cy="1295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wrap="square" lIns="81720" tIns="40680" rIns="81720" bIns="406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sz="1200" dirty="0" err="1" smtClean="0">
                <a:latin typeface="Comic Sans MS" pitchFamily="66" charset="0"/>
              </a:rPr>
              <a:t>cd</a:t>
            </a:r>
            <a:r>
              <a:rPr lang="en-US" sz="1200" dirty="0" smtClean="0">
                <a:latin typeface="Comic Sans MS" pitchFamily="66" charset="0"/>
              </a:rPr>
              <a:t> /opt/OFELIA/</a:t>
            </a:r>
            <a:r>
              <a:rPr lang="en-US" sz="1200" dirty="0" err="1" smtClean="0">
                <a:latin typeface="Comic Sans MS" pitchFamily="66" charset="0"/>
              </a:rPr>
              <a:t>oxa</a:t>
            </a:r>
            <a:r>
              <a:rPr lang="en-US" sz="1200" dirty="0" smtClean="0">
                <a:latin typeface="Comic Sans MS" pitchFamily="66" charset="0"/>
              </a:rPr>
              <a:t>/repository/</a:t>
            </a:r>
            <a:r>
              <a:rPr lang="en-US" sz="1200" dirty="0" err="1" smtClean="0">
                <a:latin typeface="Comic Sans MS" pitchFamily="66" charset="0"/>
              </a:rPr>
              <a:t>vt_manager</a:t>
            </a:r>
            <a:r>
              <a:rPr lang="en-US" sz="1200" dirty="0" smtClean="0">
                <a:latin typeface="Comic Sans MS" pitchFamily="66" charset="0"/>
              </a:rPr>
              <a:t>/</a:t>
            </a:r>
            <a:r>
              <a:rPr lang="en-US" sz="1200" dirty="0" err="1" smtClean="0">
                <a:latin typeface="Comic Sans MS" pitchFamily="66" charset="0"/>
              </a:rPr>
              <a:t>src</a:t>
            </a:r>
            <a:r>
              <a:rPr lang="en-US" sz="1200" dirty="0" smtClean="0">
                <a:latin typeface="Comic Sans MS" pitchFamily="66" charset="0"/>
              </a:rPr>
              <a:t>/python/agent/tools</a:t>
            </a:r>
          </a:p>
          <a:p>
            <a:pPr>
              <a:buNone/>
            </a:pPr>
            <a:r>
              <a:rPr lang="en-US" sz="1200" dirty="0" smtClean="0">
                <a:latin typeface="Comic Sans MS" pitchFamily="66" charset="0"/>
              </a:rPr>
              <a:t>./</a:t>
            </a:r>
            <a:r>
              <a:rPr lang="en-US" sz="1200" dirty="0" err="1" smtClean="0">
                <a:latin typeface="Comic Sans MS" pitchFamily="66" charset="0"/>
              </a:rPr>
              <a:t>ofver</a:t>
            </a:r>
            <a:r>
              <a:rPr lang="en-US" sz="1200" dirty="0" smtClean="0">
                <a:latin typeface="Comic Sans MS" pitchFamily="66" charset="0"/>
              </a:rPr>
              <a:t> install</a:t>
            </a:r>
            <a:endParaRPr lang="pt-BR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Comic Sans MS" pitchFamily="66" charset="0"/>
              <a:ea typeface="DejaVu Sans" pitchFamily="50"/>
              <a:cs typeface="DejaVu Sans" pitchFamily="2"/>
            </a:endParaRPr>
          </a:p>
        </p:txBody>
      </p:sp>
      <p:sp>
        <p:nvSpPr>
          <p:cNvPr id="7" name="Rectangle 3"/>
          <p:cNvSpPr/>
          <p:nvPr/>
        </p:nvSpPr>
        <p:spPr>
          <a:xfrm>
            <a:off x="3276600" y="3124200"/>
            <a:ext cx="5867400" cy="358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wrap="square" lIns="81720" tIns="40680" rIns="81720" bIns="406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pt-BR" sz="1200" dirty="0" smtClean="0">
                <a:solidFill>
                  <a:srgbClr val="000000"/>
                </a:solidFill>
                <a:latin typeface="Comic Sans MS" pitchFamily="66" charset="0"/>
                <a:ea typeface="DejaVu Sans" pitchFamily="50"/>
                <a:cs typeface="DejaVu Sans" pitchFamily="2"/>
              </a:rPr>
              <a:t>cd /etc/xen-tools/role.d</a:t>
            </a:r>
          </a:p>
          <a:p>
            <a:pPr>
              <a:buNone/>
            </a:pPr>
            <a:r>
              <a:rPr lang="pt-BR" sz="1200" dirty="0" smtClean="0">
                <a:solidFill>
                  <a:srgbClr val="000000"/>
                </a:solidFill>
                <a:latin typeface="Comic Sans MS" pitchFamily="66" charset="0"/>
                <a:ea typeface="DejaVu Sans" pitchFamily="50"/>
                <a:cs typeface="DejaVu Sans" pitchFamily="2"/>
              </a:rPr>
              <a:t>wget $SITE</a:t>
            </a:r>
          </a:p>
          <a:p>
            <a:pPr>
              <a:buNone/>
            </a:pPr>
            <a:r>
              <a:rPr lang="pt-BR" sz="1200" dirty="0" smtClean="0">
                <a:solidFill>
                  <a:srgbClr val="000000"/>
                </a:solidFill>
                <a:latin typeface="Comic Sans MS" pitchFamily="66" charset="0"/>
                <a:ea typeface="DejaVu Sans" pitchFamily="50"/>
                <a:cs typeface="DejaVu Sans" pitchFamily="2"/>
              </a:rPr>
              <a:t>wget $SITE/xen/OFELIA-helper.sh</a:t>
            </a:r>
          </a:p>
          <a:p>
            <a:pPr>
              <a:buNone/>
            </a:pPr>
            <a:r>
              <a:rPr lang="pt-BR" sz="1200" dirty="0" smtClean="0">
                <a:solidFill>
                  <a:srgbClr val="000000"/>
                </a:solidFill>
                <a:latin typeface="Comic Sans MS" pitchFamily="66" charset="0"/>
                <a:ea typeface="DejaVu Sans" pitchFamily="50"/>
                <a:cs typeface="DejaVu Sans" pitchFamily="2"/>
              </a:rPr>
              <a:t>chmod +x OFELIA*</a:t>
            </a:r>
          </a:p>
          <a:p>
            <a:pPr>
              <a:buNone/>
            </a:pPr>
            <a:r>
              <a:rPr lang="pt-BR" sz="1200" dirty="0" smtClean="0">
                <a:solidFill>
                  <a:srgbClr val="000000"/>
                </a:solidFill>
                <a:latin typeface="Comic Sans MS" pitchFamily="66" charset="0"/>
                <a:ea typeface="DejaVu Sans" pitchFamily="50"/>
                <a:cs typeface="DejaVu Sans" pitchFamily="2"/>
              </a:rPr>
              <a:t>xen-create-image -passwd -role=OFELIA -install-method=debootstrap -dist=squeeze -ip=172.16.1.99</a:t>
            </a:r>
          </a:p>
          <a:p>
            <a:pPr>
              <a:buNone/>
            </a:pPr>
            <a:r>
              <a:rPr lang="pt-BR" sz="1200" dirty="0" smtClean="0">
                <a:solidFill>
                  <a:srgbClr val="000000"/>
                </a:solidFill>
                <a:latin typeface="Comic Sans MS" pitchFamily="66" charset="0"/>
                <a:ea typeface="DejaVu Sans" pitchFamily="50"/>
                <a:cs typeface="DejaVu Sans" pitchFamily="2"/>
              </a:rPr>
              <a:t>-netmask=255.255.255.0 -hostname=fibre-default</a:t>
            </a:r>
          </a:p>
          <a:p>
            <a:pPr>
              <a:buNone/>
            </a:pPr>
            <a:r>
              <a:rPr lang="pt-BR" sz="1200" dirty="0" smtClean="0">
                <a:solidFill>
                  <a:srgbClr val="000000"/>
                </a:solidFill>
                <a:latin typeface="Comic Sans MS" pitchFamily="66" charset="0"/>
                <a:ea typeface="DejaVu Sans" pitchFamily="50"/>
                <a:cs typeface="DejaVu Sans" pitchFamily="2"/>
              </a:rPr>
              <a:t>mkdir /home/vm-images</a:t>
            </a:r>
          </a:p>
          <a:p>
            <a:pPr>
              <a:buNone/>
            </a:pPr>
            <a:r>
              <a:rPr lang="pt-BR" sz="1200" dirty="0" smtClean="0">
                <a:solidFill>
                  <a:srgbClr val="000000"/>
                </a:solidFill>
                <a:latin typeface="Comic Sans MS" pitchFamily="66" charset="0"/>
                <a:ea typeface="DejaVu Sans" pitchFamily="50"/>
                <a:cs typeface="DejaVu Sans" pitchFamily="2"/>
              </a:rPr>
              <a:t>mkdir /mnt/xen</a:t>
            </a:r>
          </a:p>
          <a:p>
            <a:pPr>
              <a:buNone/>
            </a:pPr>
            <a:r>
              <a:rPr lang="pt-BR" sz="1200" dirty="0" smtClean="0">
                <a:solidFill>
                  <a:srgbClr val="000000"/>
                </a:solidFill>
                <a:latin typeface="Comic Sans MS" pitchFamily="66" charset="0"/>
                <a:ea typeface="DejaVu Sans" pitchFamily="50"/>
                <a:cs typeface="DejaVu Sans" pitchFamily="2"/>
              </a:rPr>
              <a:t>mount -o loop /home/xen/domains/algum_hostname/disk.img /mnt/xen</a:t>
            </a:r>
          </a:p>
          <a:p>
            <a:pPr>
              <a:buNone/>
            </a:pPr>
            <a:r>
              <a:rPr lang="pt-BR" sz="1200" dirty="0" smtClean="0">
                <a:solidFill>
                  <a:srgbClr val="000000"/>
                </a:solidFill>
                <a:latin typeface="Comic Sans MS" pitchFamily="66" charset="0"/>
                <a:ea typeface="DejaVu Sans" pitchFamily="50"/>
                <a:cs typeface="DejaVu Sans" pitchFamily="2"/>
              </a:rPr>
              <a:t>cd /mnt/xen</a:t>
            </a:r>
          </a:p>
          <a:p>
            <a:pPr>
              <a:buNone/>
            </a:pPr>
            <a:r>
              <a:rPr lang="pt-BR" sz="1200" dirty="0" smtClean="0">
                <a:solidFill>
                  <a:srgbClr val="000000"/>
                </a:solidFill>
                <a:latin typeface="Comic Sans MS" pitchFamily="66" charset="0"/>
                <a:ea typeface="DejaVu Sans" pitchFamily="50"/>
                <a:cs typeface="DejaVu Sans" pitchFamily="2"/>
              </a:rPr>
              <a:t>tar pcfz /home/vm-images/default.tar.gz *</a:t>
            </a:r>
          </a:p>
          <a:p>
            <a:pPr>
              <a:buNone/>
            </a:pPr>
            <a:r>
              <a:rPr lang="pt-BR" sz="1200" dirty="0" smtClean="0">
                <a:solidFill>
                  <a:srgbClr val="000000"/>
                </a:solidFill>
                <a:latin typeface="Comic Sans MS" pitchFamily="66" charset="0"/>
                <a:ea typeface="DejaVu Sans" pitchFamily="50"/>
                <a:cs typeface="DejaVu Sans" pitchFamily="2"/>
              </a:rPr>
              <a:t>umount /mnt/xen</a:t>
            </a:r>
          </a:p>
          <a:p>
            <a:pPr>
              <a:buNone/>
            </a:pPr>
            <a:r>
              <a:rPr lang="pt-BR" sz="1200" dirty="0" smtClean="0">
                <a:solidFill>
                  <a:srgbClr val="000000"/>
                </a:solidFill>
                <a:latin typeface="Comic Sans MS" pitchFamily="66" charset="0"/>
                <a:ea typeface="DejaVu Sans" pitchFamily="50"/>
                <a:cs typeface="DejaVu Sans" pitchFamily="2"/>
              </a:rPr>
              <a:t>cd /home/vm-images/</a:t>
            </a:r>
          </a:p>
          <a:p>
            <a:pPr>
              <a:buNone/>
            </a:pPr>
            <a:r>
              <a:rPr lang="pt-BR" sz="1200" dirty="0" smtClean="0">
                <a:solidFill>
                  <a:srgbClr val="000000"/>
                </a:solidFill>
                <a:latin typeface="Comic Sans MS" pitchFamily="66" charset="0"/>
                <a:ea typeface="DejaVu Sans" pitchFamily="50"/>
                <a:cs typeface="DejaVu Sans" pitchFamily="2"/>
              </a:rPr>
              <a:t>md5sum default.tar.gz » default.hash</a:t>
            </a:r>
            <a:endParaRPr lang="pt-BR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Comic Sans MS" pitchFamily="66" charset="0"/>
              <a:ea typeface="DejaVu Sans" pitchFamily="50"/>
              <a:cs typeface="DejaVu Sans" pitchFamily="2"/>
            </a:endParaRPr>
          </a:p>
        </p:txBody>
      </p:sp>
      <p:sp>
        <p:nvSpPr>
          <p:cNvPr id="8" name="Rectangle 3"/>
          <p:cNvSpPr/>
          <p:nvPr/>
        </p:nvSpPr>
        <p:spPr>
          <a:xfrm>
            <a:off x="1295400" y="1905000"/>
            <a:ext cx="3886200" cy="609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wrap="square" lIns="81720" tIns="40680" rIns="81720" bIns="406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sz="1200" dirty="0" err="1" smtClean="0">
                <a:latin typeface="Comic Sans MS" pitchFamily="66" charset="0"/>
              </a:rPr>
              <a:t>mkdir</a:t>
            </a:r>
            <a:r>
              <a:rPr lang="en-US" sz="1200" dirty="0" smtClean="0">
                <a:latin typeface="Comic Sans MS" pitchFamily="66" charset="0"/>
              </a:rPr>
              <a:t> -p /opt/OFELIA/</a:t>
            </a:r>
            <a:r>
              <a:rPr lang="en-US" sz="1200" dirty="0" err="1" smtClean="0">
                <a:latin typeface="Comic Sans MS" pitchFamily="66" charset="0"/>
              </a:rPr>
              <a:t>oxa</a:t>
            </a:r>
            <a:endParaRPr lang="en-US" sz="12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en-US" sz="1200" dirty="0" err="1" smtClean="0">
                <a:latin typeface="Comic Sans MS" pitchFamily="66" charset="0"/>
              </a:rPr>
              <a:t>ln</a:t>
            </a:r>
            <a:r>
              <a:rPr lang="en-US" sz="1200" dirty="0" smtClean="0">
                <a:latin typeface="Comic Sans MS" pitchFamily="66" charset="0"/>
              </a:rPr>
              <a:t> -s /opt/OFELIA /opt/OFELIA/</a:t>
            </a:r>
            <a:r>
              <a:rPr lang="en-US" sz="1200" dirty="0" err="1" smtClean="0">
                <a:latin typeface="Comic Sans MS" pitchFamily="66" charset="0"/>
              </a:rPr>
              <a:t>oxa</a:t>
            </a:r>
            <a:r>
              <a:rPr lang="en-US" sz="1200" dirty="0" smtClean="0">
                <a:latin typeface="Comic Sans MS" pitchFamily="66" charset="0"/>
              </a:rPr>
              <a:t>/repository</a:t>
            </a:r>
            <a:endParaRPr lang="pt-BR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Comic Sans MS" pitchFamily="66" charset="0"/>
              <a:ea typeface="DejaVu Sans" pitchFamily="50"/>
              <a:cs typeface="DejaVu Sans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Configurando OFELIA como Administrador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600" dirty="0" err="1" smtClean="0"/>
              <a:t>Criar</a:t>
            </a:r>
            <a:r>
              <a:rPr lang="en-US" sz="2600" dirty="0" smtClean="0"/>
              <a:t> </a:t>
            </a:r>
            <a:r>
              <a:rPr lang="en-US" sz="2600" dirty="0" err="1" smtClean="0"/>
              <a:t>faixas</a:t>
            </a:r>
            <a:r>
              <a:rPr lang="en-US" sz="2600" dirty="0" smtClean="0"/>
              <a:t> de IP </a:t>
            </a:r>
            <a:r>
              <a:rPr lang="en-US" sz="2600" dirty="0" err="1" smtClean="0"/>
              <a:t>para</a:t>
            </a:r>
            <a:r>
              <a:rPr lang="en-US" sz="2600" dirty="0" smtClean="0"/>
              <a:t> </a:t>
            </a:r>
            <a:r>
              <a:rPr lang="en-US" sz="2600" dirty="0" err="1" smtClean="0"/>
              <a:t>máquinas</a:t>
            </a:r>
            <a:r>
              <a:rPr lang="en-US" sz="2600" dirty="0" smtClean="0"/>
              <a:t> </a:t>
            </a:r>
            <a:r>
              <a:rPr lang="en-US" sz="2600" dirty="0" err="1" smtClean="0"/>
              <a:t>virtuais</a:t>
            </a:r>
            <a:r>
              <a:rPr lang="en-US" sz="2600" dirty="0" smtClean="0"/>
              <a:t> e/</a:t>
            </a:r>
            <a:r>
              <a:rPr lang="en-US" sz="2600" dirty="0" err="1" smtClean="0"/>
              <a:t>ou</a:t>
            </a:r>
            <a:r>
              <a:rPr lang="en-US" sz="2600" dirty="0" smtClean="0"/>
              <a:t> </a:t>
            </a:r>
            <a:r>
              <a:rPr lang="en-US" sz="2600" dirty="0" err="1" smtClean="0"/>
              <a:t>faixas</a:t>
            </a:r>
            <a:r>
              <a:rPr lang="en-US" sz="2600" dirty="0" smtClean="0"/>
              <a:t> de MAC </a:t>
            </a:r>
            <a:r>
              <a:rPr lang="en-US" sz="2600" dirty="0" err="1" smtClean="0"/>
              <a:t>ethernet</a:t>
            </a:r>
            <a:r>
              <a:rPr lang="en-US" sz="2600" dirty="0" smtClean="0"/>
              <a:t> </a:t>
            </a:r>
            <a:r>
              <a:rPr lang="en-US" sz="2600" dirty="0" err="1" smtClean="0"/>
              <a:t>virtuais</a:t>
            </a:r>
            <a:endParaRPr lang="en-US" sz="2600" dirty="0" smtClean="0"/>
          </a:p>
          <a:p>
            <a:pPr lvl="1"/>
            <a:r>
              <a:rPr lang="en-US" sz="2600" dirty="0" err="1" smtClean="0"/>
              <a:t>Adicionar</a:t>
            </a:r>
            <a:r>
              <a:rPr lang="en-US" sz="2600" dirty="0" smtClean="0"/>
              <a:t> no Expedient a </a:t>
            </a:r>
            <a:r>
              <a:rPr lang="en-US" sz="2600" dirty="0" err="1" smtClean="0"/>
              <a:t>comunicação</a:t>
            </a:r>
            <a:r>
              <a:rPr lang="en-US" sz="2600" dirty="0" smtClean="0"/>
              <a:t> com OXA</a:t>
            </a:r>
          </a:p>
          <a:p>
            <a:pPr lvl="1"/>
            <a:r>
              <a:rPr lang="en-US" sz="2600" dirty="0" err="1" smtClean="0"/>
              <a:t>Especificar</a:t>
            </a:r>
            <a:r>
              <a:rPr lang="en-US" sz="2600" dirty="0" smtClean="0"/>
              <a:t> </a:t>
            </a:r>
            <a:r>
              <a:rPr lang="en-US" sz="2600" dirty="0" err="1" smtClean="0"/>
              <a:t>outros</a:t>
            </a:r>
            <a:r>
              <a:rPr lang="en-US" sz="2600" dirty="0" smtClean="0"/>
              <a:t> </a:t>
            </a:r>
            <a:r>
              <a:rPr lang="en-US" sz="2600" dirty="0" err="1" smtClean="0"/>
              <a:t>detalhes</a:t>
            </a:r>
            <a:r>
              <a:rPr lang="en-US" sz="2600" dirty="0" smtClean="0"/>
              <a:t> (Management Bridges e Data Bridges)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Configurar</a:t>
            </a:r>
            <a:r>
              <a:rPr lang="en-US" dirty="0" smtClean="0"/>
              <a:t> o </a:t>
            </a:r>
            <a:r>
              <a:rPr lang="en-US" dirty="0" err="1" smtClean="0"/>
              <a:t>Flowvisor</a:t>
            </a:r>
            <a:endParaRPr lang="en-US" dirty="0" smtClean="0"/>
          </a:p>
          <a:p>
            <a:r>
              <a:rPr lang="en-US" dirty="0" err="1" smtClean="0"/>
              <a:t>Configurar</a:t>
            </a:r>
            <a:r>
              <a:rPr lang="en-US" dirty="0" smtClean="0"/>
              <a:t> a Clearinghouse (ex. LDAP)</a:t>
            </a:r>
          </a:p>
          <a:p>
            <a:endParaRPr lang="en-US" dirty="0" smtClean="0"/>
          </a:p>
          <a:p>
            <a:r>
              <a:rPr lang="en-US" dirty="0" err="1" smtClean="0"/>
              <a:t>Aprovar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requisição</a:t>
            </a:r>
            <a:r>
              <a:rPr lang="en-US" dirty="0" smtClean="0"/>
              <a:t> de </a:t>
            </a:r>
            <a:r>
              <a:rPr lang="en-US" dirty="0" err="1" smtClean="0"/>
              <a:t>Flowspace</a:t>
            </a:r>
            <a:endParaRPr lang="en-US" dirty="0" smtClean="0"/>
          </a:p>
          <a:p>
            <a:r>
              <a:rPr lang="en-US" dirty="0" err="1" smtClean="0"/>
              <a:t>Adicionar</a:t>
            </a:r>
            <a:r>
              <a:rPr lang="en-US" dirty="0" smtClean="0"/>
              <a:t> e </a:t>
            </a:r>
            <a:r>
              <a:rPr lang="en-US" dirty="0" err="1" smtClean="0"/>
              <a:t>editar</a:t>
            </a:r>
            <a:r>
              <a:rPr lang="en-US" dirty="0" smtClean="0"/>
              <a:t> </a:t>
            </a:r>
            <a:r>
              <a:rPr lang="en-US" dirty="0" err="1" smtClean="0"/>
              <a:t>regras</a:t>
            </a:r>
            <a:r>
              <a:rPr lang="en-US" dirty="0" smtClean="0"/>
              <a:t> de </a:t>
            </a:r>
            <a:r>
              <a:rPr lang="en-US" dirty="0" err="1" smtClean="0"/>
              <a:t>Flowspace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body" sz="quarter" idx="10"/>
          </p:nvPr>
        </p:nvSpPr>
        <p:spPr>
          <a:xfrm>
            <a:off x="251520" y="1284526"/>
            <a:ext cx="5463480" cy="273685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Cesar </a:t>
            </a:r>
            <a:r>
              <a:rPr lang="en-US" sz="1800" dirty="0" err="1" smtClean="0"/>
              <a:t>Marcondes</a:t>
            </a:r>
            <a:endParaRPr lang="en-US" sz="1800" dirty="0" smtClean="0"/>
          </a:p>
          <a:p>
            <a:r>
              <a:rPr lang="en-US" sz="1800" dirty="0" smtClean="0"/>
              <a:t>marcondes@dc.ufscar.br</a:t>
            </a:r>
          </a:p>
          <a:p>
            <a:endParaRPr lang="en-US" sz="1800" dirty="0" smtClean="0"/>
          </a:p>
          <a:p>
            <a:r>
              <a:rPr lang="pt-BR" sz="1800" dirty="0" smtClean="0"/>
              <a:t>Os autores gostariam de agradecer às equipes FIBRE-BR da UFSCar, UFPA, UNIFACS, UFG, USP e demais membros do FIBRE-BR. Também agradecemos a Marcial Fernandez (UECE), Jorge Barros (CPqD), Mateus Cerezini (UFES). 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Obrigado</a:t>
            </a:r>
            <a:endParaRPr lang="en-US" dirty="0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4800600"/>
            <a:ext cx="480797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133600" y="3962400"/>
            <a:ext cx="4834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http://www.fibre-ict.eu/</a:t>
            </a:r>
            <a:endParaRPr lang="en-US" sz="3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Exemplos</a:t>
            </a:r>
            <a:r>
              <a:rPr lang="en-US" dirty="0" smtClean="0"/>
              <a:t> de CMFs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 smtClean="0"/>
              <a:t>Planetlab</a:t>
            </a:r>
            <a:r>
              <a:rPr lang="en-US" dirty="0" smtClean="0"/>
              <a:t> (</a:t>
            </a:r>
            <a:r>
              <a:rPr lang="en-US" dirty="0" err="1" smtClean="0"/>
              <a:t>myPLC</a:t>
            </a:r>
            <a:r>
              <a:rPr lang="en-US" dirty="0" smtClean="0"/>
              <a:t>)</a:t>
            </a:r>
          </a:p>
          <a:p>
            <a:pPr lvl="1"/>
            <a:r>
              <a:rPr lang="pt-BR" dirty="0" smtClean="0"/>
              <a:t>O PlanetLab é uma plataforma de computação distribuída que foi criada e é mantida por uma comunidade de pesquisa em mais de 405 localidades em mais de 35 países. Os participantes do PlanetLab disponibilizam uma quantidade de nós (normalmente pequena, e no mínimo dois computadores) e em contrapartida podem utilizar os recursos compartilhados disponíveis em toda a plataforma para implantar e avaliar experimentos de rede em uma escala global</a:t>
            </a:r>
            <a:endParaRPr lang="en-US" dirty="0" smtClean="0"/>
          </a:p>
          <a:p>
            <a:r>
              <a:rPr lang="en-US" b="1" dirty="0" err="1" smtClean="0"/>
              <a:t>ProtoGENI</a:t>
            </a:r>
            <a:endParaRPr lang="en-US" b="1" dirty="0" smtClean="0"/>
          </a:p>
          <a:p>
            <a:r>
              <a:rPr lang="en-US" dirty="0" err="1" smtClean="0"/>
              <a:t>PrimoGENI</a:t>
            </a:r>
            <a:endParaRPr lang="en-US" dirty="0" smtClean="0"/>
          </a:p>
          <a:p>
            <a:pPr lvl="1"/>
            <a:r>
              <a:rPr lang="pt-BR" dirty="0" smtClean="0"/>
              <a:t>O PrimoGENI é um agregado integrado ao arcabouço de controle do ProtoGENI para possibilitar a simulação de redes em tempo real. As instâncias do agregado PrimoGENI são compostas de recursos virtuais, como a rede virtual que inclui elementos simulados (roteadores, servidores, enlaces e protocolos) e elementos emulados (hosts e roteadores executando em máquinas virtuais); e os meta recursos associados à instanciação da rede virtual.</a:t>
            </a:r>
            <a:endParaRPr lang="en-US" dirty="0" smtClean="0"/>
          </a:p>
          <a:p>
            <a:r>
              <a:rPr lang="en-US" dirty="0" smtClean="0"/>
              <a:t>ORCA/BEN</a:t>
            </a:r>
          </a:p>
          <a:p>
            <a:pPr lvl="1"/>
            <a:r>
              <a:rPr lang="pt-BR" dirty="0" smtClean="0"/>
              <a:t>O arcabouço de controle ORCA gerencia servidores, equipamentos de armazenamento, redes, ou outros componentes de computação em nuvem. A ideia é usar uma rede óptica experimental de escala metropolitana, para permitir ao ORCA criar e gerenciar fatias de experimentação na infraestrutura BEN em várias camadas: desde a camada física, através de DWDM (Dense Wavelenght Division Multiplexing) até as camadas 2 e 3.</a:t>
            </a:r>
            <a:endParaRPr lang="en-US" dirty="0" smtClean="0"/>
          </a:p>
          <a:p>
            <a:r>
              <a:rPr lang="en-US" b="1" dirty="0" smtClean="0"/>
              <a:t>OMF</a:t>
            </a:r>
          </a:p>
          <a:p>
            <a:r>
              <a:rPr lang="en-US" b="1" dirty="0" smtClean="0"/>
              <a:t>OCF (OFELIA CF)</a:t>
            </a:r>
          </a:p>
          <a:p>
            <a:r>
              <a:rPr lang="en-US" dirty="0" err="1" smtClean="0"/>
              <a:t>Teagle</a:t>
            </a:r>
            <a:r>
              <a:rPr lang="en-US" dirty="0" smtClean="0"/>
              <a:t>/</a:t>
            </a:r>
            <a:r>
              <a:rPr lang="en-US" dirty="0" err="1" smtClean="0"/>
              <a:t>Panlab</a:t>
            </a:r>
            <a:endParaRPr lang="en-US" dirty="0" smtClean="0"/>
          </a:p>
          <a:p>
            <a:pPr lvl="1"/>
            <a:r>
              <a:rPr lang="en-US" dirty="0" err="1" smtClean="0"/>
              <a:t>Outra</a:t>
            </a:r>
            <a:r>
              <a:rPr lang="en-US" dirty="0" smtClean="0"/>
              <a:t> </a:t>
            </a:r>
            <a:r>
              <a:rPr lang="en-US" dirty="0" err="1" smtClean="0"/>
              <a:t>abordagem</a:t>
            </a:r>
            <a:r>
              <a:rPr lang="en-US" dirty="0" smtClean="0"/>
              <a:t> de </a:t>
            </a:r>
            <a:r>
              <a:rPr lang="en-US" dirty="0" err="1" smtClean="0"/>
              <a:t>Federação</a:t>
            </a:r>
            <a:r>
              <a:rPr lang="en-US" dirty="0" smtClean="0"/>
              <a:t> do </a:t>
            </a:r>
            <a:r>
              <a:rPr lang="en-US" dirty="0" err="1" smtClean="0"/>
              <a:t>PanLab</a:t>
            </a:r>
            <a:r>
              <a:rPr lang="en-US" dirty="0" smtClean="0"/>
              <a:t>, </a:t>
            </a:r>
            <a:r>
              <a:rPr lang="en-US" dirty="0" err="1" smtClean="0"/>
              <a:t>projeto</a:t>
            </a:r>
            <a:r>
              <a:rPr lang="en-US" dirty="0" smtClean="0"/>
              <a:t> </a:t>
            </a:r>
            <a:r>
              <a:rPr lang="en-US" dirty="0" err="1" smtClean="0"/>
              <a:t>análogo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GENI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Requisitos e Funcionalidades de Monitoração dos CMFs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José Augusto Suruagy Monteiro (UFPE)</a:t>
            </a:r>
          </a:p>
          <a:p>
            <a:r>
              <a:rPr lang="pt-BR" dirty="0" smtClean="0"/>
              <a:t>Joberto S. B. Martins (UNIFACS)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pic>
        <p:nvPicPr>
          <p:cNvPr id="6" name="Picture 5" descr="ufp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4799" y="5231398"/>
            <a:ext cx="2068285" cy="1017002"/>
          </a:xfrm>
          <a:prstGeom prst="rect">
            <a:avLst/>
          </a:prstGeom>
        </p:spPr>
      </p:pic>
      <p:pic>
        <p:nvPicPr>
          <p:cNvPr id="9" name="Picture 8" descr="unifa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5181599"/>
            <a:ext cx="1462314" cy="1079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Agenda</a:t>
            </a:r>
          </a:p>
        </p:txBody>
      </p:sp>
      <p:sp>
        <p:nvSpPr>
          <p:cNvPr id="921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Motivação</a:t>
            </a:r>
          </a:p>
          <a:p>
            <a:r>
              <a:rPr lang="pt-BR" dirty="0" smtClean="0"/>
              <a:t>Objetivos Gerais e Requisitos</a:t>
            </a:r>
          </a:p>
          <a:p>
            <a:r>
              <a:rPr lang="pt-BR" dirty="0" smtClean="0"/>
              <a:t>Usuários</a:t>
            </a:r>
          </a:p>
          <a:p>
            <a:r>
              <a:rPr lang="pt-BR" dirty="0" smtClean="0"/>
              <a:t>Arquitetura de Instrumentação e Medição (I&amp;M) do GENI:</a:t>
            </a:r>
          </a:p>
          <a:p>
            <a:pPr lvl="1"/>
            <a:r>
              <a:rPr lang="pt-BR" dirty="0" smtClean="0"/>
              <a:t>Serviços</a:t>
            </a:r>
          </a:p>
          <a:p>
            <a:pPr lvl="1"/>
            <a:r>
              <a:rPr lang="pt-BR" dirty="0" smtClean="0"/>
              <a:t>Tipos de Serviços</a:t>
            </a:r>
          </a:p>
          <a:p>
            <a:r>
              <a:rPr lang="pt-BR" dirty="0" smtClean="0"/>
              <a:t>Ferramentas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Monitoração</a:t>
            </a:r>
            <a:br>
              <a:rPr lang="pt-BR" dirty="0" smtClean="0"/>
            </a:br>
            <a:r>
              <a:rPr lang="pt-BR" dirty="0" smtClean="0"/>
              <a:t>Aspectos Gerais</a:t>
            </a:r>
            <a:endParaRPr lang="es-MX" dirty="0" smtClean="0"/>
          </a:p>
        </p:txBody>
      </p:sp>
      <p:sp>
        <p:nvSpPr>
          <p:cNvPr id="10243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Monitorar é uma necessidade para o experimentador</a:t>
            </a:r>
          </a:p>
          <a:p>
            <a:r>
              <a:rPr lang="pt-BR" dirty="0" smtClean="0"/>
              <a:t>Sistemas da Monitoração (ou monitoramento):</a:t>
            </a:r>
          </a:p>
          <a:p>
            <a:pPr lvl="1"/>
            <a:r>
              <a:rPr lang="pt-BR" dirty="0" smtClean="0"/>
              <a:t>Arquitetura de Instrumentação &amp; Medição (I&amp;M Architecture):</a:t>
            </a:r>
          </a:p>
          <a:p>
            <a:pPr lvl="2"/>
            <a:r>
              <a:rPr lang="pt-BR" dirty="0" smtClean="0"/>
              <a:t>Monitorar no contexto das redes experimentais requer um “sistema”</a:t>
            </a:r>
          </a:p>
          <a:p>
            <a:pPr lvl="1"/>
            <a:r>
              <a:rPr lang="pt-BR" dirty="0" smtClean="0"/>
              <a:t>Objetivos Gerais e Requisitos de Monitoração</a:t>
            </a:r>
          </a:p>
          <a:p>
            <a:pPr lvl="1"/>
            <a:r>
              <a:rPr lang="pt-BR" dirty="0" smtClean="0"/>
              <a:t>Funcionalidades, Serviços e Ferramentas</a:t>
            </a:r>
          </a:p>
          <a:p>
            <a:r>
              <a:rPr lang="pt-BR" dirty="0" smtClean="0"/>
              <a:t>GENI I&amp;M</a:t>
            </a:r>
          </a:p>
          <a:p>
            <a:pPr lvl="1"/>
            <a:r>
              <a:rPr lang="pt-BR" dirty="0" smtClean="0"/>
              <a:t>Abrangente e “Modelo de Referência”  em termos desta apresentação</a:t>
            </a:r>
          </a:p>
          <a:p>
            <a:pPr lvl="1"/>
            <a:endParaRPr lang="es-MX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Monitoração - O que Monitorar?</a:t>
            </a:r>
            <a:endParaRPr lang="es-MX" smtClean="0"/>
          </a:p>
        </p:txBody>
      </p:sp>
      <p:sp>
        <p:nvSpPr>
          <p:cNvPr id="11267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Monitoração da </a:t>
            </a:r>
            <a:r>
              <a:rPr lang="pt-BR" u="sng" dirty="0" smtClean="0"/>
              <a:t>Infraestrutura</a:t>
            </a:r>
            <a:r>
              <a:rPr lang="pt-BR" dirty="0" smtClean="0"/>
              <a:t>:</a:t>
            </a:r>
          </a:p>
          <a:p>
            <a:pPr lvl="1"/>
            <a:r>
              <a:rPr lang="pt-BR" dirty="0" smtClean="0"/>
              <a:t>Informações de estado e operacionais da infraestrutura</a:t>
            </a:r>
          </a:p>
          <a:p>
            <a:pPr lvl="1"/>
            <a:r>
              <a:rPr lang="pt-BR" dirty="0" smtClean="0"/>
              <a:t>Necessário para o operador e, numa menor escala, para o experimentador:</a:t>
            </a:r>
          </a:p>
          <a:p>
            <a:pPr lvl="2"/>
            <a:r>
              <a:rPr lang="pt-BR" dirty="0" smtClean="0"/>
              <a:t>Falhas </a:t>
            </a:r>
          </a:p>
          <a:p>
            <a:pPr lvl="2"/>
            <a:r>
              <a:rPr lang="pt-BR" dirty="0" smtClean="0"/>
              <a:t>Status operacional dos recursos (rede, enlaces, servidores, outros) – on, off, congestionado, não disponível, outros</a:t>
            </a:r>
          </a:p>
          <a:p>
            <a:pPr lvl="2"/>
            <a:r>
              <a:rPr lang="pt-BR" dirty="0" smtClean="0"/>
              <a:t>Recursos disponíveis (identificação) – lógicos e físico</a:t>
            </a:r>
          </a:p>
          <a:p>
            <a:pPr lvl="2"/>
            <a:r>
              <a:rPr lang="pt-BR" dirty="0" smtClean="0"/>
              <a:t>Outros parâmetros e informações de estado</a:t>
            </a:r>
          </a:p>
          <a:p>
            <a:r>
              <a:rPr lang="pt-BR" dirty="0" smtClean="0"/>
              <a:t>Monitoração do </a:t>
            </a:r>
            <a:r>
              <a:rPr lang="pt-BR" u="sng" dirty="0" smtClean="0"/>
              <a:t>Experimento</a:t>
            </a:r>
            <a:r>
              <a:rPr lang="pt-BR" dirty="0" smtClean="0"/>
              <a:t>:</a:t>
            </a:r>
          </a:p>
          <a:p>
            <a:pPr lvl="1"/>
            <a:r>
              <a:rPr lang="pt-BR" dirty="0" smtClean="0"/>
              <a:t>Informações decorrentes e relativas ao experimento realizado</a:t>
            </a:r>
          </a:p>
          <a:p>
            <a:pPr lvl="1"/>
            <a:r>
              <a:rPr lang="pt-BR" dirty="0" smtClean="0"/>
              <a:t>Análise e eventual reprodução do experimento</a:t>
            </a:r>
          </a:p>
          <a:p>
            <a:pPr lvl="1"/>
            <a:r>
              <a:rPr lang="pt-BR" dirty="0" smtClean="0"/>
              <a:t>Parâmetros de medição significativos para o experimentador: tempos de resposta, vazão, atrasos, parâmetros específicos ao experimento, outros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Sistemas de Monitoração</a:t>
            </a:r>
            <a:br>
              <a:rPr lang="pt-BR" smtClean="0"/>
            </a:br>
            <a:r>
              <a:rPr lang="pt-BR" smtClean="0"/>
              <a:t>Objetivos Gerais e Requisitos</a:t>
            </a:r>
            <a:endParaRPr lang="es-MX" smtClean="0"/>
          </a:p>
        </p:txBody>
      </p:sp>
      <p:sp>
        <p:nvSpPr>
          <p:cNvPr id="12291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Fornecer funcionalidades abrangentes para:</a:t>
            </a:r>
          </a:p>
          <a:p>
            <a:pPr lvl="1"/>
            <a:r>
              <a:rPr lang="pt-BR" dirty="0" smtClean="0"/>
              <a:t>Coleta, Análise e Arquivamento de dados</a:t>
            </a:r>
          </a:p>
          <a:p>
            <a:r>
              <a:rPr lang="pt-BR" dirty="0" smtClean="0"/>
              <a:t>Facilitar a experimentação para pesquisadores (usuários) (não necessitam ser especialistas em monitoração)</a:t>
            </a:r>
          </a:p>
          <a:p>
            <a:r>
              <a:rPr lang="pt-BR" dirty="0" smtClean="0"/>
              <a:t>Realizar medições com precisão, acurácia, alta disponibilidade, dentre outros </a:t>
            </a:r>
            <a:r>
              <a:rPr lang="pt-BR" u="sng" dirty="0" smtClean="0"/>
              <a:t>requisitos</a:t>
            </a:r>
          </a:p>
          <a:p>
            <a:r>
              <a:rPr lang="pt-BR" dirty="0" smtClean="0"/>
              <a:t>Prover informações detalhadas de desempenho</a:t>
            </a:r>
          </a:p>
          <a:p>
            <a:r>
              <a:rPr lang="pt-BR" dirty="0" smtClean="0"/>
              <a:t>Permitir acesso e controle de funções e serviços de medição:</a:t>
            </a:r>
          </a:p>
          <a:p>
            <a:pPr lvl="1"/>
            <a:r>
              <a:rPr lang="pt-BR" dirty="0" smtClean="0"/>
              <a:t>Sensores, pontos de medição em HW e SW, MIBs, outros</a:t>
            </a:r>
          </a:p>
          <a:p>
            <a:r>
              <a:rPr lang="pt-BR" dirty="0" smtClean="0"/>
              <a:t>Prover segurança de forma abrangente:</a:t>
            </a:r>
          </a:p>
          <a:p>
            <a:pPr lvl="1"/>
            <a:r>
              <a:rPr lang="pt-BR" dirty="0" smtClean="0"/>
              <a:t>Acesso, privacidade, disponibilização de dados, outros aspectos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Organização</a:t>
            </a:r>
            <a:r>
              <a:rPr lang="en-US" dirty="0" smtClean="0"/>
              <a:t> do Mini-</a:t>
            </a:r>
            <a:r>
              <a:rPr lang="en-US" dirty="0" err="1" smtClean="0"/>
              <a:t>Curso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Motivação</a:t>
            </a:r>
            <a:r>
              <a:rPr lang="en-US" dirty="0" smtClean="0"/>
              <a:t> dos CMFs</a:t>
            </a:r>
          </a:p>
          <a:p>
            <a:r>
              <a:rPr lang="en-US" dirty="0" err="1" smtClean="0"/>
              <a:t>Ciclo</a:t>
            </a:r>
            <a:r>
              <a:rPr lang="en-US" dirty="0" smtClean="0"/>
              <a:t> de Vida de um </a:t>
            </a:r>
            <a:r>
              <a:rPr lang="en-US" dirty="0" err="1" smtClean="0"/>
              <a:t>Experimento</a:t>
            </a:r>
            <a:endParaRPr lang="en-US" dirty="0" smtClean="0"/>
          </a:p>
          <a:p>
            <a:r>
              <a:rPr lang="en-US" dirty="0" err="1" smtClean="0"/>
              <a:t>Exemplos</a:t>
            </a:r>
            <a:r>
              <a:rPr lang="en-US" dirty="0" smtClean="0"/>
              <a:t> de CMFs</a:t>
            </a:r>
          </a:p>
          <a:p>
            <a:r>
              <a:rPr lang="en-US" dirty="0" err="1" smtClean="0"/>
              <a:t>Requisitos</a:t>
            </a:r>
            <a:r>
              <a:rPr lang="en-US" dirty="0" smtClean="0"/>
              <a:t> de </a:t>
            </a:r>
            <a:r>
              <a:rPr lang="en-US" dirty="0" err="1" smtClean="0"/>
              <a:t>Controle</a:t>
            </a:r>
            <a:r>
              <a:rPr lang="en-US" dirty="0" smtClean="0"/>
              <a:t> dos CMFs</a:t>
            </a:r>
          </a:p>
          <a:p>
            <a:r>
              <a:rPr lang="pt-BR" dirty="0" smtClean="0"/>
              <a:t>Requisitos e Funcionalidades de Monitoração dos CMFs</a:t>
            </a:r>
          </a:p>
          <a:p>
            <a:r>
              <a:rPr lang="pt-BR" dirty="0" smtClean="0"/>
              <a:t>Arquitetura de Federação Baseada em “Slices” (SFA)</a:t>
            </a:r>
          </a:p>
          <a:p>
            <a:r>
              <a:rPr lang="pt-BR" dirty="0" smtClean="0"/>
              <a:t>CMF: Protogeni – Detalhamento</a:t>
            </a:r>
          </a:p>
          <a:p>
            <a:r>
              <a:rPr lang="pt-BR" dirty="0" smtClean="0"/>
              <a:t>CMF: OMF – Detalhamento</a:t>
            </a:r>
          </a:p>
          <a:p>
            <a:r>
              <a:rPr lang="pt-BR" dirty="0" smtClean="0"/>
              <a:t>CMF: OFELIA - Detalhamento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SBRC 2012, </a:t>
            </a:r>
            <a:r>
              <a:rPr lang="en-US" dirty="0" err="1" smtClean="0"/>
              <a:t>Ouro</a:t>
            </a:r>
            <a:r>
              <a:rPr lang="en-US" dirty="0" smtClean="0"/>
              <a:t> </a:t>
            </a:r>
            <a:r>
              <a:rPr lang="en-US" dirty="0" err="1" smtClean="0"/>
              <a:t>Preto</a:t>
            </a:r>
            <a:r>
              <a:rPr lang="en-US" dirty="0" smtClean="0"/>
              <a:t> - MG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Monitoração</a:t>
            </a:r>
            <a:br>
              <a:rPr lang="pt-BR" smtClean="0"/>
            </a:br>
            <a:r>
              <a:rPr lang="pt-BR" smtClean="0"/>
              <a:t>Usuários</a:t>
            </a:r>
            <a:endParaRPr lang="es-MX" smtClean="0"/>
          </a:p>
        </p:txBody>
      </p:sp>
      <p:sp>
        <p:nvSpPr>
          <p:cNvPr id="13315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smtClean="0"/>
              <a:t>Sistemas de monitoração adotam perfis de usuários de forma a tratar as questões de acesso e necessidades funcionais destes</a:t>
            </a:r>
          </a:p>
          <a:p>
            <a:r>
              <a:rPr lang="pt-BR" smtClean="0"/>
              <a:t>Usuários (modelo GENI):</a:t>
            </a:r>
          </a:p>
          <a:p>
            <a:pPr lvl="1"/>
            <a:r>
              <a:rPr lang="pt-BR" smtClean="0"/>
              <a:t>Pesquisadores Experimentadores</a:t>
            </a:r>
          </a:p>
          <a:p>
            <a:pPr lvl="1"/>
            <a:r>
              <a:rPr lang="pt-BR" smtClean="0"/>
              <a:t>Usuários de Experimentos</a:t>
            </a:r>
          </a:p>
          <a:p>
            <a:pPr lvl="1"/>
            <a:r>
              <a:rPr lang="pt-BR" smtClean="0"/>
              <a:t>Operadores Centrais</a:t>
            </a:r>
          </a:p>
          <a:p>
            <a:pPr lvl="1"/>
            <a:r>
              <a:rPr lang="pt-BR" smtClean="0"/>
              <a:t>Provedores e Operadores de Agregado</a:t>
            </a:r>
          </a:p>
          <a:p>
            <a:pPr lvl="1"/>
            <a:r>
              <a:rPr lang="pt-BR" smtClean="0"/>
              <a:t>Provedores e Operadores de Arquivos</a:t>
            </a:r>
          </a:p>
          <a:p>
            <a:pPr lvl="1"/>
            <a:r>
              <a:rPr lang="pt-BR" smtClean="0"/>
              <a:t>Usuários de Dados (pesquisadores)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Monitoração</a:t>
            </a:r>
            <a:br>
              <a:rPr lang="pt-BR" smtClean="0"/>
            </a:br>
            <a:r>
              <a:rPr lang="pt-BR" smtClean="0"/>
              <a:t>Usuários</a:t>
            </a:r>
            <a:endParaRPr lang="es-MX" smtClean="0"/>
          </a:p>
        </p:txBody>
      </p:sp>
      <p:sp>
        <p:nvSpPr>
          <p:cNvPr id="14339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smtClean="0"/>
              <a:t>Pesquisadores Experimentadores</a:t>
            </a:r>
          </a:p>
          <a:p>
            <a:r>
              <a:rPr lang="pt-BR" smtClean="0"/>
              <a:t>Usuários de Experimentos</a:t>
            </a:r>
          </a:p>
          <a:p>
            <a:r>
              <a:rPr lang="pt-BR" smtClean="0"/>
              <a:t>Operadores Centrais</a:t>
            </a:r>
          </a:p>
          <a:p>
            <a:r>
              <a:rPr lang="pt-BR" smtClean="0"/>
              <a:t>Provedores e Operadores de Agregado</a:t>
            </a:r>
          </a:p>
          <a:p>
            <a:r>
              <a:rPr lang="pt-BR" smtClean="0"/>
              <a:t>Provedores e Operadores de Arquivos</a:t>
            </a:r>
          </a:p>
          <a:p>
            <a:r>
              <a:rPr lang="pt-BR" smtClean="0"/>
              <a:t>Usuários de Dados (pesquisadores)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Arquitetura de Instrumentação e Medição (I&amp;M) do GENI</a:t>
            </a:r>
            <a:endParaRPr lang="es-MX" smtClean="0"/>
          </a:p>
        </p:txBody>
      </p:sp>
      <p:sp>
        <p:nvSpPr>
          <p:cNvPr id="15363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Serviço de monitoração </a:t>
            </a:r>
            <a:r>
              <a:rPr lang="pt-BR" u="sng" dirty="0" smtClean="0"/>
              <a:t>abrangente</a:t>
            </a:r>
            <a:r>
              <a:rPr lang="pt-BR" dirty="0" smtClean="0"/>
              <a:t> que pode ser adotado por diversos CMFs e outras arquiteturas de monitoração</a:t>
            </a:r>
          </a:p>
          <a:p>
            <a:pPr lvl="1"/>
            <a:r>
              <a:rPr lang="pt-BR" dirty="0" smtClean="0"/>
              <a:t>Incorpora e estrutura as diversas possibilidades e elementos de monitoração</a:t>
            </a:r>
          </a:p>
          <a:p>
            <a:r>
              <a:rPr lang="pt-BR" dirty="0" smtClean="0"/>
              <a:t>Serviços:</a:t>
            </a:r>
          </a:p>
          <a:p>
            <a:pPr lvl="1"/>
            <a:r>
              <a:rPr lang="pt-BR" dirty="0" smtClean="0"/>
              <a:t>Serviço de Ponto de Medição (MP)</a:t>
            </a:r>
          </a:p>
          <a:p>
            <a:pPr lvl="1"/>
            <a:r>
              <a:rPr lang="pt-BR" dirty="0" smtClean="0"/>
              <a:t>Serviço de Informação de Medição (MI)</a:t>
            </a:r>
          </a:p>
          <a:p>
            <a:pPr lvl="1"/>
            <a:r>
              <a:rPr lang="pt-BR" dirty="0" smtClean="0"/>
              <a:t>Serviço de Coleta de Medição (MC)</a:t>
            </a:r>
          </a:p>
          <a:p>
            <a:pPr lvl="1"/>
            <a:r>
              <a:rPr lang="pt-BR" dirty="0" smtClean="0"/>
              <a:t>Serviço de Orquestração de Medições (MO)</a:t>
            </a:r>
          </a:p>
          <a:p>
            <a:pPr lvl="1"/>
            <a:r>
              <a:rPr lang="pt-BR" dirty="0" smtClean="0"/>
              <a:t>Serviço de Análise e Apresentação de Medições (MAP)</a:t>
            </a:r>
          </a:p>
          <a:p>
            <a:pPr lvl="1"/>
            <a:r>
              <a:rPr lang="pt-BR" dirty="0" smtClean="0"/>
              <a:t>Serviço de Arquivo de Dados de Medição (MDA)</a:t>
            </a:r>
            <a:endParaRPr lang="es-MX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I&amp;M GENI - Serviços</a:t>
            </a:r>
            <a:endParaRPr lang="es-MX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6388" name="Objeto 2"/>
          <p:cNvGraphicFramePr>
            <a:graphicFrameLocks noChangeAspect="1"/>
          </p:cNvGraphicFramePr>
          <p:nvPr/>
        </p:nvGraphicFramePr>
        <p:xfrm>
          <a:off x="206375" y="625098"/>
          <a:ext cx="8785225" cy="5810250"/>
        </p:xfrm>
        <a:graphic>
          <a:graphicData uri="http://schemas.openxmlformats.org/presentationml/2006/ole">
            <p:oleObj spid="_x0000_s3074" name="Visio" r:id="rId3" imgW="9969186" imgH="6595017" progId="">
              <p:embed/>
            </p:oleObj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I&amp;M GENI - Serviços</a:t>
            </a:r>
            <a:endParaRPr lang="es-MX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411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2"/>
          </p:nvPr>
        </p:nvSpPr>
        <p:spPr>
          <a:xfrm>
            <a:off x="457200" y="1295400"/>
            <a:ext cx="4038600" cy="5029200"/>
          </a:xfrm>
        </p:spPr>
        <p:txBody>
          <a:bodyPr>
            <a:normAutofit fontScale="77500" lnSpcReduction="20000"/>
          </a:bodyPr>
          <a:lstStyle/>
          <a:p>
            <a:r>
              <a:rPr lang="pt-BR" dirty="0" smtClean="0"/>
              <a:t>Serviço de Ponto de Medição (</a:t>
            </a:r>
            <a:r>
              <a:rPr lang="pt-BR" i="1" dirty="0" smtClean="0"/>
              <a:t>MP – Measurement Point</a:t>
            </a:r>
            <a:r>
              <a:rPr lang="pt-BR" dirty="0" smtClean="0"/>
              <a:t>):</a:t>
            </a:r>
          </a:p>
          <a:p>
            <a:pPr lvl="1"/>
            <a:r>
              <a:rPr lang="pt-BR" dirty="0" smtClean="0"/>
              <a:t>Provê a funcionalidade de monitoração propriamente dita (captura o dado monitorado):</a:t>
            </a:r>
          </a:p>
          <a:p>
            <a:pPr lvl="2"/>
            <a:r>
              <a:rPr lang="pt-BR" dirty="0" smtClean="0"/>
              <a:t>Na infraestrutura da rede experimental, num “slice”, numa máquina virtual, ...</a:t>
            </a:r>
          </a:p>
          <a:p>
            <a:pPr lvl="2"/>
            <a:r>
              <a:rPr lang="pt-BR" dirty="0" smtClean="0"/>
              <a:t>Exporta dados monitorados num determinado padrão (dependente de CMF)</a:t>
            </a:r>
          </a:p>
          <a:p>
            <a:pPr lvl="1"/>
            <a:r>
              <a:rPr lang="pt-BR" dirty="0" smtClean="0"/>
              <a:t>Dados de um MP podem ser capturados e realimentados numa aplicação (comportamento adaptativo)</a:t>
            </a:r>
          </a:p>
          <a:p>
            <a:pPr lvl="1"/>
            <a:r>
              <a:rPr lang="pt-BR" dirty="0" smtClean="0"/>
              <a:t>Usa diversa ferramentas e interfaces: MIBs, switches, roteadores, máquinas virtuais, placas de captura de dados, outros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3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302884"/>
            <a:ext cx="4267200" cy="50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I&amp;M GENI - Serviços</a:t>
            </a:r>
            <a:endParaRPr lang="es-MX" smtClean="0"/>
          </a:p>
        </p:txBody>
      </p:sp>
      <p:sp>
        <p:nvSpPr>
          <p:cNvPr id="18435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133600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 Serviço de Informação de Medição (</a:t>
            </a:r>
            <a:r>
              <a:rPr lang="pt-BR" i="1" dirty="0" smtClean="0"/>
              <a:t>MI – Measurement Information</a:t>
            </a:r>
            <a:r>
              <a:rPr lang="pt-BR" dirty="0" smtClean="0"/>
              <a:t>):</a:t>
            </a:r>
          </a:p>
          <a:p>
            <a:pPr lvl="1"/>
            <a:r>
              <a:rPr lang="pt-BR" dirty="0" smtClean="0"/>
              <a:t>Serviço de </a:t>
            </a:r>
            <a:r>
              <a:rPr lang="pt-BR" u="sng" dirty="0" smtClean="0"/>
              <a:t>registro</a:t>
            </a:r>
            <a:r>
              <a:rPr lang="pt-BR" dirty="0" smtClean="0"/>
              <a:t> (register) e </a:t>
            </a:r>
            <a:r>
              <a:rPr lang="pt-BR" u="sng" dirty="0" smtClean="0"/>
              <a:t>descoberta</a:t>
            </a:r>
            <a:r>
              <a:rPr lang="pt-BR" dirty="0" smtClean="0"/>
              <a:t> (lookup service) de dados de medição</a:t>
            </a:r>
          </a:p>
          <a:p>
            <a:pPr lvl="1"/>
            <a:r>
              <a:rPr lang="pt-BR" dirty="0" smtClean="0"/>
              <a:t>Tipicamente provido por alguma forma de “</a:t>
            </a:r>
            <a:r>
              <a:rPr lang="pt-BR" u="sng" dirty="0" smtClean="0"/>
              <a:t>Clearinghouse Service</a:t>
            </a:r>
            <a:r>
              <a:rPr lang="pt-BR" dirty="0" smtClean="0"/>
              <a:t>”</a:t>
            </a:r>
          </a:p>
          <a:p>
            <a:pPr lvl="1"/>
            <a:r>
              <a:rPr lang="pt-BR" dirty="0" smtClean="0"/>
              <a:t>Exemplo do serviço: topologia, tipos de pontos de medição, outros</a:t>
            </a:r>
          </a:p>
        </p:txBody>
      </p:sp>
      <p:pic>
        <p:nvPicPr>
          <p:cNvPr id="18437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357563"/>
            <a:ext cx="7094119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I&amp;M GENI - Serviços</a:t>
            </a:r>
            <a:endParaRPr lang="es-MX" smtClean="0"/>
          </a:p>
        </p:txBody>
      </p:sp>
      <p:sp>
        <p:nvSpPr>
          <p:cNvPr id="19459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Serviço de Coleta de Medição (</a:t>
            </a:r>
            <a:r>
              <a:rPr lang="pt-BR" i="1" dirty="0" smtClean="0"/>
              <a:t>MC – Measurement Collection</a:t>
            </a:r>
            <a:r>
              <a:rPr lang="pt-BR" dirty="0" smtClean="0"/>
              <a:t>):</a:t>
            </a:r>
          </a:p>
          <a:p>
            <a:pPr lvl="1"/>
            <a:r>
              <a:rPr lang="pt-BR" dirty="0" smtClean="0"/>
              <a:t>Recebe como entrada dados de medições</a:t>
            </a:r>
          </a:p>
          <a:p>
            <a:pPr lvl="1"/>
            <a:r>
              <a:rPr lang="pt-BR" dirty="0" smtClean="0"/>
              <a:t>Efetua algum tipo de processamento nos dados de medição:</a:t>
            </a:r>
          </a:p>
          <a:p>
            <a:pPr lvl="2"/>
            <a:r>
              <a:rPr lang="pt-BR" dirty="0" smtClean="0"/>
              <a:t>Transformações, armazenamento temporário (cache), combinações de dados, outros processamentos</a:t>
            </a:r>
            <a:endParaRPr lang="es-MX" dirty="0" smtClean="0"/>
          </a:p>
        </p:txBody>
      </p:sp>
      <p:pic>
        <p:nvPicPr>
          <p:cNvPr id="19461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721100"/>
            <a:ext cx="7926387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I&amp;M GENI - Serviços</a:t>
            </a:r>
            <a:endParaRPr lang="es-MX" smtClean="0"/>
          </a:p>
        </p:txBody>
      </p:sp>
      <p:sp>
        <p:nvSpPr>
          <p:cNvPr id="20483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 smtClean="0"/>
              <a:t>Serviço de Orquestração de Medições (</a:t>
            </a:r>
            <a:r>
              <a:rPr lang="pt-BR" i="1" dirty="0" smtClean="0"/>
              <a:t>MO – Measurement Orchestration</a:t>
            </a:r>
            <a:r>
              <a:rPr lang="pt-BR" dirty="0" smtClean="0"/>
              <a:t>):</a:t>
            </a:r>
          </a:p>
          <a:p>
            <a:pPr lvl="1"/>
            <a:r>
              <a:rPr lang="pt-BR" dirty="0" smtClean="0"/>
              <a:t>Faz parte do </a:t>
            </a:r>
            <a:r>
              <a:rPr lang="pt-BR" u="sng" dirty="0" smtClean="0"/>
              <a:t>controle do experimento</a:t>
            </a:r>
          </a:p>
          <a:p>
            <a:pPr lvl="1"/>
            <a:r>
              <a:rPr lang="pt-BR" dirty="0" smtClean="0"/>
              <a:t>“Orquestra” funções e serviços do sistema I&amp;M:</a:t>
            </a:r>
          </a:p>
          <a:p>
            <a:pPr lvl="2"/>
            <a:r>
              <a:rPr lang="pt-BR" dirty="0" smtClean="0"/>
              <a:t>Agrega, configura, programa e gerencia os recursos de monitoração</a:t>
            </a:r>
          </a:p>
          <a:p>
            <a:pPr lvl="2"/>
            <a:r>
              <a:rPr lang="pt-BR" dirty="0" smtClean="0"/>
              <a:t>Executa a monitoração propriamente dita</a:t>
            </a:r>
          </a:p>
          <a:p>
            <a:pPr lvl="2"/>
            <a:r>
              <a:rPr lang="pt-BR" dirty="0" smtClean="0"/>
              <a:t>Funcionalidade equivalente </a:t>
            </a:r>
            <a:r>
              <a:rPr lang="pt-BR" u="sng" dirty="0" smtClean="0"/>
              <a:t>à parte de Controle e Configuração</a:t>
            </a:r>
            <a:r>
              <a:rPr lang="pt-BR" dirty="0" smtClean="0"/>
              <a:t> do Experimento do CMF</a:t>
            </a:r>
          </a:p>
          <a:p>
            <a:pPr lvl="2"/>
            <a:endParaRPr lang="pt-BR" dirty="0" smtClean="0"/>
          </a:p>
          <a:p>
            <a:pPr lvl="2">
              <a:buNone/>
            </a:pPr>
            <a:r>
              <a:rPr lang="pt-BR" dirty="0" smtClean="0"/>
              <a:t>.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10000"/>
          </a:bodyPr>
          <a:lstStyle/>
          <a:p>
            <a:endParaRPr lang="en-US"/>
          </a:p>
        </p:txBody>
      </p:sp>
      <p:pic>
        <p:nvPicPr>
          <p:cNvPr id="20485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5657" y="1484313"/>
            <a:ext cx="4548344" cy="331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I&amp;M GENI - Serviços</a:t>
            </a:r>
            <a:endParaRPr lang="es-MX" smtClean="0"/>
          </a:p>
        </p:txBody>
      </p:sp>
      <p:sp>
        <p:nvSpPr>
          <p:cNvPr id="21507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362200"/>
          </a:xfrm>
        </p:spPr>
        <p:txBody>
          <a:bodyPr>
            <a:normAutofit fontScale="77500" lnSpcReduction="20000"/>
          </a:bodyPr>
          <a:lstStyle/>
          <a:p>
            <a:r>
              <a:rPr lang="pt-BR" dirty="0" smtClean="0"/>
              <a:t>Serviço de Análise e Apresentação de Medições (</a:t>
            </a:r>
            <a:r>
              <a:rPr lang="pt-BR" i="1" dirty="0" smtClean="0"/>
              <a:t>MAP – Measurement Analysis and Presentation</a:t>
            </a:r>
            <a:r>
              <a:rPr lang="pt-BR" dirty="0" smtClean="0"/>
              <a:t>):</a:t>
            </a:r>
          </a:p>
          <a:p>
            <a:pPr lvl="1"/>
            <a:r>
              <a:rPr lang="pt-BR" dirty="0" smtClean="0"/>
              <a:t>Recebe os dados de medição</a:t>
            </a:r>
          </a:p>
          <a:p>
            <a:pPr lvl="1"/>
            <a:r>
              <a:rPr lang="pt-BR" dirty="0" smtClean="0"/>
              <a:t>Analisa, processa e produz algum tipo de apresentação</a:t>
            </a:r>
          </a:p>
          <a:p>
            <a:r>
              <a:rPr lang="pt-BR" dirty="0" smtClean="0"/>
              <a:t>Serviço de Arquivo de Dados de Medição (</a:t>
            </a:r>
            <a:r>
              <a:rPr lang="pt-BR" i="1" dirty="0" smtClean="0"/>
              <a:t>MDA – Measurement Data Archive</a:t>
            </a:r>
            <a:r>
              <a:rPr lang="pt-BR" dirty="0" smtClean="0"/>
              <a:t>):</a:t>
            </a:r>
          </a:p>
          <a:p>
            <a:pPr lvl="1"/>
            <a:r>
              <a:rPr lang="pt-BR" dirty="0" smtClean="0"/>
              <a:t>Serviço que provê um repositório de dados de medição para os usuários do sistema I&amp;M</a:t>
            </a:r>
          </a:p>
        </p:txBody>
      </p:sp>
      <p:pic>
        <p:nvPicPr>
          <p:cNvPr id="21509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3430587"/>
            <a:ext cx="4608513" cy="33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I&amp;M GENI</a:t>
            </a:r>
            <a:br>
              <a:rPr lang="pt-BR" smtClean="0"/>
            </a:br>
            <a:r>
              <a:rPr lang="pt-BR" smtClean="0"/>
              <a:t>Tipos de Serviços</a:t>
            </a:r>
            <a:endParaRPr lang="es-MX" smtClean="0"/>
          </a:p>
        </p:txBody>
      </p:sp>
      <p:sp>
        <p:nvSpPr>
          <p:cNvPr id="3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4 tipos conforme a utilização</a:t>
            </a:r>
          </a:p>
          <a:p>
            <a:pPr lvl="1"/>
            <a:r>
              <a:rPr lang="pt-BR" dirty="0" smtClean="0"/>
              <a:t>Serviço em uma Fatia (“slice”)</a:t>
            </a:r>
          </a:p>
          <a:p>
            <a:pPr lvl="1"/>
            <a:r>
              <a:rPr lang="pt-BR" dirty="0" smtClean="0"/>
              <a:t>Serviço comum com pedaços de componentes (“slivers”) dedicados a múltiplos experimentos</a:t>
            </a:r>
          </a:p>
          <a:p>
            <a:pPr lvl="1"/>
            <a:r>
              <a:rPr lang="pt-BR" dirty="0" smtClean="0"/>
              <a:t>Serviço comum com dados compartilhados por múltiplos experimentos</a:t>
            </a:r>
          </a:p>
          <a:p>
            <a:pPr lvl="1"/>
            <a:r>
              <a:rPr lang="pt-BR" dirty="0" smtClean="0"/>
              <a:t>Compartilhamento de dados através de um portal</a:t>
            </a:r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Introdução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Cesar </a:t>
            </a:r>
            <a:r>
              <a:rPr lang="en-US" dirty="0" err="1" smtClean="0"/>
              <a:t>Marcondes</a:t>
            </a:r>
            <a:r>
              <a:rPr lang="en-US" dirty="0" smtClean="0"/>
              <a:t> (</a:t>
            </a:r>
            <a:r>
              <a:rPr lang="en-US" dirty="0" err="1" smtClean="0"/>
              <a:t>UFSCar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pic>
        <p:nvPicPr>
          <p:cNvPr id="6" name="Picture 5" descr="top_logo_ufscar_shadow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4600" y="4876800"/>
            <a:ext cx="1676400" cy="1047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Monitoração</a:t>
            </a:r>
            <a:br>
              <a:rPr lang="pt-BR" smtClean="0"/>
            </a:br>
            <a:r>
              <a:rPr lang="pt-BR" smtClean="0"/>
              <a:t>Ferramentas</a:t>
            </a:r>
            <a:endParaRPr lang="es-MX" smtClean="0"/>
          </a:p>
        </p:txBody>
      </p:sp>
      <p:sp>
        <p:nvSpPr>
          <p:cNvPr id="23555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GIMS – GENI I&amp;M System:</a:t>
            </a:r>
          </a:p>
          <a:p>
            <a:pPr lvl="1"/>
            <a:r>
              <a:rPr lang="pt-BR" dirty="0" smtClean="0"/>
              <a:t>Em desenvolvimento (</a:t>
            </a:r>
            <a:r>
              <a:rPr lang="pt-BR" i="1" dirty="0" smtClean="0"/>
              <a:t>WIP – Work in Progress</a:t>
            </a:r>
            <a:r>
              <a:rPr lang="pt-BR" dirty="0" smtClean="0"/>
              <a:t>)</a:t>
            </a:r>
          </a:p>
          <a:p>
            <a:r>
              <a:rPr lang="pt-BR" dirty="0" smtClean="0"/>
              <a:t>GEMINI (</a:t>
            </a:r>
            <a:r>
              <a:rPr lang="pt-BR" i="1" dirty="0" smtClean="0"/>
              <a:t>GENI Measurement and Instrumentation Infrastructure</a:t>
            </a:r>
            <a:r>
              <a:rPr lang="pt-BR" dirty="0" smtClean="0"/>
              <a:t>)</a:t>
            </a:r>
          </a:p>
          <a:p>
            <a:pPr lvl="1"/>
            <a:r>
              <a:rPr lang="pt-BR" dirty="0" smtClean="0"/>
              <a:t>Projeto GENI para estender e integrar ferramentas pré-existentes no contexto do GIMS</a:t>
            </a:r>
          </a:p>
          <a:p>
            <a:pPr lvl="1"/>
            <a:r>
              <a:rPr lang="pt-BR" dirty="0" smtClean="0"/>
              <a:t>LAMP – </a:t>
            </a:r>
            <a:r>
              <a:rPr lang="pt-BR" i="1" dirty="0" smtClean="0"/>
              <a:t>Leveraging and Abstraction Measurements with PerfSONAR</a:t>
            </a:r>
          </a:p>
          <a:p>
            <a:pPr lvl="1"/>
            <a:r>
              <a:rPr lang="pt-BR" dirty="0" smtClean="0"/>
              <a:t>INSTOOLS - </a:t>
            </a:r>
            <a:r>
              <a:rPr lang="pt-BR" i="1" dirty="0" smtClean="0"/>
              <a:t>Instrumentation Tools for a GENI Prototype</a:t>
            </a:r>
            <a:endParaRPr lang="es-MX" i="1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Monitoração – Ferramentas</a:t>
            </a:r>
            <a:br>
              <a:rPr lang="pt-BR" smtClean="0"/>
            </a:br>
            <a:r>
              <a:rPr lang="pt-BR" smtClean="0"/>
              <a:t>LAMP</a:t>
            </a:r>
            <a:endParaRPr lang="es-MX" smtClean="0"/>
          </a:p>
        </p:txBody>
      </p:sp>
      <p:sp>
        <p:nvSpPr>
          <p:cNvPr id="3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Sistema</a:t>
            </a:r>
            <a:r>
              <a:rPr lang="en-US" dirty="0" smtClean="0"/>
              <a:t> de </a:t>
            </a:r>
            <a:r>
              <a:rPr lang="en-US" dirty="0" err="1" smtClean="0"/>
              <a:t>instrumentação</a:t>
            </a:r>
            <a:r>
              <a:rPr lang="en-US" dirty="0" smtClean="0"/>
              <a:t> e </a:t>
            </a:r>
            <a:r>
              <a:rPr lang="en-US" dirty="0" err="1" smtClean="0"/>
              <a:t>medição</a:t>
            </a:r>
            <a:r>
              <a:rPr lang="en-US" dirty="0" smtClean="0"/>
              <a:t> </a:t>
            </a:r>
            <a:r>
              <a:rPr lang="en-US" dirty="0" err="1" smtClean="0"/>
              <a:t>baseado</a:t>
            </a:r>
            <a:r>
              <a:rPr lang="en-US" dirty="0" smtClean="0"/>
              <a:t> no </a:t>
            </a:r>
            <a:r>
              <a:rPr lang="en-US" dirty="0" err="1" smtClean="0"/>
              <a:t>perfSONAR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Ferramentas</a:t>
            </a:r>
            <a:r>
              <a:rPr lang="en-US" dirty="0" smtClean="0"/>
              <a:t> </a:t>
            </a:r>
            <a:r>
              <a:rPr lang="en-US" dirty="0" err="1" smtClean="0"/>
              <a:t>suportadas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LAMP:</a:t>
            </a:r>
            <a:endParaRPr lang="es-MX" dirty="0" smtClean="0"/>
          </a:p>
          <a:p>
            <a:pPr lvl="1"/>
            <a:r>
              <a:rPr lang="pt-BR" dirty="0" smtClean="0"/>
              <a:t>OWAMP, </a:t>
            </a:r>
            <a:r>
              <a:rPr lang="en-US" dirty="0" smtClean="0"/>
              <a:t>BWCTL, </a:t>
            </a:r>
            <a:r>
              <a:rPr lang="pt-BR" dirty="0" smtClean="0"/>
              <a:t>Ganglia, PingER, NTP; ps-BUOY MA; outras</a:t>
            </a:r>
            <a:endParaRPr lang="es-MX" dirty="0" smtClean="0"/>
          </a:p>
          <a:p>
            <a:r>
              <a:rPr lang="en-US" dirty="0" smtClean="0"/>
              <a:t>LAMP </a:t>
            </a:r>
            <a:r>
              <a:rPr lang="en-US" dirty="0" err="1" smtClean="0"/>
              <a:t>adapta</a:t>
            </a:r>
            <a:r>
              <a:rPr lang="en-US" dirty="0" smtClean="0"/>
              <a:t> </a:t>
            </a:r>
            <a:r>
              <a:rPr lang="en-US" dirty="0" err="1" smtClean="0"/>
              <a:t>perfSONAR</a:t>
            </a:r>
            <a:r>
              <a:rPr lang="en-US" dirty="0" smtClean="0"/>
              <a:t>-PS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modelo</a:t>
            </a:r>
            <a:r>
              <a:rPr lang="en-US" dirty="0" smtClean="0"/>
              <a:t> de </a:t>
            </a:r>
            <a:r>
              <a:rPr lang="en-US" dirty="0" err="1" smtClean="0"/>
              <a:t>autenticação</a:t>
            </a:r>
            <a:r>
              <a:rPr lang="en-US" dirty="0" smtClean="0"/>
              <a:t> e </a:t>
            </a:r>
            <a:r>
              <a:rPr lang="en-US" dirty="0" err="1" smtClean="0"/>
              <a:t>autorização</a:t>
            </a:r>
            <a:r>
              <a:rPr lang="en-US" dirty="0" smtClean="0"/>
              <a:t> do GENI</a:t>
            </a:r>
          </a:p>
          <a:p>
            <a:pPr lvl="1"/>
            <a:r>
              <a:rPr lang="en-US" dirty="0" err="1" smtClean="0"/>
              <a:t>Acrescentou</a:t>
            </a:r>
            <a:r>
              <a:rPr lang="en-US" dirty="0" smtClean="0"/>
              <a:t> </a:t>
            </a:r>
            <a:r>
              <a:rPr lang="en-US" dirty="0" err="1" smtClean="0"/>
              <a:t>anotação</a:t>
            </a:r>
            <a:r>
              <a:rPr lang="en-US" dirty="0" smtClean="0"/>
              <a:t> e </a:t>
            </a:r>
            <a:r>
              <a:rPr lang="en-US" dirty="0" err="1" smtClean="0"/>
              <a:t>configuração</a:t>
            </a:r>
            <a:r>
              <a:rPr lang="en-US" dirty="0" smtClean="0"/>
              <a:t> </a:t>
            </a:r>
            <a:r>
              <a:rPr lang="en-US" dirty="0" err="1" smtClean="0"/>
              <a:t>distribuída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o UNIS (</a:t>
            </a:r>
            <a:r>
              <a:rPr lang="en-US" i="1" dirty="0" smtClean="0"/>
              <a:t>Unified Information Service</a:t>
            </a:r>
            <a:r>
              <a:rPr lang="en-US" dirty="0" smtClean="0"/>
              <a:t>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Monitoração – Ferramentas</a:t>
            </a:r>
            <a:br>
              <a:rPr lang="pt-BR" smtClean="0"/>
            </a:br>
            <a:r>
              <a:rPr lang="pt-BR" smtClean="0"/>
              <a:t>PerfSONAR</a:t>
            </a:r>
            <a:endParaRPr lang="es-MX" smtClean="0"/>
          </a:p>
        </p:txBody>
      </p:sp>
      <p:sp>
        <p:nvSpPr>
          <p:cNvPr id="25603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i="1" dirty="0" smtClean="0"/>
              <a:t>Middleware</a:t>
            </a:r>
            <a:r>
              <a:rPr lang="pt-BR" dirty="0" smtClean="0"/>
              <a:t> que interage com ferramentas de monitoração e dados de medição (diversos formatos)</a:t>
            </a:r>
          </a:p>
          <a:p>
            <a:r>
              <a:rPr lang="pt-BR" dirty="0" smtClean="0"/>
              <a:t>Disponibiliza os mesmo através de interface padrão orientada a serviços:</a:t>
            </a:r>
          </a:p>
          <a:p>
            <a:pPr lvl="1"/>
            <a:r>
              <a:rPr lang="pt-BR" dirty="0" smtClean="0"/>
              <a:t>Utiliza padrão NM-WG (</a:t>
            </a:r>
            <a:r>
              <a:rPr lang="pt-BR" i="1" dirty="0" smtClean="0"/>
              <a:t>Network Monitoring Working Group</a:t>
            </a:r>
            <a:r>
              <a:rPr lang="pt-BR" dirty="0" smtClean="0"/>
              <a:t>) do OGF (</a:t>
            </a:r>
            <a:r>
              <a:rPr lang="pt-BR" i="1" dirty="0" smtClean="0"/>
              <a:t>Open Grid Forum</a:t>
            </a:r>
            <a:r>
              <a:rPr lang="pt-BR" dirty="0" smtClean="0"/>
              <a:t>)</a:t>
            </a:r>
            <a:endParaRPr lang="es-MX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Monitoração – Ferramentas - LAMP</a:t>
            </a:r>
            <a:endParaRPr lang="es-MX" smtClean="0"/>
          </a:p>
        </p:txBody>
      </p:sp>
      <p:sp>
        <p:nvSpPr>
          <p:cNvPr id="3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t-BR" smtClean="0"/>
              <a:t>Lamp Portal:</a:t>
            </a:r>
          </a:p>
          <a:p>
            <a:pPr lvl="1"/>
            <a:r>
              <a:rPr lang="pt-BR" smtClean="0"/>
              <a:t>Utilizado pelos experimentadores para gerenciar e visualizar os serviços e dados I&amp;M</a:t>
            </a:r>
          </a:p>
          <a:p>
            <a:r>
              <a:rPr lang="pt-BR" smtClean="0"/>
              <a:t>UNIS:</a:t>
            </a:r>
          </a:p>
          <a:p>
            <a:pPr lvl="1"/>
            <a:r>
              <a:rPr lang="pt-BR" smtClean="0"/>
              <a:t>Combinação de um serviço de descoberta (lookup) e serviço de topologia</a:t>
            </a:r>
          </a:p>
          <a:p>
            <a:r>
              <a:rPr lang="pt-BR" smtClean="0"/>
              <a:t>MPs:</a:t>
            </a:r>
          </a:p>
          <a:p>
            <a:pPr lvl="1"/>
            <a:r>
              <a:rPr lang="pt-BR" smtClean="0"/>
              <a:t>Nós com ferramentas perfSONAR instaladas (OWAMP, BWCT, outras)</a:t>
            </a:r>
            <a:endParaRPr lang="pt-BR" dirty="0" smtClean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Grupo 3"/>
          <p:cNvGrpSpPr>
            <a:grpSpLocks/>
          </p:cNvGrpSpPr>
          <p:nvPr/>
        </p:nvGrpSpPr>
        <p:grpSpPr bwMode="auto">
          <a:xfrm>
            <a:off x="5795963" y="1687513"/>
            <a:ext cx="2895600" cy="4478337"/>
            <a:chOff x="5867400" y="1196975"/>
            <a:chExt cx="2895600" cy="4478338"/>
          </a:xfrm>
        </p:grpSpPr>
        <p:grpSp>
          <p:nvGrpSpPr>
            <p:cNvPr id="4" name="Grupo 4"/>
            <p:cNvGrpSpPr>
              <a:grpSpLocks/>
            </p:cNvGrpSpPr>
            <p:nvPr/>
          </p:nvGrpSpPr>
          <p:grpSpPr bwMode="auto">
            <a:xfrm>
              <a:off x="6986588" y="1196975"/>
              <a:ext cx="657225" cy="1098550"/>
              <a:chOff x="2875072" y="1540283"/>
              <a:chExt cx="657552" cy="1098865"/>
            </a:xfrm>
          </p:grpSpPr>
          <p:pic>
            <p:nvPicPr>
              <p:cNvPr id="26645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940313" y="1919068"/>
                <a:ext cx="527069" cy="7200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6646" name="CaixaDeTexto 6"/>
              <p:cNvSpPr txBox="1">
                <a:spLocks noChangeArrowheads="1"/>
              </p:cNvSpPr>
              <p:nvPr/>
            </p:nvSpPr>
            <p:spPr bwMode="auto">
              <a:xfrm>
                <a:off x="2875072" y="1540283"/>
                <a:ext cx="6575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b="1"/>
                  <a:t>UNIS</a:t>
                </a:r>
                <a:endParaRPr lang="en-US" b="1"/>
              </a:p>
            </p:txBody>
          </p:sp>
        </p:grpSp>
        <p:sp>
          <p:nvSpPr>
            <p:cNvPr id="8" name="Retângulo de cantos arredondados 7"/>
            <p:cNvSpPr/>
            <p:nvPr/>
          </p:nvSpPr>
          <p:spPr>
            <a:xfrm>
              <a:off x="5867400" y="2847975"/>
              <a:ext cx="2895600" cy="2827338"/>
            </a:xfrm>
            <a:prstGeom prst="roundRect">
              <a:avLst>
                <a:gd name="adj" fmla="val 5462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r>
                <a:rPr lang="pt-BR" b="1" dirty="0" err="1"/>
                <a:t>Slice</a:t>
              </a:r>
              <a:endParaRPr lang="en-US" b="1" dirty="0"/>
            </a:p>
          </p:txBody>
        </p:sp>
        <p:pic>
          <p:nvPicPr>
            <p:cNvPr id="2663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84913" y="4567238"/>
              <a:ext cx="422275" cy="576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63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970838" y="4564063"/>
              <a:ext cx="422275" cy="576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63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10413" y="3225800"/>
              <a:ext cx="422275" cy="57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2" name="Conector reto 11"/>
            <p:cNvCxnSpPr>
              <a:stCxn id="0" idx="3"/>
              <a:endCxn id="0" idx="1"/>
            </p:cNvCxnSpPr>
            <p:nvPr/>
          </p:nvCxnSpPr>
          <p:spPr>
            <a:xfrm flipV="1">
              <a:off x="6707187" y="4851401"/>
              <a:ext cx="1263650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636" name="Picture 4" descr="http://reannz.co.nz/sites/default/files/media/news/perfsonar-logo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84938" y="4781550"/>
              <a:ext cx="188912" cy="2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7" name="Picture 4" descr="http://reannz.co.nz/sites/default/files/media/news/perfsonar-logo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170863" y="4787900"/>
              <a:ext cx="187325" cy="2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4" descr="http://reannz.co.nz/sites/default/files/media/news/perfsonar-logo.gif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460" y="3423351"/>
              <a:ext cx="188363" cy="25414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Conector reto 15"/>
            <p:cNvCxnSpPr/>
            <p:nvPr/>
          </p:nvCxnSpPr>
          <p:spPr>
            <a:xfrm>
              <a:off x="7315200" y="3800476"/>
              <a:ext cx="855662" cy="763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>
              <a:stCxn id="0" idx="0"/>
            </p:cNvCxnSpPr>
            <p:nvPr/>
          </p:nvCxnSpPr>
          <p:spPr>
            <a:xfrm flipV="1">
              <a:off x="6496050" y="3800476"/>
              <a:ext cx="819150" cy="7667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>
              <a:stCxn id="0" idx="2"/>
              <a:endCxn id="0" idx="0"/>
            </p:cNvCxnSpPr>
            <p:nvPr/>
          </p:nvCxnSpPr>
          <p:spPr>
            <a:xfrm>
              <a:off x="7315200" y="2295525"/>
              <a:ext cx="6350" cy="9302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2" name="CaixaDeTexto 18"/>
            <p:cNvSpPr txBox="1">
              <a:spLocks noChangeArrowheads="1"/>
            </p:cNvSpPr>
            <p:nvPr/>
          </p:nvSpPr>
          <p:spPr bwMode="auto">
            <a:xfrm>
              <a:off x="7516813" y="3160713"/>
              <a:ext cx="1246187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/>
                <a:t>LAMP Web </a:t>
              </a:r>
            </a:p>
            <a:p>
              <a:r>
                <a:rPr lang="pt-BR"/>
                <a:t>Portal</a:t>
              </a:r>
              <a:endParaRPr lang="en-US"/>
            </a:p>
          </p:txBody>
        </p:sp>
        <p:sp>
          <p:nvSpPr>
            <p:cNvPr id="26643" name="CaixaDeTexto 19"/>
            <p:cNvSpPr txBox="1">
              <a:spLocks noChangeArrowheads="1"/>
            </p:cNvSpPr>
            <p:nvPr/>
          </p:nvSpPr>
          <p:spPr bwMode="auto">
            <a:xfrm>
              <a:off x="6226175" y="5075238"/>
              <a:ext cx="72231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/>
                <a:t>MP</a:t>
              </a:r>
              <a:endParaRPr lang="en-US"/>
            </a:p>
          </p:txBody>
        </p:sp>
        <p:sp>
          <p:nvSpPr>
            <p:cNvPr id="26644" name="CaixaDeTexto 20"/>
            <p:cNvSpPr txBox="1">
              <a:spLocks noChangeArrowheads="1"/>
            </p:cNvSpPr>
            <p:nvPr/>
          </p:nvSpPr>
          <p:spPr bwMode="auto">
            <a:xfrm>
              <a:off x="7902575" y="5070475"/>
              <a:ext cx="7239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/>
                <a:t>MP</a:t>
              </a:r>
              <a:endParaRPr lang="en-US"/>
            </a:p>
          </p:txBody>
        </p:sp>
      </p:grp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Monitoração – Ferramentas</a:t>
            </a:r>
            <a:br>
              <a:rPr lang="pt-BR" smtClean="0"/>
            </a:br>
            <a:r>
              <a:rPr lang="pt-BR" smtClean="0"/>
              <a:t>INSTOOLS</a:t>
            </a:r>
            <a:endParaRPr lang="es-MX" smtClean="0"/>
          </a:p>
        </p:txBody>
      </p:sp>
      <p:sp>
        <p:nvSpPr>
          <p:cNvPr id="3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pt-BR" smtClean="0"/>
              <a:t>Instrumentação para o ambiente do usuário (Emulab e ProtoGENI)</a:t>
            </a:r>
          </a:p>
          <a:p>
            <a:r>
              <a:rPr lang="pt-BR" smtClean="0"/>
              <a:t>Composto por pontos de medição sobretudo passivas (MPs) instalados em fatias (slices) </a:t>
            </a:r>
          </a:p>
          <a:p>
            <a:r>
              <a:rPr lang="pt-BR" smtClean="0"/>
              <a:t>Captura, armazena e processa dados de medição (diversas formas) (MC)</a:t>
            </a:r>
          </a:p>
          <a:p>
            <a:r>
              <a:rPr lang="pt-BR" smtClean="0"/>
              <a:t>Disponibiliza através de portal</a:t>
            </a:r>
          </a:p>
          <a:p>
            <a:endParaRPr lang="es-MX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2" cstate="print"/>
          <a:srcRect r="26685"/>
          <a:stretch>
            <a:fillRect/>
          </a:stretch>
        </p:blipFill>
        <p:spPr bwMode="auto">
          <a:xfrm>
            <a:off x="4716463" y="1557338"/>
            <a:ext cx="4054475" cy="472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GEMINI Próximas Etapas</a:t>
            </a:r>
          </a:p>
        </p:txBody>
      </p:sp>
      <p:sp>
        <p:nvSpPr>
          <p:cNvPr id="28675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smtClean="0"/>
              <a:t>Combinação da interface e portal do INSTOOLS com os padrões e definições de metadados do perfSONAR/LAMP.</a:t>
            </a:r>
          </a:p>
          <a:p>
            <a:r>
              <a:rPr lang="pt-BR" smtClean="0"/>
              <a:t>Novos desenvolvimentos:</a:t>
            </a:r>
          </a:p>
          <a:p>
            <a:pPr lvl="1"/>
            <a:r>
              <a:rPr lang="pt-BR" smtClean="0"/>
              <a:t>Registro Global como extensão do UNIS</a:t>
            </a:r>
          </a:p>
          <a:p>
            <a:pPr lvl="1"/>
            <a:r>
              <a:rPr lang="pt-BR" smtClean="0"/>
              <a:t>Funcionalidade de Publicação e Assinatura</a:t>
            </a:r>
          </a:p>
          <a:p>
            <a:pPr lvl="1"/>
            <a:r>
              <a:rPr lang="pt-BR" smtClean="0"/>
              <a:t>Ampliação das medições</a:t>
            </a:r>
          </a:p>
          <a:p>
            <a:pPr lvl="1"/>
            <a:r>
              <a:rPr lang="pt-BR" smtClean="0"/>
              <a:t>Integração com o OpenFlow</a:t>
            </a:r>
          </a:p>
          <a:p>
            <a:pPr lvl="1"/>
            <a:r>
              <a:rPr lang="pt-BR" smtClean="0"/>
              <a:t>Novas ferramentas de visualização e armazenamento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Monitoração – Ferramentas</a:t>
            </a:r>
            <a:br>
              <a:rPr lang="pt-BR" smtClean="0"/>
            </a:br>
            <a:r>
              <a:rPr lang="pt-BR" smtClean="0"/>
              <a:t>GIMI</a:t>
            </a:r>
          </a:p>
        </p:txBody>
      </p:sp>
      <p:sp>
        <p:nvSpPr>
          <p:cNvPr id="29699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i="1" dirty="0" smtClean="0"/>
              <a:t>large scale GENI Instrumentation and Measurement Infrastructure</a:t>
            </a:r>
          </a:p>
          <a:p>
            <a:r>
              <a:rPr lang="pt-BR" dirty="0" smtClean="0"/>
              <a:t>Objetivo: prover ferramentas fáceis de usar baseadas na OML (</a:t>
            </a:r>
            <a:r>
              <a:rPr lang="pt-BR" i="1" dirty="0" smtClean="0"/>
              <a:t>Orbit Measurement Library</a:t>
            </a:r>
            <a:r>
              <a:rPr lang="pt-BR" dirty="0" smtClean="0"/>
              <a:t>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Monitoração – Ferramentas</a:t>
            </a:r>
            <a:br>
              <a:rPr lang="pt-BR" smtClean="0"/>
            </a:br>
            <a:r>
              <a:rPr lang="pt-BR" smtClean="0"/>
              <a:t>GIMI: OML</a:t>
            </a:r>
          </a:p>
        </p:txBody>
      </p:sp>
      <p:sp>
        <p:nvSpPr>
          <p:cNvPr id="30723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smtClean="0"/>
              <a:t>Coleta de dados em tempo real num ambiente de larga escala</a:t>
            </a:r>
          </a:p>
          <a:p>
            <a:r>
              <a:rPr lang="pt-BR" smtClean="0"/>
              <a:t>Componentes:</a:t>
            </a:r>
          </a:p>
          <a:p>
            <a:pPr lvl="1"/>
            <a:r>
              <a:rPr lang="pt-BR" smtClean="0"/>
              <a:t>Serviço OML</a:t>
            </a:r>
          </a:p>
          <a:p>
            <a:pPr lvl="1"/>
            <a:r>
              <a:rPr lang="pt-BR" smtClean="0"/>
              <a:t>Biblioteca de cliente</a:t>
            </a:r>
          </a:p>
          <a:p>
            <a:pPr lvl="1"/>
            <a:r>
              <a:rPr lang="pt-BR" smtClean="0"/>
              <a:t>Servidor de coleta de dados</a:t>
            </a:r>
          </a:p>
          <a:p>
            <a:r>
              <a:rPr lang="pt-BR" smtClean="0"/>
              <a:t>Está prevista a exportação dos dados através de uma interface perfSONAR:</a:t>
            </a:r>
          </a:p>
          <a:p>
            <a:pPr lvl="1"/>
            <a:r>
              <a:rPr lang="pt-BR" smtClean="0"/>
              <a:t> compartilhamento de dados com o GEMINI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Monitoração – Ferramentas</a:t>
            </a:r>
            <a:br>
              <a:rPr lang="pt-BR" smtClean="0"/>
            </a:br>
            <a:r>
              <a:rPr lang="pt-BR" smtClean="0"/>
              <a:t>TopHat</a:t>
            </a:r>
          </a:p>
        </p:txBody>
      </p:sp>
      <p:sp>
        <p:nvSpPr>
          <p:cNvPr id="31747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Componente de medições ativas do PlanetLab Europa através do MySLICE.</a:t>
            </a:r>
          </a:p>
          <a:p>
            <a:pPr lvl="1"/>
            <a:r>
              <a:rPr lang="pt-BR" dirty="0" smtClean="0"/>
              <a:t>Serviço de monitoração de topologia durante todo o ciclo de vida de um experimento</a:t>
            </a:r>
          </a:p>
          <a:p>
            <a:pPr lvl="1"/>
            <a:r>
              <a:rPr lang="pt-BR" dirty="0" smtClean="0"/>
              <a:t>A partir destes dados os usuários podem selecionar recursos com características desejadas de conectividade e atrasos.</a:t>
            </a:r>
          </a:p>
          <a:p>
            <a:r>
              <a:rPr lang="pt-BR" dirty="0" smtClean="0"/>
              <a:t>Utiliza ferramentas tais como:</a:t>
            </a:r>
          </a:p>
          <a:p>
            <a:pPr lvl="1"/>
            <a:r>
              <a:rPr lang="pt-BR" dirty="0" smtClean="0"/>
              <a:t> DIMES, ETOMIC, SONoMA, Team Cymru.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Arquitetura de Federação Baseada em “Slices” (SFA)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Kleber</a:t>
            </a:r>
            <a:r>
              <a:rPr lang="en-US" dirty="0" smtClean="0"/>
              <a:t> Cardoso (UFG)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5105400" y="4800600"/>
            <a:ext cx="2938748" cy="996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Motivação</a:t>
            </a:r>
            <a:r>
              <a:rPr lang="en-US" dirty="0" smtClean="0"/>
              <a:t> dos CMFs</a:t>
            </a:r>
          </a:p>
          <a:p>
            <a:r>
              <a:rPr lang="en-US" dirty="0" err="1" smtClean="0"/>
              <a:t>Ciclo</a:t>
            </a:r>
            <a:r>
              <a:rPr lang="en-US" dirty="0" smtClean="0"/>
              <a:t> de Vida de um </a:t>
            </a:r>
            <a:r>
              <a:rPr lang="en-US" dirty="0" err="1" smtClean="0"/>
              <a:t>Experimento</a:t>
            </a:r>
            <a:endParaRPr lang="en-US" dirty="0" smtClean="0"/>
          </a:p>
          <a:p>
            <a:r>
              <a:rPr lang="en-US" dirty="0" err="1" smtClean="0"/>
              <a:t>Exemplos</a:t>
            </a:r>
            <a:r>
              <a:rPr lang="en-US" dirty="0" smtClean="0"/>
              <a:t> de CMFs</a:t>
            </a:r>
          </a:p>
          <a:p>
            <a:r>
              <a:rPr lang="en-US" dirty="0" err="1" smtClean="0"/>
              <a:t>Requisitos</a:t>
            </a:r>
            <a:r>
              <a:rPr lang="en-US" dirty="0" smtClean="0"/>
              <a:t> de </a:t>
            </a:r>
            <a:r>
              <a:rPr lang="en-US" dirty="0" err="1" smtClean="0"/>
              <a:t>Controle</a:t>
            </a:r>
            <a:r>
              <a:rPr lang="en-US" dirty="0" smtClean="0"/>
              <a:t> dos CMFs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US" smtClean="0"/>
              <a:t>Agenda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 Conceito de federação</a:t>
            </a:r>
          </a:p>
          <a:p>
            <a:endParaRPr lang="pt-BR" dirty="0" smtClean="0"/>
          </a:p>
          <a:p>
            <a:r>
              <a:rPr lang="pt-BR" dirty="0" smtClean="0"/>
              <a:t>SFA 2.0</a:t>
            </a:r>
          </a:p>
          <a:p>
            <a:pPr lvl="1"/>
            <a:r>
              <a:rPr lang="pt-BR" dirty="0" smtClean="0"/>
              <a:t>Atores</a:t>
            </a:r>
          </a:p>
          <a:p>
            <a:pPr lvl="1"/>
            <a:r>
              <a:rPr lang="pt-BR" dirty="0" smtClean="0"/>
              <a:t>Entidades</a:t>
            </a:r>
          </a:p>
          <a:p>
            <a:pPr lvl="1"/>
            <a:r>
              <a:rPr lang="pt-BR" dirty="0" smtClean="0"/>
              <a:t>Abstrações</a:t>
            </a:r>
          </a:p>
          <a:p>
            <a:pPr lvl="1"/>
            <a:r>
              <a:rPr lang="pt-BR" dirty="0" smtClean="0"/>
              <a:t>Tipos de dados</a:t>
            </a:r>
          </a:p>
          <a:p>
            <a:pPr lvl="1"/>
            <a:r>
              <a:rPr lang="pt-BR" dirty="0" smtClean="0"/>
              <a:t>Interfaces e operações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pt-BR" smtClean="0"/>
              <a:t>Federação</a:t>
            </a:r>
            <a:endParaRPr lang="pt-B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Alocação unificada de recursos em diferentes testbeds para executar experimentos</a:t>
            </a:r>
          </a:p>
          <a:p>
            <a:endParaRPr lang="pt-BR" dirty="0" smtClean="0"/>
          </a:p>
          <a:p>
            <a:r>
              <a:rPr lang="pt-BR" dirty="0" smtClean="0"/>
              <a:t>Motivação</a:t>
            </a:r>
          </a:p>
          <a:p>
            <a:pPr lvl="1"/>
            <a:r>
              <a:rPr lang="pt-BR" dirty="0" smtClean="0"/>
              <a:t>Aumentar escala e heterogeneidade, economizar através compartilhamento, melhorar a qualidade da pesquisa (testes em ambientes mais próximos do real)</a:t>
            </a:r>
          </a:p>
          <a:p>
            <a:endParaRPr lang="pt-BR" dirty="0" smtClean="0"/>
          </a:p>
          <a:p>
            <a:r>
              <a:rPr lang="pt-BR" dirty="0" smtClean="0"/>
              <a:t>Dificuldades</a:t>
            </a:r>
          </a:p>
          <a:p>
            <a:pPr lvl="1"/>
            <a:r>
              <a:rPr lang="pt-BR" dirty="0" smtClean="0"/>
              <a:t>Tratar diferentes tipos de recursos (heterogenidade de hardware/software) e testbeds (heterogenidade de regras/políticas)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pt-BR" smtClean="0"/>
              <a:t>Atores</a:t>
            </a:r>
            <a:endParaRPr lang="pt-B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Proprietários</a:t>
            </a:r>
          </a:p>
          <a:p>
            <a:pPr lvl="1"/>
            <a:r>
              <a:rPr lang="pt-BR" dirty="0" smtClean="0"/>
              <a:t>Responsáveis por estabelecer políticas de uso de alto nível para seus equipamentos</a:t>
            </a:r>
          </a:p>
          <a:p>
            <a:endParaRPr lang="pt-BR" dirty="0" smtClean="0"/>
          </a:p>
          <a:p>
            <a:r>
              <a:rPr lang="pt-BR" dirty="0" smtClean="0"/>
              <a:t>Operadores</a:t>
            </a:r>
          </a:p>
          <a:p>
            <a:pPr lvl="1"/>
            <a:r>
              <a:rPr lang="pt-BR" dirty="0" smtClean="0"/>
              <a:t>Responsáveis por manter a plataforma executando</a:t>
            </a:r>
          </a:p>
          <a:p>
            <a:endParaRPr lang="pt-BR" dirty="0" smtClean="0"/>
          </a:p>
          <a:p>
            <a:r>
              <a:rPr lang="pt-BR" dirty="0" smtClean="0"/>
              <a:t>Pesquisadores (e desenvolvedores)</a:t>
            </a:r>
          </a:p>
          <a:p>
            <a:pPr lvl="1"/>
            <a:r>
              <a:rPr lang="pt-BR" dirty="0" smtClean="0"/>
              <a:t>Responsáveis por executar os experimentos</a:t>
            </a:r>
          </a:p>
          <a:p>
            <a:endParaRPr lang="pt-BR" dirty="0" smtClean="0"/>
          </a:p>
          <a:p>
            <a:r>
              <a:rPr lang="pt-BR" dirty="0" smtClean="0"/>
              <a:t>Âncoras de identidade (ou provedores de identidade, antigos investigadores principais – PI)</a:t>
            </a:r>
          </a:p>
          <a:p>
            <a:pPr lvl="1"/>
            <a:r>
              <a:rPr lang="pt-BR" dirty="0" smtClean="0"/>
              <a:t>Responsáveis por autorizar pesquisadores (desenvolvedores) individuais a acessar a infraestrutura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US" smtClean="0"/>
              <a:t>Mediação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/>
              <a:t>Proprietários</a:t>
            </a:r>
          </a:p>
          <a:p>
            <a:pPr lvl="1"/>
            <a:r>
              <a:rPr lang="pt-BR" dirty="0" smtClean="0"/>
              <a:t>Declaração de políticas para alocação e uso de recursos para infraestruturas sobre seu controle e fornecimento de mecanismos para fazer cumprir essas políticas</a:t>
            </a:r>
          </a:p>
          <a:p>
            <a:endParaRPr lang="pt-BR" dirty="0" smtClean="0"/>
          </a:p>
          <a:p>
            <a:r>
              <a:rPr lang="pt-BR" dirty="0" smtClean="0"/>
              <a:t>Operadores</a:t>
            </a:r>
          </a:p>
          <a:p>
            <a:pPr lvl="1"/>
            <a:r>
              <a:rPr lang="pt-BR" dirty="0" smtClean="0"/>
              <a:t>Gerenciamento do substrato de rede, o que inclui instalação de novo hardware e remoção de antigo ou com defeito, instalação e atualização de software e monitoração da rede em termos de desempenho, funcionalidade e segurança</a:t>
            </a:r>
          </a:p>
          <a:p>
            <a:endParaRPr lang="pt-BR" dirty="0" smtClean="0"/>
          </a:p>
          <a:p>
            <a:r>
              <a:rPr lang="pt-BR" dirty="0" smtClean="0"/>
              <a:t>Pesquisadores</a:t>
            </a:r>
          </a:p>
          <a:p>
            <a:pPr lvl="1"/>
            <a:r>
              <a:rPr lang="pt-BR" dirty="0" smtClean="0"/>
              <a:t>Criação e preenchimento de fatias de experimentação, reserva de recursos para elas e execução experimentos nelas</a:t>
            </a:r>
          </a:p>
          <a:p>
            <a:endParaRPr lang="pt-BR" dirty="0" smtClean="0"/>
          </a:p>
          <a:p>
            <a:r>
              <a:rPr lang="pt-BR" dirty="0" smtClean="0"/>
              <a:t>Âncoras de identidade</a:t>
            </a:r>
          </a:p>
          <a:p>
            <a:pPr lvl="1"/>
            <a:r>
              <a:rPr lang="pt-BR" dirty="0" smtClean="0"/>
              <a:t>Identificação do conjunto de pesquisadores de uma organização que possuem permissão para utilizar uma infraestrutura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US" smtClean="0"/>
              <a:t>Entidades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pt-BR" dirty="0" smtClean="0"/>
              <a:t>Autoridade de gerenciamento (management authority – MA)</a:t>
            </a:r>
          </a:p>
          <a:p>
            <a:pPr lvl="1"/>
            <a:r>
              <a:rPr lang="pt-BR" dirty="0" smtClean="0"/>
              <a:t>Responsáveis por algum subconjunto de componentes do substrato</a:t>
            </a:r>
          </a:p>
          <a:p>
            <a:endParaRPr lang="pt-BR" dirty="0" smtClean="0"/>
          </a:p>
          <a:p>
            <a:r>
              <a:rPr lang="pt-BR" dirty="0" smtClean="0"/>
              <a:t>Autoridade de fatia de experimentação (slice authority – SA)</a:t>
            </a:r>
          </a:p>
          <a:p>
            <a:pPr lvl="1"/>
            <a:r>
              <a:rPr lang="pt-BR" dirty="0" smtClean="0"/>
              <a:t>Responsáveis pelo comportamento de um conjunto de fatias de experimentação</a:t>
            </a:r>
          </a:p>
          <a:p>
            <a:endParaRPr lang="pt-BR" dirty="0" smtClean="0"/>
          </a:p>
          <a:p>
            <a:r>
              <a:rPr lang="pt-BR" dirty="0" smtClean="0"/>
              <a:t>Usuário</a:t>
            </a:r>
          </a:p>
          <a:p>
            <a:pPr lvl="1"/>
            <a:r>
              <a:rPr lang="pt-BR" dirty="0" smtClean="0"/>
              <a:t>Ator que representa um ou mais papéis dentro de uma infraestrutura (proprietário, operador, pesquisador ou âncora de identidade)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pt-BR" smtClean="0"/>
              <a:t>Abstrações (1)</a:t>
            </a:r>
            <a:endParaRPr lang="pt-B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Componente</a:t>
            </a:r>
          </a:p>
          <a:p>
            <a:pPr lvl="1"/>
            <a:r>
              <a:rPr lang="pt-BR" dirty="0" smtClean="0"/>
              <a:t>Bloco de construção primário da arquitetura</a:t>
            </a:r>
          </a:p>
          <a:p>
            <a:pPr lvl="1"/>
            <a:r>
              <a:rPr lang="pt-BR" dirty="0" smtClean="0"/>
              <a:t>Coleção de  recursos que podem ser multiplexados entre múltiplos usuários</a:t>
            </a:r>
          </a:p>
          <a:p>
            <a:pPr lvl="2"/>
            <a:r>
              <a:rPr lang="pt-BR" dirty="0" smtClean="0"/>
              <a:t>físicos (exemplo: CPU, memória, disco)</a:t>
            </a:r>
          </a:p>
          <a:p>
            <a:pPr lvl="2"/>
            <a:r>
              <a:rPr lang="pt-BR" dirty="0" smtClean="0"/>
              <a:t>Lógico (exemplo:descritor de arquivo, número de portas)</a:t>
            </a:r>
          </a:p>
          <a:p>
            <a:pPr lvl="2"/>
            <a:r>
              <a:rPr lang="pt-BR" dirty="0" smtClean="0"/>
              <a:t>Sintético (exemplo:caminho para encaminhamento rápido de pacote)</a:t>
            </a:r>
          </a:p>
          <a:p>
            <a:endParaRPr lang="pt-BR" dirty="0" smtClean="0"/>
          </a:p>
          <a:p>
            <a:r>
              <a:rPr lang="pt-BR" dirty="0" smtClean="0"/>
              <a:t>Gerenciador de agregado (aggregate manager – AM)</a:t>
            </a:r>
          </a:p>
          <a:p>
            <a:pPr lvl="1"/>
            <a:r>
              <a:rPr lang="pt-BR" dirty="0" smtClean="0"/>
              <a:t>Exporta uma interface bem definida e acessível remotamente para os componentes disponíveis em uma testbed</a:t>
            </a:r>
          </a:p>
          <a:p>
            <a:endParaRPr lang="pt-BR" dirty="0" smtClean="0"/>
          </a:p>
          <a:p>
            <a:r>
              <a:rPr lang="pt-BR" dirty="0" smtClean="0"/>
              <a:t>Gerenciador de componente (component manager – CM)</a:t>
            </a:r>
          </a:p>
          <a:p>
            <a:pPr lvl="1"/>
            <a:r>
              <a:rPr lang="pt-BR" dirty="0" smtClean="0"/>
              <a:t>Um caso especial de um AM que responde por apenas um componente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pt-BR" smtClean="0"/>
              <a:t>Abstrações (2)</a:t>
            </a:r>
            <a:endParaRPr lang="pt-B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Fatia de experimentação (slice)</a:t>
            </a:r>
          </a:p>
          <a:p>
            <a:pPr lvl="1"/>
            <a:r>
              <a:rPr lang="pt-BR" dirty="0" smtClean="0"/>
              <a:t>Perspectiva de um pesquisador: uma rede de recursos de computação e comunicação capaz de executar um experimento ou serviço de rede experimental federada</a:t>
            </a:r>
          </a:p>
          <a:p>
            <a:pPr lvl="1"/>
            <a:r>
              <a:rPr lang="pt-BR" dirty="0" smtClean="0"/>
              <a:t>Perspectiva de um operador: abstração primária para fins de contabilidade</a:t>
            </a:r>
          </a:p>
          <a:p>
            <a:endParaRPr lang="pt-BR" dirty="0" smtClean="0"/>
          </a:p>
          <a:p>
            <a:r>
              <a:rPr lang="pt-BR" dirty="0" smtClean="0"/>
              <a:t>Porção (sliver)</a:t>
            </a:r>
          </a:p>
          <a:p>
            <a:pPr lvl="1"/>
            <a:r>
              <a:rPr lang="pt-BR" dirty="0" smtClean="0"/>
              <a:t>Parte de um componente que é isolado através de particionamento e/ou virtualização de recursos desse componente</a:t>
            </a:r>
          </a:p>
          <a:p>
            <a:pPr lvl="1"/>
            <a:r>
              <a:rPr lang="pt-BR" dirty="0" smtClean="0"/>
              <a:t>O componente deve fornecer mecanismos para isolar as slivers umas das outras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US" smtClean="0"/>
              <a:t>Componentes, fatias e porções</a:t>
            </a:r>
            <a:endParaRPr lang="en-US" dirty="0"/>
          </a:p>
        </p:txBody>
      </p:sp>
      <p:pic>
        <p:nvPicPr>
          <p:cNvPr id="3" name="Imagem 6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295102" y="1371332"/>
            <a:ext cx="6108466" cy="39833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pt-BR" dirty="0" smtClean="0"/>
              <a:t>Identificadores e nomes</a:t>
            </a:r>
            <a:endParaRPr lang="pt-B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Certificado: GID = (PublicKey, UUID, Lifetime)</a:t>
            </a:r>
          </a:p>
          <a:p>
            <a:pPr lvl="1"/>
            <a:r>
              <a:rPr lang="pt-BR" dirty="0" smtClean="0"/>
              <a:t>Há um para cada objeto: componente, fatia, MA, SA, usuário</a:t>
            </a:r>
          </a:p>
          <a:p>
            <a:pPr lvl="2"/>
            <a:r>
              <a:rPr lang="pt-BR" dirty="0" smtClean="0"/>
              <a:t>Universally Unique IDentifier permanece o mesmo, ainda que a chave pública seja alterada</a:t>
            </a:r>
          </a:p>
          <a:p>
            <a:pPr lvl="1"/>
            <a:r>
              <a:rPr lang="pt-BR" dirty="0" smtClean="0"/>
              <a:t>Base para um sistema seguro, no qual uma entidade é capaz de confirmar sua legitimidade e verificar a autenticidade de um objeto</a:t>
            </a:r>
          </a:p>
          <a:p>
            <a:endParaRPr lang="pt-BR" dirty="0" smtClean="0"/>
          </a:p>
          <a:p>
            <a:r>
              <a:rPr lang="pt-BR" dirty="0" smtClean="0"/>
              <a:t>Registro: HRN (Human-Readable Name)</a:t>
            </a:r>
          </a:p>
          <a:p>
            <a:pPr lvl="1"/>
            <a:r>
              <a:rPr lang="pt-BR" dirty="0" smtClean="0"/>
              <a:t>Mapeia nomes para certificados</a:t>
            </a:r>
          </a:p>
          <a:p>
            <a:pPr lvl="1"/>
            <a:r>
              <a:rPr lang="pt-BR" dirty="0" smtClean="0"/>
              <a:t>Identifica a sequência de autoridades responsáveis por um objeto</a:t>
            </a:r>
          </a:p>
          <a:p>
            <a:pPr lvl="2"/>
            <a:r>
              <a:rPr lang="pt-BR" dirty="0" smtClean="0"/>
              <a:t>top-level_authority.sub_authority.sub_authority.name</a:t>
            </a:r>
          </a:p>
          <a:p>
            <a:endParaRPr lang="pt-BR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pt-BR" smtClean="0"/>
              <a:t>Tipos de dados</a:t>
            </a:r>
            <a:endParaRPr lang="pt-B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RSpec</a:t>
            </a:r>
            <a:r>
              <a:rPr lang="en-US" dirty="0" smtClean="0"/>
              <a:t> (Resource Specification)</a:t>
            </a:r>
          </a:p>
          <a:p>
            <a:pPr lvl="1"/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especificada</a:t>
            </a:r>
            <a:r>
              <a:rPr lang="en-US" dirty="0" smtClean="0"/>
              <a:t> </a:t>
            </a:r>
            <a:r>
              <a:rPr lang="en-US" dirty="0" err="1" smtClean="0"/>
              <a:t>pela</a:t>
            </a:r>
            <a:r>
              <a:rPr lang="en-US" dirty="0" smtClean="0"/>
              <a:t> SFA</a:t>
            </a:r>
          </a:p>
          <a:p>
            <a:endParaRPr lang="en-US" dirty="0" smtClean="0"/>
          </a:p>
          <a:p>
            <a:r>
              <a:rPr lang="en-US" dirty="0" smtClean="0"/>
              <a:t>Registry Record</a:t>
            </a:r>
          </a:p>
          <a:p>
            <a:pPr lvl="1"/>
            <a:r>
              <a:rPr lang="en-US" dirty="0" smtClean="0"/>
              <a:t>Record = (HRN, GID, Type, Info)</a:t>
            </a:r>
          </a:p>
          <a:p>
            <a:endParaRPr lang="en-US" dirty="0" smtClean="0"/>
          </a:p>
          <a:p>
            <a:r>
              <a:rPr lang="en-US" dirty="0" smtClean="0"/>
              <a:t>Ticket</a:t>
            </a:r>
          </a:p>
          <a:p>
            <a:pPr lvl="1"/>
            <a:r>
              <a:rPr lang="en-US" dirty="0" smtClean="0"/>
              <a:t>Ticket = (</a:t>
            </a:r>
            <a:r>
              <a:rPr lang="en-US" dirty="0" err="1" smtClean="0"/>
              <a:t>RSpec</a:t>
            </a:r>
            <a:r>
              <a:rPr lang="en-US" dirty="0" smtClean="0"/>
              <a:t>, GID, </a:t>
            </a:r>
            <a:r>
              <a:rPr lang="en-US" dirty="0" err="1" smtClean="0"/>
              <a:t>SeqNum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Credential</a:t>
            </a:r>
          </a:p>
          <a:p>
            <a:pPr lvl="1"/>
            <a:r>
              <a:rPr lang="en-US" dirty="0" smtClean="0"/>
              <a:t>Credential = (</a:t>
            </a:r>
            <a:r>
              <a:rPr lang="en-US" dirty="0" err="1" smtClean="0"/>
              <a:t>CallerGID</a:t>
            </a:r>
            <a:r>
              <a:rPr lang="en-US" dirty="0" smtClean="0"/>
              <a:t>, </a:t>
            </a:r>
            <a:r>
              <a:rPr lang="en-US" dirty="0" err="1" smtClean="0"/>
              <a:t>ObjectGID</a:t>
            </a:r>
            <a:r>
              <a:rPr lang="en-US" dirty="0" smtClean="0"/>
              <a:t>, </a:t>
            </a:r>
            <a:r>
              <a:rPr lang="en-US" dirty="0" err="1" smtClean="0"/>
              <a:t>ObjectHRN</a:t>
            </a:r>
            <a:r>
              <a:rPr lang="en-US" dirty="0" smtClean="0"/>
              <a:t>, Expires, Privileges, Delegate)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Introdução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 smtClean="0"/>
              <a:t>A pesquisa em redes de comunicação, em </a:t>
            </a:r>
            <a:r>
              <a:rPr lang="pt-BR" b="1" dirty="0" smtClean="0"/>
              <a:t>especial Internet do Futuro</a:t>
            </a:r>
            <a:r>
              <a:rPr lang="pt-BR" dirty="0" smtClean="0"/>
              <a:t>, tem focado em inovações que seguem duas abordagens principais: clean-slate e as que têm implantação incremental</a:t>
            </a:r>
          </a:p>
          <a:p>
            <a:endParaRPr lang="pt-BR" dirty="0" smtClean="0"/>
          </a:p>
          <a:p>
            <a:r>
              <a:rPr lang="pt-BR" dirty="0" smtClean="0"/>
              <a:t>Novas ideias de </a:t>
            </a:r>
            <a:r>
              <a:rPr lang="pt-BR" b="1" dirty="0" smtClean="0"/>
              <a:t>rigorosa investigação (método científico)</a:t>
            </a:r>
            <a:r>
              <a:rPr lang="pt-BR" dirty="0" smtClean="0"/>
              <a:t> em larga escala, usando uma grande quantidade de ferramentas disponíveis como simuladores, emuladores e infraestruturas para experimentação de redes</a:t>
            </a:r>
          </a:p>
          <a:p>
            <a:endParaRPr lang="pt-BR" dirty="0" smtClean="0"/>
          </a:p>
          <a:p>
            <a:r>
              <a:rPr lang="pt-BR" dirty="0" smtClean="0"/>
              <a:t>As infraestruturas para experimentação de redes permite que as ideias sejam testadas em maior escala</a:t>
            </a:r>
          </a:p>
          <a:p>
            <a:endParaRPr lang="pt-BR" dirty="0" smtClean="0"/>
          </a:p>
          <a:p>
            <a:r>
              <a:rPr lang="pt-BR" dirty="0" smtClean="0"/>
              <a:t>Dentro do contexto das infraestruturas, têm sido desenvolvido complexo sistemas de software, chamados de  </a:t>
            </a:r>
            <a:r>
              <a:rPr lang="pt-BR" dirty="0" smtClean="0"/>
              <a:t>arcabouços de </a:t>
            </a:r>
            <a:r>
              <a:rPr lang="pt-BR" dirty="0" smtClean="0"/>
              <a:t>controle e monitoramento que habilitam experimentadores sem experiência a testar novas ideias com o mínimo de esforço.</a:t>
            </a:r>
          </a:p>
          <a:p>
            <a:endParaRPr lang="pt-BR" dirty="0" smtClean="0"/>
          </a:p>
          <a:p>
            <a:r>
              <a:rPr lang="pt-BR" dirty="0" smtClean="0"/>
              <a:t>Objetivo: O mini-curso tem um enfoque de rever os conceitos e servicos utilizados por Arcaboucos de Controle e Monitoramento, apresentar os requisitos que permeiam esse tipo de software e apresentar detalhadamente alguns CMFs desde o uso ate a instalacao.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interfaces and operations</a:t>
            </a:r>
          </a:p>
        </p:txBody>
      </p:sp>
      <p:graphicFrame>
        <p:nvGraphicFramePr>
          <p:cNvPr id="3074" name="Group 2"/>
          <p:cNvGraphicFramePr>
            <a:graphicFrameLocks noGrp="1"/>
          </p:cNvGraphicFramePr>
          <p:nvPr/>
        </p:nvGraphicFramePr>
        <p:xfrm>
          <a:off x="474663" y="1379538"/>
          <a:ext cx="8229600" cy="4298899"/>
        </p:xfrm>
        <a:graphic>
          <a:graphicData uri="http://schemas.openxmlformats.org/drawingml/2006/table">
            <a:tbl>
              <a:tblPr/>
              <a:tblGrid>
                <a:gridCol w="2390400"/>
                <a:gridCol w="5839200"/>
              </a:tblGrid>
              <a:tr h="60198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Interfaces</a:t>
                      </a:r>
                    </a:p>
                  </a:txBody>
                  <a:tcPr marL="81638" marR="81638" marT="64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Operations</a:t>
                      </a:r>
                    </a:p>
                  </a:txBody>
                  <a:tcPr marL="81638" marR="81638" marT="64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226754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Slice</a:t>
                      </a:r>
                    </a:p>
                  </a:txBody>
                  <a:tcPr marL="81638" marR="81638" marT="64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GetTicket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, </a:t>
                      </a:r>
                      <a:r>
                        <a:rPr kumimoji="0" lang="en-US" sz="2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RedeemTicket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, </a:t>
                      </a:r>
                      <a:r>
                        <a:rPr kumimoji="0" lang="en-US" sz="2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ReleaseTicket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, </a:t>
                      </a:r>
                      <a:r>
                        <a:rPr kumimoji="0" lang="en-US" sz="2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CreateSlice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, </a:t>
                      </a:r>
                      <a:r>
                        <a:rPr kumimoji="0" lang="en-US" sz="2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SplitTicket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, </a:t>
                      </a:r>
                      <a:r>
                        <a:rPr kumimoji="0" lang="en-US" sz="2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LoanResources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, </a:t>
                      </a:r>
                      <a:r>
                        <a:rPr kumimoji="0" lang="en-US" sz="2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UpdateSlice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, 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StopSlice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, </a:t>
                      </a:r>
                      <a:r>
                        <a:rPr kumimoji="0" lang="en-US" sz="2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StartSlice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, </a:t>
                      </a:r>
                      <a:r>
                        <a:rPr kumimoji="0" lang="en-US" sz="2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ResetSlice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, </a:t>
                      </a:r>
                      <a:r>
                        <a:rPr kumimoji="0" lang="en-US" sz="2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DeleteSlice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, </a:t>
                      </a:r>
                      <a:r>
                        <a:rPr kumimoji="0" lang="en-US" sz="2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ListSlices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, </a:t>
                      </a:r>
                      <a:r>
                        <a:rPr kumimoji="0" lang="en-US" sz="2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GetResources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, </a:t>
                      </a:r>
                      <a:r>
                        <a:rPr kumimoji="0" lang="en-US" sz="2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GetSliceBySignature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DejaVu Sans" charset="0"/>
                      </a:endParaRPr>
                    </a:p>
                  </a:txBody>
                  <a:tcPr marL="81638" marR="81638" marT="64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60198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Management</a:t>
                      </a:r>
                    </a:p>
                  </a:txBody>
                  <a:tcPr marL="81638" marR="81638" marT="64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SetBootState, GetBootState, Reboot</a:t>
                      </a:r>
                    </a:p>
                  </a:txBody>
                  <a:tcPr marL="81638" marR="81638" marT="64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82739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Registry</a:t>
                      </a:r>
                    </a:p>
                  </a:txBody>
                  <a:tcPr marL="81638" marR="81638" marT="64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Register, Remove, Update, Resolve, List, </a:t>
                      </a:r>
                      <a:r>
                        <a:rPr kumimoji="0" lang="en-US" sz="2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DejaVu Sans" charset="0"/>
                        </a:rPr>
                        <a:t>GetCredential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DejaVu Sans" charset="0"/>
                      </a:endParaRPr>
                    </a:p>
                  </a:txBody>
                  <a:tcPr marL="81638" marR="81638" marT="64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US" smtClean="0"/>
              <a:t>Resumo sobre SFA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 smtClean="0"/>
              <a:t>Nomes (fatias, usuários, componentes, entidades)</a:t>
            </a:r>
          </a:p>
          <a:p>
            <a:pPr lvl="1"/>
            <a:r>
              <a:rPr lang="pt-BR" dirty="0" smtClean="0"/>
              <a:t>Estrutura hierárquica</a:t>
            </a:r>
          </a:p>
          <a:p>
            <a:endParaRPr lang="pt-BR" dirty="0" smtClean="0"/>
          </a:p>
          <a:p>
            <a:r>
              <a:rPr lang="pt-BR" dirty="0" smtClean="0"/>
              <a:t>Autenticação e autorização</a:t>
            </a:r>
          </a:p>
          <a:p>
            <a:pPr lvl="1"/>
            <a:r>
              <a:rPr lang="pt-BR" dirty="0" smtClean="0"/>
              <a:t>Certificados X.509 e credenciais assinadas</a:t>
            </a:r>
          </a:p>
          <a:p>
            <a:pPr lvl="1"/>
            <a:r>
              <a:rPr lang="pt-BR" dirty="0" smtClean="0"/>
              <a:t>Troca de certificados</a:t>
            </a:r>
          </a:p>
          <a:p>
            <a:endParaRPr lang="pt-BR" dirty="0" smtClean="0"/>
          </a:p>
          <a:p>
            <a:r>
              <a:rPr lang="pt-BR" dirty="0" smtClean="0"/>
              <a:t>Descrição dos recursos (RSpecs)</a:t>
            </a:r>
          </a:p>
          <a:p>
            <a:pPr lvl="1"/>
            <a:r>
              <a:rPr lang="pt-BR" dirty="0" smtClean="0"/>
              <a:t>Apenas a linguagem (XML), não a semântica</a:t>
            </a:r>
          </a:p>
          <a:p>
            <a:endParaRPr lang="pt-BR" dirty="0" smtClean="0"/>
          </a:p>
          <a:p>
            <a:r>
              <a:rPr lang="pt-BR" dirty="0" smtClean="0"/>
              <a:t>API padrão (XMLRPC)</a:t>
            </a:r>
          </a:p>
          <a:p>
            <a:pPr lvl="1"/>
            <a:r>
              <a:rPr lang="pt-BR" dirty="0" smtClean="0"/>
              <a:t>Para gerenciar objetos (fatias, usuários, componentes, entidades)</a:t>
            </a:r>
          </a:p>
          <a:p>
            <a:pPr lvl="1"/>
            <a:r>
              <a:rPr lang="pt-BR" dirty="0" smtClean="0"/>
              <a:t>Para gerenciar recursos (divulgar, procurar, solicitar)</a:t>
            </a:r>
          </a:p>
          <a:p>
            <a:pPr lvl="1"/>
            <a:r>
              <a:rPr lang="pt-BR" dirty="0" smtClean="0"/>
              <a:t>Para gerenciar fatias (criar, remover, iniciar, apagar)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 dirty="0" smtClean="0"/>
              <a:t>SFA e o ciclo de experimentação</a:t>
            </a:r>
            <a:endParaRPr lang="pt-BR" dirty="0"/>
          </a:p>
        </p:txBody>
      </p:sp>
      <p:sp>
        <p:nvSpPr>
          <p:cNvPr id="3" name="Retângulo 3"/>
          <p:cNvSpPr/>
          <p:nvPr/>
        </p:nvSpPr>
        <p:spPr>
          <a:xfrm>
            <a:off x="394800" y="1226648"/>
            <a:ext cx="1584425" cy="71946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5FFE6"/>
              </a:gs>
              <a:gs pos="100000">
                <a:srgbClr val="DAFDA7"/>
              </a:gs>
            </a:gsLst>
            <a:lin ang="16200000"/>
          </a:gradFill>
          <a:ln w="9360">
            <a:solidFill>
              <a:srgbClr val="98B954"/>
            </a:solidFill>
            <a:prstDash val="solid"/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square" lIns="81639" tIns="42452" rIns="81639" bIns="42452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pt-BR" sz="1600" dirty="0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Autenticação</a:t>
            </a:r>
          </a:p>
        </p:txBody>
      </p:sp>
      <p:sp>
        <p:nvSpPr>
          <p:cNvPr id="4" name="Retângulo 5"/>
          <p:cNvSpPr/>
          <p:nvPr/>
        </p:nvSpPr>
        <p:spPr>
          <a:xfrm>
            <a:off x="394800" y="2666564"/>
            <a:ext cx="1584425" cy="71914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5FFE6"/>
              </a:gs>
              <a:gs pos="100000">
                <a:srgbClr val="DAFDA7"/>
              </a:gs>
            </a:gsLst>
            <a:lin ang="16200000"/>
          </a:gradFill>
          <a:ln w="9360">
            <a:solidFill>
              <a:srgbClr val="98B954"/>
            </a:solidFill>
            <a:prstDash val="solid"/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square" lIns="81639" tIns="42452" rIns="81639" bIns="42452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pt-BR" dirty="0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Descoberta de recurso</a:t>
            </a:r>
          </a:p>
        </p:txBody>
      </p:sp>
      <p:sp>
        <p:nvSpPr>
          <p:cNvPr id="5" name="Retângulo 6"/>
          <p:cNvSpPr/>
          <p:nvPr/>
        </p:nvSpPr>
        <p:spPr>
          <a:xfrm>
            <a:off x="394800" y="4106153"/>
            <a:ext cx="1584425" cy="7207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5FFE6"/>
              </a:gs>
              <a:gs pos="100000">
                <a:srgbClr val="DAFDA7"/>
              </a:gs>
            </a:gsLst>
            <a:lin ang="16200000"/>
          </a:gradFill>
          <a:ln w="9360">
            <a:solidFill>
              <a:srgbClr val="98B954"/>
            </a:solidFill>
            <a:prstDash val="solid"/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square" lIns="81639" tIns="42452" rIns="81639" bIns="42452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pt-BR" dirty="0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Reserva de recursos</a:t>
            </a:r>
          </a:p>
        </p:txBody>
      </p:sp>
      <p:sp>
        <p:nvSpPr>
          <p:cNvPr id="6" name="Retângulo 7"/>
          <p:cNvSpPr/>
          <p:nvPr/>
        </p:nvSpPr>
        <p:spPr>
          <a:xfrm>
            <a:off x="394800" y="5546395"/>
            <a:ext cx="1584425" cy="7207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FE5E5"/>
              </a:gs>
              <a:gs pos="100000">
                <a:srgbClr val="FFA2A1"/>
              </a:gs>
            </a:gsLst>
            <a:lin ang="1620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square" lIns="81639" tIns="42452" rIns="81639" bIns="42452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pt-BR" sz="1600" dirty="0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Configuração dos recursos</a:t>
            </a:r>
          </a:p>
        </p:txBody>
      </p:sp>
      <p:sp>
        <p:nvSpPr>
          <p:cNvPr id="7" name="Retângulo 8"/>
          <p:cNvSpPr/>
          <p:nvPr/>
        </p:nvSpPr>
        <p:spPr>
          <a:xfrm>
            <a:off x="2626777" y="5546395"/>
            <a:ext cx="1584425" cy="7207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FE5E5"/>
              </a:gs>
              <a:gs pos="100000">
                <a:srgbClr val="FFA2A1"/>
              </a:gs>
            </a:gsLst>
            <a:lin ang="1620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square" lIns="81639" tIns="42452" rIns="81639" bIns="42452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pt-BR" sz="1600" dirty="0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Execução do experimento</a:t>
            </a:r>
          </a:p>
        </p:txBody>
      </p:sp>
      <p:sp>
        <p:nvSpPr>
          <p:cNvPr id="8" name="Retângulo 9"/>
          <p:cNvSpPr/>
          <p:nvPr/>
        </p:nvSpPr>
        <p:spPr>
          <a:xfrm>
            <a:off x="4858756" y="5546395"/>
            <a:ext cx="1584425" cy="7207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FE5E5"/>
              </a:gs>
              <a:gs pos="100000">
                <a:srgbClr val="FFA2A1"/>
              </a:gs>
            </a:gsLst>
            <a:lin ang="1620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square" lIns="81639" tIns="42452" rIns="81639" bIns="42452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pt-BR" dirty="0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Coleta de resultados</a:t>
            </a:r>
          </a:p>
        </p:txBody>
      </p:sp>
      <p:sp>
        <p:nvSpPr>
          <p:cNvPr id="9" name="Retângulo 10"/>
          <p:cNvSpPr/>
          <p:nvPr/>
        </p:nvSpPr>
        <p:spPr>
          <a:xfrm>
            <a:off x="7092365" y="5546395"/>
            <a:ext cx="1582467" cy="7207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5FFE6"/>
              </a:gs>
              <a:gs pos="100000">
                <a:srgbClr val="DAFDA7"/>
              </a:gs>
            </a:gsLst>
            <a:lin ang="16200000"/>
          </a:gradFill>
          <a:ln w="9360">
            <a:solidFill>
              <a:srgbClr val="98B954"/>
            </a:solidFill>
            <a:prstDash val="solid"/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square" lIns="81639" tIns="42452" rIns="81639" bIns="42452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pt-BR" sz="1600" dirty="0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Liberação dos recursos</a:t>
            </a:r>
          </a:p>
        </p:txBody>
      </p:sp>
      <p:cxnSp>
        <p:nvCxnSpPr>
          <p:cNvPr id="10" name="Conector de seta reta 12"/>
          <p:cNvCxnSpPr>
            <a:stCxn id="3" idx="2"/>
            <a:endCxn id="4" idx="0"/>
          </p:cNvCxnSpPr>
          <p:nvPr/>
        </p:nvCxnSpPr>
        <p:spPr>
          <a:xfrm rot="5400000">
            <a:off x="826790" y="2306340"/>
            <a:ext cx="720448" cy="11520"/>
          </a:xfrm>
          <a:prstGeom prst="bentConnector3">
            <a:avLst>
              <a:gd name="adj1" fmla="val 50000"/>
            </a:avLst>
          </a:prstGeom>
          <a:noFill/>
          <a:ln w="0">
            <a:solidFill>
              <a:srgbClr val="000000"/>
            </a:solidFill>
            <a:prstDash val="solid"/>
          </a:ln>
        </p:spPr>
      </p:cxnSp>
      <p:cxnSp>
        <p:nvCxnSpPr>
          <p:cNvPr id="11" name="Conector de seta reta 14"/>
          <p:cNvCxnSpPr>
            <a:stCxn id="4" idx="2"/>
            <a:endCxn id="5" idx="0"/>
          </p:cNvCxnSpPr>
          <p:nvPr/>
        </p:nvCxnSpPr>
        <p:spPr>
          <a:xfrm rot="5400000">
            <a:off x="826789" y="3745929"/>
            <a:ext cx="720448" cy="11520"/>
          </a:xfrm>
          <a:prstGeom prst="bentConnector3">
            <a:avLst>
              <a:gd name="adj1" fmla="val 50000"/>
            </a:avLst>
          </a:prstGeom>
          <a:noFill/>
          <a:ln w="0">
            <a:solidFill>
              <a:srgbClr val="000000"/>
            </a:solidFill>
            <a:prstDash val="solid"/>
          </a:ln>
        </p:spPr>
      </p:cxnSp>
      <p:cxnSp>
        <p:nvCxnSpPr>
          <p:cNvPr id="12" name="Conector de seta reta 16"/>
          <p:cNvCxnSpPr>
            <a:stCxn id="5" idx="2"/>
            <a:endCxn id="6" idx="0"/>
          </p:cNvCxnSpPr>
          <p:nvPr/>
        </p:nvCxnSpPr>
        <p:spPr>
          <a:xfrm rot="5400000">
            <a:off x="827279" y="5186661"/>
            <a:ext cx="719468" cy="11520"/>
          </a:xfrm>
          <a:prstGeom prst="bentConnector3">
            <a:avLst>
              <a:gd name="adj1" fmla="val 50000"/>
            </a:avLst>
          </a:prstGeom>
          <a:noFill/>
          <a:ln w="0">
            <a:solidFill>
              <a:srgbClr val="000000"/>
            </a:solidFill>
            <a:prstDash val="solid"/>
          </a:ln>
        </p:spPr>
      </p:cxnSp>
      <p:cxnSp>
        <p:nvCxnSpPr>
          <p:cNvPr id="13" name="Conector de seta reta 17"/>
          <p:cNvCxnSpPr>
            <a:stCxn id="6" idx="1"/>
            <a:endCxn id="7" idx="3"/>
          </p:cNvCxnSpPr>
          <p:nvPr/>
        </p:nvCxnSpPr>
        <p:spPr>
          <a:xfrm>
            <a:off x="1979225" y="5906782"/>
            <a:ext cx="647552" cy="11521"/>
          </a:xfrm>
          <a:prstGeom prst="bentConnector3">
            <a:avLst>
              <a:gd name="adj1" fmla="val 50000"/>
            </a:avLst>
          </a:prstGeom>
          <a:noFill/>
          <a:ln w="0">
            <a:solidFill>
              <a:srgbClr val="000000"/>
            </a:solidFill>
            <a:prstDash val="solid"/>
          </a:ln>
        </p:spPr>
      </p:cxnSp>
      <p:cxnSp>
        <p:nvCxnSpPr>
          <p:cNvPr id="14" name="Conector de seta reta 21"/>
          <p:cNvCxnSpPr>
            <a:stCxn id="7" idx="1"/>
            <a:endCxn id="8" idx="3"/>
          </p:cNvCxnSpPr>
          <p:nvPr/>
        </p:nvCxnSpPr>
        <p:spPr>
          <a:xfrm>
            <a:off x="4211202" y="5906782"/>
            <a:ext cx="647553" cy="11521"/>
          </a:xfrm>
          <a:prstGeom prst="bentConnector3">
            <a:avLst>
              <a:gd name="adj1" fmla="val 50000"/>
            </a:avLst>
          </a:prstGeom>
          <a:noFill/>
          <a:ln w="0">
            <a:solidFill>
              <a:srgbClr val="000000"/>
            </a:solidFill>
            <a:prstDash val="solid"/>
          </a:ln>
        </p:spPr>
      </p:cxnSp>
      <p:cxnSp>
        <p:nvCxnSpPr>
          <p:cNvPr id="15" name="Conector de seta reta 23"/>
          <p:cNvCxnSpPr>
            <a:stCxn id="8" idx="1"/>
            <a:endCxn id="9" idx="3"/>
          </p:cNvCxnSpPr>
          <p:nvPr/>
        </p:nvCxnSpPr>
        <p:spPr>
          <a:xfrm>
            <a:off x="6443181" y="5906782"/>
            <a:ext cx="649185" cy="11521"/>
          </a:xfrm>
          <a:prstGeom prst="bentConnector3">
            <a:avLst>
              <a:gd name="adj1" fmla="val 50000"/>
            </a:avLst>
          </a:prstGeom>
          <a:noFill/>
          <a:ln w="0">
            <a:solidFill>
              <a:srgbClr val="000000"/>
            </a:solidFill>
            <a:prstDash val="solid"/>
          </a:ln>
        </p:spPr>
      </p:cxnSp>
      <p:pic>
        <p:nvPicPr>
          <p:cNvPr id="16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131626" y="1585566"/>
            <a:ext cx="432027" cy="569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779503" y="1585566"/>
            <a:ext cx="431701" cy="569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427054" y="1585566"/>
            <a:ext cx="431701" cy="569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6438283" y="1585566"/>
            <a:ext cx="436599" cy="57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7085834" y="1585566"/>
            <a:ext cx="438232" cy="57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7733711" y="1585566"/>
            <a:ext cx="438232" cy="57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7019217" y="4393874"/>
            <a:ext cx="791886" cy="65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5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4500202" y="4393874"/>
            <a:ext cx="791886" cy="65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7" cstate="print">
            <a:alphaModFix/>
            <a:lum/>
          </a:blip>
          <a:srcRect/>
          <a:stretch>
            <a:fillRect/>
          </a:stretch>
        </p:blipFill>
        <p:spPr>
          <a:xfrm>
            <a:off x="2771113" y="4251157"/>
            <a:ext cx="582894" cy="80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8" cstate="print">
            <a:alphaModFix/>
            <a:lum/>
          </a:blip>
          <a:srcRect/>
          <a:stretch>
            <a:fillRect/>
          </a:stretch>
        </p:blipFill>
        <p:spPr>
          <a:xfrm>
            <a:off x="8027280" y="4251157"/>
            <a:ext cx="601507" cy="82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7" cstate="print">
            <a:alphaModFix/>
            <a:lum/>
          </a:blip>
          <a:srcRect/>
          <a:stretch>
            <a:fillRect/>
          </a:stretch>
        </p:blipFill>
        <p:spPr>
          <a:xfrm>
            <a:off x="3634840" y="4251157"/>
            <a:ext cx="582894" cy="80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6084302" y="4393874"/>
            <a:ext cx="790906" cy="65872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Conector reto 42"/>
          <p:cNvSpPr/>
          <p:nvPr/>
        </p:nvSpPr>
        <p:spPr>
          <a:xfrm>
            <a:off x="5651295" y="1298170"/>
            <a:ext cx="0" cy="3887674"/>
          </a:xfrm>
          <a:prstGeom prst="line">
            <a:avLst/>
          </a:prstGeom>
          <a:noFill/>
          <a:ln w="25560">
            <a:solidFill>
              <a:srgbClr val="BFBFBF"/>
            </a:solidFill>
            <a:custDash>
              <a:ds d="397183" sp="100000"/>
            </a:custDash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square" lIns="81639" tIns="42452" rIns="81639" bIns="42452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endParaRPr lang="pt-BR" sz="1600" dirty="0"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pic>
        <p:nvPicPr>
          <p:cNvPr id="29" name="Picture 9"/>
          <p:cNvPicPr>
            <a:picLocks noChangeAspect="1"/>
          </p:cNvPicPr>
          <p:nvPr/>
        </p:nvPicPr>
        <p:blipFill>
          <a:blip r:embed="rId9" cstate="print">
            <a:alphaModFix/>
            <a:lum/>
          </a:blip>
          <a:srcRect/>
          <a:stretch>
            <a:fillRect/>
          </a:stretch>
        </p:blipFill>
        <p:spPr>
          <a:xfrm>
            <a:off x="3131626" y="3027113"/>
            <a:ext cx="792212" cy="842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0"/>
          <p:cNvPicPr>
            <a:picLocks noChangeAspect="1"/>
          </p:cNvPicPr>
          <p:nvPr/>
        </p:nvPicPr>
        <p:blipFill>
          <a:blip r:embed="rId10" cstate="print">
            <a:alphaModFix/>
            <a:lum/>
          </a:blip>
          <a:srcRect/>
          <a:stretch>
            <a:fillRect/>
          </a:stretch>
        </p:blipFill>
        <p:spPr>
          <a:xfrm>
            <a:off x="6227005" y="3098310"/>
            <a:ext cx="792212" cy="79229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CaixaDeTexto 30"/>
          <p:cNvSpPr/>
          <p:nvPr/>
        </p:nvSpPr>
        <p:spPr>
          <a:xfrm>
            <a:off x="3392867" y="1082298"/>
            <a:ext cx="1047871" cy="3675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39" tIns="42452" rIns="81639" bIns="42452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pt-BR" i="1" dirty="0">
                <a:latin typeface="Calibri" pitchFamily="34"/>
                <a:ea typeface="DejaVu Sans" pitchFamily="2"/>
                <a:cs typeface="DejaVu Sans" pitchFamily="2"/>
              </a:rPr>
              <a:t>testbed</a:t>
            </a:r>
            <a:r>
              <a:rPr lang="pt-BR" dirty="0">
                <a:latin typeface="Calibri" pitchFamily="34"/>
                <a:ea typeface="DejaVu Sans" pitchFamily="2"/>
                <a:cs typeface="DejaVu Sans" pitchFamily="2"/>
              </a:rPr>
              <a:t> A</a:t>
            </a:r>
          </a:p>
        </p:txBody>
      </p:sp>
      <p:sp>
        <p:nvSpPr>
          <p:cNvPr id="32" name="CaixaDeTexto 33"/>
          <p:cNvSpPr/>
          <p:nvPr/>
        </p:nvSpPr>
        <p:spPr>
          <a:xfrm>
            <a:off x="6628335" y="1082298"/>
            <a:ext cx="1039856" cy="3675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39" tIns="42452" rIns="81639" bIns="42452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pt-BR" i="1" dirty="0">
                <a:latin typeface="Calibri" pitchFamily="34"/>
                <a:ea typeface="DejaVu Sans" pitchFamily="2"/>
                <a:cs typeface="DejaVu Sans" pitchFamily="2"/>
              </a:rPr>
              <a:t>testbed</a:t>
            </a:r>
            <a:r>
              <a:rPr lang="pt-BR" dirty="0">
                <a:latin typeface="Calibri" pitchFamily="34"/>
                <a:ea typeface="DejaVu Sans" pitchFamily="2"/>
                <a:cs typeface="DejaVu Sans" pitchFamily="2"/>
              </a:rPr>
              <a:t> B</a:t>
            </a:r>
          </a:p>
        </p:txBody>
      </p:sp>
      <p:pic>
        <p:nvPicPr>
          <p:cNvPr id="33" name="Picture 3"/>
          <p:cNvPicPr>
            <a:picLocks noChangeAspect="1"/>
          </p:cNvPicPr>
          <p:nvPr/>
        </p:nvPicPr>
        <p:blipFill>
          <a:blip r:embed="rId11" cstate="print">
            <a:alphaModFix/>
            <a:lum/>
          </a:blip>
          <a:srcRect/>
          <a:stretch>
            <a:fillRect/>
          </a:stretch>
        </p:blipFill>
        <p:spPr>
          <a:xfrm>
            <a:off x="4284352" y="2947428"/>
            <a:ext cx="934916" cy="8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4"/>
          <p:cNvPicPr>
            <a:picLocks noChangeAspect="1"/>
          </p:cNvPicPr>
          <p:nvPr/>
        </p:nvPicPr>
        <p:blipFill>
          <a:blip r:embed="rId12" cstate="print">
            <a:alphaModFix/>
            <a:lum/>
          </a:blip>
          <a:srcRect/>
          <a:stretch>
            <a:fillRect/>
          </a:stretch>
        </p:blipFill>
        <p:spPr>
          <a:xfrm>
            <a:off x="7379730" y="3027113"/>
            <a:ext cx="936549" cy="89549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 dirty="0" smtClean="0"/>
              <a:t>Ampulheta SFA</a:t>
            </a:r>
            <a:endParaRPr lang="pt-BR" dirty="0"/>
          </a:p>
        </p:txBody>
      </p:sp>
      <p:sp>
        <p:nvSpPr>
          <p:cNvPr id="3" name="Rectangle 2"/>
          <p:cNvSpPr/>
          <p:nvPr/>
        </p:nvSpPr>
        <p:spPr>
          <a:xfrm>
            <a:off x="2861894" y="3212947"/>
            <a:ext cx="1709822" cy="9033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FEBDB"/>
              </a:gs>
              <a:gs pos="100000">
                <a:srgbClr val="FFBE86"/>
              </a:gs>
            </a:gsLst>
            <a:lin ang="16200000"/>
          </a:gradFill>
          <a:ln w="9360">
            <a:solidFill>
              <a:srgbClr val="F69240"/>
            </a:solidFill>
            <a:prstDash val="solid"/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none" lIns="81639" tIns="58454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fr-FR" b="1" dirty="0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SFA API</a:t>
            </a:r>
          </a:p>
        </p:txBody>
      </p:sp>
      <p:sp>
        <p:nvSpPr>
          <p:cNvPr id="4" name="Rectangle 5"/>
          <p:cNvSpPr/>
          <p:nvPr/>
        </p:nvSpPr>
        <p:spPr>
          <a:xfrm>
            <a:off x="3779504" y="1268131"/>
            <a:ext cx="1490379" cy="72273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E5EEFF"/>
              </a:gs>
              <a:gs pos="100000">
                <a:srgbClr val="A3C4FF"/>
              </a:gs>
            </a:gsLst>
            <a:lin ang="162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none" lIns="81639" tIns="55188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fr-FR" dirty="0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Sfi.py</a:t>
            </a:r>
          </a:p>
        </p:txBody>
      </p:sp>
      <p:sp>
        <p:nvSpPr>
          <p:cNvPr id="5" name="Rectangle 7"/>
          <p:cNvSpPr/>
          <p:nvPr/>
        </p:nvSpPr>
        <p:spPr>
          <a:xfrm>
            <a:off x="2165035" y="1268131"/>
            <a:ext cx="1506706" cy="724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E5EEFF"/>
              </a:gs>
              <a:gs pos="100000">
                <a:srgbClr val="A3C4FF"/>
              </a:gs>
            </a:gsLst>
            <a:lin ang="162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none" lIns="81639" tIns="55188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fr-FR" dirty="0" err="1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SFace</a:t>
            </a:r>
            <a:endParaRPr lang="fr-FR" dirty="0">
              <a:solidFill>
                <a:srgbClr val="000000"/>
              </a:solidFill>
              <a:latin typeface="Calibri" pitchFamily="34"/>
              <a:ea typeface="DejaVu Sans" pitchFamily="2"/>
              <a:cs typeface="DejaVu Sans" pitchFamily="2"/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5360338" y="1268131"/>
            <a:ext cx="1514544" cy="7207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E5EEFF"/>
              </a:gs>
              <a:gs pos="100000">
                <a:srgbClr val="A3C4FF"/>
              </a:gs>
            </a:gsLst>
            <a:lin ang="162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none" lIns="81639" tIns="55188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fr-FR" dirty="0" err="1">
                <a:latin typeface="Calibri" pitchFamily="34"/>
                <a:ea typeface="DejaVu Sans" pitchFamily="2"/>
                <a:cs typeface="DejaVu Sans" pitchFamily="2"/>
              </a:rPr>
              <a:t>MySlice</a:t>
            </a:r>
            <a:endParaRPr lang="fr-FR" dirty="0">
              <a:latin typeface="Calibri" pitchFamily="34"/>
              <a:ea typeface="DejaVu Sans" pitchFamily="2"/>
              <a:cs typeface="DejaVu Sans" pitchFamily="2"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1310776" y="5365800"/>
            <a:ext cx="1460663" cy="96375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E5EEFF"/>
              </a:gs>
              <a:gs pos="100000">
                <a:srgbClr val="A3C4FF"/>
              </a:gs>
            </a:gsLst>
            <a:lin ang="162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none" lIns="81639" tIns="55188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fr-FR" dirty="0" err="1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Nós</a:t>
            </a:r>
            <a:endParaRPr lang="fr-FR" dirty="0">
              <a:solidFill>
                <a:srgbClr val="000000"/>
              </a:solidFill>
              <a:latin typeface="Calibri" pitchFamily="34"/>
              <a:ea typeface="DejaVu Sans" pitchFamily="2"/>
              <a:cs typeface="DejaVu Sans" pitchFamily="2"/>
            </a:endParaRPr>
          </a:p>
          <a:p>
            <a:pPr algn="ctr">
              <a:buNone/>
            </a:pPr>
            <a:r>
              <a:rPr lang="fr-FR" dirty="0" err="1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PlanetLab</a:t>
            </a:r>
            <a:endParaRPr lang="fr-FR" dirty="0">
              <a:solidFill>
                <a:srgbClr val="000000"/>
              </a:solidFill>
              <a:latin typeface="Calibri" pitchFamily="34"/>
              <a:ea typeface="DejaVu Sans" pitchFamily="2"/>
              <a:cs typeface="DejaVu Sans" pitchFamily="2"/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2921979" y="5365800"/>
            <a:ext cx="1617081" cy="96375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E5EEFF"/>
              </a:gs>
              <a:gs pos="100000">
                <a:srgbClr val="A3C4FF"/>
              </a:gs>
            </a:gsLst>
            <a:lin ang="162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none" lIns="81639" tIns="55188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fr-FR" dirty="0" err="1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Nós</a:t>
            </a:r>
            <a:endParaRPr lang="fr-FR" dirty="0">
              <a:solidFill>
                <a:srgbClr val="000000"/>
              </a:solidFill>
              <a:latin typeface="Calibri" pitchFamily="34"/>
              <a:ea typeface="DejaVu Sans" pitchFamily="2"/>
              <a:cs typeface="DejaVu Sans" pitchFamily="2"/>
            </a:endParaRPr>
          </a:p>
          <a:p>
            <a:pPr algn="ctr">
              <a:buNone/>
            </a:pPr>
            <a:r>
              <a:rPr lang="fr-FR" dirty="0" err="1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Emulab</a:t>
            </a:r>
            <a:endParaRPr lang="fr-FR" dirty="0">
              <a:solidFill>
                <a:srgbClr val="000000"/>
              </a:solidFill>
              <a:latin typeface="Calibri" pitchFamily="34"/>
              <a:ea typeface="DejaVu Sans" pitchFamily="2"/>
              <a:cs typeface="DejaVu Sans" pitchFamily="2"/>
            </a:endParaRPr>
          </a:p>
        </p:txBody>
      </p:sp>
      <p:sp>
        <p:nvSpPr>
          <p:cNvPr id="9" name="Rectangle 11"/>
          <p:cNvSpPr/>
          <p:nvPr/>
        </p:nvSpPr>
        <p:spPr>
          <a:xfrm>
            <a:off x="4675234" y="5365800"/>
            <a:ext cx="1513237" cy="96375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E5EEFF"/>
              </a:gs>
              <a:gs pos="100000">
                <a:srgbClr val="A3C4FF"/>
              </a:gs>
            </a:gsLst>
            <a:lin ang="162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none" lIns="81639" tIns="55188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fr-FR" dirty="0" err="1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Roteadores</a:t>
            </a:r>
            <a:endParaRPr lang="fr-FR" dirty="0">
              <a:solidFill>
                <a:srgbClr val="000000"/>
              </a:solidFill>
              <a:latin typeface="Calibri" pitchFamily="34"/>
              <a:ea typeface="DejaVu Sans" pitchFamily="2"/>
              <a:cs typeface="DejaVu Sans" pitchFamily="2"/>
            </a:endParaRPr>
          </a:p>
          <a:p>
            <a:pPr algn="ctr">
              <a:buNone/>
            </a:pPr>
            <a:r>
              <a:rPr lang="fr-FR" dirty="0" err="1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OpenFlow</a:t>
            </a:r>
            <a:endParaRPr lang="fr-FR" dirty="0">
              <a:solidFill>
                <a:srgbClr val="000000"/>
              </a:solidFill>
              <a:latin typeface="Calibri" pitchFamily="34"/>
              <a:ea typeface="DejaVu Sans" pitchFamily="2"/>
              <a:cs typeface="DejaVu Sans" pitchFamily="2"/>
            </a:endParaRPr>
          </a:p>
        </p:txBody>
      </p:sp>
      <p:sp>
        <p:nvSpPr>
          <p:cNvPr id="10" name="Rectangle 14"/>
          <p:cNvSpPr/>
          <p:nvPr/>
        </p:nvSpPr>
        <p:spPr>
          <a:xfrm>
            <a:off x="4692214" y="4292639"/>
            <a:ext cx="1600101" cy="9033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5FFE6"/>
              </a:gs>
              <a:gs pos="100000">
                <a:srgbClr val="DAFDA7"/>
              </a:gs>
            </a:gsLst>
            <a:lin ang="16200000"/>
          </a:gradFill>
          <a:ln w="9360">
            <a:solidFill>
              <a:srgbClr val="98B954"/>
            </a:solidFill>
            <a:prstDash val="solid"/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none" lIns="81639" tIns="55188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fr-FR" dirty="0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OFELIA</a:t>
            </a:r>
          </a:p>
          <a:p>
            <a:pPr algn="ctr">
              <a:buNone/>
            </a:pPr>
            <a:r>
              <a:rPr lang="fr-FR" dirty="0" err="1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RSpec</a:t>
            </a:r>
            <a:endParaRPr lang="fr-FR" dirty="0">
              <a:solidFill>
                <a:srgbClr val="000000"/>
              </a:solidFill>
              <a:latin typeface="Calibri" pitchFamily="34"/>
              <a:ea typeface="DejaVu Sans" pitchFamily="2"/>
              <a:cs typeface="DejaVu Sans" pitchFamily="2"/>
            </a:endParaRPr>
          </a:p>
        </p:txBody>
      </p:sp>
      <p:sp>
        <p:nvSpPr>
          <p:cNvPr id="11" name="Rectangle 15"/>
          <p:cNvSpPr/>
          <p:nvPr/>
        </p:nvSpPr>
        <p:spPr>
          <a:xfrm>
            <a:off x="2935042" y="4292639"/>
            <a:ext cx="1600101" cy="9033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5FFE6"/>
              </a:gs>
              <a:gs pos="100000">
                <a:srgbClr val="DAFDA7"/>
              </a:gs>
            </a:gsLst>
            <a:lin ang="16200000"/>
          </a:gradFill>
          <a:ln w="9360">
            <a:solidFill>
              <a:srgbClr val="98B954"/>
            </a:solidFill>
            <a:prstDash val="solid"/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none" lIns="81639" tIns="55188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fr-FR" sz="1600" dirty="0" err="1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ProtoGENI</a:t>
            </a:r>
            <a:r>
              <a:rPr lang="fr-FR" sz="1600" dirty="0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 v.2</a:t>
            </a:r>
          </a:p>
          <a:p>
            <a:pPr algn="ctr">
              <a:buNone/>
            </a:pPr>
            <a:r>
              <a:rPr lang="fr-FR" sz="1600" dirty="0" err="1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RSpec</a:t>
            </a:r>
            <a:endParaRPr lang="fr-FR" sz="1600" dirty="0">
              <a:solidFill>
                <a:srgbClr val="000000"/>
              </a:solidFill>
              <a:latin typeface="Calibri" pitchFamily="34"/>
              <a:ea typeface="DejaVu Sans" pitchFamily="2"/>
              <a:cs typeface="DejaVu Sans" pitchFamily="2"/>
            </a:endParaRPr>
          </a:p>
        </p:txBody>
      </p:sp>
      <p:sp>
        <p:nvSpPr>
          <p:cNvPr id="12" name="Rectangle 16"/>
          <p:cNvSpPr/>
          <p:nvPr/>
        </p:nvSpPr>
        <p:spPr>
          <a:xfrm>
            <a:off x="1207913" y="4292639"/>
            <a:ext cx="1600101" cy="9033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5FFE6"/>
              </a:gs>
              <a:gs pos="100000">
                <a:srgbClr val="DAFDA7"/>
              </a:gs>
            </a:gsLst>
            <a:lin ang="16200000"/>
          </a:gradFill>
          <a:ln w="9360">
            <a:solidFill>
              <a:srgbClr val="98B954"/>
            </a:solidFill>
            <a:prstDash val="solid"/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none" lIns="81639" tIns="55188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fr-FR" dirty="0" err="1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PlanetLab</a:t>
            </a:r>
            <a:endParaRPr lang="fr-FR" dirty="0">
              <a:solidFill>
                <a:srgbClr val="000000"/>
              </a:solidFill>
              <a:latin typeface="Calibri" pitchFamily="34"/>
              <a:ea typeface="DejaVu Sans" pitchFamily="2"/>
              <a:cs typeface="DejaVu Sans" pitchFamily="2"/>
            </a:endParaRPr>
          </a:p>
          <a:p>
            <a:pPr algn="ctr">
              <a:buNone/>
            </a:pPr>
            <a:r>
              <a:rPr lang="fr-FR" dirty="0" err="1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RSpec</a:t>
            </a:r>
            <a:endParaRPr lang="fr-FR" dirty="0">
              <a:solidFill>
                <a:srgbClr val="000000"/>
              </a:solidFill>
              <a:latin typeface="Calibri" pitchFamily="34"/>
              <a:ea typeface="DejaVu Sans" pitchFamily="2"/>
              <a:cs typeface="DejaVu Sans" pitchFamily="2"/>
            </a:endParaRPr>
          </a:p>
        </p:txBody>
      </p:sp>
      <p:sp>
        <p:nvSpPr>
          <p:cNvPr id="13" name="Rectangle 11"/>
          <p:cNvSpPr/>
          <p:nvPr/>
        </p:nvSpPr>
        <p:spPr>
          <a:xfrm>
            <a:off x="6332808" y="5365800"/>
            <a:ext cx="1584425" cy="96375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E5EEFF"/>
              </a:gs>
              <a:gs pos="100000">
                <a:srgbClr val="A3C4FF"/>
              </a:gs>
            </a:gsLst>
            <a:lin ang="162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none" lIns="81639" tIns="55188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fr-FR" dirty="0" err="1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Nós</a:t>
            </a:r>
            <a:endParaRPr lang="fr-FR" dirty="0">
              <a:solidFill>
                <a:srgbClr val="000000"/>
              </a:solidFill>
              <a:latin typeface="Calibri" pitchFamily="34"/>
              <a:ea typeface="DejaVu Sans" pitchFamily="2"/>
              <a:cs typeface="DejaVu Sans" pitchFamily="2"/>
            </a:endParaRPr>
          </a:p>
          <a:p>
            <a:pPr algn="ctr">
              <a:buNone/>
            </a:pPr>
            <a:r>
              <a:rPr lang="fr-FR" dirty="0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OMF</a:t>
            </a:r>
          </a:p>
        </p:txBody>
      </p:sp>
      <p:sp>
        <p:nvSpPr>
          <p:cNvPr id="14" name="Rectangle 14"/>
          <p:cNvSpPr/>
          <p:nvPr/>
        </p:nvSpPr>
        <p:spPr>
          <a:xfrm>
            <a:off x="6430772" y="4286108"/>
            <a:ext cx="1600101" cy="9036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5FFE6"/>
              </a:gs>
              <a:gs pos="100000">
                <a:srgbClr val="DAFDA7"/>
              </a:gs>
            </a:gsLst>
            <a:lin ang="16200000"/>
          </a:gradFill>
          <a:ln w="9360">
            <a:solidFill>
              <a:srgbClr val="98B954"/>
            </a:solidFill>
            <a:prstDash val="solid"/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none" lIns="81639" tIns="55188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fr-FR" dirty="0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OMF</a:t>
            </a:r>
          </a:p>
          <a:p>
            <a:pPr algn="ctr">
              <a:buNone/>
            </a:pPr>
            <a:r>
              <a:rPr lang="fr-FR" dirty="0" err="1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RSpec</a:t>
            </a:r>
            <a:endParaRPr lang="fr-FR" dirty="0">
              <a:solidFill>
                <a:srgbClr val="000000"/>
              </a:solidFill>
              <a:latin typeface="Calibri" pitchFamily="34"/>
              <a:ea typeface="DejaVu Sans" pitchFamily="2"/>
              <a:cs typeface="DejaVu Sans" pitchFamily="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92214" y="2139788"/>
            <a:ext cx="1600101" cy="9033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5FFE6"/>
              </a:gs>
              <a:gs pos="100000">
                <a:srgbClr val="DAFDA7"/>
              </a:gs>
            </a:gsLst>
            <a:lin ang="16200000"/>
          </a:gradFill>
          <a:ln w="9360">
            <a:solidFill>
              <a:srgbClr val="98B954"/>
            </a:solidFill>
            <a:prstDash val="solid"/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none" lIns="81639" tIns="55188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fr-FR" dirty="0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OFELIA</a:t>
            </a:r>
          </a:p>
          <a:p>
            <a:pPr algn="ctr">
              <a:buNone/>
            </a:pPr>
            <a:r>
              <a:rPr lang="fr-FR" dirty="0" err="1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RSpec</a:t>
            </a:r>
            <a:endParaRPr lang="fr-FR" dirty="0">
              <a:solidFill>
                <a:srgbClr val="000000"/>
              </a:solidFill>
              <a:latin typeface="Calibri" pitchFamily="34"/>
              <a:ea typeface="DejaVu Sans" pitchFamily="2"/>
              <a:cs typeface="DejaVu Sans" pitchFamily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35042" y="2139788"/>
            <a:ext cx="1600101" cy="9033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5FFE6"/>
              </a:gs>
              <a:gs pos="100000">
                <a:srgbClr val="DAFDA7"/>
              </a:gs>
            </a:gsLst>
            <a:lin ang="16200000"/>
          </a:gradFill>
          <a:ln w="9360">
            <a:solidFill>
              <a:srgbClr val="98B954"/>
            </a:solidFill>
            <a:prstDash val="solid"/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none" lIns="81639" tIns="55188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fr-FR" sz="1600" dirty="0" err="1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ProtoGENI</a:t>
            </a:r>
            <a:r>
              <a:rPr lang="fr-FR" sz="1600" dirty="0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 v.2</a:t>
            </a:r>
          </a:p>
          <a:p>
            <a:pPr algn="ctr">
              <a:buNone/>
            </a:pPr>
            <a:r>
              <a:rPr lang="fr-FR" sz="1600" dirty="0" err="1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RSpec</a:t>
            </a:r>
            <a:endParaRPr lang="fr-FR" sz="1600" dirty="0">
              <a:solidFill>
                <a:srgbClr val="000000"/>
              </a:solidFill>
              <a:latin typeface="Calibri" pitchFamily="34"/>
              <a:ea typeface="DejaVu Sans" pitchFamily="2"/>
              <a:cs typeface="DejaVu Sans" pitchFamily="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07913" y="2139788"/>
            <a:ext cx="1600101" cy="9033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5FFE6"/>
              </a:gs>
              <a:gs pos="100000">
                <a:srgbClr val="DAFDA7"/>
              </a:gs>
            </a:gsLst>
            <a:lin ang="16200000"/>
          </a:gradFill>
          <a:ln w="9360">
            <a:solidFill>
              <a:srgbClr val="98B954"/>
            </a:solidFill>
            <a:prstDash val="solid"/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none" lIns="81639" tIns="55188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fr-FR" dirty="0" err="1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PlanetLab</a:t>
            </a:r>
            <a:endParaRPr lang="fr-FR" dirty="0">
              <a:solidFill>
                <a:srgbClr val="000000"/>
              </a:solidFill>
              <a:latin typeface="Calibri" pitchFamily="34"/>
              <a:ea typeface="DejaVu Sans" pitchFamily="2"/>
              <a:cs typeface="DejaVu Sans" pitchFamily="2"/>
            </a:endParaRPr>
          </a:p>
          <a:p>
            <a:pPr algn="ctr">
              <a:buNone/>
            </a:pPr>
            <a:r>
              <a:rPr lang="fr-FR" dirty="0" err="1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RSpec</a:t>
            </a:r>
            <a:endParaRPr lang="fr-FR" dirty="0">
              <a:solidFill>
                <a:srgbClr val="000000"/>
              </a:solidFill>
              <a:latin typeface="Calibri" pitchFamily="34"/>
              <a:ea typeface="DejaVu Sans" pitchFamily="2"/>
              <a:cs typeface="DejaVu Sans" pitchFamily="2"/>
            </a:endParaRPr>
          </a:p>
        </p:txBody>
      </p:sp>
      <p:sp>
        <p:nvSpPr>
          <p:cNvPr id="18" name="Rectangle 14"/>
          <p:cNvSpPr/>
          <p:nvPr/>
        </p:nvSpPr>
        <p:spPr>
          <a:xfrm>
            <a:off x="6430772" y="2131623"/>
            <a:ext cx="1600101" cy="9033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5FFE6"/>
              </a:gs>
              <a:gs pos="100000">
                <a:srgbClr val="DAFDA7"/>
              </a:gs>
            </a:gsLst>
            <a:lin ang="16200000"/>
          </a:gradFill>
          <a:ln w="9360">
            <a:solidFill>
              <a:srgbClr val="98B954"/>
            </a:solidFill>
            <a:prstDash val="solid"/>
            <a:miter/>
          </a:ln>
          <a:effectLst>
            <a:outerShdw dist="109865" dir="634411" algn="tl">
              <a:srgbClr val="000000">
                <a:alpha val="38000"/>
              </a:srgbClr>
            </a:outerShdw>
          </a:effectLst>
        </p:spPr>
        <p:txBody>
          <a:bodyPr vert="horz" wrap="none" lIns="81639" tIns="55188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fr-FR" dirty="0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OMF</a:t>
            </a:r>
          </a:p>
          <a:p>
            <a:pPr algn="ctr">
              <a:buNone/>
            </a:pPr>
            <a:r>
              <a:rPr lang="fr-FR" dirty="0" err="1">
                <a:solidFill>
                  <a:srgbClr val="000000"/>
                </a:solidFill>
                <a:latin typeface="Calibri" pitchFamily="34"/>
                <a:ea typeface="DejaVu Sans" pitchFamily="2"/>
                <a:cs typeface="DejaVu Sans" pitchFamily="2"/>
              </a:rPr>
              <a:t>RSpec</a:t>
            </a:r>
            <a:endParaRPr lang="fr-FR" dirty="0">
              <a:solidFill>
                <a:srgbClr val="000000"/>
              </a:solidFill>
              <a:latin typeface="Calibri" pitchFamily="34"/>
              <a:ea typeface="DejaVu Sans" pitchFamily="2"/>
              <a:cs typeface="DejaVu Sans" pitchFamily="2"/>
            </a:endParaRPr>
          </a:p>
        </p:txBody>
      </p:sp>
      <p:sp>
        <p:nvSpPr>
          <p:cNvPr id="19" name="Retângulo 25"/>
          <p:cNvSpPr/>
          <p:nvPr/>
        </p:nvSpPr>
        <p:spPr>
          <a:xfrm>
            <a:off x="4715726" y="3200400"/>
            <a:ext cx="4101156" cy="88883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dirty="0" err="1">
                <a:ea typeface="DejaVu Sans" pitchFamily="2"/>
                <a:cs typeface="DejaVu Sans" pitchFamily="2"/>
              </a:rPr>
              <a:t>Uma</a:t>
            </a:r>
            <a:r>
              <a:rPr lang="en-US" dirty="0">
                <a:ea typeface="DejaVu Sans" pitchFamily="2"/>
                <a:cs typeface="DejaVu Sans" pitchFamily="2"/>
              </a:rPr>
              <a:t> API </a:t>
            </a:r>
            <a:r>
              <a:rPr lang="en-US" dirty="0" err="1">
                <a:ea typeface="DejaVu Sans" pitchFamily="2"/>
                <a:cs typeface="DejaVu Sans" pitchFamily="2"/>
              </a:rPr>
              <a:t>segura</a:t>
            </a:r>
            <a:r>
              <a:rPr lang="en-US" dirty="0">
                <a:ea typeface="DejaVu Sans" pitchFamily="2"/>
                <a:cs typeface="DejaVu Sans" pitchFamily="2"/>
              </a:rPr>
              <a:t> e </a:t>
            </a:r>
            <a:r>
              <a:rPr lang="en-US" dirty="0" err="1">
                <a:ea typeface="DejaVu Sans" pitchFamily="2"/>
                <a:cs typeface="DejaVu Sans" pitchFamily="2"/>
              </a:rPr>
              <a:t>comum</a:t>
            </a:r>
            <a:r>
              <a:rPr lang="en-US" dirty="0">
                <a:ea typeface="DejaVu Sans" pitchFamily="2"/>
                <a:cs typeface="DejaVu Sans" pitchFamily="2"/>
              </a:rPr>
              <a:t> com o </a:t>
            </a:r>
            <a:r>
              <a:rPr lang="en-US" dirty="0" err="1">
                <a:ea typeface="DejaVu Sans" pitchFamily="2"/>
                <a:cs typeface="DejaVu Sans" pitchFamily="2"/>
              </a:rPr>
              <a:t>mínimo</a:t>
            </a:r>
            <a:r>
              <a:rPr lang="en-US" dirty="0">
                <a:ea typeface="DejaVu Sans" pitchFamily="2"/>
                <a:cs typeface="DejaVu Sans" pitchFamily="2"/>
              </a:rPr>
              <a:t> </a:t>
            </a:r>
            <a:r>
              <a:rPr lang="en-US" dirty="0" err="1">
                <a:ea typeface="DejaVu Sans" pitchFamily="2"/>
                <a:cs typeface="DejaVu Sans" pitchFamily="2"/>
              </a:rPr>
              <a:t>possível</a:t>
            </a:r>
            <a:r>
              <a:rPr lang="en-US" dirty="0">
                <a:ea typeface="DejaVu Sans" pitchFamily="2"/>
                <a:cs typeface="DejaVu Sans" pitchFamily="2"/>
              </a:rPr>
              <a:t> de </a:t>
            </a:r>
            <a:r>
              <a:rPr lang="en-US" dirty="0" err="1">
                <a:ea typeface="DejaVu Sans" pitchFamily="2"/>
                <a:cs typeface="DejaVu Sans" pitchFamily="2"/>
              </a:rPr>
              <a:t>funcionalidade</a:t>
            </a:r>
            <a:r>
              <a:rPr lang="en-US" dirty="0">
                <a:ea typeface="DejaVu Sans" pitchFamily="2"/>
                <a:cs typeface="DejaVu Sans" pitchFamily="2"/>
              </a:rPr>
              <a:t> </a:t>
            </a:r>
            <a:r>
              <a:rPr lang="en-US" dirty="0" err="1">
                <a:ea typeface="DejaVu Sans" pitchFamily="2"/>
                <a:cs typeface="DejaVu Sans" pitchFamily="2"/>
              </a:rPr>
              <a:t>para</a:t>
            </a:r>
            <a:r>
              <a:rPr lang="en-US" dirty="0">
                <a:ea typeface="DejaVu Sans" pitchFamily="2"/>
                <a:cs typeface="DejaVu Sans" pitchFamily="2"/>
              </a:rPr>
              <a:t> </a:t>
            </a:r>
            <a:r>
              <a:rPr lang="en-US" dirty="0" err="1">
                <a:ea typeface="DejaVu Sans" pitchFamily="2"/>
                <a:cs typeface="DejaVu Sans" pitchFamily="2"/>
              </a:rPr>
              <a:t>fornecer</a:t>
            </a:r>
            <a:r>
              <a:rPr lang="en-US" dirty="0">
                <a:ea typeface="DejaVu Sans" pitchFamily="2"/>
                <a:cs typeface="DejaVu Sans" pitchFamily="2"/>
              </a:rPr>
              <a:t> </a:t>
            </a:r>
            <a:r>
              <a:rPr lang="en-US" dirty="0" err="1">
                <a:ea typeface="DejaVu Sans" pitchFamily="2"/>
                <a:cs typeface="DejaVu Sans" pitchFamily="2"/>
              </a:rPr>
              <a:t>uma</a:t>
            </a:r>
            <a:r>
              <a:rPr lang="en-US" dirty="0">
                <a:ea typeface="DejaVu Sans" pitchFamily="2"/>
                <a:cs typeface="DejaVu Sans" pitchFamily="2"/>
              </a:rPr>
              <a:t> </a:t>
            </a:r>
            <a:r>
              <a:rPr lang="en-US" dirty="0" err="1">
                <a:ea typeface="DejaVu Sans" pitchFamily="2"/>
                <a:cs typeface="DejaVu Sans" pitchFamily="2"/>
              </a:rPr>
              <a:t>federação</a:t>
            </a:r>
            <a:r>
              <a:rPr lang="en-US" dirty="0">
                <a:ea typeface="DejaVu Sans" pitchFamily="2"/>
                <a:cs typeface="DejaVu Sans" pitchFamily="2"/>
              </a:rPr>
              <a:t> de </a:t>
            </a:r>
            <a:r>
              <a:rPr lang="en-US" i="1" dirty="0" err="1">
                <a:ea typeface="DejaVu Sans" pitchFamily="2"/>
                <a:cs typeface="DejaVu Sans" pitchFamily="2"/>
              </a:rPr>
              <a:t>testbed</a:t>
            </a:r>
            <a:r>
              <a:rPr lang="en-US" i="1" dirty="0">
                <a:ea typeface="DejaVu Sans" pitchFamily="2"/>
                <a:cs typeface="DejaVu Sans" pitchFamily="2"/>
              </a:rPr>
              <a:t> </a:t>
            </a:r>
            <a:r>
              <a:rPr lang="en-US" dirty="0">
                <a:ea typeface="DejaVu Sans" pitchFamily="2"/>
                <a:cs typeface="DejaVu Sans" pitchFamily="2"/>
              </a:rPr>
              <a:t>global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CMF: </a:t>
            </a:r>
            <a:r>
              <a:rPr lang="en-US" dirty="0" err="1" smtClean="0"/>
              <a:t>Protogeni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Detalhamento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Marco A. </a:t>
            </a:r>
            <a:r>
              <a:rPr lang="es-ES" dirty="0" err="1" smtClean="0"/>
              <a:t>Torrez</a:t>
            </a:r>
            <a:r>
              <a:rPr lang="es-ES" dirty="0" smtClean="0"/>
              <a:t> Rojas (USP) </a:t>
            </a:r>
          </a:p>
          <a:p>
            <a:r>
              <a:rPr lang="pt-BR" dirty="0" smtClean="0"/>
              <a:t>Tereza C. M. B. Carvalho, </a:t>
            </a:r>
            <a:r>
              <a:rPr lang="es-ES" dirty="0" smtClean="0"/>
              <a:t>Charles C. </a:t>
            </a:r>
            <a:r>
              <a:rPr lang="es-ES" dirty="0" err="1" smtClean="0"/>
              <a:t>Miers</a:t>
            </a:r>
            <a:r>
              <a:rPr lang="es-ES" dirty="0" smtClean="0"/>
              <a:t> (USP)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pic>
        <p:nvPicPr>
          <p:cNvPr id="6" name="Picture 4" descr="protogeni-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057400"/>
            <a:ext cx="2949575" cy="6683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Picture 8" descr="200px-USP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5181600"/>
            <a:ext cx="1752600" cy="744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Agenda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Parte I - </a:t>
            </a:r>
            <a:r>
              <a:rPr lang="en-US" dirty="0" err="1" smtClean="0"/>
              <a:t>Emulab</a:t>
            </a:r>
            <a:endParaRPr lang="en-US" dirty="0" smtClean="0"/>
          </a:p>
          <a:p>
            <a:pPr lvl="1"/>
            <a:r>
              <a:rPr lang="en-US" dirty="0" err="1" smtClean="0"/>
              <a:t>Emulab</a:t>
            </a:r>
            <a:r>
              <a:rPr lang="en-US" dirty="0" smtClean="0"/>
              <a:t> LARC/USP</a:t>
            </a:r>
          </a:p>
          <a:p>
            <a:pPr lvl="1"/>
            <a:r>
              <a:rPr lang="en-US" dirty="0" smtClean="0"/>
              <a:t>Como </a:t>
            </a:r>
            <a:r>
              <a:rPr lang="en-US" dirty="0" err="1" smtClean="0"/>
              <a:t>funciona</a:t>
            </a:r>
            <a:r>
              <a:rPr lang="en-US" dirty="0" smtClean="0"/>
              <a:t> o </a:t>
            </a:r>
            <a:r>
              <a:rPr lang="en-US" dirty="0" err="1" smtClean="0"/>
              <a:t>Emulab</a:t>
            </a:r>
            <a:endParaRPr lang="en-US" dirty="0" smtClean="0"/>
          </a:p>
          <a:p>
            <a:r>
              <a:rPr lang="en-US" dirty="0" smtClean="0"/>
              <a:t>Parte II – </a:t>
            </a:r>
            <a:r>
              <a:rPr lang="en-US" dirty="0" err="1" smtClean="0"/>
              <a:t>ProtoGENI</a:t>
            </a:r>
            <a:endParaRPr lang="en-US" dirty="0" smtClean="0"/>
          </a:p>
          <a:p>
            <a:pPr lvl="1"/>
            <a:r>
              <a:rPr lang="en-US" dirty="0" smtClean="0"/>
              <a:t>O </a:t>
            </a:r>
            <a:r>
              <a:rPr lang="en-US" dirty="0" err="1" smtClean="0"/>
              <a:t>que</a:t>
            </a:r>
            <a:r>
              <a:rPr lang="en-US" dirty="0" smtClean="0"/>
              <a:t> é o </a:t>
            </a:r>
            <a:r>
              <a:rPr lang="en-US" dirty="0" err="1" smtClean="0"/>
              <a:t>ProtoGENI</a:t>
            </a:r>
            <a:endParaRPr lang="en-US" dirty="0" smtClean="0"/>
          </a:p>
          <a:p>
            <a:pPr lvl="1"/>
            <a:r>
              <a:rPr lang="en-US" dirty="0" err="1" smtClean="0"/>
              <a:t>Arcabouço</a:t>
            </a:r>
            <a:r>
              <a:rPr lang="en-US" dirty="0" smtClean="0"/>
              <a:t> de </a:t>
            </a:r>
            <a:r>
              <a:rPr lang="en-US" dirty="0" err="1" smtClean="0"/>
              <a:t>Controle</a:t>
            </a:r>
            <a:r>
              <a:rPr lang="en-US" dirty="0" smtClean="0"/>
              <a:t> e </a:t>
            </a:r>
            <a:r>
              <a:rPr lang="en-US" dirty="0" err="1" smtClean="0"/>
              <a:t>Monitoramento</a:t>
            </a:r>
            <a:r>
              <a:rPr lang="en-US" dirty="0" smtClean="0"/>
              <a:t> </a:t>
            </a:r>
            <a:r>
              <a:rPr lang="en-US" dirty="0" err="1" smtClean="0"/>
              <a:t>ProtoGENI</a:t>
            </a:r>
            <a:endParaRPr lang="en-US" dirty="0" smtClean="0"/>
          </a:p>
          <a:p>
            <a:pPr lvl="1"/>
            <a:r>
              <a:rPr lang="en-US" i="1" dirty="0" smtClean="0"/>
              <a:t>Backbone</a:t>
            </a:r>
            <a:r>
              <a:rPr lang="en-US" dirty="0" smtClean="0"/>
              <a:t> </a:t>
            </a:r>
            <a:r>
              <a:rPr lang="en-US" dirty="0" err="1" smtClean="0"/>
              <a:t>ProtoGENI</a:t>
            </a:r>
            <a:endParaRPr lang="en-US" dirty="0" smtClean="0"/>
          </a:p>
          <a:p>
            <a:pPr lvl="1"/>
            <a:r>
              <a:rPr lang="en-US" dirty="0" err="1" smtClean="0"/>
              <a:t>Federação</a:t>
            </a:r>
            <a:r>
              <a:rPr lang="en-US" dirty="0" smtClean="0"/>
              <a:t> </a:t>
            </a:r>
            <a:r>
              <a:rPr lang="en-US" dirty="0" err="1" smtClean="0"/>
              <a:t>ProtoGENI</a:t>
            </a:r>
            <a:endParaRPr lang="en-US" dirty="0" smtClean="0"/>
          </a:p>
          <a:p>
            <a:r>
              <a:rPr lang="en-US" dirty="0" smtClean="0"/>
              <a:t>Parte III – </a:t>
            </a:r>
            <a:r>
              <a:rPr lang="en-US" dirty="0" err="1" smtClean="0"/>
              <a:t>Demonstração</a:t>
            </a:r>
            <a:endParaRPr lang="en-US" dirty="0" smtClean="0"/>
          </a:p>
        </p:txBody>
      </p:sp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971550" y="1412875"/>
            <a:ext cx="7993063" cy="4448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4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Agenda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Parte I - </a:t>
            </a:r>
            <a:r>
              <a:rPr lang="en-US" b="1" dirty="0" err="1" smtClean="0"/>
              <a:t>Emulab</a:t>
            </a:r>
            <a:endParaRPr lang="en-US" b="1" dirty="0" smtClean="0"/>
          </a:p>
          <a:p>
            <a:pPr lvl="1"/>
            <a:r>
              <a:rPr lang="en-US" b="1" dirty="0" err="1" smtClean="0"/>
              <a:t>Emulab</a:t>
            </a:r>
            <a:r>
              <a:rPr lang="en-US" b="1" dirty="0" smtClean="0"/>
              <a:t> LARC/USP</a:t>
            </a:r>
          </a:p>
          <a:p>
            <a:pPr lvl="1"/>
            <a:r>
              <a:rPr lang="en-US" b="1" dirty="0" smtClean="0"/>
              <a:t>Como </a:t>
            </a:r>
            <a:r>
              <a:rPr lang="en-US" b="1" dirty="0" err="1" smtClean="0"/>
              <a:t>funciona</a:t>
            </a:r>
            <a:r>
              <a:rPr lang="en-US" b="1" dirty="0" smtClean="0"/>
              <a:t> o </a:t>
            </a:r>
            <a:r>
              <a:rPr lang="en-US" b="1" dirty="0" err="1" smtClean="0"/>
              <a:t>Emulab</a:t>
            </a:r>
            <a:endParaRPr lang="en-US" b="1" dirty="0" smtClean="0"/>
          </a:p>
          <a:p>
            <a:r>
              <a:rPr lang="en-US" dirty="0" smtClean="0"/>
              <a:t>Parte II – </a:t>
            </a:r>
            <a:r>
              <a:rPr lang="en-US" dirty="0" err="1" smtClean="0"/>
              <a:t>ProtoGENI</a:t>
            </a:r>
            <a:endParaRPr lang="en-US" dirty="0" smtClean="0"/>
          </a:p>
          <a:p>
            <a:pPr lvl="1"/>
            <a:r>
              <a:rPr lang="en-US" dirty="0" smtClean="0"/>
              <a:t>O </a:t>
            </a:r>
            <a:r>
              <a:rPr lang="en-US" dirty="0" err="1" smtClean="0"/>
              <a:t>que</a:t>
            </a:r>
            <a:r>
              <a:rPr lang="en-US" dirty="0" smtClean="0"/>
              <a:t> é o </a:t>
            </a:r>
            <a:r>
              <a:rPr lang="en-US" dirty="0" err="1" smtClean="0"/>
              <a:t>ProtoGENI</a:t>
            </a:r>
            <a:endParaRPr lang="en-US" dirty="0" smtClean="0"/>
          </a:p>
          <a:p>
            <a:pPr lvl="1"/>
            <a:r>
              <a:rPr lang="en-US" dirty="0" err="1" smtClean="0"/>
              <a:t>Arcabouço</a:t>
            </a:r>
            <a:r>
              <a:rPr lang="en-US" dirty="0" smtClean="0"/>
              <a:t> de </a:t>
            </a:r>
            <a:r>
              <a:rPr lang="en-US" dirty="0" err="1" smtClean="0"/>
              <a:t>Controle</a:t>
            </a:r>
            <a:r>
              <a:rPr lang="en-US" dirty="0" smtClean="0"/>
              <a:t> e </a:t>
            </a:r>
            <a:r>
              <a:rPr lang="en-US" dirty="0" err="1" smtClean="0"/>
              <a:t>Monitoramento</a:t>
            </a:r>
            <a:r>
              <a:rPr lang="en-US" dirty="0" smtClean="0"/>
              <a:t> </a:t>
            </a:r>
            <a:r>
              <a:rPr lang="en-US" dirty="0" err="1" smtClean="0"/>
              <a:t>ProtoGENI</a:t>
            </a:r>
            <a:endParaRPr lang="en-US" dirty="0" smtClean="0"/>
          </a:p>
          <a:p>
            <a:pPr lvl="1"/>
            <a:r>
              <a:rPr lang="en-US" i="1" dirty="0" smtClean="0"/>
              <a:t>Backbone</a:t>
            </a:r>
            <a:r>
              <a:rPr lang="en-US" dirty="0" smtClean="0"/>
              <a:t> </a:t>
            </a:r>
            <a:r>
              <a:rPr lang="en-US" dirty="0" err="1" smtClean="0"/>
              <a:t>ProtoGENI</a:t>
            </a:r>
            <a:endParaRPr lang="en-US" dirty="0" smtClean="0"/>
          </a:p>
          <a:p>
            <a:pPr lvl="1"/>
            <a:r>
              <a:rPr lang="en-US" dirty="0" err="1" smtClean="0"/>
              <a:t>Federação</a:t>
            </a:r>
            <a:r>
              <a:rPr lang="en-US" dirty="0" smtClean="0"/>
              <a:t> </a:t>
            </a:r>
            <a:r>
              <a:rPr lang="en-US" dirty="0" err="1" smtClean="0"/>
              <a:t>ProtoGENI</a:t>
            </a:r>
            <a:endParaRPr lang="en-US" dirty="0" smtClean="0"/>
          </a:p>
          <a:p>
            <a:r>
              <a:rPr lang="en-US" dirty="0" smtClean="0"/>
              <a:t>Parte III – </a:t>
            </a:r>
            <a:r>
              <a:rPr lang="en-US" dirty="0" err="1" smtClean="0"/>
              <a:t>Demonstração</a:t>
            </a:r>
            <a:endParaRPr lang="en-US" dirty="0" smtClean="0"/>
          </a:p>
        </p:txBody>
      </p:sp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971550" y="1412875"/>
            <a:ext cx="7993063" cy="4448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4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Emulab</a:t>
            </a:r>
            <a:endParaRPr lang="en-US" dirty="0"/>
          </a:p>
        </p:txBody>
      </p:sp>
      <p:sp>
        <p:nvSpPr>
          <p:cNvPr id="17409" name="Espaço Reservado para Text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i="1" dirty="0" smtClean="0"/>
              <a:t>Testbed</a:t>
            </a:r>
            <a:r>
              <a:rPr lang="pt-BR" dirty="0" smtClean="0"/>
              <a:t> Experimental</a:t>
            </a:r>
          </a:p>
          <a:p>
            <a:pPr lvl="1"/>
            <a:r>
              <a:rPr lang="pt-BR" dirty="0" smtClean="0"/>
              <a:t>Desenvolvido para a realização de pesquisa experimental em redes e sistemas distribuídos, provê emuladores de rede, simuladores e testes com redes internet</a:t>
            </a:r>
          </a:p>
          <a:p>
            <a:r>
              <a:rPr lang="pt-BR" dirty="0" smtClean="0"/>
              <a:t>Principios do Projeto</a:t>
            </a:r>
          </a:p>
          <a:p>
            <a:pPr lvl="1"/>
            <a:r>
              <a:rPr lang="pt-BR" dirty="0" smtClean="0"/>
              <a:t>Transparencia</a:t>
            </a:r>
          </a:p>
          <a:p>
            <a:pPr lvl="1"/>
            <a:r>
              <a:rPr lang="pt-BR" dirty="0" smtClean="0"/>
              <a:t>Virtualização </a:t>
            </a:r>
          </a:p>
          <a:p>
            <a:pPr lvl="1"/>
            <a:r>
              <a:rPr lang="pt-BR" dirty="0" smtClean="0"/>
              <a:t>Automação </a:t>
            </a:r>
          </a:p>
          <a:p>
            <a:pPr lvl="1"/>
            <a:r>
              <a:rPr lang="pt-BR" dirty="0" smtClean="0"/>
              <a:t>Eficiencia</a:t>
            </a:r>
          </a:p>
          <a:p>
            <a:r>
              <a:rPr lang="pt-BR" dirty="0" smtClean="0"/>
              <a:t>Recursos Providos</a:t>
            </a:r>
          </a:p>
          <a:p>
            <a:pPr lvl="1"/>
            <a:r>
              <a:rPr lang="pt-BR" dirty="0" smtClean="0"/>
              <a:t>Nós locais (PCs)</a:t>
            </a:r>
          </a:p>
          <a:p>
            <a:pPr lvl="2"/>
            <a:r>
              <a:rPr lang="pt-BR" dirty="0" smtClean="0"/>
              <a:t>nós de borda,  nós sem fio,  radio definido por software (GNU Radio)</a:t>
            </a:r>
          </a:p>
          <a:p>
            <a:pPr lvl="1"/>
            <a:r>
              <a:rPr lang="pt-BR" dirty="0" smtClean="0"/>
              <a:t>Enlace de rede virtuais</a:t>
            </a:r>
          </a:p>
          <a:p>
            <a:pPr lvl="2"/>
            <a:r>
              <a:rPr lang="pt-BR" dirty="0" smtClean="0"/>
              <a:t>topologias arbitrárias, enlaces de rede local e de rede WAN</a:t>
            </a:r>
          </a:p>
        </p:txBody>
      </p:sp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971550" y="1340768"/>
            <a:ext cx="7993063" cy="48965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742950" lvl="1" indent="-285750">
              <a:spcBef>
                <a:spcPct val="20000"/>
              </a:spcBef>
              <a:buFont typeface="Arial" charset="0"/>
              <a:buNone/>
            </a:pP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Emulab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Principal </a:t>
            </a:r>
            <a:r>
              <a:rPr lang="pt-BR" i="1" dirty="0" smtClean="0"/>
              <a:t>Testbed</a:t>
            </a:r>
            <a:r>
              <a:rPr lang="pt-BR" dirty="0" smtClean="0"/>
              <a:t> Emulab</a:t>
            </a:r>
          </a:p>
          <a:p>
            <a:r>
              <a:rPr lang="pt-BR" dirty="0" smtClean="0"/>
              <a:t>Universidade de Utah</a:t>
            </a:r>
          </a:p>
          <a:p>
            <a:pPr lvl="1"/>
            <a:r>
              <a:rPr lang="pt-BR" dirty="0" smtClean="0"/>
              <a:t>Cerca de 500 nos PC; </a:t>
            </a:r>
          </a:p>
          <a:p>
            <a:pPr lvl="1"/>
            <a:r>
              <a:rPr lang="pt-BR" dirty="0" smtClean="0"/>
              <a:t>Projetado para suportar pesquisa e ensino</a:t>
            </a:r>
          </a:p>
        </p:txBody>
      </p:sp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971550" y="1573213"/>
            <a:ext cx="7993063" cy="4448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/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3352800"/>
            <a:ext cx="471646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 descr="pc3k-back-thum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1288" y="3425825"/>
            <a:ext cx="3167062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Emulab LARC/USP</a:t>
            </a:r>
            <a:endParaRPr lang="en-US" dirty="0"/>
          </a:p>
        </p:txBody>
      </p:sp>
      <p:sp>
        <p:nvSpPr>
          <p:cNvPr id="28673" name="Espaço Reservado para Text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Financiado por: Fapesp / Kyatera &amp; Ericsson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24 </a:t>
            </a:r>
            <a:r>
              <a:rPr lang="en-US" dirty="0" err="1" smtClean="0"/>
              <a:t>nós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experimentos</a:t>
            </a:r>
            <a:endParaRPr lang="en-US" dirty="0" smtClean="0"/>
          </a:p>
          <a:p>
            <a:pPr lvl="2"/>
            <a:r>
              <a:rPr lang="en-US" dirty="0" smtClean="0"/>
              <a:t>17 Intel Pentium 4 (3GHz), 3GB RAM (DDR2), 80GB HD</a:t>
            </a:r>
          </a:p>
          <a:p>
            <a:pPr lvl="2"/>
            <a:r>
              <a:rPr lang="pt-BR" dirty="0" smtClean="0"/>
              <a:t>7 Xeon Quad-Core 2.4Ghz, 4GB RAM, 500 GB HD</a:t>
            </a:r>
          </a:p>
          <a:p>
            <a:pPr lvl="2"/>
            <a:r>
              <a:rPr lang="pt-BR" dirty="0" smtClean="0"/>
              <a:t>Todos com interfaces 3 x Gb Ethernet para experimentos</a:t>
            </a:r>
          </a:p>
          <a:p>
            <a:pPr lvl="2"/>
            <a:endParaRPr lang="pt-BR" dirty="0" smtClean="0"/>
          </a:p>
          <a:p>
            <a:pPr lvl="1"/>
            <a:r>
              <a:rPr lang="pt-BR" dirty="0" smtClean="0"/>
              <a:t>3 servidores</a:t>
            </a:r>
          </a:p>
          <a:p>
            <a:pPr lvl="2"/>
            <a:r>
              <a:rPr lang="pt-BR" dirty="0" smtClean="0"/>
              <a:t>Armazenamento para dados dos usuários / imagens de SO / Clearinghouse</a:t>
            </a:r>
          </a:p>
          <a:p>
            <a:pPr lvl="2"/>
            <a:endParaRPr lang="pt-BR" dirty="0" smtClean="0"/>
          </a:p>
          <a:p>
            <a:pPr lvl="1"/>
            <a:r>
              <a:rPr lang="pt-BR" dirty="0" smtClean="0"/>
              <a:t>5 switches Gigabit (Cisco e Juniper)</a:t>
            </a:r>
          </a:p>
          <a:p>
            <a:endParaRPr lang="pt-BR" dirty="0" smtClean="0"/>
          </a:p>
        </p:txBody>
      </p:sp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971550" y="1557338"/>
            <a:ext cx="7993063" cy="4448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742950" lvl="1" indent="-285750">
              <a:spcBef>
                <a:spcPct val="20000"/>
              </a:spcBef>
              <a:buFont typeface="Arial" charset="0"/>
              <a:buNone/>
            </a:pPr>
            <a:endParaRPr lang="en-US" sz="2400"/>
          </a:p>
        </p:txBody>
      </p:sp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685800" y="1268413"/>
            <a:ext cx="7773988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pt-BR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 smtClean="0"/>
              <a:t>Ferramentas</a:t>
            </a:r>
            <a:r>
              <a:rPr lang="en-US" sz="2800" dirty="0" smtClean="0"/>
              <a:t> de </a:t>
            </a:r>
            <a:r>
              <a:rPr lang="en-US" sz="2800" dirty="0" err="1" smtClean="0"/>
              <a:t>Experimentação</a:t>
            </a:r>
            <a:r>
              <a:rPr lang="en-US" sz="2800" dirty="0" smtClean="0"/>
              <a:t> </a:t>
            </a:r>
            <a:r>
              <a:rPr lang="en-US" sz="2800" dirty="0" err="1" smtClean="0"/>
              <a:t>para</a:t>
            </a:r>
            <a:r>
              <a:rPr lang="en-US" sz="2800" dirty="0" smtClean="0"/>
              <a:t> </a:t>
            </a:r>
            <a:r>
              <a:rPr lang="en-US" sz="2800" dirty="0" err="1" smtClean="0"/>
              <a:t>Físicos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pic>
        <p:nvPicPr>
          <p:cNvPr id="5" name="Content Placeholder 4" descr="LHC_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219200"/>
            <a:ext cx="3886200" cy="2650019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err="1" smtClean="0"/>
              <a:t>Pesquisador</a:t>
            </a:r>
            <a:r>
              <a:rPr lang="en-US" dirty="0" smtClean="0"/>
              <a:t> tem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Ideia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Fisica</a:t>
            </a:r>
            <a:r>
              <a:rPr lang="en-US" dirty="0" smtClean="0"/>
              <a:t> </a:t>
            </a:r>
            <a:r>
              <a:rPr lang="en-US" dirty="0" err="1" smtClean="0"/>
              <a:t>Avançada</a:t>
            </a:r>
            <a:endParaRPr lang="en-US" dirty="0" smtClean="0"/>
          </a:p>
          <a:p>
            <a:pPr lvl="1"/>
            <a:r>
              <a:rPr lang="en-US" dirty="0" smtClean="0"/>
              <a:t>LHC</a:t>
            </a:r>
          </a:p>
          <a:p>
            <a:r>
              <a:rPr lang="en-US" dirty="0" err="1" smtClean="0"/>
              <a:t>Passos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Realizar</a:t>
            </a:r>
            <a:r>
              <a:rPr lang="en-US" dirty="0" smtClean="0"/>
              <a:t> a </a:t>
            </a:r>
            <a:r>
              <a:rPr lang="en-US" dirty="0" err="1" smtClean="0"/>
              <a:t>Pesquisa</a:t>
            </a:r>
            <a:endParaRPr lang="en-US" dirty="0" smtClean="0"/>
          </a:p>
          <a:p>
            <a:pPr lvl="1"/>
            <a:r>
              <a:rPr lang="en-US" dirty="0" err="1" smtClean="0"/>
              <a:t>Alocação</a:t>
            </a:r>
            <a:r>
              <a:rPr lang="en-US" dirty="0" smtClean="0"/>
              <a:t> de BEAMs</a:t>
            </a:r>
          </a:p>
          <a:p>
            <a:pPr lvl="1"/>
            <a:r>
              <a:rPr lang="en-US" dirty="0" err="1" smtClean="0"/>
              <a:t>Escalonamento</a:t>
            </a:r>
            <a:r>
              <a:rPr lang="en-US" dirty="0" smtClean="0"/>
              <a:t> de </a:t>
            </a:r>
            <a:r>
              <a:rPr lang="en-US" dirty="0" err="1" smtClean="0"/>
              <a:t>Experimentos</a:t>
            </a:r>
            <a:endParaRPr lang="en-US" dirty="0" smtClean="0"/>
          </a:p>
          <a:p>
            <a:pPr lvl="1"/>
            <a:r>
              <a:rPr lang="en-US" dirty="0" err="1" smtClean="0"/>
              <a:t>Monitoração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Tempo Real</a:t>
            </a:r>
          </a:p>
          <a:p>
            <a:pPr lvl="1"/>
            <a:r>
              <a:rPr lang="en-US" dirty="0" err="1" smtClean="0"/>
              <a:t>Coleta</a:t>
            </a:r>
            <a:r>
              <a:rPr lang="en-US" dirty="0" smtClean="0"/>
              <a:t> de Dados</a:t>
            </a:r>
            <a:endParaRPr lang="en-US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917422"/>
            <a:ext cx="4619625" cy="294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Emulab LARC/USP</a:t>
            </a:r>
            <a:endParaRPr lang="en-US" dirty="0"/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266700" y="1125538"/>
          <a:ext cx="8496300" cy="5605462"/>
        </p:xfrm>
        <a:graphic>
          <a:graphicData uri="http://schemas.openxmlformats.org/presentationml/2006/ole">
            <p:oleObj spid="_x0000_s1026" name="Visio" r:id="rId4" imgW="15154728" imgH="10730340" progId="">
              <p:embed/>
            </p:oleObj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Como funciona?</a:t>
            </a:r>
          </a:p>
        </p:txBody>
      </p:sp>
      <p:sp>
        <p:nvSpPr>
          <p:cNvPr id="51202" name="Espaço Reservado para Tex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 smtClean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3568" y="4077072"/>
            <a:ext cx="777398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/>
            <a:r>
              <a:rPr lang="pt-BR" sz="2000" dirty="0" smtClean="0"/>
              <a:t>     Usuário define a topologia desejada em um arquivo ns-2 (diretamente ou através de uma applet Java) e submete o mesmo para o sistema de controle do Emulab</a:t>
            </a:r>
          </a:p>
        </p:txBody>
      </p:sp>
      <p:pic>
        <p:nvPicPr>
          <p:cNvPr id="6" name="Picture 5" descr="Lifecyc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484784"/>
            <a:ext cx="7128346" cy="2299305"/>
          </a:xfrm>
          <a:prstGeom prst="rect">
            <a:avLst/>
          </a:prstGeom>
          <a:noFill/>
        </p:spPr>
      </p:pic>
      <p:graphicFrame>
        <p:nvGraphicFramePr>
          <p:cNvPr id="8" name="Diagrama 7"/>
          <p:cNvGraphicFramePr/>
          <p:nvPr/>
        </p:nvGraphicFramePr>
        <p:xfrm>
          <a:off x="1115616" y="2924944"/>
          <a:ext cx="288032" cy="36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Diagrama 8"/>
          <p:cNvGraphicFramePr/>
          <p:nvPr/>
        </p:nvGraphicFramePr>
        <p:xfrm>
          <a:off x="683568" y="4077072"/>
          <a:ext cx="360040" cy="36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r>
              <a:rPr lang="pt-BR" dirty="0" smtClean="0"/>
              <a:t>Como funciona?</a:t>
            </a:r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5800" y="3501008"/>
            <a:ext cx="777398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/>
            <a:r>
              <a:rPr lang="pt-BR" sz="2000" dirty="0" smtClean="0"/>
              <a:t>     Swap-in: o sistema de controle aloca os nós físicos para o experimento</a:t>
            </a:r>
          </a:p>
          <a:p>
            <a:pPr marL="914400" lvl="1" indent="-457200">
              <a:buFontTx/>
              <a:buChar char="•"/>
            </a:pPr>
            <a:r>
              <a:rPr lang="pt-BR" dirty="0" smtClean="0"/>
              <a:t>A topologia virtual é mapeada em recursos físicos, de acordo com o que estiver disponível em um dado momento</a:t>
            </a:r>
          </a:p>
          <a:p>
            <a:pPr marL="914400" lvl="1" indent="-457200">
              <a:buFontTx/>
              <a:buChar char="•"/>
            </a:pPr>
            <a:r>
              <a:rPr lang="pt-BR" dirty="0" smtClean="0"/>
              <a:t>Este nós são carregados com o SO desejado e configurações básicas</a:t>
            </a:r>
          </a:p>
          <a:p>
            <a:pPr marL="914400" lvl="1" indent="-457200">
              <a:buFontTx/>
              <a:buChar char="•"/>
            </a:pPr>
            <a:r>
              <a:rPr lang="pt-BR" dirty="0" smtClean="0"/>
              <a:t>Acontece a criação de VLANs para os enlaces</a:t>
            </a:r>
          </a:p>
          <a:p>
            <a:pPr marL="914400" lvl="1" indent="-457200">
              <a:buFontTx/>
              <a:buChar char="•"/>
            </a:pPr>
            <a:r>
              <a:rPr lang="pt-BR" dirty="0" smtClean="0"/>
              <a:t>Customização do Experimento</a:t>
            </a:r>
          </a:p>
          <a:p>
            <a:pPr marL="1371600" lvl="2" indent="-457200">
              <a:buFontTx/>
              <a:buChar char="•"/>
            </a:pPr>
            <a:r>
              <a:rPr lang="pt-BR" dirty="0" smtClean="0"/>
              <a:t>Imagens Default / Custom</a:t>
            </a:r>
          </a:p>
          <a:p>
            <a:pPr marL="1371600" lvl="2" indent="-457200">
              <a:buFontTx/>
              <a:buChar char="•"/>
            </a:pPr>
            <a:r>
              <a:rPr lang="pt-BR" dirty="0" smtClean="0"/>
              <a:t>Instalação de Software / execução de Script</a:t>
            </a:r>
          </a:p>
          <a:p>
            <a:pPr marL="1371600" lvl="2" indent="-457200">
              <a:buFontTx/>
              <a:buChar char="•"/>
            </a:pPr>
            <a:r>
              <a:rPr lang="pt-BR" dirty="0" smtClean="0"/>
              <a:t>Definição de rotas estáticas / habilitar roteamento dinâmico</a:t>
            </a:r>
          </a:p>
        </p:txBody>
      </p:sp>
      <p:pic>
        <p:nvPicPr>
          <p:cNvPr id="6" name="Picture 5" descr="Lifecyc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62" y="908720"/>
            <a:ext cx="7128346" cy="2299305"/>
          </a:xfrm>
          <a:prstGeom prst="rect">
            <a:avLst/>
          </a:prstGeom>
          <a:noFill/>
        </p:spPr>
      </p:pic>
      <p:graphicFrame>
        <p:nvGraphicFramePr>
          <p:cNvPr id="7" name="Diagrama 6"/>
          <p:cNvGraphicFramePr/>
          <p:nvPr/>
        </p:nvGraphicFramePr>
        <p:xfrm>
          <a:off x="2627784" y="2348880"/>
          <a:ext cx="288032" cy="288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Diagrama 7"/>
          <p:cNvGraphicFramePr/>
          <p:nvPr/>
        </p:nvGraphicFramePr>
        <p:xfrm>
          <a:off x="683568" y="3501008"/>
          <a:ext cx="360040" cy="36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3"/>
          <p:cNvGraphicFramePr>
            <a:graphicFrameLocks noChangeAspect="1"/>
          </p:cNvGraphicFramePr>
          <p:nvPr/>
        </p:nvGraphicFramePr>
        <p:xfrm>
          <a:off x="685800" y="1447800"/>
          <a:ext cx="7772400" cy="4876800"/>
        </p:xfrm>
        <a:graphic>
          <a:graphicData uri="http://schemas.openxmlformats.org/presentationml/2006/ole">
            <p:oleObj spid="_x0000_s2050" name="Visio" r:id="rId4" imgW="6718697" imgH="4444413" progId="">
              <p:embed/>
            </p:oleObj>
          </a:graphicData>
        </a:graphic>
      </p:graphicFrame>
      <p:sp>
        <p:nvSpPr>
          <p:cNvPr id="8" name="Espaço Reservado para Text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Processo de Criação do Experimento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282260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/>
          </a:bodyPr>
          <a:lstStyle/>
          <a:p>
            <a:r>
              <a:rPr lang="pt-BR" dirty="0" smtClean="0"/>
              <a:t>Como funciona?</a:t>
            </a:r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5800" y="3284984"/>
            <a:ext cx="777398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 algn="just"/>
            <a:r>
              <a:rPr lang="pt-BR" sz="2000" dirty="0" smtClean="0"/>
              <a:t>     Sistema envia um e-mail para o usuário notificando que o experimento está pronto para ser usado</a:t>
            </a:r>
          </a:p>
        </p:txBody>
      </p:sp>
      <p:pic>
        <p:nvPicPr>
          <p:cNvPr id="6" name="Picture 5" descr="Lifecyc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62" y="908720"/>
            <a:ext cx="7128346" cy="2299305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4005064"/>
            <a:ext cx="5544616" cy="271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Diagrama 7"/>
          <p:cNvGraphicFramePr/>
          <p:nvPr/>
        </p:nvGraphicFramePr>
        <p:xfrm>
          <a:off x="2627784" y="2348880"/>
          <a:ext cx="288032" cy="288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9" name="Diagrama 8"/>
          <p:cNvGraphicFramePr/>
          <p:nvPr/>
        </p:nvGraphicFramePr>
        <p:xfrm>
          <a:off x="611560" y="3284984"/>
          <a:ext cx="432048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Processo de Alocação de Recursos</a:t>
            </a:r>
            <a:br>
              <a:rPr lang="pt-BR" dirty="0" smtClean="0"/>
            </a:b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11090"/>
            <a:ext cx="8568952" cy="509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pt-BR" dirty="0" smtClean="0"/>
              <a:t>Como funciona?</a:t>
            </a:r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5800" y="3284984"/>
            <a:ext cx="777398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/>
            <a:r>
              <a:rPr lang="pt-BR" sz="2000" dirty="0" smtClean="0"/>
              <a:t>     Recursos acessíveis remotamente</a:t>
            </a:r>
          </a:p>
          <a:p>
            <a:pPr marL="533400" indent="-533400"/>
            <a:r>
              <a:rPr lang="pt-BR" sz="2000" dirty="0" smtClean="0"/>
              <a:t>	</a:t>
            </a:r>
            <a:r>
              <a:rPr lang="pt-BR" dirty="0" smtClean="0"/>
              <a:t>Tipicamente através de ssh ou console serial</a:t>
            </a:r>
          </a:p>
          <a:p>
            <a:pPr marL="533400" indent="-533400"/>
            <a:endParaRPr lang="pt-BR" sz="1600" dirty="0"/>
          </a:p>
        </p:txBody>
      </p:sp>
      <p:pic>
        <p:nvPicPr>
          <p:cNvPr id="6" name="Picture 5" descr="Lifecyc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62" y="908720"/>
            <a:ext cx="7128346" cy="2299305"/>
          </a:xfrm>
          <a:prstGeom prst="rect">
            <a:avLst/>
          </a:prstGeom>
          <a:noFill/>
        </p:spPr>
      </p:pic>
      <p:graphicFrame>
        <p:nvGraphicFramePr>
          <p:cNvPr id="7" name="Diagrama 6"/>
          <p:cNvGraphicFramePr/>
          <p:nvPr/>
        </p:nvGraphicFramePr>
        <p:xfrm>
          <a:off x="4211960" y="2348880"/>
          <a:ext cx="288032" cy="288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Diagrama 7"/>
          <p:cNvGraphicFramePr/>
          <p:nvPr/>
        </p:nvGraphicFramePr>
        <p:xfrm>
          <a:off x="611560" y="3284984"/>
          <a:ext cx="432048" cy="36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43608" y="4004306"/>
            <a:ext cx="459909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Line 4"/>
          <p:cNvSpPr>
            <a:spLocks noChangeShapeType="1"/>
          </p:cNvSpPr>
          <p:nvPr/>
        </p:nvSpPr>
        <p:spPr bwMode="auto">
          <a:xfrm flipH="1">
            <a:off x="5076056" y="5973322"/>
            <a:ext cx="1393624" cy="480014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516216" y="5589240"/>
            <a:ext cx="14401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600" b="1" i="1" dirty="0" err="1" smtClean="0">
                <a:solidFill>
                  <a:srgbClr val="CC3300"/>
                </a:solidFill>
                <a:latin typeface="Arial" charset="0"/>
              </a:rPr>
              <a:t>Endereços</a:t>
            </a:r>
            <a:r>
              <a:rPr lang="en-GB" sz="1600" b="1" i="1" dirty="0" smtClean="0">
                <a:solidFill>
                  <a:srgbClr val="CC3300"/>
                </a:solidFill>
                <a:latin typeface="Arial" charset="0"/>
              </a:rPr>
              <a:t> dos </a:t>
            </a:r>
            <a:r>
              <a:rPr lang="en-GB" sz="1600" b="1" i="1" dirty="0" err="1" smtClean="0">
                <a:solidFill>
                  <a:srgbClr val="CC3300"/>
                </a:solidFill>
                <a:latin typeface="Arial" charset="0"/>
              </a:rPr>
              <a:t>nós</a:t>
            </a:r>
            <a:r>
              <a:rPr lang="en-GB" sz="1600" b="1" i="1" dirty="0" smtClean="0">
                <a:solidFill>
                  <a:srgbClr val="CC3300"/>
                </a:solidFill>
                <a:latin typeface="Arial" charset="0"/>
              </a:rPr>
              <a:t> com SSH</a:t>
            </a:r>
            <a:endParaRPr lang="en-US" sz="1600" b="1" i="1" dirty="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/>
          </a:bodyPr>
          <a:lstStyle/>
          <a:p>
            <a:r>
              <a:rPr lang="pt-BR" dirty="0" smtClean="0"/>
              <a:t>Como funciona?</a:t>
            </a:r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5800" y="3284984"/>
            <a:ext cx="777398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/>
            <a:r>
              <a:rPr lang="pt-BR" sz="2000" dirty="0" smtClean="0"/>
              <a:t>    Swap-out: recursos são liberados para outros experimentos</a:t>
            </a:r>
          </a:p>
          <a:p>
            <a:pPr marL="914400" lvl="1" indent="-457200">
              <a:buFontTx/>
              <a:buChar char="•"/>
            </a:pPr>
            <a:r>
              <a:rPr lang="pt-BR" dirty="0" smtClean="0"/>
              <a:t>Processo de liberação de recursos alocados</a:t>
            </a:r>
          </a:p>
          <a:p>
            <a:pPr marL="914400" lvl="1" indent="-457200">
              <a:buFontTx/>
              <a:buChar char="•"/>
            </a:pPr>
            <a:r>
              <a:rPr lang="pt-BR" dirty="0" smtClean="0"/>
              <a:t>2 principais motivos para um swap-out automático</a:t>
            </a:r>
          </a:p>
          <a:p>
            <a:pPr marL="1371600" lvl="2" indent="-457200">
              <a:buFontTx/>
              <a:buChar char="•"/>
            </a:pPr>
            <a:r>
              <a:rPr lang="pt-BR" dirty="0" smtClean="0"/>
              <a:t>Idle-Swap: número de horas que os recursos não tenham sido usados (ex.: 2hs)</a:t>
            </a:r>
          </a:p>
          <a:p>
            <a:pPr marL="1371600" lvl="2" indent="-457200">
              <a:buFontTx/>
              <a:buChar char="•"/>
            </a:pPr>
            <a:r>
              <a:rPr lang="pt-BR" dirty="0" smtClean="0"/>
              <a:t>Max-duration: número de horas que os recursos podem ficar alocados (ex.: 16hs)</a:t>
            </a:r>
          </a:p>
          <a:p>
            <a:pPr marL="1371600" lvl="2" indent="-457200">
              <a:buFontTx/>
              <a:buChar char="•"/>
            </a:pPr>
            <a:r>
              <a:rPr lang="pt-BR" dirty="0" smtClean="0"/>
              <a:t>Normalmente estes limites são definidos durante a criação do experimento</a:t>
            </a:r>
          </a:p>
          <a:p>
            <a:pPr marL="914400" lvl="1" indent="-457200">
              <a:buFontTx/>
              <a:buChar char="•"/>
            </a:pPr>
            <a:r>
              <a:rPr lang="pt-BR" dirty="0" smtClean="0"/>
              <a:t>Manual swap-out: o  pesquisador libera os recursos</a:t>
            </a:r>
          </a:p>
        </p:txBody>
      </p:sp>
      <p:pic>
        <p:nvPicPr>
          <p:cNvPr id="6" name="Picture 5" descr="Lifecyc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901095"/>
            <a:ext cx="7128346" cy="2299305"/>
          </a:xfrm>
          <a:prstGeom prst="rect">
            <a:avLst/>
          </a:prstGeom>
          <a:noFill/>
        </p:spPr>
      </p:pic>
      <p:graphicFrame>
        <p:nvGraphicFramePr>
          <p:cNvPr id="7" name="Diagrama 6"/>
          <p:cNvGraphicFramePr/>
          <p:nvPr/>
        </p:nvGraphicFramePr>
        <p:xfrm>
          <a:off x="5724128" y="2348880"/>
          <a:ext cx="288032" cy="288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Diagrama 7"/>
          <p:cNvGraphicFramePr/>
          <p:nvPr/>
        </p:nvGraphicFramePr>
        <p:xfrm>
          <a:off x="611560" y="3284984"/>
          <a:ext cx="432048" cy="36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27361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Agenda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Parte I - </a:t>
            </a:r>
            <a:r>
              <a:rPr lang="en-US" b="1" dirty="0" err="1" smtClean="0"/>
              <a:t>Emulab</a:t>
            </a:r>
            <a:endParaRPr lang="en-US" b="1" dirty="0" smtClean="0"/>
          </a:p>
          <a:p>
            <a:pPr lvl="1"/>
            <a:r>
              <a:rPr lang="en-US" b="1" dirty="0" err="1" smtClean="0"/>
              <a:t>Emulab</a:t>
            </a:r>
            <a:r>
              <a:rPr lang="en-US" b="1" dirty="0" smtClean="0"/>
              <a:t> LARC/USP</a:t>
            </a:r>
          </a:p>
          <a:p>
            <a:pPr lvl="1"/>
            <a:r>
              <a:rPr lang="en-US" b="1" dirty="0" smtClean="0"/>
              <a:t>Como </a:t>
            </a:r>
            <a:r>
              <a:rPr lang="en-US" b="1" dirty="0" err="1" smtClean="0"/>
              <a:t>funciona</a:t>
            </a:r>
            <a:r>
              <a:rPr lang="en-US" b="1" dirty="0" smtClean="0"/>
              <a:t> o </a:t>
            </a:r>
            <a:r>
              <a:rPr lang="en-US" b="1" dirty="0" err="1" smtClean="0"/>
              <a:t>Emulab</a:t>
            </a:r>
            <a:endParaRPr lang="en-US" b="1" dirty="0" smtClean="0"/>
          </a:p>
          <a:p>
            <a:r>
              <a:rPr lang="en-US" dirty="0" smtClean="0"/>
              <a:t>Parte II – </a:t>
            </a:r>
            <a:r>
              <a:rPr lang="en-US" dirty="0" err="1" smtClean="0"/>
              <a:t>ProtoGENI</a:t>
            </a:r>
            <a:endParaRPr lang="en-US" dirty="0" smtClean="0"/>
          </a:p>
          <a:p>
            <a:pPr lvl="1"/>
            <a:r>
              <a:rPr lang="en-US" dirty="0" smtClean="0"/>
              <a:t>O </a:t>
            </a:r>
            <a:r>
              <a:rPr lang="en-US" dirty="0" err="1" smtClean="0"/>
              <a:t>que</a:t>
            </a:r>
            <a:r>
              <a:rPr lang="en-US" dirty="0" smtClean="0"/>
              <a:t> é o </a:t>
            </a:r>
            <a:r>
              <a:rPr lang="en-US" dirty="0" err="1" smtClean="0"/>
              <a:t>ProtoGENI</a:t>
            </a:r>
            <a:endParaRPr lang="en-US" dirty="0" smtClean="0"/>
          </a:p>
          <a:p>
            <a:pPr lvl="1"/>
            <a:r>
              <a:rPr lang="en-US" dirty="0" err="1" smtClean="0"/>
              <a:t>Arcabouço</a:t>
            </a:r>
            <a:r>
              <a:rPr lang="en-US" dirty="0" smtClean="0"/>
              <a:t> de </a:t>
            </a:r>
            <a:r>
              <a:rPr lang="en-US" dirty="0" err="1" smtClean="0"/>
              <a:t>Controle</a:t>
            </a:r>
            <a:r>
              <a:rPr lang="en-US" dirty="0" smtClean="0"/>
              <a:t> e </a:t>
            </a:r>
            <a:r>
              <a:rPr lang="en-US" dirty="0" err="1" smtClean="0"/>
              <a:t>Monitoramento</a:t>
            </a:r>
            <a:r>
              <a:rPr lang="en-US" dirty="0" smtClean="0"/>
              <a:t> </a:t>
            </a:r>
            <a:r>
              <a:rPr lang="en-US" dirty="0" err="1" smtClean="0"/>
              <a:t>ProtoGENI</a:t>
            </a:r>
            <a:endParaRPr lang="en-US" dirty="0" smtClean="0"/>
          </a:p>
          <a:p>
            <a:pPr lvl="1"/>
            <a:r>
              <a:rPr lang="en-US" i="1" dirty="0" smtClean="0"/>
              <a:t>Backbone</a:t>
            </a:r>
            <a:r>
              <a:rPr lang="en-US" dirty="0" smtClean="0"/>
              <a:t> </a:t>
            </a:r>
            <a:r>
              <a:rPr lang="en-US" dirty="0" err="1" smtClean="0"/>
              <a:t>ProtoGENI</a:t>
            </a:r>
            <a:endParaRPr lang="en-US" dirty="0" smtClean="0"/>
          </a:p>
          <a:p>
            <a:pPr lvl="1"/>
            <a:r>
              <a:rPr lang="en-US" dirty="0" err="1" smtClean="0"/>
              <a:t>Federação</a:t>
            </a:r>
            <a:r>
              <a:rPr lang="en-US" dirty="0" smtClean="0"/>
              <a:t> </a:t>
            </a:r>
            <a:r>
              <a:rPr lang="en-US" dirty="0" err="1" smtClean="0"/>
              <a:t>ProtoGENI</a:t>
            </a:r>
            <a:endParaRPr lang="en-US" dirty="0" smtClean="0"/>
          </a:p>
          <a:p>
            <a:r>
              <a:rPr lang="en-US" dirty="0" smtClean="0"/>
              <a:t>Parte III – </a:t>
            </a:r>
            <a:r>
              <a:rPr lang="en-US" dirty="0" err="1" smtClean="0"/>
              <a:t>Demonstração</a:t>
            </a:r>
            <a:endParaRPr lang="en-US" dirty="0" smtClean="0"/>
          </a:p>
        </p:txBody>
      </p:sp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971550" y="1412875"/>
            <a:ext cx="7993063" cy="4448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4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O que é o ProtoGENI?</a:t>
            </a:r>
            <a:endParaRPr lang="en-US" dirty="0"/>
          </a:p>
        </p:txBody>
      </p:sp>
      <p:sp>
        <p:nvSpPr>
          <p:cNvPr id="13313" name="Espaço Reservado para Texto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ProtoGENI</a:t>
            </a:r>
            <a:r>
              <a:rPr lang="en-US" dirty="0" smtClean="0"/>
              <a:t> </a:t>
            </a:r>
            <a:r>
              <a:rPr lang="en-US" dirty="0" err="1" smtClean="0"/>
              <a:t>foi</a:t>
            </a:r>
            <a:r>
              <a:rPr lang="en-US" dirty="0" smtClean="0"/>
              <a:t> </a:t>
            </a:r>
            <a:r>
              <a:rPr lang="en-US" dirty="0" err="1" smtClean="0"/>
              <a:t>criado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prover</a:t>
            </a:r>
            <a:r>
              <a:rPr lang="en-US" dirty="0" smtClean="0"/>
              <a:t> a </a:t>
            </a:r>
            <a:r>
              <a:rPr lang="en-US" dirty="0" err="1" smtClean="0"/>
              <a:t>integração</a:t>
            </a:r>
            <a:r>
              <a:rPr lang="en-US" dirty="0" smtClean="0"/>
              <a:t> de </a:t>
            </a:r>
            <a:r>
              <a:rPr lang="en-US" i="1" dirty="0" err="1" smtClean="0"/>
              <a:t>testbeds</a:t>
            </a:r>
            <a:r>
              <a:rPr lang="en-US" i="1" dirty="0" smtClean="0"/>
              <a:t> </a:t>
            </a:r>
            <a:r>
              <a:rPr lang="en-US" dirty="0" err="1" smtClean="0"/>
              <a:t>Emulab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poder</a:t>
            </a:r>
            <a:r>
              <a:rPr lang="en-US" dirty="0" smtClean="0"/>
              <a:t> </a:t>
            </a:r>
            <a:r>
              <a:rPr lang="en-US" dirty="0" err="1" smtClean="0"/>
              <a:t>construir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infraestrutura</a:t>
            </a:r>
            <a:r>
              <a:rPr lang="en-US" dirty="0" smtClean="0"/>
              <a:t> GENI</a:t>
            </a:r>
          </a:p>
          <a:p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err="1" smtClean="0"/>
              <a:t>integração</a:t>
            </a:r>
            <a:r>
              <a:rPr lang="en-US" dirty="0" smtClean="0"/>
              <a:t> </a:t>
            </a:r>
            <a:r>
              <a:rPr lang="en-US" dirty="0" err="1" smtClean="0"/>
              <a:t>consiste</a:t>
            </a:r>
            <a:r>
              <a:rPr lang="en-US" dirty="0" smtClean="0"/>
              <a:t> de 3 </a:t>
            </a:r>
            <a:r>
              <a:rPr lang="en-US" dirty="0" err="1" smtClean="0"/>
              <a:t>elementos</a:t>
            </a:r>
            <a:r>
              <a:rPr lang="en-US" dirty="0" smtClean="0"/>
              <a:t> </a:t>
            </a:r>
            <a:r>
              <a:rPr lang="en-US" dirty="0" err="1" smtClean="0"/>
              <a:t>principais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CMF: </a:t>
            </a:r>
            <a:r>
              <a:rPr lang="en-US" i="1" dirty="0" smtClean="0"/>
              <a:t>Software</a:t>
            </a:r>
            <a:r>
              <a:rPr lang="en-US" dirty="0" smtClean="0"/>
              <a:t> de </a:t>
            </a:r>
            <a:r>
              <a:rPr lang="en-US" dirty="0" err="1" smtClean="0"/>
              <a:t>Arcabouço</a:t>
            </a:r>
            <a:r>
              <a:rPr lang="en-US" dirty="0" smtClean="0"/>
              <a:t> de </a:t>
            </a:r>
            <a:r>
              <a:rPr lang="en-US" dirty="0" err="1" smtClean="0"/>
              <a:t>Controle</a:t>
            </a:r>
            <a:r>
              <a:rPr lang="en-US" dirty="0" smtClean="0"/>
              <a:t> e </a:t>
            </a:r>
            <a:r>
              <a:rPr lang="en-US" dirty="0" err="1" smtClean="0"/>
              <a:t>Monitoramento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Universidade</a:t>
            </a:r>
            <a:r>
              <a:rPr lang="en-US" dirty="0" smtClean="0"/>
              <a:t> de Utah, </a:t>
            </a:r>
            <a:r>
              <a:rPr lang="en-US" dirty="0" err="1" smtClean="0"/>
              <a:t>baseado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versão</a:t>
            </a:r>
            <a:r>
              <a:rPr lang="en-US" dirty="0" smtClean="0"/>
              <a:t> </a:t>
            </a:r>
            <a:r>
              <a:rPr lang="en-US" dirty="0" err="1" smtClean="0"/>
              <a:t>melhorada</a:t>
            </a:r>
            <a:r>
              <a:rPr lang="en-US" dirty="0" smtClean="0"/>
              <a:t> do </a:t>
            </a:r>
            <a:r>
              <a:rPr lang="en-US" i="1" dirty="0" smtClean="0"/>
              <a:t>software</a:t>
            </a:r>
            <a:r>
              <a:rPr lang="en-US" dirty="0" smtClean="0"/>
              <a:t> de </a:t>
            </a:r>
            <a:r>
              <a:rPr lang="en-US" dirty="0" err="1" smtClean="0"/>
              <a:t>gerenciamento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i="1" dirty="0" err="1" smtClean="0"/>
              <a:t>testbed</a:t>
            </a:r>
            <a:r>
              <a:rPr lang="en-US" dirty="0" smtClean="0"/>
              <a:t> </a:t>
            </a:r>
            <a:r>
              <a:rPr lang="en-US" dirty="0" err="1" smtClean="0"/>
              <a:t>Emulab</a:t>
            </a:r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Backbone: 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infraestrutura</a:t>
            </a:r>
            <a:r>
              <a:rPr lang="en-US" dirty="0" smtClean="0"/>
              <a:t> </a:t>
            </a:r>
            <a:r>
              <a:rPr lang="en-US" dirty="0" err="1" smtClean="0"/>
              <a:t>baseada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i="1" dirty="0" smtClean="0"/>
              <a:t>wave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Internet2 </a:t>
            </a:r>
            <a:r>
              <a:rPr lang="en-US" dirty="0" err="1" smtClean="0"/>
              <a:t>dedicada</a:t>
            </a:r>
            <a:r>
              <a:rPr lang="en-US" dirty="0" smtClean="0"/>
              <a:t> e de </a:t>
            </a:r>
            <a:r>
              <a:rPr lang="en-US" dirty="0" err="1" smtClean="0"/>
              <a:t>alta</a:t>
            </a:r>
            <a:r>
              <a:rPr lang="en-US" dirty="0" smtClean="0"/>
              <a:t> </a:t>
            </a:r>
            <a:r>
              <a:rPr lang="en-US" dirty="0" err="1" smtClean="0"/>
              <a:t>velocidade</a:t>
            </a:r>
            <a:r>
              <a:rPr lang="en-US" dirty="0" smtClean="0"/>
              <a:t> </a:t>
            </a:r>
            <a:r>
              <a:rPr lang="en-US" dirty="0" err="1" smtClean="0"/>
              <a:t>interligando</a:t>
            </a:r>
            <a:r>
              <a:rPr lang="en-US" dirty="0" smtClean="0"/>
              <a:t> a </a:t>
            </a:r>
            <a:r>
              <a:rPr lang="en-US" dirty="0" err="1" smtClean="0"/>
              <a:t>nível</a:t>
            </a:r>
            <a:r>
              <a:rPr lang="en-US" dirty="0" smtClean="0"/>
              <a:t> </a:t>
            </a:r>
            <a:r>
              <a:rPr lang="en-US" dirty="0" err="1" smtClean="0"/>
              <a:t>nacional</a:t>
            </a:r>
            <a:r>
              <a:rPr lang="en-US" dirty="0" smtClean="0"/>
              <a:t> EUA</a:t>
            </a:r>
          </a:p>
          <a:p>
            <a:endParaRPr lang="en-US" dirty="0" smtClean="0"/>
          </a:p>
          <a:p>
            <a:pPr lvl="1"/>
            <a:r>
              <a:rPr lang="en-US" dirty="0" err="1" smtClean="0"/>
              <a:t>Federação</a:t>
            </a:r>
            <a:r>
              <a:rPr lang="en-US" dirty="0" smtClean="0"/>
              <a:t>:  </a:t>
            </a:r>
            <a:r>
              <a:rPr lang="en-US" dirty="0" err="1" smtClean="0"/>
              <a:t>Federar</a:t>
            </a:r>
            <a:r>
              <a:rPr lang="en-US" dirty="0" smtClean="0"/>
              <a:t> com um </a:t>
            </a:r>
            <a:r>
              <a:rPr lang="en-US" dirty="0" err="1" smtClean="0"/>
              <a:t>conjunto</a:t>
            </a:r>
            <a:r>
              <a:rPr lang="en-US" dirty="0" smtClean="0"/>
              <a:t> de </a:t>
            </a:r>
            <a:r>
              <a:rPr lang="en-US" i="1" dirty="0" err="1" smtClean="0"/>
              <a:t>testbeds</a:t>
            </a:r>
            <a:r>
              <a:rPr lang="en-US" dirty="0" smtClean="0"/>
              <a:t>, </a:t>
            </a:r>
            <a:r>
              <a:rPr lang="en-US" dirty="0" err="1" smtClean="0"/>
              <a:t>incluindo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variedade</a:t>
            </a:r>
            <a:r>
              <a:rPr lang="en-US" dirty="0" smtClean="0"/>
              <a:t> </a:t>
            </a:r>
            <a:r>
              <a:rPr lang="en-US" dirty="0" err="1" smtClean="0"/>
              <a:t>dessas</a:t>
            </a:r>
            <a:r>
              <a:rPr lang="en-US" dirty="0" smtClean="0"/>
              <a:t>,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i="1" dirty="0" err="1" smtClean="0"/>
              <a:t>testbed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redes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</a:t>
            </a:r>
            <a:r>
              <a:rPr lang="en-US" dirty="0" err="1" smtClean="0"/>
              <a:t>fio</a:t>
            </a:r>
            <a:r>
              <a:rPr lang="en-US" dirty="0" smtClean="0"/>
              <a:t> (</a:t>
            </a:r>
            <a:r>
              <a:rPr lang="en-US" dirty="0" err="1" smtClean="0"/>
              <a:t>CMULab</a:t>
            </a:r>
            <a:r>
              <a:rPr lang="en-US" dirty="0" smtClean="0"/>
              <a:t>), </a:t>
            </a:r>
            <a:r>
              <a:rPr lang="en-US" i="1" dirty="0" err="1" smtClean="0"/>
              <a:t>testbed</a:t>
            </a:r>
            <a:r>
              <a:rPr lang="en-US" dirty="0" smtClean="0"/>
              <a:t> de </a:t>
            </a:r>
            <a:r>
              <a:rPr lang="en-US" dirty="0" err="1" smtClean="0"/>
              <a:t>banda</a:t>
            </a:r>
            <a:r>
              <a:rPr lang="en-US" dirty="0" smtClean="0"/>
              <a:t> </a:t>
            </a:r>
            <a:r>
              <a:rPr lang="en-US" dirty="0" err="1" smtClean="0"/>
              <a:t>larga</a:t>
            </a:r>
            <a:r>
              <a:rPr lang="en-US" dirty="0" smtClean="0"/>
              <a:t> </a:t>
            </a:r>
            <a:r>
              <a:rPr lang="en-US" dirty="0" err="1" smtClean="0"/>
              <a:t>residencial</a:t>
            </a:r>
            <a:r>
              <a:rPr lang="en-US" dirty="0" smtClean="0"/>
              <a:t> (</a:t>
            </a:r>
            <a:r>
              <a:rPr lang="en-US" dirty="0" err="1" smtClean="0"/>
              <a:t>CMULab</a:t>
            </a:r>
            <a:r>
              <a:rPr lang="en-US" dirty="0" smtClean="0"/>
              <a:t>), e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i="1" dirty="0" smtClean="0"/>
              <a:t>clusters</a:t>
            </a:r>
            <a:r>
              <a:rPr lang="en-US" dirty="0" smtClean="0"/>
              <a:t> </a:t>
            </a:r>
            <a:r>
              <a:rPr lang="en-US" dirty="0" err="1" smtClean="0"/>
              <a:t>programáveis</a:t>
            </a:r>
            <a:r>
              <a:rPr lang="en-US" dirty="0" smtClean="0"/>
              <a:t> </a:t>
            </a:r>
            <a:r>
              <a:rPr lang="en-US" dirty="0" err="1" smtClean="0"/>
              <a:t>nas</a:t>
            </a:r>
            <a:r>
              <a:rPr lang="en-US" dirty="0" smtClean="0"/>
              <a:t> </a:t>
            </a:r>
            <a:r>
              <a:rPr lang="en-US" dirty="0" err="1" smtClean="0"/>
              <a:t>bordas</a:t>
            </a:r>
            <a:r>
              <a:rPr lang="en-US" dirty="0" smtClean="0"/>
              <a:t> (</a:t>
            </a:r>
            <a:r>
              <a:rPr lang="en-US" dirty="0" err="1" smtClean="0"/>
              <a:t>Emulab</a:t>
            </a:r>
            <a:r>
              <a:rPr lang="en-US" dirty="0" smtClean="0"/>
              <a:t>)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estarão</a:t>
            </a:r>
            <a:r>
              <a:rPr lang="en-US" dirty="0" smtClean="0"/>
              <a:t> </a:t>
            </a:r>
            <a:r>
              <a:rPr lang="en-US" dirty="0" err="1" smtClean="0"/>
              <a:t>conectados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backbone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94800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Grande </a:t>
            </a:r>
            <a:r>
              <a:rPr lang="en-US" dirty="0" err="1" smtClean="0"/>
              <a:t>Visão</a:t>
            </a:r>
            <a:r>
              <a:rPr lang="en-US" dirty="0" smtClean="0"/>
              <a:t> GENI (</a:t>
            </a:r>
            <a:r>
              <a:rPr lang="en-US" dirty="0" err="1" smtClean="0"/>
              <a:t>testbeds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60" y="762000"/>
            <a:ext cx="4343140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762000"/>
            <a:ext cx="418999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77" y="3676650"/>
            <a:ext cx="4512323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7168" y="3787037"/>
            <a:ext cx="4536832" cy="288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Arquitetura SFA (revisão)</a:t>
            </a:r>
            <a:endParaRPr lang="en-US" dirty="0"/>
          </a:p>
        </p:txBody>
      </p:sp>
      <p:sp>
        <p:nvSpPr>
          <p:cNvPr id="33794" name="Espaço Reservado para Texto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 </a:t>
            </a:r>
            <a:r>
              <a:rPr lang="en-US" b="1" i="1" dirty="0" smtClean="0"/>
              <a:t>Clearing House</a:t>
            </a:r>
            <a:r>
              <a:rPr lang="en-US" dirty="0" smtClean="0"/>
              <a:t> se </a:t>
            </a:r>
            <a:r>
              <a:rPr lang="en-US" dirty="0" err="1" smtClean="0"/>
              <a:t>comporta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um </a:t>
            </a:r>
            <a:r>
              <a:rPr lang="en-US" dirty="0" err="1" smtClean="0"/>
              <a:t>elemento</a:t>
            </a:r>
            <a:r>
              <a:rPr lang="en-US" dirty="0" smtClean="0"/>
              <a:t> de </a:t>
            </a:r>
            <a:r>
              <a:rPr lang="en-US" dirty="0" err="1" smtClean="0"/>
              <a:t>coordenação</a:t>
            </a:r>
            <a:r>
              <a:rPr lang="en-US" dirty="0" smtClean="0"/>
              <a:t> central de </a:t>
            </a:r>
            <a:r>
              <a:rPr lang="en-US" dirty="0" err="1" smtClean="0"/>
              <a:t>registro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federação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Gerenciador</a:t>
            </a:r>
            <a:r>
              <a:rPr lang="en-US" dirty="0" smtClean="0"/>
              <a:t> de </a:t>
            </a:r>
            <a:r>
              <a:rPr lang="en-US" dirty="0" err="1" smtClean="0"/>
              <a:t>Agregados</a:t>
            </a:r>
            <a:r>
              <a:rPr lang="en-US" dirty="0" smtClean="0"/>
              <a:t> (</a:t>
            </a:r>
            <a:r>
              <a:rPr lang="en-US" b="1" i="1" dirty="0" smtClean="0"/>
              <a:t>Component Manager</a:t>
            </a:r>
            <a:r>
              <a:rPr lang="en-US" dirty="0" smtClean="0"/>
              <a:t>) é </a:t>
            </a:r>
            <a:r>
              <a:rPr lang="en-US" dirty="0" err="1" smtClean="0"/>
              <a:t>responsável</a:t>
            </a:r>
            <a:r>
              <a:rPr lang="en-US" dirty="0" smtClean="0"/>
              <a:t> </a:t>
            </a:r>
            <a:r>
              <a:rPr lang="en-US" dirty="0" err="1" smtClean="0"/>
              <a:t>pela</a:t>
            </a:r>
            <a:r>
              <a:rPr lang="en-US" dirty="0" smtClean="0"/>
              <a:t> </a:t>
            </a:r>
            <a:r>
              <a:rPr lang="en-US" dirty="0" err="1" smtClean="0"/>
              <a:t>alocação</a:t>
            </a:r>
            <a:r>
              <a:rPr lang="en-US" dirty="0" smtClean="0"/>
              <a:t>, </a:t>
            </a:r>
            <a:r>
              <a:rPr lang="en-US" dirty="0" err="1" smtClean="0"/>
              <a:t>operação</a:t>
            </a:r>
            <a:r>
              <a:rPr lang="en-US" dirty="0" smtClean="0"/>
              <a:t> e </a:t>
            </a:r>
            <a:r>
              <a:rPr lang="en-US" dirty="0" err="1" smtClean="0"/>
              <a:t>controle</a:t>
            </a:r>
            <a:r>
              <a:rPr lang="en-US" dirty="0" smtClean="0"/>
              <a:t> de um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recursos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Autoridades</a:t>
            </a:r>
            <a:r>
              <a:rPr lang="en-US" dirty="0" smtClean="0"/>
              <a:t> de </a:t>
            </a:r>
            <a:r>
              <a:rPr lang="en-US" dirty="0" err="1" smtClean="0"/>
              <a:t>Fatias</a:t>
            </a:r>
            <a:r>
              <a:rPr lang="en-US" dirty="0" smtClean="0"/>
              <a:t> de </a:t>
            </a:r>
            <a:r>
              <a:rPr lang="en-US" dirty="0" err="1" smtClean="0"/>
              <a:t>Experimentação</a:t>
            </a:r>
            <a:r>
              <a:rPr lang="en-US" dirty="0" smtClean="0"/>
              <a:t> (</a:t>
            </a:r>
            <a:r>
              <a:rPr lang="en-US" b="1" i="1" dirty="0" smtClean="0"/>
              <a:t>Slice Authorities)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responsáveis</a:t>
            </a:r>
            <a:r>
              <a:rPr lang="en-US" dirty="0" smtClean="0"/>
              <a:t> </a:t>
            </a:r>
            <a:r>
              <a:rPr lang="en-US" dirty="0" err="1" smtClean="0"/>
              <a:t>pela</a:t>
            </a:r>
            <a:r>
              <a:rPr lang="en-US" dirty="0" smtClean="0"/>
              <a:t> </a:t>
            </a:r>
            <a:r>
              <a:rPr lang="en-US" dirty="0" err="1" smtClean="0"/>
              <a:t>coordenação</a:t>
            </a:r>
            <a:r>
              <a:rPr lang="en-US" dirty="0" smtClean="0"/>
              <a:t>, </a:t>
            </a:r>
            <a:r>
              <a:rPr lang="en-US" dirty="0" err="1" smtClean="0"/>
              <a:t>contabilidade</a:t>
            </a:r>
            <a:r>
              <a:rPr lang="en-US" dirty="0" smtClean="0"/>
              <a:t> e </a:t>
            </a:r>
            <a:r>
              <a:rPr lang="en-US" dirty="0" err="1" smtClean="0"/>
              <a:t>mediação</a:t>
            </a:r>
            <a:r>
              <a:rPr lang="en-US" dirty="0" smtClean="0"/>
              <a:t> dos </a:t>
            </a:r>
            <a:r>
              <a:rPr lang="en-US" dirty="0" err="1" smtClean="0"/>
              <a:t>recursos</a:t>
            </a:r>
            <a:r>
              <a:rPr lang="en-US" dirty="0" smtClean="0"/>
              <a:t> </a:t>
            </a:r>
            <a:r>
              <a:rPr lang="en-US" dirty="0" err="1" smtClean="0"/>
              <a:t>providos</a:t>
            </a:r>
            <a:r>
              <a:rPr lang="en-US" dirty="0" smtClean="0"/>
              <a:t> </a:t>
            </a:r>
            <a:r>
              <a:rPr lang="en-US" dirty="0" err="1" smtClean="0"/>
              <a:t>pelos</a:t>
            </a:r>
            <a:r>
              <a:rPr lang="en-US" dirty="0" smtClean="0"/>
              <a:t> </a:t>
            </a:r>
            <a:r>
              <a:rPr lang="en-US" dirty="0" err="1" smtClean="0"/>
              <a:t>vários</a:t>
            </a:r>
            <a:r>
              <a:rPr lang="en-US" dirty="0" smtClean="0"/>
              <a:t> </a:t>
            </a:r>
            <a:r>
              <a:rPr lang="en-US" dirty="0" err="1" smtClean="0"/>
              <a:t>gerenciadores</a:t>
            </a:r>
            <a:r>
              <a:rPr lang="en-US" dirty="0" smtClean="0"/>
              <a:t> de </a:t>
            </a:r>
            <a:r>
              <a:rPr lang="en-US" dirty="0" err="1" smtClean="0"/>
              <a:t>agregados</a:t>
            </a:r>
            <a:r>
              <a:rPr lang="en-US" dirty="0" smtClean="0"/>
              <a:t> (aggregate managers)</a:t>
            </a:r>
          </a:p>
          <a:p>
            <a:endParaRPr lang="en-US" dirty="0" smtClean="0"/>
          </a:p>
          <a:p>
            <a:r>
              <a:rPr lang="en-US" dirty="0" smtClean="0"/>
              <a:t>O </a:t>
            </a:r>
            <a:r>
              <a:rPr lang="en-US" b="1" dirty="0" err="1" smtClean="0"/>
              <a:t>RSpec</a:t>
            </a:r>
            <a:r>
              <a:rPr lang="en-US" dirty="0" smtClean="0"/>
              <a:t> é um </a:t>
            </a:r>
            <a:r>
              <a:rPr lang="en-US" dirty="0" err="1" smtClean="0"/>
              <a:t>formato</a:t>
            </a:r>
            <a:r>
              <a:rPr lang="en-US" dirty="0" smtClean="0"/>
              <a:t> de </a:t>
            </a:r>
            <a:r>
              <a:rPr lang="en-US" dirty="0" err="1" smtClean="0"/>
              <a:t>troca</a:t>
            </a:r>
            <a:r>
              <a:rPr lang="en-US" dirty="0" smtClean="0"/>
              <a:t> de dados </a:t>
            </a:r>
            <a:r>
              <a:rPr lang="en-US" dirty="0" err="1" smtClean="0"/>
              <a:t>descrevendo</a:t>
            </a:r>
            <a:r>
              <a:rPr lang="en-US" dirty="0" smtClean="0"/>
              <a:t> as </a:t>
            </a:r>
            <a:r>
              <a:rPr lang="en-US" dirty="0" err="1" smtClean="0"/>
              <a:t>propriedades</a:t>
            </a:r>
            <a:r>
              <a:rPr lang="en-US" dirty="0" smtClean="0"/>
              <a:t> dos </a:t>
            </a:r>
            <a:r>
              <a:rPr lang="en-US" dirty="0" err="1" smtClean="0"/>
              <a:t>recursos</a:t>
            </a:r>
            <a:r>
              <a:rPr lang="en-US" dirty="0" smtClean="0"/>
              <a:t>. </a:t>
            </a:r>
            <a:r>
              <a:rPr lang="en-US" dirty="0" err="1" smtClean="0"/>
              <a:t>Ele</a:t>
            </a:r>
            <a:r>
              <a:rPr lang="en-US" dirty="0" smtClean="0"/>
              <a:t> é </a:t>
            </a:r>
            <a:r>
              <a:rPr lang="en-US" dirty="0" err="1" smtClean="0"/>
              <a:t>usado</a:t>
            </a:r>
            <a:r>
              <a:rPr lang="en-US" dirty="0" smtClean="0"/>
              <a:t> </a:t>
            </a:r>
            <a:r>
              <a:rPr lang="en-US" dirty="0" err="1" smtClean="0"/>
              <a:t>principalmente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quatro</a:t>
            </a:r>
            <a:r>
              <a:rPr lang="en-US" dirty="0" smtClean="0"/>
              <a:t> </a:t>
            </a:r>
            <a:r>
              <a:rPr lang="en-US" dirty="0" err="1" smtClean="0"/>
              <a:t>grandes</a:t>
            </a:r>
            <a:r>
              <a:rPr lang="en-US" dirty="0" smtClean="0"/>
              <a:t> </a:t>
            </a:r>
            <a:r>
              <a:rPr lang="en-US" dirty="0" err="1" smtClean="0"/>
              <a:t>contextos</a:t>
            </a:r>
            <a:r>
              <a:rPr lang="en-US" dirty="0" smtClean="0"/>
              <a:t>: </a:t>
            </a:r>
            <a:r>
              <a:rPr lang="en-US" dirty="0" err="1" smtClean="0"/>
              <a:t>anúncios</a:t>
            </a:r>
            <a:r>
              <a:rPr lang="en-US" dirty="0" smtClean="0"/>
              <a:t> (</a:t>
            </a:r>
            <a:r>
              <a:rPr lang="en-US" i="1" dirty="0" smtClean="0"/>
              <a:t>advertisements</a:t>
            </a:r>
            <a:r>
              <a:rPr lang="en-US" dirty="0" smtClean="0"/>
              <a:t>), </a:t>
            </a:r>
            <a:r>
              <a:rPr lang="en-US" dirty="0" err="1" smtClean="0"/>
              <a:t>requisições</a:t>
            </a:r>
            <a:r>
              <a:rPr lang="en-US" dirty="0" smtClean="0"/>
              <a:t> (</a:t>
            </a:r>
            <a:r>
              <a:rPr lang="en-US" i="1" dirty="0" smtClean="0"/>
              <a:t>requests</a:t>
            </a:r>
            <a:r>
              <a:rPr lang="en-US" dirty="0" smtClean="0"/>
              <a:t>), tickets, e manifestos (</a:t>
            </a:r>
            <a:r>
              <a:rPr lang="en-US" i="1" dirty="0" smtClean="0"/>
              <a:t>manifests</a:t>
            </a:r>
            <a:r>
              <a:rPr lang="en-US" dirty="0" smtClean="0"/>
              <a:t>).</a:t>
            </a:r>
            <a:endParaRPr lang="pt-BR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00902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ProtoGENI</a:t>
            </a:r>
            <a:r>
              <a:rPr lang="en-US" dirty="0" smtClean="0"/>
              <a:t> CMF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Versão</a:t>
            </a:r>
            <a:r>
              <a:rPr lang="en-US" dirty="0" smtClean="0"/>
              <a:t> </a:t>
            </a:r>
            <a:r>
              <a:rPr lang="en-US" dirty="0" err="1" smtClean="0"/>
              <a:t>melhorada</a:t>
            </a:r>
            <a:r>
              <a:rPr lang="en-US" dirty="0" smtClean="0"/>
              <a:t> do </a:t>
            </a:r>
            <a:r>
              <a:rPr lang="en-US" dirty="0" err="1" smtClean="0"/>
              <a:t>Arcabouço</a:t>
            </a:r>
            <a:r>
              <a:rPr lang="en-US" dirty="0" smtClean="0"/>
              <a:t> de </a:t>
            </a:r>
            <a:r>
              <a:rPr lang="en-US" dirty="0" err="1" smtClean="0"/>
              <a:t>Controle</a:t>
            </a:r>
            <a:r>
              <a:rPr lang="en-US" dirty="0" smtClean="0"/>
              <a:t> </a:t>
            </a:r>
            <a:r>
              <a:rPr lang="en-US" dirty="0" err="1" smtClean="0"/>
              <a:t>Emulab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pPr lvl="1"/>
            <a:r>
              <a:rPr lang="en-US" dirty="0" err="1" smtClean="0"/>
              <a:t>Arquitetura</a:t>
            </a:r>
            <a:r>
              <a:rPr lang="en-US" dirty="0" smtClean="0"/>
              <a:t> </a:t>
            </a:r>
            <a:r>
              <a:rPr lang="en-US" dirty="0" err="1" smtClean="0"/>
              <a:t>baseada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SFA:  Aggregate Manager (AM), Clearing House (CH), Slice Authority (SA), </a:t>
            </a:r>
            <a:r>
              <a:rPr lang="en-US" dirty="0" err="1" smtClean="0"/>
              <a:t>RSpec</a:t>
            </a:r>
            <a:r>
              <a:rPr lang="en-US" dirty="0" smtClean="0"/>
              <a:t>;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Interface XMLRPC entre AM, CM, SA;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I&amp;M Tools: </a:t>
            </a:r>
            <a:r>
              <a:rPr lang="pt-BR" dirty="0" smtClean="0"/>
              <a:t>INSTOOLS  e </a:t>
            </a:r>
            <a:r>
              <a:rPr lang="en-US" dirty="0" smtClean="0"/>
              <a:t>LAMP (</a:t>
            </a:r>
            <a:r>
              <a:rPr lang="en-US" dirty="0" err="1" smtClean="0"/>
              <a:t>baseados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perfSONAR</a:t>
            </a:r>
            <a:r>
              <a:rPr lang="en-US" dirty="0" smtClean="0"/>
              <a:t>);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Interface </a:t>
            </a:r>
            <a:r>
              <a:rPr lang="en-US" dirty="0" err="1" smtClean="0"/>
              <a:t>Gráfica</a:t>
            </a:r>
            <a:r>
              <a:rPr lang="en-US" dirty="0" smtClean="0"/>
              <a:t> Flack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22232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Flack</a:t>
            </a:r>
            <a:endParaRPr lang="en-US" dirty="0"/>
          </a:p>
        </p:txBody>
      </p:sp>
      <p:sp>
        <p:nvSpPr>
          <p:cNvPr id="17409" name="Espaço Reservado para Texto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Flack é um </a:t>
            </a:r>
            <a:r>
              <a:rPr lang="en-US" dirty="0" err="1" smtClean="0"/>
              <a:t>cliente</a:t>
            </a:r>
            <a:r>
              <a:rPr lang="en-US" dirty="0" smtClean="0"/>
              <a:t> Google Map </a:t>
            </a:r>
            <a:r>
              <a:rPr lang="en-US" dirty="0" err="1" smtClean="0"/>
              <a:t>baseado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Flash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permite</a:t>
            </a:r>
            <a:r>
              <a:rPr lang="en-US" dirty="0" smtClean="0"/>
              <a:t> </a:t>
            </a:r>
            <a:r>
              <a:rPr lang="en-US" dirty="0" err="1" smtClean="0"/>
              <a:t>visualização</a:t>
            </a:r>
            <a:r>
              <a:rPr lang="en-US" dirty="0" smtClean="0"/>
              <a:t> e </a:t>
            </a:r>
            <a:r>
              <a:rPr lang="en-US" dirty="0" err="1" smtClean="0"/>
              <a:t>manipulação</a:t>
            </a:r>
            <a:r>
              <a:rPr lang="en-US" dirty="0" smtClean="0"/>
              <a:t> de </a:t>
            </a:r>
            <a:r>
              <a:rPr lang="en-US" dirty="0" err="1" smtClean="0"/>
              <a:t>recursos</a:t>
            </a:r>
            <a:r>
              <a:rPr lang="en-US" dirty="0" smtClean="0"/>
              <a:t> </a:t>
            </a:r>
            <a:r>
              <a:rPr lang="en-US" dirty="0" err="1" smtClean="0"/>
              <a:t>federados</a:t>
            </a:r>
            <a:endParaRPr lang="pt-BR" dirty="0" smtClean="0"/>
          </a:p>
        </p:txBody>
      </p:sp>
      <p:pic>
        <p:nvPicPr>
          <p:cNvPr id="17411" name="Picture 7" descr="http://www.netlab.uky.edu/p/instools/sites/www.netlab.uky.edu.p.instools/files/images/flack_basic_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350" y="2362200"/>
            <a:ext cx="76200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10030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 smtClean="0"/>
              <a:t>Backbone</a:t>
            </a:r>
            <a:r>
              <a:rPr lang="pt-BR" dirty="0" smtClean="0"/>
              <a:t> ProtoGENI</a:t>
            </a:r>
            <a:endParaRPr lang="en-US" dirty="0"/>
          </a:p>
        </p:txBody>
      </p:sp>
      <p:sp>
        <p:nvSpPr>
          <p:cNvPr id="16385" name="Espaço Reservado para Texto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/>
              <a:t>Composto</a:t>
            </a:r>
            <a:r>
              <a:rPr lang="en-US" dirty="0" smtClean="0"/>
              <a:t> de 8 </a:t>
            </a:r>
            <a:r>
              <a:rPr lang="en-US" dirty="0" err="1" smtClean="0"/>
              <a:t>nós</a:t>
            </a:r>
            <a:r>
              <a:rPr lang="en-US" dirty="0" smtClean="0"/>
              <a:t> </a:t>
            </a:r>
            <a:r>
              <a:rPr lang="en-US" dirty="0" err="1" smtClean="0"/>
              <a:t>conectados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i="1" dirty="0" smtClean="0"/>
              <a:t>waves</a:t>
            </a:r>
            <a:r>
              <a:rPr lang="en-US" dirty="0" smtClean="0"/>
              <a:t> de 1 </a:t>
            </a:r>
            <a:r>
              <a:rPr lang="en-US" dirty="0" err="1" smtClean="0"/>
              <a:t>Gbps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infraestrutura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pt-BR" dirty="0" smtClean="0"/>
              <a:t> Internet2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 </a:t>
            </a:r>
            <a:r>
              <a:rPr lang="en-US" i="1" dirty="0" smtClean="0"/>
              <a:t>backbone</a:t>
            </a:r>
            <a:r>
              <a:rPr lang="en-US" dirty="0" smtClean="0"/>
              <a:t> é </a:t>
            </a:r>
            <a:r>
              <a:rPr lang="en-US" dirty="0" err="1" smtClean="0"/>
              <a:t>baseado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Ethernet </a:t>
            </a:r>
            <a:r>
              <a:rPr lang="en-US" dirty="0" err="1" smtClean="0"/>
              <a:t>nestas</a:t>
            </a:r>
            <a:r>
              <a:rPr lang="en-US" dirty="0" smtClean="0"/>
              <a:t> </a:t>
            </a:r>
            <a:r>
              <a:rPr lang="en-US" i="1" dirty="0" smtClean="0"/>
              <a:t>waves</a:t>
            </a:r>
            <a:r>
              <a:rPr lang="en-US" dirty="0" smtClean="0"/>
              <a:t>, e é </a:t>
            </a:r>
            <a:r>
              <a:rPr lang="en-US" dirty="0" err="1" smtClean="0"/>
              <a:t>fatiado</a:t>
            </a:r>
            <a:r>
              <a:rPr lang="en-US" dirty="0" smtClean="0"/>
              <a:t> com VLANs;</a:t>
            </a:r>
            <a:endParaRPr lang="pt-BR" dirty="0" smtClean="0"/>
          </a:p>
          <a:p>
            <a:endParaRPr lang="en-US" dirty="0" smtClean="0"/>
          </a:p>
          <a:p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nó</a:t>
            </a:r>
            <a:r>
              <a:rPr lang="en-US" dirty="0" smtClean="0"/>
              <a:t> </a:t>
            </a:r>
            <a:r>
              <a:rPr lang="en-US" dirty="0" err="1" smtClean="0"/>
              <a:t>contém</a:t>
            </a:r>
            <a:r>
              <a:rPr lang="en-US" dirty="0" smtClean="0"/>
              <a:t> um </a:t>
            </a:r>
            <a:r>
              <a:rPr lang="en-US" dirty="0" err="1" smtClean="0"/>
              <a:t>conjunto</a:t>
            </a:r>
            <a:r>
              <a:rPr lang="en-US" dirty="0" smtClean="0"/>
              <a:t> de </a:t>
            </a:r>
            <a:r>
              <a:rPr lang="en-US" dirty="0" err="1" smtClean="0"/>
              <a:t>componentes</a:t>
            </a:r>
            <a:r>
              <a:rPr lang="en-US" dirty="0" smtClean="0"/>
              <a:t> </a:t>
            </a:r>
            <a:r>
              <a:rPr lang="en-US" dirty="0" err="1" smtClean="0"/>
              <a:t>fatiáveis</a:t>
            </a:r>
            <a:r>
              <a:rPr lang="en-US" dirty="0" smtClean="0"/>
              <a:t> (slices) e </a:t>
            </a:r>
            <a:r>
              <a:rPr lang="en-US" dirty="0" err="1" smtClean="0"/>
              <a:t>programáveis</a:t>
            </a:r>
            <a:r>
              <a:rPr lang="en-US" dirty="0" smtClean="0"/>
              <a:t> </a:t>
            </a:r>
            <a:r>
              <a:rPr lang="en-US" dirty="0" err="1" smtClean="0"/>
              <a:t>pelos</a:t>
            </a:r>
            <a:r>
              <a:rPr lang="en-US" dirty="0" smtClean="0"/>
              <a:t> </a:t>
            </a:r>
            <a:r>
              <a:rPr lang="en-US" dirty="0" err="1" smtClean="0"/>
              <a:t>usuários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PCs com </a:t>
            </a:r>
            <a:r>
              <a:rPr lang="en-US" dirty="0" err="1" smtClean="0"/>
              <a:t>placas</a:t>
            </a:r>
            <a:r>
              <a:rPr lang="en-US" dirty="0" smtClean="0"/>
              <a:t> </a:t>
            </a:r>
            <a:r>
              <a:rPr lang="en-US" dirty="0" err="1" smtClean="0"/>
              <a:t>NetFPGA</a:t>
            </a:r>
            <a:endParaRPr lang="en-US" dirty="0" smtClean="0"/>
          </a:p>
          <a:p>
            <a:pPr lvl="1"/>
            <a:r>
              <a:rPr lang="en-US" dirty="0" smtClean="0"/>
              <a:t>Switches Ethernet (HP </a:t>
            </a:r>
            <a:r>
              <a:rPr lang="en-US" dirty="0" err="1" smtClean="0"/>
              <a:t>Procurve</a:t>
            </a:r>
            <a:r>
              <a:rPr lang="en-US" dirty="0" smtClean="0"/>
              <a:t>) com </a:t>
            </a:r>
            <a:r>
              <a:rPr lang="en-US" dirty="0" err="1" smtClean="0"/>
              <a:t>capacidade</a:t>
            </a:r>
            <a:r>
              <a:rPr lang="en-US" dirty="0" smtClean="0"/>
              <a:t> de </a:t>
            </a:r>
            <a:r>
              <a:rPr lang="en-US" dirty="0" err="1" smtClean="0"/>
              <a:t>OpenFlow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implementação</a:t>
            </a:r>
            <a:endParaRPr lang="en-US" dirty="0" smtClean="0"/>
          </a:p>
          <a:p>
            <a:endParaRPr lang="pt-BR" dirty="0" smtClean="0"/>
          </a:p>
        </p:txBody>
      </p:sp>
      <p:sp>
        <p:nvSpPr>
          <p:cNvPr id="16386" name="Espaço Reservado para Texto 2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7500" lnSpcReduction="20000"/>
          </a:bodyPr>
          <a:lstStyle/>
          <a:p>
            <a:endParaRPr lang="pt-BR" dirty="0" smtClean="0"/>
          </a:p>
        </p:txBody>
      </p:sp>
      <p:pic>
        <p:nvPicPr>
          <p:cNvPr id="16388" name="Picture 4" descr="backbone-no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44824"/>
            <a:ext cx="4392488" cy="4154717"/>
          </a:xfrm>
          <a:prstGeom prst="rect">
            <a:avLst/>
          </a:prstGeom>
          <a:noFill/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5076056" y="1403484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b="1" dirty="0" smtClean="0"/>
              <a:t>Exemplo de Nó Backbone</a:t>
            </a:r>
            <a:endParaRPr lang="pt-BR" b="1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66619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Federação ProtoGENI</a:t>
            </a:r>
            <a:endParaRPr lang="en-US" dirty="0"/>
          </a:p>
        </p:txBody>
      </p:sp>
      <p:sp>
        <p:nvSpPr>
          <p:cNvPr id="14337" name="Espaço Reservado para Texto 1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2971800" cy="4937760"/>
          </a:xfrm>
        </p:spPr>
        <p:txBody>
          <a:bodyPr/>
          <a:lstStyle/>
          <a:p>
            <a:r>
              <a:rPr lang="en-US" dirty="0" err="1" smtClean="0"/>
              <a:t>Integração</a:t>
            </a:r>
            <a:r>
              <a:rPr lang="en-US" dirty="0" smtClean="0"/>
              <a:t> de </a:t>
            </a:r>
            <a:r>
              <a:rPr lang="en-US" i="1" dirty="0" err="1" smtClean="0"/>
              <a:t>Testbeds</a:t>
            </a:r>
            <a:r>
              <a:rPr lang="en-US" dirty="0" smtClean="0"/>
              <a:t> </a:t>
            </a:r>
            <a:endParaRPr lang="pt-BR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180" y="1268760"/>
            <a:ext cx="533128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34868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Federação GENI</a:t>
            </a:r>
            <a:endParaRPr lang="en-US" dirty="0"/>
          </a:p>
        </p:txBody>
      </p:sp>
      <p:sp>
        <p:nvSpPr>
          <p:cNvPr id="14338" name="Espaço Reservado para Tex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180" y="1268760"/>
            <a:ext cx="533128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1"/>
          <p:cNvSpPr/>
          <p:nvPr/>
        </p:nvSpPr>
        <p:spPr>
          <a:xfrm>
            <a:off x="0" y="1700808"/>
            <a:ext cx="3059832" cy="172819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Outras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Testbeds</a:t>
            </a:r>
            <a:r>
              <a:rPr lang="en-US" sz="2000" b="1" dirty="0" smtClean="0">
                <a:solidFill>
                  <a:schemeClr val="tx1"/>
                </a:solidFill>
              </a:rPr>
              <a:t> GENI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(ex. </a:t>
            </a:r>
            <a:r>
              <a:rPr lang="en-US" sz="2000" b="1" dirty="0" err="1" smtClean="0">
                <a:solidFill>
                  <a:schemeClr val="tx1"/>
                </a:solidFill>
              </a:rPr>
              <a:t>PlanetLab</a:t>
            </a:r>
            <a:r>
              <a:rPr lang="en-US" sz="2000" b="1" dirty="0" smtClean="0">
                <a:solidFill>
                  <a:schemeClr val="tx1"/>
                </a:solidFill>
              </a:rPr>
              <a:t>)</a:t>
            </a:r>
            <a:endParaRPr lang="pt-BR" sz="20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224" y="2190192"/>
            <a:ext cx="8096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134123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Agenda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Parte I - </a:t>
            </a:r>
            <a:r>
              <a:rPr lang="en-US" dirty="0" err="1" smtClean="0"/>
              <a:t>Emulab</a:t>
            </a:r>
            <a:endParaRPr lang="en-US" dirty="0" smtClean="0"/>
          </a:p>
          <a:p>
            <a:pPr lvl="1"/>
            <a:r>
              <a:rPr lang="en-US" dirty="0" err="1" smtClean="0"/>
              <a:t>Emulab</a:t>
            </a:r>
            <a:r>
              <a:rPr lang="en-US" dirty="0" smtClean="0"/>
              <a:t> LARC/USP</a:t>
            </a:r>
          </a:p>
          <a:p>
            <a:pPr lvl="1"/>
            <a:r>
              <a:rPr lang="en-US" dirty="0" smtClean="0"/>
              <a:t>Como </a:t>
            </a:r>
            <a:r>
              <a:rPr lang="en-US" dirty="0" err="1" smtClean="0"/>
              <a:t>funciona</a:t>
            </a:r>
            <a:r>
              <a:rPr lang="en-US" dirty="0" smtClean="0"/>
              <a:t> o </a:t>
            </a:r>
            <a:r>
              <a:rPr lang="en-US" dirty="0" err="1" smtClean="0"/>
              <a:t>Emulab</a:t>
            </a:r>
            <a:endParaRPr lang="en-US" dirty="0" smtClean="0"/>
          </a:p>
          <a:p>
            <a:r>
              <a:rPr lang="en-US" dirty="0" smtClean="0"/>
              <a:t>Parte II – </a:t>
            </a:r>
            <a:r>
              <a:rPr lang="en-US" dirty="0" err="1" smtClean="0"/>
              <a:t>ProtoGENI</a:t>
            </a:r>
            <a:endParaRPr lang="en-US" dirty="0" smtClean="0"/>
          </a:p>
          <a:p>
            <a:pPr lvl="1"/>
            <a:r>
              <a:rPr lang="en-US" dirty="0" smtClean="0"/>
              <a:t>O </a:t>
            </a:r>
            <a:r>
              <a:rPr lang="en-US" dirty="0" err="1" smtClean="0"/>
              <a:t>que</a:t>
            </a:r>
            <a:r>
              <a:rPr lang="en-US" dirty="0" smtClean="0"/>
              <a:t> é o </a:t>
            </a:r>
            <a:r>
              <a:rPr lang="en-US" dirty="0" err="1" smtClean="0"/>
              <a:t>ProtoGENI</a:t>
            </a:r>
            <a:endParaRPr lang="en-US" dirty="0" smtClean="0"/>
          </a:p>
          <a:p>
            <a:pPr lvl="1"/>
            <a:r>
              <a:rPr lang="en-US" dirty="0" err="1" smtClean="0"/>
              <a:t>Arcabouço</a:t>
            </a:r>
            <a:r>
              <a:rPr lang="en-US" dirty="0" smtClean="0"/>
              <a:t> de </a:t>
            </a:r>
            <a:r>
              <a:rPr lang="en-US" dirty="0" err="1" smtClean="0"/>
              <a:t>Controle</a:t>
            </a:r>
            <a:r>
              <a:rPr lang="en-US" dirty="0" smtClean="0"/>
              <a:t> e </a:t>
            </a:r>
            <a:r>
              <a:rPr lang="en-US" dirty="0" err="1" smtClean="0"/>
              <a:t>Monitoramento</a:t>
            </a:r>
            <a:r>
              <a:rPr lang="en-US" dirty="0" smtClean="0"/>
              <a:t> </a:t>
            </a:r>
            <a:r>
              <a:rPr lang="en-US" dirty="0" err="1" smtClean="0"/>
              <a:t>ProtoGENI</a:t>
            </a:r>
            <a:endParaRPr lang="en-US" dirty="0" smtClean="0"/>
          </a:p>
          <a:p>
            <a:pPr lvl="1"/>
            <a:r>
              <a:rPr lang="en-US" i="1" dirty="0" smtClean="0"/>
              <a:t>Backbone</a:t>
            </a:r>
            <a:r>
              <a:rPr lang="en-US" dirty="0" smtClean="0"/>
              <a:t> </a:t>
            </a:r>
            <a:r>
              <a:rPr lang="en-US" dirty="0" err="1" smtClean="0"/>
              <a:t>ProtoGENI</a:t>
            </a:r>
            <a:endParaRPr lang="en-US" dirty="0" smtClean="0"/>
          </a:p>
          <a:p>
            <a:pPr lvl="1"/>
            <a:r>
              <a:rPr lang="en-US" dirty="0" err="1" smtClean="0"/>
              <a:t>Federação</a:t>
            </a:r>
            <a:r>
              <a:rPr lang="en-US" dirty="0" smtClean="0"/>
              <a:t> </a:t>
            </a:r>
            <a:r>
              <a:rPr lang="en-US" dirty="0" err="1" smtClean="0"/>
              <a:t>ProtoGENI</a:t>
            </a:r>
            <a:endParaRPr lang="en-US" dirty="0" smtClean="0"/>
          </a:p>
          <a:p>
            <a:r>
              <a:rPr lang="en-US" b="1" dirty="0" smtClean="0"/>
              <a:t>Parte III – </a:t>
            </a:r>
            <a:r>
              <a:rPr lang="en-US" b="1" dirty="0" err="1" smtClean="0"/>
              <a:t>Demonstração</a:t>
            </a:r>
            <a:endParaRPr lang="en-US" b="1" dirty="0" smtClean="0"/>
          </a:p>
        </p:txBody>
      </p:sp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971550" y="1412875"/>
            <a:ext cx="7993063" cy="4448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4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Demo</a:t>
            </a:r>
            <a:r>
              <a:rPr lang="pt-BR" dirty="0" smtClean="0"/>
              <a:t>nstração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Pré-requisitos</a:t>
            </a:r>
            <a:endParaRPr lang="en-US" dirty="0" smtClean="0"/>
          </a:p>
          <a:p>
            <a:pPr lvl="1"/>
            <a:r>
              <a:rPr lang="en-US" dirty="0" smtClean="0"/>
              <a:t>É </a:t>
            </a:r>
            <a:r>
              <a:rPr lang="en-US" dirty="0" err="1" smtClean="0"/>
              <a:t>preciso</a:t>
            </a:r>
            <a:r>
              <a:rPr lang="en-US" dirty="0" smtClean="0"/>
              <a:t> </a:t>
            </a:r>
            <a:r>
              <a:rPr lang="en-US" dirty="0" err="1" smtClean="0"/>
              <a:t>ter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conta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um dos </a:t>
            </a:r>
            <a:r>
              <a:rPr lang="en-US" dirty="0" err="1" smtClean="0"/>
              <a:t>gerenciadores</a:t>
            </a:r>
            <a:r>
              <a:rPr lang="en-US" dirty="0" smtClean="0"/>
              <a:t> de </a:t>
            </a:r>
            <a:r>
              <a:rPr lang="en-US" dirty="0" err="1" smtClean="0"/>
              <a:t>agregados</a:t>
            </a:r>
            <a:r>
              <a:rPr lang="en-US" dirty="0" smtClean="0"/>
              <a:t> do </a:t>
            </a:r>
            <a:r>
              <a:rPr lang="en-US" dirty="0" err="1" smtClean="0"/>
              <a:t>Emulab</a:t>
            </a:r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conta</a:t>
            </a:r>
            <a:r>
              <a:rPr lang="en-US" dirty="0" smtClean="0"/>
              <a:t> </a:t>
            </a:r>
            <a:r>
              <a:rPr lang="en-US" dirty="0" err="1" smtClean="0"/>
              <a:t>pode</a:t>
            </a:r>
            <a:r>
              <a:rPr lang="en-US" dirty="0" smtClean="0"/>
              <a:t> ser </a:t>
            </a:r>
            <a:r>
              <a:rPr lang="en-US" dirty="0" err="1" smtClean="0"/>
              <a:t>solicitada</a:t>
            </a:r>
            <a:r>
              <a:rPr lang="en-US" dirty="0" smtClean="0"/>
              <a:t> no link: www.emulab.net,  </a:t>
            </a:r>
            <a:r>
              <a:rPr lang="en-US" dirty="0" err="1" smtClean="0"/>
              <a:t>clicando</a:t>
            </a:r>
            <a:r>
              <a:rPr lang="en-US" dirty="0" smtClean="0"/>
              <a:t> no </a:t>
            </a:r>
            <a:r>
              <a:rPr lang="en-US" dirty="0" err="1" smtClean="0"/>
              <a:t>botão</a:t>
            </a:r>
            <a:r>
              <a:rPr lang="en-US" dirty="0" smtClean="0"/>
              <a:t> "</a:t>
            </a:r>
            <a:r>
              <a:rPr lang="en-US" i="1" dirty="0" smtClean="0"/>
              <a:t>Request Account</a:t>
            </a:r>
            <a:r>
              <a:rPr lang="en-US" dirty="0" smtClean="0"/>
              <a:t>"</a:t>
            </a:r>
          </a:p>
          <a:p>
            <a:pPr lvl="1"/>
            <a:r>
              <a:rPr lang="en-US" dirty="0" err="1" smtClean="0"/>
              <a:t>Observar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a </a:t>
            </a:r>
            <a:r>
              <a:rPr lang="en-US" dirty="0" err="1" smtClean="0"/>
              <a:t>criação</a:t>
            </a:r>
            <a:r>
              <a:rPr lang="en-US" dirty="0" smtClean="0"/>
              <a:t> de </a:t>
            </a:r>
            <a:r>
              <a:rPr lang="en-US" dirty="0" err="1" smtClean="0"/>
              <a:t>conta</a:t>
            </a:r>
            <a:r>
              <a:rPr lang="en-US" dirty="0" smtClean="0"/>
              <a:t>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requerer</a:t>
            </a:r>
            <a:r>
              <a:rPr lang="en-US" dirty="0" smtClean="0"/>
              <a:t> </a:t>
            </a:r>
            <a:r>
              <a:rPr lang="en-US" dirty="0" err="1" smtClean="0"/>
              <a:t>aprovação</a:t>
            </a:r>
            <a:r>
              <a:rPr lang="en-US" dirty="0" smtClean="0"/>
              <a:t> e </a:t>
            </a:r>
            <a:r>
              <a:rPr lang="en-US" dirty="0" err="1" smtClean="0"/>
              <a:t>isso</a:t>
            </a:r>
            <a:r>
              <a:rPr lang="en-US" dirty="0" smtClean="0"/>
              <a:t>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durar</a:t>
            </a:r>
            <a:r>
              <a:rPr lang="en-US" dirty="0" smtClean="0"/>
              <a:t> um </a:t>
            </a:r>
            <a:r>
              <a:rPr lang="en-US" dirty="0" err="1" smtClean="0"/>
              <a:t>certo</a:t>
            </a:r>
            <a:r>
              <a:rPr lang="en-US" dirty="0" smtClean="0"/>
              <a:t> tempo</a:t>
            </a:r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147199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Acessando a Ferramenta Flack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Primeiramente</a:t>
            </a:r>
            <a:r>
              <a:rPr lang="en-US" dirty="0" smtClean="0"/>
              <a:t>, </a:t>
            </a:r>
            <a:r>
              <a:rPr lang="en-US" dirty="0" err="1" smtClean="0"/>
              <a:t>realizar</a:t>
            </a:r>
            <a:r>
              <a:rPr lang="en-US" dirty="0" smtClean="0"/>
              <a:t> o login Flack no link: http://protogeni.net/flack.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pt-BR" dirty="0" smtClean="0"/>
              <a:t>Flack usa as credenciais geradas de uma autoridade certificadora. Selecione essa autoridade e realize o download das credenciais</a:t>
            </a:r>
            <a:r>
              <a:rPr lang="en-US" dirty="0" smtClean="0"/>
              <a:t/>
            </a:r>
            <a:br>
              <a:rPr lang="en-US" dirty="0" smtClean="0"/>
            </a:br>
            <a:endParaRPr lang="pt-BR" dirty="0"/>
          </a:p>
        </p:txBody>
      </p:sp>
      <p:pic>
        <p:nvPicPr>
          <p:cNvPr id="3074" name="Picture 2" descr="http://www.netlab.uky.edu/p/instools/sites/www.netlab.uky.edu.p.instools/files/images/login_flack_arr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76400"/>
            <a:ext cx="3060048" cy="2647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netlab.uky.edu/p/instools/sites/www.netlab.uky.edu.p.instools/files/images/log_on_emulab_arr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91150"/>
            <a:ext cx="6696075" cy="933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114568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Criando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Fatia</a:t>
            </a:r>
            <a:r>
              <a:rPr lang="en-US" dirty="0" smtClean="0"/>
              <a:t> de </a:t>
            </a:r>
            <a:r>
              <a:rPr lang="en-US" dirty="0" err="1" smtClean="0"/>
              <a:t>Experimentação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122" name="Picture 2" descr="http://www.netlab.uky.edu/p/instools/sites/www.netlab.uky.edu.p.instools/files/images/flack_got_user_data_arr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72" y="924000"/>
            <a:ext cx="8471528" cy="540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271430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Ciclo</a:t>
            </a:r>
            <a:r>
              <a:rPr lang="en-US" dirty="0" smtClean="0"/>
              <a:t> de Vida de um </a:t>
            </a:r>
            <a:r>
              <a:rPr lang="en-US" dirty="0" err="1" smtClean="0"/>
              <a:t>Experimento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Maioria dos CMFs – primeiro desenvolvido, GENI realizou tentativa de entender o fluxo de trabalho de um experimentador e identificar ferramentas e servicos necessarios para a experimentacao e extrair requisitos.</a:t>
            </a:r>
            <a:endParaRPr lang="en-US" sz="2000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43200"/>
            <a:ext cx="8915400" cy="3233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00" y="2819400"/>
            <a:ext cx="377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Projeto</a:t>
            </a:r>
            <a:r>
              <a:rPr lang="en-US" dirty="0" smtClean="0"/>
              <a:t> de </a:t>
            </a:r>
            <a:r>
              <a:rPr lang="en-US" dirty="0" err="1" smtClean="0"/>
              <a:t>Experimentos</a:t>
            </a:r>
            <a:r>
              <a:rPr lang="en-US" dirty="0" smtClean="0"/>
              <a:t> – 2</a:t>
            </a:r>
            <a:r>
              <a:rPr lang="en-US" baseline="30000" dirty="0" smtClean="0"/>
              <a:t>k</a:t>
            </a:r>
            <a:r>
              <a:rPr lang="en-US" dirty="0" smtClean="0"/>
              <a:t> factorial</a:t>
            </a:r>
          </a:p>
          <a:p>
            <a:r>
              <a:rPr lang="en-US" dirty="0" smtClean="0"/>
              <a:t>Software Development – a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ideia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Definição</a:t>
            </a:r>
            <a:r>
              <a:rPr lang="en-US" dirty="0" smtClean="0"/>
              <a:t> do </a:t>
            </a:r>
            <a:r>
              <a:rPr lang="en-US" dirty="0" err="1" smtClean="0"/>
              <a:t>Experimento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Nós</a:t>
            </a:r>
            <a:r>
              <a:rPr lang="en-US" dirty="0" smtClean="0"/>
              <a:t> </a:t>
            </a:r>
            <a:r>
              <a:rPr lang="en-US" dirty="0" err="1" smtClean="0"/>
              <a:t>podem</a:t>
            </a:r>
            <a:r>
              <a:rPr lang="en-US" dirty="0" smtClean="0"/>
              <a:t> ser </a:t>
            </a:r>
            <a:r>
              <a:rPr lang="en-US" dirty="0" err="1" smtClean="0"/>
              <a:t>adicionados</a:t>
            </a:r>
            <a:r>
              <a:rPr lang="en-US" dirty="0" smtClean="0"/>
              <a:t> à “</a:t>
            </a:r>
            <a:r>
              <a:rPr lang="en-US" dirty="0" err="1" smtClean="0"/>
              <a:t>fatia</a:t>
            </a:r>
            <a:r>
              <a:rPr lang="en-US" dirty="0" smtClean="0"/>
              <a:t>” </a:t>
            </a:r>
            <a:r>
              <a:rPr lang="en-US" dirty="0" err="1" smtClean="0"/>
              <a:t>arrastando-os</a:t>
            </a:r>
            <a:r>
              <a:rPr lang="en-US" dirty="0" smtClean="0"/>
              <a:t> do </a:t>
            </a:r>
            <a:r>
              <a:rPr lang="en-US" dirty="0" err="1" smtClean="0"/>
              <a:t>gerenciador</a:t>
            </a:r>
            <a:r>
              <a:rPr lang="en-US" dirty="0" smtClean="0"/>
              <a:t> de </a:t>
            </a:r>
            <a:r>
              <a:rPr lang="en-US" dirty="0" err="1" smtClean="0"/>
              <a:t>agregados</a:t>
            </a:r>
            <a:r>
              <a:rPr lang="en-US" dirty="0" smtClean="0"/>
              <a:t> de </a:t>
            </a:r>
            <a:r>
              <a:rPr lang="en-US" dirty="0" err="1" smtClean="0"/>
              <a:t>onde</a:t>
            </a:r>
            <a:r>
              <a:rPr lang="en-US" dirty="0" smtClean="0"/>
              <a:t> voce </a:t>
            </a:r>
            <a:r>
              <a:rPr lang="en-US" dirty="0" err="1" smtClean="0"/>
              <a:t>quer</a:t>
            </a:r>
            <a:r>
              <a:rPr lang="en-US" dirty="0" smtClean="0"/>
              <a:t> </a:t>
            </a:r>
            <a:r>
              <a:rPr lang="en-US" dirty="0" err="1" smtClean="0"/>
              <a:t>criar</a:t>
            </a:r>
            <a:r>
              <a:rPr lang="en-US" dirty="0" smtClean="0"/>
              <a:t> o </a:t>
            </a:r>
            <a:r>
              <a:rPr lang="en-US" dirty="0" err="1" smtClean="0"/>
              <a:t>nó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8712968" cy="405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067944" y="3861048"/>
            <a:ext cx="3096344" cy="100811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60888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Definição</a:t>
            </a:r>
            <a:r>
              <a:rPr lang="en-US" dirty="0" smtClean="0"/>
              <a:t> do </a:t>
            </a:r>
            <a:r>
              <a:rPr lang="en-US" dirty="0" err="1" smtClean="0"/>
              <a:t>Experimento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Nós</a:t>
            </a:r>
            <a:r>
              <a:rPr lang="en-US" dirty="0" smtClean="0"/>
              <a:t> </a:t>
            </a:r>
            <a:r>
              <a:rPr lang="en-US" dirty="0" err="1" smtClean="0"/>
              <a:t>podem</a:t>
            </a:r>
            <a:r>
              <a:rPr lang="en-US" dirty="0" smtClean="0"/>
              <a:t> ser </a:t>
            </a:r>
            <a:r>
              <a:rPr lang="en-US" dirty="0" err="1" smtClean="0"/>
              <a:t>adicionados</a:t>
            </a:r>
            <a:r>
              <a:rPr lang="en-US" dirty="0" smtClean="0"/>
              <a:t> à “</a:t>
            </a:r>
            <a:r>
              <a:rPr lang="en-US" dirty="0" err="1" smtClean="0"/>
              <a:t>fatia</a:t>
            </a:r>
            <a:r>
              <a:rPr lang="en-US" dirty="0" smtClean="0"/>
              <a:t>” </a:t>
            </a:r>
            <a:r>
              <a:rPr lang="en-US" dirty="0" err="1" smtClean="0"/>
              <a:t>arrastando-os</a:t>
            </a:r>
            <a:r>
              <a:rPr lang="en-US" dirty="0" smtClean="0"/>
              <a:t> do </a:t>
            </a:r>
            <a:r>
              <a:rPr lang="en-US" dirty="0" err="1" smtClean="0"/>
              <a:t>gerenciador</a:t>
            </a:r>
            <a:r>
              <a:rPr lang="en-US" dirty="0" smtClean="0"/>
              <a:t> de </a:t>
            </a:r>
            <a:r>
              <a:rPr lang="en-US" dirty="0" err="1" smtClean="0"/>
              <a:t>agregados</a:t>
            </a:r>
            <a:r>
              <a:rPr lang="en-US" dirty="0" smtClean="0"/>
              <a:t> de </a:t>
            </a:r>
            <a:r>
              <a:rPr lang="en-US" dirty="0" err="1" smtClean="0"/>
              <a:t>onde</a:t>
            </a:r>
            <a:r>
              <a:rPr lang="en-US" dirty="0" smtClean="0"/>
              <a:t> voce </a:t>
            </a:r>
            <a:r>
              <a:rPr lang="en-US" dirty="0" err="1" smtClean="0"/>
              <a:t>quer</a:t>
            </a:r>
            <a:r>
              <a:rPr lang="en-US" dirty="0" smtClean="0"/>
              <a:t> </a:t>
            </a:r>
            <a:r>
              <a:rPr lang="en-US" dirty="0" err="1" smtClean="0"/>
              <a:t>criar</a:t>
            </a:r>
            <a:r>
              <a:rPr lang="en-US" dirty="0" smtClean="0"/>
              <a:t> o </a:t>
            </a:r>
            <a:r>
              <a:rPr lang="en-US" dirty="0" err="1" smtClean="0"/>
              <a:t>nó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8712968" cy="405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067944" y="3861048"/>
            <a:ext cx="3096344" cy="100811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95736" y="5085184"/>
            <a:ext cx="468052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Tipos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comuns</a:t>
            </a:r>
            <a:r>
              <a:rPr lang="en-US" dirty="0" smtClean="0">
                <a:solidFill>
                  <a:srgbClr val="FF0000"/>
                </a:solidFill>
              </a:rPr>
              <a:t> de </a:t>
            </a:r>
            <a:r>
              <a:rPr lang="en-US" dirty="0" err="1" smtClean="0">
                <a:solidFill>
                  <a:srgbClr val="FF0000"/>
                </a:solidFill>
              </a:rPr>
              <a:t>nós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PC (</a:t>
            </a:r>
            <a:r>
              <a:rPr lang="en-US" dirty="0" err="1" smtClean="0">
                <a:solidFill>
                  <a:srgbClr val="FF0000"/>
                </a:solidFill>
              </a:rPr>
              <a:t>máquina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fisica</a:t>
            </a:r>
            <a:r>
              <a:rPr lang="en-US" dirty="0" smtClean="0">
                <a:solidFill>
                  <a:srgbClr val="FF0000"/>
                </a:solidFill>
              </a:rPr>
              <a:t> com </a:t>
            </a:r>
            <a:r>
              <a:rPr lang="en-US" dirty="0" err="1" smtClean="0">
                <a:solidFill>
                  <a:srgbClr val="FF0000"/>
                </a:solidFill>
              </a:rPr>
              <a:t>acesso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exclusivo</a:t>
            </a:r>
            <a:r>
              <a:rPr lang="en-US" dirty="0" smtClean="0">
                <a:solidFill>
                  <a:srgbClr val="FF0000"/>
                </a:solidFill>
              </a:rPr>
              <a:t>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VM (</a:t>
            </a:r>
            <a:r>
              <a:rPr lang="en-US" dirty="0" err="1" smtClean="0">
                <a:solidFill>
                  <a:srgbClr val="FF0000"/>
                </a:solidFill>
              </a:rPr>
              <a:t>máquina</a:t>
            </a:r>
            <a:r>
              <a:rPr lang="en-US" dirty="0" smtClean="0">
                <a:solidFill>
                  <a:srgbClr val="FF0000"/>
                </a:solidFill>
              </a:rPr>
              <a:t> virtual </a:t>
            </a:r>
            <a:r>
              <a:rPr lang="en-US" dirty="0" err="1" smtClean="0">
                <a:solidFill>
                  <a:srgbClr val="FF0000"/>
                </a:solidFill>
              </a:rPr>
              <a:t>compartilhada</a:t>
            </a:r>
            <a:r>
              <a:rPr lang="en-US" dirty="0" smtClean="0">
                <a:solidFill>
                  <a:srgbClr val="FF0000"/>
                </a:solidFill>
              </a:rPr>
              <a:t>).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60888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Definição</a:t>
            </a:r>
            <a:r>
              <a:rPr lang="en-US" dirty="0" smtClean="0"/>
              <a:t> de </a:t>
            </a:r>
            <a:r>
              <a:rPr lang="en-US" dirty="0" err="1" smtClean="0"/>
              <a:t>Experimento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Enlaces entre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nós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criados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somente</a:t>
            </a:r>
            <a:r>
              <a:rPr lang="en-US" dirty="0" smtClean="0"/>
              <a:t> </a:t>
            </a:r>
            <a:r>
              <a:rPr lang="en-US" dirty="0" err="1" smtClean="0"/>
              <a:t>arrastando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linha</a:t>
            </a:r>
            <a:r>
              <a:rPr lang="en-US" dirty="0" smtClean="0"/>
              <a:t> de um </a:t>
            </a:r>
            <a:r>
              <a:rPr lang="en-US" dirty="0" err="1" smtClean="0"/>
              <a:t>nó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outro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1" y="2161955"/>
            <a:ext cx="8846195" cy="429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38347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Definição</a:t>
            </a:r>
            <a:r>
              <a:rPr lang="en-US" dirty="0" smtClean="0"/>
              <a:t> do </a:t>
            </a:r>
            <a:r>
              <a:rPr lang="en-US" dirty="0" err="1" smtClean="0"/>
              <a:t>Experimento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Opcionalmente</a:t>
            </a:r>
            <a:r>
              <a:rPr lang="en-US" dirty="0" smtClean="0"/>
              <a:t> </a:t>
            </a:r>
            <a:r>
              <a:rPr lang="en-US" dirty="0" err="1" smtClean="0"/>
              <a:t>carrega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descrição</a:t>
            </a:r>
            <a:r>
              <a:rPr lang="en-US" dirty="0" smtClean="0"/>
              <a:t> </a:t>
            </a:r>
            <a:r>
              <a:rPr lang="en-US" dirty="0" err="1" smtClean="0"/>
              <a:t>RSpec</a:t>
            </a:r>
            <a:r>
              <a:rPr lang="en-US" dirty="0" smtClean="0"/>
              <a:t> do </a:t>
            </a:r>
            <a:r>
              <a:rPr lang="en-US" dirty="0" err="1" smtClean="0"/>
              <a:t>experimento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2" y="2390056"/>
            <a:ext cx="844040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72200" y="2382982"/>
            <a:ext cx="2088232" cy="14060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202156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Criação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Fatia</a:t>
            </a:r>
            <a:r>
              <a:rPr lang="en-US" dirty="0" smtClean="0"/>
              <a:t> de </a:t>
            </a:r>
            <a:r>
              <a:rPr lang="en-US" dirty="0" err="1" smtClean="0"/>
              <a:t>Experimentação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Quando</a:t>
            </a:r>
            <a:r>
              <a:rPr lang="en-US" dirty="0" smtClean="0"/>
              <a:t> a </a:t>
            </a:r>
            <a:r>
              <a:rPr lang="en-US" dirty="0" err="1" smtClean="0"/>
              <a:t>topologia</a:t>
            </a:r>
            <a:r>
              <a:rPr lang="en-US" dirty="0" smtClean="0"/>
              <a:t> </a:t>
            </a:r>
            <a:r>
              <a:rPr lang="en-US" dirty="0" err="1" smtClean="0"/>
              <a:t>estiver</a:t>
            </a:r>
            <a:r>
              <a:rPr lang="en-US" dirty="0" smtClean="0"/>
              <a:t> </a:t>
            </a:r>
            <a:r>
              <a:rPr lang="en-US" dirty="0" err="1" smtClean="0"/>
              <a:t>pronta</a:t>
            </a:r>
            <a:r>
              <a:rPr lang="en-US" dirty="0" smtClean="0"/>
              <a:t>, a </a:t>
            </a:r>
            <a:r>
              <a:rPr lang="en-US" dirty="0" err="1" smtClean="0"/>
              <a:t>fatia</a:t>
            </a:r>
            <a:r>
              <a:rPr lang="en-US" dirty="0" smtClean="0"/>
              <a:t> </a:t>
            </a:r>
            <a:r>
              <a:rPr lang="en-US" dirty="0" err="1" smtClean="0"/>
              <a:t>poderá</a:t>
            </a:r>
            <a:r>
              <a:rPr lang="en-US" dirty="0" smtClean="0"/>
              <a:t> ser </a:t>
            </a:r>
            <a:r>
              <a:rPr lang="en-US" dirty="0" err="1" smtClean="0"/>
              <a:t>criada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 </a:t>
            </a:r>
            <a:r>
              <a:rPr lang="en-US" dirty="0" err="1" smtClean="0"/>
              <a:t>acesso</a:t>
            </a:r>
            <a:r>
              <a:rPr lang="en-US" dirty="0" smtClean="0"/>
              <a:t> </a:t>
            </a:r>
            <a:r>
              <a:rPr lang="en-US" dirty="0" err="1" smtClean="0"/>
              <a:t>aos</a:t>
            </a:r>
            <a:r>
              <a:rPr lang="en-US" dirty="0" smtClean="0"/>
              <a:t> </a:t>
            </a:r>
            <a:r>
              <a:rPr lang="en-US" dirty="0" err="1" smtClean="0"/>
              <a:t>nós</a:t>
            </a:r>
            <a:r>
              <a:rPr lang="en-US" dirty="0" smtClean="0"/>
              <a:t> é </a:t>
            </a:r>
            <a:r>
              <a:rPr lang="en-US" dirty="0" err="1" smtClean="0"/>
              <a:t>feito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ssh</a:t>
            </a:r>
            <a:r>
              <a:rPr lang="en-US" dirty="0" smtClean="0"/>
              <a:t> (</a:t>
            </a:r>
            <a:r>
              <a:rPr lang="en-US" dirty="0" err="1" smtClean="0"/>
              <a:t>como</a:t>
            </a:r>
            <a:r>
              <a:rPr lang="en-US" dirty="0" smtClean="0"/>
              <a:t> no </a:t>
            </a:r>
            <a:r>
              <a:rPr lang="en-US" dirty="0" err="1" smtClean="0"/>
              <a:t>Emulab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895650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3431232"/>
            <a:ext cx="3267869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255660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CMF: OMF</a:t>
            </a:r>
            <a:br>
              <a:rPr lang="pt-BR" dirty="0" smtClean="0"/>
            </a:br>
            <a:r>
              <a:rPr lang="pt-BR" dirty="0" smtClean="0"/>
              <a:t>Detalhamento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Kleber</a:t>
            </a:r>
            <a:r>
              <a:rPr lang="en-US" dirty="0" smtClean="0"/>
              <a:t> Cardoso (UFG)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5105400" y="4800600"/>
            <a:ext cx="2938748" cy="996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 dirty="0" smtClean="0"/>
              <a:t>Agenda</a:t>
            </a:r>
            <a:endParaRPr lang="pt-BR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Visão</a:t>
            </a:r>
            <a:r>
              <a:rPr lang="en-US" dirty="0" smtClean="0"/>
              <a:t> </a:t>
            </a:r>
            <a:r>
              <a:rPr lang="en-US" dirty="0" err="1" smtClean="0"/>
              <a:t>geral</a:t>
            </a:r>
            <a:endParaRPr lang="en-US" dirty="0" smtClean="0"/>
          </a:p>
          <a:p>
            <a:r>
              <a:rPr lang="en-US" dirty="0" err="1" smtClean="0"/>
              <a:t>Arquitetura</a:t>
            </a:r>
            <a:endParaRPr lang="en-US" dirty="0" smtClean="0"/>
          </a:p>
          <a:p>
            <a:r>
              <a:rPr lang="en-US" dirty="0" err="1" smtClean="0"/>
              <a:t>Exemplos</a:t>
            </a:r>
            <a:endParaRPr lang="en-US" dirty="0" smtClean="0"/>
          </a:p>
          <a:p>
            <a:r>
              <a:rPr lang="en-US" dirty="0" err="1" smtClean="0"/>
              <a:t>Instalação</a:t>
            </a:r>
            <a:endParaRPr lang="en-US" dirty="0" smtClean="0"/>
          </a:p>
          <a:p>
            <a:pPr lvl="1"/>
            <a:r>
              <a:rPr lang="pt-BR" dirty="0" smtClean="0"/>
              <a:t>Requisitos e infraestrutura</a:t>
            </a:r>
          </a:p>
          <a:p>
            <a:pPr lvl="1"/>
            <a:r>
              <a:rPr lang="pt-BR" dirty="0" smtClean="0"/>
              <a:t>Configuração da rede</a:t>
            </a:r>
          </a:p>
          <a:p>
            <a:pPr lvl="1"/>
            <a:r>
              <a:rPr lang="pt-BR" dirty="0" smtClean="0"/>
              <a:t>Serviços</a:t>
            </a:r>
          </a:p>
          <a:p>
            <a:pPr lvl="1"/>
            <a:r>
              <a:rPr lang="pt-BR" dirty="0" smtClean="0"/>
              <a:t>Testes</a:t>
            </a:r>
          </a:p>
          <a:p>
            <a:r>
              <a:rPr lang="pt-BR" dirty="0" smtClean="0"/>
              <a:t>Demonstração em Vídeo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 dirty="0" smtClean="0"/>
              <a:t>Visão geral</a:t>
            </a:r>
            <a:endParaRPr lang="pt-B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Projeto</a:t>
            </a:r>
            <a:r>
              <a:rPr lang="en-US" dirty="0" smtClean="0"/>
              <a:t> </a:t>
            </a:r>
            <a:r>
              <a:rPr lang="en-US" dirty="0" err="1" smtClean="0"/>
              <a:t>iniciado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2003,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Universidade</a:t>
            </a:r>
            <a:r>
              <a:rPr lang="en-US" dirty="0" smtClean="0"/>
              <a:t> Rutgers (no </a:t>
            </a:r>
            <a:r>
              <a:rPr lang="en-US" dirty="0" err="1" smtClean="0"/>
              <a:t>Winlab</a:t>
            </a:r>
            <a:r>
              <a:rPr lang="en-US" dirty="0" smtClean="0"/>
              <a:t>)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conjunto</a:t>
            </a:r>
            <a:r>
              <a:rPr lang="en-US" dirty="0" smtClean="0"/>
              <a:t> com o NICTA (National ICT Australia)</a:t>
            </a:r>
          </a:p>
          <a:p>
            <a:r>
              <a:rPr lang="en-US" dirty="0" err="1" smtClean="0"/>
              <a:t>Proposto</a:t>
            </a:r>
            <a:r>
              <a:rPr lang="en-US" dirty="0" smtClean="0"/>
              <a:t> </a:t>
            </a:r>
            <a:r>
              <a:rPr lang="en-US" dirty="0" err="1" smtClean="0"/>
              <a:t>originalmente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redes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</a:t>
            </a:r>
            <a:r>
              <a:rPr lang="en-US" dirty="0" err="1" smtClean="0"/>
              <a:t>fio</a:t>
            </a:r>
            <a:endParaRPr lang="en-US" dirty="0" smtClean="0"/>
          </a:p>
          <a:p>
            <a:pPr lvl="2"/>
            <a:r>
              <a:rPr lang="en-US" dirty="0" err="1" smtClean="0"/>
              <a:t>Originalmente</a:t>
            </a:r>
            <a:r>
              <a:rPr lang="en-US" dirty="0" smtClean="0"/>
              <a:t>, OMF </a:t>
            </a:r>
            <a:r>
              <a:rPr lang="en-US" dirty="0" err="1" smtClean="0"/>
              <a:t>expandia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i="1" dirty="0" smtClean="0"/>
              <a:t>ORBIT Management Framework</a:t>
            </a:r>
          </a:p>
          <a:p>
            <a:pPr lvl="2"/>
            <a:r>
              <a:rPr lang="en-US" dirty="0" smtClean="0"/>
              <a:t>ORBIT </a:t>
            </a:r>
            <a:r>
              <a:rPr lang="en-US" dirty="0" err="1" smtClean="0"/>
              <a:t>expande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b="1" i="1" dirty="0" smtClean="0"/>
              <a:t>O</a:t>
            </a:r>
            <a:r>
              <a:rPr lang="en-US" i="1" dirty="0" smtClean="0"/>
              <a:t>pen-Access </a:t>
            </a:r>
            <a:r>
              <a:rPr lang="en-US" b="1" i="1" dirty="0" smtClean="0"/>
              <a:t>R</a:t>
            </a:r>
            <a:r>
              <a:rPr lang="en-US" i="1" dirty="0" smtClean="0"/>
              <a:t>esearch </a:t>
            </a:r>
            <a:r>
              <a:rPr lang="en-US" i="1" dirty="0" err="1" smtClean="0"/>
              <a:t>Test</a:t>
            </a:r>
            <a:r>
              <a:rPr lang="en-US" b="1" i="1" dirty="0" err="1" smtClean="0"/>
              <a:t>B</a:t>
            </a:r>
            <a:r>
              <a:rPr lang="en-US" i="1" dirty="0" err="1" smtClean="0"/>
              <a:t>ed</a:t>
            </a:r>
            <a:r>
              <a:rPr lang="en-US" i="1" dirty="0" smtClean="0"/>
              <a:t> for Next-Generation </a:t>
            </a:r>
            <a:r>
              <a:rPr lang="en-US" i="1" dirty="0" err="1" smtClean="0"/>
              <a:t>W</a:t>
            </a:r>
            <a:r>
              <a:rPr lang="en-US" b="1" i="1" dirty="0" err="1" smtClean="0"/>
              <a:t>I</a:t>
            </a:r>
            <a:r>
              <a:rPr lang="en-US" i="1" dirty="0" err="1" smtClean="0"/>
              <a:t>reless</a:t>
            </a:r>
            <a:r>
              <a:rPr lang="en-US" i="1" dirty="0" smtClean="0"/>
              <a:t> </a:t>
            </a:r>
            <a:r>
              <a:rPr lang="en-US" i="1" dirty="0" err="1" smtClean="0"/>
              <a:t>Ne</a:t>
            </a:r>
            <a:r>
              <a:rPr lang="en-US" b="1" i="1" dirty="0" err="1" smtClean="0"/>
              <a:t>T</a:t>
            </a:r>
            <a:r>
              <a:rPr lang="en-US" i="1" dirty="0" err="1" smtClean="0"/>
              <a:t>works</a:t>
            </a:r>
            <a:endParaRPr lang="en-US" dirty="0" smtClean="0"/>
          </a:p>
          <a:p>
            <a:r>
              <a:rPr lang="en-US" dirty="0" err="1" smtClean="0"/>
              <a:t>Atualmente</a:t>
            </a:r>
            <a:r>
              <a:rPr lang="en-US" dirty="0" smtClean="0"/>
              <a:t>, </a:t>
            </a:r>
            <a:r>
              <a:rPr lang="en-US" dirty="0" err="1" smtClean="0"/>
              <a:t>suporta</a:t>
            </a:r>
            <a:r>
              <a:rPr lang="en-US" dirty="0" smtClean="0"/>
              <a:t> </a:t>
            </a:r>
            <a:r>
              <a:rPr lang="en-US" dirty="0" err="1" smtClean="0"/>
              <a:t>outras</a:t>
            </a:r>
            <a:r>
              <a:rPr lang="en-US" dirty="0" smtClean="0"/>
              <a:t> </a:t>
            </a:r>
            <a:r>
              <a:rPr lang="en-US" dirty="0" err="1" smtClean="0"/>
              <a:t>tecnologias</a:t>
            </a:r>
            <a:endParaRPr lang="en-US" dirty="0" smtClean="0"/>
          </a:p>
          <a:p>
            <a:pPr lvl="1"/>
            <a:r>
              <a:rPr lang="en-US" dirty="0" smtClean="0"/>
              <a:t>OMF </a:t>
            </a:r>
            <a:r>
              <a:rPr lang="en-US" dirty="0" err="1" smtClean="0"/>
              <a:t>passou</a:t>
            </a:r>
            <a:r>
              <a:rPr lang="en-US" dirty="0" smtClean="0"/>
              <a:t> a </a:t>
            </a:r>
            <a:r>
              <a:rPr lang="en-US" dirty="0" err="1" smtClean="0"/>
              <a:t>expandir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c</a:t>
            </a:r>
            <a:r>
              <a:rPr lang="en-US" b="1" dirty="0" err="1" smtClean="0"/>
              <a:t>O</a:t>
            </a:r>
            <a:r>
              <a:rPr lang="en-US" dirty="0" err="1" smtClean="0"/>
              <a:t>ntrol</a:t>
            </a:r>
            <a:r>
              <a:rPr lang="en-US" dirty="0" smtClean="0"/>
              <a:t> and </a:t>
            </a:r>
            <a:r>
              <a:rPr lang="en-US" b="1" dirty="0" smtClean="0"/>
              <a:t>M</a:t>
            </a:r>
            <a:r>
              <a:rPr lang="en-US" dirty="0" smtClean="0"/>
              <a:t>anagement </a:t>
            </a:r>
            <a:r>
              <a:rPr lang="en-US" b="1" dirty="0" smtClean="0"/>
              <a:t>F</a:t>
            </a:r>
            <a:r>
              <a:rPr lang="en-US" dirty="0" smtClean="0"/>
              <a:t>ramework</a:t>
            </a:r>
          </a:p>
          <a:p>
            <a:pPr lvl="2"/>
            <a:r>
              <a:rPr lang="en-US" dirty="0" smtClean="0"/>
              <a:t>A parte de </a:t>
            </a:r>
            <a:r>
              <a:rPr lang="en-US" dirty="0" err="1" smtClean="0"/>
              <a:t>medições</a:t>
            </a:r>
            <a:r>
              <a:rPr lang="en-US" dirty="0" smtClean="0"/>
              <a:t> (</a:t>
            </a:r>
            <a:r>
              <a:rPr lang="en-US" i="1" dirty="0" smtClean="0"/>
              <a:t>OML – OMF Measurement Library</a:t>
            </a:r>
            <a:r>
              <a:rPr lang="en-US" dirty="0" smtClean="0"/>
              <a:t>) </a:t>
            </a:r>
            <a:r>
              <a:rPr lang="en-US" dirty="0" err="1" smtClean="0"/>
              <a:t>passou</a:t>
            </a:r>
            <a:r>
              <a:rPr lang="en-US" dirty="0" smtClean="0"/>
              <a:t> a ser </a:t>
            </a:r>
            <a:r>
              <a:rPr lang="en-US" dirty="0" err="1" smtClean="0"/>
              <a:t>tratada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um </a:t>
            </a:r>
            <a:r>
              <a:rPr lang="en-US" dirty="0" err="1" smtClean="0"/>
              <a:t>recurso</a:t>
            </a:r>
            <a:r>
              <a:rPr lang="en-US" dirty="0" smtClean="0"/>
              <a:t> </a:t>
            </a:r>
            <a:r>
              <a:rPr lang="en-US" dirty="0" err="1" smtClean="0"/>
              <a:t>independente</a:t>
            </a:r>
            <a:endParaRPr lang="en-US" dirty="0" smtClean="0"/>
          </a:p>
          <a:p>
            <a:pPr lvl="1"/>
            <a:r>
              <a:rPr lang="en-US" dirty="0" err="1" smtClean="0"/>
              <a:t>Desde</a:t>
            </a:r>
            <a:r>
              <a:rPr lang="en-US" dirty="0" smtClean="0"/>
              <a:t> 2008, o </a:t>
            </a:r>
            <a:r>
              <a:rPr lang="en-US" dirty="0" err="1" smtClean="0"/>
              <a:t>código</a:t>
            </a:r>
            <a:r>
              <a:rPr lang="en-US" dirty="0" smtClean="0"/>
              <a:t> </a:t>
            </a:r>
            <a:r>
              <a:rPr lang="en-US" dirty="0" err="1" smtClean="0"/>
              <a:t>oficial</a:t>
            </a:r>
            <a:r>
              <a:rPr lang="en-US" dirty="0" smtClean="0"/>
              <a:t> </a:t>
            </a:r>
            <a:r>
              <a:rPr lang="en-US" dirty="0" err="1" smtClean="0"/>
              <a:t>passou</a:t>
            </a:r>
            <a:r>
              <a:rPr lang="en-US" dirty="0" smtClean="0"/>
              <a:t> a ser </a:t>
            </a:r>
            <a:r>
              <a:rPr lang="en-US" dirty="0" err="1" smtClean="0"/>
              <a:t>mantido</a:t>
            </a:r>
            <a:r>
              <a:rPr lang="en-US" dirty="0" smtClean="0"/>
              <a:t> no site mytestbed.net, </a:t>
            </a:r>
            <a:r>
              <a:rPr lang="en-US" dirty="0" err="1" smtClean="0"/>
              <a:t>recebendo</a:t>
            </a:r>
            <a:r>
              <a:rPr lang="en-US" dirty="0" smtClean="0"/>
              <a:t> </a:t>
            </a:r>
            <a:r>
              <a:rPr lang="en-US" dirty="0" err="1" smtClean="0"/>
              <a:t>colaborações</a:t>
            </a:r>
            <a:r>
              <a:rPr lang="en-US" dirty="0" smtClean="0"/>
              <a:t> do </a:t>
            </a:r>
            <a:r>
              <a:rPr lang="en-US" dirty="0" err="1" smtClean="0"/>
              <a:t>Winlab</a:t>
            </a:r>
            <a:r>
              <a:rPr lang="en-US" dirty="0" smtClean="0"/>
              <a:t>/Rutgers, NICTA, </a:t>
            </a:r>
            <a:r>
              <a:rPr lang="en-US" dirty="0" err="1" smtClean="0"/>
              <a:t>Nitlab</a:t>
            </a:r>
            <a:r>
              <a:rPr lang="en-US" dirty="0" smtClean="0"/>
              <a:t>/Thessaly, </a:t>
            </a:r>
            <a:r>
              <a:rPr lang="en-US" dirty="0" err="1" smtClean="0"/>
              <a:t>dentre</a:t>
            </a:r>
            <a:r>
              <a:rPr lang="en-US" dirty="0" smtClean="0"/>
              <a:t> </a:t>
            </a:r>
            <a:r>
              <a:rPr lang="en-US" dirty="0" err="1" smtClean="0"/>
              <a:t>outros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pt-BR" smtClean="0"/>
              <a:t>Visão geral (2)</a:t>
            </a:r>
            <a:endParaRPr lang="pt-B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OMF sob o ponto de vista do experimentador:</a:t>
            </a:r>
          </a:p>
          <a:p>
            <a:pPr lvl="1"/>
            <a:r>
              <a:rPr lang="pt-BR" dirty="0" smtClean="0"/>
              <a:t>“conjunto de ferramentas para descrever e instrumentar um experimento, executá-lo e coletar seus resultados”</a:t>
            </a:r>
          </a:p>
          <a:p>
            <a:r>
              <a:rPr lang="pt-BR" dirty="0" smtClean="0"/>
              <a:t>OMF sob o ponto de vista do operador da testbed:</a:t>
            </a:r>
          </a:p>
          <a:p>
            <a:pPr lvl="1"/>
            <a:r>
              <a:rPr lang="pt-BR" dirty="0" smtClean="0"/>
              <a:t>“conjunto de serviços para gerenciar e operar os recursos da testbed (ex.: reinicializar dispositivos, obter informações de status, instalar imagem de SO)”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648200" y="1567610"/>
            <a:ext cx="4397268" cy="43977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 dirty="0" smtClean="0"/>
              <a:t>                                   Arquitetura</a:t>
            </a:r>
            <a:endParaRPr lang="pt-B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306205" y="2060459"/>
            <a:ext cx="7837228" cy="4797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0" y="0"/>
            <a:ext cx="3265512" cy="28510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Ciclo</a:t>
            </a:r>
            <a:r>
              <a:rPr lang="en-US" dirty="0" smtClean="0"/>
              <a:t> de Vida de um </a:t>
            </a:r>
            <a:r>
              <a:rPr lang="en-US" dirty="0" err="1" smtClean="0"/>
              <a:t>Experimento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1600" b="1" dirty="0" smtClean="0"/>
              <a:t>Experimenter Registration</a:t>
            </a:r>
            <a:r>
              <a:rPr lang="en-US" sz="1600" dirty="0" smtClean="0"/>
              <a:t>: </a:t>
            </a:r>
            <a:r>
              <a:rPr lang="en-US" sz="1600" dirty="0" err="1" smtClean="0"/>
              <a:t>relacionado</a:t>
            </a:r>
            <a:r>
              <a:rPr lang="en-US" sz="1600" dirty="0" smtClean="0"/>
              <a:t> a </a:t>
            </a:r>
            <a:r>
              <a:rPr lang="en-US" sz="1600" dirty="0" err="1" smtClean="0"/>
              <a:t>autenticação</a:t>
            </a:r>
            <a:r>
              <a:rPr lang="en-US" sz="1600" dirty="0" smtClean="0"/>
              <a:t> dos </a:t>
            </a:r>
            <a:r>
              <a:rPr lang="en-US" sz="1600" dirty="0" err="1" smtClean="0"/>
              <a:t>usuários</a:t>
            </a:r>
            <a:r>
              <a:rPr lang="en-US" sz="1600" dirty="0" smtClean="0"/>
              <a:t> e </a:t>
            </a:r>
            <a:r>
              <a:rPr lang="en-US" sz="1600" dirty="0" err="1" smtClean="0"/>
              <a:t>dar</a:t>
            </a:r>
            <a:r>
              <a:rPr lang="en-US" sz="1600" dirty="0" smtClean="0"/>
              <a:t> a </a:t>
            </a:r>
            <a:r>
              <a:rPr lang="en-US" sz="1600" dirty="0" err="1" smtClean="0"/>
              <a:t>eles</a:t>
            </a:r>
            <a:r>
              <a:rPr lang="en-US" sz="1600" dirty="0" smtClean="0"/>
              <a:t> </a:t>
            </a:r>
            <a:r>
              <a:rPr lang="en-US" sz="1600" dirty="0" err="1" smtClean="0"/>
              <a:t>credenciais</a:t>
            </a:r>
            <a:r>
              <a:rPr lang="en-US" sz="1600" dirty="0" smtClean="0"/>
              <a:t> </a:t>
            </a:r>
            <a:r>
              <a:rPr lang="en-US" sz="1600" dirty="0" err="1" smtClean="0"/>
              <a:t>apropriadas</a:t>
            </a:r>
            <a:endParaRPr lang="en-US" sz="1600" dirty="0" smtClean="0"/>
          </a:p>
          <a:p>
            <a:r>
              <a:rPr lang="en-US" sz="1600" b="1" dirty="0" smtClean="0"/>
              <a:t>Experiment Planning</a:t>
            </a:r>
            <a:r>
              <a:rPr lang="en-US" sz="1600" dirty="0" smtClean="0"/>
              <a:t>: </a:t>
            </a:r>
            <a:r>
              <a:rPr lang="en-US" sz="1600" dirty="0" err="1" smtClean="0"/>
              <a:t>fase</a:t>
            </a:r>
            <a:r>
              <a:rPr lang="en-US" sz="1600" dirty="0" smtClean="0"/>
              <a:t> </a:t>
            </a:r>
            <a:r>
              <a:rPr lang="en-US" sz="1600" dirty="0" err="1" smtClean="0"/>
              <a:t>onde</a:t>
            </a:r>
            <a:r>
              <a:rPr lang="en-US" sz="1600" dirty="0" smtClean="0"/>
              <a:t> o </a:t>
            </a:r>
            <a:r>
              <a:rPr lang="en-US" sz="1600" dirty="0" err="1" smtClean="0"/>
              <a:t>usuário</a:t>
            </a:r>
            <a:r>
              <a:rPr lang="en-US" sz="1600" dirty="0" smtClean="0"/>
              <a:t> </a:t>
            </a:r>
            <a:r>
              <a:rPr lang="en-US" sz="1600" dirty="0" err="1" smtClean="0"/>
              <a:t>planeja</a:t>
            </a:r>
            <a:r>
              <a:rPr lang="en-US" sz="1600" dirty="0" smtClean="0"/>
              <a:t> </a:t>
            </a:r>
            <a:r>
              <a:rPr lang="en-US" sz="1600" dirty="0" err="1" smtClean="0"/>
              <a:t>como</a:t>
            </a:r>
            <a:r>
              <a:rPr lang="en-US" sz="1600" dirty="0" smtClean="0"/>
              <a:t> o </a:t>
            </a:r>
            <a:r>
              <a:rPr lang="en-US" sz="1600" dirty="0" err="1" smtClean="0"/>
              <a:t>experimento</a:t>
            </a:r>
            <a:r>
              <a:rPr lang="en-US" sz="1600" dirty="0" smtClean="0"/>
              <a:t> </a:t>
            </a:r>
            <a:r>
              <a:rPr lang="en-US" sz="1600" dirty="0" err="1" smtClean="0"/>
              <a:t>será</a:t>
            </a:r>
            <a:r>
              <a:rPr lang="en-US" sz="1600" dirty="0" smtClean="0"/>
              <a:t> </a:t>
            </a:r>
            <a:r>
              <a:rPr lang="en-US" sz="1600" dirty="0" err="1" smtClean="0"/>
              <a:t>conduzido</a:t>
            </a:r>
            <a:r>
              <a:rPr lang="en-US" sz="1600" dirty="0" smtClean="0"/>
              <a:t>. </a:t>
            </a:r>
            <a:r>
              <a:rPr lang="en-US" sz="1600" dirty="0" err="1" smtClean="0"/>
              <a:t>Quais</a:t>
            </a:r>
            <a:r>
              <a:rPr lang="en-US" sz="1600" dirty="0" smtClean="0"/>
              <a:t> </a:t>
            </a:r>
            <a:r>
              <a:rPr lang="en-US" sz="1600" dirty="0" err="1" smtClean="0"/>
              <a:t>os</a:t>
            </a:r>
            <a:r>
              <a:rPr lang="en-US" sz="1600" dirty="0" smtClean="0"/>
              <a:t> </a:t>
            </a:r>
            <a:r>
              <a:rPr lang="en-US" sz="1600" dirty="0" err="1" smtClean="0"/>
              <a:t>recursos</a:t>
            </a:r>
            <a:r>
              <a:rPr lang="en-US" sz="1600" dirty="0" smtClean="0"/>
              <a:t> </a:t>
            </a:r>
            <a:r>
              <a:rPr lang="en-US" sz="1600" dirty="0" err="1" smtClean="0"/>
              <a:t>necessários</a:t>
            </a:r>
            <a:r>
              <a:rPr lang="en-US" sz="1600" dirty="0" smtClean="0"/>
              <a:t> e as </a:t>
            </a:r>
            <a:r>
              <a:rPr lang="en-US" sz="1600" dirty="0" err="1" smtClean="0"/>
              <a:t>ferramentas</a:t>
            </a:r>
            <a:r>
              <a:rPr lang="en-US" sz="1600" dirty="0" smtClean="0"/>
              <a:t> </a:t>
            </a:r>
            <a:r>
              <a:rPr lang="en-US" sz="1600" dirty="0" err="1" smtClean="0"/>
              <a:t>necessárias</a:t>
            </a:r>
            <a:r>
              <a:rPr lang="en-US" sz="1600" dirty="0" smtClean="0"/>
              <a:t> </a:t>
            </a:r>
            <a:r>
              <a:rPr lang="en-US" sz="1600" dirty="0" err="1" smtClean="0"/>
              <a:t>para</a:t>
            </a:r>
            <a:r>
              <a:rPr lang="en-US" sz="1600" dirty="0" smtClean="0"/>
              <a:t> </a:t>
            </a:r>
            <a:r>
              <a:rPr lang="en-US" sz="1600" dirty="0" err="1" smtClean="0"/>
              <a:t>programar</a:t>
            </a:r>
            <a:r>
              <a:rPr lang="en-US" sz="1600" dirty="0" smtClean="0"/>
              <a:t> </a:t>
            </a:r>
            <a:r>
              <a:rPr lang="en-US" sz="1600" dirty="0" err="1" smtClean="0"/>
              <a:t>estes</a:t>
            </a:r>
            <a:r>
              <a:rPr lang="en-US" sz="1600" dirty="0" smtClean="0"/>
              <a:t> </a:t>
            </a:r>
            <a:r>
              <a:rPr lang="en-US" sz="1600" dirty="0" err="1" smtClean="0"/>
              <a:t>recursos</a:t>
            </a:r>
            <a:r>
              <a:rPr lang="en-US" sz="1600" dirty="0" smtClean="0"/>
              <a:t>, </a:t>
            </a:r>
            <a:r>
              <a:rPr lang="en-US" sz="1600" dirty="0" err="1" smtClean="0"/>
              <a:t>quais</a:t>
            </a:r>
            <a:r>
              <a:rPr lang="en-US" sz="1600" dirty="0" smtClean="0"/>
              <a:t> </a:t>
            </a:r>
            <a:r>
              <a:rPr lang="en-US" sz="1600" dirty="0" err="1" smtClean="0"/>
              <a:t>os</a:t>
            </a:r>
            <a:r>
              <a:rPr lang="en-US" sz="1600" dirty="0" smtClean="0"/>
              <a:t> </a:t>
            </a:r>
            <a:r>
              <a:rPr lang="en-US" sz="1600" dirty="0" err="1" smtClean="0"/>
              <a:t>serviços</a:t>
            </a:r>
            <a:r>
              <a:rPr lang="en-US" sz="1600" dirty="0" smtClean="0"/>
              <a:t> de </a:t>
            </a:r>
            <a:r>
              <a:rPr lang="en-US" sz="1600" dirty="0" err="1" smtClean="0"/>
              <a:t>instrumentação</a:t>
            </a:r>
            <a:r>
              <a:rPr lang="en-US" sz="1600" dirty="0" smtClean="0"/>
              <a:t> e </a:t>
            </a:r>
            <a:r>
              <a:rPr lang="en-US" sz="1600" dirty="0" err="1" smtClean="0"/>
              <a:t>monitoração</a:t>
            </a:r>
            <a:r>
              <a:rPr lang="en-US" sz="1600" dirty="0" smtClean="0"/>
              <a:t> </a:t>
            </a:r>
            <a:r>
              <a:rPr lang="en-US" sz="1600" dirty="0" err="1" smtClean="0"/>
              <a:t>disponíveis</a:t>
            </a:r>
            <a:r>
              <a:rPr lang="en-US" sz="1600" dirty="0" smtClean="0"/>
              <a:t>.</a:t>
            </a:r>
          </a:p>
          <a:p>
            <a:r>
              <a:rPr lang="en-US" sz="1600" b="1" dirty="0" smtClean="0"/>
              <a:t>Experiment Deployment</a:t>
            </a:r>
            <a:r>
              <a:rPr lang="en-US" sz="1600" dirty="0" smtClean="0"/>
              <a:t>: </a:t>
            </a:r>
            <a:r>
              <a:rPr lang="en-US" sz="1600" dirty="0" err="1" smtClean="0"/>
              <a:t>esta</a:t>
            </a:r>
            <a:r>
              <a:rPr lang="en-US" sz="1600" dirty="0" smtClean="0"/>
              <a:t> </a:t>
            </a:r>
            <a:r>
              <a:rPr lang="en-US" sz="1600" dirty="0" err="1" smtClean="0"/>
              <a:t>relacionada</a:t>
            </a:r>
            <a:r>
              <a:rPr lang="en-US" sz="1600" dirty="0" smtClean="0"/>
              <a:t> com a </a:t>
            </a:r>
            <a:r>
              <a:rPr lang="en-US" sz="1600" dirty="0" err="1" smtClean="0"/>
              <a:t>obtenção</a:t>
            </a:r>
            <a:r>
              <a:rPr lang="en-US" sz="1600" dirty="0" smtClean="0"/>
              <a:t> dos </a:t>
            </a:r>
            <a:r>
              <a:rPr lang="en-US" sz="1600" dirty="0" err="1" smtClean="0"/>
              <a:t>recursos</a:t>
            </a:r>
            <a:r>
              <a:rPr lang="en-US" sz="1600" dirty="0" smtClean="0"/>
              <a:t> (</a:t>
            </a:r>
            <a:r>
              <a:rPr lang="en-US" sz="1600" dirty="0" err="1" smtClean="0"/>
              <a:t>por</a:t>
            </a:r>
            <a:r>
              <a:rPr lang="en-US" sz="1600" dirty="0" smtClean="0"/>
              <a:t> </a:t>
            </a:r>
            <a:r>
              <a:rPr lang="en-US" sz="1600" dirty="0" err="1" smtClean="0"/>
              <a:t>exemplo</a:t>
            </a:r>
            <a:r>
              <a:rPr lang="en-US" sz="1600" dirty="0" smtClean="0"/>
              <a:t> do GENI) e </a:t>
            </a:r>
            <a:r>
              <a:rPr lang="en-US" sz="1600" dirty="0" err="1" smtClean="0"/>
              <a:t>instalação</a:t>
            </a:r>
            <a:r>
              <a:rPr lang="en-US" sz="1600" dirty="0" smtClean="0"/>
              <a:t> do software e hardware </a:t>
            </a:r>
            <a:r>
              <a:rPr lang="en-US" sz="1600" dirty="0" err="1" smtClean="0"/>
              <a:t>para</a:t>
            </a:r>
            <a:r>
              <a:rPr lang="en-US" sz="1600" dirty="0" smtClean="0"/>
              <a:t> </a:t>
            </a:r>
            <a:r>
              <a:rPr lang="en-US" sz="1600" dirty="0" err="1" smtClean="0"/>
              <a:t>executar</a:t>
            </a:r>
            <a:r>
              <a:rPr lang="en-US" sz="1600" dirty="0" smtClean="0"/>
              <a:t> o </a:t>
            </a:r>
            <a:r>
              <a:rPr lang="en-US" sz="1600" dirty="0" err="1" smtClean="0"/>
              <a:t>experimento</a:t>
            </a:r>
            <a:endParaRPr lang="en-US" sz="1600" dirty="0" smtClean="0"/>
          </a:p>
          <a:p>
            <a:r>
              <a:rPr lang="en-US" sz="1600" b="1" dirty="0" smtClean="0"/>
              <a:t>Experiment Execution</a:t>
            </a:r>
            <a:r>
              <a:rPr lang="en-US" sz="1600" dirty="0" smtClean="0"/>
              <a:t>:  é a real </a:t>
            </a:r>
            <a:r>
              <a:rPr lang="en-US" sz="1600" dirty="0" err="1" smtClean="0"/>
              <a:t>execução</a:t>
            </a:r>
            <a:r>
              <a:rPr lang="en-US" sz="1600" dirty="0" smtClean="0"/>
              <a:t> do </a:t>
            </a:r>
            <a:r>
              <a:rPr lang="en-US" sz="1600" dirty="0" err="1" smtClean="0"/>
              <a:t>experimento</a:t>
            </a:r>
            <a:r>
              <a:rPr lang="en-US" sz="1600" dirty="0" smtClean="0"/>
              <a:t>: </a:t>
            </a:r>
            <a:r>
              <a:rPr lang="en-US" sz="1600" dirty="0" err="1" smtClean="0"/>
              <a:t>Inicio</a:t>
            </a:r>
            <a:r>
              <a:rPr lang="en-US" sz="1600" dirty="0" smtClean="0"/>
              <a:t>, </a:t>
            </a:r>
            <a:r>
              <a:rPr lang="en-US" sz="1600" dirty="0" err="1" smtClean="0"/>
              <a:t>Pausa</a:t>
            </a:r>
            <a:r>
              <a:rPr lang="en-US" sz="1600" dirty="0" smtClean="0"/>
              <a:t>, Reset, </a:t>
            </a:r>
            <a:r>
              <a:rPr lang="en-US" sz="1600" dirty="0" err="1" smtClean="0"/>
              <a:t>Crescimento</a:t>
            </a:r>
            <a:r>
              <a:rPr lang="en-US" sz="1600" dirty="0" smtClean="0"/>
              <a:t>, </a:t>
            </a:r>
            <a:r>
              <a:rPr lang="en-US" sz="1600" dirty="0" err="1" smtClean="0"/>
              <a:t>Redução</a:t>
            </a:r>
            <a:r>
              <a:rPr lang="en-US" sz="1600" dirty="0" smtClean="0"/>
              <a:t> e </a:t>
            </a:r>
            <a:r>
              <a:rPr lang="en-US" sz="1600" dirty="0" err="1" smtClean="0"/>
              <a:t>Parar</a:t>
            </a:r>
            <a:endParaRPr lang="en-US" sz="1600" dirty="0" smtClean="0"/>
          </a:p>
          <a:p>
            <a:r>
              <a:rPr lang="en-US" sz="1600" b="1" dirty="0" smtClean="0"/>
              <a:t>Experiment </a:t>
            </a:r>
            <a:r>
              <a:rPr lang="en-US" sz="1600" b="1" dirty="0" err="1" smtClean="0"/>
              <a:t>Sunsetting</a:t>
            </a:r>
            <a:r>
              <a:rPr lang="en-US" sz="1600" b="1" dirty="0" smtClean="0"/>
              <a:t>: </a:t>
            </a:r>
            <a:r>
              <a:rPr lang="en-US" sz="1600" dirty="0" smtClean="0"/>
              <a:t> </a:t>
            </a:r>
            <a:r>
              <a:rPr lang="en-US" sz="1600" dirty="0" err="1" smtClean="0"/>
              <a:t>relacionado</a:t>
            </a:r>
            <a:r>
              <a:rPr lang="en-US" sz="1600" dirty="0" smtClean="0"/>
              <a:t> com o </a:t>
            </a:r>
            <a:r>
              <a:rPr lang="en-US" sz="1600" dirty="0" err="1" smtClean="0"/>
              <a:t>arquivamento</a:t>
            </a:r>
            <a:r>
              <a:rPr lang="en-US" sz="1600" dirty="0" smtClean="0"/>
              <a:t> do </a:t>
            </a:r>
            <a:r>
              <a:rPr lang="en-US" sz="1600" dirty="0" err="1" smtClean="0"/>
              <a:t>experimento</a:t>
            </a:r>
            <a:r>
              <a:rPr lang="en-US" sz="1600" dirty="0" smtClean="0"/>
              <a:t> de </a:t>
            </a:r>
            <a:r>
              <a:rPr lang="en-US" sz="1600" dirty="0" err="1" smtClean="0"/>
              <a:t>modo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</a:t>
            </a:r>
            <a:r>
              <a:rPr lang="en-US" sz="1600" dirty="0" err="1" smtClean="0"/>
              <a:t>esteja</a:t>
            </a:r>
            <a:r>
              <a:rPr lang="en-US" sz="1600" dirty="0" smtClean="0"/>
              <a:t> </a:t>
            </a:r>
            <a:r>
              <a:rPr lang="en-US" sz="1600" dirty="0" err="1" smtClean="0"/>
              <a:t>disponíveis</a:t>
            </a:r>
            <a:r>
              <a:rPr lang="en-US" sz="1600" dirty="0" smtClean="0"/>
              <a:t> </a:t>
            </a:r>
            <a:r>
              <a:rPr lang="en-US" sz="1600" dirty="0" err="1" smtClean="0"/>
              <a:t>para</a:t>
            </a:r>
            <a:r>
              <a:rPr lang="en-US" sz="1600" dirty="0" smtClean="0"/>
              <a:t> </a:t>
            </a:r>
            <a:r>
              <a:rPr lang="en-US" sz="1600" dirty="0" err="1" smtClean="0"/>
              <a:t>outros</a:t>
            </a:r>
            <a:r>
              <a:rPr lang="en-US" sz="1600" dirty="0" smtClean="0"/>
              <a:t> </a:t>
            </a:r>
            <a:r>
              <a:rPr lang="en-US" sz="1600" dirty="0" err="1" smtClean="0"/>
              <a:t>pesquisadores</a:t>
            </a:r>
            <a:r>
              <a:rPr lang="en-US" sz="1600" dirty="0" smtClean="0"/>
              <a:t> </a:t>
            </a:r>
            <a:r>
              <a:rPr lang="en-US" sz="1600" dirty="0" err="1" smtClean="0"/>
              <a:t>repetirem</a:t>
            </a:r>
            <a:r>
              <a:rPr lang="en-US" sz="1600" dirty="0" smtClean="0"/>
              <a:t>, </a:t>
            </a:r>
            <a:r>
              <a:rPr lang="en-US" sz="1600" dirty="0" err="1" smtClean="0"/>
              <a:t>modificarem</a:t>
            </a:r>
            <a:r>
              <a:rPr lang="en-US" sz="1600" dirty="0" smtClean="0"/>
              <a:t> </a:t>
            </a:r>
            <a:r>
              <a:rPr lang="en-US" sz="1600" dirty="0" err="1" smtClean="0"/>
              <a:t>ou</a:t>
            </a:r>
            <a:r>
              <a:rPr lang="en-US" sz="1600" dirty="0" smtClean="0"/>
              <a:t> </a:t>
            </a:r>
            <a:r>
              <a:rPr lang="en-US" sz="1600" dirty="0" err="1" smtClean="0"/>
              <a:t>extenderem</a:t>
            </a:r>
            <a:r>
              <a:rPr lang="en-US" sz="1600" dirty="0" smtClean="0"/>
              <a:t> o </a:t>
            </a:r>
            <a:r>
              <a:rPr lang="en-US" sz="1600" dirty="0" err="1" smtClean="0"/>
              <a:t>mesmo</a:t>
            </a:r>
            <a:r>
              <a:rPr lang="en-US" sz="1600" dirty="0" smtClean="0"/>
              <a:t>.  </a:t>
            </a:r>
            <a:r>
              <a:rPr lang="en-US" sz="1600" dirty="0" err="1" smtClean="0"/>
              <a:t>Também</a:t>
            </a:r>
            <a:r>
              <a:rPr lang="en-US" sz="1600" dirty="0" smtClean="0"/>
              <a:t> </a:t>
            </a:r>
            <a:r>
              <a:rPr lang="en-US" sz="1600" dirty="0" err="1" smtClean="0"/>
              <a:t>inclui</a:t>
            </a:r>
            <a:r>
              <a:rPr lang="en-US" sz="1600" dirty="0" smtClean="0"/>
              <a:t> a </a:t>
            </a:r>
            <a:r>
              <a:rPr lang="en-US" sz="1600" dirty="0" err="1" smtClean="0"/>
              <a:t>ideia</a:t>
            </a:r>
            <a:r>
              <a:rPr lang="en-US" sz="1600" dirty="0" smtClean="0"/>
              <a:t> de </a:t>
            </a:r>
            <a:r>
              <a:rPr lang="en-US" sz="1600" dirty="0" err="1" smtClean="0"/>
              <a:t>transpor</a:t>
            </a:r>
            <a:r>
              <a:rPr lang="en-US" sz="1600" dirty="0" smtClean="0"/>
              <a:t> </a:t>
            </a:r>
            <a:r>
              <a:rPr lang="en-US" sz="1600" dirty="0" err="1" smtClean="0"/>
              <a:t>para</a:t>
            </a:r>
            <a:r>
              <a:rPr lang="en-US" sz="1600" dirty="0" smtClean="0"/>
              <a:t> ser </a:t>
            </a:r>
            <a:r>
              <a:rPr lang="en-US" sz="1600" dirty="0" err="1" smtClean="0"/>
              <a:t>usado</a:t>
            </a:r>
            <a:r>
              <a:rPr lang="en-US" sz="1600" dirty="0" smtClean="0"/>
              <a:t> </a:t>
            </a:r>
            <a:r>
              <a:rPr lang="en-US" sz="1600" dirty="0" err="1" smtClean="0"/>
              <a:t>por</a:t>
            </a:r>
            <a:r>
              <a:rPr lang="en-US" sz="1600" dirty="0" smtClean="0"/>
              <a:t> </a:t>
            </a:r>
            <a:r>
              <a:rPr lang="en-US" sz="1600" dirty="0" err="1" smtClean="0"/>
              <a:t>usuários</a:t>
            </a:r>
            <a:r>
              <a:rPr lang="en-US" sz="1600" dirty="0" smtClean="0"/>
              <a:t> </a:t>
            </a:r>
            <a:r>
              <a:rPr lang="en-US" sz="1600" dirty="0" err="1" smtClean="0"/>
              <a:t>reais</a:t>
            </a:r>
            <a:r>
              <a:rPr lang="en-US" sz="1600" dirty="0" smtClean="0"/>
              <a:t> </a:t>
            </a:r>
            <a:r>
              <a:rPr lang="en-US" sz="1600" dirty="0" err="1" smtClean="0"/>
              <a:t>ou</a:t>
            </a:r>
            <a:r>
              <a:rPr lang="en-US" sz="1600" dirty="0" smtClean="0"/>
              <a:t> </a:t>
            </a:r>
            <a:r>
              <a:rPr lang="en-US" sz="1600" dirty="0" err="1" smtClean="0"/>
              <a:t>tornar</a:t>
            </a:r>
            <a:r>
              <a:rPr lang="en-US" sz="1600" dirty="0" smtClean="0"/>
              <a:t> </a:t>
            </a:r>
            <a:r>
              <a:rPr lang="en-US" sz="1600" dirty="0" err="1" smtClean="0"/>
              <a:t>em</a:t>
            </a:r>
            <a:r>
              <a:rPr lang="en-US" sz="1600" dirty="0" smtClean="0"/>
              <a:t> </a:t>
            </a:r>
            <a:r>
              <a:rPr lang="en-US" sz="1600" dirty="0" err="1" smtClean="0"/>
              <a:t>produto</a:t>
            </a:r>
            <a:endParaRPr lang="en-US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4646887"/>
            <a:ext cx="6096000" cy="221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/>
              <a:t>Arquitetura – medições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pt-BR" dirty="0" smtClean="0"/>
              <a:t>OML pode ser usada em conjunto com o OMF ou de maneira independente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96360" y="2624402"/>
            <a:ext cx="7785640" cy="33351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/>
              <a:t>Exemplos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Exemplos de pesquisas em testbeds com OMF</a:t>
            </a:r>
          </a:p>
          <a:p>
            <a:pPr lvl="1"/>
            <a:r>
              <a:rPr lang="pt-BR" dirty="0" smtClean="0"/>
              <a:t>Redes veiculares, redes em malhas, nós móveis</a:t>
            </a:r>
          </a:p>
          <a:p>
            <a:pPr lvl="1"/>
            <a:r>
              <a:rPr lang="pt-BR" dirty="0" smtClean="0"/>
              <a:t>Vários tipos de avaliação com 802.11: controle de taxa, troca de canais, efeito de captura, etc.</a:t>
            </a:r>
          </a:p>
          <a:p>
            <a:pPr lvl="1"/>
            <a:r>
              <a:rPr lang="pt-BR" dirty="0" smtClean="0"/>
              <a:t>WiMax, dentre outros</a:t>
            </a:r>
          </a:p>
          <a:p>
            <a:r>
              <a:rPr lang="pt-BR" dirty="0" smtClean="0"/>
              <a:t>Algumas testbeds com OMF:</a:t>
            </a:r>
          </a:p>
          <a:p>
            <a:pPr lvl="1"/>
            <a:r>
              <a:rPr lang="pt-BR" dirty="0" smtClean="0"/>
              <a:t>ORBIT (Winlab, Rutgers): várias testbeds pequenas (2 a 8 com diferentes recursos como 802.11, SDR, atenuador de RF, estação base WiMax) e uma grande (com 400 nós)</a:t>
            </a:r>
          </a:p>
          <a:p>
            <a:pPr lvl="1"/>
            <a:r>
              <a:rPr lang="pt-BR" dirty="0" smtClean="0"/>
              <a:t>NORBIT (NICTA, Australia): 5 testbeds, variando de 3 a 34 nós, sendo 1 externa e 4 internas</a:t>
            </a:r>
          </a:p>
          <a:p>
            <a:pPr lvl="1"/>
            <a:r>
              <a:rPr lang="pt-BR" dirty="0" smtClean="0"/>
              <a:t>NITOS (NitLab, Grécia): 35 nós espalhados por um prédio, incluindo interfaces 802.11 e SDR</a:t>
            </a:r>
          </a:p>
          <a:p>
            <a:pPr lvl="1"/>
            <a:r>
              <a:rPr lang="pt-BR" dirty="0" smtClean="0"/>
              <a:t>Witest Lab (Polytechnic institute of NYU, EUA): uma testbed interna com 15 nós 802.11 e uma estação base WiMax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/>
              <a:t>Requisitos e infraestrutura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Componentes críticos:</a:t>
            </a:r>
          </a:p>
          <a:p>
            <a:pPr lvl="1"/>
            <a:r>
              <a:rPr lang="pt-BR" dirty="0" smtClean="0"/>
              <a:t>gerenciador de agregado (AM – aggregate manager)</a:t>
            </a:r>
          </a:p>
          <a:p>
            <a:pPr lvl="1"/>
            <a:r>
              <a:rPr lang="pt-BR" dirty="0" smtClean="0"/>
              <a:t>controlador de experimentos (EC – experiment controller) – pode estar fora da testbed</a:t>
            </a:r>
          </a:p>
          <a:p>
            <a:pPr lvl="1"/>
            <a:r>
              <a:rPr lang="pt-BR" dirty="0" smtClean="0"/>
              <a:t>controlador de recurso (RC – resource controller)</a:t>
            </a:r>
          </a:p>
          <a:p>
            <a:r>
              <a:rPr lang="pt-BR" dirty="0" smtClean="0"/>
              <a:t>Componente opcional, mas muito importante:</a:t>
            </a:r>
          </a:p>
          <a:p>
            <a:pPr lvl="1"/>
            <a:r>
              <a:rPr lang="pt-BR" dirty="0" smtClean="0"/>
              <a:t>OML, o qual está dividido em três partes: servidor, cliente e proxy (opcional)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/>
              <a:t>Requisitos e infraestrutura (2)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Hardware e software básico:</a:t>
            </a:r>
          </a:p>
          <a:p>
            <a:pPr lvl="1"/>
            <a:r>
              <a:rPr lang="pt-BR" dirty="0" smtClean="0"/>
              <a:t>Teoricamente, qualquer arquitetura e SO</a:t>
            </a:r>
          </a:p>
          <a:p>
            <a:pPr lvl="1"/>
            <a:r>
              <a:rPr lang="pt-BR" dirty="0" smtClean="0"/>
              <a:t>Recomendado: arquitetura x86 e SO Linux</a:t>
            </a:r>
          </a:p>
          <a:p>
            <a:pPr lvl="2"/>
            <a:r>
              <a:rPr lang="pt-BR" dirty="0" smtClean="0"/>
              <a:t>Será comentada a instalação sobre Ubuntu 11.10 “oneiric” porque há pacotes binários para todos os componentes</a:t>
            </a:r>
          </a:p>
          <a:p>
            <a:r>
              <a:rPr lang="pt-BR" dirty="0" smtClean="0"/>
              <a:t>Ferramentas básicas:</a:t>
            </a:r>
          </a:p>
          <a:p>
            <a:pPr lvl="1"/>
            <a:r>
              <a:rPr lang="pt-BR" dirty="0" smtClean="0"/>
              <a:t>Interpretador Ruby e servidor XMPP</a:t>
            </a:r>
          </a:p>
          <a:p>
            <a:pPr lvl="1"/>
            <a:r>
              <a:rPr lang="pt-BR" dirty="0" smtClean="0"/>
              <a:t>No entanto, o OMF não é operacional sem outros recursos “auxiliares” como tradução de nomes e banco de dados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/>
              <a:t>Requisitos e infraestrutura (3)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Testbed mínima:</a:t>
            </a:r>
          </a:p>
          <a:p>
            <a:pPr lvl="1"/>
            <a:r>
              <a:rPr lang="pt-BR" dirty="0" smtClean="0"/>
              <a:t>1 “servidor”</a:t>
            </a:r>
          </a:p>
          <a:p>
            <a:pPr lvl="2"/>
            <a:r>
              <a:rPr lang="pt-BR" dirty="0" smtClean="0"/>
              <a:t>1 PC atual (ex.: Intel i3, 2 GB de RAM, 50 GB de disco)</a:t>
            </a:r>
          </a:p>
          <a:p>
            <a:pPr lvl="2"/>
            <a:r>
              <a:rPr lang="pt-BR" dirty="0" smtClean="0"/>
              <a:t>É útil ter duas interfaces de rede Ethernet</a:t>
            </a:r>
          </a:p>
          <a:p>
            <a:r>
              <a:rPr lang="pt-BR" dirty="0" smtClean="0"/>
              <a:t>2 nós</a:t>
            </a:r>
          </a:p>
          <a:p>
            <a:pPr lvl="1"/>
            <a:r>
              <a:rPr lang="pt-BR" dirty="0" smtClean="0"/>
              <a:t>Qualquer hardware que execute um interpretador Ruby</a:t>
            </a:r>
          </a:p>
          <a:p>
            <a:pPr lvl="1"/>
            <a:r>
              <a:rPr lang="pt-BR" dirty="0" smtClean="0"/>
              <a:t>Interfaces de comunicação para testes (ex.: 802.11)</a:t>
            </a:r>
          </a:p>
          <a:p>
            <a:pPr lvl="1"/>
            <a:r>
              <a:rPr lang="pt-BR" dirty="0" smtClean="0"/>
              <a:t>É útil ter duas interfaces de rede Ethernet</a:t>
            </a:r>
          </a:p>
          <a:p>
            <a:pPr lvl="1"/>
            <a:r>
              <a:rPr lang="pt-BR" dirty="0" smtClean="0"/>
              <a:t>Se for um hardware do tipo PC, é possível:</a:t>
            </a:r>
          </a:p>
          <a:p>
            <a:pPr lvl="2"/>
            <a:r>
              <a:rPr lang="pt-BR" dirty="0" smtClean="0"/>
              <a:t>Trocar imagem do SO remotamente</a:t>
            </a:r>
          </a:p>
          <a:p>
            <a:pPr lvl="2"/>
            <a:r>
              <a:rPr lang="pt-BR" dirty="0" smtClean="0"/>
              <a:t>Usar aplicações convencionais</a:t>
            </a:r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pt-BR" smtClean="0"/>
              <a:t>Configuração da Rede</a:t>
            </a:r>
            <a:endParaRPr lang="pt-B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No servidor:</a:t>
            </a:r>
          </a:p>
          <a:p>
            <a:pPr lvl="1"/>
            <a:r>
              <a:rPr lang="pt-BR" dirty="0" smtClean="0"/>
              <a:t>Desabilitar configuração automática. Exemplo:</a:t>
            </a:r>
          </a:p>
          <a:p>
            <a:endParaRPr lang="pt-BR" dirty="0" smtClean="0"/>
          </a:p>
          <a:p>
            <a:endParaRPr lang="pt-BR" dirty="0" smtClean="0"/>
          </a:p>
          <a:p>
            <a:pPr lvl="1"/>
            <a:r>
              <a:rPr lang="pt-BR" dirty="0" smtClean="0"/>
              <a:t>Configuração manual. Exemplo: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pPr lvl="1"/>
            <a:r>
              <a:rPr lang="pt-BR" dirty="0" smtClean="0"/>
              <a:t>Serviços SSH e NTP. Exemplo: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2177122"/>
            <a:ext cx="7347402" cy="489878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apt-get remove network-manager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3559556"/>
            <a:ext cx="7347402" cy="1698244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auto eth0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iface eth0 inet dhcp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auto eth1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iface eth1 inet static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address 10.0.0.200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netmask 255.255.255.0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400" y="5791200"/>
            <a:ext cx="7347402" cy="489878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apt-get install ssh ntp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/>
              <a:t>Serviços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pt-BR" sz="2800" dirty="0" smtClean="0"/>
              <a:t>Configuração automática de endereços IP – é utilizada para configurar a interface de controle dos nós de teste. Software: </a:t>
            </a:r>
            <a:r>
              <a:rPr lang="pt-BR" sz="2800" b="1" dirty="0" smtClean="0"/>
              <a:t>dnsmasq</a:t>
            </a:r>
          </a:p>
          <a:p>
            <a:pPr lvl="0"/>
            <a:r>
              <a:rPr lang="pt-BR" sz="2800" dirty="0" smtClean="0"/>
              <a:t>Tradução de nomes – permite que nomes, ao invés de endereços IP, sejam usados para identificar os servidores (AM e OML) e os próprios nós de experimentação. Software: </a:t>
            </a:r>
            <a:r>
              <a:rPr lang="pt-BR" sz="2800" b="1" dirty="0" smtClean="0"/>
              <a:t>dnsmasq</a:t>
            </a:r>
          </a:p>
          <a:p>
            <a:pPr lvl="0"/>
            <a:r>
              <a:rPr lang="pt-BR" sz="2800" dirty="0" smtClean="0"/>
              <a:t>Inicialização remota – auxilia na customização completa de um nó, permitindo que até o sistema operacional seja substituído na inicialização do equipamento. Software: </a:t>
            </a:r>
            <a:r>
              <a:rPr lang="pt-BR" sz="2800" b="1" dirty="0" smtClean="0"/>
              <a:t>dnsmasq</a:t>
            </a:r>
            <a:r>
              <a:rPr lang="pt-BR" sz="2800" dirty="0" smtClean="0"/>
              <a:t> + </a:t>
            </a:r>
            <a:r>
              <a:rPr lang="pt-BR" sz="2800" b="1" dirty="0" smtClean="0"/>
              <a:t>Syslinux</a:t>
            </a:r>
          </a:p>
          <a:p>
            <a:pPr lvl="0"/>
            <a:r>
              <a:rPr lang="pt-BR" sz="2800" i="1" dirty="0" smtClean="0"/>
              <a:t>Middleware</a:t>
            </a:r>
            <a:r>
              <a:rPr lang="pt-BR" sz="2800" dirty="0" smtClean="0"/>
              <a:t> orientado a mensagens – constitui o núcleo do OMF, provendo a comunicação entre AM, EC, RC e OML para fornecer as funcionalidade de controle e monitoramento dos experimentos. Software: </a:t>
            </a:r>
            <a:r>
              <a:rPr lang="pt-BR" sz="2800" b="1" dirty="0" smtClean="0"/>
              <a:t>Openfire</a:t>
            </a:r>
          </a:p>
          <a:p>
            <a:pPr lvl="0"/>
            <a:r>
              <a:rPr lang="pt-BR" sz="2800" dirty="0" smtClean="0"/>
              <a:t>Base de dados – armazena o inventário dos nós, usuários, resultados coletados e demais informações para operação e uso da </a:t>
            </a:r>
            <a:r>
              <a:rPr lang="pt-BR" sz="2800" i="1" dirty="0" smtClean="0"/>
              <a:t>testbed</a:t>
            </a:r>
            <a:r>
              <a:rPr lang="pt-BR" sz="2800" dirty="0" smtClean="0"/>
              <a:t>. Software: </a:t>
            </a:r>
            <a:r>
              <a:rPr lang="pt-BR" sz="2800" b="1" dirty="0" smtClean="0"/>
              <a:t>MySQL </a:t>
            </a:r>
            <a:r>
              <a:rPr lang="pt-BR" sz="2800" dirty="0" smtClean="0"/>
              <a:t>e </a:t>
            </a:r>
            <a:r>
              <a:rPr lang="pt-BR" sz="2800" b="1" dirty="0" smtClean="0"/>
              <a:t>SQLite</a:t>
            </a:r>
            <a:r>
              <a:rPr lang="pt-BR" sz="2800" dirty="0" smtClean="0"/>
              <a:t> (OML)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 dirty="0" smtClean="0"/>
              <a:t>Serviços – dnsmasq</a:t>
            </a:r>
            <a:endParaRPr lang="pt-BR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Instalação. Exemplo:</a:t>
            </a:r>
          </a:p>
          <a:p>
            <a:endParaRPr lang="pt-BR" dirty="0" smtClean="0"/>
          </a:p>
          <a:p>
            <a:r>
              <a:rPr lang="pt-BR" dirty="0" smtClean="0"/>
              <a:t>Configuração básica (/etc/dnsmasq.conf). Exemplo: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Configuração automática das interfaces de controle (/etc/dnsmasq.d/mytestbed.conf). Exemplo: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79653" y="1730903"/>
            <a:ext cx="7347402" cy="489878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apt-get install syslinux dnsmasq</a:t>
            </a:r>
          </a:p>
        </p:txBody>
      </p:sp>
      <p:sp>
        <p:nvSpPr>
          <p:cNvPr id="5" name="Rectangle 4"/>
          <p:cNvSpPr/>
          <p:nvPr/>
        </p:nvSpPr>
        <p:spPr>
          <a:xfrm>
            <a:off x="979653" y="2605008"/>
            <a:ext cx="7347402" cy="1959513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interface=eth1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dhcp-range=10.0.0.201,10.0.0.254,255.255.255.0,12h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dhcp-option=3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dhcp-option=option:ntp-server,10.0.0.200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dhcp-boot=net:control,pxelinux.0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enable-tftp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tftp-root=/tftpboot</a:t>
            </a:r>
          </a:p>
        </p:txBody>
      </p:sp>
      <p:sp>
        <p:nvSpPr>
          <p:cNvPr id="6" name="Rectangle 5"/>
          <p:cNvSpPr/>
          <p:nvPr/>
        </p:nvSpPr>
        <p:spPr>
          <a:xfrm>
            <a:off x="979653" y="5406948"/>
            <a:ext cx="7347402" cy="881781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dhcp-host=net:control,00:01:02:03:04:05,node1,10.0.0.1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dhcp-host=net:control,00:06:07:08:09:10,node2,10.0.0.2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dhcp-host=net:control,00:AA:BB:CC:DD:EE,node3,10.0.0.3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 lIns="82945" tIns="41473" rIns="82945" bIns="41473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 dirty="0"/>
              <a:t>Serviços – Syslinux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158240"/>
            <a:ext cx="8229600" cy="5166360"/>
          </a:xfrm>
        </p:spPr>
        <p:txBody>
          <a:bodyPr/>
          <a:lstStyle/>
          <a:p>
            <a:r>
              <a:rPr lang="pt-BR" dirty="0" smtClean="0"/>
              <a:t>Criar os diretórios que conterão os arquivos de configuração e inicialização usados para o boot remoto PXE e referência ao carregador de inicialização. Exemplo:</a:t>
            </a:r>
          </a:p>
          <a:p>
            <a:pPr>
              <a:buNone/>
            </a:pPr>
            <a:endParaRPr lang="pt-BR" dirty="0" smtClean="0"/>
          </a:p>
          <a:p>
            <a:pPr>
              <a:spcBef>
                <a:spcPts val="0"/>
              </a:spcBef>
            </a:pPr>
            <a:endParaRPr lang="pt-BR" dirty="0" smtClean="0"/>
          </a:p>
          <a:p>
            <a:pPr>
              <a:spcBef>
                <a:spcPts val="0"/>
              </a:spcBef>
            </a:pPr>
            <a:r>
              <a:rPr lang="pt-BR" dirty="0" smtClean="0"/>
              <a:t>Arquivo de configuração específico (/tftpboot/pxelinux.cfg/pxeconfig). Exemplo: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79653" y="2438371"/>
            <a:ext cx="7347402" cy="685829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mkdir -p /tftpboot/pxelinux.cfg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ln -s /usr/lib/syslinux/pxelinux.0 /tftpboot/</a:t>
            </a:r>
          </a:p>
        </p:txBody>
      </p:sp>
      <p:sp>
        <p:nvSpPr>
          <p:cNvPr id="5" name="Rectangle 4"/>
          <p:cNvSpPr/>
          <p:nvPr/>
        </p:nvSpPr>
        <p:spPr>
          <a:xfrm>
            <a:off x="990600" y="4191000"/>
            <a:ext cx="7347402" cy="2667001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400" dirty="0">
                <a:latin typeface="Comic Sans MS" pitchFamily="66" charset="0"/>
                <a:ea typeface="DejaVu Sans" pitchFamily="2"/>
                <a:cs typeface="DejaVu Sans" pitchFamily="2"/>
              </a:rPr>
              <a:t>SERIAL 0 19200 0</a:t>
            </a:r>
          </a:p>
          <a:p>
            <a:pPr algn="just" hangingPunct="0">
              <a:buNone/>
            </a:pPr>
            <a:r>
              <a:rPr lang="pt-BR" sz="1400" dirty="0">
                <a:latin typeface="Comic Sans MS" pitchFamily="66" charset="0"/>
                <a:ea typeface="DejaVu Sans" pitchFamily="2"/>
                <a:cs typeface="DejaVu Sans" pitchFamily="2"/>
              </a:rPr>
              <a:t>DEFAULT linux</a:t>
            </a:r>
          </a:p>
          <a:p>
            <a:pPr algn="just" hangingPunct="0">
              <a:buNone/>
            </a:pPr>
            <a:r>
              <a:rPr lang="pt-BR" sz="1400" dirty="0">
                <a:latin typeface="Comic Sans MS" pitchFamily="66" charset="0"/>
                <a:ea typeface="DejaVu Sans" pitchFamily="2"/>
                <a:cs typeface="DejaVu Sans" pitchFamily="2"/>
              </a:rPr>
              <a:t>LABEL linux</a:t>
            </a:r>
          </a:p>
          <a:p>
            <a:pPr algn="just" hangingPunct="0">
              <a:buNone/>
            </a:pPr>
            <a:r>
              <a:rPr lang="pt-BR" sz="1400" dirty="0">
                <a:latin typeface="Comic Sans MS" pitchFamily="66" charset="0"/>
                <a:ea typeface="DejaVu Sans" pitchFamily="2"/>
                <a:cs typeface="DejaVu Sans" pitchFamily="2"/>
              </a:rPr>
              <a:t>KERNEL linux-omf-pxe-3.0.4</a:t>
            </a:r>
          </a:p>
          <a:p>
            <a:pPr algn="just" hangingPunct="0">
              <a:buNone/>
            </a:pPr>
            <a:r>
              <a:rPr lang="pt-BR" sz="1400" dirty="0">
                <a:latin typeface="Comic Sans MS" pitchFamily="66" charset="0"/>
                <a:ea typeface="DejaVu Sans" pitchFamily="2"/>
                <a:cs typeface="DejaVu Sans" pitchFamily="2"/>
              </a:rPr>
              <a:t>APPEND console=tty0 console=ttyS0,19200n8 vga=normal quiet</a:t>
            </a:r>
          </a:p>
          <a:p>
            <a:pPr algn="just" hangingPunct="0">
              <a:buNone/>
            </a:pPr>
            <a:r>
              <a:rPr lang="pt-BR" sz="1400" dirty="0">
                <a:latin typeface="Comic Sans MS" pitchFamily="66" charset="0"/>
                <a:ea typeface="DejaVu Sans" pitchFamily="2"/>
                <a:cs typeface="DejaVu Sans" pitchFamily="2"/>
              </a:rPr>
              <a:t>       root=/dev/ram0 rw load_ramdisk=1 prompt_ramdisk=1</a:t>
            </a:r>
          </a:p>
          <a:p>
            <a:pPr algn="just" hangingPunct="0">
              <a:buNone/>
            </a:pPr>
            <a:r>
              <a:rPr lang="pt-BR" sz="1400" dirty="0">
                <a:latin typeface="Comic Sans MS" pitchFamily="66" charset="0"/>
                <a:ea typeface="DejaVu Sans" pitchFamily="2"/>
                <a:cs typeface="DejaVu Sans" pitchFamily="2"/>
              </a:rPr>
              <a:t>       ramdisk_size=32768 initrd=initramfs-omf-pxe-5.4.bz2</a:t>
            </a:r>
          </a:p>
          <a:p>
            <a:pPr algn="just" hangingPunct="0">
              <a:buNone/>
            </a:pPr>
            <a:r>
              <a:rPr lang="pt-BR" sz="1400" dirty="0">
                <a:latin typeface="Comic Sans MS" pitchFamily="66" charset="0"/>
                <a:ea typeface="DejaVu Sans" pitchFamily="2"/>
                <a:cs typeface="DejaVu Sans" pitchFamily="2"/>
              </a:rPr>
              <a:t>       control=eth0 xmpp=srv.fibre.ufg.br slice=pxe_slice</a:t>
            </a:r>
          </a:p>
          <a:p>
            <a:pPr algn="just" hangingPunct="0">
              <a:buNone/>
            </a:pPr>
            <a:r>
              <a:rPr lang="pt-BR" sz="1400" dirty="0">
                <a:latin typeface="Comic Sans MS" pitchFamily="66" charset="0"/>
                <a:ea typeface="DejaVu Sans" pitchFamily="2"/>
                <a:cs typeface="DejaVu Sans" pitchFamily="2"/>
              </a:rPr>
              <a:t>       hrn=omf.fibre.%hostname%</a:t>
            </a:r>
          </a:p>
          <a:p>
            <a:pPr algn="just" hangingPunct="0">
              <a:buNone/>
            </a:pPr>
            <a:r>
              <a:rPr lang="pt-BR" sz="1400" dirty="0">
                <a:latin typeface="Comic Sans MS" pitchFamily="66" charset="0"/>
                <a:ea typeface="DejaVu Sans" pitchFamily="2"/>
                <a:cs typeface="DejaVu Sans" pitchFamily="2"/>
              </a:rPr>
              <a:t>PROMPT 0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/>
              <a:t>Serviços – Syslinux (2)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Criar arquivo configuração padrão (/tftpboot/pxelinux.cfg/default). Exemplo: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Apenas para testes, deve ser criado um link simbólico para cada nó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79653" y="2209800"/>
            <a:ext cx="7347402" cy="849122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DEFAULT harddrive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LABEL harddrive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localboot 0</a:t>
            </a:r>
          </a:p>
        </p:txBody>
      </p:sp>
      <p:sp>
        <p:nvSpPr>
          <p:cNvPr id="5" name="Rectangle 4"/>
          <p:cNvSpPr/>
          <p:nvPr/>
        </p:nvSpPr>
        <p:spPr>
          <a:xfrm>
            <a:off x="979653" y="4408904"/>
            <a:ext cx="7347402" cy="849122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ln -s pxeconfig 01-00-01-02-03-04-05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ln -s pxeconfig 01-00-06-07-08-09-10</a:t>
            </a:r>
          </a:p>
          <a:p>
            <a:pPr algn="just" hangingPunct="0">
              <a:buNone/>
            </a:pPr>
            <a:r>
              <a:rPr lang="pt-BR" sz="1600" dirty="0">
                <a:latin typeface="Comic Sans MS" pitchFamily="66" charset="0"/>
                <a:ea typeface="DejaVu Sans" pitchFamily="2"/>
                <a:cs typeface="DejaVu Sans" pitchFamily="2"/>
              </a:rPr>
              <a:t>ln -s pxeconfig 01-00-AA-BB-CC-DD-EE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SBRC 2012, Ouro Preto - MG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1187</TotalTime>
  <Words>8273</Words>
  <Application>Microsoft Office PowerPoint</Application>
  <PresentationFormat>On-screen Show (4:3)</PresentationFormat>
  <Paragraphs>1269</Paragraphs>
  <Slides>136</Slides>
  <Notes>54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38" baseType="lpstr">
      <vt:lpstr>Origin</vt:lpstr>
      <vt:lpstr>Visio</vt:lpstr>
      <vt:lpstr>Estado da Arte de  Sistemas de Controle/Monitoramento de Infraestruturas para Experimentação de Redes de Comunicação</vt:lpstr>
      <vt:lpstr>Organização do Mini-Curso</vt:lpstr>
      <vt:lpstr>Introdução</vt:lpstr>
      <vt:lpstr>Agenda</vt:lpstr>
      <vt:lpstr>Introdução</vt:lpstr>
      <vt:lpstr>Ferramentas de Experimentação para Físicos</vt:lpstr>
      <vt:lpstr>Grande Visão GENI (testbeds)</vt:lpstr>
      <vt:lpstr>Ciclo de Vida de um Experimento</vt:lpstr>
      <vt:lpstr>Ciclo de Vida de um Experimento</vt:lpstr>
      <vt:lpstr>Ciclo de Vida</vt:lpstr>
      <vt:lpstr>Requisitos de Controle</vt:lpstr>
      <vt:lpstr>Requisitos de Controle</vt:lpstr>
      <vt:lpstr>Slide 13</vt:lpstr>
      <vt:lpstr>Exemplos de CMFs</vt:lpstr>
      <vt:lpstr>Requisitos e Funcionalidades de Monitoração dos CMFs</vt:lpstr>
      <vt:lpstr>Agenda</vt:lpstr>
      <vt:lpstr>Monitoração Aspectos Gerais</vt:lpstr>
      <vt:lpstr>Monitoração - O que Monitorar?</vt:lpstr>
      <vt:lpstr>Sistemas de Monitoração Objetivos Gerais e Requisitos</vt:lpstr>
      <vt:lpstr>Monitoração Usuários</vt:lpstr>
      <vt:lpstr>Monitoração Usuários</vt:lpstr>
      <vt:lpstr>Arquitetura de Instrumentação e Medição (I&amp;M) do GENI</vt:lpstr>
      <vt:lpstr>I&amp;M GENI - Serviços</vt:lpstr>
      <vt:lpstr>I&amp;M GENI - Serviços</vt:lpstr>
      <vt:lpstr>I&amp;M GENI - Serviços</vt:lpstr>
      <vt:lpstr>I&amp;M GENI - Serviços</vt:lpstr>
      <vt:lpstr>I&amp;M GENI - Serviços</vt:lpstr>
      <vt:lpstr>I&amp;M GENI - Serviços</vt:lpstr>
      <vt:lpstr>I&amp;M GENI Tipos de Serviços</vt:lpstr>
      <vt:lpstr>Monitoração Ferramentas</vt:lpstr>
      <vt:lpstr>Monitoração – Ferramentas LAMP</vt:lpstr>
      <vt:lpstr>Monitoração – Ferramentas PerfSONAR</vt:lpstr>
      <vt:lpstr>Monitoração – Ferramentas - LAMP</vt:lpstr>
      <vt:lpstr>Monitoração – Ferramentas INSTOOLS</vt:lpstr>
      <vt:lpstr>GEMINI Próximas Etapas</vt:lpstr>
      <vt:lpstr>Monitoração – Ferramentas GIMI</vt:lpstr>
      <vt:lpstr>Monitoração – Ferramentas GIMI: OML</vt:lpstr>
      <vt:lpstr>Monitoração – Ferramentas TopHat</vt:lpstr>
      <vt:lpstr>Arquitetura de Federação Baseada em “Slices” (SFA)</vt:lpstr>
      <vt:lpstr>Agenda</vt:lpstr>
      <vt:lpstr>Federação</vt:lpstr>
      <vt:lpstr>Atores</vt:lpstr>
      <vt:lpstr>Mediação</vt:lpstr>
      <vt:lpstr>Entidades</vt:lpstr>
      <vt:lpstr>Abstrações (1)</vt:lpstr>
      <vt:lpstr>Abstrações (2)</vt:lpstr>
      <vt:lpstr>Componentes, fatias e porções</vt:lpstr>
      <vt:lpstr>Identificadores e nomes</vt:lpstr>
      <vt:lpstr>Tipos de dados</vt:lpstr>
      <vt:lpstr>interfaces and operations</vt:lpstr>
      <vt:lpstr>Resumo sobre SFA</vt:lpstr>
      <vt:lpstr>SFA e o ciclo de experimentação</vt:lpstr>
      <vt:lpstr>Ampulheta SFA</vt:lpstr>
      <vt:lpstr>CMF: Protogeni Detalhamento</vt:lpstr>
      <vt:lpstr>Agenda</vt:lpstr>
      <vt:lpstr>Agenda</vt:lpstr>
      <vt:lpstr>Emulab</vt:lpstr>
      <vt:lpstr>Emulab</vt:lpstr>
      <vt:lpstr>Emulab LARC/USP</vt:lpstr>
      <vt:lpstr>Emulab LARC/USP</vt:lpstr>
      <vt:lpstr>Como funciona?</vt:lpstr>
      <vt:lpstr>Como funciona?</vt:lpstr>
      <vt:lpstr>Processo de Criação do Experimento</vt:lpstr>
      <vt:lpstr>Como funciona?</vt:lpstr>
      <vt:lpstr>Processo de Alocação de Recursos </vt:lpstr>
      <vt:lpstr>Como funciona?</vt:lpstr>
      <vt:lpstr>Como funciona?</vt:lpstr>
      <vt:lpstr>Agenda</vt:lpstr>
      <vt:lpstr>O que é o ProtoGENI?</vt:lpstr>
      <vt:lpstr>Arquitetura SFA (revisão)</vt:lpstr>
      <vt:lpstr>ProtoGENI CMF</vt:lpstr>
      <vt:lpstr>Flack</vt:lpstr>
      <vt:lpstr>Backbone ProtoGENI</vt:lpstr>
      <vt:lpstr>Federação ProtoGENI</vt:lpstr>
      <vt:lpstr>Federação GENI</vt:lpstr>
      <vt:lpstr>Agenda</vt:lpstr>
      <vt:lpstr>Demonstração</vt:lpstr>
      <vt:lpstr>Acessando a Ferramenta Flack</vt:lpstr>
      <vt:lpstr>Criando uma Fatia de Experimentação</vt:lpstr>
      <vt:lpstr>Definição do Experimento</vt:lpstr>
      <vt:lpstr>Definição do Experimento</vt:lpstr>
      <vt:lpstr>Definição de Experimento</vt:lpstr>
      <vt:lpstr>Definição do Experimento</vt:lpstr>
      <vt:lpstr>Criação da Fatia de Experimentação</vt:lpstr>
      <vt:lpstr>CMF: OMF Detalhamento</vt:lpstr>
      <vt:lpstr>Agenda</vt:lpstr>
      <vt:lpstr>Visão geral</vt:lpstr>
      <vt:lpstr>Visão geral (2)</vt:lpstr>
      <vt:lpstr>                                   Arquitetura</vt:lpstr>
      <vt:lpstr>Arquitetura – medições</vt:lpstr>
      <vt:lpstr>Exemplos</vt:lpstr>
      <vt:lpstr>Requisitos e infraestrutura</vt:lpstr>
      <vt:lpstr>Requisitos e infraestrutura (2)</vt:lpstr>
      <vt:lpstr>Requisitos e infraestrutura (3)</vt:lpstr>
      <vt:lpstr>Configuração da Rede</vt:lpstr>
      <vt:lpstr>Serviços</vt:lpstr>
      <vt:lpstr>Serviços – dnsmasq</vt:lpstr>
      <vt:lpstr>Serviços – Syslinux</vt:lpstr>
      <vt:lpstr>Serviços – Syslinux (2)</vt:lpstr>
      <vt:lpstr>Serviços – Openfire</vt:lpstr>
      <vt:lpstr>AM e servidor OML</vt:lpstr>
      <vt:lpstr>AM e servidor OML (2)</vt:lpstr>
      <vt:lpstr>AM e servidor OML (3)</vt:lpstr>
      <vt:lpstr>AM e servidor OML (4)</vt:lpstr>
      <vt:lpstr>                                                         EC</vt:lpstr>
      <vt:lpstr>Testes</vt:lpstr>
      <vt:lpstr>Testes (2)</vt:lpstr>
      <vt:lpstr>Demonstração em Vídeo</vt:lpstr>
      <vt:lpstr>CMF: OFELIA</vt:lpstr>
      <vt:lpstr>Agenda</vt:lpstr>
      <vt:lpstr>Ossificação da Internet</vt:lpstr>
      <vt:lpstr>Inovação versus OpenFlow</vt:lpstr>
      <vt:lpstr>OpenFlow</vt:lpstr>
      <vt:lpstr>OpenFlow</vt:lpstr>
      <vt:lpstr>Como isso funciona?</vt:lpstr>
      <vt:lpstr>Exemplo (1)</vt:lpstr>
      <vt:lpstr>Exemplo (2)</vt:lpstr>
      <vt:lpstr>Exemplo (3)</vt:lpstr>
      <vt:lpstr>FlowVisor</vt:lpstr>
      <vt:lpstr>OFELIA</vt:lpstr>
      <vt:lpstr>Ferramentas OFELIA</vt:lpstr>
      <vt:lpstr>OFELIA Fluxo de Trabalho</vt:lpstr>
      <vt:lpstr>Baseado no Expedient/Opt-In</vt:lpstr>
      <vt:lpstr>Arquitetura Interna do OFELIA</vt:lpstr>
      <vt:lpstr>Estrutura de uma ilha OFELIA</vt:lpstr>
      <vt:lpstr>OFELIA – ponto de vista usuário</vt:lpstr>
      <vt:lpstr>OFELIA – ponto de vista usuário</vt:lpstr>
      <vt:lpstr>OFELIA – ponto de vista usuário</vt:lpstr>
      <vt:lpstr>Demonstração por Vídeo</vt:lpstr>
      <vt:lpstr>OFELIA - Básico de Instalação</vt:lpstr>
      <vt:lpstr>OFELIA - Básico de Instalação</vt:lpstr>
      <vt:lpstr>OFELIA - Básico de Instalação</vt:lpstr>
      <vt:lpstr>OFELIA - Básico de Instalação</vt:lpstr>
      <vt:lpstr>OFELIA - Básico de Instalação</vt:lpstr>
      <vt:lpstr>Configurando OFELIA como Administrador</vt:lpstr>
      <vt:lpstr>Slide 136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marcondes</dc:creator>
  <cp:lastModifiedBy>marcondes</cp:lastModifiedBy>
  <cp:revision>210</cp:revision>
  <dcterms:created xsi:type="dcterms:W3CDTF">2012-04-30T15:02:02Z</dcterms:created>
  <dcterms:modified xsi:type="dcterms:W3CDTF">2012-05-16T01:01:24Z</dcterms:modified>
</cp:coreProperties>
</file>